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58" r:id="rId3"/>
    <p:sldId id="257" r:id="rId4"/>
    <p:sldId id="259" r:id="rId5"/>
    <p:sldId id="260" r:id="rId6"/>
    <p:sldId id="268" r:id="rId7"/>
    <p:sldId id="269" r:id="rId8"/>
    <p:sldId id="271" r:id="rId9"/>
    <p:sldId id="270" r:id="rId10"/>
    <p:sldId id="272" r:id="rId11"/>
    <p:sldId id="273"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p:scale>
          <a:sx n="66" d="100"/>
          <a:sy n="66" d="100"/>
        </p:scale>
        <p:origin x="175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a Sood" userId="eb3fc1fa14319930" providerId="LiveId" clId="{87FC5820-A935-4902-A925-1295ADB2307E}"/>
    <pc:docChg chg="undo custSel modSld">
      <pc:chgData name="Tanisha Sood" userId="eb3fc1fa14319930" providerId="LiveId" clId="{87FC5820-A935-4902-A925-1295ADB2307E}" dt="2025-03-12T13:46:27.123" v="2" actId="1036"/>
      <pc:docMkLst>
        <pc:docMk/>
      </pc:docMkLst>
      <pc:sldChg chg="modSp mod">
        <pc:chgData name="Tanisha Sood" userId="eb3fc1fa14319930" providerId="LiveId" clId="{87FC5820-A935-4902-A925-1295ADB2307E}" dt="2025-03-12T13:44:54.926" v="1" actId="1076"/>
        <pc:sldMkLst>
          <pc:docMk/>
          <pc:sldMk cId="3659316930" sldId="260"/>
        </pc:sldMkLst>
        <pc:spChg chg="mod">
          <ac:chgData name="Tanisha Sood" userId="eb3fc1fa14319930" providerId="LiveId" clId="{87FC5820-A935-4902-A925-1295ADB2307E}" dt="2025-03-12T13:44:54.926" v="1" actId="1076"/>
          <ac:spMkLst>
            <pc:docMk/>
            <pc:sldMk cId="3659316930" sldId="260"/>
            <ac:spMk id="9" creationId="{6663C0B6-99CE-8556-6F0A-08637E63F56B}"/>
          </ac:spMkLst>
        </pc:spChg>
      </pc:sldChg>
      <pc:sldChg chg="modSp mod">
        <pc:chgData name="Tanisha Sood" userId="eb3fc1fa14319930" providerId="LiveId" clId="{87FC5820-A935-4902-A925-1295ADB2307E}" dt="2025-03-12T13:46:27.123" v="2" actId="1036"/>
        <pc:sldMkLst>
          <pc:docMk/>
          <pc:sldMk cId="1822549108" sldId="272"/>
        </pc:sldMkLst>
        <pc:spChg chg="mod">
          <ac:chgData name="Tanisha Sood" userId="eb3fc1fa14319930" providerId="LiveId" clId="{87FC5820-A935-4902-A925-1295ADB2307E}" dt="2025-03-12T13:46:27.123" v="2" actId="1036"/>
          <ac:spMkLst>
            <pc:docMk/>
            <pc:sldMk cId="1822549108" sldId="272"/>
            <ac:spMk id="6" creationId="{8A428E91-7517-908A-3663-241F95BC85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0D6BC-1DEA-4BBA-88C7-83919A3B88F9}"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1685C-B157-41B2-B60E-9C1FE62C935E}" type="slidenum">
              <a:rPr lang="en-IN" smtClean="0"/>
              <a:t>‹#›</a:t>
            </a:fld>
            <a:endParaRPr lang="en-IN"/>
          </a:p>
        </p:txBody>
      </p:sp>
    </p:spTree>
    <p:extLst>
      <p:ext uri="{BB962C8B-B14F-4D97-AF65-F5344CB8AC3E}">
        <p14:creationId xmlns:p14="http://schemas.microsoft.com/office/powerpoint/2010/main" val="287130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51685C-B157-41B2-B60E-9C1FE62C935E}" type="slidenum">
              <a:rPr lang="en-IN" smtClean="0"/>
              <a:t>3</a:t>
            </a:fld>
            <a:endParaRPr lang="en-IN"/>
          </a:p>
        </p:txBody>
      </p:sp>
    </p:spTree>
    <p:extLst>
      <p:ext uri="{BB962C8B-B14F-4D97-AF65-F5344CB8AC3E}">
        <p14:creationId xmlns:p14="http://schemas.microsoft.com/office/powerpoint/2010/main" val="3673482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5FB96-2ED4-004B-C01B-27A5322192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DEE2BE-5C15-A5F4-0700-270EEB14D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F45F6-8F55-F6A8-35DF-2E9DF2EAEF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3B43C67-CC61-B9EB-B401-6BEB6A90A295}"/>
              </a:ext>
            </a:extLst>
          </p:cNvPr>
          <p:cNvSpPr>
            <a:spLocks noGrp="1"/>
          </p:cNvSpPr>
          <p:nvPr>
            <p:ph type="sldNum" sz="quarter" idx="5"/>
          </p:nvPr>
        </p:nvSpPr>
        <p:spPr/>
        <p:txBody>
          <a:bodyPr/>
          <a:lstStyle/>
          <a:p>
            <a:fld id="{7051685C-B157-41B2-B60E-9C1FE62C935E}" type="slidenum">
              <a:rPr lang="en-IN" smtClean="0"/>
              <a:t>13</a:t>
            </a:fld>
            <a:endParaRPr lang="en-IN"/>
          </a:p>
        </p:txBody>
      </p:sp>
    </p:spTree>
    <p:extLst>
      <p:ext uri="{BB962C8B-B14F-4D97-AF65-F5344CB8AC3E}">
        <p14:creationId xmlns:p14="http://schemas.microsoft.com/office/powerpoint/2010/main" val="34790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51685C-B157-41B2-B60E-9C1FE62C935E}" type="slidenum">
              <a:rPr lang="en-IN" smtClean="0"/>
              <a:t>5</a:t>
            </a:fld>
            <a:endParaRPr lang="en-IN"/>
          </a:p>
        </p:txBody>
      </p:sp>
    </p:spTree>
    <p:extLst>
      <p:ext uri="{BB962C8B-B14F-4D97-AF65-F5344CB8AC3E}">
        <p14:creationId xmlns:p14="http://schemas.microsoft.com/office/powerpoint/2010/main" val="428103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057F7-CB6E-7A5F-3DEF-EA40E7C16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03F51C-0B55-E671-E1AB-0D4BA85E2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C8D88-D665-9907-E15F-B8D0B4EF20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41EEE3E-29DB-09D9-9403-DF79CD5C268A}"/>
              </a:ext>
            </a:extLst>
          </p:cNvPr>
          <p:cNvSpPr>
            <a:spLocks noGrp="1"/>
          </p:cNvSpPr>
          <p:nvPr>
            <p:ph type="sldNum" sz="quarter" idx="5"/>
          </p:nvPr>
        </p:nvSpPr>
        <p:spPr/>
        <p:txBody>
          <a:bodyPr/>
          <a:lstStyle/>
          <a:p>
            <a:fld id="{7051685C-B157-41B2-B60E-9C1FE62C935E}" type="slidenum">
              <a:rPr lang="en-IN" smtClean="0"/>
              <a:t>6</a:t>
            </a:fld>
            <a:endParaRPr lang="en-IN"/>
          </a:p>
        </p:txBody>
      </p:sp>
    </p:spTree>
    <p:extLst>
      <p:ext uri="{BB962C8B-B14F-4D97-AF65-F5344CB8AC3E}">
        <p14:creationId xmlns:p14="http://schemas.microsoft.com/office/powerpoint/2010/main" val="35589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071C0-F009-2E8B-C20F-43F557475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6B512-3356-BAAD-A12F-6E154CB45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EA7210-239F-4823-FC35-A9E8CA55308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EB8E3B-3A2E-0E6E-FE1A-3C7ADDF308E1}"/>
              </a:ext>
            </a:extLst>
          </p:cNvPr>
          <p:cNvSpPr>
            <a:spLocks noGrp="1"/>
          </p:cNvSpPr>
          <p:nvPr>
            <p:ph type="sldNum" sz="quarter" idx="5"/>
          </p:nvPr>
        </p:nvSpPr>
        <p:spPr/>
        <p:txBody>
          <a:bodyPr/>
          <a:lstStyle/>
          <a:p>
            <a:fld id="{7051685C-B157-41B2-B60E-9C1FE62C935E}" type="slidenum">
              <a:rPr lang="en-IN" smtClean="0"/>
              <a:t>7</a:t>
            </a:fld>
            <a:endParaRPr lang="en-IN"/>
          </a:p>
        </p:txBody>
      </p:sp>
    </p:spTree>
    <p:extLst>
      <p:ext uri="{BB962C8B-B14F-4D97-AF65-F5344CB8AC3E}">
        <p14:creationId xmlns:p14="http://schemas.microsoft.com/office/powerpoint/2010/main" val="335318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47792-80ED-1CCF-2D0B-F65D70853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1A80B-31C0-A7CA-4A53-275996010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43D0D7-1D11-BDDE-B2FD-0678E788C27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5BFB65F-8CE9-8649-CE32-B206C24CF9D6}"/>
              </a:ext>
            </a:extLst>
          </p:cNvPr>
          <p:cNvSpPr>
            <a:spLocks noGrp="1"/>
          </p:cNvSpPr>
          <p:nvPr>
            <p:ph type="sldNum" sz="quarter" idx="5"/>
          </p:nvPr>
        </p:nvSpPr>
        <p:spPr/>
        <p:txBody>
          <a:bodyPr/>
          <a:lstStyle/>
          <a:p>
            <a:fld id="{7051685C-B157-41B2-B60E-9C1FE62C935E}" type="slidenum">
              <a:rPr lang="en-IN" smtClean="0"/>
              <a:t>8</a:t>
            </a:fld>
            <a:endParaRPr lang="en-IN"/>
          </a:p>
        </p:txBody>
      </p:sp>
    </p:spTree>
    <p:extLst>
      <p:ext uri="{BB962C8B-B14F-4D97-AF65-F5344CB8AC3E}">
        <p14:creationId xmlns:p14="http://schemas.microsoft.com/office/powerpoint/2010/main" val="250881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8A174-A912-A1DF-DFE5-150F5442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1C7D3-F77F-F973-3DCC-8414935E6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2F60-53BF-E0E9-EDA0-963CEE323E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C48750-D649-2016-8473-D2B250032A10}"/>
              </a:ext>
            </a:extLst>
          </p:cNvPr>
          <p:cNvSpPr>
            <a:spLocks noGrp="1"/>
          </p:cNvSpPr>
          <p:nvPr>
            <p:ph type="sldNum" sz="quarter" idx="5"/>
          </p:nvPr>
        </p:nvSpPr>
        <p:spPr/>
        <p:txBody>
          <a:bodyPr/>
          <a:lstStyle/>
          <a:p>
            <a:fld id="{7051685C-B157-41B2-B60E-9C1FE62C935E}" type="slidenum">
              <a:rPr lang="en-IN" smtClean="0"/>
              <a:t>9</a:t>
            </a:fld>
            <a:endParaRPr lang="en-IN"/>
          </a:p>
        </p:txBody>
      </p:sp>
    </p:spTree>
    <p:extLst>
      <p:ext uri="{BB962C8B-B14F-4D97-AF65-F5344CB8AC3E}">
        <p14:creationId xmlns:p14="http://schemas.microsoft.com/office/powerpoint/2010/main" val="133095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94510-25A4-4427-6455-8B65B0E0F8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A1D04-8279-87F5-A525-947BC9EA1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5DC809-C384-C6AB-F285-F924CA16F5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8C2E29B-F239-D073-EB3A-9077DC0B2C24}"/>
              </a:ext>
            </a:extLst>
          </p:cNvPr>
          <p:cNvSpPr>
            <a:spLocks noGrp="1"/>
          </p:cNvSpPr>
          <p:nvPr>
            <p:ph type="sldNum" sz="quarter" idx="5"/>
          </p:nvPr>
        </p:nvSpPr>
        <p:spPr/>
        <p:txBody>
          <a:bodyPr/>
          <a:lstStyle/>
          <a:p>
            <a:fld id="{7051685C-B157-41B2-B60E-9C1FE62C935E}" type="slidenum">
              <a:rPr lang="en-IN" smtClean="0"/>
              <a:t>10</a:t>
            </a:fld>
            <a:endParaRPr lang="en-IN"/>
          </a:p>
        </p:txBody>
      </p:sp>
    </p:spTree>
    <p:extLst>
      <p:ext uri="{BB962C8B-B14F-4D97-AF65-F5344CB8AC3E}">
        <p14:creationId xmlns:p14="http://schemas.microsoft.com/office/powerpoint/2010/main" val="194889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15EC4-EEF3-AC78-114E-35D2DDFD3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624FA-C00C-A7AA-9945-9046020ECE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4D4F0-A2F3-4763-76BF-2D0B34C6173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6FE1E6-7178-A8BE-706D-5EAB69238FD3}"/>
              </a:ext>
            </a:extLst>
          </p:cNvPr>
          <p:cNvSpPr>
            <a:spLocks noGrp="1"/>
          </p:cNvSpPr>
          <p:nvPr>
            <p:ph type="sldNum" sz="quarter" idx="5"/>
          </p:nvPr>
        </p:nvSpPr>
        <p:spPr/>
        <p:txBody>
          <a:bodyPr/>
          <a:lstStyle/>
          <a:p>
            <a:fld id="{7051685C-B157-41B2-B60E-9C1FE62C935E}" type="slidenum">
              <a:rPr lang="en-IN" smtClean="0"/>
              <a:t>11</a:t>
            </a:fld>
            <a:endParaRPr lang="en-IN"/>
          </a:p>
        </p:txBody>
      </p:sp>
    </p:spTree>
    <p:extLst>
      <p:ext uri="{BB962C8B-B14F-4D97-AF65-F5344CB8AC3E}">
        <p14:creationId xmlns:p14="http://schemas.microsoft.com/office/powerpoint/2010/main" val="352556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7281-A5CA-2326-BE03-AC0FB33796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8B884-C5E8-FF4D-C008-ECC6D9EB3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5A0C2-D84B-3203-7A64-1DFD294135D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6476736-08A2-E8C5-910A-D7A8A1A42929}"/>
              </a:ext>
            </a:extLst>
          </p:cNvPr>
          <p:cNvSpPr>
            <a:spLocks noGrp="1"/>
          </p:cNvSpPr>
          <p:nvPr>
            <p:ph type="sldNum" sz="quarter" idx="5"/>
          </p:nvPr>
        </p:nvSpPr>
        <p:spPr/>
        <p:txBody>
          <a:bodyPr/>
          <a:lstStyle/>
          <a:p>
            <a:fld id="{7051685C-B157-41B2-B60E-9C1FE62C935E}" type="slidenum">
              <a:rPr lang="en-IN" smtClean="0"/>
              <a:t>12</a:t>
            </a:fld>
            <a:endParaRPr lang="en-IN"/>
          </a:p>
        </p:txBody>
      </p:sp>
    </p:spTree>
    <p:extLst>
      <p:ext uri="{BB962C8B-B14F-4D97-AF65-F5344CB8AC3E}">
        <p14:creationId xmlns:p14="http://schemas.microsoft.com/office/powerpoint/2010/main" val="30400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4750-FE6D-95D7-F583-863C3FB69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8879A0-6C6D-8AAF-0DB9-9CD9B1537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F22FCB-3E6B-8B76-2F1B-C6134FB87244}"/>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80769462-7BCB-7BBB-E5D9-FE8681736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E3E92-1C73-9015-22D0-1D9724ADA98A}"/>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21854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09ED-652F-A061-F482-80A7DF0730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62E16-8C97-154B-C646-A34A1C36E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80A1F-1B17-2016-26B5-01FE34A7A613}"/>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70B3BDFB-C7A6-96C5-4D23-A4A31359D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81548-638B-935E-0A70-40BF9560A2AA}"/>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343133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5C80C-AF23-D910-D457-02AA9F6EB5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A0E79-6197-B61C-1E58-953055EE0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13069-DBA1-4465-4E75-01F81210B3D4}"/>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7C1ED136-5124-BDD9-097D-13A881C2A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85D3-1C9A-F888-D4F7-AB384875DE84}"/>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253914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8F91-776E-0C9E-84E7-6AFD74AC6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0A0AB-AE1A-6141-D847-ECFD3188D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0EAC2-E7FE-1515-E6CC-D6BB514CC9A1}"/>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911F1312-8894-15DD-7A40-80B261926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2071C-935F-E678-1E01-E9E8A1B9277A}"/>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380350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33D8-3ED1-34BB-F0F7-690AF6609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7F778-410A-2B6C-B7A3-DFA9B2D98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01AE1E-9007-BB8A-6C82-E2CC6E787FA7}"/>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583B4CDF-2CDC-398A-F0C3-6651E4CB6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C474B-AD88-1F64-D004-9026BCE85481}"/>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290950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3A11-EAFC-6D47-4104-9D80636BA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694F3-FDA3-2AB5-810A-BB9E0AA6B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9514D-8D04-CC29-B140-D560C70EE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34A76-4A41-44C3-3E92-C71EA44E3305}"/>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6" name="Footer Placeholder 5">
            <a:extLst>
              <a:ext uri="{FF2B5EF4-FFF2-40B4-BE49-F238E27FC236}">
                <a16:creationId xmlns:a16="http://schemas.microsoft.com/office/drawing/2014/main" id="{130BF206-49C4-676E-8DF4-B2EE3725E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F082E6-9F51-4694-1DBD-EA1D8B8BC8E3}"/>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105689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F88E-DBFC-581F-D39B-82082DE243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60A56-E97F-4486-84D9-1A818813C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18954-D6EE-340A-F45C-12376BC61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FBE5FA-C56D-AC10-4A49-209E8032C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909E-C4CD-6744-24B2-344F8EBEB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CAC2E2-A5A4-25BD-A0AC-6E68E45D542A}"/>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8" name="Footer Placeholder 7">
            <a:extLst>
              <a:ext uri="{FF2B5EF4-FFF2-40B4-BE49-F238E27FC236}">
                <a16:creationId xmlns:a16="http://schemas.microsoft.com/office/drawing/2014/main" id="{66741A6A-E4D2-9C60-0A55-8F220F4A54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B430F5-F753-D68D-EE36-F622770DAA99}"/>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324308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ADAD-6081-2F06-BD79-86688FE80D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12E6F7-5365-0C1F-D37D-6B5D5049D852}"/>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4" name="Footer Placeholder 3">
            <a:extLst>
              <a:ext uri="{FF2B5EF4-FFF2-40B4-BE49-F238E27FC236}">
                <a16:creationId xmlns:a16="http://schemas.microsoft.com/office/drawing/2014/main" id="{D860EEE5-801E-C058-6CE7-535A67B57B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FFC853-F9E2-D93D-5572-56D7667B3EF4}"/>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85248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131B3-C1CE-5554-BFE7-DD3775C9A8DB}"/>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3" name="Footer Placeholder 2">
            <a:extLst>
              <a:ext uri="{FF2B5EF4-FFF2-40B4-BE49-F238E27FC236}">
                <a16:creationId xmlns:a16="http://schemas.microsoft.com/office/drawing/2014/main" id="{57BBFB8E-99B6-93D7-58C3-D68CADEB06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223734-7E93-C1C9-F9FD-47CA55CD4FBC}"/>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113393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A01D-9A54-E74C-7CB5-4DB3E2CE6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18CFB-85F3-ACE7-242E-2AD28EFEA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65435F-E00D-613E-BDB9-180B9B0E8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87504-5947-6AF4-3B65-74396EF154A1}"/>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6" name="Footer Placeholder 5">
            <a:extLst>
              <a:ext uri="{FF2B5EF4-FFF2-40B4-BE49-F238E27FC236}">
                <a16:creationId xmlns:a16="http://schemas.microsoft.com/office/drawing/2014/main" id="{3C3395FE-2C90-15B0-A600-4EFBE3D7D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D78A3-CAA1-8FFC-F224-C712CBD5069A}"/>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295569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D848-DA34-2A95-A4D6-4B59CB9F4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837BE3-118B-DF25-6470-1949CE519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A0EEA-D167-D57B-553E-EDF564A8F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7D4B5-F0F3-3D23-56C7-96E6071E07EA}"/>
              </a:ext>
            </a:extLst>
          </p:cNvPr>
          <p:cNvSpPr>
            <a:spLocks noGrp="1"/>
          </p:cNvSpPr>
          <p:nvPr>
            <p:ph type="dt" sz="half" idx="10"/>
          </p:nvPr>
        </p:nvSpPr>
        <p:spPr/>
        <p:txBody>
          <a:bodyPr/>
          <a:lstStyle/>
          <a:p>
            <a:fld id="{190CCB3C-1D94-4258-88B8-B62F3F32A9AC}" type="datetimeFigureOut">
              <a:rPr lang="en-IN" smtClean="0"/>
              <a:t>12-03-2025</a:t>
            </a:fld>
            <a:endParaRPr lang="en-IN"/>
          </a:p>
        </p:txBody>
      </p:sp>
      <p:sp>
        <p:nvSpPr>
          <p:cNvPr id="6" name="Footer Placeholder 5">
            <a:extLst>
              <a:ext uri="{FF2B5EF4-FFF2-40B4-BE49-F238E27FC236}">
                <a16:creationId xmlns:a16="http://schemas.microsoft.com/office/drawing/2014/main" id="{A594C6EF-1B59-90B2-21E8-0172A0A97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01A1A-D26A-D082-9AFB-4B366DAF77C3}"/>
              </a:ext>
            </a:extLst>
          </p:cNvPr>
          <p:cNvSpPr>
            <a:spLocks noGrp="1"/>
          </p:cNvSpPr>
          <p:nvPr>
            <p:ph type="sldNum" sz="quarter" idx="12"/>
          </p:nvPr>
        </p:nvSpPr>
        <p:spPr/>
        <p:txBody>
          <a:bodyPr/>
          <a:lstStyle/>
          <a:p>
            <a:fld id="{5E7A233C-2EF0-4575-9B0B-1D4D4F08297E}" type="slidenum">
              <a:rPr lang="en-IN" smtClean="0"/>
              <a:t>‹#›</a:t>
            </a:fld>
            <a:endParaRPr lang="en-IN"/>
          </a:p>
        </p:txBody>
      </p:sp>
    </p:spTree>
    <p:extLst>
      <p:ext uri="{BB962C8B-B14F-4D97-AF65-F5344CB8AC3E}">
        <p14:creationId xmlns:p14="http://schemas.microsoft.com/office/powerpoint/2010/main" val="38463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78457-6375-EFB3-6B81-B2A48386C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07226-2C52-E3DE-0F12-769D8C487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6329D-C494-ECCD-0119-D6B218AA5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CCB3C-1D94-4258-88B8-B62F3F32A9AC}" type="datetimeFigureOut">
              <a:rPr lang="en-IN" smtClean="0"/>
              <a:t>12-03-2025</a:t>
            </a:fld>
            <a:endParaRPr lang="en-IN"/>
          </a:p>
        </p:txBody>
      </p:sp>
      <p:sp>
        <p:nvSpPr>
          <p:cNvPr id="5" name="Footer Placeholder 4">
            <a:extLst>
              <a:ext uri="{FF2B5EF4-FFF2-40B4-BE49-F238E27FC236}">
                <a16:creationId xmlns:a16="http://schemas.microsoft.com/office/drawing/2014/main" id="{EA50C39E-876D-E25C-97E8-E2584193B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844783-A80D-9745-3095-D0F60D1C9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A233C-2EF0-4575-9B0B-1D4D4F08297E}" type="slidenum">
              <a:rPr lang="en-IN" smtClean="0"/>
              <a:t>‹#›</a:t>
            </a:fld>
            <a:endParaRPr lang="en-IN"/>
          </a:p>
        </p:txBody>
      </p:sp>
    </p:spTree>
    <p:extLst>
      <p:ext uri="{BB962C8B-B14F-4D97-AF65-F5344CB8AC3E}">
        <p14:creationId xmlns:p14="http://schemas.microsoft.com/office/powerpoint/2010/main" val="347020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graphic-analytics-statistics-1142957/"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roaringelephant.org/2016/03/08/episode-9-sql-in-hadoop/"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www.rawpixel.com/search/background%20certivica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www.rawpixel.com/search/background%20certivica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www.rawpixel.com/search/background%20certivica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www.rawpixel.com/search/background%20certivica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18630&amp;picture=computer-chip"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hippopx.com/en/question-help-response-symbol-icon-characters-problem-39231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hristmasstockimages.com/free/Stars/slides/blue_star_border.htm" TargetMode="External"/><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www.rawpixel.com/search/background%20certivica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rawpixel.com/search/background%20certivica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www.rawpixel.com/search/background%20certivica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www.rawpixel.com/search/background%20certivica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www.rawpixel.com/search/background%20certivica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F84FC-36A8-4A2C-C230-855BF1C19E8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A961AB7-5DF8-C559-D799-63BCD05A8867}"/>
              </a:ext>
            </a:extLst>
          </p:cNvPr>
          <p:cNvPicPr>
            <a:picLocks noChangeAspect="1"/>
          </p:cNvPicPr>
          <p:nvPr/>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6864379"/>
          </a:xfrm>
          <a:prstGeom prst="rect">
            <a:avLst/>
          </a:prstGeom>
        </p:spPr>
      </p:pic>
      <p:sp>
        <p:nvSpPr>
          <p:cNvPr id="9" name="TextBox 8">
            <a:extLst>
              <a:ext uri="{FF2B5EF4-FFF2-40B4-BE49-F238E27FC236}">
                <a16:creationId xmlns:a16="http://schemas.microsoft.com/office/drawing/2014/main" id="{49350C50-A1B1-4F25-EFB0-9DD504962B60}"/>
              </a:ext>
            </a:extLst>
          </p:cNvPr>
          <p:cNvSpPr txBox="1"/>
          <p:nvPr/>
        </p:nvSpPr>
        <p:spPr>
          <a:xfrm>
            <a:off x="3827720" y="166206"/>
            <a:ext cx="8484781" cy="2598147"/>
          </a:xfrm>
          <a:prstGeom prst="rect">
            <a:avLst/>
          </a:prstGeom>
          <a:noFill/>
        </p:spPr>
        <p:txBody>
          <a:bodyPr wrap="square">
            <a:spAutoFit/>
          </a:bodyPr>
          <a:lstStyle/>
          <a:p>
            <a:pPr marL="12700">
              <a:lnSpc>
                <a:spcPct val="100000"/>
              </a:lnSpc>
              <a:spcBef>
                <a:spcPts val="105"/>
              </a:spcBef>
            </a:pPr>
            <a:r>
              <a:rPr lang="en-IN" sz="4800" b="1" spc="-85" dirty="0">
                <a:solidFill>
                  <a:schemeClr val="accent2">
                    <a:lumMod val="50000"/>
                  </a:schemeClr>
                </a:solidFill>
                <a:latin typeface="Times New Roman" panose="02020603050405020304" pitchFamily="18" charset="0"/>
                <a:cs typeface="Times New Roman" panose="02020603050405020304" pitchFamily="18" charset="0"/>
              </a:rPr>
              <a:t>F</a:t>
            </a:r>
            <a:r>
              <a:rPr lang="en-IN" sz="4800" b="1" spc="-40" dirty="0">
                <a:solidFill>
                  <a:schemeClr val="accent2">
                    <a:lumMod val="50000"/>
                  </a:schemeClr>
                </a:solidFill>
                <a:latin typeface="Times New Roman" panose="02020603050405020304" pitchFamily="18" charset="0"/>
                <a:cs typeface="Times New Roman" panose="02020603050405020304" pitchFamily="18" charset="0"/>
              </a:rPr>
              <a:t>I</a:t>
            </a:r>
            <a:r>
              <a:rPr lang="en-IN" sz="4800" b="1" spc="585" dirty="0">
                <a:solidFill>
                  <a:schemeClr val="accent2">
                    <a:lumMod val="50000"/>
                  </a:schemeClr>
                </a:solidFill>
                <a:latin typeface="Times New Roman" panose="02020603050405020304" pitchFamily="18" charset="0"/>
                <a:cs typeface="Times New Roman" panose="02020603050405020304" pitchFamily="18" charset="0"/>
              </a:rPr>
              <a:t>N</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585" dirty="0">
                <a:solidFill>
                  <a:schemeClr val="accent2">
                    <a:lumMod val="50000"/>
                  </a:schemeClr>
                </a:solidFill>
                <a:latin typeface="Times New Roman" panose="02020603050405020304" pitchFamily="18" charset="0"/>
                <a:cs typeface="Times New Roman" panose="02020603050405020304" pitchFamily="18" charset="0"/>
              </a:rPr>
              <a:t>N</a:t>
            </a:r>
            <a:r>
              <a:rPr lang="en-IN" sz="4800" b="1" spc="335" dirty="0">
                <a:solidFill>
                  <a:schemeClr val="accent2">
                    <a:lumMod val="50000"/>
                  </a:schemeClr>
                </a:solidFill>
                <a:latin typeface="Times New Roman" panose="02020603050405020304" pitchFamily="18" charset="0"/>
                <a:cs typeface="Times New Roman" panose="02020603050405020304" pitchFamily="18" charset="0"/>
              </a:rPr>
              <a:t>C</a:t>
            </a:r>
            <a:r>
              <a:rPr lang="en-IN" sz="4800" b="1" spc="310" dirty="0">
                <a:solidFill>
                  <a:schemeClr val="accent2">
                    <a:lumMod val="50000"/>
                  </a:schemeClr>
                </a:solidFill>
                <a:latin typeface="Times New Roman" panose="02020603050405020304" pitchFamily="18" charset="0"/>
                <a:cs typeface="Times New Roman" panose="02020603050405020304" pitchFamily="18" charset="0"/>
              </a:rPr>
              <a:t>E </a:t>
            </a:r>
            <a:r>
              <a:rPr lang="en-IN" sz="4800" b="1" spc="290" dirty="0">
                <a:solidFill>
                  <a:schemeClr val="accent2">
                    <a:lumMod val="50000"/>
                  </a:schemeClr>
                </a:solidFill>
                <a:latin typeface="Times New Roman" panose="02020603050405020304" pitchFamily="18" charset="0"/>
                <a:cs typeface="Times New Roman" panose="02020603050405020304" pitchFamily="18" charset="0"/>
              </a:rPr>
              <a:t>&amp;</a:t>
            </a:r>
            <a:r>
              <a:rPr lang="en-IN" sz="4800" b="1" spc="-710" dirty="0">
                <a:solidFill>
                  <a:schemeClr val="accent2">
                    <a:lumMod val="50000"/>
                  </a:schemeClr>
                </a:solidFill>
                <a:latin typeface="Times New Roman" panose="02020603050405020304" pitchFamily="18" charset="0"/>
                <a:cs typeface="Times New Roman" panose="02020603050405020304" pitchFamily="18" charset="0"/>
              </a:rPr>
              <a:t>  </a:t>
            </a:r>
            <a:r>
              <a:rPr lang="en-IN" sz="4800" b="1" spc="819" dirty="0">
                <a:solidFill>
                  <a:schemeClr val="accent2">
                    <a:lumMod val="50000"/>
                  </a:schemeClr>
                </a:solidFill>
                <a:latin typeface="Times New Roman" panose="02020603050405020304" pitchFamily="18" charset="0"/>
                <a:cs typeface="Times New Roman" panose="02020603050405020304" pitchFamily="18" charset="0"/>
              </a:rPr>
              <a:t>S</a:t>
            </a:r>
            <a:r>
              <a:rPr lang="en-IN" sz="4800" b="1" spc="185" dirty="0">
                <a:solidFill>
                  <a:schemeClr val="accent2">
                    <a:lumMod val="50000"/>
                  </a:schemeClr>
                </a:solidFill>
                <a:latin typeface="Times New Roman" panose="02020603050405020304" pitchFamily="18" charset="0"/>
                <a:cs typeface="Times New Roman" panose="02020603050405020304" pitchFamily="18" charset="0"/>
              </a:rPr>
              <a:t>U</a:t>
            </a:r>
            <a:r>
              <a:rPr lang="en-IN" sz="4800" b="1" spc="260" dirty="0">
                <a:solidFill>
                  <a:schemeClr val="accent2">
                    <a:lumMod val="50000"/>
                  </a:schemeClr>
                </a:solidFill>
                <a:latin typeface="Times New Roman" panose="02020603050405020304" pitchFamily="18" charset="0"/>
                <a:cs typeface="Times New Roman" panose="02020603050405020304" pitchFamily="18" charset="0"/>
              </a:rPr>
              <a:t>PP</a:t>
            </a:r>
            <a:r>
              <a:rPr lang="en-IN" sz="4800" b="1" spc="-440" dirty="0">
                <a:solidFill>
                  <a:schemeClr val="accent2">
                    <a:lumMod val="50000"/>
                  </a:schemeClr>
                </a:solidFill>
                <a:latin typeface="Times New Roman" panose="02020603050405020304" pitchFamily="18" charset="0"/>
                <a:cs typeface="Times New Roman" panose="02020603050405020304" pitchFamily="18" charset="0"/>
              </a:rPr>
              <a:t>L</a:t>
            </a:r>
            <a:r>
              <a:rPr lang="en-IN" sz="4800" b="1" spc="165" dirty="0">
                <a:solidFill>
                  <a:schemeClr val="accent2">
                    <a:lumMod val="50000"/>
                  </a:schemeClr>
                </a:solidFill>
                <a:latin typeface="Times New Roman" panose="02020603050405020304" pitchFamily="18" charset="0"/>
                <a:cs typeface="Times New Roman" panose="02020603050405020304" pitchFamily="18" charset="0"/>
              </a:rPr>
              <a:t>Y</a:t>
            </a:r>
            <a:r>
              <a:rPr lang="en-IN" sz="4800" b="1" spc="-710" dirty="0">
                <a:solidFill>
                  <a:schemeClr val="accent2">
                    <a:lumMod val="50000"/>
                  </a:schemeClr>
                </a:solidFill>
                <a:latin typeface="Times New Roman" panose="02020603050405020304" pitchFamily="18" charset="0"/>
                <a:cs typeface="Times New Roman" panose="02020603050405020304" pitchFamily="18" charset="0"/>
              </a:rPr>
              <a:t>  </a:t>
            </a:r>
            <a:r>
              <a:rPr lang="en-IN" sz="4800" b="1" spc="335" dirty="0">
                <a:solidFill>
                  <a:schemeClr val="accent2">
                    <a:lumMod val="50000"/>
                  </a:schemeClr>
                </a:solidFill>
                <a:latin typeface="Times New Roman" panose="02020603050405020304" pitchFamily="18" charset="0"/>
                <a:cs typeface="Times New Roman" panose="02020603050405020304" pitchFamily="18" charset="0"/>
              </a:rPr>
              <a:t>C</a:t>
            </a:r>
            <a:r>
              <a:rPr lang="en-IN" sz="4800" b="1" spc="110" dirty="0">
                <a:solidFill>
                  <a:schemeClr val="accent2">
                    <a:lumMod val="50000"/>
                  </a:schemeClr>
                </a:solidFill>
                <a:latin typeface="Times New Roman" panose="02020603050405020304" pitchFamily="18" charset="0"/>
                <a:cs typeface="Times New Roman" panose="02020603050405020304" pitchFamily="18" charset="0"/>
              </a:rPr>
              <a:t>H</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40" dirty="0">
                <a:solidFill>
                  <a:schemeClr val="accent2">
                    <a:lumMod val="50000"/>
                  </a:schemeClr>
                </a:solidFill>
                <a:latin typeface="Times New Roman" panose="02020603050405020304" pitchFamily="18" charset="0"/>
                <a:cs typeface="Times New Roman" panose="02020603050405020304" pitchFamily="18" charset="0"/>
              </a:rPr>
              <a:t>I</a:t>
            </a:r>
            <a:r>
              <a:rPr lang="en-IN" sz="4800" b="1" spc="690" dirty="0">
                <a:solidFill>
                  <a:schemeClr val="accent2">
                    <a:lumMod val="50000"/>
                  </a:schemeClr>
                </a:solidFill>
                <a:latin typeface="Times New Roman" panose="02020603050405020304" pitchFamily="18" charset="0"/>
                <a:cs typeface="Times New Roman" panose="02020603050405020304" pitchFamily="18" charset="0"/>
              </a:rPr>
              <a:t>N </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585" dirty="0">
                <a:solidFill>
                  <a:schemeClr val="accent2">
                    <a:lumMod val="50000"/>
                  </a:schemeClr>
                </a:solidFill>
                <a:latin typeface="Times New Roman" panose="02020603050405020304" pitchFamily="18" charset="0"/>
                <a:cs typeface="Times New Roman" panose="02020603050405020304" pitchFamily="18" charset="0"/>
              </a:rPr>
              <a:t>N</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440" dirty="0">
                <a:solidFill>
                  <a:schemeClr val="accent2">
                    <a:lumMod val="50000"/>
                  </a:schemeClr>
                </a:solidFill>
                <a:latin typeface="Times New Roman" panose="02020603050405020304" pitchFamily="18" charset="0"/>
                <a:cs typeface="Times New Roman" panose="02020603050405020304" pitchFamily="18" charset="0"/>
              </a:rPr>
              <a:t>L</a:t>
            </a:r>
            <a:r>
              <a:rPr lang="en-IN" sz="4800" b="1" spc="60" dirty="0">
                <a:solidFill>
                  <a:schemeClr val="accent2">
                    <a:lumMod val="50000"/>
                  </a:schemeClr>
                </a:solidFill>
                <a:latin typeface="Times New Roman" panose="02020603050405020304" pitchFamily="18" charset="0"/>
                <a:cs typeface="Times New Roman" panose="02020603050405020304" pitchFamily="18" charset="0"/>
              </a:rPr>
              <a:t>Y</a:t>
            </a:r>
            <a:r>
              <a:rPr lang="en-IN" sz="4800" b="1" spc="-420" dirty="0">
                <a:solidFill>
                  <a:schemeClr val="accent2">
                    <a:lumMod val="50000"/>
                  </a:schemeClr>
                </a:solidFill>
                <a:latin typeface="Times New Roman" panose="02020603050405020304" pitchFamily="18" charset="0"/>
                <a:cs typeface="Times New Roman" panose="02020603050405020304" pitchFamily="18" charset="0"/>
              </a:rPr>
              <a:t>T</a:t>
            </a:r>
            <a:r>
              <a:rPr lang="en-IN" sz="4800" b="1" spc="-40" dirty="0">
                <a:solidFill>
                  <a:schemeClr val="accent2">
                    <a:lumMod val="50000"/>
                  </a:schemeClr>
                </a:solidFill>
                <a:latin typeface="Times New Roman" panose="02020603050405020304" pitchFamily="18" charset="0"/>
                <a:cs typeface="Times New Roman" panose="02020603050405020304" pitchFamily="18" charset="0"/>
              </a:rPr>
              <a:t>I</a:t>
            </a:r>
            <a:r>
              <a:rPr lang="en-IN" sz="4800" b="1" spc="335" dirty="0">
                <a:solidFill>
                  <a:schemeClr val="accent2">
                    <a:lumMod val="50000"/>
                  </a:schemeClr>
                </a:solidFill>
                <a:latin typeface="Times New Roman" panose="02020603050405020304" pitchFamily="18" charset="0"/>
                <a:cs typeface="Times New Roman" panose="02020603050405020304" pitchFamily="18" charset="0"/>
              </a:rPr>
              <a:t>C</a:t>
            </a:r>
            <a:r>
              <a:rPr lang="en-IN" sz="4800" b="1" spc="925" dirty="0">
                <a:solidFill>
                  <a:schemeClr val="accent2">
                    <a:lumMod val="50000"/>
                  </a:schemeClr>
                </a:solidFill>
                <a:latin typeface="Times New Roman" panose="02020603050405020304" pitchFamily="18" charset="0"/>
                <a:cs typeface="Times New Roman" panose="02020603050405020304" pitchFamily="18" charset="0"/>
              </a:rPr>
              <a:t>S</a:t>
            </a:r>
            <a:r>
              <a:rPr lang="en-IN" sz="4800" b="1" spc="-710" dirty="0">
                <a:solidFill>
                  <a:schemeClr val="accent2">
                    <a:lumMod val="50000"/>
                  </a:schemeClr>
                </a:solidFill>
                <a:latin typeface="Times New Roman" panose="02020603050405020304" pitchFamily="18" charset="0"/>
                <a:cs typeface="Times New Roman" panose="02020603050405020304" pitchFamily="18" charset="0"/>
              </a:rPr>
              <a:t>   </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T</a:t>
            </a:r>
            <a:r>
              <a:rPr lang="en-IN" sz="4800" b="1" spc="-710" dirty="0">
                <a:solidFill>
                  <a:schemeClr val="accent2">
                    <a:lumMod val="50000"/>
                  </a:schemeClr>
                </a:solidFill>
                <a:latin typeface="Times New Roman" panose="02020603050405020304" pitchFamily="18" charset="0"/>
                <a:cs typeface="Times New Roman" panose="02020603050405020304" pitchFamily="18" charset="0"/>
              </a:rPr>
              <a:t>   </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420" dirty="0">
                <a:solidFill>
                  <a:schemeClr val="accent2">
                    <a:lumMod val="50000"/>
                  </a:schemeClr>
                </a:solidFill>
                <a:latin typeface="Times New Roman" panose="02020603050405020304" pitchFamily="18" charset="0"/>
                <a:cs typeface="Times New Roman" panose="02020603050405020304" pitchFamily="18" charset="0"/>
              </a:rPr>
              <a:t>T</a:t>
            </a:r>
            <a:r>
              <a:rPr lang="en-IN" sz="4800" b="1" spc="-440" dirty="0">
                <a:solidFill>
                  <a:schemeClr val="accent2">
                    <a:lumMod val="50000"/>
                  </a:schemeClr>
                </a:solidFill>
                <a:latin typeface="Times New Roman" panose="02020603050405020304" pitchFamily="18" charset="0"/>
                <a:cs typeface="Times New Roman" panose="02020603050405020304" pitchFamily="18" charset="0"/>
              </a:rPr>
              <a:t>L</a:t>
            </a:r>
            <a:r>
              <a:rPr lang="en-IN" sz="4800" b="1" spc="-40" dirty="0">
                <a:solidFill>
                  <a:schemeClr val="accent2">
                    <a:lumMod val="50000"/>
                  </a:schemeClr>
                </a:solidFill>
                <a:latin typeface="Times New Roman" panose="02020603050405020304" pitchFamily="18" charset="0"/>
                <a:cs typeface="Times New Roman" panose="02020603050405020304" pitchFamily="18" charset="0"/>
              </a:rPr>
              <a:t>I</a:t>
            </a:r>
            <a:r>
              <a:rPr lang="en-IN" sz="4800" b="1" spc="65" dirty="0">
                <a:solidFill>
                  <a:schemeClr val="accent2">
                    <a:lumMod val="50000"/>
                  </a:schemeClr>
                </a:solidFill>
                <a:latin typeface="Times New Roman" panose="02020603050405020304" pitchFamily="18" charset="0"/>
                <a:cs typeface="Times New Roman" panose="02020603050405020304" pitchFamily="18" charset="0"/>
              </a:rPr>
              <a:t>Q</a:t>
            </a:r>
            <a:r>
              <a:rPr lang="en-IN" sz="4800" b="1" spc="-710" dirty="0">
                <a:solidFill>
                  <a:schemeClr val="accent2">
                    <a:lumMod val="50000"/>
                  </a:schemeClr>
                </a:solidFill>
                <a:latin typeface="Times New Roman" panose="02020603050405020304" pitchFamily="18" charset="0"/>
                <a:cs typeface="Times New Roman" panose="02020603050405020304" pitchFamily="18" charset="0"/>
              </a:rPr>
              <a:t>  </a:t>
            </a:r>
            <a:r>
              <a:rPr lang="en-IN" sz="4800" b="1" spc="110" dirty="0">
                <a:solidFill>
                  <a:schemeClr val="accent2">
                    <a:lumMod val="50000"/>
                  </a:schemeClr>
                </a:solidFill>
                <a:latin typeface="Times New Roman" panose="02020603050405020304" pitchFamily="18" charset="0"/>
                <a:cs typeface="Times New Roman" panose="02020603050405020304" pitchFamily="18" charset="0"/>
              </a:rPr>
              <a:t>H</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325" dirty="0">
                <a:solidFill>
                  <a:schemeClr val="accent2">
                    <a:lumMod val="50000"/>
                  </a:schemeClr>
                </a:solidFill>
                <a:latin typeface="Times New Roman" panose="02020603050405020304" pitchFamily="18" charset="0"/>
                <a:cs typeface="Times New Roman" panose="02020603050405020304" pitchFamily="18" charset="0"/>
              </a:rPr>
              <a:t>R</a:t>
            </a:r>
            <a:r>
              <a:rPr lang="en-IN" sz="4800" b="1" spc="240" dirty="0">
                <a:solidFill>
                  <a:schemeClr val="accent2">
                    <a:lumMod val="50000"/>
                  </a:schemeClr>
                </a:solidFill>
                <a:latin typeface="Times New Roman" panose="02020603050405020304" pitchFamily="18" charset="0"/>
                <a:cs typeface="Times New Roman" panose="02020603050405020304" pitchFamily="18" charset="0"/>
              </a:rPr>
              <a:t>D</a:t>
            </a:r>
            <a:r>
              <a:rPr lang="en-IN" sz="4800" b="1" spc="560" dirty="0">
                <a:solidFill>
                  <a:schemeClr val="accent2">
                    <a:lumMod val="50000"/>
                  </a:schemeClr>
                </a:solidFill>
                <a:latin typeface="Times New Roman" panose="02020603050405020304" pitchFamily="18" charset="0"/>
                <a:cs typeface="Times New Roman" panose="02020603050405020304" pitchFamily="18" charset="0"/>
              </a:rPr>
              <a:t>W</a:t>
            </a:r>
            <a:r>
              <a:rPr lang="en-IN" sz="4800" b="1" spc="315" dirty="0">
                <a:solidFill>
                  <a:schemeClr val="accent2">
                    <a:lumMod val="50000"/>
                  </a:schemeClr>
                </a:solidFill>
                <a:latin typeface="Times New Roman" panose="02020603050405020304" pitchFamily="18" charset="0"/>
                <a:cs typeface="Times New Roman" panose="02020603050405020304" pitchFamily="18" charset="0"/>
              </a:rPr>
              <a:t>A</a:t>
            </a:r>
            <a:r>
              <a:rPr lang="en-IN" sz="4800" b="1" spc="325" dirty="0">
                <a:solidFill>
                  <a:schemeClr val="accent2">
                    <a:lumMod val="50000"/>
                  </a:schemeClr>
                </a:solidFill>
                <a:latin typeface="Times New Roman" panose="02020603050405020304" pitchFamily="18" charset="0"/>
                <a:cs typeface="Times New Roman" panose="02020603050405020304" pitchFamily="18" charset="0"/>
              </a:rPr>
              <a:t>R</a:t>
            </a:r>
            <a:r>
              <a:rPr lang="en-IN" sz="4800" b="1" spc="310" dirty="0">
                <a:solidFill>
                  <a:schemeClr val="accent2">
                    <a:lumMod val="50000"/>
                  </a:schemeClr>
                </a:solidFill>
                <a:latin typeface="Times New Roman" panose="02020603050405020304" pitchFamily="18" charset="0"/>
                <a:cs typeface="Times New Roman" panose="02020603050405020304" pitchFamily="18" charset="0"/>
              </a:rPr>
              <a:t>E</a:t>
            </a:r>
            <a:endParaRPr lang="en-IN" sz="4800" b="1" dirty="0">
              <a:solidFill>
                <a:schemeClr val="accent2">
                  <a:lumMod val="50000"/>
                </a:schemeClr>
              </a:solidFill>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1800" dirty="0">
              <a:latin typeface="Trebuchet MS"/>
              <a:cs typeface="Trebuchet MS"/>
            </a:endParaRPr>
          </a:p>
        </p:txBody>
      </p:sp>
      <p:pic>
        <p:nvPicPr>
          <p:cNvPr id="11" name="Picture 10">
            <a:extLst>
              <a:ext uri="{FF2B5EF4-FFF2-40B4-BE49-F238E27FC236}">
                <a16:creationId xmlns:a16="http://schemas.microsoft.com/office/drawing/2014/main" id="{468B8070-B7B8-165B-9336-D108A8BF2747}"/>
              </a:ext>
            </a:extLst>
          </p:cNvPr>
          <p:cNvPicPr>
            <a:picLocks noChangeAspect="1"/>
          </p:cNvPicPr>
          <p:nvPr/>
        </p:nvPicPr>
        <p:blipFill>
          <a:blip r:embed="rId4">
            <a:alphaModFix amt="2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0"/>
            <a:ext cx="4146698" cy="3636336"/>
          </a:xfrm>
          <a:prstGeom prst="rect">
            <a:avLst/>
          </a:prstGeom>
        </p:spPr>
      </p:pic>
    </p:spTree>
    <p:extLst>
      <p:ext uri="{BB962C8B-B14F-4D97-AF65-F5344CB8AC3E}">
        <p14:creationId xmlns:p14="http://schemas.microsoft.com/office/powerpoint/2010/main" val="178630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ADF8C-BA0D-9310-E952-3D7AAC6A0A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C0EC4AF-C0DA-EAA9-1995-A7D50C70DBD3}"/>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98274C1A-05E5-2A5F-8A61-752140C58E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1" cy="6875721"/>
          </a:xfrm>
          <a:prstGeom prst="rect">
            <a:avLst/>
          </a:prstGeom>
        </p:spPr>
      </p:pic>
      <p:sp>
        <p:nvSpPr>
          <p:cNvPr id="9" name="TextBox 8">
            <a:extLst>
              <a:ext uri="{FF2B5EF4-FFF2-40B4-BE49-F238E27FC236}">
                <a16:creationId xmlns:a16="http://schemas.microsoft.com/office/drawing/2014/main" id="{2A3A1CDF-AEB2-B6C9-91CD-866860C33E60}"/>
              </a:ext>
            </a:extLst>
          </p:cNvPr>
          <p:cNvSpPr txBox="1"/>
          <p:nvPr/>
        </p:nvSpPr>
        <p:spPr>
          <a:xfrm>
            <a:off x="127591" y="-16425"/>
            <a:ext cx="12064409" cy="1754326"/>
          </a:xfrm>
          <a:prstGeom prst="rect">
            <a:avLst/>
          </a:prstGeom>
          <a:noFill/>
        </p:spPr>
        <p:txBody>
          <a:bodyPr wrap="square">
            <a:spAutoFit/>
          </a:bodyPr>
          <a:lstStyle/>
          <a:p>
            <a:r>
              <a:rPr lang="en-US" sz="2400" b="1" dirty="0">
                <a:solidFill>
                  <a:srgbClr val="C00000"/>
                </a:solidFill>
              </a:rPr>
              <a:t>      </a:t>
            </a:r>
            <a:endParaRPr lang="en-US" sz="2800" b="1" dirty="0"/>
          </a:p>
          <a:p>
            <a:endParaRPr lang="en-US" sz="2800" b="1" dirty="0"/>
          </a:p>
          <a:p>
            <a:endParaRPr lang="en-US" sz="2800" b="1" dirty="0"/>
          </a:p>
          <a:p>
            <a:endParaRPr lang="en-US" sz="2800" b="1" dirty="0"/>
          </a:p>
        </p:txBody>
      </p:sp>
      <p:sp>
        <p:nvSpPr>
          <p:cNvPr id="3" name="TextBox 2">
            <a:extLst>
              <a:ext uri="{FF2B5EF4-FFF2-40B4-BE49-F238E27FC236}">
                <a16:creationId xmlns:a16="http://schemas.microsoft.com/office/drawing/2014/main" id="{96706187-1D5A-2417-F273-2A8A212442B9}"/>
              </a:ext>
            </a:extLst>
          </p:cNvPr>
          <p:cNvSpPr txBox="1"/>
          <p:nvPr/>
        </p:nvSpPr>
        <p:spPr>
          <a:xfrm>
            <a:off x="0" y="123622"/>
            <a:ext cx="12192000" cy="1384995"/>
          </a:xfrm>
          <a:prstGeom prst="rect">
            <a:avLst/>
          </a:prstGeom>
          <a:noFill/>
        </p:spPr>
        <p:txBody>
          <a:bodyPr wrap="square">
            <a:spAutoFit/>
          </a:bodyPr>
          <a:lstStyle/>
          <a:p>
            <a:pPr algn="l">
              <a:buNone/>
            </a:pPr>
            <a:r>
              <a:rPr lang="en-US" sz="2800" b="1" i="0" dirty="0">
                <a:solidFill>
                  <a:schemeClr val="tx2">
                    <a:lumMod val="50000"/>
                  </a:schemeClr>
                </a:solidFill>
                <a:effectLst/>
              </a:rPr>
              <a:t>Create a view for gross sales. It should have the following columns,</a:t>
            </a:r>
          </a:p>
          <a:p>
            <a:pPr algn="l"/>
            <a:r>
              <a:rPr lang="en-US" sz="2800" b="1" i="0" dirty="0">
                <a:solidFill>
                  <a:schemeClr val="tx2">
                    <a:lumMod val="50000"/>
                  </a:schemeClr>
                </a:solidFill>
                <a:effectLst/>
              </a:rPr>
              <a:t>date, </a:t>
            </a:r>
            <a:r>
              <a:rPr lang="en-US" sz="2800" b="1" i="0" dirty="0" err="1">
                <a:solidFill>
                  <a:schemeClr val="tx2">
                    <a:lumMod val="50000"/>
                  </a:schemeClr>
                </a:solidFill>
                <a:effectLst/>
              </a:rPr>
              <a:t>fiscal_year</a:t>
            </a:r>
            <a:r>
              <a:rPr lang="en-US" sz="2800" b="1" i="0" dirty="0">
                <a:solidFill>
                  <a:schemeClr val="tx2">
                    <a:lumMod val="50000"/>
                  </a:schemeClr>
                </a:solidFill>
                <a:effectLst/>
              </a:rPr>
              <a:t>, </a:t>
            </a:r>
            <a:r>
              <a:rPr lang="en-US" sz="2800" b="1" i="0" dirty="0" err="1">
                <a:solidFill>
                  <a:schemeClr val="tx2">
                    <a:lumMod val="50000"/>
                  </a:schemeClr>
                </a:solidFill>
                <a:effectLst/>
              </a:rPr>
              <a:t>customer_code</a:t>
            </a:r>
            <a:r>
              <a:rPr lang="en-US" sz="2800" b="1" i="0" dirty="0">
                <a:solidFill>
                  <a:schemeClr val="tx2">
                    <a:lumMod val="50000"/>
                  </a:schemeClr>
                </a:solidFill>
                <a:effectLst/>
              </a:rPr>
              <a:t>, customer, market, </a:t>
            </a:r>
            <a:r>
              <a:rPr lang="en-US" sz="2800" b="1" i="0" dirty="0" err="1">
                <a:solidFill>
                  <a:schemeClr val="tx2">
                    <a:lumMod val="50000"/>
                  </a:schemeClr>
                </a:solidFill>
                <a:effectLst/>
              </a:rPr>
              <a:t>product_code</a:t>
            </a:r>
            <a:r>
              <a:rPr lang="en-US" sz="2800" b="1" i="0" dirty="0">
                <a:solidFill>
                  <a:schemeClr val="tx2">
                    <a:lumMod val="50000"/>
                  </a:schemeClr>
                </a:solidFill>
                <a:effectLst/>
              </a:rPr>
              <a:t>, product, variant, </a:t>
            </a:r>
            <a:r>
              <a:rPr lang="en-US" sz="2800" b="1" i="0" dirty="0" err="1">
                <a:solidFill>
                  <a:schemeClr val="tx2">
                    <a:lumMod val="50000"/>
                  </a:schemeClr>
                </a:solidFill>
                <a:effectLst/>
              </a:rPr>
              <a:t>sold_quanity</a:t>
            </a:r>
            <a:r>
              <a:rPr lang="en-US" sz="2800" b="1" i="0" dirty="0">
                <a:solidFill>
                  <a:schemeClr val="tx2">
                    <a:lumMod val="50000"/>
                  </a:schemeClr>
                </a:solidFill>
                <a:effectLst/>
              </a:rPr>
              <a:t>, </a:t>
            </a:r>
            <a:r>
              <a:rPr lang="en-US" sz="2800" b="1" i="0" dirty="0" err="1">
                <a:solidFill>
                  <a:schemeClr val="tx2">
                    <a:lumMod val="50000"/>
                  </a:schemeClr>
                </a:solidFill>
                <a:effectLst/>
              </a:rPr>
              <a:t>gross_price_per_item</a:t>
            </a:r>
            <a:r>
              <a:rPr lang="en-US" sz="2800" b="1" i="0" dirty="0">
                <a:solidFill>
                  <a:schemeClr val="tx2">
                    <a:lumMod val="50000"/>
                  </a:schemeClr>
                </a:solidFill>
                <a:effectLst/>
              </a:rPr>
              <a:t>, </a:t>
            </a:r>
            <a:r>
              <a:rPr lang="en-US" sz="2800" b="1" i="0" dirty="0" err="1">
                <a:solidFill>
                  <a:schemeClr val="tx2">
                    <a:lumMod val="50000"/>
                  </a:schemeClr>
                </a:solidFill>
                <a:effectLst/>
              </a:rPr>
              <a:t>gross_price_total</a:t>
            </a:r>
            <a:endParaRPr lang="en-US" sz="2800" b="1" i="0" dirty="0">
              <a:solidFill>
                <a:schemeClr val="tx2">
                  <a:lumMod val="50000"/>
                </a:schemeClr>
              </a:solidFill>
              <a:effectLst/>
            </a:endParaRPr>
          </a:p>
        </p:txBody>
      </p:sp>
      <p:sp>
        <p:nvSpPr>
          <p:cNvPr id="6" name="TextBox 5">
            <a:extLst>
              <a:ext uri="{FF2B5EF4-FFF2-40B4-BE49-F238E27FC236}">
                <a16:creationId xmlns:a16="http://schemas.microsoft.com/office/drawing/2014/main" id="{8A428E91-7517-908A-3663-241F95BC857E}"/>
              </a:ext>
            </a:extLst>
          </p:cNvPr>
          <p:cNvSpPr txBox="1"/>
          <p:nvPr/>
        </p:nvSpPr>
        <p:spPr>
          <a:xfrm>
            <a:off x="-682906" y="2010883"/>
            <a:ext cx="8588416" cy="3785652"/>
          </a:xfrm>
          <a:prstGeom prst="rect">
            <a:avLst/>
          </a:prstGeom>
          <a:noFill/>
        </p:spPr>
        <p:txBody>
          <a:bodyPr wrap="square">
            <a:spAutoFit/>
          </a:bodyPr>
          <a:lstStyle/>
          <a:p>
            <a:r>
              <a:rPr lang="en-IN" sz="1600" dirty="0"/>
              <a:t>	</a:t>
            </a:r>
            <a:r>
              <a:rPr lang="en-IN" sz="2000" b="1" dirty="0">
                <a:solidFill>
                  <a:srgbClr val="C00000"/>
                </a:solidFill>
              </a:rPr>
              <a:t>CREATE  VIEW `gross sales` AS</a:t>
            </a:r>
          </a:p>
          <a:p>
            <a:r>
              <a:rPr lang="en-IN" sz="2000" b="1" dirty="0">
                <a:solidFill>
                  <a:srgbClr val="C00000"/>
                </a:solidFill>
              </a:rPr>
              <a:t>	SELECT </a:t>
            </a:r>
          </a:p>
          <a:p>
            <a:r>
              <a:rPr lang="en-IN" sz="2000" b="1" dirty="0">
                <a:solidFill>
                  <a:srgbClr val="C00000"/>
                </a:solidFill>
              </a:rPr>
              <a:t>                 </a:t>
            </a:r>
            <a:r>
              <a:rPr lang="en-IN" sz="2000" b="1" dirty="0" err="1">
                <a:solidFill>
                  <a:srgbClr val="C00000"/>
                </a:solidFill>
              </a:rPr>
              <a:t>s.date,s.fiscal_year</a:t>
            </a:r>
            <a:r>
              <a:rPr lang="en-IN" sz="2000" b="1" dirty="0">
                <a:solidFill>
                  <a:srgbClr val="C00000"/>
                </a:solidFill>
              </a:rPr>
              <a:t>, </a:t>
            </a:r>
            <a:r>
              <a:rPr lang="en-IN" sz="2000" b="1" dirty="0" err="1">
                <a:solidFill>
                  <a:srgbClr val="C00000"/>
                </a:solidFill>
              </a:rPr>
              <a:t>s.customer_code</a:t>
            </a:r>
            <a:r>
              <a:rPr lang="en-IN" sz="2000" b="1" dirty="0">
                <a:solidFill>
                  <a:srgbClr val="C00000"/>
                </a:solidFill>
              </a:rPr>
              <a:t>,</a:t>
            </a:r>
          </a:p>
          <a:p>
            <a:r>
              <a:rPr lang="en-IN" sz="2000" b="1" dirty="0">
                <a:solidFill>
                  <a:srgbClr val="C00000"/>
                </a:solidFill>
              </a:rPr>
              <a:t>                 </a:t>
            </a:r>
            <a:r>
              <a:rPr lang="en-IN" sz="2000" b="1" dirty="0" err="1">
                <a:solidFill>
                  <a:srgbClr val="C00000"/>
                </a:solidFill>
              </a:rPr>
              <a:t>c.customer</a:t>
            </a:r>
            <a:r>
              <a:rPr lang="en-IN" sz="2000" b="1" dirty="0">
                <a:solidFill>
                  <a:srgbClr val="C00000"/>
                </a:solidFill>
              </a:rPr>
              <a:t>, </a:t>
            </a:r>
            <a:r>
              <a:rPr lang="en-IN" sz="2000" b="1" dirty="0" err="1">
                <a:solidFill>
                  <a:srgbClr val="C00000"/>
                </a:solidFill>
              </a:rPr>
              <a:t>c.market</a:t>
            </a:r>
            <a:r>
              <a:rPr lang="en-IN" sz="2000" b="1" dirty="0">
                <a:solidFill>
                  <a:srgbClr val="C00000"/>
                </a:solidFill>
              </a:rPr>
              <a:t>, </a:t>
            </a:r>
            <a:r>
              <a:rPr lang="en-IN" sz="2000" b="1" dirty="0" err="1">
                <a:solidFill>
                  <a:srgbClr val="C00000"/>
                </a:solidFill>
              </a:rPr>
              <a:t>s.product_code</a:t>
            </a:r>
            <a:r>
              <a:rPr lang="en-IN" sz="2000" b="1" dirty="0">
                <a:solidFill>
                  <a:srgbClr val="C00000"/>
                </a:solidFill>
              </a:rPr>
              <a:t>,</a:t>
            </a:r>
          </a:p>
          <a:p>
            <a:r>
              <a:rPr lang="en-IN" sz="2000" b="1" dirty="0">
                <a:solidFill>
                  <a:srgbClr val="C00000"/>
                </a:solidFill>
              </a:rPr>
              <a:t>	</a:t>
            </a:r>
            <a:r>
              <a:rPr lang="en-IN" sz="2000" b="1" dirty="0" err="1">
                <a:solidFill>
                  <a:srgbClr val="C00000"/>
                </a:solidFill>
              </a:rPr>
              <a:t>p.product</a:t>
            </a:r>
            <a:r>
              <a:rPr lang="en-IN" sz="2000" b="1" dirty="0">
                <a:solidFill>
                  <a:srgbClr val="C00000"/>
                </a:solidFill>
              </a:rPr>
              <a:t>, </a:t>
            </a:r>
            <a:r>
              <a:rPr lang="en-IN" sz="2000" b="1" dirty="0" err="1">
                <a:solidFill>
                  <a:srgbClr val="C00000"/>
                </a:solidFill>
              </a:rPr>
              <a:t>p.variant</a:t>
            </a:r>
            <a:r>
              <a:rPr lang="en-IN" sz="2000" b="1" dirty="0">
                <a:solidFill>
                  <a:srgbClr val="C00000"/>
                </a:solidFill>
              </a:rPr>
              <a:t>, </a:t>
            </a:r>
            <a:r>
              <a:rPr lang="en-IN" sz="2000" b="1" dirty="0" err="1">
                <a:solidFill>
                  <a:srgbClr val="C00000"/>
                </a:solidFill>
              </a:rPr>
              <a:t>s.sold_quantity</a:t>
            </a:r>
            <a:r>
              <a:rPr lang="en-IN" sz="2000" b="1" dirty="0">
                <a:solidFill>
                  <a:srgbClr val="C00000"/>
                </a:solidFill>
              </a:rPr>
              <a:t>,</a:t>
            </a:r>
          </a:p>
          <a:p>
            <a:r>
              <a:rPr lang="en-IN" sz="2000" b="1" dirty="0">
                <a:solidFill>
                  <a:srgbClr val="C00000"/>
                </a:solidFill>
              </a:rPr>
              <a:t>	</a:t>
            </a:r>
            <a:r>
              <a:rPr lang="en-IN" sz="2000" b="1" dirty="0" err="1">
                <a:solidFill>
                  <a:srgbClr val="C00000"/>
                </a:solidFill>
              </a:rPr>
              <a:t>g.gross_price</a:t>
            </a:r>
            <a:r>
              <a:rPr lang="en-IN" sz="2000" b="1" dirty="0">
                <a:solidFill>
                  <a:srgbClr val="C00000"/>
                </a:solidFill>
              </a:rPr>
              <a:t> as </a:t>
            </a:r>
            <a:r>
              <a:rPr lang="en-IN" sz="2000" b="1" dirty="0" err="1">
                <a:solidFill>
                  <a:srgbClr val="C00000"/>
                </a:solidFill>
              </a:rPr>
              <a:t>gross_price_per_item</a:t>
            </a:r>
            <a:r>
              <a:rPr lang="en-IN" sz="2000" b="1" dirty="0">
                <a:solidFill>
                  <a:srgbClr val="C00000"/>
                </a:solidFill>
              </a:rPr>
              <a:t>,</a:t>
            </a:r>
          </a:p>
          <a:p>
            <a:r>
              <a:rPr lang="en-IN" sz="2000" b="1" dirty="0">
                <a:solidFill>
                  <a:srgbClr val="C00000"/>
                </a:solidFill>
              </a:rPr>
              <a:t>	round(</a:t>
            </a:r>
            <a:r>
              <a:rPr lang="en-IN" sz="2000" b="1" dirty="0" err="1">
                <a:solidFill>
                  <a:srgbClr val="C00000"/>
                </a:solidFill>
              </a:rPr>
              <a:t>s.sold_quantity</a:t>
            </a:r>
            <a:r>
              <a:rPr lang="en-IN" sz="2000" b="1" dirty="0">
                <a:solidFill>
                  <a:srgbClr val="C00000"/>
                </a:solidFill>
              </a:rPr>
              <a:t>*g.gross_price,2) as </a:t>
            </a:r>
            <a:r>
              <a:rPr lang="en-IN" sz="2000" b="1" dirty="0" err="1">
                <a:solidFill>
                  <a:srgbClr val="C00000"/>
                </a:solidFill>
              </a:rPr>
              <a:t>gross_price_total</a:t>
            </a:r>
            <a:endParaRPr lang="en-IN" sz="2000" b="1" dirty="0">
              <a:solidFill>
                <a:srgbClr val="C00000"/>
              </a:solidFill>
            </a:endParaRPr>
          </a:p>
          <a:p>
            <a:r>
              <a:rPr lang="en-IN" sz="2000" b="1" dirty="0">
                <a:solidFill>
                  <a:srgbClr val="C00000"/>
                </a:solidFill>
              </a:rPr>
              <a:t>	FROM </a:t>
            </a:r>
            <a:r>
              <a:rPr lang="en-IN" sz="2000" b="1" dirty="0" err="1">
                <a:solidFill>
                  <a:srgbClr val="C00000"/>
                </a:solidFill>
              </a:rPr>
              <a:t>fact_sales_monthly</a:t>
            </a:r>
            <a:r>
              <a:rPr lang="en-IN" sz="2000" b="1" dirty="0">
                <a:solidFill>
                  <a:srgbClr val="C00000"/>
                </a:solidFill>
              </a:rPr>
              <a:t> s</a:t>
            </a:r>
          </a:p>
          <a:p>
            <a:r>
              <a:rPr lang="en-IN" sz="2000" b="1" dirty="0">
                <a:solidFill>
                  <a:srgbClr val="C00000"/>
                </a:solidFill>
              </a:rPr>
              <a:t>	JOIN </a:t>
            </a:r>
            <a:r>
              <a:rPr lang="en-IN" sz="2000" b="1" dirty="0" err="1">
                <a:solidFill>
                  <a:srgbClr val="C00000"/>
                </a:solidFill>
              </a:rPr>
              <a:t>dim_product</a:t>
            </a:r>
            <a:r>
              <a:rPr lang="en-IN" sz="2000" b="1" dirty="0">
                <a:solidFill>
                  <a:srgbClr val="C00000"/>
                </a:solidFill>
              </a:rPr>
              <a:t> p ON </a:t>
            </a:r>
            <a:r>
              <a:rPr lang="en-IN" sz="2000" b="1" dirty="0" err="1">
                <a:solidFill>
                  <a:srgbClr val="C00000"/>
                </a:solidFill>
              </a:rPr>
              <a:t>s.product_code</a:t>
            </a:r>
            <a:r>
              <a:rPr lang="en-IN" sz="2000" b="1" dirty="0">
                <a:solidFill>
                  <a:srgbClr val="C00000"/>
                </a:solidFill>
              </a:rPr>
              <a:t>=</a:t>
            </a:r>
            <a:r>
              <a:rPr lang="en-IN" sz="2000" b="1" dirty="0" err="1">
                <a:solidFill>
                  <a:srgbClr val="C00000"/>
                </a:solidFill>
              </a:rPr>
              <a:t>p.product_code</a:t>
            </a:r>
            <a:endParaRPr lang="en-IN" sz="2000" b="1" dirty="0">
              <a:solidFill>
                <a:srgbClr val="C00000"/>
              </a:solidFill>
            </a:endParaRPr>
          </a:p>
          <a:p>
            <a:r>
              <a:rPr lang="en-IN" sz="2000" b="1" dirty="0">
                <a:solidFill>
                  <a:srgbClr val="C00000"/>
                </a:solidFill>
              </a:rPr>
              <a:t>	JOIN </a:t>
            </a:r>
            <a:r>
              <a:rPr lang="en-IN" sz="2000" b="1" dirty="0" err="1">
                <a:solidFill>
                  <a:srgbClr val="C00000"/>
                </a:solidFill>
              </a:rPr>
              <a:t>dim_customer</a:t>
            </a:r>
            <a:r>
              <a:rPr lang="en-IN" sz="2000" b="1" dirty="0">
                <a:solidFill>
                  <a:srgbClr val="C00000"/>
                </a:solidFill>
              </a:rPr>
              <a:t> c ON </a:t>
            </a:r>
            <a:r>
              <a:rPr lang="en-IN" sz="2000" b="1" dirty="0" err="1">
                <a:solidFill>
                  <a:srgbClr val="C00000"/>
                </a:solidFill>
              </a:rPr>
              <a:t>s.customer_code</a:t>
            </a:r>
            <a:r>
              <a:rPr lang="en-IN" sz="2000" b="1" dirty="0">
                <a:solidFill>
                  <a:srgbClr val="C00000"/>
                </a:solidFill>
              </a:rPr>
              <a:t>=</a:t>
            </a:r>
            <a:r>
              <a:rPr lang="en-IN" sz="2000" b="1" dirty="0" err="1">
                <a:solidFill>
                  <a:srgbClr val="C00000"/>
                </a:solidFill>
              </a:rPr>
              <a:t>c.customer_code</a:t>
            </a:r>
            <a:endParaRPr lang="en-IN" sz="2000" b="1" dirty="0">
              <a:solidFill>
                <a:srgbClr val="C00000"/>
              </a:solidFill>
            </a:endParaRPr>
          </a:p>
          <a:p>
            <a:r>
              <a:rPr lang="en-IN" sz="2000" b="1" dirty="0">
                <a:solidFill>
                  <a:srgbClr val="C00000"/>
                </a:solidFill>
              </a:rPr>
              <a:t>	JOIN </a:t>
            </a:r>
            <a:r>
              <a:rPr lang="en-IN" sz="2000" b="1" dirty="0" err="1">
                <a:solidFill>
                  <a:srgbClr val="C00000"/>
                </a:solidFill>
              </a:rPr>
              <a:t>fact_gross_price</a:t>
            </a:r>
            <a:r>
              <a:rPr lang="en-IN" sz="2000" b="1" dirty="0">
                <a:solidFill>
                  <a:srgbClr val="C00000"/>
                </a:solidFill>
              </a:rPr>
              <a:t> g ON </a:t>
            </a:r>
            <a:r>
              <a:rPr lang="en-IN" sz="2000" b="1" dirty="0" err="1">
                <a:solidFill>
                  <a:srgbClr val="C00000"/>
                </a:solidFill>
              </a:rPr>
              <a:t>g.fiscal_year</a:t>
            </a:r>
            <a:r>
              <a:rPr lang="en-IN" sz="2000" b="1" dirty="0">
                <a:solidFill>
                  <a:srgbClr val="C00000"/>
                </a:solidFill>
              </a:rPr>
              <a:t>=</a:t>
            </a:r>
            <a:r>
              <a:rPr lang="en-IN" sz="2000" b="1" dirty="0" err="1">
                <a:solidFill>
                  <a:srgbClr val="C00000"/>
                </a:solidFill>
              </a:rPr>
              <a:t>s.fiscal_year</a:t>
            </a:r>
            <a:endParaRPr lang="en-IN" sz="2000" b="1" dirty="0">
              <a:solidFill>
                <a:srgbClr val="C00000"/>
              </a:solidFill>
            </a:endParaRPr>
          </a:p>
          <a:p>
            <a:r>
              <a:rPr lang="en-IN" sz="2000" b="1" dirty="0">
                <a:solidFill>
                  <a:srgbClr val="C00000"/>
                </a:solidFill>
              </a:rPr>
              <a:t>	                                              AND </a:t>
            </a:r>
            <a:r>
              <a:rPr lang="en-IN" sz="2000" b="1" dirty="0" err="1">
                <a:solidFill>
                  <a:srgbClr val="C00000"/>
                </a:solidFill>
              </a:rPr>
              <a:t>g.product_code</a:t>
            </a:r>
            <a:r>
              <a:rPr lang="en-IN" sz="2000" b="1" dirty="0">
                <a:solidFill>
                  <a:srgbClr val="C00000"/>
                </a:solidFill>
              </a:rPr>
              <a:t>=</a:t>
            </a:r>
            <a:r>
              <a:rPr lang="en-IN" sz="2000" b="1" dirty="0" err="1">
                <a:solidFill>
                  <a:srgbClr val="C00000"/>
                </a:solidFill>
              </a:rPr>
              <a:t>s.product_code</a:t>
            </a:r>
            <a:r>
              <a:rPr lang="en-IN" sz="2000" b="1" dirty="0">
                <a:solidFill>
                  <a:srgbClr val="C00000"/>
                </a:solidFill>
              </a:rPr>
              <a:t>;</a:t>
            </a:r>
          </a:p>
        </p:txBody>
      </p:sp>
      <p:pic>
        <p:nvPicPr>
          <p:cNvPr id="10" name="Picture 9">
            <a:extLst>
              <a:ext uri="{FF2B5EF4-FFF2-40B4-BE49-F238E27FC236}">
                <a16:creationId xmlns:a16="http://schemas.microsoft.com/office/drawing/2014/main" id="{9B90F1E8-782D-120D-2084-43D5655DD940}"/>
              </a:ext>
            </a:extLst>
          </p:cNvPr>
          <p:cNvPicPr>
            <a:picLocks noChangeAspect="1"/>
          </p:cNvPicPr>
          <p:nvPr/>
        </p:nvPicPr>
        <p:blipFill>
          <a:blip r:embed="rId5"/>
          <a:stretch>
            <a:fillRect/>
          </a:stretch>
        </p:blipFill>
        <p:spPr>
          <a:xfrm>
            <a:off x="4791919" y="1597306"/>
            <a:ext cx="6430922" cy="2333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254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AA9BC-368B-0265-C2CC-104A4D2ABA3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28204ED-F28A-1DB3-FD7A-EE37CA68A317}"/>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C60A70E0-BA12-0B71-308A-4566D62A00E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
            <a:ext cx="12192001" cy="6875721"/>
          </a:xfrm>
          <a:prstGeom prst="rect">
            <a:avLst/>
          </a:prstGeom>
        </p:spPr>
      </p:pic>
      <p:sp>
        <p:nvSpPr>
          <p:cNvPr id="9" name="TextBox 8">
            <a:extLst>
              <a:ext uri="{FF2B5EF4-FFF2-40B4-BE49-F238E27FC236}">
                <a16:creationId xmlns:a16="http://schemas.microsoft.com/office/drawing/2014/main" id="{A59B2E8D-44B9-25F8-99BB-A25BB954ADC0}"/>
              </a:ext>
            </a:extLst>
          </p:cNvPr>
          <p:cNvSpPr txBox="1"/>
          <p:nvPr/>
        </p:nvSpPr>
        <p:spPr>
          <a:xfrm>
            <a:off x="127591" y="-16425"/>
            <a:ext cx="12064409" cy="1754326"/>
          </a:xfrm>
          <a:prstGeom prst="rect">
            <a:avLst/>
          </a:prstGeom>
          <a:noFill/>
        </p:spPr>
        <p:txBody>
          <a:bodyPr wrap="square">
            <a:spAutoFit/>
          </a:bodyPr>
          <a:lstStyle/>
          <a:p>
            <a:r>
              <a:rPr lang="en-US" sz="2400" b="1" dirty="0">
                <a:solidFill>
                  <a:srgbClr val="C00000"/>
                </a:solidFill>
              </a:rPr>
              <a:t>      </a:t>
            </a:r>
            <a:endParaRPr lang="en-US" sz="2800" b="1" dirty="0"/>
          </a:p>
          <a:p>
            <a:endParaRPr lang="en-US" sz="2800" b="1" dirty="0"/>
          </a:p>
          <a:p>
            <a:endParaRPr lang="en-US" sz="2800" b="1" dirty="0"/>
          </a:p>
          <a:p>
            <a:endParaRPr lang="en-US" sz="2800" b="1" dirty="0"/>
          </a:p>
        </p:txBody>
      </p:sp>
      <p:sp>
        <p:nvSpPr>
          <p:cNvPr id="3" name="TextBox 2">
            <a:extLst>
              <a:ext uri="{FF2B5EF4-FFF2-40B4-BE49-F238E27FC236}">
                <a16:creationId xmlns:a16="http://schemas.microsoft.com/office/drawing/2014/main" id="{CD885AC9-ACC8-72FF-582F-23DD06551925}"/>
              </a:ext>
            </a:extLst>
          </p:cNvPr>
          <p:cNvSpPr txBox="1"/>
          <p:nvPr/>
        </p:nvSpPr>
        <p:spPr>
          <a:xfrm>
            <a:off x="127322" y="95274"/>
            <a:ext cx="10949650" cy="6647974"/>
          </a:xfrm>
          <a:prstGeom prst="rect">
            <a:avLst/>
          </a:prstGeom>
          <a:noFill/>
        </p:spPr>
        <p:txBody>
          <a:bodyPr wrap="square">
            <a:spAutoFit/>
          </a:bodyPr>
          <a:lstStyle/>
          <a:p>
            <a:r>
              <a:rPr lang="en-IN" dirty="0"/>
              <a:t> </a:t>
            </a:r>
            <a:r>
              <a:rPr lang="en-IN" sz="2400" b="1" dirty="0">
                <a:solidFill>
                  <a:schemeClr val="tx2">
                    <a:lumMod val="50000"/>
                  </a:schemeClr>
                </a:solidFill>
              </a:rPr>
              <a:t>Write a stored procedure to get the top n products by net sales for a given year.  Use product name without a variant. Input of stored procedure is </a:t>
            </a:r>
            <a:r>
              <a:rPr lang="en-IN" sz="2400" b="1" dirty="0" err="1">
                <a:solidFill>
                  <a:schemeClr val="tx2">
                    <a:lumMod val="50000"/>
                  </a:schemeClr>
                </a:solidFill>
              </a:rPr>
              <a:t>fiscal_year</a:t>
            </a:r>
            <a:r>
              <a:rPr lang="en-IN" sz="2400" b="1" dirty="0">
                <a:solidFill>
                  <a:schemeClr val="tx2">
                    <a:lumMod val="50000"/>
                  </a:schemeClr>
                </a:solidFill>
              </a:rPr>
              <a:t> and </a:t>
            </a:r>
            <a:r>
              <a:rPr lang="en-IN" sz="2400" b="1" dirty="0" err="1">
                <a:solidFill>
                  <a:schemeClr val="tx2">
                    <a:lumMod val="50000"/>
                  </a:schemeClr>
                </a:solidFill>
              </a:rPr>
              <a:t>top_n</a:t>
            </a:r>
            <a:r>
              <a:rPr lang="en-IN" sz="2400" b="1" dirty="0">
                <a:solidFill>
                  <a:schemeClr val="tx2">
                    <a:lumMod val="50000"/>
                  </a:schemeClr>
                </a:solidFill>
              </a:rPr>
              <a:t> parameter</a:t>
            </a:r>
          </a:p>
          <a:p>
            <a:endParaRPr lang="en-IN" dirty="0"/>
          </a:p>
          <a:p>
            <a:r>
              <a:rPr lang="en-IN" dirty="0"/>
              <a:t>	</a:t>
            </a:r>
            <a:r>
              <a:rPr lang="en-IN" sz="2400" b="1" dirty="0">
                <a:solidFill>
                  <a:srgbClr val="C00000"/>
                </a:solidFill>
              </a:rPr>
              <a:t>CREATE PROCEDURE </a:t>
            </a:r>
            <a:r>
              <a:rPr lang="en-IN" sz="2400" b="1" dirty="0" err="1">
                <a:solidFill>
                  <a:srgbClr val="C00000"/>
                </a:solidFill>
              </a:rPr>
              <a:t>get_top_n_products_by_net_sales</a:t>
            </a:r>
            <a:r>
              <a:rPr lang="en-IN" sz="2400" b="1" dirty="0">
                <a:solidFill>
                  <a:srgbClr val="C00000"/>
                </a:solidFill>
              </a:rPr>
              <a:t>(</a:t>
            </a:r>
          </a:p>
          <a:p>
            <a:r>
              <a:rPr lang="en-IN" sz="2400" b="1" dirty="0">
                <a:solidFill>
                  <a:srgbClr val="C00000"/>
                </a:solidFill>
              </a:rPr>
              <a:t>              </a:t>
            </a:r>
            <a:r>
              <a:rPr lang="en-IN" sz="2400" b="1" dirty="0" err="1">
                <a:solidFill>
                  <a:srgbClr val="C00000"/>
                </a:solidFill>
              </a:rPr>
              <a:t>in_fiscal_year</a:t>
            </a:r>
            <a:r>
              <a:rPr lang="en-IN" sz="2400" b="1" dirty="0">
                <a:solidFill>
                  <a:srgbClr val="C00000"/>
                </a:solidFill>
              </a:rPr>
              <a:t> int,</a:t>
            </a:r>
          </a:p>
          <a:p>
            <a:r>
              <a:rPr lang="en-IN" sz="2400" b="1" dirty="0">
                <a:solidFill>
                  <a:srgbClr val="C00000"/>
                </a:solidFill>
              </a:rPr>
              <a:t>              </a:t>
            </a:r>
            <a:r>
              <a:rPr lang="en-IN" sz="2400" b="1" dirty="0" err="1">
                <a:solidFill>
                  <a:srgbClr val="C00000"/>
                </a:solidFill>
              </a:rPr>
              <a:t>in_top_n</a:t>
            </a:r>
            <a:r>
              <a:rPr lang="en-IN" sz="2400" b="1" dirty="0">
                <a:solidFill>
                  <a:srgbClr val="C00000"/>
                </a:solidFill>
              </a:rPr>
              <a:t> int</a:t>
            </a:r>
          </a:p>
          <a:p>
            <a:r>
              <a:rPr lang="en-IN" sz="2400" b="1" dirty="0">
                <a:solidFill>
                  <a:srgbClr val="C00000"/>
                </a:solidFill>
              </a:rPr>
              <a:t>	)</a:t>
            </a:r>
          </a:p>
          <a:p>
            <a:r>
              <a:rPr lang="en-IN" sz="2400" b="1" dirty="0">
                <a:solidFill>
                  <a:srgbClr val="C00000"/>
                </a:solidFill>
              </a:rPr>
              <a:t>	BEGIN</a:t>
            </a:r>
          </a:p>
          <a:p>
            <a:r>
              <a:rPr lang="en-IN" sz="2400" b="1" dirty="0">
                <a:solidFill>
                  <a:srgbClr val="C00000"/>
                </a:solidFill>
              </a:rPr>
              <a:t>            SELECT</a:t>
            </a:r>
          </a:p>
          <a:p>
            <a:r>
              <a:rPr lang="en-IN" sz="2400" b="1" dirty="0">
                <a:solidFill>
                  <a:srgbClr val="C00000"/>
                </a:solidFill>
              </a:rPr>
              <a:t>                 product,</a:t>
            </a:r>
          </a:p>
          <a:p>
            <a:r>
              <a:rPr lang="en-IN" sz="2400" b="1" dirty="0">
                <a:solidFill>
                  <a:srgbClr val="C00000"/>
                </a:solidFill>
              </a:rPr>
              <a:t>                 round(sum(</a:t>
            </a:r>
            <a:r>
              <a:rPr lang="en-IN" sz="2400" b="1" dirty="0" err="1">
                <a:solidFill>
                  <a:srgbClr val="C00000"/>
                </a:solidFill>
              </a:rPr>
              <a:t>net_sales</a:t>
            </a:r>
            <a:r>
              <a:rPr lang="en-IN" sz="2400" b="1" dirty="0">
                <a:solidFill>
                  <a:srgbClr val="C00000"/>
                </a:solidFill>
              </a:rPr>
              <a:t>)/1000000,2) as </a:t>
            </a:r>
            <a:r>
              <a:rPr lang="en-IN" sz="2400" b="1" dirty="0" err="1">
                <a:solidFill>
                  <a:srgbClr val="C00000"/>
                </a:solidFill>
              </a:rPr>
              <a:t>net_sales_mln</a:t>
            </a:r>
            <a:endParaRPr lang="en-IN" sz="2400" b="1" dirty="0">
              <a:solidFill>
                <a:srgbClr val="C00000"/>
              </a:solidFill>
            </a:endParaRPr>
          </a:p>
          <a:p>
            <a:r>
              <a:rPr lang="en-IN" sz="2400" b="1" dirty="0">
                <a:solidFill>
                  <a:srgbClr val="C00000"/>
                </a:solidFill>
              </a:rPr>
              <a:t>            FROM gdb041.net_sales</a:t>
            </a:r>
          </a:p>
          <a:p>
            <a:r>
              <a:rPr lang="en-IN" sz="2400" b="1" dirty="0">
                <a:solidFill>
                  <a:srgbClr val="C00000"/>
                </a:solidFill>
              </a:rPr>
              <a:t>            WHERE </a:t>
            </a:r>
            <a:r>
              <a:rPr lang="en-IN" sz="2400" b="1" dirty="0" err="1">
                <a:solidFill>
                  <a:srgbClr val="C00000"/>
                </a:solidFill>
              </a:rPr>
              <a:t>fiscal_year</a:t>
            </a:r>
            <a:r>
              <a:rPr lang="en-IN" sz="2400" b="1" dirty="0">
                <a:solidFill>
                  <a:srgbClr val="C00000"/>
                </a:solidFill>
              </a:rPr>
              <a:t>=</a:t>
            </a:r>
            <a:r>
              <a:rPr lang="en-IN" sz="2400" b="1" dirty="0" err="1">
                <a:solidFill>
                  <a:srgbClr val="C00000"/>
                </a:solidFill>
              </a:rPr>
              <a:t>in_fiscal_year</a:t>
            </a:r>
            <a:endParaRPr lang="en-IN" sz="2400" b="1" dirty="0">
              <a:solidFill>
                <a:srgbClr val="C00000"/>
              </a:solidFill>
            </a:endParaRPr>
          </a:p>
          <a:p>
            <a:r>
              <a:rPr lang="en-IN" sz="2400" b="1" dirty="0">
                <a:solidFill>
                  <a:srgbClr val="C00000"/>
                </a:solidFill>
              </a:rPr>
              <a:t>            GROUP BY product</a:t>
            </a:r>
          </a:p>
          <a:p>
            <a:r>
              <a:rPr lang="en-IN" sz="2400" b="1" dirty="0">
                <a:solidFill>
                  <a:srgbClr val="C00000"/>
                </a:solidFill>
              </a:rPr>
              <a:t>            ORDER BY </a:t>
            </a:r>
            <a:r>
              <a:rPr lang="en-IN" sz="2400" b="1" dirty="0" err="1">
                <a:solidFill>
                  <a:srgbClr val="C00000"/>
                </a:solidFill>
              </a:rPr>
              <a:t>net_sales_mln</a:t>
            </a:r>
            <a:r>
              <a:rPr lang="en-IN" sz="2400" b="1" dirty="0">
                <a:solidFill>
                  <a:srgbClr val="C00000"/>
                </a:solidFill>
              </a:rPr>
              <a:t> </a:t>
            </a:r>
            <a:r>
              <a:rPr lang="en-IN" sz="2400" b="1" dirty="0" err="1">
                <a:solidFill>
                  <a:srgbClr val="C00000"/>
                </a:solidFill>
              </a:rPr>
              <a:t>desc</a:t>
            </a:r>
            <a:endParaRPr lang="en-IN" sz="2400" b="1" dirty="0">
              <a:solidFill>
                <a:srgbClr val="C00000"/>
              </a:solidFill>
            </a:endParaRPr>
          </a:p>
          <a:p>
            <a:r>
              <a:rPr lang="en-IN" sz="2400" b="1" dirty="0">
                <a:solidFill>
                  <a:srgbClr val="C00000"/>
                </a:solidFill>
              </a:rPr>
              <a:t>            LIMIT </a:t>
            </a:r>
            <a:r>
              <a:rPr lang="en-IN" sz="2400" b="1" dirty="0" err="1">
                <a:solidFill>
                  <a:srgbClr val="C00000"/>
                </a:solidFill>
              </a:rPr>
              <a:t>in_top_n</a:t>
            </a:r>
            <a:r>
              <a:rPr lang="en-IN" sz="2400" b="1" dirty="0">
                <a:solidFill>
                  <a:srgbClr val="C00000"/>
                </a:solidFill>
              </a:rPr>
              <a:t>;</a:t>
            </a:r>
          </a:p>
          <a:p>
            <a:r>
              <a:rPr lang="en-IN" sz="2400" b="1" dirty="0">
                <a:solidFill>
                  <a:srgbClr val="C00000"/>
                </a:solidFill>
              </a:rPr>
              <a:t>	END</a:t>
            </a:r>
            <a:endParaRPr lang="en-IN" b="1" dirty="0">
              <a:solidFill>
                <a:srgbClr val="C00000"/>
              </a:solidFill>
            </a:endParaRPr>
          </a:p>
        </p:txBody>
      </p:sp>
      <p:pic>
        <p:nvPicPr>
          <p:cNvPr id="6" name="Picture 5">
            <a:extLst>
              <a:ext uri="{FF2B5EF4-FFF2-40B4-BE49-F238E27FC236}">
                <a16:creationId xmlns:a16="http://schemas.microsoft.com/office/drawing/2014/main" id="{5332CDAA-21C7-3A93-1D6D-7FF01F439684}"/>
              </a:ext>
            </a:extLst>
          </p:cNvPr>
          <p:cNvPicPr>
            <a:picLocks noChangeAspect="1"/>
          </p:cNvPicPr>
          <p:nvPr/>
        </p:nvPicPr>
        <p:blipFill>
          <a:blip r:embed="rId5"/>
          <a:stretch>
            <a:fillRect/>
          </a:stretch>
        </p:blipFill>
        <p:spPr>
          <a:xfrm>
            <a:off x="6792260" y="1979280"/>
            <a:ext cx="4580017" cy="199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411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2AE5-A251-17BB-380C-A6BAB9474B2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DCE0348-3916-8063-E2AE-214E73D1D752}"/>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310F5133-CE73-1A78-1D3B-23EAF89EBF3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1" cy="6875721"/>
          </a:xfrm>
          <a:prstGeom prst="rect">
            <a:avLst/>
          </a:prstGeom>
        </p:spPr>
      </p:pic>
      <p:sp>
        <p:nvSpPr>
          <p:cNvPr id="9" name="TextBox 8">
            <a:extLst>
              <a:ext uri="{FF2B5EF4-FFF2-40B4-BE49-F238E27FC236}">
                <a16:creationId xmlns:a16="http://schemas.microsoft.com/office/drawing/2014/main" id="{C9C6CCB0-0E09-286D-F538-0F113FAA83EE}"/>
              </a:ext>
            </a:extLst>
          </p:cNvPr>
          <p:cNvSpPr txBox="1"/>
          <p:nvPr/>
        </p:nvSpPr>
        <p:spPr>
          <a:xfrm>
            <a:off x="0" y="180345"/>
            <a:ext cx="12064409" cy="461665"/>
          </a:xfrm>
          <a:prstGeom prst="rect">
            <a:avLst/>
          </a:prstGeom>
          <a:noFill/>
        </p:spPr>
        <p:txBody>
          <a:bodyPr wrap="square">
            <a:spAutoFit/>
          </a:bodyPr>
          <a:lstStyle/>
          <a:p>
            <a:r>
              <a:rPr lang="en-US" sz="2400" b="1" i="0" dirty="0">
                <a:solidFill>
                  <a:schemeClr val="tx2">
                    <a:lumMod val="50000"/>
                  </a:schemeClr>
                </a:solidFill>
                <a:effectLst/>
              </a:rPr>
              <a:t>Retrieve the top 2 markets in every region by their gross sales amount in FY=2021</a:t>
            </a:r>
            <a:r>
              <a:rPr lang="en-US" sz="2400" b="0" i="0" dirty="0">
                <a:solidFill>
                  <a:srgbClr val="131022"/>
                </a:solidFill>
                <a:effectLst/>
                <a:latin typeface="Manrope"/>
              </a:rPr>
              <a:t>.</a:t>
            </a:r>
            <a:endParaRPr lang="en-US" sz="2800" b="1" dirty="0"/>
          </a:p>
        </p:txBody>
      </p:sp>
      <p:sp>
        <p:nvSpPr>
          <p:cNvPr id="3" name="TextBox 2">
            <a:extLst>
              <a:ext uri="{FF2B5EF4-FFF2-40B4-BE49-F238E27FC236}">
                <a16:creationId xmlns:a16="http://schemas.microsoft.com/office/drawing/2014/main" id="{C48113DF-6BAE-F986-F28E-6B6A47862241}"/>
              </a:ext>
            </a:extLst>
          </p:cNvPr>
          <p:cNvSpPr txBox="1"/>
          <p:nvPr/>
        </p:nvSpPr>
        <p:spPr>
          <a:xfrm>
            <a:off x="141791" y="692792"/>
            <a:ext cx="11282422" cy="6001643"/>
          </a:xfrm>
          <a:prstGeom prst="rect">
            <a:avLst/>
          </a:prstGeom>
          <a:noFill/>
        </p:spPr>
        <p:txBody>
          <a:bodyPr wrap="square">
            <a:spAutoFit/>
          </a:bodyPr>
          <a:lstStyle/>
          <a:p>
            <a:r>
              <a:rPr lang="en-IN" sz="2400" b="1" dirty="0">
                <a:solidFill>
                  <a:srgbClr val="C00000"/>
                </a:solidFill>
              </a:rPr>
              <a:t>WITH CTE1 AS</a:t>
            </a:r>
          </a:p>
          <a:p>
            <a:r>
              <a:rPr lang="en-IN" sz="2400" b="1" dirty="0">
                <a:solidFill>
                  <a:srgbClr val="C00000"/>
                </a:solidFill>
              </a:rPr>
              <a:t>(</a:t>
            </a:r>
          </a:p>
          <a:p>
            <a:r>
              <a:rPr lang="en-IN" sz="2400" b="1" dirty="0">
                <a:solidFill>
                  <a:srgbClr val="C00000"/>
                </a:solidFill>
              </a:rPr>
              <a:t>SELECT </a:t>
            </a:r>
            <a:r>
              <a:rPr lang="en-IN" sz="2400" b="1" dirty="0" err="1">
                <a:solidFill>
                  <a:srgbClr val="C00000"/>
                </a:solidFill>
              </a:rPr>
              <a:t>g.market,c.region,round</a:t>
            </a:r>
            <a:r>
              <a:rPr lang="en-IN" sz="2400" b="1" dirty="0">
                <a:solidFill>
                  <a:srgbClr val="C00000"/>
                </a:solidFill>
              </a:rPr>
              <a:t>(sum(</a:t>
            </a:r>
            <a:r>
              <a:rPr lang="en-IN" sz="2400" b="1" dirty="0" err="1">
                <a:solidFill>
                  <a:srgbClr val="C00000"/>
                </a:solidFill>
              </a:rPr>
              <a:t>gross_price_total</a:t>
            </a:r>
            <a:r>
              <a:rPr lang="en-IN" sz="2400" b="1" dirty="0">
                <a:solidFill>
                  <a:srgbClr val="C00000"/>
                </a:solidFill>
              </a:rPr>
              <a:t>)/1000000,2) AS </a:t>
            </a:r>
            <a:r>
              <a:rPr lang="en-IN" sz="2400" b="1" dirty="0" err="1">
                <a:solidFill>
                  <a:srgbClr val="C00000"/>
                </a:solidFill>
              </a:rPr>
              <a:t>gross_sales_mln</a:t>
            </a:r>
            <a:endParaRPr lang="en-IN" sz="2400" b="1" dirty="0">
              <a:solidFill>
                <a:srgbClr val="C00000"/>
              </a:solidFill>
            </a:endParaRPr>
          </a:p>
          <a:p>
            <a:r>
              <a:rPr lang="en-IN" sz="2400" b="1" dirty="0">
                <a:solidFill>
                  <a:srgbClr val="C00000"/>
                </a:solidFill>
              </a:rPr>
              <a:t>FROM </a:t>
            </a:r>
            <a:r>
              <a:rPr lang="en-IN" sz="2400" b="1" dirty="0" err="1">
                <a:solidFill>
                  <a:srgbClr val="C00000"/>
                </a:solidFill>
              </a:rPr>
              <a:t>gross_sales</a:t>
            </a:r>
            <a:r>
              <a:rPr lang="en-IN" sz="2400" b="1" dirty="0">
                <a:solidFill>
                  <a:srgbClr val="C00000"/>
                </a:solidFill>
              </a:rPr>
              <a:t> g</a:t>
            </a:r>
          </a:p>
          <a:p>
            <a:r>
              <a:rPr lang="en-IN" sz="2400" b="1" dirty="0">
                <a:solidFill>
                  <a:srgbClr val="C00000"/>
                </a:solidFill>
              </a:rPr>
              <a:t>JOIN </a:t>
            </a:r>
            <a:r>
              <a:rPr lang="en-IN" sz="2400" b="1" dirty="0" err="1">
                <a:solidFill>
                  <a:srgbClr val="C00000"/>
                </a:solidFill>
              </a:rPr>
              <a:t>dim_customer</a:t>
            </a:r>
            <a:r>
              <a:rPr lang="en-IN" sz="2400" b="1" dirty="0">
                <a:solidFill>
                  <a:srgbClr val="C00000"/>
                </a:solidFill>
              </a:rPr>
              <a:t> c</a:t>
            </a:r>
          </a:p>
          <a:p>
            <a:r>
              <a:rPr lang="en-IN" sz="2400" b="1" dirty="0">
                <a:solidFill>
                  <a:srgbClr val="C00000"/>
                </a:solidFill>
              </a:rPr>
              <a:t>ON </a:t>
            </a:r>
            <a:r>
              <a:rPr lang="en-IN" sz="2400" b="1" dirty="0" err="1">
                <a:solidFill>
                  <a:srgbClr val="C00000"/>
                </a:solidFill>
              </a:rPr>
              <a:t>c.customer_code</a:t>
            </a:r>
            <a:r>
              <a:rPr lang="en-IN" sz="2400" b="1" dirty="0">
                <a:solidFill>
                  <a:srgbClr val="C00000"/>
                </a:solidFill>
              </a:rPr>
              <a:t>=</a:t>
            </a:r>
            <a:r>
              <a:rPr lang="en-IN" sz="2400" b="1" dirty="0" err="1">
                <a:solidFill>
                  <a:srgbClr val="C00000"/>
                </a:solidFill>
              </a:rPr>
              <a:t>g.customer_code</a:t>
            </a:r>
            <a:endParaRPr lang="en-IN" sz="2400" b="1" dirty="0">
              <a:solidFill>
                <a:srgbClr val="C00000"/>
              </a:solidFill>
            </a:endParaRPr>
          </a:p>
          <a:p>
            <a:r>
              <a:rPr lang="en-IN" sz="2400" b="1" dirty="0">
                <a:solidFill>
                  <a:srgbClr val="C00000"/>
                </a:solidFill>
              </a:rPr>
              <a:t>WHERE </a:t>
            </a:r>
            <a:r>
              <a:rPr lang="en-IN" sz="2400" b="1" dirty="0" err="1">
                <a:solidFill>
                  <a:srgbClr val="C00000"/>
                </a:solidFill>
              </a:rPr>
              <a:t>fiscal_year</a:t>
            </a:r>
            <a:r>
              <a:rPr lang="en-IN" sz="2400" b="1" dirty="0">
                <a:solidFill>
                  <a:srgbClr val="C00000"/>
                </a:solidFill>
              </a:rPr>
              <a:t>=2021</a:t>
            </a:r>
          </a:p>
          <a:p>
            <a:r>
              <a:rPr lang="en-IN" sz="2400" b="1" dirty="0">
                <a:solidFill>
                  <a:srgbClr val="C00000"/>
                </a:solidFill>
              </a:rPr>
              <a:t>GROUP BY </a:t>
            </a:r>
            <a:r>
              <a:rPr lang="en-IN" sz="2400" b="1" dirty="0" err="1">
                <a:solidFill>
                  <a:srgbClr val="C00000"/>
                </a:solidFill>
              </a:rPr>
              <a:t>g.market,c.region</a:t>
            </a:r>
            <a:endParaRPr lang="en-IN" sz="2400" b="1" dirty="0">
              <a:solidFill>
                <a:srgbClr val="C00000"/>
              </a:solidFill>
            </a:endParaRPr>
          </a:p>
          <a:p>
            <a:r>
              <a:rPr lang="en-IN" sz="2400" b="1" dirty="0">
                <a:solidFill>
                  <a:srgbClr val="C00000"/>
                </a:solidFill>
              </a:rPr>
              <a:t>ORDER BY </a:t>
            </a:r>
            <a:r>
              <a:rPr lang="en-IN" sz="2400" b="1" dirty="0" err="1">
                <a:solidFill>
                  <a:srgbClr val="C00000"/>
                </a:solidFill>
              </a:rPr>
              <a:t>gross_sales_mln</a:t>
            </a:r>
            <a:r>
              <a:rPr lang="en-IN" sz="2400" b="1" dirty="0">
                <a:solidFill>
                  <a:srgbClr val="C00000"/>
                </a:solidFill>
              </a:rPr>
              <a:t> </a:t>
            </a:r>
            <a:r>
              <a:rPr lang="en-IN" sz="2400" b="1" dirty="0" err="1">
                <a:solidFill>
                  <a:srgbClr val="C00000"/>
                </a:solidFill>
              </a:rPr>
              <a:t>desc</a:t>
            </a:r>
            <a:r>
              <a:rPr lang="en-IN" sz="2400" b="1" dirty="0">
                <a:solidFill>
                  <a:srgbClr val="C00000"/>
                </a:solidFill>
              </a:rPr>
              <a:t>),		</a:t>
            </a:r>
          </a:p>
          <a:p>
            <a:r>
              <a:rPr lang="en-IN" sz="2400" b="1" dirty="0">
                <a:solidFill>
                  <a:srgbClr val="C00000"/>
                </a:solidFill>
              </a:rPr>
              <a:t>CTE2 AS </a:t>
            </a:r>
          </a:p>
          <a:p>
            <a:r>
              <a:rPr lang="en-IN" sz="2400" b="1" dirty="0">
                <a:solidFill>
                  <a:srgbClr val="C00000"/>
                </a:solidFill>
              </a:rPr>
              <a:t>(</a:t>
            </a:r>
          </a:p>
          <a:p>
            <a:r>
              <a:rPr lang="en-IN" sz="2400" b="1" dirty="0">
                <a:solidFill>
                  <a:srgbClr val="C00000"/>
                </a:solidFill>
              </a:rPr>
              <a:t>SELECT </a:t>
            </a:r>
          </a:p>
          <a:p>
            <a:r>
              <a:rPr lang="en-IN" sz="2400" b="1" dirty="0">
                <a:solidFill>
                  <a:srgbClr val="C00000"/>
                </a:solidFill>
              </a:rPr>
              <a:t>  *,DENSE_RANK() OVER(PARTITION BY region ORDER BY </a:t>
            </a:r>
            <a:r>
              <a:rPr lang="en-IN" sz="2400" b="1" dirty="0" err="1">
                <a:solidFill>
                  <a:srgbClr val="C00000"/>
                </a:solidFill>
              </a:rPr>
              <a:t>gross_sales_mln</a:t>
            </a:r>
            <a:r>
              <a:rPr lang="en-IN" sz="2400" b="1" dirty="0">
                <a:solidFill>
                  <a:srgbClr val="C00000"/>
                </a:solidFill>
              </a:rPr>
              <a:t> </a:t>
            </a:r>
            <a:r>
              <a:rPr lang="en-IN" sz="2400" b="1" dirty="0" err="1">
                <a:solidFill>
                  <a:srgbClr val="C00000"/>
                </a:solidFill>
              </a:rPr>
              <a:t>desc</a:t>
            </a:r>
            <a:r>
              <a:rPr lang="en-IN" sz="2400" b="1" dirty="0">
                <a:solidFill>
                  <a:srgbClr val="C00000"/>
                </a:solidFill>
              </a:rPr>
              <a:t>) AS </a:t>
            </a:r>
            <a:r>
              <a:rPr lang="en-IN" sz="2400" b="1" dirty="0" err="1">
                <a:solidFill>
                  <a:srgbClr val="C00000"/>
                </a:solidFill>
              </a:rPr>
              <a:t>drnk</a:t>
            </a:r>
            <a:r>
              <a:rPr lang="en-IN" sz="2400" b="1" dirty="0">
                <a:solidFill>
                  <a:srgbClr val="C00000"/>
                </a:solidFill>
              </a:rPr>
              <a:t> FROM CTE1</a:t>
            </a:r>
          </a:p>
          <a:p>
            <a:r>
              <a:rPr lang="en-IN" sz="2400" b="1" dirty="0">
                <a:solidFill>
                  <a:srgbClr val="C00000"/>
                </a:solidFill>
              </a:rPr>
              <a:t>)	</a:t>
            </a:r>
          </a:p>
          <a:p>
            <a:r>
              <a:rPr lang="en-IN" sz="2400" b="1" dirty="0">
                <a:solidFill>
                  <a:srgbClr val="C00000"/>
                </a:solidFill>
              </a:rPr>
              <a:t>SELECT * FROM CTE2 WHERE </a:t>
            </a:r>
            <a:r>
              <a:rPr lang="en-IN" sz="2400" b="1" dirty="0" err="1">
                <a:solidFill>
                  <a:srgbClr val="C00000"/>
                </a:solidFill>
              </a:rPr>
              <a:t>drnk</a:t>
            </a:r>
            <a:r>
              <a:rPr lang="en-IN" sz="2400" b="1" dirty="0">
                <a:solidFill>
                  <a:srgbClr val="C00000"/>
                </a:solidFill>
              </a:rPr>
              <a:t>&lt;=2;</a:t>
            </a:r>
          </a:p>
        </p:txBody>
      </p:sp>
      <p:pic>
        <p:nvPicPr>
          <p:cNvPr id="6" name="Picture 5">
            <a:extLst>
              <a:ext uri="{FF2B5EF4-FFF2-40B4-BE49-F238E27FC236}">
                <a16:creationId xmlns:a16="http://schemas.microsoft.com/office/drawing/2014/main" id="{B2629E67-51C5-4FD9-33CB-C90765C41BE5}"/>
              </a:ext>
            </a:extLst>
          </p:cNvPr>
          <p:cNvPicPr>
            <a:picLocks noChangeAspect="1"/>
          </p:cNvPicPr>
          <p:nvPr/>
        </p:nvPicPr>
        <p:blipFill>
          <a:blip r:embed="rId5"/>
          <a:stretch>
            <a:fillRect/>
          </a:stretch>
        </p:blipFill>
        <p:spPr>
          <a:xfrm>
            <a:off x="7020592" y="2131907"/>
            <a:ext cx="4077053" cy="2339543"/>
          </a:xfrm>
          <a:prstGeom prst="rect">
            <a:avLst/>
          </a:prstGeom>
        </p:spPr>
      </p:pic>
    </p:spTree>
    <p:extLst>
      <p:ext uri="{BB962C8B-B14F-4D97-AF65-F5344CB8AC3E}">
        <p14:creationId xmlns:p14="http://schemas.microsoft.com/office/powerpoint/2010/main" val="262626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AE6B-CE51-DB3D-283D-6FFE85956DE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705385D-2961-456C-C820-4231E18F013D}"/>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3E005F1D-8DEA-D65B-E9B3-8ABBE29D140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1" cy="6875721"/>
          </a:xfrm>
          <a:prstGeom prst="rect">
            <a:avLst/>
          </a:prstGeom>
        </p:spPr>
      </p:pic>
      <p:sp>
        <p:nvSpPr>
          <p:cNvPr id="4" name="TextBox 3">
            <a:extLst>
              <a:ext uri="{FF2B5EF4-FFF2-40B4-BE49-F238E27FC236}">
                <a16:creationId xmlns:a16="http://schemas.microsoft.com/office/drawing/2014/main" id="{5346C008-F084-61FE-696B-E1D2C7533DD0}"/>
              </a:ext>
            </a:extLst>
          </p:cNvPr>
          <p:cNvSpPr txBox="1"/>
          <p:nvPr/>
        </p:nvSpPr>
        <p:spPr>
          <a:xfrm>
            <a:off x="2002420" y="1539432"/>
            <a:ext cx="7083706" cy="2554545"/>
          </a:xfrm>
          <a:prstGeom prst="rect">
            <a:avLst/>
          </a:prstGeom>
          <a:noFill/>
        </p:spPr>
        <p:txBody>
          <a:bodyPr wrap="square" rtlCol="0">
            <a:spAutoFit/>
          </a:bodyPr>
          <a:lstStyle/>
          <a:p>
            <a:pPr algn="ctr"/>
            <a:r>
              <a:rPr lang="en-IN" sz="8000" b="1" dirty="0">
                <a:solidFill>
                  <a:srgbClr val="C00000"/>
                </a:solidFill>
                <a:latin typeface="Times New Roman" panose="02020603050405020304" pitchFamily="18" charset="0"/>
                <a:cs typeface="Times New Roman" panose="02020603050405020304" pitchFamily="18" charset="0"/>
              </a:rPr>
              <a:t>Thank You</a:t>
            </a:r>
          </a:p>
          <a:p>
            <a:pPr algn="ctr"/>
            <a:r>
              <a:rPr lang="en-IN" sz="8000" b="1" dirty="0">
                <a:solidFill>
                  <a:srgbClr val="C00000"/>
                </a:solidFill>
                <a:latin typeface="Times New Roman" panose="02020603050405020304" pitchFamily="18" charset="0"/>
                <a:cs typeface="Times New Roman" panose="02020603050405020304" pitchFamily="18" charset="0"/>
              </a:rPr>
              <a:t>Let’s Connect!!</a:t>
            </a:r>
          </a:p>
        </p:txBody>
      </p:sp>
    </p:spTree>
    <p:extLst>
      <p:ext uri="{BB962C8B-B14F-4D97-AF65-F5344CB8AC3E}">
        <p14:creationId xmlns:p14="http://schemas.microsoft.com/office/powerpoint/2010/main" val="149579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467C9-9CA3-BB33-F739-D82D27BE934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E2D5329-F3F4-9962-68C2-3C3B30E3C6A3}"/>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927"/>
            <a:ext cx="12192000" cy="6871854"/>
          </a:xfrm>
          <a:prstGeom prst="rect">
            <a:avLst/>
          </a:prstGeom>
        </p:spPr>
      </p:pic>
      <p:sp>
        <p:nvSpPr>
          <p:cNvPr id="4" name="TextBox 3">
            <a:extLst>
              <a:ext uri="{FF2B5EF4-FFF2-40B4-BE49-F238E27FC236}">
                <a16:creationId xmlns:a16="http://schemas.microsoft.com/office/drawing/2014/main" id="{6709BC02-EB69-16FC-73FA-5146AD49C560}"/>
              </a:ext>
            </a:extLst>
          </p:cNvPr>
          <p:cNvSpPr txBox="1"/>
          <p:nvPr/>
        </p:nvSpPr>
        <p:spPr>
          <a:xfrm>
            <a:off x="159488" y="361507"/>
            <a:ext cx="11844670" cy="769441"/>
          </a:xfrm>
          <a:prstGeom prst="rect">
            <a:avLst/>
          </a:prstGeom>
          <a:noFill/>
        </p:spPr>
        <p:txBody>
          <a:bodyPr wrap="square" rtlCol="0">
            <a:spAutoFit/>
          </a:bodyPr>
          <a:lstStyle/>
          <a:p>
            <a:pPr algn="ctr"/>
            <a:r>
              <a:rPr lang="en-US" sz="4400" b="1" dirty="0">
                <a:solidFill>
                  <a:schemeClr val="bg2">
                    <a:lumMod val="10000"/>
                  </a:schemeClr>
                </a:solidFill>
                <a:latin typeface="Times New Roman" panose="02020603050405020304" pitchFamily="18" charset="0"/>
                <a:cs typeface="Times New Roman" panose="02020603050405020304" pitchFamily="18" charset="0"/>
              </a:rPr>
              <a:t>About </a:t>
            </a:r>
            <a:r>
              <a:rPr lang="en-US" sz="4400" b="1" dirty="0" err="1">
                <a:solidFill>
                  <a:schemeClr val="bg2">
                    <a:lumMod val="10000"/>
                  </a:schemeClr>
                </a:solidFill>
                <a:latin typeface="Times New Roman" panose="02020603050405020304" pitchFamily="18" charset="0"/>
                <a:cs typeface="Times New Roman" panose="02020603050405020304" pitchFamily="18" charset="0"/>
              </a:rPr>
              <a:t>Atliq</a:t>
            </a:r>
            <a:r>
              <a:rPr lang="en-US" sz="4400" b="1" dirty="0">
                <a:solidFill>
                  <a:schemeClr val="bg2">
                    <a:lumMod val="10000"/>
                  </a:schemeClr>
                </a:solidFill>
                <a:latin typeface="Times New Roman" panose="02020603050405020304" pitchFamily="18" charset="0"/>
                <a:cs typeface="Times New Roman" panose="02020603050405020304" pitchFamily="18" charset="0"/>
              </a:rPr>
              <a:t> Hardware</a:t>
            </a:r>
            <a:endParaRPr lang="en-IN" sz="44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72E171-B953-FA3F-DE5D-DC652797E7DE}"/>
              </a:ext>
            </a:extLst>
          </p:cNvPr>
          <p:cNvSpPr txBox="1"/>
          <p:nvPr/>
        </p:nvSpPr>
        <p:spPr>
          <a:xfrm>
            <a:off x="287079" y="1424762"/>
            <a:ext cx="11738344" cy="4524315"/>
          </a:xfrm>
          <a:prstGeom prst="rect">
            <a:avLst/>
          </a:prstGeom>
          <a:noFill/>
        </p:spPr>
        <p:txBody>
          <a:bodyPr wrap="square" rtlCol="0">
            <a:spAutoFit/>
          </a:bodyPr>
          <a:lstStyle/>
          <a:p>
            <a:r>
              <a:rPr lang="en-US" sz="3200" b="1" dirty="0" err="1">
                <a:solidFill>
                  <a:schemeClr val="accent2">
                    <a:lumMod val="50000"/>
                  </a:schemeClr>
                </a:solidFill>
              </a:rPr>
              <a:t>AtliQ</a:t>
            </a:r>
            <a:r>
              <a:rPr lang="en-US" sz="3200" b="1" dirty="0">
                <a:solidFill>
                  <a:schemeClr val="accent2">
                    <a:lumMod val="50000"/>
                  </a:schemeClr>
                </a:solidFill>
              </a:rPr>
              <a:t> Hardware is a globally recognized leader in electronics manufacturing, known for its expertise in designing and producing high-quality hardware products. The company offers a diverse range of electronic devices, including personal computers, printers, mice, and various other computer peripherals, catering to the evolving needs of customers worldwide. </a:t>
            </a:r>
          </a:p>
          <a:p>
            <a:r>
              <a:rPr lang="en-US" sz="3200" b="1" dirty="0">
                <a:solidFill>
                  <a:schemeClr val="accent2">
                    <a:lumMod val="50000"/>
                  </a:schemeClr>
                </a:solidFill>
              </a:rPr>
              <a:t>With a strong commitment to innovation and excellence, </a:t>
            </a:r>
            <a:r>
              <a:rPr lang="en-US" sz="3200" b="1" dirty="0" err="1">
                <a:solidFill>
                  <a:schemeClr val="accent2">
                    <a:lumMod val="50000"/>
                  </a:schemeClr>
                </a:solidFill>
              </a:rPr>
              <a:t>AtliQ</a:t>
            </a:r>
            <a:r>
              <a:rPr lang="en-US" sz="3200" b="1" dirty="0">
                <a:solidFill>
                  <a:schemeClr val="accent2">
                    <a:lumMod val="50000"/>
                  </a:schemeClr>
                </a:solidFill>
              </a:rPr>
              <a:t> Hardware continuously enhances its product line to stay ahead of market trends.</a:t>
            </a:r>
            <a:endParaRPr lang="en-IN" sz="3200" b="1" dirty="0">
              <a:solidFill>
                <a:schemeClr val="accent2">
                  <a:lumMod val="50000"/>
                </a:schemeClr>
              </a:solidFill>
            </a:endParaRPr>
          </a:p>
        </p:txBody>
      </p:sp>
    </p:spTree>
    <p:extLst>
      <p:ext uri="{BB962C8B-B14F-4D97-AF65-F5344CB8AC3E}">
        <p14:creationId xmlns:p14="http://schemas.microsoft.com/office/powerpoint/2010/main" val="381351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BA4FD-9661-07C9-645A-FCA308EB655D}"/>
              </a:ext>
            </a:extLst>
          </p:cNvPr>
          <p:cNvPicPr>
            <a:picLocks noChangeAspect="1"/>
          </p:cNvPicPr>
          <p:nvPr/>
        </p:nvPicPr>
        <p:blipFill>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67000" y="0"/>
            <a:ext cx="6858000" cy="6858000"/>
          </a:xfrm>
          <a:prstGeom prst="rect">
            <a:avLst/>
          </a:prstGeom>
        </p:spPr>
      </p:pic>
      <p:sp>
        <p:nvSpPr>
          <p:cNvPr id="5" name="TextBox 4">
            <a:extLst>
              <a:ext uri="{FF2B5EF4-FFF2-40B4-BE49-F238E27FC236}">
                <a16:creationId xmlns:a16="http://schemas.microsoft.com/office/drawing/2014/main" id="{022677A7-9AF1-A75B-E756-1F23D4C2DF5B}"/>
              </a:ext>
            </a:extLst>
          </p:cNvPr>
          <p:cNvSpPr txBox="1"/>
          <p:nvPr/>
        </p:nvSpPr>
        <p:spPr>
          <a:xfrm>
            <a:off x="0" y="850605"/>
            <a:ext cx="12117572" cy="6217087"/>
          </a:xfrm>
          <a:prstGeom prst="rect">
            <a:avLst/>
          </a:prstGeom>
          <a:noFill/>
        </p:spPr>
        <p:txBody>
          <a:bodyPr wrap="square">
            <a:sp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Optimizing </a:t>
            </a:r>
            <a:r>
              <a:rPr lang="en-US" sz="4400" b="1" dirty="0" err="1">
                <a:solidFill>
                  <a:srgbClr val="C00000"/>
                </a:solidFill>
                <a:latin typeface="Times New Roman" panose="02020603050405020304" pitchFamily="18" charset="0"/>
                <a:cs typeface="Times New Roman" panose="02020603050405020304" pitchFamily="18" charset="0"/>
              </a:rPr>
              <a:t>Atliq</a:t>
            </a:r>
            <a:r>
              <a:rPr lang="en-US" sz="4400" b="1" dirty="0">
                <a:solidFill>
                  <a:srgbClr val="C00000"/>
                </a:solidFill>
                <a:latin typeface="Times New Roman" panose="02020603050405020304" pitchFamily="18" charset="0"/>
                <a:cs typeface="Times New Roman" panose="02020603050405020304" pitchFamily="18" charset="0"/>
              </a:rPr>
              <a:t> Hardware’s Operations: Challenges &amp; Solutions</a:t>
            </a:r>
            <a:endParaRPr lang="en-US" sz="2400" b="1" dirty="0">
              <a:solidFill>
                <a:srgbClr val="C00000"/>
              </a:solidFill>
              <a:latin typeface="Times New Roman" panose="02020603050405020304" pitchFamily="18" charset="0"/>
              <a:cs typeface="Times New Roman" panose="02020603050405020304" pitchFamily="18" charset="0"/>
            </a:endParaRPr>
          </a:p>
          <a:p>
            <a:pPr>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r>
              <a:rPr lang="en-US" sz="2000" dirty="0" err="1">
                <a:solidFill>
                  <a:schemeClr val="tx2">
                    <a:lumMod val="75000"/>
                  </a:schemeClr>
                </a:solidFill>
              </a:rPr>
              <a:t>Atliq</a:t>
            </a:r>
            <a:r>
              <a:rPr lang="en-US" sz="2000" dirty="0">
                <a:solidFill>
                  <a:schemeClr val="tx2">
                    <a:lumMod val="75000"/>
                  </a:schemeClr>
                </a:solidFill>
              </a:rPr>
              <a:t> Hardware faces significant challenges in managing large and complex datasets in Excel. The current data management system at </a:t>
            </a:r>
            <a:r>
              <a:rPr lang="en-US" sz="2000" dirty="0" err="1">
                <a:solidFill>
                  <a:schemeClr val="tx2">
                    <a:lumMod val="75000"/>
                  </a:schemeClr>
                </a:solidFill>
              </a:rPr>
              <a:t>Atliq</a:t>
            </a:r>
            <a:r>
              <a:rPr lang="en-US" sz="2000" dirty="0">
                <a:solidFill>
                  <a:schemeClr val="tx2">
                    <a:lumMod val="75000"/>
                  </a:schemeClr>
                </a:solidFill>
              </a:rPr>
              <a:t> Hardware lacks scalability and efficiency, limiting the company’s ability to process large datasets and extract actionable insights. Relying on Excel for data analysis leads to delays in decision-making, affecting operational efficiency, sales growth, and inventory management. The company needs a robust solution to streamline data processing and enable real-time analysis.</a:t>
            </a:r>
          </a:p>
          <a:p>
            <a:endParaRPr lang="en-US" dirty="0"/>
          </a:p>
          <a:p>
            <a:pPr>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Project Overview</a:t>
            </a:r>
          </a:p>
          <a:p>
            <a:r>
              <a:rPr lang="en-US" sz="2000" dirty="0">
                <a:solidFill>
                  <a:schemeClr val="tx2">
                    <a:lumMod val="75000"/>
                  </a:schemeClr>
                </a:solidFill>
              </a:rPr>
              <a:t>This project aims to optimize </a:t>
            </a:r>
            <a:r>
              <a:rPr lang="en-US" sz="2000" dirty="0" err="1">
                <a:solidFill>
                  <a:schemeClr val="tx2">
                    <a:lumMod val="75000"/>
                  </a:schemeClr>
                </a:solidFill>
              </a:rPr>
              <a:t>Atliq</a:t>
            </a:r>
            <a:r>
              <a:rPr lang="en-US" sz="2000" dirty="0">
                <a:solidFill>
                  <a:schemeClr val="tx2">
                    <a:lumMod val="75000"/>
                  </a:schemeClr>
                </a:solidFill>
              </a:rPr>
              <a:t> Hardware’s data operations by leveraging SQL for efficient data management and analysis. SQL will be used to handle large datasets, improve query performance, and provide deep insights into sales trends, customer preferences, and supply chain efficiency. By transforming raw data into actionable intelligence, the project will enable </a:t>
            </a:r>
            <a:r>
              <a:rPr lang="en-US" sz="2000" dirty="0" err="1">
                <a:solidFill>
                  <a:schemeClr val="tx2">
                    <a:lumMod val="75000"/>
                  </a:schemeClr>
                </a:solidFill>
              </a:rPr>
              <a:t>AtliQ</a:t>
            </a:r>
            <a:r>
              <a:rPr lang="en-US" sz="2000" dirty="0">
                <a:solidFill>
                  <a:schemeClr val="tx2">
                    <a:lumMod val="75000"/>
                  </a:schemeClr>
                </a:solidFill>
              </a:rPr>
              <a:t> Hardware to make data-driven decisions, enhance operational workflows, and boost overall business performance.</a:t>
            </a:r>
          </a:p>
          <a:p>
            <a:endParaRPr lang="en-US" b="1" dirty="0">
              <a:solidFill>
                <a:srgbClr val="C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96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03374-C022-6CA5-B7DF-1A7CDBDAB39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801540F-A786-F40B-634B-BF334F5997FA}"/>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A914FFF-7E4F-85DC-44ED-CE97DC5D87B6}"/>
              </a:ext>
            </a:extLst>
          </p:cNvPr>
          <p:cNvSpPr txBox="1"/>
          <p:nvPr/>
        </p:nvSpPr>
        <p:spPr>
          <a:xfrm>
            <a:off x="95693" y="0"/>
            <a:ext cx="8827681" cy="3447098"/>
          </a:xfrm>
          <a:prstGeom prst="rect">
            <a:avLst/>
          </a:prstGeom>
          <a:noFill/>
        </p:spPr>
        <p:txBody>
          <a:bodyPr wrap="square">
            <a:spAutoFit/>
          </a:bodyPr>
          <a:lstStyle/>
          <a:p>
            <a:pPr algn="ctr">
              <a:buNone/>
            </a:pPr>
            <a:r>
              <a:rPr lang="en-US" sz="3200" b="1" dirty="0">
                <a:solidFill>
                  <a:schemeClr val="accent2">
                    <a:lumMod val="50000"/>
                  </a:schemeClr>
                </a:solidFill>
                <a:latin typeface="Times New Roman" panose="02020603050405020304" pitchFamily="18" charset="0"/>
                <a:cs typeface="Times New Roman" panose="02020603050405020304" pitchFamily="18" charset="0"/>
              </a:rPr>
              <a:t>DATASET</a:t>
            </a:r>
          </a:p>
          <a:p>
            <a:pPr>
              <a:buNone/>
            </a:pPr>
            <a:r>
              <a:rPr lang="en-US" dirty="0"/>
              <a:t>Our dataset consists of </a:t>
            </a:r>
            <a:r>
              <a:rPr lang="en-US" b="1" dirty="0"/>
              <a:t>Dimension Tables</a:t>
            </a:r>
            <a:r>
              <a:rPr lang="en-US" dirty="0"/>
              <a:t> and </a:t>
            </a:r>
            <a:r>
              <a:rPr lang="en-US" b="1" dirty="0"/>
              <a:t>Fact Tables</a:t>
            </a:r>
            <a:r>
              <a:rPr lang="en-US" dirty="0"/>
              <a:t>,</a:t>
            </a:r>
          </a:p>
          <a:p>
            <a:pPr>
              <a:buNone/>
            </a:pPr>
            <a:r>
              <a:rPr lang="en-US" dirty="0"/>
              <a:t>which help in structuring and analyzing </a:t>
            </a:r>
            <a:r>
              <a:rPr lang="en-US" dirty="0" err="1"/>
              <a:t>Atliq</a:t>
            </a:r>
            <a:r>
              <a:rPr lang="en-US" dirty="0"/>
              <a:t> Hardware’s </a:t>
            </a:r>
          </a:p>
          <a:p>
            <a:pPr>
              <a:buNone/>
            </a:pPr>
            <a:r>
              <a:rPr lang="en-US" dirty="0"/>
              <a:t>data efficiently.</a:t>
            </a:r>
          </a:p>
          <a:p>
            <a:pPr>
              <a:buNone/>
            </a:pPr>
            <a:endParaRPr lang="en-US" sz="1050" dirty="0"/>
          </a:p>
          <a:p>
            <a:pPr>
              <a:buNone/>
            </a:pPr>
            <a:r>
              <a:rPr lang="en-US" sz="2400" b="1" dirty="0"/>
              <a:t>Dimension Tables:</a:t>
            </a:r>
          </a:p>
          <a:p>
            <a:pPr>
              <a:buFont typeface="Arial" panose="020B0604020202020204" pitchFamily="34" charset="0"/>
              <a:buChar char="•"/>
            </a:pPr>
            <a:r>
              <a:rPr lang="en-US" b="1" dirty="0"/>
              <a:t>DIM_CUSTOMER</a:t>
            </a:r>
            <a:r>
              <a:rPr lang="en-US" dirty="0"/>
              <a:t> – Contains customer-related details.</a:t>
            </a:r>
          </a:p>
          <a:p>
            <a:pPr>
              <a:buFont typeface="Arial" panose="020B0604020202020204" pitchFamily="34" charset="0"/>
              <a:buChar char="•"/>
            </a:pPr>
            <a:r>
              <a:rPr lang="en-US" b="1" dirty="0"/>
              <a:t>DIM_DATE</a:t>
            </a:r>
            <a:r>
              <a:rPr lang="en-US" dirty="0"/>
              <a:t> – Stores date-related attributes for time-</a:t>
            </a:r>
          </a:p>
          <a:p>
            <a:r>
              <a:rPr lang="en-US" dirty="0"/>
              <a:t>                         based analysis.</a:t>
            </a:r>
          </a:p>
          <a:p>
            <a:pPr>
              <a:buFont typeface="Arial" panose="020B0604020202020204" pitchFamily="34" charset="0"/>
              <a:buChar char="•"/>
            </a:pPr>
            <a:r>
              <a:rPr lang="en-US" b="1" dirty="0"/>
              <a:t>DIM_PRODUCT</a:t>
            </a:r>
            <a:r>
              <a:rPr lang="en-US" dirty="0"/>
              <a:t> – Includes product-specific information.</a:t>
            </a:r>
          </a:p>
          <a:p>
            <a:endParaRPr lang="en-US" dirty="0"/>
          </a:p>
        </p:txBody>
      </p:sp>
      <p:pic>
        <p:nvPicPr>
          <p:cNvPr id="12" name="Picture 11">
            <a:extLst>
              <a:ext uri="{FF2B5EF4-FFF2-40B4-BE49-F238E27FC236}">
                <a16:creationId xmlns:a16="http://schemas.microsoft.com/office/drawing/2014/main" id="{06DA25E8-AB8A-60BB-8302-B8B49F7B1A56}"/>
              </a:ext>
            </a:extLst>
          </p:cNvPr>
          <p:cNvPicPr>
            <a:picLocks noChangeAspect="1"/>
          </p:cNvPicPr>
          <p:nvPr/>
        </p:nvPicPr>
        <p:blipFill>
          <a:blip r:embed="rId4"/>
          <a:stretch>
            <a:fillRect/>
          </a:stretch>
        </p:blipFill>
        <p:spPr>
          <a:xfrm>
            <a:off x="5719551" y="0"/>
            <a:ext cx="6376756" cy="3760651"/>
          </a:xfrm>
          <a:prstGeom prst="rect">
            <a:avLst/>
          </a:prstGeom>
          <a:ln>
            <a:solidFill>
              <a:schemeClr val="tx2">
                <a:lumMod val="50000"/>
              </a:schemeClr>
            </a:solidFill>
          </a:ln>
        </p:spPr>
      </p:pic>
      <p:pic>
        <p:nvPicPr>
          <p:cNvPr id="14" name="Picture 13">
            <a:extLst>
              <a:ext uri="{FF2B5EF4-FFF2-40B4-BE49-F238E27FC236}">
                <a16:creationId xmlns:a16="http://schemas.microsoft.com/office/drawing/2014/main" id="{F456CAB9-E9FA-335E-A285-49F0100D366E}"/>
              </a:ext>
            </a:extLst>
          </p:cNvPr>
          <p:cNvPicPr>
            <a:picLocks noChangeAspect="1"/>
          </p:cNvPicPr>
          <p:nvPr/>
        </p:nvPicPr>
        <p:blipFill>
          <a:blip r:embed="rId5"/>
          <a:stretch>
            <a:fillRect/>
          </a:stretch>
        </p:blipFill>
        <p:spPr>
          <a:xfrm>
            <a:off x="85060" y="3075727"/>
            <a:ext cx="4901609" cy="3697031"/>
          </a:xfrm>
          <a:prstGeom prst="rect">
            <a:avLst/>
          </a:prstGeom>
        </p:spPr>
      </p:pic>
      <p:sp>
        <p:nvSpPr>
          <p:cNvPr id="16" name="TextBox 15">
            <a:extLst>
              <a:ext uri="{FF2B5EF4-FFF2-40B4-BE49-F238E27FC236}">
                <a16:creationId xmlns:a16="http://schemas.microsoft.com/office/drawing/2014/main" id="{C9B1AD42-C3A5-00F4-9FFA-BCFB90F43D88}"/>
              </a:ext>
            </a:extLst>
          </p:cNvPr>
          <p:cNvSpPr txBox="1"/>
          <p:nvPr/>
        </p:nvSpPr>
        <p:spPr>
          <a:xfrm>
            <a:off x="5653863" y="3812370"/>
            <a:ext cx="6182832" cy="2954655"/>
          </a:xfrm>
          <a:prstGeom prst="rect">
            <a:avLst/>
          </a:prstGeom>
          <a:noFill/>
        </p:spPr>
        <p:txBody>
          <a:bodyPr wrap="square">
            <a:spAutoFit/>
          </a:bodyPr>
          <a:lstStyle/>
          <a:p>
            <a:pPr>
              <a:buNone/>
            </a:pPr>
            <a:r>
              <a:rPr lang="en-US" sz="2400" b="1" dirty="0"/>
              <a:t>Fact Tables:</a:t>
            </a:r>
          </a:p>
          <a:p>
            <a:pPr>
              <a:buFont typeface="Arial" panose="020B0604020202020204" pitchFamily="34" charset="0"/>
              <a:buChar char="•"/>
            </a:pPr>
            <a:r>
              <a:rPr lang="en-US" b="1" dirty="0"/>
              <a:t>FACT_FORECAST_MONTHLY</a:t>
            </a:r>
            <a:r>
              <a:rPr lang="en-US" dirty="0"/>
              <a:t> – Monthly sales forecast data.</a:t>
            </a:r>
          </a:p>
          <a:p>
            <a:pPr>
              <a:buFont typeface="Arial" panose="020B0604020202020204" pitchFamily="34" charset="0"/>
              <a:buChar char="•"/>
            </a:pPr>
            <a:r>
              <a:rPr lang="en-US" b="1" dirty="0"/>
              <a:t>FACT_FREIGHT_COST</a:t>
            </a:r>
            <a:r>
              <a:rPr lang="en-US" dirty="0"/>
              <a:t> – Shipping and logistics costs.</a:t>
            </a:r>
          </a:p>
          <a:p>
            <a:pPr>
              <a:buFont typeface="Arial" panose="020B0604020202020204" pitchFamily="34" charset="0"/>
              <a:buChar char="•"/>
            </a:pPr>
            <a:r>
              <a:rPr lang="en-US" b="1" dirty="0"/>
              <a:t>FACT_GROSS_PRICE</a:t>
            </a:r>
            <a:r>
              <a:rPr lang="en-US" dirty="0"/>
              <a:t> – Gross pricing details before deductions.</a:t>
            </a:r>
          </a:p>
          <a:p>
            <a:pPr>
              <a:buFont typeface="Arial" panose="020B0604020202020204" pitchFamily="34" charset="0"/>
              <a:buChar char="•"/>
            </a:pPr>
            <a:r>
              <a:rPr lang="en-US" b="1" dirty="0"/>
              <a:t>FACT_MANUFACTURING_COST</a:t>
            </a:r>
            <a:r>
              <a:rPr lang="en-US" dirty="0"/>
              <a:t> – Costs incurred in production.</a:t>
            </a:r>
          </a:p>
          <a:p>
            <a:pPr>
              <a:buFont typeface="Arial" panose="020B0604020202020204" pitchFamily="34" charset="0"/>
              <a:buChar char="•"/>
            </a:pPr>
            <a:r>
              <a:rPr lang="en-US" b="1" dirty="0"/>
              <a:t>FACT_POST_INVOICE_DEDUCTIONS</a:t>
            </a:r>
            <a:r>
              <a:rPr lang="en-US" dirty="0"/>
              <a:t> – Deductions applied after invoicing.</a:t>
            </a:r>
          </a:p>
          <a:p>
            <a:pPr>
              <a:buFont typeface="Arial" panose="020B0604020202020204" pitchFamily="34" charset="0"/>
              <a:buChar char="•"/>
            </a:pPr>
            <a:r>
              <a:rPr lang="en-US" b="1" dirty="0"/>
              <a:t>FACT_PRE_INVOICE_DEDUCTIONS</a:t>
            </a:r>
            <a:r>
              <a:rPr lang="en-US" dirty="0"/>
              <a:t> – Deductions applied before invoicing.</a:t>
            </a:r>
          </a:p>
          <a:p>
            <a:pPr>
              <a:buFont typeface="Arial" panose="020B0604020202020204" pitchFamily="34" charset="0"/>
              <a:buChar char="•"/>
            </a:pPr>
            <a:r>
              <a:rPr lang="en-US" b="1" dirty="0"/>
              <a:t>FACT_SALES_MONTHLY</a:t>
            </a:r>
            <a:r>
              <a:rPr lang="en-US" dirty="0"/>
              <a:t> – Monthly recorded sales data.</a:t>
            </a:r>
          </a:p>
        </p:txBody>
      </p:sp>
    </p:spTree>
    <p:extLst>
      <p:ext uri="{BB962C8B-B14F-4D97-AF65-F5344CB8AC3E}">
        <p14:creationId xmlns:p14="http://schemas.microsoft.com/office/powerpoint/2010/main" val="104341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3E3E6-0FC4-A9E7-B27A-E85A53C264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86A799-6365-517A-4490-77337B1A4B55}"/>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685466E8-0EB4-D531-1CFF-D76A800EF3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
            <a:ext cx="12192001" cy="6875721"/>
          </a:xfrm>
          <a:prstGeom prst="rect">
            <a:avLst/>
          </a:prstGeom>
        </p:spPr>
      </p:pic>
      <p:sp>
        <p:nvSpPr>
          <p:cNvPr id="9" name="TextBox 8">
            <a:extLst>
              <a:ext uri="{FF2B5EF4-FFF2-40B4-BE49-F238E27FC236}">
                <a16:creationId xmlns:a16="http://schemas.microsoft.com/office/drawing/2014/main" id="{6663C0B6-99CE-8556-6F0A-08637E63F56B}"/>
              </a:ext>
            </a:extLst>
          </p:cNvPr>
          <p:cNvSpPr txBox="1"/>
          <p:nvPr/>
        </p:nvSpPr>
        <p:spPr>
          <a:xfrm>
            <a:off x="127591" y="-16425"/>
            <a:ext cx="11419367" cy="6370975"/>
          </a:xfrm>
          <a:prstGeom prst="rect">
            <a:avLst/>
          </a:prstGeom>
          <a:noFill/>
        </p:spPr>
        <p:txBody>
          <a:bodyPr wrap="square">
            <a:spAutoFit/>
          </a:bodyPr>
          <a:lstStyle/>
          <a:p>
            <a:r>
              <a:rPr lang="en-IN" sz="2800" b="1" dirty="0"/>
              <a:t> Generate a yearly report for Croma India where there are two columns:</a:t>
            </a:r>
          </a:p>
          <a:p>
            <a:r>
              <a:rPr lang="en-IN" sz="2800" b="1" dirty="0"/>
              <a:t>	1. Fiscal Year</a:t>
            </a:r>
          </a:p>
          <a:p>
            <a:r>
              <a:rPr lang="en-IN" sz="2800" b="1" dirty="0"/>
              <a:t>	2. Total Gross Sales amount In that year from Croma</a:t>
            </a:r>
          </a:p>
          <a:p>
            <a:endParaRPr lang="en-IN" dirty="0"/>
          </a:p>
          <a:p>
            <a:endParaRPr lang="en-IN" dirty="0"/>
          </a:p>
          <a:p>
            <a:r>
              <a:rPr lang="en-IN" sz="2400" dirty="0">
                <a:solidFill>
                  <a:srgbClr val="C00000"/>
                </a:solidFill>
              </a:rPr>
              <a:t>             SELECT</a:t>
            </a:r>
          </a:p>
          <a:p>
            <a:r>
              <a:rPr lang="en-IN" sz="2400" dirty="0">
                <a:solidFill>
                  <a:srgbClr val="C00000"/>
                </a:solidFill>
              </a:rPr>
              <a:t>             </a:t>
            </a:r>
            <a:r>
              <a:rPr lang="en-IN" sz="2400" dirty="0" err="1">
                <a:solidFill>
                  <a:srgbClr val="C00000"/>
                </a:solidFill>
              </a:rPr>
              <a:t>get_fiscal_year</a:t>
            </a:r>
            <a:r>
              <a:rPr lang="en-IN" sz="2400" dirty="0">
                <a:solidFill>
                  <a:srgbClr val="C00000"/>
                </a:solidFill>
              </a:rPr>
              <a:t>(date) as </a:t>
            </a:r>
            <a:r>
              <a:rPr lang="en-IN" sz="2400" dirty="0" err="1">
                <a:solidFill>
                  <a:srgbClr val="C00000"/>
                </a:solidFill>
              </a:rPr>
              <a:t>fiscal_year</a:t>
            </a:r>
            <a:r>
              <a:rPr lang="en-IN" sz="2400" dirty="0">
                <a:solidFill>
                  <a:srgbClr val="C00000"/>
                </a:solidFill>
              </a:rPr>
              <a:t>,</a:t>
            </a:r>
          </a:p>
          <a:p>
            <a:r>
              <a:rPr lang="en-IN" sz="2400" dirty="0">
                <a:solidFill>
                  <a:srgbClr val="C00000"/>
                </a:solidFill>
              </a:rPr>
              <a:t>             sum(round(</a:t>
            </a:r>
            <a:r>
              <a:rPr lang="en-IN" sz="2400" dirty="0" err="1">
                <a:solidFill>
                  <a:srgbClr val="C00000"/>
                </a:solidFill>
              </a:rPr>
              <a:t>sold_quantity</a:t>
            </a:r>
            <a:r>
              <a:rPr lang="en-IN" sz="2400" dirty="0">
                <a:solidFill>
                  <a:srgbClr val="C00000"/>
                </a:solidFill>
              </a:rPr>
              <a:t>*g.gross_price,2)) as </a:t>
            </a:r>
            <a:r>
              <a:rPr lang="en-IN" sz="2400" dirty="0" err="1">
                <a:solidFill>
                  <a:srgbClr val="C00000"/>
                </a:solidFill>
              </a:rPr>
              <a:t>yearly_sales</a:t>
            </a:r>
            <a:endParaRPr lang="en-IN" sz="2400" dirty="0">
              <a:solidFill>
                <a:srgbClr val="C00000"/>
              </a:solidFill>
            </a:endParaRPr>
          </a:p>
          <a:p>
            <a:r>
              <a:rPr lang="en-IN" sz="2400" dirty="0">
                <a:solidFill>
                  <a:srgbClr val="C00000"/>
                </a:solidFill>
              </a:rPr>
              <a:t>             FROM </a:t>
            </a:r>
            <a:r>
              <a:rPr lang="en-IN" sz="2400" dirty="0" err="1">
                <a:solidFill>
                  <a:srgbClr val="C00000"/>
                </a:solidFill>
              </a:rPr>
              <a:t>fact_sales_monthly</a:t>
            </a:r>
            <a:r>
              <a:rPr lang="en-IN" sz="2400" dirty="0">
                <a:solidFill>
                  <a:srgbClr val="C00000"/>
                </a:solidFill>
              </a:rPr>
              <a:t> s</a:t>
            </a:r>
          </a:p>
          <a:p>
            <a:r>
              <a:rPr lang="en-IN" sz="2400" dirty="0">
                <a:solidFill>
                  <a:srgbClr val="C00000"/>
                </a:solidFill>
              </a:rPr>
              <a:t>	JOIN </a:t>
            </a:r>
            <a:r>
              <a:rPr lang="en-IN" sz="2400" dirty="0" err="1">
                <a:solidFill>
                  <a:srgbClr val="C00000"/>
                </a:solidFill>
              </a:rPr>
              <a:t>fact_gross_price</a:t>
            </a:r>
            <a:r>
              <a:rPr lang="en-IN" sz="2400" dirty="0">
                <a:solidFill>
                  <a:srgbClr val="C00000"/>
                </a:solidFill>
              </a:rPr>
              <a:t> g</a:t>
            </a:r>
          </a:p>
          <a:p>
            <a:r>
              <a:rPr lang="en-IN" sz="2400" dirty="0">
                <a:solidFill>
                  <a:srgbClr val="C00000"/>
                </a:solidFill>
              </a:rPr>
              <a:t>	ON </a:t>
            </a:r>
          </a:p>
          <a:p>
            <a:r>
              <a:rPr lang="en-IN" sz="2400" dirty="0">
                <a:solidFill>
                  <a:srgbClr val="C00000"/>
                </a:solidFill>
              </a:rPr>
              <a:t>	    </a:t>
            </a:r>
            <a:r>
              <a:rPr lang="en-IN" sz="2400" dirty="0" err="1">
                <a:solidFill>
                  <a:srgbClr val="C00000"/>
                </a:solidFill>
              </a:rPr>
              <a:t>g.fiscal_year</a:t>
            </a:r>
            <a:r>
              <a:rPr lang="en-IN" sz="2400" dirty="0">
                <a:solidFill>
                  <a:srgbClr val="C00000"/>
                </a:solidFill>
              </a:rPr>
              <a:t>=</a:t>
            </a:r>
            <a:r>
              <a:rPr lang="en-IN" sz="2400" dirty="0" err="1">
                <a:solidFill>
                  <a:srgbClr val="C00000"/>
                </a:solidFill>
              </a:rPr>
              <a:t>get_fiscal_year</a:t>
            </a:r>
            <a:r>
              <a:rPr lang="en-IN" sz="2400" dirty="0">
                <a:solidFill>
                  <a:srgbClr val="C00000"/>
                </a:solidFill>
              </a:rPr>
              <a:t>(</a:t>
            </a:r>
            <a:r>
              <a:rPr lang="en-IN" sz="2400" dirty="0" err="1">
                <a:solidFill>
                  <a:srgbClr val="C00000"/>
                </a:solidFill>
              </a:rPr>
              <a:t>s.date</a:t>
            </a:r>
            <a:r>
              <a:rPr lang="en-IN" sz="2400" dirty="0">
                <a:solidFill>
                  <a:srgbClr val="C00000"/>
                </a:solidFill>
              </a:rPr>
              <a:t>) and</a:t>
            </a:r>
          </a:p>
          <a:p>
            <a:r>
              <a:rPr lang="en-IN" sz="2400" dirty="0">
                <a:solidFill>
                  <a:srgbClr val="C00000"/>
                </a:solidFill>
              </a:rPr>
              <a:t>	    </a:t>
            </a:r>
            <a:r>
              <a:rPr lang="en-IN" sz="2400" dirty="0" err="1">
                <a:solidFill>
                  <a:srgbClr val="C00000"/>
                </a:solidFill>
              </a:rPr>
              <a:t>g.product_code</a:t>
            </a:r>
            <a:r>
              <a:rPr lang="en-IN" sz="2400" dirty="0">
                <a:solidFill>
                  <a:srgbClr val="C00000"/>
                </a:solidFill>
              </a:rPr>
              <a:t>=</a:t>
            </a:r>
            <a:r>
              <a:rPr lang="en-IN" sz="2400" dirty="0" err="1">
                <a:solidFill>
                  <a:srgbClr val="C00000"/>
                </a:solidFill>
              </a:rPr>
              <a:t>s.product_code</a:t>
            </a:r>
            <a:endParaRPr lang="en-IN" sz="2400" dirty="0">
              <a:solidFill>
                <a:srgbClr val="C00000"/>
              </a:solidFill>
            </a:endParaRPr>
          </a:p>
          <a:p>
            <a:r>
              <a:rPr lang="en-IN" sz="2400" dirty="0">
                <a:solidFill>
                  <a:srgbClr val="C00000"/>
                </a:solidFill>
              </a:rPr>
              <a:t>	WHERE</a:t>
            </a:r>
          </a:p>
          <a:p>
            <a:r>
              <a:rPr lang="en-IN" sz="2400" dirty="0">
                <a:solidFill>
                  <a:srgbClr val="C00000"/>
                </a:solidFill>
              </a:rPr>
              <a:t>	    </a:t>
            </a:r>
            <a:r>
              <a:rPr lang="en-IN" sz="2400" dirty="0" err="1">
                <a:solidFill>
                  <a:srgbClr val="C00000"/>
                </a:solidFill>
              </a:rPr>
              <a:t>customer_code</a:t>
            </a:r>
            <a:r>
              <a:rPr lang="en-IN" sz="2400" dirty="0">
                <a:solidFill>
                  <a:srgbClr val="C00000"/>
                </a:solidFill>
              </a:rPr>
              <a:t>=90002002</a:t>
            </a:r>
          </a:p>
          <a:p>
            <a:r>
              <a:rPr lang="en-IN" sz="2400" dirty="0">
                <a:solidFill>
                  <a:srgbClr val="C00000"/>
                </a:solidFill>
              </a:rPr>
              <a:t>	GROUP BY </a:t>
            </a:r>
            <a:r>
              <a:rPr lang="en-IN" sz="2400" dirty="0" err="1">
                <a:solidFill>
                  <a:srgbClr val="C00000"/>
                </a:solidFill>
              </a:rPr>
              <a:t>get_fiscal_year</a:t>
            </a:r>
            <a:r>
              <a:rPr lang="en-IN" sz="2400" dirty="0">
                <a:solidFill>
                  <a:srgbClr val="C00000"/>
                </a:solidFill>
              </a:rPr>
              <a:t>(date)</a:t>
            </a:r>
          </a:p>
          <a:p>
            <a:r>
              <a:rPr lang="en-IN" sz="2400" dirty="0">
                <a:solidFill>
                  <a:srgbClr val="C00000"/>
                </a:solidFill>
              </a:rPr>
              <a:t>	ORDER BY </a:t>
            </a:r>
            <a:r>
              <a:rPr lang="en-IN" sz="2400" dirty="0" err="1">
                <a:solidFill>
                  <a:srgbClr val="C00000"/>
                </a:solidFill>
              </a:rPr>
              <a:t>fiscal_year</a:t>
            </a:r>
            <a:r>
              <a:rPr lang="en-IN" sz="2400" dirty="0">
                <a:solidFill>
                  <a:srgbClr val="C00000"/>
                </a:solidFill>
              </a:rPr>
              <a:t>;</a:t>
            </a:r>
          </a:p>
        </p:txBody>
      </p:sp>
      <p:pic>
        <p:nvPicPr>
          <p:cNvPr id="11" name="Picture 10">
            <a:extLst>
              <a:ext uri="{FF2B5EF4-FFF2-40B4-BE49-F238E27FC236}">
                <a16:creationId xmlns:a16="http://schemas.microsoft.com/office/drawing/2014/main" id="{EE0A3EB0-836B-782A-171C-3FB4E228D98B}"/>
              </a:ext>
            </a:extLst>
          </p:cNvPr>
          <p:cNvPicPr>
            <a:picLocks noChangeAspect="1"/>
          </p:cNvPicPr>
          <p:nvPr/>
        </p:nvPicPr>
        <p:blipFill>
          <a:blip r:embed="rId5"/>
          <a:stretch>
            <a:fillRect/>
          </a:stretch>
        </p:blipFill>
        <p:spPr>
          <a:xfrm>
            <a:off x="6666614" y="3048198"/>
            <a:ext cx="3958974" cy="2551338"/>
          </a:xfrm>
          <a:prstGeom prst="rect">
            <a:avLst/>
          </a:prstGeom>
        </p:spPr>
      </p:pic>
    </p:spTree>
    <p:extLst>
      <p:ext uri="{BB962C8B-B14F-4D97-AF65-F5344CB8AC3E}">
        <p14:creationId xmlns:p14="http://schemas.microsoft.com/office/powerpoint/2010/main" val="365931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1794-B1F9-F154-6877-BEF58B2F753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68361F-68D1-8812-12D8-EE93544E61B3}"/>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FE1D02BB-8AFA-2561-30C2-906E5B7191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
            <a:ext cx="12192001" cy="6875721"/>
          </a:xfrm>
          <a:prstGeom prst="rect">
            <a:avLst/>
          </a:prstGeom>
        </p:spPr>
      </p:pic>
      <p:sp>
        <p:nvSpPr>
          <p:cNvPr id="9" name="TextBox 8">
            <a:extLst>
              <a:ext uri="{FF2B5EF4-FFF2-40B4-BE49-F238E27FC236}">
                <a16:creationId xmlns:a16="http://schemas.microsoft.com/office/drawing/2014/main" id="{2CEE5597-FC72-497D-BDE7-2D071F6C0FD2}"/>
              </a:ext>
            </a:extLst>
          </p:cNvPr>
          <p:cNvSpPr txBox="1"/>
          <p:nvPr/>
        </p:nvSpPr>
        <p:spPr>
          <a:xfrm>
            <a:off x="127591" y="-16425"/>
            <a:ext cx="12064409" cy="8340745"/>
          </a:xfrm>
          <a:prstGeom prst="rect">
            <a:avLst/>
          </a:prstGeom>
          <a:noFill/>
        </p:spPr>
        <p:txBody>
          <a:bodyPr wrap="square">
            <a:spAutoFit/>
          </a:bodyPr>
          <a:lstStyle/>
          <a:p>
            <a:r>
              <a:rPr lang="en-US" sz="2800" b="1" dirty="0"/>
              <a:t>Write a stored procedure that can retrieve market badge</a:t>
            </a:r>
          </a:p>
          <a:p>
            <a:r>
              <a:rPr lang="en-US" sz="2800" b="1" dirty="0"/>
              <a:t>i.e. if total sold quantity &gt; 5 million that market is considered </a:t>
            </a:r>
          </a:p>
          <a:p>
            <a:r>
              <a:rPr lang="en-US" sz="2800" b="1" dirty="0"/>
              <a:t>"Gold" else "Silver"</a:t>
            </a:r>
          </a:p>
          <a:p>
            <a:r>
              <a:rPr lang="en-US" sz="2800" b="1" dirty="0"/>
              <a:t>	</a:t>
            </a:r>
          </a:p>
          <a:p>
            <a:r>
              <a:rPr lang="en-US" sz="2800" b="1" dirty="0">
                <a:solidFill>
                  <a:srgbClr val="C00000"/>
                </a:solidFill>
              </a:rPr>
              <a:t>          </a:t>
            </a:r>
            <a:r>
              <a:rPr lang="en-US" sz="2400" b="1" dirty="0">
                <a:solidFill>
                  <a:srgbClr val="C00000"/>
                </a:solidFill>
              </a:rPr>
              <a:t>CREATE PROCEDURE `</a:t>
            </a:r>
            <a:r>
              <a:rPr lang="en-US" sz="2400" b="1" dirty="0" err="1">
                <a:solidFill>
                  <a:srgbClr val="C00000"/>
                </a:solidFill>
              </a:rPr>
              <a:t>get_market_badge</a:t>
            </a:r>
            <a:r>
              <a:rPr lang="en-US" sz="2400" b="1" dirty="0">
                <a:solidFill>
                  <a:srgbClr val="C00000"/>
                </a:solidFill>
              </a:rPr>
              <a:t>`</a:t>
            </a:r>
          </a:p>
          <a:p>
            <a:r>
              <a:rPr lang="en-US" sz="2400" b="1" dirty="0">
                <a:solidFill>
                  <a:srgbClr val="C00000"/>
                </a:solidFill>
              </a:rPr>
              <a:t>            (</a:t>
            </a:r>
          </a:p>
          <a:p>
            <a:r>
              <a:rPr lang="en-US" sz="2400" b="1" dirty="0">
                <a:solidFill>
                  <a:srgbClr val="C00000"/>
                </a:solidFill>
              </a:rPr>
              <a:t>        	IN </a:t>
            </a:r>
            <a:r>
              <a:rPr lang="en-US" sz="2400" b="1" dirty="0" err="1">
                <a:solidFill>
                  <a:srgbClr val="C00000"/>
                </a:solidFill>
              </a:rPr>
              <a:t>in_market</a:t>
            </a:r>
            <a:r>
              <a:rPr lang="en-US" sz="2400" b="1" dirty="0">
                <a:solidFill>
                  <a:srgbClr val="C00000"/>
                </a:solidFill>
              </a:rPr>
              <a:t> VARCHAR(45),</a:t>
            </a:r>
          </a:p>
          <a:p>
            <a:r>
              <a:rPr lang="en-US" sz="2400" b="1" dirty="0">
                <a:solidFill>
                  <a:srgbClr val="C00000"/>
                </a:solidFill>
              </a:rPr>
              <a:t>        	IN </a:t>
            </a:r>
            <a:r>
              <a:rPr lang="en-US" sz="2400" b="1" dirty="0" err="1">
                <a:solidFill>
                  <a:srgbClr val="C00000"/>
                </a:solidFill>
              </a:rPr>
              <a:t>in_fiscal_year</a:t>
            </a:r>
            <a:r>
              <a:rPr lang="en-US" sz="2400" b="1" dirty="0">
                <a:solidFill>
                  <a:srgbClr val="C00000"/>
                </a:solidFill>
              </a:rPr>
              <a:t> YEAR,</a:t>
            </a:r>
          </a:p>
          <a:p>
            <a:r>
              <a:rPr lang="en-US" sz="2400" b="1" dirty="0">
                <a:solidFill>
                  <a:srgbClr val="C00000"/>
                </a:solidFill>
              </a:rPr>
              <a:t>        	OUT </a:t>
            </a:r>
            <a:r>
              <a:rPr lang="en-US" sz="2400" b="1" dirty="0" err="1">
                <a:solidFill>
                  <a:srgbClr val="C00000"/>
                </a:solidFill>
              </a:rPr>
              <a:t>out_level</a:t>
            </a:r>
            <a:r>
              <a:rPr lang="en-US" sz="2400" b="1" dirty="0">
                <a:solidFill>
                  <a:srgbClr val="C00000"/>
                </a:solidFill>
              </a:rPr>
              <a:t> VARCHAR(45)</a:t>
            </a:r>
          </a:p>
          <a:p>
            <a:r>
              <a:rPr lang="en-US" sz="2400" b="1" dirty="0">
                <a:solidFill>
                  <a:srgbClr val="C00000"/>
                </a:solidFill>
              </a:rPr>
              <a:t>	)</a:t>
            </a:r>
          </a:p>
          <a:p>
            <a:r>
              <a:rPr lang="en-US" sz="2400" b="1" dirty="0">
                <a:solidFill>
                  <a:srgbClr val="C00000"/>
                </a:solidFill>
              </a:rPr>
              <a:t>	BEGIN</a:t>
            </a:r>
          </a:p>
          <a:p>
            <a:r>
              <a:rPr lang="en-US" sz="2400" b="1" dirty="0">
                <a:solidFill>
                  <a:srgbClr val="C00000"/>
                </a:solidFill>
              </a:rPr>
              <a:t>             DECLARE qty INT DEFAULT 0;</a:t>
            </a:r>
          </a:p>
          <a:p>
            <a:r>
              <a:rPr lang="en-US" sz="2400" b="1" dirty="0">
                <a:solidFill>
                  <a:srgbClr val="C00000"/>
                </a:solidFill>
              </a:rPr>
              <a:t>    </a:t>
            </a:r>
          </a:p>
          <a:p>
            <a:r>
              <a:rPr lang="en-US" sz="2400" b="1" dirty="0">
                <a:solidFill>
                  <a:srgbClr val="C00000"/>
                </a:solidFill>
              </a:rPr>
              <a:t>    </a:t>
            </a:r>
            <a:r>
              <a:rPr lang="en-US" sz="2400" b="1" dirty="0"/>
              <a:t># Default market is India</a:t>
            </a:r>
          </a:p>
          <a:p>
            <a:r>
              <a:rPr lang="en-US" sz="2400" b="1" dirty="0">
                <a:solidFill>
                  <a:srgbClr val="C00000"/>
                </a:solidFill>
              </a:rPr>
              <a:t>    	     IF </a:t>
            </a:r>
            <a:r>
              <a:rPr lang="en-US" sz="2400" b="1" dirty="0" err="1">
                <a:solidFill>
                  <a:srgbClr val="C00000"/>
                </a:solidFill>
              </a:rPr>
              <a:t>in_market</a:t>
            </a:r>
            <a:r>
              <a:rPr lang="en-US" sz="2400" b="1" dirty="0">
                <a:solidFill>
                  <a:srgbClr val="C00000"/>
                </a:solidFill>
              </a:rPr>
              <a:t> = "" THEN</a:t>
            </a:r>
          </a:p>
          <a:p>
            <a:r>
              <a:rPr lang="en-US" sz="2400" b="1" dirty="0">
                <a:solidFill>
                  <a:srgbClr val="C00000"/>
                </a:solidFill>
              </a:rPr>
              <a:t>                  SET </a:t>
            </a:r>
            <a:r>
              <a:rPr lang="en-US" sz="2400" b="1" dirty="0" err="1">
                <a:solidFill>
                  <a:srgbClr val="C00000"/>
                </a:solidFill>
              </a:rPr>
              <a:t>in_market</a:t>
            </a:r>
            <a:r>
              <a:rPr lang="en-US" sz="2400" b="1" dirty="0">
                <a:solidFill>
                  <a:srgbClr val="C00000"/>
                </a:solidFill>
              </a:rPr>
              <a:t>="India";</a:t>
            </a:r>
          </a:p>
          <a:p>
            <a:r>
              <a:rPr lang="en-US" sz="2400" b="1" dirty="0">
                <a:solidFill>
                  <a:srgbClr val="C00000"/>
                </a:solidFill>
              </a:rPr>
              <a:t>             END IF;</a:t>
            </a:r>
          </a:p>
          <a:p>
            <a:r>
              <a:rPr lang="en-US" sz="2400" b="1" dirty="0">
                <a:solidFill>
                  <a:srgbClr val="C00000"/>
                </a:solidFill>
              </a:rPr>
              <a:t>      </a:t>
            </a:r>
            <a:endParaRPr lang="en-US" sz="2800" b="1" dirty="0"/>
          </a:p>
          <a:p>
            <a:endParaRPr lang="en-US" sz="2800" b="1" dirty="0"/>
          </a:p>
          <a:p>
            <a:endParaRPr lang="en-US" sz="2800" b="1" dirty="0"/>
          </a:p>
          <a:p>
            <a:endParaRPr lang="en-US" sz="2800" b="1" dirty="0"/>
          </a:p>
        </p:txBody>
      </p:sp>
    </p:spTree>
    <p:extLst>
      <p:ext uri="{BB962C8B-B14F-4D97-AF65-F5344CB8AC3E}">
        <p14:creationId xmlns:p14="http://schemas.microsoft.com/office/powerpoint/2010/main" val="70986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7CC95-A30A-675C-34E1-E09B70D31B9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400D1A8-5C6B-7084-1590-FBDCE41289DF}"/>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1F629D66-7036-0C91-AA29-3F1CEAFDB07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1575"/>
            <a:ext cx="12192000" cy="6875721"/>
          </a:xfrm>
          <a:prstGeom prst="rect">
            <a:avLst/>
          </a:prstGeom>
        </p:spPr>
      </p:pic>
      <p:sp>
        <p:nvSpPr>
          <p:cNvPr id="9" name="TextBox 8">
            <a:extLst>
              <a:ext uri="{FF2B5EF4-FFF2-40B4-BE49-F238E27FC236}">
                <a16:creationId xmlns:a16="http://schemas.microsoft.com/office/drawing/2014/main" id="{BE0ABA76-45D1-890E-3C6C-4C7B69ADDDD1}"/>
              </a:ext>
            </a:extLst>
          </p:cNvPr>
          <p:cNvSpPr txBox="1"/>
          <p:nvPr/>
        </p:nvSpPr>
        <p:spPr>
          <a:xfrm>
            <a:off x="127591" y="0"/>
            <a:ext cx="12064409" cy="1754326"/>
          </a:xfrm>
          <a:prstGeom prst="rect">
            <a:avLst/>
          </a:prstGeom>
          <a:noFill/>
        </p:spPr>
        <p:txBody>
          <a:bodyPr wrap="square">
            <a:spAutoFit/>
          </a:bodyPr>
          <a:lstStyle/>
          <a:p>
            <a:r>
              <a:rPr lang="en-US" sz="2400" b="1" dirty="0">
                <a:solidFill>
                  <a:srgbClr val="C00000"/>
                </a:solidFill>
              </a:rPr>
              <a:t>      </a:t>
            </a:r>
            <a:endParaRPr lang="en-US" sz="2800" b="1" dirty="0"/>
          </a:p>
          <a:p>
            <a:endParaRPr lang="en-US" sz="2800" b="1" dirty="0"/>
          </a:p>
          <a:p>
            <a:endParaRPr lang="en-US" sz="2800" b="1" dirty="0"/>
          </a:p>
          <a:p>
            <a:endParaRPr lang="en-US" sz="2800" b="1" dirty="0"/>
          </a:p>
        </p:txBody>
      </p:sp>
      <p:sp>
        <p:nvSpPr>
          <p:cNvPr id="3" name="TextBox 2">
            <a:extLst>
              <a:ext uri="{FF2B5EF4-FFF2-40B4-BE49-F238E27FC236}">
                <a16:creationId xmlns:a16="http://schemas.microsoft.com/office/drawing/2014/main" id="{2D40B370-0E34-A643-A5B1-4E36064322FE}"/>
              </a:ext>
            </a:extLst>
          </p:cNvPr>
          <p:cNvSpPr txBox="1"/>
          <p:nvPr/>
        </p:nvSpPr>
        <p:spPr>
          <a:xfrm>
            <a:off x="222813" y="256130"/>
            <a:ext cx="6094070" cy="5816977"/>
          </a:xfrm>
          <a:prstGeom prst="rect">
            <a:avLst/>
          </a:prstGeom>
          <a:noFill/>
        </p:spPr>
        <p:txBody>
          <a:bodyPr wrap="square">
            <a:spAutoFit/>
          </a:bodyPr>
          <a:lstStyle/>
          <a:p>
            <a:r>
              <a:rPr lang="en-US" sz="2400" b="1" dirty="0"/>
              <a:t># Retrieve total sold quantity for a given market in a given year</a:t>
            </a:r>
            <a:endParaRPr lang="en-US" sz="2000" b="1" dirty="0"/>
          </a:p>
          <a:p>
            <a:r>
              <a:rPr lang="en-US" sz="2000" b="1" dirty="0">
                <a:solidFill>
                  <a:srgbClr val="C00000"/>
                </a:solidFill>
              </a:rPr>
              <a:t>             SELECT </a:t>
            </a:r>
          </a:p>
          <a:p>
            <a:r>
              <a:rPr lang="en-US" sz="2000" b="1" dirty="0">
                <a:solidFill>
                  <a:srgbClr val="C00000"/>
                </a:solidFill>
              </a:rPr>
              <a:t>                  SUM(</a:t>
            </a:r>
            <a:r>
              <a:rPr lang="en-US" sz="2000" b="1" dirty="0" err="1">
                <a:solidFill>
                  <a:srgbClr val="C00000"/>
                </a:solidFill>
              </a:rPr>
              <a:t>s.sold_quantity</a:t>
            </a:r>
            <a:r>
              <a:rPr lang="en-US" sz="2000" b="1" dirty="0">
                <a:solidFill>
                  <a:srgbClr val="C00000"/>
                </a:solidFill>
              </a:rPr>
              <a:t>) INTO qty</a:t>
            </a:r>
          </a:p>
          <a:p>
            <a:r>
              <a:rPr lang="en-US" sz="2000" b="1" dirty="0">
                <a:solidFill>
                  <a:srgbClr val="C00000"/>
                </a:solidFill>
              </a:rPr>
              <a:t>             FROM </a:t>
            </a:r>
            <a:r>
              <a:rPr lang="en-US" sz="2000" b="1" dirty="0" err="1">
                <a:solidFill>
                  <a:srgbClr val="C00000"/>
                </a:solidFill>
              </a:rPr>
              <a:t>fact_sales_monthly</a:t>
            </a:r>
            <a:r>
              <a:rPr lang="en-US" sz="2000" b="1" dirty="0">
                <a:solidFill>
                  <a:srgbClr val="C00000"/>
                </a:solidFill>
              </a:rPr>
              <a:t> s</a:t>
            </a:r>
          </a:p>
          <a:p>
            <a:r>
              <a:rPr lang="en-US" sz="2000" b="1" dirty="0">
                <a:solidFill>
                  <a:srgbClr val="C00000"/>
                </a:solidFill>
              </a:rPr>
              <a:t>             JOIN </a:t>
            </a:r>
            <a:r>
              <a:rPr lang="en-US" sz="2000" b="1" dirty="0" err="1">
                <a:solidFill>
                  <a:srgbClr val="C00000"/>
                </a:solidFill>
              </a:rPr>
              <a:t>dim_customer</a:t>
            </a:r>
            <a:r>
              <a:rPr lang="en-US" sz="2000" b="1" dirty="0">
                <a:solidFill>
                  <a:srgbClr val="C00000"/>
                </a:solidFill>
              </a:rPr>
              <a:t> c</a:t>
            </a:r>
          </a:p>
          <a:p>
            <a:r>
              <a:rPr lang="en-US" sz="2000" b="1" dirty="0">
                <a:solidFill>
                  <a:srgbClr val="C00000"/>
                </a:solidFill>
              </a:rPr>
              <a:t>             ON </a:t>
            </a:r>
            <a:r>
              <a:rPr lang="en-US" sz="2000" b="1" dirty="0" err="1">
                <a:solidFill>
                  <a:srgbClr val="C00000"/>
                </a:solidFill>
              </a:rPr>
              <a:t>s.customer_code</a:t>
            </a:r>
            <a:r>
              <a:rPr lang="en-US" sz="2000" b="1" dirty="0">
                <a:solidFill>
                  <a:srgbClr val="C00000"/>
                </a:solidFill>
              </a:rPr>
              <a:t>=</a:t>
            </a:r>
            <a:r>
              <a:rPr lang="en-US" sz="2000" b="1" dirty="0" err="1">
                <a:solidFill>
                  <a:srgbClr val="C00000"/>
                </a:solidFill>
              </a:rPr>
              <a:t>c.customer_code</a:t>
            </a:r>
            <a:endParaRPr lang="en-US" sz="2000" b="1" dirty="0">
              <a:solidFill>
                <a:srgbClr val="C00000"/>
              </a:solidFill>
            </a:endParaRPr>
          </a:p>
          <a:p>
            <a:r>
              <a:rPr lang="en-US" sz="2000" b="1" dirty="0">
                <a:solidFill>
                  <a:srgbClr val="C00000"/>
                </a:solidFill>
              </a:rPr>
              <a:t>             WHERE </a:t>
            </a:r>
          </a:p>
          <a:p>
            <a:r>
              <a:rPr lang="en-US" sz="2000" b="1" dirty="0">
                <a:solidFill>
                  <a:srgbClr val="C00000"/>
                </a:solidFill>
              </a:rPr>
              <a:t>                  </a:t>
            </a:r>
            <a:r>
              <a:rPr lang="en-US" sz="2000" b="1" dirty="0" err="1">
                <a:solidFill>
                  <a:srgbClr val="C00000"/>
                </a:solidFill>
              </a:rPr>
              <a:t>get_fiscal_year</a:t>
            </a:r>
            <a:r>
              <a:rPr lang="en-US" sz="2000" b="1" dirty="0">
                <a:solidFill>
                  <a:srgbClr val="C00000"/>
                </a:solidFill>
              </a:rPr>
              <a:t>(</a:t>
            </a:r>
            <a:r>
              <a:rPr lang="en-US" sz="2000" b="1" dirty="0" err="1">
                <a:solidFill>
                  <a:srgbClr val="C00000"/>
                </a:solidFill>
              </a:rPr>
              <a:t>s.date</a:t>
            </a:r>
            <a:r>
              <a:rPr lang="en-US" sz="2000" b="1" dirty="0">
                <a:solidFill>
                  <a:srgbClr val="C00000"/>
                </a:solidFill>
              </a:rPr>
              <a:t>)=</a:t>
            </a:r>
            <a:r>
              <a:rPr lang="en-US" sz="2000" b="1" dirty="0" err="1">
                <a:solidFill>
                  <a:srgbClr val="C00000"/>
                </a:solidFill>
              </a:rPr>
              <a:t>in_fiscal_year</a:t>
            </a:r>
            <a:r>
              <a:rPr lang="en-US" sz="2000" b="1" dirty="0">
                <a:solidFill>
                  <a:srgbClr val="C00000"/>
                </a:solidFill>
              </a:rPr>
              <a:t> </a:t>
            </a:r>
          </a:p>
          <a:p>
            <a:r>
              <a:rPr lang="en-US" sz="2000" b="1" dirty="0">
                <a:solidFill>
                  <a:srgbClr val="C00000"/>
                </a:solidFill>
              </a:rPr>
              <a:t>                AND  </a:t>
            </a:r>
            <a:r>
              <a:rPr lang="en-US" sz="2000" b="1" dirty="0" err="1">
                <a:solidFill>
                  <a:srgbClr val="C00000"/>
                </a:solidFill>
              </a:rPr>
              <a:t>c.market</a:t>
            </a:r>
            <a:r>
              <a:rPr lang="en-US" sz="2000" b="1" dirty="0">
                <a:solidFill>
                  <a:srgbClr val="C00000"/>
                </a:solidFill>
              </a:rPr>
              <a:t>=</a:t>
            </a:r>
            <a:r>
              <a:rPr lang="en-US" sz="2000" b="1" dirty="0" err="1">
                <a:solidFill>
                  <a:srgbClr val="C00000"/>
                </a:solidFill>
              </a:rPr>
              <a:t>in_market</a:t>
            </a:r>
            <a:r>
              <a:rPr lang="en-US" sz="2000" b="1" dirty="0">
                <a:solidFill>
                  <a:srgbClr val="C00000"/>
                </a:solidFill>
              </a:rPr>
              <a:t>;</a:t>
            </a:r>
          </a:p>
          <a:p>
            <a:r>
              <a:rPr lang="en-US" sz="2000" b="1" dirty="0">
                <a:solidFill>
                  <a:srgbClr val="C00000"/>
                </a:solidFill>
              </a:rPr>
              <a:t>        </a:t>
            </a:r>
          </a:p>
          <a:p>
            <a:r>
              <a:rPr lang="en-US" sz="2400" b="1" dirty="0"/>
              <a:t># Determine Gold vs Silver status</a:t>
            </a:r>
          </a:p>
          <a:p>
            <a:r>
              <a:rPr lang="en-US" sz="2000" b="1" dirty="0">
                <a:solidFill>
                  <a:srgbClr val="C00000"/>
                </a:solidFill>
              </a:rPr>
              <a:t>             IF qty &gt; 5000000 THEN</a:t>
            </a:r>
          </a:p>
          <a:p>
            <a:r>
              <a:rPr lang="en-US" sz="2000" b="1" dirty="0">
                <a:solidFill>
                  <a:srgbClr val="C00000"/>
                </a:solidFill>
              </a:rPr>
              <a:t>                  SET </a:t>
            </a:r>
            <a:r>
              <a:rPr lang="en-US" sz="2000" b="1" dirty="0" err="1">
                <a:solidFill>
                  <a:srgbClr val="C00000"/>
                </a:solidFill>
              </a:rPr>
              <a:t>out_level</a:t>
            </a:r>
            <a:r>
              <a:rPr lang="en-US" sz="2000" b="1" dirty="0">
                <a:solidFill>
                  <a:srgbClr val="C00000"/>
                </a:solidFill>
              </a:rPr>
              <a:t> = 'Gold';</a:t>
            </a:r>
          </a:p>
          <a:p>
            <a:r>
              <a:rPr lang="en-US" sz="2000" b="1" dirty="0">
                <a:solidFill>
                  <a:srgbClr val="C00000"/>
                </a:solidFill>
              </a:rPr>
              <a:t>             ELSE</a:t>
            </a:r>
          </a:p>
          <a:p>
            <a:r>
              <a:rPr lang="en-US" sz="2000" b="1" dirty="0">
                <a:solidFill>
                  <a:srgbClr val="C00000"/>
                </a:solidFill>
              </a:rPr>
              <a:t>                  SET </a:t>
            </a:r>
            <a:r>
              <a:rPr lang="en-US" sz="2000" b="1" dirty="0" err="1">
                <a:solidFill>
                  <a:srgbClr val="C00000"/>
                </a:solidFill>
              </a:rPr>
              <a:t>out_level</a:t>
            </a:r>
            <a:r>
              <a:rPr lang="en-US" sz="2000" b="1" dirty="0">
                <a:solidFill>
                  <a:srgbClr val="C00000"/>
                </a:solidFill>
              </a:rPr>
              <a:t> = 'Silver';</a:t>
            </a:r>
          </a:p>
          <a:p>
            <a:r>
              <a:rPr lang="en-US" sz="2000" b="1" dirty="0">
                <a:solidFill>
                  <a:srgbClr val="C00000"/>
                </a:solidFill>
              </a:rPr>
              <a:t>             END IF;</a:t>
            </a:r>
          </a:p>
          <a:p>
            <a:r>
              <a:rPr lang="en-US" sz="2000" b="1" dirty="0">
                <a:solidFill>
                  <a:srgbClr val="C00000"/>
                </a:solidFill>
              </a:rPr>
              <a:t>	END</a:t>
            </a:r>
          </a:p>
        </p:txBody>
      </p:sp>
      <p:pic>
        <p:nvPicPr>
          <p:cNvPr id="6" name="Picture 5">
            <a:extLst>
              <a:ext uri="{FF2B5EF4-FFF2-40B4-BE49-F238E27FC236}">
                <a16:creationId xmlns:a16="http://schemas.microsoft.com/office/drawing/2014/main" id="{082F739A-417C-2892-081A-4E8A1CCEECDC}"/>
              </a:ext>
            </a:extLst>
          </p:cNvPr>
          <p:cNvPicPr>
            <a:picLocks noChangeAspect="1"/>
          </p:cNvPicPr>
          <p:nvPr/>
        </p:nvPicPr>
        <p:blipFill>
          <a:blip r:embed="rId5"/>
          <a:stretch>
            <a:fillRect/>
          </a:stretch>
        </p:blipFill>
        <p:spPr>
          <a:xfrm>
            <a:off x="6059963" y="1225128"/>
            <a:ext cx="4701947" cy="3288999"/>
          </a:xfrm>
          <a:prstGeom prst="rect">
            <a:avLst/>
          </a:prstGeom>
          <a:ln w="38100" cap="sq">
            <a:solidFill>
              <a:schemeClr val="tx2">
                <a:lumMod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591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6AF49-D2A0-B9F7-61F0-8872AA035EA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92573AF-E0B8-3A73-9DA6-79874E0B823B}"/>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18AD63CB-22C9-5F57-C4ED-FBD1C4C0C56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
            <a:ext cx="12192001" cy="6875721"/>
          </a:xfrm>
          <a:prstGeom prst="rect">
            <a:avLst/>
          </a:prstGeom>
        </p:spPr>
      </p:pic>
      <p:sp>
        <p:nvSpPr>
          <p:cNvPr id="9" name="TextBox 8">
            <a:extLst>
              <a:ext uri="{FF2B5EF4-FFF2-40B4-BE49-F238E27FC236}">
                <a16:creationId xmlns:a16="http://schemas.microsoft.com/office/drawing/2014/main" id="{EDB77DBA-EEB9-3BFD-FFE8-235B2C0ECA63}"/>
              </a:ext>
            </a:extLst>
          </p:cNvPr>
          <p:cNvSpPr txBox="1"/>
          <p:nvPr/>
        </p:nvSpPr>
        <p:spPr>
          <a:xfrm>
            <a:off x="127592" y="-16425"/>
            <a:ext cx="8460823" cy="1225657"/>
          </a:xfrm>
          <a:prstGeom prst="rect">
            <a:avLst/>
          </a:prstGeom>
          <a:noFill/>
        </p:spPr>
        <p:txBody>
          <a:bodyPr wrap="square">
            <a:spAutoFit/>
          </a:bodyPr>
          <a:lstStyle/>
          <a:p>
            <a:pPr marL="12065" marR="5080" algn="ctr">
              <a:lnSpc>
                <a:spcPts val="4650"/>
              </a:lnSpc>
              <a:spcBef>
                <a:spcPts val="105"/>
              </a:spcBef>
            </a:pPr>
            <a:r>
              <a:rPr lang="en-US" sz="2800" b="1" spc="135" dirty="0">
                <a:solidFill>
                  <a:schemeClr val="tx2">
                    <a:lumMod val="50000"/>
                  </a:schemeClr>
                </a:solidFill>
                <a:latin typeface="Arial Rounded MT Bold" panose="020F0704030504030204" pitchFamily="34" charset="0"/>
                <a:cs typeface="Trebuchet MS"/>
              </a:rPr>
              <a:t>Generate </a:t>
            </a:r>
            <a:r>
              <a:rPr lang="en-US" sz="2800" b="1" spc="140" dirty="0">
                <a:solidFill>
                  <a:schemeClr val="tx2">
                    <a:lumMod val="50000"/>
                  </a:schemeClr>
                </a:solidFill>
                <a:latin typeface="Arial Rounded MT Bold" panose="020F0704030504030204" pitchFamily="34" charset="0"/>
                <a:cs typeface="Trebuchet MS"/>
              </a:rPr>
              <a:t> </a:t>
            </a:r>
            <a:r>
              <a:rPr lang="en-US" sz="2800" b="1" spc="110" dirty="0">
                <a:solidFill>
                  <a:schemeClr val="tx2">
                    <a:lumMod val="50000"/>
                  </a:schemeClr>
                </a:solidFill>
                <a:latin typeface="Arial Rounded MT Bold" panose="020F0704030504030204" pitchFamily="34" charset="0"/>
                <a:cs typeface="Trebuchet MS"/>
              </a:rPr>
              <a:t>monthly </a:t>
            </a:r>
            <a:r>
              <a:rPr lang="en-US" sz="2800" b="1" spc="114" dirty="0">
                <a:solidFill>
                  <a:schemeClr val="tx2">
                    <a:lumMod val="50000"/>
                  </a:schemeClr>
                </a:solidFill>
                <a:latin typeface="Arial Rounded MT Bold" panose="020F0704030504030204" pitchFamily="34" charset="0"/>
                <a:cs typeface="Trebuchet MS"/>
              </a:rPr>
              <a:t> </a:t>
            </a:r>
            <a:r>
              <a:rPr lang="en-US" sz="2800" b="1" spc="125" dirty="0">
                <a:solidFill>
                  <a:schemeClr val="tx2">
                    <a:lumMod val="50000"/>
                  </a:schemeClr>
                </a:solidFill>
                <a:latin typeface="Arial Rounded MT Bold" panose="020F0704030504030204" pitchFamily="34" charset="0"/>
                <a:cs typeface="Trebuchet MS"/>
              </a:rPr>
              <a:t>g</a:t>
            </a:r>
            <a:r>
              <a:rPr lang="en-US" sz="2800" b="1" spc="195" dirty="0">
                <a:solidFill>
                  <a:schemeClr val="tx2">
                    <a:lumMod val="50000"/>
                  </a:schemeClr>
                </a:solidFill>
                <a:latin typeface="Arial Rounded MT Bold" panose="020F0704030504030204" pitchFamily="34" charset="0"/>
                <a:cs typeface="Trebuchet MS"/>
              </a:rPr>
              <a:t>r</a:t>
            </a:r>
            <a:r>
              <a:rPr lang="en-US" sz="2800" b="1" spc="15" dirty="0">
                <a:solidFill>
                  <a:schemeClr val="tx2">
                    <a:lumMod val="50000"/>
                  </a:schemeClr>
                </a:solidFill>
                <a:latin typeface="Arial Rounded MT Bold" panose="020F0704030504030204" pitchFamily="34" charset="0"/>
                <a:cs typeface="Trebuchet MS"/>
              </a:rPr>
              <a:t>o</a:t>
            </a:r>
            <a:r>
              <a:rPr lang="en-US" sz="2800" b="1" spc="470" dirty="0">
                <a:solidFill>
                  <a:schemeClr val="tx2">
                    <a:lumMod val="50000"/>
                  </a:schemeClr>
                </a:solidFill>
                <a:latin typeface="Arial Rounded MT Bold" panose="020F0704030504030204" pitchFamily="34" charset="0"/>
                <a:cs typeface="Trebuchet MS"/>
              </a:rPr>
              <a:t>s</a:t>
            </a:r>
            <a:r>
              <a:rPr lang="en-US" sz="2800" b="1" spc="530" dirty="0">
                <a:solidFill>
                  <a:schemeClr val="tx2">
                    <a:lumMod val="50000"/>
                  </a:schemeClr>
                </a:solidFill>
                <a:latin typeface="Arial Rounded MT Bold" panose="020F0704030504030204" pitchFamily="34" charset="0"/>
                <a:cs typeface="Trebuchet MS"/>
              </a:rPr>
              <a:t>s </a:t>
            </a:r>
            <a:r>
              <a:rPr lang="en-US" sz="2800" b="1" spc="-390" dirty="0">
                <a:solidFill>
                  <a:schemeClr val="tx2">
                    <a:lumMod val="50000"/>
                  </a:schemeClr>
                </a:solidFill>
                <a:latin typeface="Arial Rounded MT Bold" panose="020F0704030504030204" pitchFamily="34" charset="0"/>
                <a:cs typeface="Trebuchet MS"/>
              </a:rPr>
              <a:t> </a:t>
            </a:r>
            <a:r>
              <a:rPr lang="en-US" sz="2800" b="1" spc="470" dirty="0">
                <a:solidFill>
                  <a:schemeClr val="tx2">
                    <a:lumMod val="50000"/>
                  </a:schemeClr>
                </a:solidFill>
                <a:latin typeface="Arial Rounded MT Bold" panose="020F0704030504030204" pitchFamily="34" charset="0"/>
                <a:cs typeface="Trebuchet MS"/>
              </a:rPr>
              <a:t>s</a:t>
            </a:r>
            <a:r>
              <a:rPr lang="en-US" sz="2800" b="1" spc="190" dirty="0">
                <a:solidFill>
                  <a:schemeClr val="tx2">
                    <a:lumMod val="50000"/>
                  </a:schemeClr>
                </a:solidFill>
                <a:latin typeface="Arial Rounded MT Bold" panose="020F0704030504030204" pitchFamily="34" charset="0"/>
                <a:cs typeface="Trebuchet MS"/>
              </a:rPr>
              <a:t>a</a:t>
            </a:r>
            <a:r>
              <a:rPr lang="en-US" sz="2800" b="1" spc="-229" dirty="0">
                <a:solidFill>
                  <a:schemeClr val="tx2">
                    <a:lumMod val="50000"/>
                  </a:schemeClr>
                </a:solidFill>
                <a:latin typeface="Arial Rounded MT Bold" panose="020F0704030504030204" pitchFamily="34" charset="0"/>
                <a:cs typeface="Trebuchet MS"/>
              </a:rPr>
              <a:t>l</a:t>
            </a:r>
            <a:r>
              <a:rPr lang="en-US" sz="2800" b="1" spc="130" dirty="0">
                <a:solidFill>
                  <a:schemeClr val="tx2">
                    <a:lumMod val="50000"/>
                  </a:schemeClr>
                </a:solidFill>
                <a:latin typeface="Arial Rounded MT Bold" panose="020F0704030504030204" pitchFamily="34" charset="0"/>
                <a:cs typeface="Trebuchet MS"/>
              </a:rPr>
              <a:t>e</a:t>
            </a:r>
            <a:r>
              <a:rPr lang="en-US" sz="2800" b="1" spc="385" dirty="0">
                <a:solidFill>
                  <a:schemeClr val="tx2">
                    <a:lumMod val="50000"/>
                  </a:schemeClr>
                </a:solidFill>
                <a:latin typeface="Arial Rounded MT Bold" panose="020F0704030504030204" pitchFamily="34" charset="0"/>
                <a:cs typeface="Trebuchet MS"/>
              </a:rPr>
              <a:t>s  </a:t>
            </a:r>
            <a:r>
              <a:rPr lang="en-US" sz="2800" b="1" spc="195" dirty="0">
                <a:solidFill>
                  <a:schemeClr val="tx2">
                    <a:lumMod val="50000"/>
                  </a:schemeClr>
                </a:solidFill>
                <a:latin typeface="Arial Rounded MT Bold" panose="020F0704030504030204" pitchFamily="34" charset="0"/>
                <a:cs typeface="Trebuchet MS"/>
              </a:rPr>
              <a:t>r</a:t>
            </a:r>
            <a:r>
              <a:rPr lang="en-US" sz="2800" b="1" spc="130" dirty="0">
                <a:solidFill>
                  <a:schemeClr val="tx2">
                    <a:lumMod val="50000"/>
                  </a:schemeClr>
                </a:solidFill>
                <a:latin typeface="Arial Rounded MT Bold" panose="020F0704030504030204" pitchFamily="34" charset="0"/>
                <a:cs typeface="Trebuchet MS"/>
              </a:rPr>
              <a:t>e</a:t>
            </a:r>
            <a:r>
              <a:rPr lang="en-US" sz="2800" b="1" spc="160" dirty="0">
                <a:solidFill>
                  <a:schemeClr val="tx2">
                    <a:lumMod val="50000"/>
                  </a:schemeClr>
                </a:solidFill>
                <a:latin typeface="Arial Rounded MT Bold" panose="020F0704030504030204" pitchFamily="34" charset="0"/>
                <a:cs typeface="Trebuchet MS"/>
              </a:rPr>
              <a:t>p</a:t>
            </a:r>
            <a:r>
              <a:rPr lang="en-US" sz="2800" b="1" spc="15" dirty="0">
                <a:solidFill>
                  <a:schemeClr val="tx2">
                    <a:lumMod val="50000"/>
                  </a:schemeClr>
                </a:solidFill>
                <a:latin typeface="Arial Rounded MT Bold" panose="020F0704030504030204" pitchFamily="34" charset="0"/>
                <a:cs typeface="Trebuchet MS"/>
              </a:rPr>
              <a:t>o</a:t>
            </a:r>
            <a:r>
              <a:rPr lang="en-US" sz="2800" b="1" spc="195" dirty="0">
                <a:solidFill>
                  <a:schemeClr val="tx2">
                    <a:lumMod val="50000"/>
                  </a:schemeClr>
                </a:solidFill>
                <a:latin typeface="Arial Rounded MT Bold" panose="020F0704030504030204" pitchFamily="34" charset="0"/>
                <a:cs typeface="Trebuchet MS"/>
              </a:rPr>
              <a:t>r</a:t>
            </a:r>
            <a:r>
              <a:rPr lang="en-US" sz="2800" b="1" spc="-160" dirty="0">
                <a:solidFill>
                  <a:schemeClr val="tx2">
                    <a:lumMod val="50000"/>
                  </a:schemeClr>
                </a:solidFill>
                <a:latin typeface="Arial Rounded MT Bold" panose="020F0704030504030204" pitchFamily="34" charset="0"/>
                <a:cs typeface="Trebuchet MS"/>
              </a:rPr>
              <a:t>t</a:t>
            </a:r>
            <a:r>
              <a:rPr lang="en-US" sz="2800" b="1" spc="-390" dirty="0">
                <a:solidFill>
                  <a:schemeClr val="tx2">
                    <a:lumMod val="50000"/>
                  </a:schemeClr>
                </a:solidFill>
                <a:latin typeface="Arial Rounded MT Bold" panose="020F0704030504030204" pitchFamily="34" charset="0"/>
                <a:cs typeface="Trebuchet MS"/>
              </a:rPr>
              <a:t>     </a:t>
            </a:r>
            <a:r>
              <a:rPr lang="en-US" sz="2800" b="1" spc="-35" dirty="0">
                <a:solidFill>
                  <a:schemeClr val="tx2">
                    <a:lumMod val="50000"/>
                  </a:schemeClr>
                </a:solidFill>
                <a:latin typeface="Arial Rounded MT Bold" panose="020F0704030504030204" pitchFamily="34" charset="0"/>
                <a:cs typeface="Trebuchet MS"/>
              </a:rPr>
              <a:t>f</a:t>
            </a:r>
            <a:r>
              <a:rPr lang="en-US" sz="2800" b="1" spc="15" dirty="0">
                <a:solidFill>
                  <a:schemeClr val="tx2">
                    <a:lumMod val="50000"/>
                  </a:schemeClr>
                </a:solidFill>
                <a:latin typeface="Arial Rounded MT Bold" panose="020F0704030504030204" pitchFamily="34" charset="0"/>
                <a:cs typeface="Trebuchet MS"/>
              </a:rPr>
              <a:t>o</a:t>
            </a:r>
            <a:r>
              <a:rPr lang="en-US" sz="2800" b="1" spc="170" dirty="0">
                <a:solidFill>
                  <a:schemeClr val="tx2">
                    <a:lumMod val="50000"/>
                  </a:schemeClr>
                </a:solidFill>
                <a:latin typeface="Arial Rounded MT Bold" panose="020F0704030504030204" pitchFamily="34" charset="0"/>
                <a:cs typeface="Trebuchet MS"/>
              </a:rPr>
              <a:t>r  </a:t>
            </a:r>
            <a:r>
              <a:rPr lang="en-US" sz="2800" b="1" spc="215" dirty="0">
                <a:solidFill>
                  <a:schemeClr val="tx2">
                    <a:lumMod val="50000"/>
                  </a:schemeClr>
                </a:solidFill>
                <a:latin typeface="Arial Rounded MT Bold" panose="020F0704030504030204" pitchFamily="34" charset="0"/>
                <a:cs typeface="Trebuchet MS"/>
              </a:rPr>
              <a:t>any </a:t>
            </a:r>
            <a:r>
              <a:rPr lang="en-US" sz="2800" b="1" spc="204" dirty="0">
                <a:solidFill>
                  <a:schemeClr val="tx2">
                    <a:lumMod val="50000"/>
                  </a:schemeClr>
                </a:solidFill>
                <a:latin typeface="Arial Rounded MT Bold" panose="020F0704030504030204" pitchFamily="34" charset="0"/>
                <a:cs typeface="Trebuchet MS"/>
              </a:rPr>
              <a:t>customer </a:t>
            </a:r>
            <a:r>
              <a:rPr lang="en-US" sz="2800" b="1" spc="210" dirty="0">
                <a:solidFill>
                  <a:schemeClr val="tx2">
                    <a:lumMod val="50000"/>
                  </a:schemeClr>
                </a:solidFill>
                <a:latin typeface="Arial Rounded MT Bold" panose="020F0704030504030204" pitchFamily="34" charset="0"/>
                <a:cs typeface="Trebuchet MS"/>
              </a:rPr>
              <a:t> </a:t>
            </a:r>
            <a:r>
              <a:rPr lang="en-US" sz="2800" b="1" spc="220" dirty="0">
                <a:solidFill>
                  <a:schemeClr val="tx2">
                    <a:lumMod val="50000"/>
                  </a:schemeClr>
                </a:solidFill>
                <a:latin typeface="Arial Rounded MT Bold" panose="020F0704030504030204" pitchFamily="34" charset="0"/>
                <a:cs typeface="Trebuchet MS"/>
              </a:rPr>
              <a:t>using </a:t>
            </a:r>
            <a:r>
              <a:rPr lang="en-US" sz="2800" b="1" spc="225" dirty="0">
                <a:solidFill>
                  <a:schemeClr val="tx2">
                    <a:lumMod val="50000"/>
                  </a:schemeClr>
                </a:solidFill>
                <a:latin typeface="Arial Rounded MT Bold" panose="020F0704030504030204" pitchFamily="34" charset="0"/>
                <a:cs typeface="Trebuchet MS"/>
              </a:rPr>
              <a:t> </a:t>
            </a:r>
            <a:r>
              <a:rPr lang="en-US" sz="2800" b="1" spc="135" dirty="0">
                <a:solidFill>
                  <a:schemeClr val="tx2">
                    <a:lumMod val="50000"/>
                  </a:schemeClr>
                </a:solidFill>
                <a:latin typeface="Arial Rounded MT Bold" panose="020F0704030504030204" pitchFamily="34" charset="0"/>
                <a:cs typeface="Trebuchet MS"/>
              </a:rPr>
              <a:t>stored </a:t>
            </a:r>
            <a:r>
              <a:rPr lang="en-US" sz="2800" b="1" spc="140" dirty="0">
                <a:solidFill>
                  <a:schemeClr val="tx2">
                    <a:lumMod val="50000"/>
                  </a:schemeClr>
                </a:solidFill>
                <a:latin typeface="Arial Rounded MT Bold" panose="020F0704030504030204" pitchFamily="34" charset="0"/>
                <a:cs typeface="Trebuchet MS"/>
              </a:rPr>
              <a:t> </a:t>
            </a:r>
            <a:r>
              <a:rPr lang="en-US" sz="2800" b="1" spc="150" dirty="0">
                <a:solidFill>
                  <a:schemeClr val="tx2">
                    <a:lumMod val="50000"/>
                  </a:schemeClr>
                </a:solidFill>
                <a:latin typeface="Arial Rounded MT Bold" panose="020F0704030504030204" pitchFamily="34" charset="0"/>
                <a:cs typeface="Trebuchet MS"/>
              </a:rPr>
              <a:t>procedure</a:t>
            </a:r>
            <a:endParaRPr lang="en-US" sz="2800" dirty="0">
              <a:solidFill>
                <a:schemeClr val="tx2">
                  <a:lumMod val="50000"/>
                </a:schemeClr>
              </a:solidFill>
              <a:latin typeface="Arial Rounded MT Bold" panose="020F0704030504030204" pitchFamily="34" charset="0"/>
              <a:cs typeface="Trebuchet MS"/>
            </a:endParaRPr>
          </a:p>
        </p:txBody>
      </p:sp>
      <p:sp>
        <p:nvSpPr>
          <p:cNvPr id="3" name="TextBox 2">
            <a:extLst>
              <a:ext uri="{FF2B5EF4-FFF2-40B4-BE49-F238E27FC236}">
                <a16:creationId xmlns:a16="http://schemas.microsoft.com/office/drawing/2014/main" id="{FB6BA716-E742-B178-C62E-8609434602F2}"/>
              </a:ext>
            </a:extLst>
          </p:cNvPr>
          <p:cNvSpPr txBox="1"/>
          <p:nvPr/>
        </p:nvSpPr>
        <p:spPr>
          <a:xfrm>
            <a:off x="141790" y="1530768"/>
            <a:ext cx="10217552" cy="3785652"/>
          </a:xfrm>
          <a:prstGeom prst="rect">
            <a:avLst/>
          </a:prstGeom>
          <a:noFill/>
        </p:spPr>
        <p:txBody>
          <a:bodyPr wrap="square">
            <a:spAutoFit/>
          </a:bodyPr>
          <a:lstStyle/>
          <a:p>
            <a:r>
              <a:rPr lang="en-IN" sz="2400" b="1" dirty="0">
                <a:solidFill>
                  <a:srgbClr val="C00000"/>
                </a:solidFill>
              </a:rPr>
              <a:t>CREATE  ` PROCEDURE ` </a:t>
            </a:r>
            <a:r>
              <a:rPr lang="en-IN" sz="2400" b="1" dirty="0" err="1">
                <a:solidFill>
                  <a:srgbClr val="C00000"/>
                </a:solidFill>
              </a:rPr>
              <a:t>get_monthly_gross_sales_for_customer</a:t>
            </a:r>
            <a:r>
              <a:rPr lang="en-IN" sz="2400" b="1" dirty="0">
                <a:solidFill>
                  <a:srgbClr val="C00000"/>
                </a:solidFill>
              </a:rPr>
              <a:t>`(</a:t>
            </a:r>
            <a:r>
              <a:rPr lang="en-IN" sz="2400" b="1" dirty="0" err="1">
                <a:solidFill>
                  <a:srgbClr val="C00000"/>
                </a:solidFill>
              </a:rPr>
              <a:t>c_code</a:t>
            </a:r>
            <a:r>
              <a:rPr lang="en-IN" sz="2400" b="1" dirty="0">
                <a:solidFill>
                  <a:srgbClr val="C00000"/>
                </a:solidFill>
              </a:rPr>
              <a:t> INT)</a:t>
            </a:r>
          </a:p>
          <a:p>
            <a:r>
              <a:rPr lang="en-IN" sz="2400" b="1" dirty="0">
                <a:solidFill>
                  <a:srgbClr val="C00000"/>
                </a:solidFill>
              </a:rPr>
              <a:t>BEGIN  </a:t>
            </a:r>
          </a:p>
          <a:p>
            <a:r>
              <a:rPr lang="en-IN" sz="2400" b="1" dirty="0">
                <a:solidFill>
                  <a:srgbClr val="C00000"/>
                </a:solidFill>
              </a:rPr>
              <a:t>SELECT </a:t>
            </a:r>
            <a:r>
              <a:rPr lang="en-IN" sz="2400" b="1" dirty="0" err="1">
                <a:solidFill>
                  <a:srgbClr val="C00000"/>
                </a:solidFill>
              </a:rPr>
              <a:t>f.date,SUM</a:t>
            </a:r>
            <a:r>
              <a:rPr lang="en-IN" sz="2400" b="1" dirty="0">
                <a:solidFill>
                  <a:srgbClr val="C00000"/>
                </a:solidFill>
              </a:rPr>
              <a:t>(</a:t>
            </a:r>
            <a:r>
              <a:rPr lang="en-IN" sz="2400" b="1" dirty="0" err="1">
                <a:solidFill>
                  <a:srgbClr val="C00000"/>
                </a:solidFill>
              </a:rPr>
              <a:t>g.gross_price</a:t>
            </a:r>
            <a:r>
              <a:rPr lang="en-IN" sz="2400" b="1" dirty="0">
                <a:solidFill>
                  <a:srgbClr val="C00000"/>
                </a:solidFill>
              </a:rPr>
              <a:t>*</a:t>
            </a:r>
            <a:r>
              <a:rPr lang="en-IN" sz="2400" b="1" dirty="0" err="1">
                <a:solidFill>
                  <a:srgbClr val="C00000"/>
                </a:solidFill>
              </a:rPr>
              <a:t>f.sold_quantity</a:t>
            </a:r>
            <a:r>
              <a:rPr lang="en-IN" sz="2400" b="1" dirty="0">
                <a:solidFill>
                  <a:srgbClr val="C00000"/>
                </a:solidFill>
              </a:rPr>
              <a:t>) as </a:t>
            </a:r>
            <a:r>
              <a:rPr lang="en-IN" sz="2400" b="1" dirty="0" err="1">
                <a:solidFill>
                  <a:srgbClr val="C00000"/>
                </a:solidFill>
              </a:rPr>
              <a:t>t_gross_price</a:t>
            </a:r>
            <a:r>
              <a:rPr lang="en-IN" sz="2400" b="1" dirty="0">
                <a:solidFill>
                  <a:srgbClr val="C00000"/>
                </a:solidFill>
              </a:rPr>
              <a:t> </a:t>
            </a:r>
          </a:p>
          <a:p>
            <a:r>
              <a:rPr lang="en-IN" sz="2400" b="1" dirty="0">
                <a:solidFill>
                  <a:srgbClr val="C00000"/>
                </a:solidFill>
              </a:rPr>
              <a:t>FROM </a:t>
            </a:r>
            <a:r>
              <a:rPr lang="en-IN" sz="2400" b="1" dirty="0" err="1">
                <a:solidFill>
                  <a:srgbClr val="C00000"/>
                </a:solidFill>
              </a:rPr>
              <a:t>fact_sales_monthly</a:t>
            </a:r>
            <a:r>
              <a:rPr lang="en-IN" sz="2400" b="1" dirty="0">
                <a:solidFill>
                  <a:srgbClr val="C00000"/>
                </a:solidFill>
              </a:rPr>
              <a:t> f  </a:t>
            </a:r>
          </a:p>
          <a:p>
            <a:r>
              <a:rPr lang="en-IN" sz="2400" b="1" dirty="0">
                <a:solidFill>
                  <a:srgbClr val="C00000"/>
                </a:solidFill>
              </a:rPr>
              <a:t>JOIN </a:t>
            </a:r>
            <a:r>
              <a:rPr lang="en-IN" sz="2400" b="1" dirty="0" err="1">
                <a:solidFill>
                  <a:srgbClr val="C00000"/>
                </a:solidFill>
              </a:rPr>
              <a:t>fact_gross_price</a:t>
            </a:r>
            <a:r>
              <a:rPr lang="en-IN" sz="2400" b="1" dirty="0">
                <a:solidFill>
                  <a:srgbClr val="C00000"/>
                </a:solidFill>
              </a:rPr>
              <a:t> g </a:t>
            </a:r>
          </a:p>
          <a:p>
            <a:r>
              <a:rPr lang="en-IN" sz="2400" b="1" dirty="0">
                <a:solidFill>
                  <a:srgbClr val="C00000"/>
                </a:solidFill>
              </a:rPr>
              <a:t>ON </a:t>
            </a:r>
            <a:r>
              <a:rPr lang="en-IN" sz="2400" b="1" dirty="0" err="1">
                <a:solidFill>
                  <a:srgbClr val="C00000"/>
                </a:solidFill>
              </a:rPr>
              <a:t>g.product_code</a:t>
            </a:r>
            <a:r>
              <a:rPr lang="en-IN" sz="2400" b="1" dirty="0">
                <a:solidFill>
                  <a:srgbClr val="C00000"/>
                </a:solidFill>
              </a:rPr>
              <a:t>=</a:t>
            </a:r>
            <a:r>
              <a:rPr lang="en-IN" sz="2400" b="1" dirty="0" err="1">
                <a:solidFill>
                  <a:srgbClr val="C00000"/>
                </a:solidFill>
              </a:rPr>
              <a:t>f.product_code</a:t>
            </a:r>
            <a:r>
              <a:rPr lang="en-IN" sz="2400" b="1" dirty="0">
                <a:solidFill>
                  <a:srgbClr val="C00000"/>
                </a:solidFill>
              </a:rPr>
              <a:t> AND </a:t>
            </a:r>
            <a:r>
              <a:rPr lang="en-IN" sz="2400" b="1" dirty="0" err="1">
                <a:solidFill>
                  <a:srgbClr val="C00000"/>
                </a:solidFill>
              </a:rPr>
              <a:t>g.fiscal_year</a:t>
            </a:r>
            <a:r>
              <a:rPr lang="en-IN" sz="2400" b="1" dirty="0">
                <a:solidFill>
                  <a:srgbClr val="C00000"/>
                </a:solidFill>
              </a:rPr>
              <a:t>=GET_FISCAL_YEAR(</a:t>
            </a:r>
            <a:r>
              <a:rPr lang="en-IN" sz="2400" b="1" dirty="0" err="1">
                <a:solidFill>
                  <a:srgbClr val="C00000"/>
                </a:solidFill>
              </a:rPr>
              <a:t>f.date</a:t>
            </a:r>
            <a:r>
              <a:rPr lang="en-IN" sz="2400" b="1" dirty="0">
                <a:solidFill>
                  <a:srgbClr val="C00000"/>
                </a:solidFill>
              </a:rPr>
              <a:t>)  </a:t>
            </a:r>
          </a:p>
          <a:p>
            <a:r>
              <a:rPr lang="en-IN" sz="2400" b="1" dirty="0">
                <a:solidFill>
                  <a:srgbClr val="C00000"/>
                </a:solidFill>
              </a:rPr>
              <a:t>WHERE </a:t>
            </a:r>
            <a:r>
              <a:rPr lang="en-IN" sz="2400" b="1" dirty="0" err="1">
                <a:solidFill>
                  <a:srgbClr val="C00000"/>
                </a:solidFill>
              </a:rPr>
              <a:t>customer_code</a:t>
            </a:r>
            <a:r>
              <a:rPr lang="en-IN" sz="2400" b="1" dirty="0">
                <a:solidFill>
                  <a:srgbClr val="C00000"/>
                </a:solidFill>
              </a:rPr>
              <a:t> = </a:t>
            </a:r>
            <a:r>
              <a:rPr lang="en-IN" sz="2400" b="1" dirty="0" err="1">
                <a:solidFill>
                  <a:srgbClr val="C00000"/>
                </a:solidFill>
              </a:rPr>
              <a:t>c_code</a:t>
            </a:r>
            <a:r>
              <a:rPr lang="en-IN" sz="2400" b="1" dirty="0">
                <a:solidFill>
                  <a:srgbClr val="C00000"/>
                </a:solidFill>
              </a:rPr>
              <a:t> </a:t>
            </a:r>
          </a:p>
          <a:p>
            <a:r>
              <a:rPr lang="en-IN" sz="2400" b="1" dirty="0">
                <a:solidFill>
                  <a:srgbClr val="C00000"/>
                </a:solidFill>
              </a:rPr>
              <a:t>GROUP BY </a:t>
            </a:r>
            <a:r>
              <a:rPr lang="en-IN" sz="2400" b="1" dirty="0" err="1">
                <a:solidFill>
                  <a:srgbClr val="C00000"/>
                </a:solidFill>
              </a:rPr>
              <a:t>f.date</a:t>
            </a:r>
            <a:r>
              <a:rPr lang="en-IN" sz="2400" b="1" dirty="0">
                <a:solidFill>
                  <a:srgbClr val="C00000"/>
                </a:solidFill>
              </a:rPr>
              <a:t>;</a:t>
            </a:r>
          </a:p>
          <a:p>
            <a:r>
              <a:rPr lang="en-IN" sz="2400" b="1" dirty="0">
                <a:solidFill>
                  <a:srgbClr val="C00000"/>
                </a:solidFill>
              </a:rPr>
              <a:t>END</a:t>
            </a:r>
          </a:p>
        </p:txBody>
      </p:sp>
      <p:pic>
        <p:nvPicPr>
          <p:cNvPr id="6" name="Picture 5">
            <a:extLst>
              <a:ext uri="{FF2B5EF4-FFF2-40B4-BE49-F238E27FC236}">
                <a16:creationId xmlns:a16="http://schemas.microsoft.com/office/drawing/2014/main" id="{BAC39472-F731-0DDC-E60A-E148B11A3EBC}"/>
              </a:ext>
            </a:extLst>
          </p:cNvPr>
          <p:cNvPicPr>
            <a:picLocks noChangeAspect="1"/>
          </p:cNvPicPr>
          <p:nvPr/>
        </p:nvPicPr>
        <p:blipFill>
          <a:blip r:embed="rId5"/>
          <a:stretch>
            <a:fillRect/>
          </a:stretch>
        </p:blipFill>
        <p:spPr>
          <a:xfrm>
            <a:off x="6109640" y="2926968"/>
            <a:ext cx="4625741" cy="2385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703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A119B-C696-9E60-1E8F-C7B6ECFAEFB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6E0757D-70DD-5C66-A6B4-069A43AB5396}"/>
              </a:ext>
            </a:extLst>
          </p:cNvPr>
          <p:cNvSpPr txBox="1"/>
          <p:nvPr/>
        </p:nvSpPr>
        <p:spPr>
          <a:xfrm>
            <a:off x="106326" y="134102"/>
            <a:ext cx="11887199"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955647CB-E0BB-137B-F739-E6D17B133E9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
            <a:ext cx="12192001" cy="6875721"/>
          </a:xfrm>
          <a:prstGeom prst="rect">
            <a:avLst/>
          </a:prstGeom>
        </p:spPr>
      </p:pic>
      <p:sp>
        <p:nvSpPr>
          <p:cNvPr id="9" name="TextBox 8">
            <a:extLst>
              <a:ext uri="{FF2B5EF4-FFF2-40B4-BE49-F238E27FC236}">
                <a16:creationId xmlns:a16="http://schemas.microsoft.com/office/drawing/2014/main" id="{C245B192-DAE2-B36A-8DD8-DE0FC75F557C}"/>
              </a:ext>
            </a:extLst>
          </p:cNvPr>
          <p:cNvSpPr txBox="1"/>
          <p:nvPr/>
        </p:nvSpPr>
        <p:spPr>
          <a:xfrm>
            <a:off x="127591" y="-16425"/>
            <a:ext cx="12064409" cy="1754326"/>
          </a:xfrm>
          <a:prstGeom prst="rect">
            <a:avLst/>
          </a:prstGeom>
          <a:noFill/>
        </p:spPr>
        <p:txBody>
          <a:bodyPr wrap="square">
            <a:spAutoFit/>
          </a:bodyPr>
          <a:lstStyle/>
          <a:p>
            <a:r>
              <a:rPr lang="en-US" sz="2400" b="1" dirty="0">
                <a:solidFill>
                  <a:srgbClr val="C00000"/>
                </a:solidFill>
              </a:rPr>
              <a:t>      </a:t>
            </a:r>
            <a:endParaRPr lang="en-US" sz="2800" b="1" dirty="0"/>
          </a:p>
          <a:p>
            <a:endParaRPr lang="en-US" sz="2800" b="1" dirty="0"/>
          </a:p>
          <a:p>
            <a:endParaRPr lang="en-US" sz="2800" b="1" dirty="0"/>
          </a:p>
          <a:p>
            <a:endParaRPr lang="en-US" sz="2800" b="1" dirty="0"/>
          </a:p>
        </p:txBody>
      </p:sp>
      <p:sp>
        <p:nvSpPr>
          <p:cNvPr id="4" name="TextBox 3">
            <a:extLst>
              <a:ext uri="{FF2B5EF4-FFF2-40B4-BE49-F238E27FC236}">
                <a16:creationId xmlns:a16="http://schemas.microsoft.com/office/drawing/2014/main" id="{6368255F-B11E-46E5-04B0-917CD98AD26F}"/>
              </a:ext>
            </a:extLst>
          </p:cNvPr>
          <p:cNvSpPr txBox="1"/>
          <p:nvPr/>
        </p:nvSpPr>
        <p:spPr>
          <a:xfrm>
            <a:off x="162045" y="631745"/>
            <a:ext cx="11134845" cy="954107"/>
          </a:xfrm>
          <a:prstGeom prst="rect">
            <a:avLst/>
          </a:prstGeom>
          <a:noFill/>
        </p:spPr>
        <p:txBody>
          <a:bodyPr wrap="square">
            <a:spAutoFit/>
          </a:bodyPr>
          <a:lstStyle/>
          <a:p>
            <a:r>
              <a:rPr lang="en-US" sz="2800" b="1" spc="105" dirty="0">
                <a:cs typeface="Times New Roman" panose="02020603050405020304" pitchFamily="18" charset="0"/>
              </a:rPr>
              <a:t>Create </a:t>
            </a:r>
            <a:r>
              <a:rPr lang="en-US" sz="2800" b="1" spc="-425" dirty="0">
                <a:cs typeface="Times New Roman" panose="02020603050405020304" pitchFamily="18" charset="0"/>
              </a:rPr>
              <a:t> </a:t>
            </a:r>
            <a:r>
              <a:rPr lang="en-US" sz="2800" b="1" spc="250" dirty="0">
                <a:cs typeface="Times New Roman" panose="02020603050405020304" pitchFamily="18" charset="0"/>
              </a:rPr>
              <a:t>a</a:t>
            </a:r>
            <a:r>
              <a:rPr lang="en-US" sz="2800" b="1" spc="-430" dirty="0">
                <a:cs typeface="Times New Roman" panose="02020603050405020304" pitchFamily="18" charset="0"/>
              </a:rPr>
              <a:t>   </a:t>
            </a:r>
            <a:r>
              <a:rPr lang="en-US" sz="2800" b="1" spc="90" dirty="0">
                <a:cs typeface="Times New Roman" panose="02020603050405020304" pitchFamily="18" charset="0"/>
              </a:rPr>
              <a:t>function </a:t>
            </a:r>
            <a:r>
              <a:rPr lang="en-US" sz="2800" b="1" spc="-425" dirty="0">
                <a:cs typeface="Times New Roman" panose="02020603050405020304" pitchFamily="18" charset="0"/>
              </a:rPr>
              <a:t> </a:t>
            </a:r>
            <a:r>
              <a:rPr lang="en-US" sz="2800" b="1" spc="5" dirty="0" err="1">
                <a:cs typeface="Times New Roman" panose="02020603050405020304" pitchFamily="18" charset="0"/>
              </a:rPr>
              <a:t>get_fiscal_year</a:t>
            </a:r>
            <a:r>
              <a:rPr lang="en-US" sz="2800" b="1" spc="5" dirty="0">
                <a:cs typeface="Times New Roman" panose="02020603050405020304" pitchFamily="18" charset="0"/>
              </a:rPr>
              <a:t> </a:t>
            </a:r>
            <a:r>
              <a:rPr lang="en-US" sz="2800" b="1" spc="-430" dirty="0">
                <a:cs typeface="Times New Roman" panose="02020603050405020304" pitchFamily="18" charset="0"/>
              </a:rPr>
              <a:t> </a:t>
            </a:r>
            <a:r>
              <a:rPr lang="en-US" sz="2800" b="1" spc="-100" dirty="0">
                <a:cs typeface="Times New Roman" panose="02020603050405020304" pitchFamily="18" charset="0"/>
              </a:rPr>
              <a:t>to </a:t>
            </a:r>
            <a:r>
              <a:rPr lang="en-US" sz="2800" b="1" spc="-430" dirty="0">
                <a:cs typeface="Times New Roman" panose="02020603050405020304" pitchFamily="18" charset="0"/>
              </a:rPr>
              <a:t>  </a:t>
            </a:r>
            <a:r>
              <a:rPr lang="en-US" sz="2800" b="1" spc="15" dirty="0">
                <a:cs typeface="Times New Roman" panose="02020603050405020304" pitchFamily="18" charset="0"/>
              </a:rPr>
              <a:t>get</a:t>
            </a:r>
            <a:r>
              <a:rPr lang="en-US" sz="2800" b="1" spc="-425" dirty="0">
                <a:cs typeface="Times New Roman" panose="02020603050405020304" pitchFamily="18" charset="0"/>
              </a:rPr>
              <a:t>    </a:t>
            </a:r>
            <a:r>
              <a:rPr lang="en-US" sz="2800" b="1" spc="100" dirty="0">
                <a:cs typeface="Times New Roman" panose="02020603050405020304" pitchFamily="18" charset="0"/>
              </a:rPr>
              <a:t>fiscal </a:t>
            </a:r>
            <a:r>
              <a:rPr lang="en-US" sz="2800" b="1" spc="-430" dirty="0">
                <a:cs typeface="Times New Roman" panose="02020603050405020304" pitchFamily="18" charset="0"/>
              </a:rPr>
              <a:t> </a:t>
            </a:r>
            <a:r>
              <a:rPr lang="en-US" sz="2800" b="1" spc="150" dirty="0">
                <a:cs typeface="Times New Roman" panose="02020603050405020304" pitchFamily="18" charset="0"/>
              </a:rPr>
              <a:t>year </a:t>
            </a:r>
            <a:r>
              <a:rPr lang="en-US" sz="2800" b="1" spc="-430" dirty="0">
                <a:cs typeface="Times New Roman" panose="02020603050405020304" pitchFamily="18" charset="0"/>
              </a:rPr>
              <a:t> </a:t>
            </a:r>
            <a:r>
              <a:rPr lang="en-US" sz="2800" b="1" spc="185" dirty="0">
                <a:cs typeface="Times New Roman" panose="02020603050405020304" pitchFamily="18" charset="0"/>
              </a:rPr>
              <a:t>by </a:t>
            </a:r>
            <a:r>
              <a:rPr lang="en-US" sz="2800" b="1" spc="-1250" dirty="0">
                <a:cs typeface="Times New Roman" panose="02020603050405020304" pitchFamily="18" charset="0"/>
              </a:rPr>
              <a:t> </a:t>
            </a:r>
            <a:r>
              <a:rPr lang="en-US" sz="2800" b="1" spc="155" dirty="0">
                <a:cs typeface="Times New Roman" panose="02020603050405020304" pitchFamily="18" charset="0"/>
              </a:rPr>
              <a:t>passing</a:t>
            </a:r>
            <a:r>
              <a:rPr lang="en-US" sz="2800" b="1" spc="180" dirty="0">
                <a:cs typeface="Times New Roman" panose="02020603050405020304" pitchFamily="18" charset="0"/>
              </a:rPr>
              <a:t> </a:t>
            </a:r>
            <a:r>
              <a:rPr lang="en-US" sz="2800" b="1" spc="-434" dirty="0">
                <a:cs typeface="Times New Roman" panose="02020603050405020304" pitchFamily="18" charset="0"/>
              </a:rPr>
              <a:t> </a:t>
            </a:r>
            <a:r>
              <a:rPr lang="en-US" sz="2800" b="1" spc="-260" dirty="0">
                <a:cs typeface="Times New Roman" panose="02020603050405020304" pitchFamily="18" charset="0"/>
              </a:rPr>
              <a:t>t</a:t>
            </a:r>
            <a:r>
              <a:rPr lang="en-US" sz="2800" b="1" spc="65" dirty="0">
                <a:cs typeface="Times New Roman" panose="02020603050405020304" pitchFamily="18" charset="0"/>
              </a:rPr>
              <a:t>h</a:t>
            </a:r>
            <a:r>
              <a:rPr lang="en-US" sz="2800" b="1" spc="185" dirty="0">
                <a:cs typeface="Times New Roman" panose="02020603050405020304" pitchFamily="18" charset="0"/>
              </a:rPr>
              <a:t>e </a:t>
            </a:r>
            <a:r>
              <a:rPr lang="en-US" sz="2800" b="1" spc="-434" dirty="0">
                <a:cs typeface="Times New Roman" panose="02020603050405020304" pitchFamily="18" charset="0"/>
              </a:rPr>
              <a:t> </a:t>
            </a:r>
            <a:r>
              <a:rPr lang="en-US" sz="2800" b="1" spc="145" dirty="0">
                <a:cs typeface="Times New Roman" panose="02020603050405020304" pitchFamily="18" charset="0"/>
              </a:rPr>
              <a:t>d</a:t>
            </a:r>
            <a:r>
              <a:rPr lang="en-US" sz="2800" b="1" spc="185" dirty="0">
                <a:cs typeface="Times New Roman" panose="02020603050405020304" pitchFamily="18" charset="0"/>
              </a:rPr>
              <a:t>a</a:t>
            </a:r>
            <a:r>
              <a:rPr lang="en-US" sz="2800" b="1" spc="-260" dirty="0">
                <a:cs typeface="Times New Roman" panose="02020603050405020304" pitchFamily="18" charset="0"/>
              </a:rPr>
              <a:t>te</a:t>
            </a:r>
            <a:endParaRPr lang="en-IN" sz="2800" b="1" dirty="0">
              <a:cs typeface="Times New Roman" panose="02020603050405020304" pitchFamily="18" charset="0"/>
            </a:endParaRPr>
          </a:p>
        </p:txBody>
      </p:sp>
      <p:sp>
        <p:nvSpPr>
          <p:cNvPr id="8" name="TextBox 7">
            <a:extLst>
              <a:ext uri="{FF2B5EF4-FFF2-40B4-BE49-F238E27FC236}">
                <a16:creationId xmlns:a16="http://schemas.microsoft.com/office/drawing/2014/main" id="{535D5290-CC73-3717-FF73-5599115E74C6}"/>
              </a:ext>
            </a:extLst>
          </p:cNvPr>
          <p:cNvSpPr txBox="1"/>
          <p:nvPr/>
        </p:nvSpPr>
        <p:spPr>
          <a:xfrm>
            <a:off x="257536" y="2224852"/>
            <a:ext cx="8307729" cy="2862322"/>
          </a:xfrm>
          <a:prstGeom prst="rect">
            <a:avLst/>
          </a:prstGeom>
          <a:noFill/>
        </p:spPr>
        <p:txBody>
          <a:bodyPr wrap="square">
            <a:spAutoFit/>
          </a:bodyPr>
          <a:lstStyle/>
          <a:p>
            <a:r>
              <a:rPr lang="en-IN" sz="2000" b="1" dirty="0">
                <a:solidFill>
                  <a:srgbClr val="C00000"/>
                </a:solidFill>
              </a:rPr>
              <a:t>CREATE ` FUNCTION `</a:t>
            </a:r>
            <a:r>
              <a:rPr lang="en-IN" sz="2000" b="1" dirty="0" err="1">
                <a:solidFill>
                  <a:srgbClr val="C00000"/>
                </a:solidFill>
              </a:rPr>
              <a:t>get_fiscal_year</a:t>
            </a:r>
            <a:r>
              <a:rPr lang="en-IN" sz="2000" b="1" dirty="0">
                <a:solidFill>
                  <a:srgbClr val="C00000"/>
                </a:solidFill>
              </a:rPr>
              <a:t>`</a:t>
            </a:r>
          </a:p>
          <a:p>
            <a:r>
              <a:rPr lang="en-IN" sz="2000" b="1" dirty="0">
                <a:solidFill>
                  <a:srgbClr val="C00000"/>
                </a:solidFill>
              </a:rPr>
              <a:t>(    </a:t>
            </a:r>
            <a:r>
              <a:rPr lang="en-IN" sz="2000" b="1" dirty="0" err="1">
                <a:solidFill>
                  <a:srgbClr val="C00000"/>
                </a:solidFill>
              </a:rPr>
              <a:t>calendar_year</a:t>
            </a:r>
            <a:r>
              <a:rPr lang="en-IN" sz="2000" b="1" dirty="0">
                <a:solidFill>
                  <a:srgbClr val="C00000"/>
                </a:solidFill>
              </a:rPr>
              <a:t> DATE  ) </a:t>
            </a:r>
          </a:p>
          <a:p>
            <a:r>
              <a:rPr lang="en-IN" sz="2000" b="1" dirty="0">
                <a:solidFill>
                  <a:srgbClr val="C00000"/>
                </a:solidFill>
              </a:rPr>
              <a:t>RETURNS int    </a:t>
            </a:r>
          </a:p>
          <a:p>
            <a:r>
              <a:rPr lang="en-IN" sz="2000" b="1" dirty="0">
                <a:solidFill>
                  <a:srgbClr val="C00000"/>
                </a:solidFill>
              </a:rPr>
              <a:t>DETERMINISTIC</a:t>
            </a:r>
          </a:p>
          <a:p>
            <a:r>
              <a:rPr lang="en-IN" sz="2000" b="1" dirty="0">
                <a:solidFill>
                  <a:srgbClr val="C00000"/>
                </a:solidFill>
              </a:rPr>
              <a:t>BEGIN  </a:t>
            </a:r>
          </a:p>
          <a:p>
            <a:r>
              <a:rPr lang="en-IN" sz="2000" b="1" dirty="0">
                <a:solidFill>
                  <a:srgbClr val="C00000"/>
                </a:solidFill>
              </a:rPr>
              <a:t>DECLARE </a:t>
            </a:r>
            <a:r>
              <a:rPr lang="en-IN" sz="2000" b="1" dirty="0" err="1">
                <a:solidFill>
                  <a:srgbClr val="C00000"/>
                </a:solidFill>
              </a:rPr>
              <a:t>fiscal_year</a:t>
            </a:r>
            <a:r>
              <a:rPr lang="en-IN" sz="2000" b="1" dirty="0">
                <a:solidFill>
                  <a:srgbClr val="C00000"/>
                </a:solidFill>
              </a:rPr>
              <a:t> INT;   </a:t>
            </a:r>
          </a:p>
          <a:p>
            <a:r>
              <a:rPr lang="en-IN" sz="2000" b="1" dirty="0">
                <a:solidFill>
                  <a:srgbClr val="C00000"/>
                </a:solidFill>
              </a:rPr>
              <a:t>SET </a:t>
            </a:r>
            <a:r>
              <a:rPr lang="en-IN" sz="2000" b="1" dirty="0" err="1">
                <a:solidFill>
                  <a:srgbClr val="C00000"/>
                </a:solidFill>
              </a:rPr>
              <a:t>fiscal_year</a:t>
            </a:r>
            <a:r>
              <a:rPr lang="en-IN" sz="2000" b="1" dirty="0">
                <a:solidFill>
                  <a:srgbClr val="C00000"/>
                </a:solidFill>
              </a:rPr>
              <a:t>=YEAR(DATE_ADD(</a:t>
            </a:r>
            <a:r>
              <a:rPr lang="en-IN" sz="2000" b="1" dirty="0" err="1">
                <a:solidFill>
                  <a:srgbClr val="C00000"/>
                </a:solidFill>
              </a:rPr>
              <a:t>calendar_year,INTERVAL</a:t>
            </a:r>
            <a:r>
              <a:rPr lang="en-IN" sz="2000" b="1" dirty="0">
                <a:solidFill>
                  <a:srgbClr val="C00000"/>
                </a:solidFill>
              </a:rPr>
              <a:t> 4 MONTH));</a:t>
            </a:r>
          </a:p>
          <a:p>
            <a:r>
              <a:rPr lang="en-IN" sz="2000" b="1" dirty="0">
                <a:solidFill>
                  <a:srgbClr val="C00000"/>
                </a:solidFill>
              </a:rPr>
              <a:t>RETURN </a:t>
            </a:r>
            <a:r>
              <a:rPr lang="en-IN" sz="2000" b="1" dirty="0" err="1">
                <a:solidFill>
                  <a:srgbClr val="C00000"/>
                </a:solidFill>
              </a:rPr>
              <a:t>fiscal_year</a:t>
            </a:r>
            <a:r>
              <a:rPr lang="en-IN" sz="2000" b="1" dirty="0">
                <a:solidFill>
                  <a:srgbClr val="C00000"/>
                </a:solidFill>
              </a:rPr>
              <a:t>;</a:t>
            </a:r>
          </a:p>
          <a:p>
            <a:r>
              <a:rPr lang="en-IN" sz="2000" b="1" dirty="0">
                <a:solidFill>
                  <a:srgbClr val="C00000"/>
                </a:solidFill>
              </a:rPr>
              <a:t>END</a:t>
            </a:r>
          </a:p>
        </p:txBody>
      </p:sp>
      <p:pic>
        <p:nvPicPr>
          <p:cNvPr id="11" name="Picture 10">
            <a:extLst>
              <a:ext uri="{FF2B5EF4-FFF2-40B4-BE49-F238E27FC236}">
                <a16:creationId xmlns:a16="http://schemas.microsoft.com/office/drawing/2014/main" id="{F639655A-AC95-C9B8-F0FB-B8F6FBBB82EA}"/>
              </a:ext>
            </a:extLst>
          </p:cNvPr>
          <p:cNvPicPr>
            <a:picLocks noChangeAspect="1"/>
          </p:cNvPicPr>
          <p:nvPr/>
        </p:nvPicPr>
        <p:blipFill>
          <a:blip r:embed="rId5"/>
          <a:stretch>
            <a:fillRect/>
          </a:stretch>
        </p:blipFill>
        <p:spPr>
          <a:xfrm>
            <a:off x="6067584" y="1708247"/>
            <a:ext cx="4686706" cy="184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237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302</TotalTime>
  <Words>1496</Words>
  <Application>Microsoft Office PowerPoint</Application>
  <PresentationFormat>Widescreen</PresentationFormat>
  <Paragraphs>176</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Calibri Light</vt:lpstr>
      <vt:lpstr>Manrope</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Tanisha Sood</dc:creator>
  <cp:lastModifiedBy>Tanisha Sood</cp:lastModifiedBy>
  <cp:revision>1</cp:revision>
  <dcterms:created xsi:type="dcterms:W3CDTF">2025-03-12T08:28:16Z</dcterms:created>
  <dcterms:modified xsi:type="dcterms:W3CDTF">2025-03-12T13:46:37Z</dcterms:modified>
</cp:coreProperties>
</file>