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64" r:id="rId10"/>
    <p:sldId id="266" r:id="rId11"/>
    <p:sldId id="267" r:id="rId12"/>
    <p:sldId id="268" r:id="rId13"/>
    <p:sldId id="269" r:id="rId14"/>
    <p:sldId id="270" r:id="rId15"/>
    <p:sldId id="265" r:id="rId16"/>
    <p:sldId id="277" r:id="rId17"/>
    <p:sldId id="271" r:id="rId18"/>
    <p:sldId id="273" r:id="rId19"/>
    <p:sldId id="274" r:id="rId20"/>
    <p:sldId id="275" r:id="rId21"/>
    <p:sldId id="278" r:id="rId22"/>
    <p:sldId id="276" r:id="rId23"/>
    <p:sldId id="279" r:id="rId24"/>
    <p:sldId id="280" r:id="rId25"/>
    <p:sldId id="282" r:id="rId26"/>
    <p:sldId id="283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66B157E-9FCE-47AE-BB21-16383221071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21C55CF-D0B3-4121-B5F9-C78742C51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2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157E-9FCE-47AE-BB21-16383221071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55CF-D0B3-4121-B5F9-C78742C51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9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157E-9FCE-47AE-BB21-16383221071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55CF-D0B3-4121-B5F9-C78742C51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34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157E-9FCE-47AE-BB21-16383221071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55CF-D0B3-4121-B5F9-C78742C51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23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157E-9FCE-47AE-BB21-16383221071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55CF-D0B3-4121-B5F9-C78742C51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9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157E-9FCE-47AE-BB21-16383221071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55CF-D0B3-4121-B5F9-C78742C51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74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157E-9FCE-47AE-BB21-16383221071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55CF-D0B3-4121-B5F9-C78742C51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58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66B157E-9FCE-47AE-BB21-16383221071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55CF-D0B3-4121-B5F9-C78742C51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67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66B157E-9FCE-47AE-BB21-16383221071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55CF-D0B3-4121-B5F9-C78742C51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157E-9FCE-47AE-BB21-16383221071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55CF-D0B3-4121-B5F9-C78742C51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5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157E-9FCE-47AE-BB21-16383221071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55CF-D0B3-4121-B5F9-C78742C51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2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157E-9FCE-47AE-BB21-16383221071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55CF-D0B3-4121-B5F9-C78742C51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157E-9FCE-47AE-BB21-16383221071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55CF-D0B3-4121-B5F9-C78742C51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5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157E-9FCE-47AE-BB21-16383221071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55CF-D0B3-4121-B5F9-C78742C51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157E-9FCE-47AE-BB21-16383221071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55CF-D0B3-4121-B5F9-C78742C51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0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157E-9FCE-47AE-BB21-16383221071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55CF-D0B3-4121-B5F9-C78742C51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0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157E-9FCE-47AE-BB21-16383221071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55CF-D0B3-4121-B5F9-C78742C51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0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66B157E-9FCE-47AE-BB21-16383221071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21C55CF-D0B3-4121-B5F9-C78742C51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v4rsh1th/bloombergbillionairesdata" TargetMode="External"/><Relationship Id="rId2" Type="http://schemas.openxmlformats.org/officeDocument/2006/relationships/hyperlink" Target="https://www.kaggle.com/alexanderbader/forbes-billionaires-of-2021-2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EBE1-C5BA-473A-B9E8-DD09A0F8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D4CBFF-4A00-4568-9DAC-17AB0ABAF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360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C62FC0-DBC0-46F0-8949-6F61CBB46064}"/>
              </a:ext>
            </a:extLst>
          </p:cNvPr>
          <p:cNvSpPr/>
          <p:nvPr/>
        </p:nvSpPr>
        <p:spPr>
          <a:xfrm>
            <a:off x="1154954" y="2754271"/>
            <a:ext cx="9387506" cy="9233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Billionaires Dataset Analysis</a:t>
            </a:r>
          </a:p>
        </p:txBody>
      </p:sp>
    </p:spTree>
    <p:extLst>
      <p:ext uri="{BB962C8B-B14F-4D97-AF65-F5344CB8AC3E}">
        <p14:creationId xmlns:p14="http://schemas.microsoft.com/office/powerpoint/2010/main" val="3118516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4608-315A-49EF-BAEB-40C1803C4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Industries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3BCFFB-3036-40E1-98C1-832BE3EAE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7" t="24163" r="3936" b="15874"/>
          <a:stretch/>
        </p:blipFill>
        <p:spPr>
          <a:xfrm>
            <a:off x="959645" y="2592048"/>
            <a:ext cx="10457025" cy="37643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7903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CBC7-1D31-4761-AC4F-E25C0D27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593" y="1151221"/>
            <a:ext cx="8761413" cy="706964"/>
          </a:xfrm>
        </p:spPr>
        <p:txBody>
          <a:bodyPr/>
          <a:lstStyle/>
          <a:p>
            <a:r>
              <a:rPr lang="en-US" altLang="en-US" sz="2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Unicode MS" panose="020B0604020202020204" pitchFamily="34" charset="-128"/>
              </a:rPr>
              <a:t>M</a:t>
            </a:r>
            <a:r>
              <a:rPr kumimoji="0" lang="en-US" altLang="en-US" sz="2400" b="1" i="0" u="none" strike="noStrike" spc="50" normalizeH="0" baseline="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Unicode MS" panose="020B0604020202020204" pitchFamily="34" charset="-128"/>
              </a:rPr>
              <a:t>ajority of the billionaires work in these top 5 industries:</a:t>
            </a:r>
            <a:br>
              <a:rPr kumimoji="0" lang="en-US" altLang="en-US" sz="2400" b="1" i="0" u="none" strike="noStrike" spc="50" normalizeH="0" baseline="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Unicode MS" panose="020B0604020202020204" pitchFamily="34" charset="-128"/>
              </a:rPr>
            </a:br>
            <a:endParaRPr lang="en-US" sz="24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C3086C-9120-4DA3-8614-21A36C448F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12406" y="1000301"/>
            <a:ext cx="5414522" cy="5379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    1. Finance &amp; Investment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    2.  Technology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    3.  Manufacturing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    4.  Fashion &amp; Retail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    5.  Healthcare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446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0E38-66A1-4A63-B807-C36753E4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Roboto" panose="02000000000000000000" pitchFamily="2" charset="0"/>
              </a:rPr>
              <a:t>Top 100 billionaires Industries</a:t>
            </a:r>
            <a:endParaRPr lang="en-US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1B2E4D-0EFF-4B1B-85C9-D5FAD185B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4" t="26438" r="48765" b="8336"/>
          <a:stretch/>
        </p:blipFill>
        <p:spPr>
          <a:xfrm>
            <a:off x="5974670" y="2468799"/>
            <a:ext cx="5104662" cy="41599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C4B39A16-FC49-41FB-AFD1-EBBFCB0BD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991" y="62310"/>
            <a:ext cx="4562264" cy="6118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lang="en-US" altLang="en-US" sz="2400" dirty="0">
                <a:solidFill>
                  <a:srgbClr val="212121"/>
                </a:solidFill>
                <a:latin typeface="Arial Unicode MS" panose="020B0604020202020204" pitchFamily="34" charset="-128"/>
              </a:rPr>
            </a:br>
            <a:br>
              <a:rPr lang="en-US" altLang="en-US" sz="2400" dirty="0">
                <a:solidFill>
                  <a:srgbClr val="212121"/>
                </a:solidFill>
                <a:latin typeface="Arial Unicode MS" panose="020B0604020202020204" pitchFamily="34" charset="-128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   </a:t>
            </a:r>
            <a:br>
              <a:rPr lang="en-US" altLang="en-US" sz="2400" dirty="0">
                <a:solidFill>
                  <a:srgbClr val="212121"/>
                </a:solidFill>
                <a:latin typeface="Arial Unicode MS" panose="020B0604020202020204" pitchFamily="34" charset="-128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     1.  Technology</a:t>
            </a:r>
          </a:p>
          <a:p>
            <a:pPr mar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 2.  Fashion &amp; Retail</a:t>
            </a:r>
            <a:br>
              <a:rPr lang="en-US" altLang="en-US" sz="2400" dirty="0">
                <a:solidFill>
                  <a:srgbClr val="212121"/>
                </a:solidFill>
                <a:latin typeface="Arial Unicode MS" panose="020B0604020202020204" pitchFamily="34" charset="-128"/>
              </a:rPr>
            </a:br>
            <a:r>
              <a:rPr lang="en-US" altLang="en-US" sz="2400" dirty="0">
                <a:solidFill>
                  <a:srgbClr val="212121"/>
                </a:solidFill>
                <a:latin typeface="Arial Unicode MS" panose="020B0604020202020204" pitchFamily="34" charset="-128"/>
              </a:rPr>
              <a:t>     </a:t>
            </a: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3.  Food &amp; Beverage</a:t>
            </a:r>
            <a:br>
              <a:rPr lang="en-US" altLang="en-US" sz="2400" dirty="0">
                <a:solidFill>
                  <a:srgbClr val="212121"/>
                </a:solidFill>
                <a:latin typeface="Arial Unicode MS" panose="020B0604020202020204" pitchFamily="34" charset="-128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     4.  Metals &amp; Mining    </a:t>
            </a:r>
          </a:p>
          <a:p>
            <a:pPr mar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 5.  Finance &amp; Investment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10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48F0-FA2C-427E-9CD1-B71227A3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Roboto" panose="02000000000000000000" pitchFamily="2" charset="0"/>
              </a:rPr>
              <a:t>Top 10 billionaires Industries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0AAC5E-D3E9-4777-A66D-64047EF17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1" t="30595" r="51435" b="7038"/>
          <a:stretch/>
        </p:blipFill>
        <p:spPr>
          <a:xfrm>
            <a:off x="6039775" y="2503321"/>
            <a:ext cx="4937538" cy="40306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94CFCD-F781-4090-8D7C-7EA1FEF5E145}"/>
              </a:ext>
            </a:extLst>
          </p:cNvPr>
          <p:cNvSpPr txBox="1"/>
          <p:nvPr/>
        </p:nvSpPr>
        <p:spPr>
          <a:xfrm>
            <a:off x="1420426" y="2672179"/>
            <a:ext cx="37996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Technology definitely seems like a promising industry.</a:t>
            </a:r>
          </a:p>
          <a:p>
            <a:pPr algn="ctr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577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9C13-54E4-4182-91B8-80809F61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Roboto" panose="02000000000000000000" pitchFamily="2" charset="0"/>
              </a:rPr>
              <a:t>Top Indian billionaires Industries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B0F9A-A803-49EF-AB5D-A9E74BAE1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1" t="27217" r="49327" b="7038"/>
          <a:stretch/>
        </p:blipFill>
        <p:spPr>
          <a:xfrm>
            <a:off x="5832627" y="2393478"/>
            <a:ext cx="5246706" cy="42958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0071474C-1F75-40C5-B837-A3FC352B0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48" y="2530851"/>
            <a:ext cx="5028621" cy="350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 are the top 5 industries pursued by Indian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billionaires: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1.  Manufacturing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2.  Healthcare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3.  Diversified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4.  Fashion &amp; Retail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5.  Technology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220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3266-401C-4E71-9DCD-CF342B90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Age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141D6B-F25B-43D3-A221-AF8103EF2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8" t="21240" r="47781" b="22370"/>
          <a:stretch/>
        </p:blipFill>
        <p:spPr>
          <a:xfrm>
            <a:off x="5060281" y="2438860"/>
            <a:ext cx="6312014" cy="41887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EC70FB-6FA4-4FF0-9F90-AF424A68894D}"/>
              </a:ext>
            </a:extLst>
          </p:cNvPr>
          <p:cNvSpPr txBox="1"/>
          <p:nvPr/>
        </p:nvSpPr>
        <p:spPr>
          <a:xfrm>
            <a:off x="958787" y="2725445"/>
            <a:ext cx="37019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It is clearly visible that majority of the billionaires lie in the age range of 50 - 60 about 699.</a:t>
            </a:r>
          </a:p>
          <a:p>
            <a:endParaRPr lang="en-US" b="0" dirty="0">
              <a:solidFill>
                <a:srgbClr val="000000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Mean Age = 63.11</a:t>
            </a:r>
          </a:p>
          <a:p>
            <a:endParaRPr lang="en-US" b="0" dirty="0">
              <a:solidFill>
                <a:srgbClr val="000000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Median Age = 63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Billionaires with age under 30 = 10</a:t>
            </a:r>
          </a:p>
          <a:p>
            <a:endParaRPr lang="en-US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Billionaires with age above 90 = 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94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36D2-E9EA-426C-87E9-4CB30A13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Extremes of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EBCB-CD52-4228-A172-749E1518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Youngest Billionaire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Oldest Billionaire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9F2A50-A880-40B6-B003-1987968D0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40800"/>
              </p:ext>
            </p:extLst>
          </p:nvPr>
        </p:nvGraphicFramePr>
        <p:xfrm>
          <a:off x="1570361" y="5620140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429398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057042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527998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3047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 Worth (in Billion 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43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George Joseph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12725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E27A512-F9BB-47A1-8A0A-1277345E5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274245"/>
              </p:ext>
            </p:extLst>
          </p:nvPr>
        </p:nvGraphicFramePr>
        <p:xfrm>
          <a:off x="1570360" y="2992349"/>
          <a:ext cx="8128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903518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037658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10439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82985352"/>
                    </a:ext>
                  </a:extLst>
                </a:gridCol>
              </a:tblGrid>
              <a:tr h="559057"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 Worth (in Billion 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448033"/>
                  </a:ext>
                </a:extLst>
              </a:tr>
              <a:tr h="798652">
                <a:tc>
                  <a:txBody>
                    <a:bodyPr/>
                    <a:lstStyle/>
                    <a:p>
                      <a:r>
                        <a:rPr lang="en-US" dirty="0"/>
                        <a:t>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Kevin David Lehmann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299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253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A358-CC31-4E4C-B452-E06DEA69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Age of top 10 richest people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29FE0D-58CE-46E4-A600-472C7564B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2" t="41770" r="7732" b="3965"/>
          <a:stretch/>
        </p:blipFill>
        <p:spPr>
          <a:xfrm>
            <a:off x="905524" y="2501468"/>
            <a:ext cx="10076153" cy="33828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65245C7-A833-45A5-9CB5-8A8D35659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005" y="5928674"/>
            <a:ext cx="4558171" cy="87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Mark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Zukerberg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 the youngest in the top 10.</a:t>
            </a:r>
            <a:endParaRPr lang="en-US" altLang="en-US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Warren Buffett is the oldest in the top 10.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A4C41-1B2E-40AE-B69A-EDC8435CF8CE}"/>
              </a:ext>
            </a:extLst>
          </p:cNvPr>
          <p:cNvSpPr txBox="1"/>
          <p:nvPr/>
        </p:nvSpPr>
        <p:spPr>
          <a:xfrm>
            <a:off x="6764784" y="6042756"/>
            <a:ext cx="443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Mean Age = 60.3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Median Age = 60</a:t>
            </a:r>
          </a:p>
        </p:txBody>
      </p:sp>
    </p:spTree>
    <p:extLst>
      <p:ext uri="{BB962C8B-B14F-4D97-AF65-F5344CB8AC3E}">
        <p14:creationId xmlns:p14="http://schemas.microsoft.com/office/powerpoint/2010/main" val="2359246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034C-C925-45F4-ADC3-BE6593A1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Roboto" panose="02000000000000000000" pitchFamily="2" charset="0"/>
              </a:rPr>
              <a:t>Indian Billionaires Age distribution</a:t>
            </a:r>
            <a:endParaRPr lang="en-US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25D8C2-6BDA-409A-B151-405049823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9" t="31635" r="48905" b="12755"/>
          <a:stretch/>
        </p:blipFill>
        <p:spPr>
          <a:xfrm>
            <a:off x="5024762" y="2581943"/>
            <a:ext cx="5948039" cy="40153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18EE7F03-19A1-4CFA-9C17-36507F97D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40" y="3357092"/>
            <a:ext cx="4182042" cy="1084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In India, majority of 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billionaires are in the age group 65 - 70.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BC76716-635B-485D-AFF3-C3E1B2ACB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271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8668BA4-865B-4E1F-A16F-49A9BC5EA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908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B489-5418-4D71-B7AB-B2B5912D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Top 5 Youngest Indian Billionaires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A09872-9F2E-4E8B-B5E9-09A9F04F8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" t="32260" r="565" b="32244"/>
          <a:stretch/>
        </p:blipFill>
        <p:spPr>
          <a:xfrm>
            <a:off x="232772" y="2825496"/>
            <a:ext cx="11404562" cy="2311300"/>
          </a:xfrm>
        </p:spPr>
      </p:pic>
    </p:spTree>
    <p:extLst>
      <p:ext uri="{BB962C8B-B14F-4D97-AF65-F5344CB8AC3E}">
        <p14:creationId xmlns:p14="http://schemas.microsoft.com/office/powerpoint/2010/main" val="343150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8F28-D989-49C9-BCF3-62FC815C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506" y="1129116"/>
            <a:ext cx="8761413" cy="706964"/>
          </a:xfrm>
        </p:spPr>
        <p:txBody>
          <a:bodyPr/>
          <a:lstStyle/>
          <a:p>
            <a:r>
              <a:rPr lang="en-US" sz="36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Billionaires Dataset Analysis</a:t>
            </a:r>
            <a:br>
              <a:rPr lang="en-US" sz="36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endParaRPr lang="en-US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D0AF3-6CB4-4E74-ACBD-D4F9A4739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This Dataset contains list of all the people categorized as Billionaires of 2021 by Forbes in their 35th Annual World's Billionaires List.</a:t>
            </a:r>
          </a:p>
          <a:p>
            <a:pPr algn="l">
              <a:lnSpc>
                <a:spcPct val="200000"/>
              </a:lnSpc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Source: 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hlinkClick r:id="rId2"/>
              </a:rPr>
              <a:t>https://www.kaggle.com/alexanderbader/forbes-billionaires-of-2021-20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ct val="200000"/>
              </a:lnSpc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hlinkClick r:id="rId3"/>
              </a:rPr>
              <a:t>https://www.kaggle.com/v4rsh1th/bloombergbillionairesdata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19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85D0-ECB2-4973-B7DA-DD7846E8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Top 5 Oldest Indian Billionaires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95DF90-17ED-4E28-8A70-3D7F5CF9D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8" t="50662" r="2754" b="25784"/>
          <a:stretch/>
        </p:blipFill>
        <p:spPr>
          <a:xfrm>
            <a:off x="64008" y="3183824"/>
            <a:ext cx="11786616" cy="1900240"/>
          </a:xfrm>
        </p:spPr>
      </p:pic>
    </p:spTree>
    <p:extLst>
      <p:ext uri="{BB962C8B-B14F-4D97-AF65-F5344CB8AC3E}">
        <p14:creationId xmlns:p14="http://schemas.microsoft.com/office/powerpoint/2010/main" val="4051454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FFE7-8408-495F-8F5B-9C06A6C4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Roboto" panose="02000000000000000000" pitchFamily="2" charset="0"/>
              </a:rPr>
              <a:t>Self Made Billionaires</a:t>
            </a:r>
            <a:endParaRPr lang="en-US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44C303B-CBF7-4DBB-AEC4-FB0D8402B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67" y="2330154"/>
            <a:ext cx="3113563" cy="4447947"/>
          </a:xfr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140C388F-41D2-4A94-B23E-116C2517E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983" y="2535418"/>
            <a:ext cx="3113563" cy="38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42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712CDF-B302-48D1-8BBF-F696442D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8761413" cy="708025"/>
          </a:xfrm>
        </p:spPr>
        <p:txBody>
          <a:bodyPr/>
          <a:lstStyle/>
          <a:p>
            <a:pPr algn="ctr"/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New Features from existing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2ADC74-BBC4-470C-9996-CF402063A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30" y="3224937"/>
            <a:ext cx="8825659" cy="3416300"/>
          </a:xfrm>
        </p:spPr>
        <p:txBody>
          <a:bodyPr/>
          <a:lstStyle/>
          <a:p>
            <a:r>
              <a:rPr lang="en-US" dirty="0"/>
              <a:t>From the original dataset, the Education column has been split into </a:t>
            </a:r>
          </a:p>
          <a:p>
            <a:pPr marL="0" indent="0">
              <a:buNone/>
            </a:pPr>
            <a:r>
              <a:rPr lang="en-US" dirty="0"/>
              <a:t>     2 new columns –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Course</a:t>
            </a:r>
          </a:p>
          <a:p>
            <a:pPr>
              <a:buFont typeface="+mj-lt"/>
              <a:buAutoNum type="arabicPeriod"/>
            </a:pP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587894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50AE-C13C-49BE-A29D-BA683E57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Top courses opted by billionaires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794675-21EF-44F1-AB96-57B757B61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9" t="26697" r="17709" b="30426"/>
          <a:stretch/>
        </p:blipFill>
        <p:spPr>
          <a:xfrm>
            <a:off x="351908" y="2753183"/>
            <a:ext cx="11488183" cy="35233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855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D32C-FA56-49C6-A9C2-253B1F5B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Top courses opted by Indian billionaires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24F714-66ED-4212-A3F3-5C62D0709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0" t="46187" r="33167" b="13275"/>
          <a:stretch/>
        </p:blipFill>
        <p:spPr>
          <a:xfrm>
            <a:off x="1225118" y="2682574"/>
            <a:ext cx="9525740" cy="34801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0779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3FE1-05C8-485D-B78B-8A9521B5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Top Institute opted by billionaires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598E0A-CDB5-44DD-848E-227CCF225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9" t="50346" r="30638" b="9376"/>
          <a:stretch/>
        </p:blipFill>
        <p:spPr>
          <a:xfrm>
            <a:off x="701334" y="2902998"/>
            <a:ext cx="10315854" cy="35851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51739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C265-A783-4074-9163-53D2A766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Top Institute opted by Indian billionaires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444E9C-FAA2-42D4-ACAB-5256DBB83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9" t="33714" r="28669" b="23409"/>
          <a:stretch/>
        </p:blipFill>
        <p:spPr>
          <a:xfrm>
            <a:off x="949911" y="2684145"/>
            <a:ext cx="10015086" cy="35923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32532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EBA8-0677-471E-9FDF-0BB0F7BC5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573" y="2820510"/>
            <a:ext cx="6073980" cy="10703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  <a:p>
            <a:pPr marL="0" indent="0" algn="ctr">
              <a:buNone/>
            </a:pPr>
            <a:endParaRPr lang="en-US" sz="5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sz="5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sz="5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B767AC-46BA-4C0C-A72E-3FE19D3681BC}"/>
              </a:ext>
            </a:extLst>
          </p:cNvPr>
          <p:cNvSpPr/>
          <p:nvPr/>
        </p:nvSpPr>
        <p:spPr>
          <a:xfrm>
            <a:off x="9501890" y="6292305"/>
            <a:ext cx="31391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Created by-</a:t>
            </a:r>
          </a:p>
          <a:p>
            <a:pPr algn="ctr"/>
            <a:r>
              <a:rPr lang="en-US" sz="1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TANISHA YADAV</a:t>
            </a:r>
            <a:endParaRPr lang="en-US" sz="1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286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7638-25BF-49AD-AEFB-6788F5B4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3628-03B0-456C-8368-2DDD6A01E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1D2CC-8F60-4A0F-B428-1D22ABDC31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" t="44000" r="1525" b="7333"/>
          <a:stretch/>
        </p:blipFill>
        <p:spPr>
          <a:xfrm>
            <a:off x="358140" y="2546772"/>
            <a:ext cx="11475720" cy="3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6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2C9E-50D7-47A8-AC00-6DFEA054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Missing Values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7F4A57-E7F7-4391-AA6C-1889A2B01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6" t="48519" r="57374" b="21502"/>
          <a:stretch/>
        </p:blipFill>
        <p:spPr>
          <a:xfrm>
            <a:off x="0" y="2745066"/>
            <a:ext cx="6281929" cy="26253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ABB908-1105-4B01-916D-DFFA79412B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2" t="25389" r="31442" b="30877"/>
          <a:stretch/>
        </p:blipFill>
        <p:spPr>
          <a:xfrm>
            <a:off x="2361365" y="2745066"/>
            <a:ext cx="9693297" cy="36710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8229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A418-F64A-4E64-A970-2ECE06F1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Handling Missing Values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143974-008C-4941-8198-F059A6D19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7" t="36572" r="45617" b="11455"/>
          <a:stretch/>
        </p:blipFill>
        <p:spPr>
          <a:xfrm>
            <a:off x="559293" y="2681055"/>
            <a:ext cx="6267635" cy="36398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592164-30F8-4A90-A78D-A15B43CF07EC}"/>
              </a:ext>
            </a:extLst>
          </p:cNvPr>
          <p:cNvSpPr txBox="1"/>
          <p:nvPr/>
        </p:nvSpPr>
        <p:spPr>
          <a:xfrm>
            <a:off x="7421732" y="3429000"/>
            <a:ext cx="44299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is another dataset from here some of the missing values were filled in the original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Another feature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Industry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was added to the original dataset.</a:t>
            </a:r>
          </a:p>
        </p:txBody>
      </p:sp>
    </p:spTree>
    <p:extLst>
      <p:ext uri="{BB962C8B-B14F-4D97-AF65-F5344CB8AC3E}">
        <p14:creationId xmlns:p14="http://schemas.microsoft.com/office/powerpoint/2010/main" val="198900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4D61-59EF-45BC-A209-94312810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Roboto" panose="02000000000000000000" pitchFamily="2" charset="0"/>
              </a:rPr>
              <a:t>Top 5 countries with most billionaires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E600F-1523-4425-8B45-874010DE2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549" y="3177055"/>
            <a:ext cx="8825659" cy="34163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USA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China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India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Germany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Russia</a:t>
            </a:r>
          </a:p>
          <a:p>
            <a:pPr marL="0" indent="0">
              <a:buNone/>
            </a:pP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DCCE7-7FC9-4867-828E-4667FB36B6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8" t="23481" r="55582" b="12759"/>
          <a:stretch/>
        </p:blipFill>
        <p:spPr>
          <a:xfrm>
            <a:off x="4474345" y="2472637"/>
            <a:ext cx="4634144" cy="4203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8070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D4A1-E928-4B39-A4F3-86DB2A59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Top 5 Indian Billionaires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DC4339-220D-4929-95E5-5458B7C72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620413"/>
              </p:ext>
            </p:extLst>
          </p:nvPr>
        </p:nvGraphicFramePr>
        <p:xfrm>
          <a:off x="2032000" y="2414726"/>
          <a:ext cx="8127999" cy="38404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642661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48816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95443921"/>
                    </a:ext>
                  </a:extLst>
                </a:gridCol>
              </a:tblGrid>
              <a:tr h="198395"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 Worth (in Billion USD 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Mukesh Ambani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03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Gautam Adani &amp; family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656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Shiv Nadar</a:t>
                      </a:r>
                      <a:endParaRPr lang="en-US" dirty="0">
                        <a:solidFill>
                          <a:srgbClr val="212121"/>
                        </a:solidFill>
                        <a:latin typeface="Roboto" panose="02000000000000000000" pitchFamily="2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899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Radhakishan</a:t>
                      </a:r>
                      <a:r>
                        <a:rPr lang="en-US" b="0" i="0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 Damani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rgbClr val="212121"/>
                          </a:solidFill>
                          <a:effectLst/>
                          <a:latin typeface="Roboto" panose="02000000000000000000" pitchFamily="2" charset="0"/>
                        </a:rPr>
                        <a:t>Uday Kotak</a:t>
                      </a:r>
                      <a:endParaRPr lang="en-US" dirty="0">
                        <a:solidFill>
                          <a:srgbClr val="212121"/>
                        </a:solidFill>
                        <a:latin typeface="Roboto" panose="02000000000000000000" pitchFamily="2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45819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1DD16E7D-CB54-4111-B0DD-6BEB9ECBE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343" y="6179731"/>
            <a:ext cx="6194003" cy="59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There are 140 billionaires from India,  with 1 being in top 10.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0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4104-C34B-453E-8459-140F5AC9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Top 10 Indian Billionaires Net worth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63C701-2FEC-4400-8F5E-F36B404F1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8" t="31895" r="9418" b="11455"/>
          <a:stretch/>
        </p:blipFill>
        <p:spPr>
          <a:xfrm>
            <a:off x="774734" y="2636667"/>
            <a:ext cx="10447223" cy="38085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8133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CA1E-1EEA-4EFD-98A0-804524D6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Top 10 Richest people in the world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D77721-CBB1-4343-ABE8-F533838B6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0" t="33973" r="8576" b="7038"/>
          <a:stretch/>
        </p:blipFill>
        <p:spPr>
          <a:xfrm>
            <a:off x="910189" y="2574525"/>
            <a:ext cx="10371622" cy="39239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19002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224</TotalTime>
  <Words>500</Words>
  <Application>Microsoft Office PowerPoint</Application>
  <PresentationFormat>Widescreen</PresentationFormat>
  <Paragraphs>120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 Unicode MS</vt:lpstr>
      <vt:lpstr>Arial</vt:lpstr>
      <vt:lpstr>Calibri</vt:lpstr>
      <vt:lpstr>Calibri Light</vt:lpstr>
      <vt:lpstr>Century Gothic</vt:lpstr>
      <vt:lpstr>Courier New</vt:lpstr>
      <vt:lpstr>Roboto</vt:lpstr>
      <vt:lpstr>Wingdings 3</vt:lpstr>
      <vt:lpstr>Ion Boardroom</vt:lpstr>
      <vt:lpstr>PowerPoint Presentation</vt:lpstr>
      <vt:lpstr>Billionaires Dataset Analysis </vt:lpstr>
      <vt:lpstr>Dataset</vt:lpstr>
      <vt:lpstr>Missing Values</vt:lpstr>
      <vt:lpstr>Handling Missing Values</vt:lpstr>
      <vt:lpstr>Top 5 countries with most billionaires</vt:lpstr>
      <vt:lpstr>Top 5 Indian Billionaires</vt:lpstr>
      <vt:lpstr>Top 10 Indian Billionaires Net worth</vt:lpstr>
      <vt:lpstr>Top 10 Richest people in the world</vt:lpstr>
      <vt:lpstr>Industries</vt:lpstr>
      <vt:lpstr>Majority of the billionaires work in these top 5 industries: </vt:lpstr>
      <vt:lpstr>Top 100 billionaires Industries</vt:lpstr>
      <vt:lpstr>Top 10 billionaires Industries</vt:lpstr>
      <vt:lpstr>Top Indian billionaires Industries</vt:lpstr>
      <vt:lpstr>Age Distribution</vt:lpstr>
      <vt:lpstr>Extremes of Age</vt:lpstr>
      <vt:lpstr>Age of top 10 richest people</vt:lpstr>
      <vt:lpstr>Indian Billionaires Age distribution</vt:lpstr>
      <vt:lpstr>Top 5 Youngest Indian Billionaires</vt:lpstr>
      <vt:lpstr>Top 5 Oldest Indian Billionaires</vt:lpstr>
      <vt:lpstr>Self Made Billionaires</vt:lpstr>
      <vt:lpstr>New Features from existing</vt:lpstr>
      <vt:lpstr>Top courses opted by billionaires</vt:lpstr>
      <vt:lpstr>Top courses opted by Indian billionaires</vt:lpstr>
      <vt:lpstr>Top Institute opted by billionaires</vt:lpstr>
      <vt:lpstr>Top Institute opted by Indian billionaires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Tanisha Yadav</dc:creator>
  <cp:lastModifiedBy>Tanisha Yadav</cp:lastModifiedBy>
  <cp:revision>5</cp:revision>
  <dcterms:created xsi:type="dcterms:W3CDTF">2021-12-12T21:00:17Z</dcterms:created>
  <dcterms:modified xsi:type="dcterms:W3CDTF">2022-01-10T14:11:55Z</dcterms:modified>
</cp:coreProperties>
</file>