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266" r:id="rId2"/>
    <p:sldId id="267" r:id="rId3"/>
    <p:sldId id="268" r:id="rId4"/>
    <p:sldId id="272" r:id="rId5"/>
    <p:sldId id="256" r:id="rId6"/>
    <p:sldId id="259" r:id="rId7"/>
    <p:sldId id="262" r:id="rId8"/>
    <p:sldId id="263" r:id="rId9"/>
    <p:sldId id="264" r:id="rId10"/>
    <p:sldId id="269" r:id="rId11"/>
    <p:sldId id="27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640"/>
    <a:srgbClr val="130355"/>
    <a:srgbClr val="FFA064"/>
    <a:srgbClr val="DD8351"/>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56"/>
    <p:restoredTop sz="88682"/>
  </p:normalViewPr>
  <p:slideViewPr>
    <p:cSldViewPr snapToGrid="0" snapToObjects="1">
      <p:cViewPr>
        <p:scale>
          <a:sx n="112" d="100"/>
          <a:sy n="112" d="100"/>
        </p:scale>
        <p:origin x="-120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2EDC3-8F31-3340-B2C8-5F6004983CB3}" type="datetimeFigureOut">
              <a:rPr lang="en-US" smtClean="0"/>
              <a:t>4/28/21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AEC56-AA9C-8548-B788-1F93D59ABE79}" type="slidenum">
              <a:rPr lang="en-US" smtClean="0"/>
              <a:t>‹#›</a:t>
            </a:fld>
            <a:endParaRPr lang="en-US"/>
          </a:p>
        </p:txBody>
      </p:sp>
    </p:spTree>
    <p:extLst>
      <p:ext uri="{BB962C8B-B14F-4D97-AF65-F5344CB8AC3E}">
        <p14:creationId xmlns:p14="http://schemas.microsoft.com/office/powerpoint/2010/main" val="1741501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some context, this figure shows the changes in unemployment rate over the past four decades. Notice that there are two periods here – a smaller scale one, about an 8 year cycle, and then a larger one that  is about 20 years (this is even more evident if you look at the entire data set, starting with 1948). The overall unemployment rate, labeled as “Civilian”, is  plotted in blue,. Prior to 2020, this rate ranged from a low of about 4.5% to about 11%. That sharp peak that stands out at the right is the peak unemployment rate that was reported in April 2020 – this represents claims filed after the COVID pandemic lockdown. The civilian rate reached over 16%, the highest in recorded history. We also show the different unemployment rates for women (green) and men (orange). Over the past 40 years, for some unemployment peaks, the rate was higher for women (mid-1970’s) than for men, but for most of the unemployment peaks, men had a higher rate of unemployment. This is most pronounced in 2009-2010, representing the results of the financial crisis of 2008. </a:t>
            </a:r>
            <a:br>
              <a:rPr lang="en-US" dirty="0"/>
            </a:br>
            <a:br>
              <a:rPr lang="en-US" dirty="0"/>
            </a:br>
            <a:r>
              <a:rPr lang="en-US" dirty="0"/>
              <a:t>In the following slides, we’ll drill down to examine the COVID year and consider  how the unemployment rate breaks across different demographic groups.</a:t>
            </a:r>
          </a:p>
        </p:txBody>
      </p:sp>
      <p:sp>
        <p:nvSpPr>
          <p:cNvPr id="4" name="Slide Number Placeholder 3"/>
          <p:cNvSpPr>
            <a:spLocks noGrp="1"/>
          </p:cNvSpPr>
          <p:nvPr>
            <p:ph type="sldNum" sz="quarter" idx="5"/>
          </p:nvPr>
        </p:nvSpPr>
        <p:spPr/>
        <p:txBody>
          <a:bodyPr/>
          <a:lstStyle/>
          <a:p>
            <a:fld id="{C89AEC56-AA9C-8548-B788-1F93D59ABE79}" type="slidenum">
              <a:rPr lang="en-US" smtClean="0"/>
              <a:t>5</a:t>
            </a:fld>
            <a:endParaRPr lang="en-US"/>
          </a:p>
        </p:txBody>
      </p:sp>
    </p:spTree>
    <p:extLst>
      <p:ext uri="{BB962C8B-B14F-4D97-AF65-F5344CB8AC3E}">
        <p14:creationId xmlns:p14="http://schemas.microsoft.com/office/powerpoint/2010/main" val="231573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some context, this figure shows the changes in unemployment rate over the past four decades. Notice that there are two periods here – a smaller scale one, about an 8 year cycle, and then a larger one that  is about 20 years (this is even more evident if you look at the entire data set, starting with 1948). The overall unemployment rate, labeled as “Civilian”, is  plotted in blue,. Prior to 2020, this rate ranged from a low of about 4.5% to about 11%. That sharp peak that stands out at the right is the peak unemployment rate that was reported in April 2020 – this represents claims filed after the COVID pandemic lockdown. The civilian rate reached over 16%, the highest in recorded history. We also show the different unemployment rates for women (green) and men (orange). Over the past 40 years, for some unemployment peaks, the rate was higher for women (mid-1970’s) than for men, but for most of the unemployment peaks, men had a higher rate of unemployment. This is most pronounced in 2009-2010, representing the results of the financial crisis of 2008. </a:t>
            </a:r>
            <a:br>
              <a:rPr lang="en-US" dirty="0"/>
            </a:br>
            <a:br>
              <a:rPr lang="en-US" dirty="0"/>
            </a:br>
            <a:r>
              <a:rPr lang="en-US" dirty="0"/>
              <a:t>In the following slides, we’ll drill down to examine the COVID year and consider  how the unemployment rate breaks across different demographic groups.</a:t>
            </a:r>
          </a:p>
        </p:txBody>
      </p:sp>
      <p:sp>
        <p:nvSpPr>
          <p:cNvPr id="4" name="Slide Number Placeholder 3"/>
          <p:cNvSpPr>
            <a:spLocks noGrp="1"/>
          </p:cNvSpPr>
          <p:nvPr>
            <p:ph type="sldNum" sz="quarter" idx="5"/>
          </p:nvPr>
        </p:nvSpPr>
        <p:spPr/>
        <p:txBody>
          <a:bodyPr/>
          <a:lstStyle/>
          <a:p>
            <a:fld id="{C89AEC56-AA9C-8548-B788-1F93D59ABE79}" type="slidenum">
              <a:rPr lang="en-US" smtClean="0"/>
              <a:t>6</a:t>
            </a:fld>
            <a:endParaRPr lang="en-US"/>
          </a:p>
        </p:txBody>
      </p:sp>
    </p:spTree>
    <p:extLst>
      <p:ext uri="{BB962C8B-B14F-4D97-AF65-F5344CB8AC3E}">
        <p14:creationId xmlns:p14="http://schemas.microsoft.com/office/powerpoint/2010/main" val="129144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peak of unemployment (14.8%), Hispanic/Latinx had the highest rate (18.9%), followed by Black/African American (16.7). Asians (14.3%) were almost tied with Whites (14.1%). Almost one year after the pandemic, unemployment rates have decreased for all groups, yet some have recovered more slowly than others. Asians and Whites recovered most quickly and have the lowest rate (5.9% and 5.4%, respectively); Blacks have had the slowest recovery and have the highest rate (9.6%) at this time. Note: in pre-pandemic times, Blacks had the highest unemployment rate (hovering around 6.5%) and lowest for Asians (around 2.5%). Overall, Hispanic/Latinx group had the most dramatic increase in unemployment rate (#NUMBER?).</a:t>
            </a:r>
          </a:p>
        </p:txBody>
      </p:sp>
      <p:sp>
        <p:nvSpPr>
          <p:cNvPr id="4" name="Slide Number Placeholder 3"/>
          <p:cNvSpPr>
            <a:spLocks noGrp="1"/>
          </p:cNvSpPr>
          <p:nvPr>
            <p:ph type="sldNum" sz="quarter" idx="5"/>
          </p:nvPr>
        </p:nvSpPr>
        <p:spPr/>
        <p:txBody>
          <a:bodyPr/>
          <a:lstStyle/>
          <a:p>
            <a:fld id="{C89AEC56-AA9C-8548-B788-1F93D59ABE79}" type="slidenum">
              <a:rPr lang="en-US" smtClean="0"/>
              <a:t>7</a:t>
            </a:fld>
            <a:endParaRPr lang="en-US"/>
          </a:p>
        </p:txBody>
      </p:sp>
    </p:spTree>
    <p:extLst>
      <p:ext uri="{BB962C8B-B14F-4D97-AF65-F5344CB8AC3E}">
        <p14:creationId xmlns:p14="http://schemas.microsoft.com/office/powerpoint/2010/main" val="56722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time series for age groups. The youngest age group (20-24) had the highest rate of unemployment (25.6%); this result is consistent with the historical record. However, they did sustain the biggest change in unemployment rate (increase from January 2020 to April 2020 of 19 percentage points). (The other age groups all had an increase in unemployment by approximately 9 percentage points.) The next highest rate of unemployment was in the 25-34 category (14.6%). Older people (&gt;55) was the next group to file the most unemployment claims; people 35 and over have had the best recovery. </a:t>
            </a:r>
          </a:p>
        </p:txBody>
      </p:sp>
      <p:sp>
        <p:nvSpPr>
          <p:cNvPr id="4" name="Slide Number Placeholder 3"/>
          <p:cNvSpPr>
            <a:spLocks noGrp="1"/>
          </p:cNvSpPr>
          <p:nvPr>
            <p:ph type="sldNum" sz="quarter" idx="5"/>
          </p:nvPr>
        </p:nvSpPr>
        <p:spPr/>
        <p:txBody>
          <a:bodyPr/>
          <a:lstStyle/>
          <a:p>
            <a:fld id="{C89AEC56-AA9C-8548-B788-1F93D59ABE79}" type="slidenum">
              <a:rPr lang="en-US" smtClean="0"/>
              <a:t>8</a:t>
            </a:fld>
            <a:endParaRPr lang="en-US"/>
          </a:p>
        </p:txBody>
      </p:sp>
    </p:spTree>
    <p:extLst>
      <p:ext uri="{BB962C8B-B14F-4D97-AF65-F5344CB8AC3E}">
        <p14:creationId xmlns:p14="http://schemas.microsoft.com/office/powerpoint/2010/main" val="3230877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Finally, we look at the relationship between highest education level attained and unemployment rate. Note that the level of education is for all workers of age 25 and above. Those with the highest amount of education experienced the least job loss during the pandemic. For those with a PhD or equivalent level of education, their work lives were effectively unchanged. They may have had to work at home, but they were still employed. This particular group also did not experience the sharp peak in unemployment; maximum unemployment (4.5%) occurred in June, two months after the peak for all other groups. In contrast, the greatest unemployment rates were for those with a high school diploma (17.3%) or no diploma (21%). Having attained at least a bachelor's degree distinguishes two main groups.</a:t>
            </a:r>
            <a:endParaRPr lang="en-US" dirty="0"/>
          </a:p>
        </p:txBody>
      </p:sp>
      <p:sp>
        <p:nvSpPr>
          <p:cNvPr id="4" name="Slide Number Placeholder 3"/>
          <p:cNvSpPr>
            <a:spLocks noGrp="1"/>
          </p:cNvSpPr>
          <p:nvPr>
            <p:ph type="sldNum" sz="quarter" idx="5"/>
          </p:nvPr>
        </p:nvSpPr>
        <p:spPr/>
        <p:txBody>
          <a:bodyPr/>
          <a:lstStyle/>
          <a:p>
            <a:fld id="{C89AEC56-AA9C-8548-B788-1F93D59ABE79}" type="slidenum">
              <a:rPr lang="en-US" smtClean="0"/>
              <a:t>9</a:t>
            </a:fld>
            <a:endParaRPr lang="en-US"/>
          </a:p>
        </p:txBody>
      </p:sp>
    </p:spTree>
    <p:extLst>
      <p:ext uri="{BB962C8B-B14F-4D97-AF65-F5344CB8AC3E}">
        <p14:creationId xmlns:p14="http://schemas.microsoft.com/office/powerpoint/2010/main" val="402674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75499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40047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07630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237513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41976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2795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242430-88F5-0949-BA93-77756515053F}" type="datetimeFigureOut">
              <a:rPr lang="en-US" smtClean="0"/>
              <a:t>4/28/21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90198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242430-88F5-0949-BA93-77756515053F}" type="datetimeFigureOut">
              <a:rPr lang="en-US" smtClean="0"/>
              <a:t>4/28/21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35060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42430-88F5-0949-BA93-77756515053F}" type="datetimeFigureOut">
              <a:rPr lang="en-US" smtClean="0"/>
              <a:t>4/28/21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35091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295917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42832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42430-88F5-0949-BA93-77756515053F}" type="datetimeFigureOut">
              <a:rPr lang="en-US" smtClean="0"/>
              <a:t>4/28/21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63766-0BF6-7045-A8A4-899252A8D401}" type="slidenum">
              <a:rPr lang="en-US" smtClean="0"/>
              <a:t>‹#›</a:t>
            </a:fld>
            <a:endParaRPr lang="en-US"/>
          </a:p>
        </p:txBody>
      </p:sp>
    </p:spTree>
    <p:extLst>
      <p:ext uri="{BB962C8B-B14F-4D97-AF65-F5344CB8AC3E}">
        <p14:creationId xmlns:p14="http://schemas.microsoft.com/office/powerpoint/2010/main" val="32523115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B432-5BFE-0B48-A7C0-383988173A76}"/>
              </a:ext>
            </a:extLst>
          </p:cNvPr>
          <p:cNvSpPr>
            <a:spLocks noGrp="1"/>
          </p:cNvSpPr>
          <p:nvPr>
            <p:ph type="ctrTitle"/>
          </p:nvPr>
        </p:nvSpPr>
        <p:spPr>
          <a:xfrm>
            <a:off x="689548" y="372863"/>
            <a:ext cx="10812904" cy="2387600"/>
          </a:xfrm>
        </p:spPr>
        <p:txBody>
          <a:bodyPr>
            <a:noAutofit/>
          </a:bodyPr>
          <a:lstStyle/>
          <a:p>
            <a:r>
              <a:rPr lang="en-US" sz="6600" dirty="0">
                <a:solidFill>
                  <a:schemeClr val="accent6">
                    <a:lumMod val="40000"/>
                    <a:lumOff val="60000"/>
                  </a:schemeClr>
                </a:solidFill>
                <a:latin typeface="Century Schoolbook" panose="02040604050505020304" pitchFamily="18" charset="0"/>
              </a:rPr>
              <a:t>Examining Unemployment Rates During Covid</a:t>
            </a:r>
          </a:p>
        </p:txBody>
      </p:sp>
      <p:sp>
        <p:nvSpPr>
          <p:cNvPr id="3" name="Subtitle 2">
            <a:extLst>
              <a:ext uri="{FF2B5EF4-FFF2-40B4-BE49-F238E27FC236}">
                <a16:creationId xmlns:a16="http://schemas.microsoft.com/office/drawing/2014/main" id="{AE8CD49D-69DB-4A41-A977-E1E4066B4917}"/>
              </a:ext>
            </a:extLst>
          </p:cNvPr>
          <p:cNvSpPr>
            <a:spLocks noGrp="1"/>
          </p:cNvSpPr>
          <p:nvPr>
            <p:ph type="subTitle" idx="1"/>
          </p:nvPr>
        </p:nvSpPr>
        <p:spPr>
          <a:xfrm>
            <a:off x="1524000" y="3212298"/>
            <a:ext cx="9144000" cy="1655762"/>
          </a:xfrm>
        </p:spPr>
        <p:txBody>
          <a:bodyPr>
            <a:normAutofit/>
          </a:bodyPr>
          <a:lstStyle/>
          <a:p>
            <a:r>
              <a:rPr lang="en-US" sz="3600" dirty="0">
                <a:solidFill>
                  <a:schemeClr val="accent6">
                    <a:lumMod val="40000"/>
                    <a:lumOff val="60000"/>
                  </a:schemeClr>
                </a:solidFill>
                <a:latin typeface="Century Schoolbook" panose="02040604050505020304" pitchFamily="18" charset="0"/>
              </a:rPr>
              <a:t>Tanisha Kapoor</a:t>
            </a:r>
          </a:p>
          <a:p>
            <a:r>
              <a:rPr lang="en-US" sz="3600" dirty="0">
                <a:solidFill>
                  <a:schemeClr val="accent6">
                    <a:lumMod val="40000"/>
                    <a:lumOff val="60000"/>
                  </a:schemeClr>
                </a:solidFill>
                <a:latin typeface="Century Schoolbook" panose="02040604050505020304" pitchFamily="18" charset="0"/>
              </a:rPr>
              <a:t>Lilla </a:t>
            </a:r>
            <a:r>
              <a:rPr lang="en-US" sz="3600" dirty="0" err="1">
                <a:solidFill>
                  <a:schemeClr val="accent6">
                    <a:lumMod val="40000"/>
                    <a:lumOff val="60000"/>
                  </a:schemeClr>
                </a:solidFill>
                <a:latin typeface="Century Schoolbook" panose="02040604050505020304" pitchFamily="18" charset="0"/>
              </a:rPr>
              <a:t>Bartkó</a:t>
            </a:r>
            <a:endParaRPr lang="en-US" sz="3600" dirty="0">
              <a:solidFill>
                <a:schemeClr val="accent6">
                  <a:lumMod val="40000"/>
                  <a:lumOff val="60000"/>
                </a:schemeClr>
              </a:solidFill>
              <a:latin typeface="Century Schoolbook" panose="02040604050505020304" pitchFamily="18" charset="0"/>
            </a:endParaRPr>
          </a:p>
        </p:txBody>
      </p:sp>
      <p:sp>
        <p:nvSpPr>
          <p:cNvPr id="5" name="Subtitle 2">
            <a:extLst>
              <a:ext uri="{FF2B5EF4-FFF2-40B4-BE49-F238E27FC236}">
                <a16:creationId xmlns:a16="http://schemas.microsoft.com/office/drawing/2014/main" id="{46EEB45F-3D70-434F-8138-6BB7DC97935D}"/>
              </a:ext>
            </a:extLst>
          </p:cNvPr>
          <p:cNvSpPr txBox="1">
            <a:spLocks/>
          </p:cNvSpPr>
          <p:nvPr/>
        </p:nvSpPr>
        <p:spPr>
          <a:xfrm>
            <a:off x="1523999" y="5001675"/>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err="1">
                <a:solidFill>
                  <a:schemeClr val="accent6">
                    <a:lumMod val="40000"/>
                    <a:lumOff val="60000"/>
                  </a:schemeClr>
                </a:solidFill>
                <a:latin typeface="Century Schoolbook" panose="02040604050505020304" pitchFamily="18" charset="0"/>
              </a:rPr>
              <a:t>CoderGirl</a:t>
            </a:r>
            <a:r>
              <a:rPr lang="en-US" sz="3600" dirty="0">
                <a:solidFill>
                  <a:schemeClr val="accent6">
                    <a:lumMod val="40000"/>
                    <a:lumOff val="60000"/>
                  </a:schemeClr>
                </a:solidFill>
                <a:latin typeface="Century Schoolbook" panose="02040604050505020304" pitchFamily="18" charset="0"/>
              </a:rPr>
              <a:t> Data Science </a:t>
            </a:r>
          </a:p>
          <a:p>
            <a:r>
              <a:rPr lang="en-US" sz="3600" dirty="0">
                <a:solidFill>
                  <a:schemeClr val="accent6">
                    <a:lumMod val="40000"/>
                    <a:lumOff val="60000"/>
                  </a:schemeClr>
                </a:solidFill>
                <a:latin typeface="Century Schoolbook" panose="02040604050505020304" pitchFamily="18" charset="0"/>
              </a:rPr>
              <a:t>28 April 2021</a:t>
            </a:r>
          </a:p>
        </p:txBody>
      </p:sp>
    </p:spTree>
    <p:extLst>
      <p:ext uri="{BB962C8B-B14F-4D97-AF65-F5344CB8AC3E}">
        <p14:creationId xmlns:p14="http://schemas.microsoft.com/office/powerpoint/2010/main" val="99352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Conclusions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Unemployment rates were highest for:	</a:t>
            </a:r>
          </a:p>
          <a:p>
            <a:pPr lvl="1">
              <a:buClr>
                <a:srgbClr val="346640"/>
              </a:buClr>
            </a:pPr>
            <a:r>
              <a:rPr lang="en-US" dirty="0">
                <a:solidFill>
                  <a:schemeClr val="accent6">
                    <a:lumMod val="40000"/>
                    <a:lumOff val="60000"/>
                  </a:schemeClr>
                </a:solidFill>
                <a:latin typeface="Century Schoolbook" panose="02040604050505020304" pitchFamily="18" charset="0"/>
              </a:rPr>
              <a:t>Women</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People of Color</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Hispanics/Latinx had highest amount of loss</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Blacks have slowest recovery</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Whites and Asians have lowest rates of unemployment, one year later</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Young people, followed by people &gt; 55</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People with a high school diploma (or less)</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marL="457200" lvl="1" indent="0">
              <a:buClr>
                <a:srgbClr val="346640"/>
              </a:buClr>
              <a:buNone/>
            </a:pPr>
            <a:endParaRPr lang="en-US"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16112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Conclusions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a:xfrm>
            <a:off x="838201" y="1825625"/>
            <a:ext cx="9301842" cy="4351338"/>
          </a:xfrm>
        </p:spPr>
        <p:txBody>
          <a:bodyPr>
            <a:no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Unemployment rates were lowest for:</a:t>
            </a:r>
          </a:p>
          <a:p>
            <a:pPr lvl="1">
              <a:buClr>
                <a:srgbClr val="346640"/>
              </a:buClr>
            </a:pPr>
            <a:r>
              <a:rPr lang="en-US" dirty="0">
                <a:solidFill>
                  <a:schemeClr val="accent6">
                    <a:lumMod val="40000"/>
                    <a:lumOff val="60000"/>
                  </a:schemeClr>
                </a:solidFill>
                <a:latin typeface="Century Schoolbook" panose="02040604050505020304" pitchFamily="18" charset="0"/>
              </a:rPr>
              <a:t>Men</a:t>
            </a:r>
          </a:p>
          <a:p>
            <a:pPr lvl="1">
              <a:buClr>
                <a:srgbClr val="346640"/>
              </a:buClr>
            </a:pPr>
            <a:r>
              <a:rPr lang="en-US" dirty="0">
                <a:solidFill>
                  <a:schemeClr val="accent6">
                    <a:lumMod val="40000"/>
                    <a:lumOff val="60000"/>
                  </a:schemeClr>
                </a:solidFill>
                <a:latin typeface="Century Schoolbook" panose="02040604050505020304" pitchFamily="18" charset="0"/>
              </a:rPr>
              <a:t>Whites</a:t>
            </a:r>
          </a:p>
          <a:p>
            <a:pPr lvl="1">
              <a:buClr>
                <a:srgbClr val="346640"/>
              </a:buClr>
            </a:pPr>
            <a:r>
              <a:rPr lang="en-US" dirty="0">
                <a:solidFill>
                  <a:schemeClr val="accent6">
                    <a:lumMod val="40000"/>
                    <a:lumOff val="60000"/>
                  </a:schemeClr>
                </a:solidFill>
                <a:latin typeface="Century Schoolbook" panose="02040604050505020304" pitchFamily="18" charset="0"/>
              </a:rPr>
              <a:t>People between 34-55</a:t>
            </a:r>
          </a:p>
          <a:p>
            <a:pPr lvl="1">
              <a:buClr>
                <a:srgbClr val="346640"/>
              </a:buClr>
            </a:pPr>
            <a:r>
              <a:rPr lang="en-US" dirty="0">
                <a:solidFill>
                  <a:schemeClr val="accent6">
                    <a:lumMod val="40000"/>
                    <a:lumOff val="60000"/>
                  </a:schemeClr>
                </a:solidFill>
                <a:latin typeface="Century Schoolbook" panose="02040604050505020304" pitchFamily="18" charset="0"/>
              </a:rPr>
              <a:t>People with at least a bachelor’s degree</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Level of education attained segregates impact and recovery more than anything else.</a:t>
            </a:r>
          </a:p>
        </p:txBody>
      </p:sp>
    </p:spTree>
    <p:extLst>
      <p:ext uri="{BB962C8B-B14F-4D97-AF65-F5344CB8AC3E}">
        <p14:creationId xmlns:p14="http://schemas.microsoft.com/office/powerpoint/2010/main" val="159430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Future Investigations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a:xfrm>
            <a:off x="838200" y="1825624"/>
            <a:ext cx="9252857" cy="4918075"/>
          </a:xfrm>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Time series data (date/rate) limited kinds of questions we could explore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Interesting to examine:</a:t>
            </a:r>
          </a:p>
          <a:p>
            <a:pPr lvl="1">
              <a:buClr>
                <a:srgbClr val="346640"/>
              </a:buClr>
            </a:pPr>
            <a:r>
              <a:rPr lang="en-US" dirty="0">
                <a:solidFill>
                  <a:schemeClr val="accent6">
                    <a:lumMod val="40000"/>
                    <a:lumOff val="60000"/>
                  </a:schemeClr>
                </a:solidFill>
                <a:latin typeface="Century Schoolbook" panose="02040604050505020304" pitchFamily="18" charset="0"/>
              </a:rPr>
              <a:t>intersection of groups (</a:t>
            </a:r>
            <a:r>
              <a:rPr lang="en-US" sz="2400" dirty="0">
                <a:solidFill>
                  <a:schemeClr val="accent6">
                    <a:lumMod val="40000"/>
                    <a:lumOff val="60000"/>
                  </a:schemeClr>
                </a:solidFill>
                <a:latin typeface="Century Schoolbook" panose="02040604050505020304" pitchFamily="18" charset="0"/>
              </a:rPr>
              <a:t>e.g. race by gender or highest level of education attained</a:t>
            </a:r>
          </a:p>
          <a:p>
            <a:pPr lvl="1">
              <a:buClr>
                <a:srgbClr val="346640"/>
              </a:buClr>
            </a:pPr>
            <a:r>
              <a:rPr lang="en-US" dirty="0">
                <a:solidFill>
                  <a:schemeClr val="accent6">
                    <a:lumMod val="40000"/>
                    <a:lumOff val="60000"/>
                  </a:schemeClr>
                </a:solidFill>
                <a:latin typeface="Century Schoolbook" panose="02040604050505020304" pitchFamily="18" charset="0"/>
              </a:rPr>
              <a:t>rates by employment sector </a:t>
            </a:r>
          </a:p>
          <a:p>
            <a:pPr lvl="2">
              <a:buClr>
                <a:srgbClr val="346640"/>
              </a:buClr>
            </a:pPr>
            <a:r>
              <a:rPr lang="en-US" sz="2400" dirty="0">
                <a:solidFill>
                  <a:schemeClr val="accent6">
                    <a:lumMod val="40000"/>
                    <a:lumOff val="60000"/>
                  </a:schemeClr>
                </a:solidFill>
                <a:latin typeface="Century Schoolbook" panose="02040604050505020304" pitchFamily="18" charset="0"/>
              </a:rPr>
              <a:t>correlation with level of education attained	</a:t>
            </a:r>
          </a:p>
          <a:p>
            <a:pPr lvl="2">
              <a:buClr>
                <a:srgbClr val="346640"/>
              </a:buClr>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Need some raw data (counts of individuals per group</a:t>
            </a:r>
            <a:r>
              <a:rPr lang="en-US" dirty="0">
                <a:solidFill>
                  <a:schemeClr val="accent6">
                    <a:lumMod val="40000"/>
                    <a:lumOff val="60000"/>
                  </a:schemeClr>
                </a:solidFill>
                <a:latin typeface="Century Schoolbook" panose="02040604050505020304" pitchFamily="18" charset="0"/>
              </a:rPr>
              <a:t> per year, etc.)</a:t>
            </a: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06287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Background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fontScale="85000" lnSpcReduction="20000"/>
          </a:bodyPr>
          <a:lstStyle/>
          <a:p>
            <a:pPr>
              <a:buClr>
                <a:srgbClr val="346640"/>
              </a:buClr>
            </a:pPr>
            <a:r>
              <a:rPr lang="en-US" dirty="0">
                <a:solidFill>
                  <a:schemeClr val="accent6">
                    <a:lumMod val="40000"/>
                    <a:lumOff val="60000"/>
                  </a:schemeClr>
                </a:solidFill>
                <a:latin typeface="Century Schoolbook" panose="02040604050505020304" pitchFamily="18" charset="0"/>
              </a:rPr>
              <a:t>2020 novel Coronavirus (COVID-19) pandemic hit US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March 2020: lockdown policies began, unfolded nationwide</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April 2020: enormous job loss, esp. in service sectors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Unemployment rate hit all time high (14.8%) </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Some groups of workers were hit harder than others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How did unemployment rates break down across demographic groups?</a:t>
            </a:r>
          </a:p>
          <a:p>
            <a:pPr marL="0" indent="0">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07202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Method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EDA using data from Federal Reserve Economic Data (FRED) database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Accessed using API key (</a:t>
            </a:r>
            <a:r>
              <a:rPr lang="en-US" sz="2400" dirty="0" err="1">
                <a:solidFill>
                  <a:schemeClr val="accent6">
                    <a:lumMod val="40000"/>
                    <a:lumOff val="60000"/>
                  </a:schemeClr>
                </a:solidFill>
                <a:latin typeface="Century Schoolbook" panose="02040604050505020304" pitchFamily="18" charset="0"/>
              </a:rPr>
              <a:t>Quandl</a:t>
            </a:r>
            <a:r>
              <a:rPr lang="en-US" sz="2400" dirty="0">
                <a:solidFill>
                  <a:schemeClr val="accent6">
                    <a:lumMod val="40000"/>
                    <a:lumOff val="60000"/>
                  </a:schemeClr>
                </a:solidFill>
                <a:latin typeface="Century Schoolbook" panose="02040604050505020304" pitchFamily="18" charset="0"/>
              </a:rPr>
              <a:t>)</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Obtained records for 17 groups</a:t>
            </a:r>
          </a:p>
          <a:p>
            <a:pPr lvl="1">
              <a:buClr>
                <a:srgbClr val="346640"/>
              </a:buClr>
            </a:pPr>
            <a:r>
              <a:rPr lang="en-US" dirty="0">
                <a:solidFill>
                  <a:schemeClr val="accent6">
                    <a:lumMod val="40000"/>
                    <a:lumOff val="60000"/>
                  </a:schemeClr>
                </a:solidFill>
                <a:latin typeface="Century Schoolbook" panose="02040604050505020304" pitchFamily="18" charset="0"/>
              </a:rPr>
              <a:t>Gender, Race/Ethnicity, Age, Highest Level of Education</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Visualized with time series plots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84496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Method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EDA using data from Federal Reserve Economic Data (FRED) database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Accessed using API key (</a:t>
            </a:r>
            <a:r>
              <a:rPr lang="en-US" sz="2400" dirty="0" err="1">
                <a:solidFill>
                  <a:schemeClr val="accent6">
                    <a:lumMod val="40000"/>
                    <a:lumOff val="60000"/>
                  </a:schemeClr>
                </a:solidFill>
                <a:latin typeface="Century Schoolbook" panose="02040604050505020304" pitchFamily="18" charset="0"/>
              </a:rPr>
              <a:t>Quandl</a:t>
            </a:r>
            <a:r>
              <a:rPr lang="en-US" sz="2400" dirty="0">
                <a:solidFill>
                  <a:schemeClr val="accent6">
                    <a:lumMod val="40000"/>
                    <a:lumOff val="60000"/>
                  </a:schemeClr>
                </a:solidFill>
                <a:latin typeface="Century Schoolbook" panose="02040604050505020304" pitchFamily="18" charset="0"/>
              </a:rPr>
              <a:t>)</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Obtained records for 17 groups</a:t>
            </a:r>
          </a:p>
          <a:p>
            <a:pPr lvl="1">
              <a:buClr>
                <a:srgbClr val="346640"/>
              </a:buClr>
            </a:pPr>
            <a:r>
              <a:rPr lang="en-US" dirty="0">
                <a:solidFill>
                  <a:schemeClr val="accent6">
                    <a:lumMod val="40000"/>
                    <a:lumOff val="60000"/>
                  </a:schemeClr>
                </a:solidFill>
                <a:latin typeface="Century Schoolbook" panose="02040604050505020304" pitchFamily="18" charset="0"/>
              </a:rPr>
              <a:t>Gender, Race/Ethnicity, Age, Highest Level of Education</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Visualized with time series plots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184268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09702C5-8818-C04D-8431-7DBF845EF948}"/>
              </a:ext>
            </a:extLst>
          </p:cNvPr>
          <p:cNvGrpSpPr/>
          <p:nvPr/>
        </p:nvGrpSpPr>
        <p:grpSpPr>
          <a:xfrm>
            <a:off x="343236" y="548640"/>
            <a:ext cx="11293592" cy="6261232"/>
            <a:chOff x="343236" y="548640"/>
            <a:chExt cx="11293592" cy="6261232"/>
          </a:xfrm>
        </p:grpSpPr>
        <p:pic>
          <p:nvPicPr>
            <p:cNvPr id="3" name="Picture 2">
              <a:extLst>
                <a:ext uri="{FF2B5EF4-FFF2-40B4-BE49-F238E27FC236}">
                  <a16:creationId xmlns:a16="http://schemas.microsoft.com/office/drawing/2014/main" id="{E9A9C6F3-3799-0A4B-9208-70BEF8B8FC27}"/>
                </a:ext>
              </a:extLst>
            </p:cNvPr>
            <p:cNvPicPr>
              <a:picLocks noChangeAspect="1"/>
            </p:cNvPicPr>
            <p:nvPr/>
          </p:nvPicPr>
          <p:blipFill>
            <a:blip r:embed="rId3"/>
            <a:stretch>
              <a:fillRect/>
            </a:stretch>
          </p:blipFill>
          <p:spPr>
            <a:xfrm>
              <a:off x="457200" y="548640"/>
              <a:ext cx="11179628" cy="5943600"/>
            </a:xfrm>
            <a:prstGeom prst="rect">
              <a:avLst/>
            </a:prstGeom>
            <a:ln w="28575">
              <a:solidFill>
                <a:srgbClr val="346640"/>
              </a:solidFill>
            </a:ln>
          </p:spPr>
        </p:pic>
        <p:grpSp>
          <p:nvGrpSpPr>
            <p:cNvPr id="10" name="Group 9">
              <a:extLst>
                <a:ext uri="{FF2B5EF4-FFF2-40B4-BE49-F238E27FC236}">
                  <a16:creationId xmlns:a16="http://schemas.microsoft.com/office/drawing/2014/main" id="{E939D2F1-5D35-6340-B61C-CEB730FEE004}"/>
                </a:ext>
              </a:extLst>
            </p:cNvPr>
            <p:cNvGrpSpPr/>
            <p:nvPr/>
          </p:nvGrpSpPr>
          <p:grpSpPr>
            <a:xfrm>
              <a:off x="343236" y="972334"/>
              <a:ext cx="9052951" cy="5837538"/>
              <a:chOff x="343236" y="972334"/>
              <a:chExt cx="9052951" cy="5837538"/>
            </a:xfrm>
          </p:grpSpPr>
          <p:sp>
            <p:nvSpPr>
              <p:cNvPr id="8" name="TextBox 7">
                <a:extLst>
                  <a:ext uri="{FF2B5EF4-FFF2-40B4-BE49-F238E27FC236}">
                    <a16:creationId xmlns:a16="http://schemas.microsoft.com/office/drawing/2014/main" id="{0672FF86-D2C4-8140-9128-76DBF947C214}"/>
                  </a:ext>
                </a:extLst>
              </p:cNvPr>
              <p:cNvSpPr txBox="1"/>
              <p:nvPr/>
            </p:nvSpPr>
            <p:spPr>
              <a:xfrm>
                <a:off x="3200400" y="972334"/>
                <a:ext cx="6195787" cy="461665"/>
              </a:xfrm>
              <a:prstGeom prst="rect">
                <a:avLst/>
              </a:prstGeom>
              <a:noFill/>
            </p:spPr>
            <p:txBody>
              <a:bodyPr wrap="square" rtlCol="0">
                <a:spAutoFit/>
              </a:bodyPr>
              <a:lstStyle/>
              <a:p>
                <a:r>
                  <a:rPr lang="en-US" sz="2400" dirty="0">
                    <a:solidFill>
                      <a:srgbClr val="130355"/>
                    </a:solidFill>
                  </a:rPr>
                  <a:t>Unemployment Rate: January 1973- March 2021</a:t>
                </a:r>
              </a:p>
            </p:txBody>
          </p:sp>
          <p:sp>
            <p:nvSpPr>
              <p:cNvPr id="9" name="TextBox 8">
                <a:extLst>
                  <a:ext uri="{FF2B5EF4-FFF2-40B4-BE49-F238E27FC236}">
                    <a16:creationId xmlns:a16="http://schemas.microsoft.com/office/drawing/2014/main" id="{06264B2F-1C4C-D647-AA3A-74C736815D5D}"/>
                  </a:ext>
                </a:extLst>
              </p:cNvPr>
              <p:cNvSpPr txBox="1"/>
              <p:nvPr/>
            </p:nvSpPr>
            <p:spPr>
              <a:xfrm>
                <a:off x="34323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sp>
          <p:nvSpPr>
            <p:cNvPr id="5" name="Rectangle 4">
              <a:extLst>
                <a:ext uri="{FF2B5EF4-FFF2-40B4-BE49-F238E27FC236}">
                  <a16:creationId xmlns:a16="http://schemas.microsoft.com/office/drawing/2014/main" id="{05844308-F1B3-A84A-92B1-FFBC3FD0B2B6}"/>
                </a:ext>
              </a:extLst>
            </p:cNvPr>
            <p:cNvSpPr/>
            <p:nvPr/>
          </p:nvSpPr>
          <p:spPr>
            <a:xfrm>
              <a:off x="4009292" y="597878"/>
              <a:ext cx="4448908" cy="2110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7515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B14216-F9E7-444D-8B97-0FAD3E0F894E}"/>
              </a:ext>
            </a:extLst>
          </p:cNvPr>
          <p:cNvPicPr>
            <a:picLocks noChangeAspect="1"/>
          </p:cNvPicPr>
          <p:nvPr/>
        </p:nvPicPr>
        <p:blipFill>
          <a:blip r:embed="rId3"/>
          <a:stretch>
            <a:fillRect/>
          </a:stretch>
        </p:blipFill>
        <p:spPr>
          <a:xfrm>
            <a:off x="457200" y="548640"/>
            <a:ext cx="11179628"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62553" y="957634"/>
            <a:ext cx="3964224"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Gender</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sp>
        <p:nvSpPr>
          <p:cNvPr id="5" name="TextBox 4">
            <a:extLst>
              <a:ext uri="{FF2B5EF4-FFF2-40B4-BE49-F238E27FC236}">
                <a16:creationId xmlns:a16="http://schemas.microsoft.com/office/drawing/2014/main" id="{454B1108-87B8-D14A-B044-B6FF48ADEE98}"/>
              </a:ext>
            </a:extLst>
          </p:cNvPr>
          <p:cNvSpPr txBox="1"/>
          <p:nvPr/>
        </p:nvSpPr>
        <p:spPr>
          <a:xfrm>
            <a:off x="1273983" y="1928812"/>
            <a:ext cx="375557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Overall rate maxed at 14.8%</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Women’s rate (16.1%) was higher than men’s (13.6%)</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One year later, gender gap has narrowed, and men &gt; women</a:t>
            </a:r>
          </a:p>
        </p:txBody>
      </p:sp>
      <p:sp>
        <p:nvSpPr>
          <p:cNvPr id="10" name="Rectangle 9">
            <a:extLst>
              <a:ext uri="{FF2B5EF4-FFF2-40B4-BE49-F238E27FC236}">
                <a16:creationId xmlns:a16="http://schemas.microsoft.com/office/drawing/2014/main" id="{36345753-EB02-2C47-B067-04051B1C0716}"/>
              </a:ext>
            </a:extLst>
          </p:cNvPr>
          <p:cNvSpPr/>
          <p:nvPr/>
        </p:nvSpPr>
        <p:spPr>
          <a:xfrm>
            <a:off x="4009292" y="597878"/>
            <a:ext cx="4448908" cy="2110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686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C710DF2-CE1B-D34B-8EB4-19DC13A20C55}"/>
              </a:ext>
            </a:extLst>
          </p:cNvPr>
          <p:cNvGrpSpPr/>
          <p:nvPr/>
        </p:nvGrpSpPr>
        <p:grpSpPr>
          <a:xfrm>
            <a:off x="336886" y="548640"/>
            <a:ext cx="11450892" cy="6261232"/>
            <a:chOff x="336886" y="548640"/>
            <a:chExt cx="11450892" cy="6261232"/>
          </a:xfrm>
        </p:grpSpPr>
        <p:pic>
          <p:nvPicPr>
            <p:cNvPr id="3" name="Picture 2">
              <a:extLst>
                <a:ext uri="{FF2B5EF4-FFF2-40B4-BE49-F238E27FC236}">
                  <a16:creationId xmlns:a16="http://schemas.microsoft.com/office/drawing/2014/main" id="{80C7C288-6A4F-8448-AA87-043BEF06700C}"/>
                </a:ext>
              </a:extLst>
            </p:cNvPr>
            <p:cNvPicPr>
              <a:picLocks noChangeAspect="1"/>
            </p:cNvPicPr>
            <p:nvPr/>
          </p:nvPicPr>
          <p:blipFill>
            <a:blip r:embed="rId3"/>
            <a:stretch>
              <a:fillRect/>
            </a:stretch>
          </p:blipFill>
          <p:spPr>
            <a:xfrm>
              <a:off x="457200" y="548640"/>
              <a:ext cx="11330578"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411142" y="877624"/>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Race/Ethnic Group</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sp>
          <p:nvSpPr>
            <p:cNvPr id="10" name="TextBox 9">
              <a:extLst>
                <a:ext uri="{FF2B5EF4-FFF2-40B4-BE49-F238E27FC236}">
                  <a16:creationId xmlns:a16="http://schemas.microsoft.com/office/drawing/2014/main" id="{DB37AAB4-375A-C14B-BC31-C37234EE1DF7}"/>
                </a:ext>
              </a:extLst>
            </p:cNvPr>
            <p:cNvSpPr txBox="1"/>
            <p:nvPr/>
          </p:nvSpPr>
          <p:spPr>
            <a:xfrm>
              <a:off x="1411141" y="1848802"/>
              <a:ext cx="55970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Peak unemployment rates highest for People of Color </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Hispanic/Latinx had most dramatic increase</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One year later, race gap remains, weakest recovery for Blacks, strongest for White/Asians</a:t>
              </a:r>
            </a:p>
          </p:txBody>
        </p:sp>
        <p:sp>
          <p:nvSpPr>
            <p:cNvPr id="11" name="Rectangle 10">
              <a:extLst>
                <a:ext uri="{FF2B5EF4-FFF2-40B4-BE49-F238E27FC236}">
                  <a16:creationId xmlns:a16="http://schemas.microsoft.com/office/drawing/2014/main" id="{E0D610E5-3A78-6841-8D0B-B767122FCCE7}"/>
                </a:ext>
              </a:extLst>
            </p:cNvPr>
            <p:cNvSpPr/>
            <p:nvPr/>
          </p:nvSpPr>
          <p:spPr>
            <a:xfrm>
              <a:off x="3534508" y="597878"/>
              <a:ext cx="6031524" cy="211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7834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520B98-13BA-6B45-85B7-5AE281DE5CE1}"/>
              </a:ext>
            </a:extLst>
          </p:cNvPr>
          <p:cNvPicPr>
            <a:picLocks noChangeAspect="1"/>
          </p:cNvPicPr>
          <p:nvPr/>
        </p:nvPicPr>
        <p:blipFill>
          <a:blip r:embed="rId3"/>
          <a:stretch>
            <a:fillRect/>
          </a:stretch>
        </p:blipFill>
        <p:spPr>
          <a:xfrm>
            <a:off x="457200" y="548640"/>
            <a:ext cx="11179628"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96842" y="866194"/>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Age Group</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sp>
        <p:nvSpPr>
          <p:cNvPr id="10" name="TextBox 9">
            <a:extLst>
              <a:ext uri="{FF2B5EF4-FFF2-40B4-BE49-F238E27FC236}">
                <a16:creationId xmlns:a16="http://schemas.microsoft.com/office/drawing/2014/main" id="{93E93DD9-F2A9-0343-80D6-52D4DC196043}"/>
              </a:ext>
            </a:extLst>
          </p:cNvPr>
          <p:cNvSpPr txBox="1"/>
          <p:nvPr/>
        </p:nvSpPr>
        <p:spPr>
          <a:xfrm>
            <a:off x="1342561" y="2043112"/>
            <a:ext cx="53096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Peak unemployment rates highest for people under 25 (25.6%)</a:t>
            </a:r>
          </a:p>
          <a:p>
            <a:pPr marL="742950" lvl="1" indent="-285750">
              <a:buFont typeface="Arial" panose="020B0604020202020204" pitchFamily="34" charset="0"/>
              <a:buChar char="•"/>
            </a:pPr>
            <a:r>
              <a:rPr lang="en-US" dirty="0">
                <a:solidFill>
                  <a:srgbClr val="130355"/>
                </a:solidFill>
              </a:rPr>
              <a:t>Historically, this group tends to have highest unemployment rate</a:t>
            </a:r>
          </a:p>
          <a:p>
            <a:pPr marL="742950" lvl="1" indent="-285750">
              <a:buFont typeface="Arial" panose="020B0604020202020204" pitchFamily="34" charset="0"/>
              <a:buChar char="•"/>
            </a:pPr>
            <a:r>
              <a:rPr lang="en-US" dirty="0">
                <a:solidFill>
                  <a:srgbClr val="130355"/>
                </a:solidFill>
              </a:rPr>
              <a:t>They had the biggest increase in rate (19 points)</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People 35 and over had the lowest rates best recovery</a:t>
            </a:r>
          </a:p>
        </p:txBody>
      </p:sp>
      <p:sp>
        <p:nvSpPr>
          <p:cNvPr id="11" name="Rectangle 10">
            <a:extLst>
              <a:ext uri="{FF2B5EF4-FFF2-40B4-BE49-F238E27FC236}">
                <a16:creationId xmlns:a16="http://schemas.microsoft.com/office/drawing/2014/main" id="{889514F7-C9E9-9545-9403-239CD61CB848}"/>
              </a:ext>
            </a:extLst>
          </p:cNvPr>
          <p:cNvSpPr/>
          <p:nvPr/>
        </p:nvSpPr>
        <p:spPr>
          <a:xfrm>
            <a:off x="3622431" y="597878"/>
            <a:ext cx="5046783" cy="211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A7B756A-41EF-BA45-95AA-1B694B3EA1AC}"/>
              </a:ext>
            </a:extLst>
          </p:cNvPr>
          <p:cNvSpPr/>
          <p:nvPr/>
        </p:nvSpPr>
        <p:spPr>
          <a:xfrm>
            <a:off x="4009292" y="597878"/>
            <a:ext cx="4448908" cy="2110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5840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CEAB9F-54DC-004A-93D9-CB050B370C23}"/>
              </a:ext>
            </a:extLst>
          </p:cNvPr>
          <p:cNvPicPr>
            <a:picLocks noChangeAspect="1"/>
          </p:cNvPicPr>
          <p:nvPr/>
        </p:nvPicPr>
        <p:blipFill>
          <a:blip r:embed="rId3"/>
          <a:stretch>
            <a:fillRect/>
          </a:stretch>
        </p:blipFill>
        <p:spPr>
          <a:xfrm>
            <a:off x="457200" y="548640"/>
            <a:ext cx="11330578"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439282" y="896969"/>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Highest Level of Education</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sp>
        <p:nvSpPr>
          <p:cNvPr id="7" name="TextBox 6">
            <a:extLst>
              <a:ext uri="{FF2B5EF4-FFF2-40B4-BE49-F238E27FC236}">
                <a16:creationId xmlns:a16="http://schemas.microsoft.com/office/drawing/2014/main" id="{B691A7B8-465A-074F-888F-702AF273D9A1}"/>
              </a:ext>
            </a:extLst>
          </p:cNvPr>
          <p:cNvSpPr txBox="1"/>
          <p:nvPr/>
        </p:nvSpPr>
        <p:spPr>
          <a:xfrm>
            <a:off x="1456867" y="1920017"/>
            <a:ext cx="5401134"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Level of education strongly segregates workforce into two groups</a:t>
            </a:r>
          </a:p>
          <a:p>
            <a:pPr marL="742950" lvl="1" indent="-285750">
              <a:buFont typeface="Arial" panose="020B0604020202020204" pitchFamily="34" charset="0"/>
              <a:buChar char="•"/>
            </a:pPr>
            <a:r>
              <a:rPr lang="en-US" dirty="0">
                <a:solidFill>
                  <a:srgbClr val="130355"/>
                </a:solidFill>
              </a:rPr>
              <a:t>High school diploma or less had highest peak rate, biggest increase, slowest recovery</a:t>
            </a:r>
          </a:p>
          <a:p>
            <a:pPr marL="742950" lvl="1" indent="-285750">
              <a:buFont typeface="Arial" panose="020B0604020202020204" pitchFamily="34" charset="0"/>
              <a:buChar char="•"/>
            </a:pPr>
            <a:endParaRPr lang="en-US" dirty="0">
              <a:solidFill>
                <a:srgbClr val="130355"/>
              </a:solidFill>
            </a:endParaRPr>
          </a:p>
          <a:p>
            <a:pPr marL="742950" lvl="1" indent="-285750">
              <a:buFont typeface="Arial" panose="020B0604020202020204" pitchFamily="34" charset="0"/>
              <a:buChar char="•"/>
            </a:pPr>
            <a:r>
              <a:rPr lang="en-US" dirty="0">
                <a:solidFill>
                  <a:srgbClr val="130355"/>
                </a:solidFill>
              </a:rPr>
              <a:t>At least a bachelor’s had lower peak; rates have approach pre-pandemic numbers much more quickly</a:t>
            </a:r>
          </a:p>
          <a:p>
            <a:endParaRPr lang="en-US" dirty="0">
              <a:solidFill>
                <a:srgbClr val="130355"/>
              </a:solidFill>
            </a:endParaRPr>
          </a:p>
        </p:txBody>
      </p:sp>
      <p:sp>
        <p:nvSpPr>
          <p:cNvPr id="11" name="Rectangle 10">
            <a:extLst>
              <a:ext uri="{FF2B5EF4-FFF2-40B4-BE49-F238E27FC236}">
                <a16:creationId xmlns:a16="http://schemas.microsoft.com/office/drawing/2014/main" id="{298371AE-3939-8A49-AEE7-A49401964A12}"/>
              </a:ext>
            </a:extLst>
          </p:cNvPr>
          <p:cNvSpPr/>
          <p:nvPr/>
        </p:nvSpPr>
        <p:spPr>
          <a:xfrm>
            <a:off x="3253153" y="597878"/>
            <a:ext cx="6435969" cy="2111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4195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Words>1483</Words>
  <Application>Microsoft Macintosh PowerPoint</Application>
  <PresentationFormat>Widescreen</PresentationFormat>
  <Paragraphs>113</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Century Schoolbook</vt:lpstr>
      <vt:lpstr>Office Theme</vt:lpstr>
      <vt:lpstr>Examining Unemployment Rates During Covid</vt:lpstr>
      <vt:lpstr>Background</vt:lpstr>
      <vt:lpstr>Method</vt:lpstr>
      <vt:lpstr>Method</vt:lpstr>
      <vt:lpstr>PowerPoint Presentation</vt:lpstr>
      <vt:lpstr>PowerPoint Presentation</vt:lpstr>
      <vt:lpstr>PowerPoint Presentation</vt:lpstr>
      <vt:lpstr>PowerPoint Presentation</vt:lpstr>
      <vt:lpstr>PowerPoint Presentation</vt:lpstr>
      <vt:lpstr>Conclusions</vt:lpstr>
      <vt:lpstr>Conclusions</vt:lpstr>
      <vt:lpstr>Future Investigations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Lilla Bartko</dc:creator>
  <cp:lastModifiedBy>Lilla Bartko</cp:lastModifiedBy>
  <cp:revision>24</cp:revision>
  <dcterms:created xsi:type="dcterms:W3CDTF">2021-04-28T09:04:04Z</dcterms:created>
  <dcterms:modified xsi:type="dcterms:W3CDTF">2021-04-28T23:16:02Z</dcterms:modified>
</cp:coreProperties>
</file>