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sldIdLst>
    <p:sldId id="256" r:id="rId3"/>
    <p:sldId id="278" r:id="rId4"/>
    <p:sldId id="279" r:id="rId5"/>
    <p:sldId id="280" r:id="rId6"/>
    <p:sldId id="281" r:id="rId7"/>
    <p:sldId id="282" r:id="rId8"/>
    <p:sldId id="283" r:id="rId9"/>
    <p:sldId id="284"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8D7B"/>
    <a:srgbClr val="4DD137"/>
    <a:srgbClr val="D53378"/>
    <a:srgbClr val="C24658"/>
    <a:srgbClr val="B33DCB"/>
    <a:srgbClr val="E89720"/>
    <a:srgbClr val="E42496"/>
    <a:srgbClr val="3ACE48"/>
    <a:srgbClr val="48CA3E"/>
    <a:srgbClr val="4BBD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2" d="100"/>
          <a:sy n="72" d="100"/>
        </p:scale>
        <p:origin x="54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91424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398485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58314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7566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1214873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352635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111949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1471622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13039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489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395788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3738892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233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1362816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3506663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6813901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01819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923429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98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167040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04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93494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308298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79397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69154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246630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132822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01A20-E751-4D0C-AA95-928C4A20D2A8}" type="datetimeFigureOut">
              <a:rPr lang="en-US" smtClean="0"/>
              <a:pPr/>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50A94-9584-4B8E-A583-B62337BCEBE5}" type="slidenum">
              <a:rPr lang="en-US" smtClean="0"/>
              <a:pPr/>
              <a:t>‹#›</a:t>
            </a:fld>
            <a:endParaRPr lang="en-US"/>
          </a:p>
        </p:txBody>
      </p:sp>
    </p:spTree>
    <p:extLst>
      <p:ext uri="{BB962C8B-B14F-4D97-AF65-F5344CB8AC3E}">
        <p14:creationId xmlns:p14="http://schemas.microsoft.com/office/powerpoint/2010/main" val="339943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601A20-E751-4D0C-AA95-928C4A20D2A8}" type="datetimeFigureOut">
              <a:rPr lang="en-US" smtClean="0"/>
              <a:pPr/>
              <a:t>10/29/2021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050A94-9584-4B8E-A583-B62337BCEBE5}" type="slidenum">
              <a:rPr lang="en-US" smtClean="0"/>
              <a:pPr/>
              <a:t>‹#›</a:t>
            </a:fld>
            <a:endParaRPr lang="en-US"/>
          </a:p>
        </p:txBody>
      </p:sp>
    </p:spTree>
    <p:extLst>
      <p:ext uri="{BB962C8B-B14F-4D97-AF65-F5344CB8AC3E}">
        <p14:creationId xmlns:p14="http://schemas.microsoft.com/office/powerpoint/2010/main" val="36338244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601A20-E751-4D0C-AA95-928C4A20D2A8}" type="datetimeFigureOut">
              <a:rPr lang="en-US" smtClean="0"/>
              <a:pPr/>
              <a:t>10/29/2021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1050A94-9584-4B8E-A583-B62337BCEBE5}"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3153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95F4"/>
        </a:solidFill>
        <a:effectLst/>
      </p:bgPr>
    </p:bg>
    <p:spTree>
      <p:nvGrpSpPr>
        <p:cNvPr id="1" name=""/>
        <p:cNvGrpSpPr/>
        <p:nvPr/>
      </p:nvGrpSpPr>
      <p:grpSpPr>
        <a:xfrm>
          <a:off x="0" y="0"/>
          <a:ext cx="0" cy="0"/>
          <a:chOff x="0" y="0"/>
          <a:chExt cx="0" cy="0"/>
        </a:xfrm>
      </p:grpSpPr>
      <p:grpSp>
        <p:nvGrpSpPr>
          <p:cNvPr id="6" name="Group 5"/>
          <p:cNvGrpSpPr/>
          <p:nvPr/>
        </p:nvGrpSpPr>
        <p:grpSpPr>
          <a:xfrm>
            <a:off x="3086436" y="1469370"/>
            <a:ext cx="9164558" cy="3887284"/>
            <a:chOff x="3027442" y="1469370"/>
            <a:chExt cx="9164558" cy="3887284"/>
          </a:xfrm>
        </p:grpSpPr>
        <p:sp>
          <p:nvSpPr>
            <p:cNvPr id="19" name="Rectangle 18">
              <a:extLst>
                <a:ext uri="{FF2B5EF4-FFF2-40B4-BE49-F238E27FC236}">
                  <a16:creationId xmlns:a16="http://schemas.microsoft.com/office/drawing/2014/main" id="{CFFBF42E-478C-47F4-8769-C5FC79FE1DE1}"/>
                </a:ext>
              </a:extLst>
            </p:cNvPr>
            <p:cNvSpPr/>
            <p:nvPr/>
          </p:nvSpPr>
          <p:spPr>
            <a:xfrm>
              <a:off x="8894618" y="3644130"/>
              <a:ext cx="3297382" cy="1292985"/>
            </a:xfrm>
            <a:prstGeom prst="rect">
              <a:avLst/>
            </a:prstGeom>
            <a:solidFill>
              <a:srgbClr val="3E9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6D9D43-350F-446C-A1B2-825F4963AFFC}"/>
                </a:ext>
              </a:extLst>
            </p:cNvPr>
            <p:cNvSpPr/>
            <p:nvPr/>
          </p:nvSpPr>
          <p:spPr>
            <a:xfrm>
              <a:off x="6179820" y="2156432"/>
              <a:ext cx="6012180" cy="1292985"/>
            </a:xfrm>
            <a:prstGeom prst="rect">
              <a:avLst/>
            </a:prstGeom>
            <a:solidFill>
              <a:srgbClr val="3E9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4051ABA-04D7-4D17-A46A-7024066DA1AF}"/>
                </a:ext>
              </a:extLst>
            </p:cNvPr>
            <p:cNvCxnSpPr>
              <a:cxnSpLocks/>
            </p:cNvCxnSpPr>
            <p:nvPr/>
          </p:nvCxnSpPr>
          <p:spPr>
            <a:xfrm>
              <a:off x="4168239" y="1501346"/>
              <a:ext cx="5034313"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188DB2-A583-4125-A1C8-A0E1B9AE2E35}"/>
                </a:ext>
              </a:extLst>
            </p:cNvPr>
            <p:cNvCxnSpPr>
              <a:cxnSpLocks/>
            </p:cNvCxnSpPr>
            <p:nvPr/>
          </p:nvCxnSpPr>
          <p:spPr>
            <a:xfrm rot="5400000">
              <a:off x="7198269" y="3429000"/>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848A8EE-6B05-4B73-88E5-ACADE64F49E6}"/>
                </a:ext>
              </a:extLst>
            </p:cNvPr>
            <p:cNvCxnSpPr>
              <a:cxnSpLocks/>
            </p:cNvCxnSpPr>
            <p:nvPr/>
          </p:nvCxnSpPr>
          <p:spPr>
            <a:xfrm>
              <a:off x="4168239" y="5285946"/>
              <a:ext cx="5034313"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90B1C1-9717-44CD-9713-093B4CA349A1}"/>
                </a:ext>
              </a:extLst>
            </p:cNvPr>
            <p:cNvCxnSpPr>
              <a:cxnSpLocks/>
            </p:cNvCxnSpPr>
            <p:nvPr/>
          </p:nvCxnSpPr>
          <p:spPr>
            <a:xfrm>
              <a:off x="4239492" y="1469370"/>
              <a:ext cx="0" cy="1175414"/>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27442" y="2732051"/>
              <a:ext cx="5597236" cy="830997"/>
            </a:xfrm>
            <a:prstGeom prst="rect">
              <a:avLst/>
            </a:prstGeom>
            <a:noFill/>
          </p:spPr>
          <p:txBody>
            <a:bodyPr wrap="square" rtlCol="0">
              <a:spAutoFit/>
            </a:bodyPr>
            <a:lstStyle/>
            <a:p>
              <a:r>
                <a:rPr lang="en-US" sz="4800" dirty="0"/>
                <a:t>TRANSCRIBE</a:t>
              </a:r>
            </a:p>
          </p:txBody>
        </p:sp>
        <p:cxnSp>
          <p:nvCxnSpPr>
            <p:cNvPr id="21" name="Straight Connector 20">
              <a:extLst>
                <a:ext uri="{FF2B5EF4-FFF2-40B4-BE49-F238E27FC236}">
                  <a16:creationId xmlns:a16="http://schemas.microsoft.com/office/drawing/2014/main" id="{2590B1C1-9717-44CD-9713-093B4CA349A1}"/>
                </a:ext>
              </a:extLst>
            </p:cNvPr>
            <p:cNvCxnSpPr>
              <a:cxnSpLocks/>
            </p:cNvCxnSpPr>
            <p:nvPr/>
          </p:nvCxnSpPr>
          <p:spPr>
            <a:xfrm flipH="1">
              <a:off x="4239492" y="3585219"/>
              <a:ext cx="10820" cy="1739458"/>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446300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4" name="Group 13"/>
          <p:cNvGrpSpPr/>
          <p:nvPr/>
        </p:nvGrpSpPr>
        <p:grpSpPr>
          <a:xfrm>
            <a:off x="4229099" y="2427515"/>
            <a:ext cx="4463143" cy="3058886"/>
            <a:chOff x="4229099" y="2427515"/>
            <a:chExt cx="4463143" cy="3058886"/>
          </a:xfrm>
        </p:grpSpPr>
        <p:sp>
          <p:nvSpPr>
            <p:cNvPr id="6" name="Oval 5"/>
            <p:cNvSpPr/>
            <p:nvPr/>
          </p:nvSpPr>
          <p:spPr>
            <a:xfrm>
              <a:off x="4229099" y="2427515"/>
              <a:ext cx="4463143" cy="3058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97852" y="3338714"/>
              <a:ext cx="3725636" cy="1323439"/>
            </a:xfrm>
            <a:prstGeom prst="rect">
              <a:avLst/>
            </a:prstGeom>
            <a:noFill/>
          </p:spPr>
          <p:txBody>
            <a:bodyPr wrap="square" rtlCol="0">
              <a:spAutoFit/>
            </a:bodyPr>
            <a:lstStyle/>
            <a:p>
              <a:pPr algn="ctr"/>
              <a:r>
                <a:rPr lang="en-US" sz="4000" dirty="0">
                  <a:solidFill>
                    <a:schemeClr val="bg1"/>
                  </a:solidFill>
                </a:rPr>
                <a:t>FUTURE ENHANCEMENT</a:t>
              </a:r>
            </a:p>
          </p:txBody>
        </p:sp>
      </p:grpSp>
      <p:grpSp>
        <p:nvGrpSpPr>
          <p:cNvPr id="13" name="Group 12"/>
          <p:cNvGrpSpPr/>
          <p:nvPr/>
        </p:nvGrpSpPr>
        <p:grpSpPr>
          <a:xfrm>
            <a:off x="247650" y="130628"/>
            <a:ext cx="11791951" cy="3287485"/>
            <a:chOff x="247650" y="130629"/>
            <a:chExt cx="11791951" cy="3167742"/>
          </a:xfrm>
        </p:grpSpPr>
        <p:sp>
          <p:nvSpPr>
            <p:cNvPr id="5" name="Oval 4"/>
            <p:cNvSpPr/>
            <p:nvPr/>
          </p:nvSpPr>
          <p:spPr>
            <a:xfrm>
              <a:off x="7576458" y="130629"/>
              <a:ext cx="4463143" cy="3058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247650" y="239485"/>
              <a:ext cx="4463143" cy="3058886"/>
              <a:chOff x="247650" y="239485"/>
              <a:chExt cx="4463143" cy="3058886"/>
            </a:xfrm>
          </p:grpSpPr>
          <p:sp>
            <p:nvSpPr>
              <p:cNvPr id="3" name="Oval 2"/>
              <p:cNvSpPr/>
              <p:nvPr/>
            </p:nvSpPr>
            <p:spPr>
              <a:xfrm>
                <a:off x="247650" y="239485"/>
                <a:ext cx="4463143" cy="3058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70178" y="760784"/>
                <a:ext cx="3488870" cy="2277547"/>
              </a:xfrm>
              <a:prstGeom prst="rect">
                <a:avLst/>
              </a:prstGeom>
              <a:noFill/>
            </p:spPr>
            <p:txBody>
              <a:bodyPr wrap="square" rtlCol="0">
                <a:spAutoFit/>
              </a:bodyPr>
              <a:lstStyle/>
              <a:p>
                <a:r>
                  <a:rPr lang="en-US" sz="2000" dirty="0">
                    <a:solidFill>
                      <a:schemeClr val="bg1"/>
                    </a:solidFill>
                  </a:rPr>
                  <a:t>In future this application can be developed so as to recognize the different sign boards. They can also describe the traffic sign boards which all of us do not remember in general</a:t>
                </a:r>
                <a:r>
                  <a:rPr lang="en-US" sz="2400" dirty="0">
                    <a:solidFill>
                      <a:schemeClr val="bg1"/>
                    </a:solidFill>
                  </a:rPr>
                  <a:t>.</a:t>
                </a:r>
              </a:p>
              <a:p>
                <a:endParaRPr lang="en-US" dirty="0"/>
              </a:p>
            </p:txBody>
          </p:sp>
        </p:grpSp>
        <p:sp>
          <p:nvSpPr>
            <p:cNvPr id="9" name="TextBox 8"/>
            <p:cNvSpPr txBox="1"/>
            <p:nvPr/>
          </p:nvSpPr>
          <p:spPr>
            <a:xfrm>
              <a:off x="8210550" y="533400"/>
              <a:ext cx="3740603" cy="2092881"/>
            </a:xfrm>
            <a:prstGeom prst="rect">
              <a:avLst/>
            </a:prstGeom>
            <a:noFill/>
          </p:spPr>
          <p:txBody>
            <a:bodyPr wrap="square" rtlCol="0">
              <a:spAutoFit/>
            </a:bodyPr>
            <a:lstStyle/>
            <a:p>
              <a:r>
                <a:rPr lang="en-US" sz="2800" dirty="0">
                  <a:solidFill>
                    <a:schemeClr val="bg1"/>
                  </a:solidFill>
                </a:rPr>
                <a:t>When we will capture the image of the sign board it will display the meaning and its use.</a:t>
              </a:r>
            </a:p>
            <a:p>
              <a:endParaRPr lang="en-US" dirty="0"/>
            </a:p>
          </p:txBody>
        </p:sp>
      </p:grpSp>
      <p:grpSp>
        <p:nvGrpSpPr>
          <p:cNvPr id="11" name="Group 10"/>
          <p:cNvGrpSpPr/>
          <p:nvPr/>
        </p:nvGrpSpPr>
        <p:grpSpPr>
          <a:xfrm>
            <a:off x="6803" y="3799114"/>
            <a:ext cx="4463143" cy="3058886"/>
            <a:chOff x="6803" y="3799114"/>
            <a:chExt cx="4463143" cy="3058886"/>
          </a:xfrm>
        </p:grpSpPr>
        <p:sp>
          <p:nvSpPr>
            <p:cNvPr id="4" name="Oval 3"/>
            <p:cNvSpPr/>
            <p:nvPr/>
          </p:nvSpPr>
          <p:spPr>
            <a:xfrm>
              <a:off x="6803" y="3799114"/>
              <a:ext cx="4463143" cy="3058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0294" y="4282116"/>
              <a:ext cx="3280686" cy="2092881"/>
            </a:xfrm>
            <a:prstGeom prst="rect">
              <a:avLst/>
            </a:prstGeom>
            <a:noFill/>
          </p:spPr>
          <p:txBody>
            <a:bodyPr wrap="square" rtlCol="0">
              <a:spAutoFit/>
            </a:bodyPr>
            <a:lstStyle/>
            <a:p>
              <a:r>
                <a:rPr lang="en-US" sz="2800" dirty="0">
                  <a:solidFill>
                    <a:schemeClr val="bg1"/>
                  </a:solidFill>
                </a:rPr>
                <a:t>It can also be extended for voice chatting in different languages.</a:t>
              </a:r>
            </a:p>
            <a:p>
              <a:endParaRPr lang="en-US" dirty="0"/>
            </a:p>
          </p:txBody>
        </p:sp>
      </p:grpSp>
    </p:spTree>
    <p:extLst>
      <p:ext uri="{BB962C8B-B14F-4D97-AF65-F5344CB8AC3E}">
        <p14:creationId xmlns:p14="http://schemas.microsoft.com/office/powerpoint/2010/main" val="21414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0"/>
            <a:ext cx="12192000" cy="1774371"/>
            <a:chOff x="0" y="0"/>
            <a:chExt cx="12192000" cy="1774371"/>
          </a:xfrm>
        </p:grpSpPr>
        <p:sp>
          <p:nvSpPr>
            <p:cNvPr id="2" name="Rectangle 1"/>
            <p:cNvSpPr/>
            <p:nvPr/>
          </p:nvSpPr>
          <p:spPr>
            <a:xfrm>
              <a:off x="0" y="0"/>
              <a:ext cx="12192000" cy="177437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55621" y="503165"/>
              <a:ext cx="5453742" cy="830997"/>
            </a:xfrm>
            <a:prstGeom prst="rect">
              <a:avLst/>
            </a:prstGeom>
            <a:noFill/>
          </p:spPr>
          <p:txBody>
            <a:bodyPr wrap="square" rtlCol="0">
              <a:spAutoFit/>
            </a:bodyPr>
            <a:lstStyle/>
            <a:p>
              <a:r>
                <a:rPr lang="en-US" sz="4800" b="1" dirty="0"/>
                <a:t>CONCLUSION</a:t>
              </a:r>
            </a:p>
          </p:txBody>
        </p:sp>
      </p:grpSp>
      <p:grpSp>
        <p:nvGrpSpPr>
          <p:cNvPr id="9" name="Group 8"/>
          <p:cNvGrpSpPr/>
          <p:nvPr/>
        </p:nvGrpSpPr>
        <p:grpSpPr>
          <a:xfrm>
            <a:off x="0" y="1774371"/>
            <a:ext cx="12192000" cy="1502230"/>
            <a:chOff x="0" y="1774370"/>
            <a:chExt cx="12192000" cy="1502229"/>
          </a:xfrm>
        </p:grpSpPr>
        <p:sp>
          <p:nvSpPr>
            <p:cNvPr id="3" name="Rectangle 2"/>
            <p:cNvSpPr/>
            <p:nvPr/>
          </p:nvSpPr>
          <p:spPr>
            <a:xfrm>
              <a:off x="0" y="1774370"/>
              <a:ext cx="12192000" cy="1502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7714" y="2039231"/>
              <a:ext cx="11745686" cy="1107996"/>
            </a:xfrm>
            <a:prstGeom prst="rect">
              <a:avLst/>
            </a:prstGeom>
            <a:noFill/>
          </p:spPr>
          <p:txBody>
            <a:bodyPr wrap="square" rtlCol="0">
              <a:spAutoFit/>
            </a:bodyPr>
            <a:lstStyle/>
            <a:p>
              <a:r>
                <a:rPr lang="en-US" sz="2400" dirty="0"/>
                <a:t>Language translator using image, text, and speech application offers a variety of languages to choose from and provides good support and a user-friendly interface. </a:t>
              </a:r>
            </a:p>
            <a:p>
              <a:endParaRPr lang="en-US" dirty="0"/>
            </a:p>
          </p:txBody>
        </p:sp>
      </p:grpSp>
      <p:grpSp>
        <p:nvGrpSpPr>
          <p:cNvPr id="12" name="Group 11"/>
          <p:cNvGrpSpPr/>
          <p:nvPr/>
        </p:nvGrpSpPr>
        <p:grpSpPr>
          <a:xfrm>
            <a:off x="0" y="3276601"/>
            <a:ext cx="12192000" cy="1306286"/>
            <a:chOff x="0" y="3276600"/>
            <a:chExt cx="12192000" cy="2220685"/>
          </a:xfrm>
        </p:grpSpPr>
        <p:sp>
          <p:nvSpPr>
            <p:cNvPr id="4" name="Rectangle 3"/>
            <p:cNvSpPr/>
            <p:nvPr/>
          </p:nvSpPr>
          <p:spPr>
            <a:xfrm>
              <a:off x="0" y="3276600"/>
              <a:ext cx="12192000" cy="2220685"/>
            </a:xfrm>
            <a:prstGeom prst="rect">
              <a:avLst/>
            </a:prstGeom>
            <a:solidFill>
              <a:srgbClr val="4DD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7714" y="3570515"/>
              <a:ext cx="11745686" cy="1412694"/>
            </a:xfrm>
            <a:prstGeom prst="rect">
              <a:avLst/>
            </a:prstGeom>
            <a:noFill/>
          </p:spPr>
          <p:txBody>
            <a:bodyPr wrap="square" rtlCol="0">
              <a:spAutoFit/>
            </a:bodyPr>
            <a:lstStyle/>
            <a:p>
              <a:r>
                <a:rPr lang="en-US" sz="2400" dirty="0"/>
                <a:t>To achieve this, the user needs to take a picture from his/her phone camera and translate it directly to any language.  </a:t>
              </a:r>
            </a:p>
          </p:txBody>
        </p:sp>
      </p:grpSp>
      <p:grpSp>
        <p:nvGrpSpPr>
          <p:cNvPr id="14" name="Group 13"/>
          <p:cNvGrpSpPr/>
          <p:nvPr/>
        </p:nvGrpSpPr>
        <p:grpSpPr>
          <a:xfrm>
            <a:off x="0" y="4582886"/>
            <a:ext cx="12192000" cy="2275114"/>
            <a:chOff x="0" y="4582886"/>
            <a:chExt cx="12192000" cy="2275114"/>
          </a:xfrm>
        </p:grpSpPr>
        <p:sp>
          <p:nvSpPr>
            <p:cNvPr id="5" name="Rectangle 4"/>
            <p:cNvSpPr/>
            <p:nvPr/>
          </p:nvSpPr>
          <p:spPr>
            <a:xfrm>
              <a:off x="0" y="4582886"/>
              <a:ext cx="12192000" cy="2275114"/>
            </a:xfrm>
            <a:prstGeom prst="rect">
              <a:avLst/>
            </a:prstGeom>
            <a:solidFill>
              <a:srgbClr val="E897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0629" y="5050969"/>
              <a:ext cx="11527971" cy="1477328"/>
            </a:xfrm>
            <a:prstGeom prst="rect">
              <a:avLst/>
            </a:prstGeom>
            <a:noFill/>
          </p:spPr>
          <p:txBody>
            <a:bodyPr wrap="square" rtlCol="0">
              <a:spAutoFit/>
            </a:bodyPr>
            <a:lstStyle/>
            <a:p>
              <a:r>
                <a:rPr lang="en-US" altLang="en-US" sz="2400" dirty="0"/>
                <a:t>Application will recognize the text from your picture and translate it automatically. User can use this application in restaurants, airports, stations, buses, etc. This application supports the variety of languages. It provides very accurate guesses.</a:t>
              </a:r>
              <a:endParaRPr lang="zh-CN" altLang="en-US" sz="2400" dirty="0"/>
            </a:p>
            <a:p>
              <a:endParaRPr lang="en-US" dirty="0"/>
            </a:p>
          </p:txBody>
        </p:sp>
      </p:grpSp>
    </p:spTree>
    <p:extLst>
      <p:ext uri="{BB962C8B-B14F-4D97-AF65-F5344CB8AC3E}">
        <p14:creationId xmlns:p14="http://schemas.microsoft.com/office/powerpoint/2010/main" val="41283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fltVal val="0"/>
                                          </p:val>
                                        </p:tav>
                                        <p:tav tm="100000">
                                          <p:val>
                                            <p:strVal val="#ppt_w"/>
                                          </p:val>
                                        </p:tav>
                                      </p:tavLst>
                                    </p:anim>
                                    <p:anim calcmode="lin" valueType="num">
                                      <p:cBhvr>
                                        <p:cTn id="34" dur="1000" fill="hold"/>
                                        <p:tgtEl>
                                          <p:spTgt spid="12"/>
                                        </p:tgtEl>
                                        <p:attrNameLst>
                                          <p:attrName>ppt_h</p:attrName>
                                        </p:attrNameLst>
                                      </p:cBhvr>
                                      <p:tavLst>
                                        <p:tav tm="0">
                                          <p:val>
                                            <p:fltVal val="0"/>
                                          </p:val>
                                        </p:tav>
                                        <p:tav tm="100000">
                                          <p:val>
                                            <p:strVal val="#ppt_h"/>
                                          </p:val>
                                        </p:tav>
                                      </p:tavLst>
                                    </p:anim>
                                    <p:anim calcmode="lin" valueType="num">
                                      <p:cBhvr>
                                        <p:cTn id="35" dur="1000" fill="hold"/>
                                        <p:tgtEl>
                                          <p:spTgt spid="12"/>
                                        </p:tgtEl>
                                        <p:attrNameLst>
                                          <p:attrName>style.rotation</p:attrName>
                                        </p:attrNameLst>
                                      </p:cBhvr>
                                      <p:tavLst>
                                        <p:tav tm="0">
                                          <p:val>
                                            <p:fltVal val="90"/>
                                          </p:val>
                                        </p:tav>
                                        <p:tav tm="100000">
                                          <p:val>
                                            <p:fltVal val="0"/>
                                          </p:val>
                                        </p:tav>
                                      </p:tavLst>
                                    </p:anim>
                                    <p:animEffect transition="in" filter="fade">
                                      <p:cBhvr>
                                        <p:cTn id="36" dur="1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fltVal val="0"/>
                                          </p:val>
                                        </p:tav>
                                        <p:tav tm="100000">
                                          <p:val>
                                            <p:strVal val="#ppt_w"/>
                                          </p:val>
                                        </p:tav>
                                      </p:tavLst>
                                    </p:anim>
                                    <p:anim calcmode="lin" valueType="num">
                                      <p:cBhvr>
                                        <p:cTn id="42" dur="1000" fill="hold"/>
                                        <p:tgtEl>
                                          <p:spTgt spid="14"/>
                                        </p:tgtEl>
                                        <p:attrNameLst>
                                          <p:attrName>ppt_h</p:attrName>
                                        </p:attrNameLst>
                                      </p:cBhvr>
                                      <p:tavLst>
                                        <p:tav tm="0">
                                          <p:val>
                                            <p:fltVal val="0"/>
                                          </p:val>
                                        </p:tav>
                                        <p:tav tm="100000">
                                          <p:val>
                                            <p:strVal val="#ppt_h"/>
                                          </p:val>
                                        </p:tav>
                                      </p:tavLst>
                                    </p:anim>
                                    <p:anim calcmode="lin" valueType="num">
                                      <p:cBhvr>
                                        <p:cTn id="43" dur="1000" fill="hold"/>
                                        <p:tgtEl>
                                          <p:spTgt spid="14"/>
                                        </p:tgtEl>
                                        <p:attrNameLst>
                                          <p:attrName>style.rotation</p:attrName>
                                        </p:attrNameLst>
                                      </p:cBhvr>
                                      <p:tavLst>
                                        <p:tav tm="0">
                                          <p:val>
                                            <p:fltVal val="90"/>
                                          </p:val>
                                        </p:tav>
                                        <p:tav tm="100000">
                                          <p:val>
                                            <p:fltVal val="0"/>
                                          </p:val>
                                        </p:tav>
                                      </p:tavLst>
                                    </p:anim>
                                    <p:animEffect transition="in" filter="fade">
                                      <p:cBhvr>
                                        <p:cTn id="4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8155" y="-49162"/>
            <a:ext cx="12300155" cy="6907162"/>
            <a:chOff x="4886632" y="265471"/>
            <a:chExt cx="12300155" cy="6907162"/>
          </a:xfrm>
        </p:grpSpPr>
        <p:sp>
          <p:nvSpPr>
            <p:cNvPr id="2" name="Rectangle 1"/>
            <p:cNvSpPr/>
            <p:nvPr/>
          </p:nvSpPr>
          <p:spPr>
            <a:xfrm>
              <a:off x="4886632" y="265471"/>
              <a:ext cx="6567948" cy="6907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454580" y="290052"/>
              <a:ext cx="5732207" cy="688258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p:cNvSpPr txBox="1"/>
          <p:nvPr/>
        </p:nvSpPr>
        <p:spPr>
          <a:xfrm>
            <a:off x="671373" y="358237"/>
            <a:ext cx="5225203" cy="523220"/>
          </a:xfrm>
          <a:prstGeom prst="rect">
            <a:avLst/>
          </a:prstGeom>
          <a:noFill/>
        </p:spPr>
        <p:txBody>
          <a:bodyPr wrap="square" rtlCol="0">
            <a:spAutoFit/>
          </a:bodyPr>
          <a:lstStyle/>
          <a:p>
            <a:r>
              <a:rPr lang="en-US" sz="2800" dirty="0">
                <a:solidFill>
                  <a:srgbClr val="FF0000"/>
                </a:solidFill>
              </a:rPr>
              <a:t> Department of Computer Science</a:t>
            </a:r>
          </a:p>
        </p:txBody>
      </p:sp>
      <p:sp>
        <p:nvSpPr>
          <p:cNvPr id="7" name="TextBox 6"/>
          <p:cNvSpPr txBox="1"/>
          <p:nvPr/>
        </p:nvSpPr>
        <p:spPr>
          <a:xfrm>
            <a:off x="6951406" y="373626"/>
            <a:ext cx="4965291" cy="1015663"/>
          </a:xfrm>
          <a:prstGeom prst="rect">
            <a:avLst/>
          </a:prstGeom>
          <a:noFill/>
        </p:spPr>
        <p:txBody>
          <a:bodyPr wrap="square" rtlCol="0">
            <a:spAutoFit/>
          </a:bodyPr>
          <a:lstStyle/>
          <a:p>
            <a:r>
              <a:rPr lang="en-US" sz="3200" b="1" dirty="0">
                <a:latin typeface="Times New Roman" pitchFamily="18" charset="0"/>
                <a:cs typeface="Times New Roman" pitchFamily="18" charset="0"/>
              </a:rPr>
              <a:t>  Guided by:-</a:t>
            </a:r>
            <a:br>
              <a:rPr lang="en-US" b="1" dirty="0"/>
            </a:br>
            <a:r>
              <a:rPr lang="en-US" b="1" dirty="0"/>
              <a:t>     </a:t>
            </a:r>
            <a:r>
              <a:rPr lang="en-US" sz="2800" dirty="0"/>
              <a:t>Mr. Ajay Khatri</a:t>
            </a:r>
          </a:p>
        </p:txBody>
      </p:sp>
      <p:sp>
        <p:nvSpPr>
          <p:cNvPr id="8" name="TextBox 7"/>
          <p:cNvSpPr txBox="1"/>
          <p:nvPr/>
        </p:nvSpPr>
        <p:spPr>
          <a:xfrm>
            <a:off x="7118555" y="1849413"/>
            <a:ext cx="4798142" cy="5170646"/>
          </a:xfrm>
          <a:prstGeom prst="rect">
            <a:avLst/>
          </a:prstGeom>
          <a:noFill/>
        </p:spPr>
        <p:txBody>
          <a:bodyPr wrap="square" rtlCol="0">
            <a:spAutoFit/>
          </a:bodyPr>
          <a:lstStyle/>
          <a:p>
            <a:r>
              <a:rPr lang="en-US" sz="3200" b="1" dirty="0">
                <a:latin typeface="Times New Roman" pitchFamily="18" charset="0"/>
                <a:ea typeface="Tahoma" pitchFamily="34" charset="0"/>
                <a:cs typeface="Times New Roman" pitchFamily="18" charset="0"/>
              </a:rPr>
              <a:t>Submitted By :-</a:t>
            </a:r>
            <a:br>
              <a:rPr lang="en-US" sz="3200" dirty="0"/>
            </a:br>
            <a:r>
              <a:rPr lang="en-US" sz="3200" dirty="0"/>
              <a:t>Tanisha Singhai		</a:t>
            </a:r>
          </a:p>
          <a:p>
            <a:r>
              <a:rPr lang="en-US" sz="3200" dirty="0"/>
              <a:t>(0827CS181223)</a:t>
            </a:r>
          </a:p>
          <a:p>
            <a:r>
              <a:rPr lang="en-US" sz="3200" dirty="0"/>
              <a:t>Shruti Kanungo</a:t>
            </a:r>
          </a:p>
          <a:p>
            <a:r>
              <a:rPr lang="en-US" sz="3200" dirty="0"/>
              <a:t>(0827CS181201)</a:t>
            </a:r>
          </a:p>
          <a:p>
            <a:r>
              <a:rPr lang="en-US" sz="3200" dirty="0" err="1"/>
              <a:t>Srashti</a:t>
            </a:r>
            <a:r>
              <a:rPr lang="en-US" sz="3200" dirty="0"/>
              <a:t> Gupta</a:t>
            </a:r>
          </a:p>
          <a:p>
            <a:r>
              <a:rPr lang="en-US" sz="3200" dirty="0"/>
              <a:t>(0827CS181215)</a:t>
            </a:r>
          </a:p>
          <a:p>
            <a:r>
              <a:rPr lang="en-US" sz="3200" dirty="0"/>
              <a:t>Vaishnavi Tiwari</a:t>
            </a:r>
          </a:p>
          <a:p>
            <a:r>
              <a:rPr lang="en-US" sz="3200" dirty="0"/>
              <a:t>(0827CS181230)</a:t>
            </a:r>
          </a:p>
          <a:p>
            <a:endParaRPr lang="en-US" sz="2400" dirty="0"/>
          </a:p>
          <a:p>
            <a:endParaRPr lang="en-US" dirty="0"/>
          </a:p>
        </p:txBody>
      </p:sp>
      <p:sp>
        <p:nvSpPr>
          <p:cNvPr id="3" name="TextBox 2"/>
          <p:cNvSpPr txBox="1"/>
          <p:nvPr/>
        </p:nvSpPr>
        <p:spPr>
          <a:xfrm>
            <a:off x="1686232" y="3485008"/>
            <a:ext cx="3195484" cy="769441"/>
          </a:xfrm>
          <a:prstGeom prst="rect">
            <a:avLst/>
          </a:prstGeom>
          <a:noFill/>
        </p:spPr>
        <p:txBody>
          <a:bodyPr wrap="square" rtlCol="0">
            <a:spAutoFit/>
          </a:bodyPr>
          <a:lstStyle/>
          <a:p>
            <a:r>
              <a:rPr lang="en-US" sz="4400" dirty="0">
                <a:solidFill>
                  <a:srgbClr val="FF0000"/>
                </a:solidFill>
              </a:rPr>
              <a:t>TRANSCRIBE</a:t>
            </a:r>
          </a:p>
        </p:txBody>
      </p:sp>
    </p:spTree>
    <p:extLst>
      <p:ext uri="{BB962C8B-B14F-4D97-AF65-F5344CB8AC3E}">
        <p14:creationId xmlns:p14="http://schemas.microsoft.com/office/powerpoint/2010/main" val="16930344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1"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3"/>
                                        </p:tgtEl>
                                      </p:cBhvr>
                                    </p:animEffect>
                                    <p:animScale>
                                      <p:cBhvr>
                                        <p:cTn id="19" dur="250" autoRev="1" fill="hold"/>
                                        <p:tgtEl>
                                          <p:spTgt spid="3"/>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2000"/>
                                        <p:tgtEl>
                                          <p:spTgt spid="7"/>
                                        </p:tgtEl>
                                      </p:cBhvr>
                                    </p:animEffect>
                                    <p:anim calcmode="lin" valueType="num">
                                      <p:cBhvr>
                                        <p:cTn id="25" dur="2000" fill="hold"/>
                                        <p:tgtEl>
                                          <p:spTgt spid="7"/>
                                        </p:tgtEl>
                                        <p:attrNameLst>
                                          <p:attrName>ppt_w</p:attrName>
                                        </p:attrNameLst>
                                      </p:cBhvr>
                                      <p:tavLst>
                                        <p:tav tm="0" fmla="#ppt_w*sin(2.5*pi*$)">
                                          <p:val>
                                            <p:fltVal val="0"/>
                                          </p:val>
                                        </p:tav>
                                        <p:tav tm="100000">
                                          <p:val>
                                            <p:fltVal val="1"/>
                                          </p:val>
                                        </p:tav>
                                      </p:tavLst>
                                    </p:anim>
                                    <p:anim calcmode="lin" valueType="num">
                                      <p:cBhvr>
                                        <p:cTn id="2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1378" y="231644"/>
            <a:ext cx="8495071" cy="923330"/>
          </a:xfrm>
          <a:prstGeom prst="rect">
            <a:avLst/>
          </a:prstGeom>
          <a:noFill/>
        </p:spPr>
        <p:txBody>
          <a:bodyPr wrap="square" lIns="91440" tIns="45720" rIns="91440" bIns="45720">
            <a:spAutoFit/>
          </a:bodyPr>
          <a:lstStyle/>
          <a:p>
            <a:pPr algn="ctr"/>
            <a:r>
              <a:rPr lang="en-US" sz="5400" b="1" cap="none" spc="0" dirty="0">
                <a:ln w="12700">
                  <a:solidFill>
                    <a:schemeClr val="accent5"/>
                  </a:solidFill>
                  <a:prstDash val="solid"/>
                </a:ln>
                <a:solidFill>
                  <a:schemeClr val="tx2">
                    <a:lumMod val="10000"/>
                  </a:schemeClr>
                </a:solidFill>
                <a:effectLst/>
              </a:rPr>
              <a:t>CONTENTS</a:t>
            </a:r>
          </a:p>
        </p:txBody>
      </p:sp>
      <p:sp>
        <p:nvSpPr>
          <p:cNvPr id="3" name="TextBox 2"/>
          <p:cNvSpPr txBox="1"/>
          <p:nvPr/>
        </p:nvSpPr>
        <p:spPr>
          <a:xfrm>
            <a:off x="1426029" y="1763486"/>
            <a:ext cx="9165771" cy="3170099"/>
          </a:xfrm>
          <a:prstGeom prst="rect">
            <a:avLst/>
          </a:prstGeom>
          <a:noFill/>
        </p:spPr>
        <p:txBody>
          <a:bodyPr wrap="square" rtlCol="0">
            <a:spAutoFit/>
          </a:bodyPr>
          <a:lstStyle/>
          <a:p>
            <a:pPr marL="514350" indent="-514350">
              <a:buFont typeface="+mj-lt"/>
              <a:buAutoNum type="arabicPeriod"/>
            </a:pPr>
            <a:r>
              <a:rPr lang="en-US" sz="4000" dirty="0">
                <a:solidFill>
                  <a:schemeClr val="bg1"/>
                </a:solidFill>
                <a:latin typeface="Aparajita" panose="02020603050405020304" pitchFamily="18" charset="0"/>
                <a:cs typeface="Aparajita" panose="02020603050405020304" pitchFamily="18" charset="0"/>
              </a:rPr>
              <a:t>Introduction</a:t>
            </a:r>
          </a:p>
          <a:p>
            <a:pPr marL="514350" indent="-514350">
              <a:buFont typeface="+mj-lt"/>
              <a:buAutoNum type="arabicPeriod"/>
            </a:pPr>
            <a:r>
              <a:rPr lang="en-US" sz="4000" dirty="0">
                <a:solidFill>
                  <a:schemeClr val="bg1"/>
                </a:solidFill>
                <a:latin typeface="Aparajita" panose="02020603050405020304" pitchFamily="18" charset="0"/>
                <a:cs typeface="Aparajita" panose="02020603050405020304" pitchFamily="18" charset="0"/>
              </a:rPr>
              <a:t>Problem Domain</a:t>
            </a:r>
          </a:p>
          <a:p>
            <a:pPr marL="514350" indent="-514350">
              <a:buFont typeface="+mj-lt"/>
              <a:buAutoNum type="arabicPeriod"/>
            </a:pPr>
            <a:r>
              <a:rPr lang="en-US" sz="4000" dirty="0">
                <a:solidFill>
                  <a:schemeClr val="bg1"/>
                </a:solidFill>
                <a:latin typeface="Aparajita" panose="02020603050405020304" pitchFamily="18" charset="0"/>
                <a:cs typeface="Aparajita" panose="02020603050405020304" pitchFamily="18" charset="0"/>
              </a:rPr>
              <a:t>Problem Solution</a:t>
            </a:r>
          </a:p>
          <a:p>
            <a:pPr marL="514350" indent="-514350">
              <a:buFont typeface="+mj-lt"/>
              <a:buAutoNum type="arabicPeriod"/>
            </a:pPr>
            <a:r>
              <a:rPr lang="en-US" sz="4000" dirty="0">
                <a:solidFill>
                  <a:schemeClr val="bg1"/>
                </a:solidFill>
                <a:latin typeface="Aparajita" panose="02020603050405020304" pitchFamily="18" charset="0"/>
                <a:cs typeface="Aparajita" panose="02020603050405020304" pitchFamily="18" charset="0"/>
              </a:rPr>
              <a:t>Application Conclusion</a:t>
            </a:r>
          </a:p>
          <a:p>
            <a:pPr marL="514350" indent="-514350">
              <a:buFont typeface="+mj-lt"/>
              <a:buAutoNum type="arabicPeriod"/>
            </a:pPr>
            <a:r>
              <a:rPr lang="en-US" sz="4000" dirty="0">
                <a:solidFill>
                  <a:schemeClr val="bg1"/>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2762192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12192000" cy="1115778"/>
            <a:chOff x="0" y="16321"/>
            <a:chExt cx="12192000" cy="1099457"/>
          </a:xfrm>
        </p:grpSpPr>
        <p:sp>
          <p:nvSpPr>
            <p:cNvPr id="2" name="Rectangle 1"/>
            <p:cNvSpPr/>
            <p:nvPr/>
          </p:nvSpPr>
          <p:spPr>
            <a:xfrm>
              <a:off x="0" y="16321"/>
              <a:ext cx="12192000" cy="1099457"/>
            </a:xfrm>
            <a:prstGeom prst="rect">
              <a:avLst/>
            </a:prstGeom>
            <a:solidFill>
              <a:srgbClr val="1E1E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60371" y="110576"/>
              <a:ext cx="5061857" cy="769441"/>
            </a:xfrm>
            <a:prstGeom prst="rect">
              <a:avLst/>
            </a:prstGeom>
            <a:noFill/>
          </p:spPr>
          <p:txBody>
            <a:bodyPr wrap="square" rtlCol="0">
              <a:spAutoFit/>
            </a:bodyPr>
            <a:lstStyle/>
            <a:p>
              <a:r>
                <a:rPr lang="en-US" sz="4400" dirty="0"/>
                <a:t>INTRODUCTION</a:t>
              </a:r>
            </a:p>
          </p:txBody>
        </p:sp>
      </p:grpSp>
      <p:grpSp>
        <p:nvGrpSpPr>
          <p:cNvPr id="15" name="Group 14"/>
          <p:cNvGrpSpPr/>
          <p:nvPr/>
        </p:nvGrpSpPr>
        <p:grpSpPr>
          <a:xfrm>
            <a:off x="0" y="1110341"/>
            <a:ext cx="12192000" cy="1205945"/>
            <a:chOff x="0" y="1110341"/>
            <a:chExt cx="12192000" cy="1205945"/>
          </a:xfrm>
        </p:grpSpPr>
        <p:sp>
          <p:nvSpPr>
            <p:cNvPr id="3" name="Rectangle 2"/>
            <p:cNvSpPr/>
            <p:nvPr/>
          </p:nvSpPr>
          <p:spPr>
            <a:xfrm>
              <a:off x="0" y="1110341"/>
              <a:ext cx="12192000" cy="1088569"/>
            </a:xfrm>
            <a:prstGeom prst="rect">
              <a:avLst/>
            </a:prstGeom>
            <a:solidFill>
              <a:srgbClr val="264A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5057" y="1208290"/>
              <a:ext cx="11658600" cy="1107996"/>
            </a:xfrm>
            <a:prstGeom prst="rect">
              <a:avLst/>
            </a:prstGeom>
            <a:noFill/>
          </p:spPr>
          <p:txBody>
            <a:bodyPr wrap="square" rtlCol="0">
              <a:spAutoFit/>
            </a:bodyPr>
            <a:lstStyle/>
            <a:p>
              <a:r>
                <a:rPr lang="en-US" sz="2400" dirty="0"/>
                <a:t>Text extraction from image is one of the complicated areas in digital image processing. It is a complex process to detect and recognize the text from image . </a:t>
              </a:r>
            </a:p>
            <a:p>
              <a:endParaRPr lang="en-US" dirty="0"/>
            </a:p>
          </p:txBody>
        </p:sp>
      </p:grpSp>
      <p:grpSp>
        <p:nvGrpSpPr>
          <p:cNvPr id="16" name="Group 15"/>
          <p:cNvGrpSpPr/>
          <p:nvPr/>
        </p:nvGrpSpPr>
        <p:grpSpPr>
          <a:xfrm>
            <a:off x="0" y="2198913"/>
            <a:ext cx="12192000" cy="1045030"/>
            <a:chOff x="0" y="2198913"/>
            <a:chExt cx="12192000" cy="1045030"/>
          </a:xfrm>
        </p:grpSpPr>
        <p:sp>
          <p:nvSpPr>
            <p:cNvPr id="4" name="Rectangle 3"/>
            <p:cNvSpPr/>
            <p:nvPr/>
          </p:nvSpPr>
          <p:spPr>
            <a:xfrm>
              <a:off x="0" y="2198913"/>
              <a:ext cx="12192000" cy="1045030"/>
            </a:xfrm>
            <a:prstGeom prst="rect">
              <a:avLst/>
            </a:prstGeom>
            <a:solidFill>
              <a:srgbClr val="2F94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5057" y="2256943"/>
              <a:ext cx="11059886" cy="830997"/>
            </a:xfrm>
            <a:prstGeom prst="rect">
              <a:avLst/>
            </a:prstGeom>
            <a:noFill/>
          </p:spPr>
          <p:txBody>
            <a:bodyPr wrap="square" rtlCol="0">
              <a:spAutoFit/>
            </a:bodyPr>
            <a:lstStyle/>
            <a:p>
              <a:r>
                <a:rPr lang="en-US" sz="2400" dirty="0"/>
                <a:t>It’s possible for computer software to only provide extracted text from image using most complicated algorithm.</a:t>
              </a:r>
            </a:p>
          </p:txBody>
        </p:sp>
      </p:grpSp>
      <p:grpSp>
        <p:nvGrpSpPr>
          <p:cNvPr id="17" name="Group 16"/>
          <p:cNvGrpSpPr/>
          <p:nvPr/>
        </p:nvGrpSpPr>
        <p:grpSpPr>
          <a:xfrm>
            <a:off x="0" y="3243943"/>
            <a:ext cx="12192000" cy="1298302"/>
            <a:chOff x="0" y="3243943"/>
            <a:chExt cx="12192000" cy="1298302"/>
          </a:xfrm>
        </p:grpSpPr>
        <p:sp>
          <p:nvSpPr>
            <p:cNvPr id="5" name="Rectangle 4"/>
            <p:cNvSpPr/>
            <p:nvPr/>
          </p:nvSpPr>
          <p:spPr>
            <a:xfrm>
              <a:off x="0" y="3243943"/>
              <a:ext cx="12192000" cy="1298302"/>
            </a:xfrm>
            <a:prstGeom prst="rect">
              <a:avLst/>
            </a:prstGeom>
            <a:solidFill>
              <a:srgbClr val="3EBD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85057" y="3243943"/>
              <a:ext cx="11658600" cy="1200329"/>
            </a:xfrm>
            <a:prstGeom prst="rect">
              <a:avLst/>
            </a:prstGeom>
            <a:noFill/>
          </p:spPr>
          <p:txBody>
            <a:bodyPr wrap="square" rtlCol="0">
              <a:spAutoFit/>
            </a:bodyPr>
            <a:lstStyle/>
            <a:p>
              <a:r>
                <a:rPr lang="en-US" sz="2400" dirty="0"/>
                <a:t>So, it can’t be used anywhere in this existing environment. Here different types of language translators are available such as voice-based translator, keyboard-based  translator etc. but those translators are not user friendly. </a:t>
              </a:r>
            </a:p>
          </p:txBody>
        </p:sp>
      </p:grpSp>
      <p:grpSp>
        <p:nvGrpSpPr>
          <p:cNvPr id="18" name="Group 17"/>
          <p:cNvGrpSpPr/>
          <p:nvPr/>
        </p:nvGrpSpPr>
        <p:grpSpPr>
          <a:xfrm>
            <a:off x="0" y="4343400"/>
            <a:ext cx="12192000" cy="1047929"/>
            <a:chOff x="0" y="4343400"/>
            <a:chExt cx="12192000" cy="1047929"/>
          </a:xfrm>
        </p:grpSpPr>
        <p:sp>
          <p:nvSpPr>
            <p:cNvPr id="6" name="Rectangle 5"/>
            <p:cNvSpPr/>
            <p:nvPr/>
          </p:nvSpPr>
          <p:spPr>
            <a:xfrm>
              <a:off x="0" y="4343400"/>
              <a:ext cx="12192000" cy="1047929"/>
            </a:xfrm>
            <a:prstGeom prst="rect">
              <a:avLst/>
            </a:prstGeom>
            <a:solidFill>
              <a:srgbClr val="4BBD6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5057" y="4444272"/>
              <a:ext cx="11734800" cy="830997"/>
            </a:xfrm>
            <a:prstGeom prst="rect">
              <a:avLst/>
            </a:prstGeom>
            <a:noFill/>
          </p:spPr>
          <p:txBody>
            <a:bodyPr wrap="square" rtlCol="0">
              <a:spAutoFit/>
            </a:bodyPr>
            <a:lstStyle/>
            <a:p>
              <a:r>
                <a:rPr lang="en-US" sz="2400" dirty="0"/>
                <a:t>The purpose of this work is to demonstrate that a tight dynamical connection may be made between text and interactive visualization imagery.</a:t>
              </a:r>
            </a:p>
          </p:txBody>
        </p:sp>
      </p:grpSp>
      <p:grpSp>
        <p:nvGrpSpPr>
          <p:cNvPr id="22" name="Group 21"/>
          <p:cNvGrpSpPr/>
          <p:nvPr/>
        </p:nvGrpSpPr>
        <p:grpSpPr>
          <a:xfrm>
            <a:off x="0" y="5273956"/>
            <a:ext cx="12192000" cy="985330"/>
            <a:chOff x="0" y="5273956"/>
            <a:chExt cx="12192000" cy="985330"/>
          </a:xfrm>
        </p:grpSpPr>
        <p:sp>
          <p:nvSpPr>
            <p:cNvPr id="7" name="Rectangle 6"/>
            <p:cNvSpPr/>
            <p:nvPr/>
          </p:nvSpPr>
          <p:spPr>
            <a:xfrm>
              <a:off x="0" y="5273956"/>
              <a:ext cx="12192000" cy="985330"/>
            </a:xfrm>
            <a:prstGeom prst="rect">
              <a:avLst/>
            </a:prstGeom>
            <a:solidFill>
              <a:srgbClr val="3ACE4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85057" y="5405115"/>
              <a:ext cx="11734800" cy="830997"/>
            </a:xfrm>
            <a:prstGeom prst="rect">
              <a:avLst/>
            </a:prstGeom>
            <a:noFill/>
          </p:spPr>
          <p:txBody>
            <a:bodyPr wrap="square" rtlCol="0">
              <a:spAutoFit/>
            </a:bodyPr>
            <a:lstStyle/>
            <a:p>
              <a:r>
                <a:rPr lang="en-US" sz="2400" dirty="0"/>
                <a:t>The Android device camera can prove this type of extraction and we can easily implement algorithm using java language.</a:t>
              </a:r>
            </a:p>
          </p:txBody>
        </p:sp>
      </p:grpSp>
      <p:grpSp>
        <p:nvGrpSpPr>
          <p:cNvPr id="21" name="Group 20"/>
          <p:cNvGrpSpPr/>
          <p:nvPr/>
        </p:nvGrpSpPr>
        <p:grpSpPr>
          <a:xfrm>
            <a:off x="0" y="6259286"/>
            <a:ext cx="12192000" cy="1034143"/>
            <a:chOff x="0" y="6259286"/>
            <a:chExt cx="12192000" cy="1034143"/>
          </a:xfrm>
        </p:grpSpPr>
        <p:sp>
          <p:nvSpPr>
            <p:cNvPr id="8" name="Rectangle 7"/>
            <p:cNvSpPr/>
            <p:nvPr/>
          </p:nvSpPr>
          <p:spPr>
            <a:xfrm>
              <a:off x="0" y="6259286"/>
              <a:ext cx="12192000" cy="1034143"/>
            </a:xfrm>
            <a:prstGeom prst="rect">
              <a:avLst/>
            </a:prstGeom>
            <a:solidFill>
              <a:srgbClr val="4DD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06828" y="6360859"/>
              <a:ext cx="11713029" cy="830997"/>
            </a:xfrm>
            <a:prstGeom prst="rect">
              <a:avLst/>
            </a:prstGeom>
            <a:noFill/>
          </p:spPr>
          <p:txBody>
            <a:bodyPr wrap="square" rtlCol="0">
              <a:spAutoFit/>
            </a:bodyPr>
            <a:lstStyle/>
            <a:p>
              <a:r>
                <a:rPr lang="en-US" sz="2400" dirty="0"/>
                <a:t>There are millions of mobile users in this world who always have mobile in their hand, simply they can capture the image to extract the text.</a:t>
              </a:r>
            </a:p>
          </p:txBody>
        </p:sp>
      </p:grpSp>
    </p:spTree>
    <p:extLst>
      <p:ext uri="{BB962C8B-B14F-4D97-AF65-F5344CB8AC3E}">
        <p14:creationId xmlns:p14="http://schemas.microsoft.com/office/powerpoint/2010/main" val="42925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circle(in)">
                                      <p:cBhvr>
                                        <p:cTn id="14" dur="1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ircle(in)">
                                      <p:cBhvr>
                                        <p:cTn id="24" dur="10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1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ircle(in)">
                                      <p:cBhvr>
                                        <p:cTn id="34" dur="2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circle(in)">
                                      <p:cBhvr>
                                        <p:cTn id="3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a:off x="2817859" y="322107"/>
            <a:ext cx="655628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PROBLEM DEFINITION</a:t>
            </a:r>
          </a:p>
        </p:txBody>
      </p:sp>
      <p:sp>
        <p:nvSpPr>
          <p:cNvPr id="4" name="TextBox 3"/>
          <p:cNvSpPr txBox="1"/>
          <p:nvPr/>
        </p:nvSpPr>
        <p:spPr>
          <a:xfrm>
            <a:off x="314148" y="1567543"/>
            <a:ext cx="11714566" cy="1477328"/>
          </a:xfrm>
          <a:prstGeom prst="rect">
            <a:avLst/>
          </a:prstGeom>
          <a:noFill/>
        </p:spPr>
        <p:txBody>
          <a:bodyPr wrap="square" rtlCol="0">
            <a:spAutoFit/>
          </a:bodyPr>
          <a:lstStyle/>
          <a:p>
            <a:r>
              <a:rPr lang="en-IN" sz="2400" b="1" dirty="0"/>
              <a:t>People travelling to different places find it difficult to communicate with local people as they do not know the language. They are unable to interpret the words on any board or banner. So there is a need to develop text extraction system.</a:t>
            </a:r>
            <a:endParaRPr lang="en-US" sz="2400" dirty="0"/>
          </a:p>
          <a:p>
            <a:endParaRPr lang="en-US" dirty="0"/>
          </a:p>
        </p:txBody>
      </p:sp>
      <p:pic>
        <p:nvPicPr>
          <p:cNvPr id="5" name="Picture 2" descr="https://image.freepik.com/free-vector/confused-worker_23-2147503693.jpg"/>
          <p:cNvPicPr>
            <a:picLocks noChangeAspect="1" noChangeArrowheads="1"/>
          </p:cNvPicPr>
          <p:nvPr/>
        </p:nvPicPr>
        <p:blipFill>
          <a:blip r:embed="rId2"/>
          <a:srcRect/>
          <a:stretch>
            <a:fillRect/>
          </a:stretch>
        </p:blipFill>
        <p:spPr bwMode="auto">
          <a:xfrm>
            <a:off x="3536507" y="3366977"/>
            <a:ext cx="5118985" cy="3159396"/>
          </a:xfrm>
          <a:prstGeom prst="rect">
            <a:avLst/>
          </a:prstGeom>
          <a:noFill/>
        </p:spPr>
      </p:pic>
    </p:spTree>
    <p:extLst>
      <p:ext uri="{BB962C8B-B14F-4D97-AF65-F5344CB8AC3E}">
        <p14:creationId xmlns:p14="http://schemas.microsoft.com/office/powerpoint/2010/main" val="284355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375" accel="50000" decel="50000" autoRev="1" fill="hold">
                                          <p:stCondLst>
                                            <p:cond delay="0"/>
                                          </p:stCondLst>
                                        </p:cTn>
                                        <p:tgtEl>
                                          <p:spTgt spid="3"/>
                                        </p:tgtEl>
                                        <p:attrNameLst>
                                          <p:attrName>ppt_x</p:attrName>
                                          <p:attrName>ppt_y</p:attrName>
                                        </p:attrNameLst>
                                      </p:cBhvr>
                                    </p:animMotion>
                                    <p:animRot by="1500000">
                                      <p:cBhvr>
                                        <p:cTn id="7" dur="188" fill="hold">
                                          <p:stCondLst>
                                            <p:cond delay="0"/>
                                          </p:stCondLst>
                                        </p:cTn>
                                        <p:tgtEl>
                                          <p:spTgt spid="3"/>
                                        </p:tgtEl>
                                        <p:attrNameLst>
                                          <p:attrName>r</p:attrName>
                                        </p:attrNameLst>
                                      </p:cBhvr>
                                    </p:animRot>
                                    <p:animRot by="-1500000">
                                      <p:cBhvr>
                                        <p:cTn id="8" dur="188" fill="hold">
                                          <p:stCondLst>
                                            <p:cond delay="188"/>
                                          </p:stCondLst>
                                        </p:cTn>
                                        <p:tgtEl>
                                          <p:spTgt spid="3"/>
                                        </p:tgtEl>
                                        <p:attrNameLst>
                                          <p:attrName>r</p:attrName>
                                        </p:attrNameLst>
                                      </p:cBhvr>
                                    </p:animRot>
                                    <p:animRot by="-1500000">
                                      <p:cBhvr>
                                        <p:cTn id="9" dur="188" fill="hold">
                                          <p:stCondLst>
                                            <p:cond delay="375"/>
                                          </p:stCondLst>
                                        </p:cTn>
                                        <p:tgtEl>
                                          <p:spTgt spid="3"/>
                                        </p:tgtEl>
                                        <p:attrNameLst>
                                          <p:attrName>r</p:attrName>
                                        </p:attrNameLst>
                                      </p:cBhvr>
                                    </p:animRot>
                                    <p:animRot by="1500000">
                                      <p:cBhvr>
                                        <p:cTn id="10" dur="188" fill="hold">
                                          <p:stCondLst>
                                            <p:cond delay="563"/>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 y="0"/>
            <a:ext cx="12192001" cy="6858000"/>
            <a:chOff x="-1" y="0"/>
            <a:chExt cx="12192001" cy="6858000"/>
          </a:xfrm>
        </p:grpSpPr>
        <p:sp>
          <p:nvSpPr>
            <p:cNvPr id="2" name="Rectangle 1"/>
            <p:cNvSpPr/>
            <p:nvPr/>
          </p:nvSpPr>
          <p:spPr>
            <a:xfrm>
              <a:off x="-1" y="0"/>
              <a:ext cx="6139543" cy="6858000"/>
            </a:xfrm>
            <a:prstGeom prst="rect">
              <a:avLst/>
            </a:prstGeom>
            <a:solidFill>
              <a:srgbClr val="E424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139543" y="0"/>
              <a:ext cx="6052457" cy="6858000"/>
            </a:xfrm>
            <a:prstGeom prst="rect">
              <a:avLst/>
            </a:prstGeom>
            <a:solidFill>
              <a:srgbClr val="B33D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631372" y="630764"/>
            <a:ext cx="5649685" cy="769441"/>
          </a:xfrm>
          <a:prstGeom prst="rect">
            <a:avLst/>
          </a:prstGeom>
          <a:noFill/>
        </p:spPr>
        <p:txBody>
          <a:bodyPr wrap="square" rtlCol="0">
            <a:spAutoFit/>
          </a:bodyPr>
          <a:lstStyle/>
          <a:p>
            <a:r>
              <a:rPr lang="en-US" sz="4400" dirty="0"/>
              <a:t>PROBLEM SOLUTION</a:t>
            </a:r>
          </a:p>
        </p:txBody>
      </p:sp>
      <p:pic>
        <p:nvPicPr>
          <p:cNvPr id="5" name="Picture 2" descr="https://image.freepik.com/vector-gratis/bombilla-hecha-de-engranajes_23-2147505750.jpg"/>
          <p:cNvPicPr>
            <a:picLocks noChangeAspect="1" noChangeArrowheads="1"/>
          </p:cNvPicPr>
          <p:nvPr/>
        </p:nvPicPr>
        <p:blipFill>
          <a:blip r:embed="rId2"/>
          <a:srcRect/>
          <a:stretch>
            <a:fillRect/>
          </a:stretch>
        </p:blipFill>
        <p:spPr bwMode="auto">
          <a:xfrm>
            <a:off x="1225781" y="2030969"/>
            <a:ext cx="3687977" cy="3687977"/>
          </a:xfrm>
          <a:prstGeom prst="rect">
            <a:avLst/>
          </a:prstGeom>
          <a:noFill/>
        </p:spPr>
      </p:pic>
      <p:grpSp>
        <p:nvGrpSpPr>
          <p:cNvPr id="9" name="Group 8"/>
          <p:cNvGrpSpPr/>
          <p:nvPr/>
        </p:nvGrpSpPr>
        <p:grpSpPr>
          <a:xfrm>
            <a:off x="6422572" y="468087"/>
            <a:ext cx="5584371" cy="5845628"/>
            <a:chOff x="6422572" y="468087"/>
            <a:chExt cx="5584371" cy="5845628"/>
          </a:xfrm>
        </p:grpSpPr>
        <p:sp>
          <p:nvSpPr>
            <p:cNvPr id="7" name="Oval 6"/>
            <p:cNvSpPr/>
            <p:nvPr/>
          </p:nvSpPr>
          <p:spPr>
            <a:xfrm>
              <a:off x="6422572" y="468087"/>
              <a:ext cx="5584371" cy="5845628"/>
            </a:xfrm>
            <a:prstGeom prst="ellipse">
              <a:avLst/>
            </a:prstGeom>
            <a:solidFill>
              <a:srgbClr val="D533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339252" y="1741715"/>
              <a:ext cx="4275806" cy="3754874"/>
            </a:xfrm>
            <a:prstGeom prst="rect">
              <a:avLst/>
            </a:prstGeom>
            <a:noFill/>
          </p:spPr>
          <p:txBody>
            <a:bodyPr wrap="square" rtlCol="0">
              <a:spAutoFit/>
            </a:bodyPr>
            <a:lstStyle/>
            <a:p>
              <a:r>
                <a:rPr lang="en-IN" sz="2000" b="1" dirty="0"/>
                <a:t>To remove the communication barrier there is a need to develop a text extraction application. This application can be used to covert text written on image to any language (8 languages) required. Further it can be used to convert text from the language known to the language required. It can be used as a speech to text converter. One can also type and convert the required text information.</a:t>
              </a:r>
              <a:endParaRPr lang="en-US" sz="2000" dirty="0"/>
            </a:p>
            <a:p>
              <a:endParaRPr lang="en-US" dirty="0"/>
            </a:p>
          </p:txBody>
        </p:sp>
      </p:grpSp>
    </p:spTree>
    <p:extLst>
      <p:ext uri="{BB962C8B-B14F-4D97-AF65-F5344CB8AC3E}">
        <p14:creationId xmlns:p14="http://schemas.microsoft.com/office/powerpoint/2010/main" val="17460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1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25686" y="358764"/>
            <a:ext cx="6814457" cy="769441"/>
          </a:xfrm>
          <a:prstGeom prst="rect">
            <a:avLst/>
          </a:prstGeom>
          <a:noFill/>
        </p:spPr>
        <p:txBody>
          <a:bodyPr wrap="square" rtlCol="0">
            <a:spAutoFit/>
          </a:bodyPr>
          <a:lstStyle/>
          <a:p>
            <a:r>
              <a:rPr lang="en-US" sz="4400" dirty="0">
                <a:solidFill>
                  <a:schemeClr val="bg1"/>
                </a:solidFill>
              </a:rPr>
              <a:t>APPLICATION</a:t>
            </a:r>
          </a:p>
        </p:txBody>
      </p:sp>
      <p:grpSp>
        <p:nvGrpSpPr>
          <p:cNvPr id="13" name="Group 12"/>
          <p:cNvGrpSpPr/>
          <p:nvPr/>
        </p:nvGrpSpPr>
        <p:grpSpPr>
          <a:xfrm>
            <a:off x="299358" y="1491343"/>
            <a:ext cx="5693228" cy="2155372"/>
            <a:chOff x="299358" y="1491343"/>
            <a:chExt cx="5693228" cy="2155372"/>
          </a:xfrm>
        </p:grpSpPr>
        <p:sp>
          <p:nvSpPr>
            <p:cNvPr id="5" name="Pentagon 4"/>
            <p:cNvSpPr/>
            <p:nvPr/>
          </p:nvSpPr>
          <p:spPr>
            <a:xfrm>
              <a:off x="299358" y="1491343"/>
              <a:ext cx="5693228" cy="2155372"/>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22514" y="1730829"/>
              <a:ext cx="4659086" cy="1815882"/>
            </a:xfrm>
            <a:prstGeom prst="rect">
              <a:avLst/>
            </a:prstGeom>
            <a:noFill/>
          </p:spPr>
          <p:txBody>
            <a:bodyPr wrap="square" rtlCol="0">
              <a:spAutoFit/>
            </a:bodyPr>
            <a:lstStyle/>
            <a:p>
              <a:r>
                <a:rPr lang="en-US" sz="2800" dirty="0">
                  <a:solidFill>
                    <a:schemeClr val="bg1"/>
                  </a:solidFill>
                </a:rPr>
                <a:t>Language Translator is an application that can be installed in user’s mobile like other mobile application.</a:t>
              </a:r>
            </a:p>
          </p:txBody>
        </p:sp>
      </p:grpSp>
      <p:grpSp>
        <p:nvGrpSpPr>
          <p:cNvPr id="14" name="Group 13"/>
          <p:cNvGrpSpPr/>
          <p:nvPr/>
        </p:nvGrpSpPr>
        <p:grpSpPr>
          <a:xfrm>
            <a:off x="6373586" y="1491343"/>
            <a:ext cx="5693228" cy="2270811"/>
            <a:chOff x="6373586" y="1491343"/>
            <a:chExt cx="5693228" cy="2270811"/>
          </a:xfrm>
        </p:grpSpPr>
        <p:sp>
          <p:nvSpPr>
            <p:cNvPr id="8" name="Pentagon 7"/>
            <p:cNvSpPr/>
            <p:nvPr/>
          </p:nvSpPr>
          <p:spPr>
            <a:xfrm>
              <a:off x="6373586" y="1491343"/>
              <a:ext cx="5693228" cy="2155372"/>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42314" y="1515385"/>
              <a:ext cx="4397829" cy="2246769"/>
            </a:xfrm>
            <a:prstGeom prst="rect">
              <a:avLst/>
            </a:prstGeom>
            <a:noFill/>
          </p:spPr>
          <p:txBody>
            <a:bodyPr wrap="square" rtlCol="0">
              <a:spAutoFit/>
            </a:bodyPr>
            <a:lstStyle/>
            <a:p>
              <a:r>
                <a:rPr lang="en-US" sz="2800" dirty="0">
                  <a:solidFill>
                    <a:schemeClr val="bg1"/>
                  </a:solidFill>
                </a:rPr>
                <a:t>This application provides a new idea to the people when they want to transcript the other language text into their known language.</a:t>
              </a:r>
            </a:p>
          </p:txBody>
        </p:sp>
      </p:grpSp>
      <p:grpSp>
        <p:nvGrpSpPr>
          <p:cNvPr id="15" name="Group 14"/>
          <p:cNvGrpSpPr/>
          <p:nvPr/>
        </p:nvGrpSpPr>
        <p:grpSpPr>
          <a:xfrm>
            <a:off x="329294" y="4343864"/>
            <a:ext cx="5693228" cy="2155372"/>
            <a:chOff x="329294" y="4343864"/>
            <a:chExt cx="5693228" cy="2155372"/>
          </a:xfrm>
        </p:grpSpPr>
        <p:sp>
          <p:nvSpPr>
            <p:cNvPr id="7" name="Pentagon 6"/>
            <p:cNvSpPr/>
            <p:nvPr/>
          </p:nvSpPr>
          <p:spPr>
            <a:xfrm>
              <a:off x="329294" y="4343864"/>
              <a:ext cx="5693228" cy="2155372"/>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Using this they can transcript their unknown language text into their known language text format. </a:t>
              </a:r>
            </a:p>
          </p:txBody>
        </p:sp>
        <p:sp>
          <p:nvSpPr>
            <p:cNvPr id="11" name="TextBox 10"/>
            <p:cNvSpPr txBox="1"/>
            <p:nvPr/>
          </p:nvSpPr>
          <p:spPr>
            <a:xfrm>
              <a:off x="522514" y="4648200"/>
              <a:ext cx="4882242" cy="1777954"/>
            </a:xfrm>
            <a:prstGeom prst="rect">
              <a:avLst/>
            </a:prstGeom>
            <a:noFill/>
          </p:spPr>
          <p:txBody>
            <a:bodyPr wrap="square" rtlCol="0">
              <a:spAutoFit/>
            </a:bodyPr>
            <a:lstStyle/>
            <a:p>
              <a:endParaRPr lang="en-US" dirty="0"/>
            </a:p>
          </p:txBody>
        </p:sp>
      </p:grpSp>
      <p:grpSp>
        <p:nvGrpSpPr>
          <p:cNvPr id="16" name="Group 15"/>
          <p:cNvGrpSpPr/>
          <p:nvPr/>
        </p:nvGrpSpPr>
        <p:grpSpPr>
          <a:xfrm>
            <a:off x="6373586" y="4299857"/>
            <a:ext cx="5693228" cy="2308324"/>
            <a:chOff x="6373586" y="4299857"/>
            <a:chExt cx="5693228" cy="2308324"/>
          </a:xfrm>
        </p:grpSpPr>
        <p:sp>
          <p:nvSpPr>
            <p:cNvPr id="6" name="Pentagon 5"/>
            <p:cNvSpPr/>
            <p:nvPr/>
          </p:nvSpPr>
          <p:spPr>
            <a:xfrm>
              <a:off x="6373586" y="4299857"/>
              <a:ext cx="5693228" cy="2155372"/>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42314" y="4299857"/>
              <a:ext cx="4724400" cy="2308324"/>
            </a:xfrm>
            <a:prstGeom prst="rect">
              <a:avLst/>
            </a:prstGeom>
            <a:noFill/>
          </p:spPr>
          <p:txBody>
            <a:bodyPr wrap="square" rtlCol="0">
              <a:spAutoFit/>
            </a:bodyPr>
            <a:lstStyle/>
            <a:p>
              <a:r>
                <a:rPr lang="en-US" sz="2400" dirty="0">
                  <a:solidFill>
                    <a:schemeClr val="bg1"/>
                  </a:solidFill>
                </a:rPr>
                <a:t>User has to take a image of the unknown language text and they have to give this image as an input for the software and the software will give the output as their known text.</a:t>
              </a:r>
            </a:p>
          </p:txBody>
        </p:sp>
      </p:grpSp>
    </p:spTree>
    <p:extLst>
      <p:ext uri="{BB962C8B-B14F-4D97-AF65-F5344CB8AC3E}">
        <p14:creationId xmlns:p14="http://schemas.microsoft.com/office/powerpoint/2010/main" val="428110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000" fill="hold"/>
                                        <p:tgtEl>
                                          <p:spTgt spid="13"/>
                                        </p:tgtEl>
                                        <p:attrNameLst>
                                          <p:attrName>ppt_x</p:attrName>
                                        </p:attrNameLst>
                                      </p:cBhvr>
                                      <p:tavLst>
                                        <p:tav tm="0">
                                          <p:val>
                                            <p:strVal val="#ppt_x"/>
                                          </p:val>
                                        </p:tav>
                                        <p:tav tm="100000">
                                          <p:val>
                                            <p:strVal val="#ppt_x"/>
                                          </p:val>
                                        </p:tav>
                                      </p:tavLst>
                                    </p:anim>
                                    <p:anim calcmode="lin" valueType="num">
                                      <p:cBhvr additive="base">
                                        <p:cTn id="15"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ppt_x"/>
                                          </p:val>
                                        </p:tav>
                                        <p:tav tm="100000">
                                          <p:val>
                                            <p:strVal val="#ppt_x"/>
                                          </p:val>
                                        </p:tav>
                                      </p:tavLst>
                                    </p:anim>
                                    <p:anim calcmode="lin" valueType="num">
                                      <p:cBhvr additive="base">
                                        <p:cTn id="21"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1000" fill="hold"/>
                                        <p:tgtEl>
                                          <p:spTgt spid="15"/>
                                        </p:tgtEl>
                                        <p:attrNameLst>
                                          <p:attrName>ppt_x</p:attrName>
                                        </p:attrNameLst>
                                      </p:cBhvr>
                                      <p:tavLst>
                                        <p:tav tm="0">
                                          <p:val>
                                            <p:strVal val="#ppt_x"/>
                                          </p:val>
                                        </p:tav>
                                        <p:tav tm="100000">
                                          <p:val>
                                            <p:strVal val="#ppt_x"/>
                                          </p:val>
                                        </p:tav>
                                      </p:tavLst>
                                    </p:anim>
                                    <p:anim calcmode="lin" valueType="num">
                                      <p:cBhvr additive="base">
                                        <p:cTn id="27"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1000" fill="hold"/>
                                        <p:tgtEl>
                                          <p:spTgt spid="16"/>
                                        </p:tgtEl>
                                        <p:attrNameLst>
                                          <p:attrName>ppt_x</p:attrName>
                                        </p:attrNameLst>
                                      </p:cBhvr>
                                      <p:tavLst>
                                        <p:tav tm="0">
                                          <p:val>
                                            <p:strVal val="#ppt_x"/>
                                          </p:val>
                                        </p:tav>
                                        <p:tav tm="100000">
                                          <p:val>
                                            <p:strVal val="#ppt_x"/>
                                          </p:val>
                                        </p:tav>
                                      </p:tavLst>
                                    </p:anim>
                                    <p:anim calcmode="lin" valueType="num">
                                      <p:cBhvr additive="base">
                                        <p:cTn id="33"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3000" y="931544"/>
            <a:ext cx="6368143" cy="769441"/>
          </a:xfrm>
          <a:prstGeom prst="rect">
            <a:avLst/>
          </a:prstGeom>
          <a:noFill/>
        </p:spPr>
        <p:txBody>
          <a:bodyPr wrap="square" rtlCol="0">
            <a:spAutoFit/>
          </a:bodyPr>
          <a:lstStyle/>
          <a:p>
            <a:r>
              <a:rPr lang="en-US" sz="4400" dirty="0">
                <a:solidFill>
                  <a:srgbClr val="4DD137"/>
                </a:solidFill>
              </a:rPr>
              <a:t>SCOPE OF THE PROJECT</a:t>
            </a:r>
          </a:p>
        </p:txBody>
      </p:sp>
      <p:sp>
        <p:nvSpPr>
          <p:cNvPr id="4" name="Smiley Face 3"/>
          <p:cNvSpPr/>
          <p:nvPr/>
        </p:nvSpPr>
        <p:spPr>
          <a:xfrm>
            <a:off x="8654143" y="283029"/>
            <a:ext cx="2253343" cy="1937657"/>
          </a:xfrm>
          <a:prstGeom prst="smileyFace">
            <a:avLst/>
          </a:prstGeom>
          <a:solidFill>
            <a:srgbClr val="4DD1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257" y="2971801"/>
            <a:ext cx="10711543" cy="2954655"/>
          </a:xfrm>
          <a:prstGeom prst="rect">
            <a:avLst/>
          </a:prstGeom>
          <a:noFill/>
        </p:spPr>
        <p:txBody>
          <a:bodyPr wrap="square" rtlCol="0">
            <a:spAutoFit/>
          </a:bodyPr>
          <a:lstStyle/>
          <a:p>
            <a:r>
              <a:rPr lang="en-US" sz="2400" b="1" dirty="0">
                <a:solidFill>
                  <a:srgbClr val="4DD137"/>
                </a:solidFill>
              </a:rPr>
              <a:t>This software package can be readily used by non-programming personals avoiding human handled chance of error. This project is used by any common men, student and faculties.</a:t>
            </a:r>
            <a:endParaRPr lang="en-US" sz="2400" dirty="0">
              <a:solidFill>
                <a:srgbClr val="4DD137"/>
              </a:solidFill>
            </a:endParaRPr>
          </a:p>
          <a:p>
            <a:endParaRPr lang="en-US" sz="2400" dirty="0">
              <a:solidFill>
                <a:srgbClr val="4DD137"/>
              </a:solidFill>
            </a:endParaRPr>
          </a:p>
          <a:p>
            <a:r>
              <a:rPr lang="en-IN" sz="2400" b="1" dirty="0">
                <a:solidFill>
                  <a:srgbClr val="4DD137"/>
                </a:solidFill>
              </a:rPr>
              <a:t>It is useful for real world as the application can be used at various place of work, tourist places, to read banners, hoardings, pamphlets etc.</a:t>
            </a:r>
          </a:p>
          <a:p>
            <a:r>
              <a:rPr lang="en-IN" sz="2400" b="1" dirty="0">
                <a:solidFill>
                  <a:srgbClr val="4DD137"/>
                </a:solidFill>
              </a:rPr>
              <a:t>It can be used to communicate to other people knowing different language.</a:t>
            </a:r>
            <a:endParaRPr lang="en-US" sz="2400" dirty="0">
              <a:solidFill>
                <a:srgbClr val="4DD137"/>
              </a:solidFill>
            </a:endParaRPr>
          </a:p>
          <a:p>
            <a:endParaRPr lang="en-US" dirty="0"/>
          </a:p>
        </p:txBody>
      </p:sp>
    </p:spTree>
    <p:extLst>
      <p:ext uri="{BB962C8B-B14F-4D97-AF65-F5344CB8AC3E}">
        <p14:creationId xmlns:p14="http://schemas.microsoft.com/office/powerpoint/2010/main" val="5774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0"/>
            <a:chOff x="0" y="0"/>
            <a:chExt cx="12192000" cy="6858000"/>
          </a:xfrm>
        </p:grpSpPr>
        <p:sp>
          <p:nvSpPr>
            <p:cNvPr id="2" name="Rectangle 1"/>
            <p:cNvSpPr/>
            <p:nvPr/>
          </p:nvSpPr>
          <p:spPr>
            <a:xfrm>
              <a:off x="0" y="0"/>
              <a:ext cx="12192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723104" y="779307"/>
              <a:ext cx="87457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LIMITATIONS OF THE PROJECT</a:t>
              </a:r>
            </a:p>
          </p:txBody>
        </p:sp>
        <p:sp>
          <p:nvSpPr>
            <p:cNvPr id="4" name="TextBox 3"/>
            <p:cNvSpPr txBox="1"/>
            <p:nvPr/>
          </p:nvSpPr>
          <p:spPr>
            <a:xfrm>
              <a:off x="1121229" y="2481943"/>
              <a:ext cx="9884228" cy="2523768"/>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Quality of image captured from camera should be good for the recognition of characters from the image.</a:t>
              </a:r>
            </a:p>
            <a:p>
              <a:endParaRPr lang="en-US" sz="2800" dirty="0"/>
            </a:p>
            <a:p>
              <a:pPr marL="457200" indent="-457200">
                <a:buFont typeface="Wingdings" panose="05000000000000000000" pitchFamily="2" charset="2"/>
                <a:buChar char="v"/>
              </a:pPr>
              <a:r>
                <a:rPr lang="en-US" sz="2800" dirty="0"/>
                <a:t>Proper internet connection is required during the speech recognition and translation.</a:t>
              </a:r>
            </a:p>
            <a:p>
              <a:endParaRPr lang="en-US" dirty="0"/>
            </a:p>
          </p:txBody>
        </p:sp>
      </p:grpSp>
    </p:spTree>
    <p:extLst>
      <p:ext uri="{BB962C8B-B14F-4D97-AF65-F5344CB8AC3E}">
        <p14:creationId xmlns:p14="http://schemas.microsoft.com/office/powerpoint/2010/main" val="34040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Slice</Template>
  <TotalTime>3110</TotalTime>
  <Words>698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Aparajita</vt:lpstr>
      <vt:lpstr>Arial</vt:lpstr>
      <vt:lpstr>Century Gothic</vt:lpstr>
      <vt:lpstr>Times New Roman</vt:lpstr>
      <vt:lpstr>Tw Cen MT</vt:lpstr>
      <vt:lpstr>Tw Cen MT Condensed</vt:lpstr>
      <vt:lpstr>Wingdings</vt:lpstr>
      <vt:lpstr>Wingdings 3</vt:lpstr>
      <vt:lpstr>Ion</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Yuktika</dc:creator>
  <cp:lastModifiedBy>Tanisha Singhai</cp:lastModifiedBy>
  <cp:revision>132</cp:revision>
  <dcterms:created xsi:type="dcterms:W3CDTF">2018-07-09T09:35:32Z</dcterms:created>
  <dcterms:modified xsi:type="dcterms:W3CDTF">2021-10-29T09:35:25Z</dcterms:modified>
</cp:coreProperties>
</file>