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50745-4CF5-5844-4D71-922AE96082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4F42EF-73E2-B052-8BDB-0EAE39E1EA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12A250-1489-5510-232A-9DCD8651B391}"/>
              </a:ext>
            </a:extLst>
          </p:cNvPr>
          <p:cNvSpPr>
            <a:spLocks noGrp="1"/>
          </p:cNvSpPr>
          <p:nvPr>
            <p:ph type="dt" sz="half" idx="10"/>
          </p:nvPr>
        </p:nvSpPr>
        <p:spPr/>
        <p:txBody>
          <a:bodyPr/>
          <a:lstStyle/>
          <a:p>
            <a:fld id="{BF2ACDF6-83E7-2E41-976D-3D6C4A6D5E23}" type="datetimeFigureOut">
              <a:rPr lang="en-US" smtClean="0"/>
              <a:t>7/7/2023</a:t>
            </a:fld>
            <a:endParaRPr lang="en-US"/>
          </a:p>
        </p:txBody>
      </p:sp>
      <p:sp>
        <p:nvSpPr>
          <p:cNvPr id="5" name="Footer Placeholder 4">
            <a:extLst>
              <a:ext uri="{FF2B5EF4-FFF2-40B4-BE49-F238E27FC236}">
                <a16:creationId xmlns:a16="http://schemas.microsoft.com/office/drawing/2014/main" id="{61248B49-68DD-4370-55BE-EF66893968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AF5872-DB84-8608-FD08-BF246B7EB684}"/>
              </a:ext>
            </a:extLst>
          </p:cNvPr>
          <p:cNvSpPr>
            <a:spLocks noGrp="1"/>
          </p:cNvSpPr>
          <p:nvPr>
            <p:ph type="sldNum" sz="quarter" idx="12"/>
          </p:nvPr>
        </p:nvSpPr>
        <p:spPr/>
        <p:txBody>
          <a:bodyPr/>
          <a:lstStyle/>
          <a:p>
            <a:fld id="{1B246C55-CB66-F64A-8E05-E1F6B034B394}" type="slidenum">
              <a:rPr lang="en-US" smtClean="0"/>
              <a:t>‹#›</a:t>
            </a:fld>
            <a:endParaRPr lang="en-US"/>
          </a:p>
        </p:txBody>
      </p:sp>
    </p:spTree>
    <p:extLst>
      <p:ext uri="{BB962C8B-B14F-4D97-AF65-F5344CB8AC3E}">
        <p14:creationId xmlns:p14="http://schemas.microsoft.com/office/powerpoint/2010/main" val="2624635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45D33-68C1-599B-9FCE-50FFC303BE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E0224D-DE8E-1C75-0B53-9F7C149FE2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0EC277-76BC-842E-65BB-6492574AB280}"/>
              </a:ext>
            </a:extLst>
          </p:cNvPr>
          <p:cNvSpPr>
            <a:spLocks noGrp="1"/>
          </p:cNvSpPr>
          <p:nvPr>
            <p:ph type="dt" sz="half" idx="10"/>
          </p:nvPr>
        </p:nvSpPr>
        <p:spPr/>
        <p:txBody>
          <a:bodyPr/>
          <a:lstStyle/>
          <a:p>
            <a:fld id="{BF2ACDF6-83E7-2E41-976D-3D6C4A6D5E23}" type="datetimeFigureOut">
              <a:rPr lang="en-US" smtClean="0"/>
              <a:t>7/7/2023</a:t>
            </a:fld>
            <a:endParaRPr lang="en-US"/>
          </a:p>
        </p:txBody>
      </p:sp>
      <p:sp>
        <p:nvSpPr>
          <p:cNvPr id="5" name="Footer Placeholder 4">
            <a:extLst>
              <a:ext uri="{FF2B5EF4-FFF2-40B4-BE49-F238E27FC236}">
                <a16:creationId xmlns:a16="http://schemas.microsoft.com/office/drawing/2014/main" id="{3E4AC214-17CF-397E-5A77-03FB07681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F1156A-6C65-6355-783D-C9226AD77718}"/>
              </a:ext>
            </a:extLst>
          </p:cNvPr>
          <p:cNvSpPr>
            <a:spLocks noGrp="1"/>
          </p:cNvSpPr>
          <p:nvPr>
            <p:ph type="sldNum" sz="quarter" idx="12"/>
          </p:nvPr>
        </p:nvSpPr>
        <p:spPr/>
        <p:txBody>
          <a:bodyPr/>
          <a:lstStyle/>
          <a:p>
            <a:fld id="{1B246C55-CB66-F64A-8E05-E1F6B034B394}" type="slidenum">
              <a:rPr lang="en-US" smtClean="0"/>
              <a:t>‹#›</a:t>
            </a:fld>
            <a:endParaRPr lang="en-US"/>
          </a:p>
        </p:txBody>
      </p:sp>
    </p:spTree>
    <p:extLst>
      <p:ext uri="{BB962C8B-B14F-4D97-AF65-F5344CB8AC3E}">
        <p14:creationId xmlns:p14="http://schemas.microsoft.com/office/powerpoint/2010/main" val="1922869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2D3BAC-CA49-10B8-1814-7032106125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F68BF8-C661-AE06-8AC8-83EFA4AB0E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D2562-B9DA-94EF-81CE-A11FA2B816D8}"/>
              </a:ext>
            </a:extLst>
          </p:cNvPr>
          <p:cNvSpPr>
            <a:spLocks noGrp="1"/>
          </p:cNvSpPr>
          <p:nvPr>
            <p:ph type="dt" sz="half" idx="10"/>
          </p:nvPr>
        </p:nvSpPr>
        <p:spPr/>
        <p:txBody>
          <a:bodyPr/>
          <a:lstStyle/>
          <a:p>
            <a:fld id="{BF2ACDF6-83E7-2E41-976D-3D6C4A6D5E23}" type="datetimeFigureOut">
              <a:rPr lang="en-US" smtClean="0"/>
              <a:t>7/7/2023</a:t>
            </a:fld>
            <a:endParaRPr lang="en-US"/>
          </a:p>
        </p:txBody>
      </p:sp>
      <p:sp>
        <p:nvSpPr>
          <p:cNvPr id="5" name="Footer Placeholder 4">
            <a:extLst>
              <a:ext uri="{FF2B5EF4-FFF2-40B4-BE49-F238E27FC236}">
                <a16:creationId xmlns:a16="http://schemas.microsoft.com/office/drawing/2014/main" id="{12D888F4-1EC8-26E8-B9C5-E8DB240812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82FAA3-9BAF-C79C-9827-DDF0801163EA}"/>
              </a:ext>
            </a:extLst>
          </p:cNvPr>
          <p:cNvSpPr>
            <a:spLocks noGrp="1"/>
          </p:cNvSpPr>
          <p:nvPr>
            <p:ph type="sldNum" sz="quarter" idx="12"/>
          </p:nvPr>
        </p:nvSpPr>
        <p:spPr/>
        <p:txBody>
          <a:bodyPr/>
          <a:lstStyle/>
          <a:p>
            <a:fld id="{1B246C55-CB66-F64A-8E05-E1F6B034B394}" type="slidenum">
              <a:rPr lang="en-US" smtClean="0"/>
              <a:t>‹#›</a:t>
            </a:fld>
            <a:endParaRPr lang="en-US"/>
          </a:p>
        </p:txBody>
      </p:sp>
    </p:spTree>
    <p:extLst>
      <p:ext uri="{BB962C8B-B14F-4D97-AF65-F5344CB8AC3E}">
        <p14:creationId xmlns:p14="http://schemas.microsoft.com/office/powerpoint/2010/main" val="1313257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6459-8D32-D53F-A62A-1C154BFDA8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BCED2B-3648-534F-BE64-F8735D23FF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194C52-F298-F323-85CB-F7731B865C08}"/>
              </a:ext>
            </a:extLst>
          </p:cNvPr>
          <p:cNvSpPr>
            <a:spLocks noGrp="1"/>
          </p:cNvSpPr>
          <p:nvPr>
            <p:ph type="dt" sz="half" idx="10"/>
          </p:nvPr>
        </p:nvSpPr>
        <p:spPr/>
        <p:txBody>
          <a:bodyPr/>
          <a:lstStyle/>
          <a:p>
            <a:fld id="{BF2ACDF6-83E7-2E41-976D-3D6C4A6D5E23}" type="datetimeFigureOut">
              <a:rPr lang="en-US" smtClean="0"/>
              <a:t>7/7/2023</a:t>
            </a:fld>
            <a:endParaRPr lang="en-US"/>
          </a:p>
        </p:txBody>
      </p:sp>
      <p:sp>
        <p:nvSpPr>
          <p:cNvPr id="5" name="Footer Placeholder 4">
            <a:extLst>
              <a:ext uri="{FF2B5EF4-FFF2-40B4-BE49-F238E27FC236}">
                <a16:creationId xmlns:a16="http://schemas.microsoft.com/office/drawing/2014/main" id="{AD461E27-4E73-DDFA-A672-A15C55E48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4B8FBD-8C68-D04F-3398-852939E6896A}"/>
              </a:ext>
            </a:extLst>
          </p:cNvPr>
          <p:cNvSpPr>
            <a:spLocks noGrp="1"/>
          </p:cNvSpPr>
          <p:nvPr>
            <p:ph type="sldNum" sz="quarter" idx="12"/>
          </p:nvPr>
        </p:nvSpPr>
        <p:spPr/>
        <p:txBody>
          <a:bodyPr/>
          <a:lstStyle/>
          <a:p>
            <a:fld id="{1B246C55-CB66-F64A-8E05-E1F6B034B394}" type="slidenum">
              <a:rPr lang="en-US" smtClean="0"/>
              <a:t>‹#›</a:t>
            </a:fld>
            <a:endParaRPr lang="en-US"/>
          </a:p>
        </p:txBody>
      </p:sp>
    </p:spTree>
    <p:extLst>
      <p:ext uri="{BB962C8B-B14F-4D97-AF65-F5344CB8AC3E}">
        <p14:creationId xmlns:p14="http://schemas.microsoft.com/office/powerpoint/2010/main" val="1297286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6C145-6E16-73A9-D039-CB5C95F957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676B50-D847-0936-C282-C77A4333F8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EDEF92-6951-DF25-CADB-58406C9E32E8}"/>
              </a:ext>
            </a:extLst>
          </p:cNvPr>
          <p:cNvSpPr>
            <a:spLocks noGrp="1"/>
          </p:cNvSpPr>
          <p:nvPr>
            <p:ph type="dt" sz="half" idx="10"/>
          </p:nvPr>
        </p:nvSpPr>
        <p:spPr/>
        <p:txBody>
          <a:bodyPr/>
          <a:lstStyle/>
          <a:p>
            <a:fld id="{BF2ACDF6-83E7-2E41-976D-3D6C4A6D5E23}" type="datetimeFigureOut">
              <a:rPr lang="en-US" smtClean="0"/>
              <a:t>7/7/2023</a:t>
            </a:fld>
            <a:endParaRPr lang="en-US"/>
          </a:p>
        </p:txBody>
      </p:sp>
      <p:sp>
        <p:nvSpPr>
          <p:cNvPr id="5" name="Footer Placeholder 4">
            <a:extLst>
              <a:ext uri="{FF2B5EF4-FFF2-40B4-BE49-F238E27FC236}">
                <a16:creationId xmlns:a16="http://schemas.microsoft.com/office/drawing/2014/main" id="{91B75FDA-630D-116E-9964-6C334B6120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2C618F-FF34-669C-7C7A-EEB6E8C59C8C}"/>
              </a:ext>
            </a:extLst>
          </p:cNvPr>
          <p:cNvSpPr>
            <a:spLocks noGrp="1"/>
          </p:cNvSpPr>
          <p:nvPr>
            <p:ph type="sldNum" sz="quarter" idx="12"/>
          </p:nvPr>
        </p:nvSpPr>
        <p:spPr/>
        <p:txBody>
          <a:bodyPr/>
          <a:lstStyle/>
          <a:p>
            <a:fld id="{1B246C55-CB66-F64A-8E05-E1F6B034B394}" type="slidenum">
              <a:rPr lang="en-US" smtClean="0"/>
              <a:t>‹#›</a:t>
            </a:fld>
            <a:endParaRPr lang="en-US"/>
          </a:p>
        </p:txBody>
      </p:sp>
    </p:spTree>
    <p:extLst>
      <p:ext uri="{BB962C8B-B14F-4D97-AF65-F5344CB8AC3E}">
        <p14:creationId xmlns:p14="http://schemas.microsoft.com/office/powerpoint/2010/main" val="827762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BA1FB-DC59-7021-4A6E-6BFA1528F0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54A04-495F-C4A4-B2B6-BF9B9E64D1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93D9B2-0B9F-1154-9FE8-A349FE4528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786BBB-F896-4002-73D5-9A76894BD457}"/>
              </a:ext>
            </a:extLst>
          </p:cNvPr>
          <p:cNvSpPr>
            <a:spLocks noGrp="1"/>
          </p:cNvSpPr>
          <p:nvPr>
            <p:ph type="dt" sz="half" idx="10"/>
          </p:nvPr>
        </p:nvSpPr>
        <p:spPr/>
        <p:txBody>
          <a:bodyPr/>
          <a:lstStyle/>
          <a:p>
            <a:fld id="{BF2ACDF6-83E7-2E41-976D-3D6C4A6D5E23}" type="datetimeFigureOut">
              <a:rPr lang="en-US" smtClean="0"/>
              <a:t>7/7/2023</a:t>
            </a:fld>
            <a:endParaRPr lang="en-US"/>
          </a:p>
        </p:txBody>
      </p:sp>
      <p:sp>
        <p:nvSpPr>
          <p:cNvPr id="6" name="Footer Placeholder 5">
            <a:extLst>
              <a:ext uri="{FF2B5EF4-FFF2-40B4-BE49-F238E27FC236}">
                <a16:creationId xmlns:a16="http://schemas.microsoft.com/office/drawing/2014/main" id="{AA62A500-78AF-3490-D72E-2BC85629A0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E1115E-98BD-ED26-FDA0-5CC1B5671607}"/>
              </a:ext>
            </a:extLst>
          </p:cNvPr>
          <p:cNvSpPr>
            <a:spLocks noGrp="1"/>
          </p:cNvSpPr>
          <p:nvPr>
            <p:ph type="sldNum" sz="quarter" idx="12"/>
          </p:nvPr>
        </p:nvSpPr>
        <p:spPr/>
        <p:txBody>
          <a:bodyPr/>
          <a:lstStyle/>
          <a:p>
            <a:fld id="{1B246C55-CB66-F64A-8E05-E1F6B034B394}" type="slidenum">
              <a:rPr lang="en-US" smtClean="0"/>
              <a:t>‹#›</a:t>
            </a:fld>
            <a:endParaRPr lang="en-US"/>
          </a:p>
        </p:txBody>
      </p:sp>
    </p:spTree>
    <p:extLst>
      <p:ext uri="{BB962C8B-B14F-4D97-AF65-F5344CB8AC3E}">
        <p14:creationId xmlns:p14="http://schemas.microsoft.com/office/powerpoint/2010/main" val="2601901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F5716-90D9-23EA-5E69-3C51DC1684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CF5702-3C21-9CB1-A442-A585B6F35E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F5C3A0-19B5-ED0A-4089-43892B2990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4A46F2-E71F-2064-5985-E2B286B2DD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12F306-17A1-8E5E-0F68-1A7BEC8DFB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775D79-2E2F-99D2-E70C-E5655BE9B3E6}"/>
              </a:ext>
            </a:extLst>
          </p:cNvPr>
          <p:cNvSpPr>
            <a:spLocks noGrp="1"/>
          </p:cNvSpPr>
          <p:nvPr>
            <p:ph type="dt" sz="half" idx="10"/>
          </p:nvPr>
        </p:nvSpPr>
        <p:spPr/>
        <p:txBody>
          <a:bodyPr/>
          <a:lstStyle/>
          <a:p>
            <a:fld id="{BF2ACDF6-83E7-2E41-976D-3D6C4A6D5E23}" type="datetimeFigureOut">
              <a:rPr lang="en-US" smtClean="0"/>
              <a:t>7/7/2023</a:t>
            </a:fld>
            <a:endParaRPr lang="en-US"/>
          </a:p>
        </p:txBody>
      </p:sp>
      <p:sp>
        <p:nvSpPr>
          <p:cNvPr id="8" name="Footer Placeholder 7">
            <a:extLst>
              <a:ext uri="{FF2B5EF4-FFF2-40B4-BE49-F238E27FC236}">
                <a16:creationId xmlns:a16="http://schemas.microsoft.com/office/drawing/2014/main" id="{3FE98CAA-CFA0-708D-97C9-545BF98CA6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6935B6-EE50-C7AF-6CA3-E7D34ABBE549}"/>
              </a:ext>
            </a:extLst>
          </p:cNvPr>
          <p:cNvSpPr>
            <a:spLocks noGrp="1"/>
          </p:cNvSpPr>
          <p:nvPr>
            <p:ph type="sldNum" sz="quarter" idx="12"/>
          </p:nvPr>
        </p:nvSpPr>
        <p:spPr/>
        <p:txBody>
          <a:bodyPr/>
          <a:lstStyle/>
          <a:p>
            <a:fld id="{1B246C55-CB66-F64A-8E05-E1F6B034B394}" type="slidenum">
              <a:rPr lang="en-US" smtClean="0"/>
              <a:t>‹#›</a:t>
            </a:fld>
            <a:endParaRPr lang="en-US"/>
          </a:p>
        </p:txBody>
      </p:sp>
    </p:spTree>
    <p:extLst>
      <p:ext uri="{BB962C8B-B14F-4D97-AF65-F5344CB8AC3E}">
        <p14:creationId xmlns:p14="http://schemas.microsoft.com/office/powerpoint/2010/main" val="496614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C35B-29F4-58B1-E496-1C3C8F9566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AF7309-BBC9-0522-936C-512AB65D0180}"/>
              </a:ext>
            </a:extLst>
          </p:cNvPr>
          <p:cNvSpPr>
            <a:spLocks noGrp="1"/>
          </p:cNvSpPr>
          <p:nvPr>
            <p:ph type="dt" sz="half" idx="10"/>
          </p:nvPr>
        </p:nvSpPr>
        <p:spPr/>
        <p:txBody>
          <a:bodyPr/>
          <a:lstStyle/>
          <a:p>
            <a:fld id="{BF2ACDF6-83E7-2E41-976D-3D6C4A6D5E23}" type="datetimeFigureOut">
              <a:rPr lang="en-US" smtClean="0"/>
              <a:t>7/7/2023</a:t>
            </a:fld>
            <a:endParaRPr lang="en-US"/>
          </a:p>
        </p:txBody>
      </p:sp>
      <p:sp>
        <p:nvSpPr>
          <p:cNvPr id="4" name="Footer Placeholder 3">
            <a:extLst>
              <a:ext uri="{FF2B5EF4-FFF2-40B4-BE49-F238E27FC236}">
                <a16:creationId xmlns:a16="http://schemas.microsoft.com/office/drawing/2014/main" id="{AAA4FB54-8866-F68E-4B9E-29A18196FB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1A4F0F-79AF-B904-A00C-4D0497B6A8BF}"/>
              </a:ext>
            </a:extLst>
          </p:cNvPr>
          <p:cNvSpPr>
            <a:spLocks noGrp="1"/>
          </p:cNvSpPr>
          <p:nvPr>
            <p:ph type="sldNum" sz="quarter" idx="12"/>
          </p:nvPr>
        </p:nvSpPr>
        <p:spPr/>
        <p:txBody>
          <a:bodyPr/>
          <a:lstStyle/>
          <a:p>
            <a:fld id="{1B246C55-CB66-F64A-8E05-E1F6B034B394}" type="slidenum">
              <a:rPr lang="en-US" smtClean="0"/>
              <a:t>‹#›</a:t>
            </a:fld>
            <a:endParaRPr lang="en-US"/>
          </a:p>
        </p:txBody>
      </p:sp>
    </p:spTree>
    <p:extLst>
      <p:ext uri="{BB962C8B-B14F-4D97-AF65-F5344CB8AC3E}">
        <p14:creationId xmlns:p14="http://schemas.microsoft.com/office/powerpoint/2010/main" val="4261055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709719-1351-8DEC-E781-CE2C5B4786E1}"/>
              </a:ext>
            </a:extLst>
          </p:cNvPr>
          <p:cNvSpPr>
            <a:spLocks noGrp="1"/>
          </p:cNvSpPr>
          <p:nvPr>
            <p:ph type="dt" sz="half" idx="10"/>
          </p:nvPr>
        </p:nvSpPr>
        <p:spPr/>
        <p:txBody>
          <a:bodyPr/>
          <a:lstStyle/>
          <a:p>
            <a:fld id="{BF2ACDF6-83E7-2E41-976D-3D6C4A6D5E23}" type="datetimeFigureOut">
              <a:rPr lang="en-US" smtClean="0"/>
              <a:t>7/7/2023</a:t>
            </a:fld>
            <a:endParaRPr lang="en-US"/>
          </a:p>
        </p:txBody>
      </p:sp>
      <p:sp>
        <p:nvSpPr>
          <p:cNvPr id="3" name="Footer Placeholder 2">
            <a:extLst>
              <a:ext uri="{FF2B5EF4-FFF2-40B4-BE49-F238E27FC236}">
                <a16:creationId xmlns:a16="http://schemas.microsoft.com/office/drawing/2014/main" id="{09795D28-590B-0DD2-680B-8A3124915E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1A7E96-C42C-C27E-1B5E-7E4910FB7941}"/>
              </a:ext>
            </a:extLst>
          </p:cNvPr>
          <p:cNvSpPr>
            <a:spLocks noGrp="1"/>
          </p:cNvSpPr>
          <p:nvPr>
            <p:ph type="sldNum" sz="quarter" idx="12"/>
          </p:nvPr>
        </p:nvSpPr>
        <p:spPr/>
        <p:txBody>
          <a:bodyPr/>
          <a:lstStyle/>
          <a:p>
            <a:fld id="{1B246C55-CB66-F64A-8E05-E1F6B034B394}" type="slidenum">
              <a:rPr lang="en-US" smtClean="0"/>
              <a:t>‹#›</a:t>
            </a:fld>
            <a:endParaRPr lang="en-US"/>
          </a:p>
        </p:txBody>
      </p:sp>
    </p:spTree>
    <p:extLst>
      <p:ext uri="{BB962C8B-B14F-4D97-AF65-F5344CB8AC3E}">
        <p14:creationId xmlns:p14="http://schemas.microsoft.com/office/powerpoint/2010/main" val="3143862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763A2-D6CE-625B-3523-674A273D5D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18A2EB-9013-165C-5100-9692FB8D92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02183E-2AF6-FED5-75F1-2E915C1919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49D916-C81E-C4B9-D7F0-B2867DDE2FBE}"/>
              </a:ext>
            </a:extLst>
          </p:cNvPr>
          <p:cNvSpPr>
            <a:spLocks noGrp="1"/>
          </p:cNvSpPr>
          <p:nvPr>
            <p:ph type="dt" sz="half" idx="10"/>
          </p:nvPr>
        </p:nvSpPr>
        <p:spPr/>
        <p:txBody>
          <a:bodyPr/>
          <a:lstStyle/>
          <a:p>
            <a:fld id="{BF2ACDF6-83E7-2E41-976D-3D6C4A6D5E23}" type="datetimeFigureOut">
              <a:rPr lang="en-US" smtClean="0"/>
              <a:t>7/7/2023</a:t>
            </a:fld>
            <a:endParaRPr lang="en-US"/>
          </a:p>
        </p:txBody>
      </p:sp>
      <p:sp>
        <p:nvSpPr>
          <p:cNvPr id="6" name="Footer Placeholder 5">
            <a:extLst>
              <a:ext uri="{FF2B5EF4-FFF2-40B4-BE49-F238E27FC236}">
                <a16:creationId xmlns:a16="http://schemas.microsoft.com/office/drawing/2014/main" id="{4ACF91A5-9F23-3296-F44B-842E5B267D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24D290-3364-8AA5-A452-479A826BD06B}"/>
              </a:ext>
            </a:extLst>
          </p:cNvPr>
          <p:cNvSpPr>
            <a:spLocks noGrp="1"/>
          </p:cNvSpPr>
          <p:nvPr>
            <p:ph type="sldNum" sz="quarter" idx="12"/>
          </p:nvPr>
        </p:nvSpPr>
        <p:spPr/>
        <p:txBody>
          <a:bodyPr/>
          <a:lstStyle/>
          <a:p>
            <a:fld id="{1B246C55-CB66-F64A-8E05-E1F6B034B394}" type="slidenum">
              <a:rPr lang="en-US" smtClean="0"/>
              <a:t>‹#›</a:t>
            </a:fld>
            <a:endParaRPr lang="en-US"/>
          </a:p>
        </p:txBody>
      </p:sp>
    </p:spTree>
    <p:extLst>
      <p:ext uri="{BB962C8B-B14F-4D97-AF65-F5344CB8AC3E}">
        <p14:creationId xmlns:p14="http://schemas.microsoft.com/office/powerpoint/2010/main" val="1663679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E7772-2487-0DAB-8123-68C9E66CD4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523AB4-FED2-54C8-513A-6AEB22F4E3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874745-AB09-5017-3829-B433E4F7BC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F541AF-6782-88F5-C2E7-2BD1735D1B93}"/>
              </a:ext>
            </a:extLst>
          </p:cNvPr>
          <p:cNvSpPr>
            <a:spLocks noGrp="1"/>
          </p:cNvSpPr>
          <p:nvPr>
            <p:ph type="dt" sz="half" idx="10"/>
          </p:nvPr>
        </p:nvSpPr>
        <p:spPr/>
        <p:txBody>
          <a:bodyPr/>
          <a:lstStyle/>
          <a:p>
            <a:fld id="{BF2ACDF6-83E7-2E41-976D-3D6C4A6D5E23}" type="datetimeFigureOut">
              <a:rPr lang="en-US" smtClean="0"/>
              <a:t>7/7/2023</a:t>
            </a:fld>
            <a:endParaRPr lang="en-US"/>
          </a:p>
        </p:txBody>
      </p:sp>
      <p:sp>
        <p:nvSpPr>
          <p:cNvPr id="6" name="Footer Placeholder 5">
            <a:extLst>
              <a:ext uri="{FF2B5EF4-FFF2-40B4-BE49-F238E27FC236}">
                <a16:creationId xmlns:a16="http://schemas.microsoft.com/office/drawing/2014/main" id="{53D48A9C-9A32-9FF7-40CC-5CB0E8AC75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F01C7F-4944-CEA6-E5F4-142AE25CAD06}"/>
              </a:ext>
            </a:extLst>
          </p:cNvPr>
          <p:cNvSpPr>
            <a:spLocks noGrp="1"/>
          </p:cNvSpPr>
          <p:nvPr>
            <p:ph type="sldNum" sz="quarter" idx="12"/>
          </p:nvPr>
        </p:nvSpPr>
        <p:spPr/>
        <p:txBody>
          <a:bodyPr/>
          <a:lstStyle/>
          <a:p>
            <a:fld id="{1B246C55-CB66-F64A-8E05-E1F6B034B394}" type="slidenum">
              <a:rPr lang="en-US" smtClean="0"/>
              <a:t>‹#›</a:t>
            </a:fld>
            <a:endParaRPr lang="en-US"/>
          </a:p>
        </p:txBody>
      </p:sp>
    </p:spTree>
    <p:extLst>
      <p:ext uri="{BB962C8B-B14F-4D97-AF65-F5344CB8AC3E}">
        <p14:creationId xmlns:p14="http://schemas.microsoft.com/office/powerpoint/2010/main" val="1020641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47928D-CD09-393D-39C3-915F6AC5EC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09EF34-FC49-FC85-063E-55CA1D7791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E6E8FC-655C-A1F8-796C-77F32FF60A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2ACDF6-83E7-2E41-976D-3D6C4A6D5E23}" type="datetimeFigureOut">
              <a:rPr lang="en-US" smtClean="0"/>
              <a:t>7/7/2023</a:t>
            </a:fld>
            <a:endParaRPr lang="en-US"/>
          </a:p>
        </p:txBody>
      </p:sp>
      <p:sp>
        <p:nvSpPr>
          <p:cNvPr id="5" name="Footer Placeholder 4">
            <a:extLst>
              <a:ext uri="{FF2B5EF4-FFF2-40B4-BE49-F238E27FC236}">
                <a16:creationId xmlns:a16="http://schemas.microsoft.com/office/drawing/2014/main" id="{89A89A82-A4E8-69A3-B92E-B2C4CDF6BA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41C977-F975-C398-194D-C0AFEA30BA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246C55-CB66-F64A-8E05-E1F6B034B394}" type="slidenum">
              <a:rPr lang="en-US" smtClean="0"/>
              <a:t>‹#›</a:t>
            </a:fld>
            <a:endParaRPr lang="en-US"/>
          </a:p>
        </p:txBody>
      </p:sp>
    </p:spTree>
    <p:extLst>
      <p:ext uri="{BB962C8B-B14F-4D97-AF65-F5344CB8AC3E}">
        <p14:creationId xmlns:p14="http://schemas.microsoft.com/office/powerpoint/2010/main" val="1772066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8B29B-1A1B-F8DD-DDA4-29A7406EE690}"/>
              </a:ext>
            </a:extLst>
          </p:cNvPr>
          <p:cNvSpPr>
            <a:spLocks noGrp="1"/>
          </p:cNvSpPr>
          <p:nvPr>
            <p:ph type="ctrTitle"/>
          </p:nvPr>
        </p:nvSpPr>
        <p:spPr/>
        <p:txBody>
          <a:bodyPr/>
          <a:lstStyle/>
          <a:p>
            <a:r>
              <a:rPr lang="en-US" dirty="0"/>
              <a:t>Science Activity</a:t>
            </a:r>
            <a:br>
              <a:rPr lang="en-US" dirty="0"/>
            </a:br>
            <a:r>
              <a:rPr lang="en-US" dirty="0"/>
              <a:t>Topic : Pollution</a:t>
            </a:r>
          </a:p>
        </p:txBody>
      </p:sp>
      <p:sp>
        <p:nvSpPr>
          <p:cNvPr id="3" name="Subtitle 2">
            <a:extLst>
              <a:ext uri="{FF2B5EF4-FFF2-40B4-BE49-F238E27FC236}">
                <a16:creationId xmlns:a16="http://schemas.microsoft.com/office/drawing/2014/main" id="{50630A2A-8C57-B5F2-3EAB-7F64CF8175B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17716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F327-22C3-8CB5-314C-EBEC087D4B6C}"/>
              </a:ext>
            </a:extLst>
          </p:cNvPr>
          <p:cNvSpPr>
            <a:spLocks noGrp="1"/>
          </p:cNvSpPr>
          <p:nvPr>
            <p:ph type="title"/>
          </p:nvPr>
        </p:nvSpPr>
        <p:spPr>
          <a:xfrm>
            <a:off x="838200" y="103189"/>
            <a:ext cx="10515600" cy="75406"/>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A9C3F687-4C90-E971-C71D-86F2B25FE8E5}"/>
              </a:ext>
            </a:extLst>
          </p:cNvPr>
          <p:cNvSpPr>
            <a:spLocks noGrp="1"/>
          </p:cNvSpPr>
          <p:nvPr>
            <p:ph idx="1"/>
          </p:nvPr>
        </p:nvSpPr>
        <p:spPr>
          <a:xfrm>
            <a:off x="838200" y="452438"/>
            <a:ext cx="10515600" cy="6226967"/>
          </a:xfrm>
        </p:spPr>
        <p:txBody>
          <a:bodyPr>
            <a:normAutofit/>
          </a:bodyPr>
          <a:lstStyle/>
          <a:p>
            <a:r>
              <a:rPr lang="en-US" sz="4000" b="1" dirty="0"/>
              <a:t>CAUSES OF LIGHT POLLUTION:</a:t>
            </a:r>
          </a:p>
          <a:p>
            <a:endParaRPr lang="en-US" sz="4000" b="1" i="0" dirty="0">
              <a:solidFill>
                <a:srgbClr val="D1D5DB"/>
              </a:solidFill>
              <a:effectLst/>
              <a:latin typeface="Söhne"/>
            </a:endParaRPr>
          </a:p>
          <a:p>
            <a:r>
              <a:rPr lang="en-US" sz="2800" b="0" i="0" dirty="0">
                <a:effectLst/>
                <a:latin typeface="Söhne"/>
              </a:rPr>
              <a:t>Urbanization and industrialization: The growth of cities and increased outdoor lighting demands contribute significantly to light pollution.</a:t>
            </a:r>
          </a:p>
          <a:p>
            <a:r>
              <a:rPr lang="en-US" sz="2800" b="0" i="0" dirty="0">
                <a:effectLst/>
                <a:latin typeface="Söhne"/>
              </a:rPr>
              <a:t>Inefficient lighting design: Poorly designed or improperly shielded lights that emit light in unnecessary directions.</a:t>
            </a:r>
          </a:p>
          <a:p>
            <a:r>
              <a:rPr lang="en-US" sz="2800" b="0" i="0" dirty="0">
                <a:effectLst/>
                <a:latin typeface="Söhne"/>
              </a:rPr>
              <a:t>Excessive outdoor lighting: The overuse of lighting fixtures, including streetlights, etc. </a:t>
            </a:r>
            <a:r>
              <a:rPr lang="en-US" dirty="0">
                <a:latin typeface="Söhne"/>
              </a:rPr>
              <a:t>that are brighter than necessary.</a:t>
            </a:r>
            <a:endParaRPr lang="en-US" sz="2800" b="0" i="0" dirty="0">
              <a:effectLst/>
              <a:latin typeface="Söhne"/>
            </a:endParaRPr>
          </a:p>
          <a:p>
            <a:pPr marL="0" indent="0">
              <a:buNone/>
            </a:pPr>
            <a:endParaRPr lang="en-US" sz="4000" b="1" dirty="0"/>
          </a:p>
        </p:txBody>
      </p:sp>
    </p:spTree>
    <p:extLst>
      <p:ext uri="{BB962C8B-B14F-4D97-AF65-F5344CB8AC3E}">
        <p14:creationId xmlns:p14="http://schemas.microsoft.com/office/powerpoint/2010/main" val="4103617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CAE7-177E-31CD-B38D-55B7E87191BF}"/>
              </a:ext>
            </a:extLst>
          </p:cNvPr>
          <p:cNvSpPr>
            <a:spLocks noGrp="1"/>
          </p:cNvSpPr>
          <p:nvPr>
            <p:ph type="title"/>
          </p:nvPr>
        </p:nvSpPr>
        <p:spPr>
          <a:xfrm>
            <a:off x="838200" y="0"/>
            <a:ext cx="10515600" cy="123031"/>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1F584371-5F11-FF6C-668B-AD26B09AD333}"/>
              </a:ext>
            </a:extLst>
          </p:cNvPr>
          <p:cNvSpPr>
            <a:spLocks noGrp="1"/>
          </p:cNvSpPr>
          <p:nvPr>
            <p:ph idx="1"/>
          </p:nvPr>
        </p:nvSpPr>
        <p:spPr>
          <a:xfrm>
            <a:off x="838200" y="428624"/>
            <a:ext cx="10515600" cy="6429375"/>
          </a:xfrm>
        </p:spPr>
        <p:txBody>
          <a:bodyPr>
            <a:normAutofit/>
          </a:bodyPr>
          <a:lstStyle/>
          <a:p>
            <a:r>
              <a:rPr lang="en-US" sz="4000" b="1" dirty="0"/>
              <a:t>IMPACTS OF LIGHT POLLUTION:</a:t>
            </a:r>
          </a:p>
          <a:p>
            <a:pPr marL="0" indent="0">
              <a:buNone/>
            </a:pPr>
            <a:r>
              <a:rPr lang="en-US" sz="2800" b="0" i="0" dirty="0">
                <a:effectLst/>
                <a:latin typeface="Söhne"/>
              </a:rPr>
              <a:t> a. Astronomical: Reduces visibility of stars, planets, and other celestial objects, limiting our ability to study and appreciate the night sky. </a:t>
            </a:r>
          </a:p>
          <a:p>
            <a:pPr marL="0" indent="0">
              <a:buNone/>
            </a:pPr>
            <a:r>
              <a:rPr lang="en-US" sz="2800" b="0" i="0" dirty="0">
                <a:effectLst/>
                <a:latin typeface="Söhne"/>
              </a:rPr>
              <a:t>b. Ecological: Disrupts natural ecosystems, affecting the behavior, reproduction, and migration patterns of various species, including birds, insects, and nocturnal animals. </a:t>
            </a:r>
          </a:p>
          <a:p>
            <a:pPr marL="0" indent="0">
              <a:buNone/>
            </a:pPr>
            <a:r>
              <a:rPr lang="en-US" sz="2800" b="0" i="0" dirty="0">
                <a:effectLst/>
                <a:latin typeface="Söhne"/>
              </a:rPr>
              <a:t>c. Human health: Disrupts sleep patterns, circadian rhythms, and melatonin production, leading to potential health issues such as insomnia, fatigue, and increased risk of certain diseases. </a:t>
            </a:r>
          </a:p>
          <a:p>
            <a:pPr marL="0" indent="0">
              <a:buNone/>
            </a:pPr>
            <a:r>
              <a:rPr lang="en-US" sz="2800" b="0" i="0" dirty="0">
                <a:effectLst/>
                <a:latin typeface="Söhne"/>
              </a:rPr>
              <a:t>d. Energy wastage: Wasted energy due to inefficient lighting practices, resulting in unnecessary environmental and economic costs</a:t>
            </a:r>
            <a:endParaRPr lang="en-US" sz="4000" b="1" dirty="0"/>
          </a:p>
        </p:txBody>
      </p:sp>
    </p:spTree>
    <p:extLst>
      <p:ext uri="{BB962C8B-B14F-4D97-AF65-F5344CB8AC3E}">
        <p14:creationId xmlns:p14="http://schemas.microsoft.com/office/powerpoint/2010/main" val="1504798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568CC-0B44-66CF-1E94-35310AFB7894}"/>
              </a:ext>
            </a:extLst>
          </p:cNvPr>
          <p:cNvSpPr>
            <a:spLocks noGrp="1"/>
          </p:cNvSpPr>
          <p:nvPr>
            <p:ph type="title"/>
          </p:nvPr>
        </p:nvSpPr>
        <p:spPr>
          <a:xfrm>
            <a:off x="838200" y="73818"/>
            <a:ext cx="10515600" cy="134938"/>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196C40ED-D40B-61AD-2700-A4B65E6BAB17}"/>
              </a:ext>
            </a:extLst>
          </p:cNvPr>
          <p:cNvSpPr>
            <a:spLocks noGrp="1"/>
          </p:cNvSpPr>
          <p:nvPr>
            <p:ph idx="1"/>
          </p:nvPr>
        </p:nvSpPr>
        <p:spPr>
          <a:xfrm>
            <a:off x="838200" y="452438"/>
            <a:ext cx="10515600" cy="6331744"/>
          </a:xfrm>
        </p:spPr>
        <p:txBody>
          <a:bodyPr>
            <a:normAutofit/>
          </a:bodyPr>
          <a:lstStyle/>
          <a:p>
            <a:r>
              <a:rPr lang="en-US" sz="4000" b="1" dirty="0"/>
              <a:t>STEPS TAKEN TO REDUCE LIGHT POLLUTION:</a:t>
            </a:r>
          </a:p>
          <a:p>
            <a:pPr marL="0" indent="0">
              <a:buNone/>
            </a:pPr>
            <a:r>
              <a:rPr lang="en-US" sz="4000" b="1" i="0" dirty="0">
                <a:solidFill>
                  <a:srgbClr val="D1D5DB"/>
                </a:solidFill>
                <a:effectLst/>
                <a:latin typeface="Söhne"/>
              </a:rPr>
              <a:t>  </a:t>
            </a:r>
            <a:r>
              <a:rPr lang="en-US" sz="2800" b="0" i="0" dirty="0">
                <a:effectLst/>
                <a:latin typeface="Söhne"/>
              </a:rPr>
              <a:t>Lighting Regulations and Guidelines:</a:t>
            </a:r>
          </a:p>
          <a:p>
            <a:r>
              <a:rPr lang="en-US" sz="2800" b="0" i="0" dirty="0">
                <a:effectLst/>
                <a:latin typeface="Söhne"/>
              </a:rPr>
              <a:t>Implementing lighting ordinances and regulations that control the intensity, direction, and timing of outdoor lighting.</a:t>
            </a:r>
          </a:p>
          <a:p>
            <a:r>
              <a:rPr lang="en-US" sz="2800" b="0" i="0" dirty="0">
                <a:effectLst/>
                <a:latin typeface="Söhne"/>
              </a:rPr>
              <a:t>Encouraging the use of shielded fixtures that direct light downward, minimizing light spillage and glare. </a:t>
            </a:r>
          </a:p>
          <a:p>
            <a:r>
              <a:rPr lang="en-US" b="0" i="0" dirty="0">
                <a:effectLst/>
                <a:latin typeface="Söhne"/>
              </a:rPr>
              <a:t>Promoting the use of energy-efficient lighting technologies, such as LED lights, which can reduce energy consumption and light pollution.</a:t>
            </a:r>
          </a:p>
          <a:p>
            <a:pPr marL="0" indent="0">
              <a:buNone/>
            </a:pPr>
            <a:r>
              <a:rPr lang="en-US" b="0" i="0" dirty="0">
                <a:effectLst/>
                <a:latin typeface="Söhne"/>
              </a:rPr>
              <a:t>   </a:t>
            </a:r>
          </a:p>
          <a:p>
            <a:pPr marL="0" indent="0">
              <a:buNone/>
            </a:pPr>
            <a:endParaRPr lang="en-US" sz="4000" b="1" dirty="0"/>
          </a:p>
        </p:txBody>
      </p:sp>
    </p:spTree>
    <p:extLst>
      <p:ext uri="{BB962C8B-B14F-4D97-AF65-F5344CB8AC3E}">
        <p14:creationId xmlns:p14="http://schemas.microsoft.com/office/powerpoint/2010/main" val="850972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F3494-FBCF-69BA-5FDD-9CD6333493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2EF841-CF15-57CB-5C94-60670D4B96A8}"/>
              </a:ext>
            </a:extLst>
          </p:cNvPr>
          <p:cNvSpPr>
            <a:spLocks noGrp="1"/>
          </p:cNvSpPr>
          <p:nvPr>
            <p:ph idx="1"/>
          </p:nvPr>
        </p:nvSpPr>
        <p:spPr>
          <a:xfrm>
            <a:off x="838200" y="365125"/>
            <a:ext cx="10515600" cy="5239544"/>
          </a:xfrm>
        </p:spPr>
        <p:txBody>
          <a:bodyPr/>
          <a:lstStyle/>
          <a:p>
            <a:pPr marL="0" indent="0" algn="justLow">
              <a:buNone/>
            </a:pPr>
            <a:endParaRPr lang="en-US" dirty="0"/>
          </a:p>
          <a:p>
            <a:pPr marL="0" indent="0" algn="justLow">
              <a:buNone/>
            </a:pPr>
            <a:endParaRPr lang="en-US" dirty="0"/>
          </a:p>
          <a:p>
            <a:pPr marL="0" indent="0" algn="justLow">
              <a:buNone/>
            </a:pPr>
            <a:endParaRPr lang="en-US" dirty="0"/>
          </a:p>
          <a:p>
            <a:pPr marL="0" indent="0" algn="justLow">
              <a:buNone/>
            </a:pPr>
            <a:endParaRPr lang="en-US" dirty="0"/>
          </a:p>
          <a:p>
            <a:pPr marL="0" indent="0" algn="justLow">
              <a:buNone/>
            </a:pPr>
            <a:endParaRPr lang="en-US" dirty="0"/>
          </a:p>
          <a:p>
            <a:pPr marL="0" indent="0" algn="ctr">
              <a:buNone/>
            </a:pPr>
            <a:r>
              <a:rPr lang="en-US" sz="9600" dirty="0"/>
              <a:t>THANK YOU</a:t>
            </a:r>
          </a:p>
        </p:txBody>
      </p:sp>
    </p:spTree>
    <p:extLst>
      <p:ext uri="{BB962C8B-B14F-4D97-AF65-F5344CB8AC3E}">
        <p14:creationId xmlns:p14="http://schemas.microsoft.com/office/powerpoint/2010/main" val="3589190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CDE99-F292-DF72-DC39-4A1D0392767D}"/>
              </a:ext>
            </a:extLst>
          </p:cNvPr>
          <p:cNvSpPr>
            <a:spLocks noGrp="1"/>
          </p:cNvSpPr>
          <p:nvPr>
            <p:ph type="title"/>
          </p:nvPr>
        </p:nvSpPr>
        <p:spPr>
          <a:xfrm>
            <a:off x="838200" y="365125"/>
            <a:ext cx="10515600" cy="111125"/>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BBC636F6-F612-3DDC-9E58-B40019197DAC}"/>
              </a:ext>
            </a:extLst>
          </p:cNvPr>
          <p:cNvSpPr>
            <a:spLocks noGrp="1"/>
          </p:cNvSpPr>
          <p:nvPr>
            <p:ph idx="1"/>
          </p:nvPr>
        </p:nvSpPr>
        <p:spPr>
          <a:xfrm>
            <a:off x="355997" y="638175"/>
            <a:ext cx="10515600" cy="5581650"/>
          </a:xfrm>
        </p:spPr>
        <p:txBody>
          <a:bodyPr/>
          <a:lstStyle/>
          <a:p>
            <a:pPr marL="0" indent="0" algn="ctr">
              <a:buNone/>
            </a:pPr>
            <a:r>
              <a:rPr lang="en-US" sz="6000" dirty="0"/>
              <a:t>Topics to be covered</a:t>
            </a:r>
          </a:p>
          <a:p>
            <a:r>
              <a:rPr lang="en-US" sz="4800" dirty="0"/>
              <a:t>What is pollution</a:t>
            </a:r>
          </a:p>
          <a:p>
            <a:r>
              <a:rPr lang="en-US" sz="4800" dirty="0"/>
              <a:t>Types of pollution :</a:t>
            </a:r>
            <a:r>
              <a:rPr lang="en-US" sz="4000" dirty="0"/>
              <a:t> </a:t>
            </a:r>
          </a:p>
          <a:p>
            <a:r>
              <a:rPr lang="en-US" sz="4000" dirty="0"/>
              <a:t>A) Air pollution</a:t>
            </a:r>
          </a:p>
          <a:p>
            <a:r>
              <a:rPr lang="en-US" sz="4000" dirty="0"/>
              <a:t>B) Light pollution</a:t>
            </a:r>
          </a:p>
        </p:txBody>
      </p:sp>
    </p:spTree>
    <p:extLst>
      <p:ext uri="{BB962C8B-B14F-4D97-AF65-F5344CB8AC3E}">
        <p14:creationId xmlns:p14="http://schemas.microsoft.com/office/powerpoint/2010/main" val="3475853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580ED-C2CB-185B-D154-6624118D4C57}"/>
              </a:ext>
            </a:extLst>
          </p:cNvPr>
          <p:cNvSpPr>
            <a:spLocks noGrp="1"/>
          </p:cNvSpPr>
          <p:nvPr>
            <p:ph type="title"/>
          </p:nvPr>
        </p:nvSpPr>
        <p:spPr/>
        <p:txBody>
          <a:bodyPr/>
          <a:lstStyle/>
          <a:p>
            <a:pPr algn="ctr"/>
            <a:r>
              <a:rPr lang="en-US" b="1" dirty="0"/>
              <a:t>1) AIR POLLUTION</a:t>
            </a:r>
          </a:p>
        </p:txBody>
      </p:sp>
      <p:sp>
        <p:nvSpPr>
          <p:cNvPr id="3" name="Content Placeholder 2">
            <a:extLst>
              <a:ext uri="{FF2B5EF4-FFF2-40B4-BE49-F238E27FC236}">
                <a16:creationId xmlns:a16="http://schemas.microsoft.com/office/drawing/2014/main" id="{CF33F84D-4793-9EF0-0E49-508235C2686E}"/>
              </a:ext>
            </a:extLst>
          </p:cNvPr>
          <p:cNvSpPr>
            <a:spLocks noGrp="1"/>
          </p:cNvSpPr>
          <p:nvPr>
            <p:ph idx="1"/>
          </p:nvPr>
        </p:nvSpPr>
        <p:spPr>
          <a:xfrm>
            <a:off x="1797844" y="1845469"/>
            <a:ext cx="9746456" cy="4708922"/>
          </a:xfrm>
        </p:spPr>
        <p:txBody>
          <a:bodyPr/>
          <a:lstStyle/>
          <a:p>
            <a:r>
              <a:rPr lang="en-US" b="1" dirty="0"/>
              <a:t>WHAT IS AIR POLLUTION:</a:t>
            </a:r>
          </a:p>
          <a:p>
            <a:pPr marL="0" indent="0">
              <a:buNone/>
            </a:pPr>
            <a:r>
              <a:rPr lang="en-US" b="1" dirty="0"/>
              <a:t>        </a:t>
            </a:r>
            <a:r>
              <a:rPr lang="en-US" dirty="0"/>
              <a:t> </a:t>
            </a:r>
            <a:r>
              <a:rPr lang="en-US" i="0" dirty="0">
                <a:effectLst/>
                <a:latin typeface="Manrope"/>
              </a:rPr>
              <a:t>Air pollution refers to the release of pollutants into the air, which are harmful to human health and the planet as a whole. It </a:t>
            </a:r>
            <a:r>
              <a:rPr lang="en-US" b="0" i="0" dirty="0">
                <a:effectLst/>
                <a:latin typeface="Manrope"/>
              </a:rPr>
              <a:t>can be defined as the presence of toxic chemicals or compounds in the air, at levels that pose a health risk. Air pollution is a common type of pollution you may have heard a lot these days. </a:t>
            </a:r>
            <a:r>
              <a:rPr lang="en-US" b="0" i="0" dirty="0">
                <a:effectLst/>
                <a:latin typeface="Söhne"/>
              </a:rPr>
              <a:t>These substances, known as pollutants, can be either natural or man-made and are primarily released through various human activities and industrial processes.</a:t>
            </a:r>
          </a:p>
          <a:p>
            <a:pPr marL="0" indent="0">
              <a:buNone/>
            </a:pPr>
            <a:endParaRPr lang="en-US" dirty="0"/>
          </a:p>
        </p:txBody>
      </p:sp>
    </p:spTree>
    <p:extLst>
      <p:ext uri="{BB962C8B-B14F-4D97-AF65-F5344CB8AC3E}">
        <p14:creationId xmlns:p14="http://schemas.microsoft.com/office/powerpoint/2010/main" val="4160488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8B341-1622-C389-5A31-9C4E96D23A1D}"/>
              </a:ext>
            </a:extLst>
          </p:cNvPr>
          <p:cNvSpPr>
            <a:spLocks noGrp="1"/>
          </p:cNvSpPr>
          <p:nvPr>
            <p:ph type="title"/>
          </p:nvPr>
        </p:nvSpPr>
        <p:spPr/>
        <p:txBody>
          <a:bodyPr/>
          <a:lstStyle/>
          <a:p>
            <a:pPr algn="ctr"/>
            <a:r>
              <a:rPr lang="en-US" dirty="0"/>
              <a:t>TYPES OF POLLUTION</a:t>
            </a:r>
          </a:p>
        </p:txBody>
      </p:sp>
      <p:sp>
        <p:nvSpPr>
          <p:cNvPr id="3" name="Content Placeholder 2">
            <a:extLst>
              <a:ext uri="{FF2B5EF4-FFF2-40B4-BE49-F238E27FC236}">
                <a16:creationId xmlns:a16="http://schemas.microsoft.com/office/drawing/2014/main" id="{01504749-3E7C-5A3D-70C5-AC91112270EB}"/>
              </a:ext>
            </a:extLst>
          </p:cNvPr>
          <p:cNvSpPr>
            <a:spLocks noGrp="1"/>
          </p:cNvSpPr>
          <p:nvPr>
            <p:ph idx="1"/>
          </p:nvPr>
        </p:nvSpPr>
        <p:spPr/>
        <p:txBody>
          <a:bodyPr/>
          <a:lstStyle/>
          <a:p>
            <a:pPr marL="0" indent="0">
              <a:buNone/>
            </a:pPr>
            <a:r>
              <a:rPr lang="en-US" dirty="0"/>
              <a:t>  There are many types of pollution in the surrounding. Nowadays, pretty much anywhere you go, you will find some kind of pollution here and there. A common way to divide pollution is on the basis of where it’s found. We’ll talk about 4 of many types of pollutions today.</a:t>
            </a:r>
          </a:p>
          <a:p>
            <a:pPr marL="514350" indent="-514350">
              <a:buAutoNum type="arabicParenR"/>
            </a:pPr>
            <a:r>
              <a:rPr lang="en-US" dirty="0"/>
              <a:t>AIR POLLUTION</a:t>
            </a:r>
          </a:p>
          <a:p>
            <a:pPr marL="514350" indent="-514350">
              <a:buAutoNum type="arabicParenR"/>
            </a:pPr>
            <a:r>
              <a:rPr lang="en-US" dirty="0"/>
              <a:t>WATER POLLUTION</a:t>
            </a:r>
          </a:p>
          <a:p>
            <a:pPr marL="514350" indent="-514350">
              <a:buAutoNum type="arabicParenR"/>
            </a:pPr>
            <a:r>
              <a:rPr lang="en-US" dirty="0"/>
              <a:t>LAND POLLUTION</a:t>
            </a:r>
          </a:p>
          <a:p>
            <a:pPr marL="514350" indent="-514350">
              <a:buAutoNum type="arabicParenR"/>
            </a:pPr>
            <a:r>
              <a:rPr lang="en-US" dirty="0"/>
              <a:t>LIGHT POLLUTION</a:t>
            </a:r>
          </a:p>
          <a:p>
            <a:pPr marL="0" indent="0">
              <a:buNone/>
            </a:pPr>
            <a:endParaRPr lang="en-US" dirty="0"/>
          </a:p>
          <a:p>
            <a:pPr marL="514350" indent="-514350">
              <a:buAutoNum type="arabicParenR"/>
            </a:pPr>
            <a:endParaRPr lang="en-US" dirty="0"/>
          </a:p>
        </p:txBody>
      </p:sp>
    </p:spTree>
    <p:extLst>
      <p:ext uri="{BB962C8B-B14F-4D97-AF65-F5344CB8AC3E}">
        <p14:creationId xmlns:p14="http://schemas.microsoft.com/office/powerpoint/2010/main" val="160346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785F3-62B0-7558-6FF6-0A4F720E1B3C}"/>
              </a:ext>
            </a:extLst>
          </p:cNvPr>
          <p:cNvSpPr>
            <a:spLocks noGrp="1"/>
          </p:cNvSpPr>
          <p:nvPr>
            <p:ph type="title"/>
          </p:nvPr>
        </p:nvSpPr>
        <p:spPr>
          <a:xfrm>
            <a:off x="969169" y="162720"/>
            <a:ext cx="10515600" cy="63500"/>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9FE1D75A-611C-4904-2EAB-4C26EE5EC31E}"/>
              </a:ext>
            </a:extLst>
          </p:cNvPr>
          <p:cNvSpPr>
            <a:spLocks noGrp="1"/>
          </p:cNvSpPr>
          <p:nvPr>
            <p:ph idx="1"/>
          </p:nvPr>
        </p:nvSpPr>
        <p:spPr>
          <a:xfrm>
            <a:off x="969169" y="756443"/>
            <a:ext cx="10515600" cy="5649119"/>
          </a:xfrm>
        </p:spPr>
        <p:txBody>
          <a:bodyPr/>
          <a:lstStyle/>
          <a:p>
            <a:r>
              <a:rPr lang="en-US" dirty="0"/>
              <a:t>CAUSES OF AIR POLLUTION:</a:t>
            </a:r>
          </a:p>
          <a:p>
            <a:pPr marL="0" indent="0">
              <a:buNone/>
            </a:pPr>
            <a:r>
              <a:rPr lang="en-US" dirty="0"/>
              <a:t>            </a:t>
            </a:r>
            <a:r>
              <a:rPr lang="en-US" b="0" i="0" dirty="0">
                <a:effectLst/>
                <a:latin typeface="Söhne"/>
              </a:rPr>
              <a:t>Air pollution is caused by various sources, both human-made and natural. </a:t>
            </a:r>
            <a:r>
              <a:rPr lang="en-US" dirty="0">
                <a:latin typeface="Söhne"/>
              </a:rPr>
              <a:t>So</a:t>
            </a:r>
            <a:r>
              <a:rPr lang="en-US" b="0" i="0" dirty="0">
                <a:effectLst/>
                <a:latin typeface="Söhne"/>
              </a:rPr>
              <a:t>me common causes of air pollution are industries such as power plants, factories, and refineries. They release a significant amount of pollutants into the air. Emissions of smoke from cars, trucks, motorcycles, and other vehicles also contribute to air pollution. The combustion of fossil fuels in vehicle engines releases pollutants like carbon monoxide (CO), etc. The burning of fossil fuels for energy production, heating, and cooking purposes is a major contributor to air pollution. Power plants, residential heating systems, and cooking stoves release pollutants such as carbon dioxide, sulfur dioxide (SO2), etc. </a:t>
            </a:r>
          </a:p>
          <a:p>
            <a:pPr marL="0" indent="0">
              <a:buNone/>
            </a:pPr>
            <a:endParaRPr lang="en-US" dirty="0"/>
          </a:p>
        </p:txBody>
      </p:sp>
    </p:spTree>
    <p:extLst>
      <p:ext uri="{BB962C8B-B14F-4D97-AF65-F5344CB8AC3E}">
        <p14:creationId xmlns:p14="http://schemas.microsoft.com/office/powerpoint/2010/main" val="1040689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B992-9FD9-8F4B-FC93-B299FC43C44B}"/>
              </a:ext>
            </a:extLst>
          </p:cNvPr>
          <p:cNvSpPr>
            <a:spLocks noGrp="1"/>
          </p:cNvSpPr>
          <p:nvPr>
            <p:ph type="title"/>
          </p:nvPr>
        </p:nvSpPr>
        <p:spPr>
          <a:xfrm>
            <a:off x="1028700" y="103187"/>
            <a:ext cx="10515600" cy="45719"/>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A72456EA-DD43-298B-6BC9-54EAA0F99820}"/>
              </a:ext>
            </a:extLst>
          </p:cNvPr>
          <p:cNvSpPr>
            <a:spLocks noGrp="1"/>
          </p:cNvSpPr>
          <p:nvPr>
            <p:ph idx="1"/>
          </p:nvPr>
        </p:nvSpPr>
        <p:spPr>
          <a:xfrm>
            <a:off x="838200" y="345281"/>
            <a:ext cx="10515600" cy="5831682"/>
          </a:xfrm>
        </p:spPr>
        <p:txBody>
          <a:bodyPr>
            <a:normAutofit lnSpcReduction="10000"/>
          </a:bodyPr>
          <a:lstStyle/>
          <a:p>
            <a:r>
              <a:rPr lang="en-US" sz="4000" dirty="0"/>
              <a:t>Impacts of air pollution:</a:t>
            </a:r>
          </a:p>
          <a:p>
            <a:pPr marL="0" indent="0">
              <a:buNone/>
            </a:pPr>
            <a:r>
              <a:rPr lang="en-US" sz="4000" dirty="0"/>
              <a:t>   </a:t>
            </a:r>
            <a:r>
              <a:rPr lang="en-US" sz="2800" b="0" i="0" dirty="0">
                <a:effectLst/>
                <a:latin typeface="Söhne"/>
              </a:rPr>
              <a:t>Air pollution contributes to climate change through the release of greenhouse gases, Air pollutants like Carbon dioxide (CO2) and methane (CH4), which trap heat in the atmosphere and lead to global warming. The melting of ice on the poles have resulted in heating of Earth and rising water levels. Cities located in low-lying coastal areas, such as Miami Dhaka in Bangladesh are at increased risk due to rising sea levels. It has caused issues like floods and other issues. There is depletion of ozone layer, the layer that protects us from harmful UV rays of sun if depleting because of air pollutants like CFC. It has caused many diseases like respiratory diseases, cardiovascular diseases, etc. Air pollution can harm ecosystems by damaging plants, reducing crop yields, disrupting natural habitats, and impacting the health and survival of wildlife.</a:t>
            </a:r>
            <a:endParaRPr lang="en-US" sz="4000" dirty="0"/>
          </a:p>
        </p:txBody>
      </p:sp>
    </p:spTree>
    <p:extLst>
      <p:ext uri="{BB962C8B-B14F-4D97-AF65-F5344CB8AC3E}">
        <p14:creationId xmlns:p14="http://schemas.microsoft.com/office/powerpoint/2010/main" val="3235621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34FD0-EC11-D59D-2109-55C2F92A91C1}"/>
              </a:ext>
            </a:extLst>
          </p:cNvPr>
          <p:cNvSpPr>
            <a:spLocks noGrp="1"/>
          </p:cNvSpPr>
          <p:nvPr>
            <p:ph type="title"/>
          </p:nvPr>
        </p:nvSpPr>
        <p:spPr>
          <a:xfrm flipV="1">
            <a:off x="1040606" y="119062"/>
            <a:ext cx="10515600" cy="67469"/>
          </a:xfrm>
        </p:spPr>
        <p:txBody>
          <a:bodyPr>
            <a:normAutofit fontScale="90000"/>
          </a:bodyPr>
          <a:lstStyle/>
          <a:p>
            <a:pPr algn="ctr"/>
            <a:endParaRPr lang="en-US" b="1" dirty="0"/>
          </a:p>
        </p:txBody>
      </p:sp>
      <p:sp>
        <p:nvSpPr>
          <p:cNvPr id="3" name="Content Placeholder 2">
            <a:extLst>
              <a:ext uri="{FF2B5EF4-FFF2-40B4-BE49-F238E27FC236}">
                <a16:creationId xmlns:a16="http://schemas.microsoft.com/office/drawing/2014/main" id="{3DA55CF5-5A34-EBAA-2762-2F04C4D906BA}"/>
              </a:ext>
            </a:extLst>
          </p:cNvPr>
          <p:cNvSpPr>
            <a:spLocks noGrp="1"/>
          </p:cNvSpPr>
          <p:nvPr>
            <p:ph idx="1"/>
          </p:nvPr>
        </p:nvSpPr>
        <p:spPr>
          <a:xfrm>
            <a:off x="838200" y="285750"/>
            <a:ext cx="10515600" cy="6572250"/>
          </a:xfrm>
        </p:spPr>
        <p:txBody>
          <a:bodyPr>
            <a:normAutofit/>
          </a:bodyPr>
          <a:lstStyle/>
          <a:p>
            <a:r>
              <a:rPr lang="en-US" sz="4400" dirty="0"/>
              <a:t>Hazardous impacts of air pollution in Delhi:</a:t>
            </a:r>
          </a:p>
          <a:p>
            <a:pPr marL="0" indent="0">
              <a:buNone/>
            </a:pPr>
            <a:r>
              <a:rPr lang="en-US" dirty="0"/>
              <a:t>            </a:t>
            </a:r>
            <a:r>
              <a:rPr lang="en-US" b="0" i="0" dirty="0">
                <a:effectLst/>
                <a:latin typeface="Söhne"/>
              </a:rPr>
              <a:t>After harvesting rice and wheat crops in the neighboring states of Punjab, Haryana, and Uttar Pradesh, farmers often resort to burning the leftover crop residues, known as stubble or crop stubble. This practice is adopted to clear the fields quickly for the next planting season. Stubble burning releases a substantial amount of smoke. These pollutants contribute to the severe air pollution problem in Delhi, particularly during the post-harvest months of October and November. The wind carries the smoke and pollutants from stubble burning in the neighboring states to Delhi, exacerbating the city's air pollution levels. Weather patterns and wind direction significantly influence the severity and duration of this pollution. The air pollution resulting from stubble burning has adverse health effects on the residents of Delhi and nearby regions.</a:t>
            </a:r>
            <a:endParaRPr lang="en-US" dirty="0"/>
          </a:p>
        </p:txBody>
      </p:sp>
    </p:spTree>
    <p:extLst>
      <p:ext uri="{BB962C8B-B14F-4D97-AF65-F5344CB8AC3E}">
        <p14:creationId xmlns:p14="http://schemas.microsoft.com/office/powerpoint/2010/main" val="3603830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8C6E-5337-B896-2A4F-584176BB9DCA}"/>
              </a:ext>
            </a:extLst>
          </p:cNvPr>
          <p:cNvSpPr>
            <a:spLocks noGrp="1"/>
          </p:cNvSpPr>
          <p:nvPr>
            <p:ph type="title"/>
          </p:nvPr>
        </p:nvSpPr>
        <p:spPr>
          <a:xfrm flipV="1">
            <a:off x="838200" y="250032"/>
            <a:ext cx="10515600" cy="115094"/>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C11CA970-2E16-87B5-4B10-BFBB783221B1}"/>
              </a:ext>
            </a:extLst>
          </p:cNvPr>
          <p:cNvSpPr>
            <a:spLocks noGrp="1"/>
          </p:cNvSpPr>
          <p:nvPr>
            <p:ph idx="1"/>
          </p:nvPr>
        </p:nvSpPr>
        <p:spPr>
          <a:xfrm>
            <a:off x="838200" y="626268"/>
            <a:ext cx="10515600" cy="5605463"/>
          </a:xfrm>
        </p:spPr>
        <p:txBody>
          <a:bodyPr>
            <a:normAutofit lnSpcReduction="10000"/>
          </a:bodyPr>
          <a:lstStyle/>
          <a:p>
            <a:r>
              <a:rPr lang="en-US" dirty="0"/>
              <a:t>STEP TAKEN TO SOLVE AIR POLLUTION:</a:t>
            </a:r>
          </a:p>
          <a:p>
            <a:pPr marL="0" indent="0">
              <a:buNone/>
            </a:pPr>
            <a:r>
              <a:rPr lang="en-US" dirty="0"/>
              <a:t>            </a:t>
            </a:r>
            <a:r>
              <a:rPr lang="en-US" b="0" i="0" dirty="0">
                <a:effectLst/>
                <a:latin typeface="Söhne"/>
              </a:rPr>
              <a:t>Governments have established stringent emission standards and regulations for industries, vehicles, power plants, and other pollution-emitting sources. These standards set limits on pollutant emissions and require the adoption of cleaner technologies and practices. Encouraging the use of clean and renewable energy sources, such as solar, wind, and hydroelectric power, reduces reliance on fossil fuels and decreases air pollution associated with energy production. Promoting energy efficiency measures also helps reduce pollution. Transition to electric vehicles is also a good step towards reducing pollution as the smoke released from petrol and diesel vehicles is stopped. In Delhi, the government has implemented the odd-even vehicle scheme, where private vehicles with odd and even number plates are allowed to ply on alternate days. This aims to reduce vehicular emissions and congestion on the roads.</a:t>
            </a:r>
          </a:p>
        </p:txBody>
      </p:sp>
    </p:spTree>
    <p:extLst>
      <p:ext uri="{BB962C8B-B14F-4D97-AF65-F5344CB8AC3E}">
        <p14:creationId xmlns:p14="http://schemas.microsoft.com/office/powerpoint/2010/main" val="1214125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78773-D08F-2B18-F858-36174859CDCE}"/>
              </a:ext>
            </a:extLst>
          </p:cNvPr>
          <p:cNvSpPr>
            <a:spLocks noGrp="1"/>
          </p:cNvSpPr>
          <p:nvPr>
            <p:ph type="title"/>
          </p:nvPr>
        </p:nvSpPr>
        <p:spPr>
          <a:xfrm>
            <a:off x="838200" y="365126"/>
            <a:ext cx="10515600" cy="515938"/>
          </a:xfrm>
        </p:spPr>
        <p:txBody>
          <a:bodyPr>
            <a:normAutofit fontScale="90000"/>
          </a:bodyPr>
          <a:lstStyle/>
          <a:p>
            <a:pPr algn="ctr"/>
            <a:r>
              <a:rPr lang="en-US" b="1" dirty="0"/>
              <a:t>2) LIGHT POLLUTION</a:t>
            </a:r>
          </a:p>
        </p:txBody>
      </p:sp>
      <p:sp>
        <p:nvSpPr>
          <p:cNvPr id="3" name="Content Placeholder 2">
            <a:extLst>
              <a:ext uri="{FF2B5EF4-FFF2-40B4-BE49-F238E27FC236}">
                <a16:creationId xmlns:a16="http://schemas.microsoft.com/office/drawing/2014/main" id="{D5410666-B767-63ED-2EA6-D3A8D4043CA8}"/>
              </a:ext>
            </a:extLst>
          </p:cNvPr>
          <p:cNvSpPr>
            <a:spLocks noGrp="1"/>
          </p:cNvSpPr>
          <p:nvPr>
            <p:ph idx="1"/>
          </p:nvPr>
        </p:nvSpPr>
        <p:spPr>
          <a:xfrm>
            <a:off x="838200" y="1238250"/>
            <a:ext cx="10515600" cy="5536406"/>
          </a:xfrm>
        </p:spPr>
        <p:txBody>
          <a:bodyPr>
            <a:normAutofit fontScale="92500" lnSpcReduction="20000"/>
          </a:bodyPr>
          <a:lstStyle/>
          <a:p>
            <a:r>
              <a:rPr lang="en-US" sz="4000" b="1" dirty="0"/>
              <a:t>WHAT IS LIGHT POLLUTION:</a:t>
            </a:r>
          </a:p>
          <a:p>
            <a:pPr marL="0" indent="0">
              <a:buNone/>
            </a:pPr>
            <a:r>
              <a:rPr lang="en-US" sz="4000" b="1" dirty="0"/>
              <a:t>    </a:t>
            </a:r>
            <a:r>
              <a:rPr lang="en-US" sz="2800" b="0" i="0" dirty="0">
                <a:effectLst/>
                <a:latin typeface="Söhne"/>
              </a:rPr>
              <a:t>Light pollution refers to the excessive or misdirected artificial light produced by human activities that negatively impacts the natural darkness of the night sky and interferes with the observation of stars and other celestial objects. </a:t>
            </a:r>
          </a:p>
          <a:p>
            <a:pPr marL="0" indent="0">
              <a:buNone/>
            </a:pPr>
            <a:r>
              <a:rPr lang="en-US" b="0" i="0" dirty="0">
                <a:effectLst/>
                <a:latin typeface="Söhne"/>
              </a:rPr>
              <a:t>Types of Light Pollution: </a:t>
            </a:r>
          </a:p>
          <a:p>
            <a:pPr marL="514350" indent="-514350">
              <a:buAutoNum type="alphaLcPeriod"/>
            </a:pPr>
            <a:r>
              <a:rPr lang="en-US" b="0" i="0" dirty="0">
                <a:effectLst/>
                <a:latin typeface="Söhne"/>
              </a:rPr>
              <a:t>Skyglow: The brightening of the night sky over populated areas, making it difficult to see stars and celestial objects.</a:t>
            </a:r>
          </a:p>
          <a:p>
            <a:pPr marL="514350" indent="-514350">
              <a:buAutoNum type="alphaLcPeriod"/>
            </a:pPr>
            <a:r>
              <a:rPr lang="en-US" b="0" i="0" dirty="0">
                <a:effectLst/>
                <a:latin typeface="Söhne"/>
              </a:rPr>
              <a:t> Glare: Excessive brightness that causes visual discomfort, reducing visibility and impairing vision. </a:t>
            </a:r>
          </a:p>
          <a:p>
            <a:pPr marL="514350" indent="-514350">
              <a:buAutoNum type="alphaLcPeriod"/>
            </a:pPr>
            <a:r>
              <a:rPr lang="en-US" b="0" i="0" dirty="0">
                <a:effectLst/>
                <a:latin typeface="Söhne"/>
              </a:rPr>
              <a:t>Light trespass: Unwanted or intrusive light that spills over into areas where it is not needed, such </a:t>
            </a:r>
            <a:r>
              <a:rPr lang="en-US" sz="2800" b="0" i="0" dirty="0">
                <a:effectLst/>
                <a:latin typeface="Söhne"/>
              </a:rPr>
              <a:t>as into residential areas, disrupting sleep and daily activities. </a:t>
            </a:r>
          </a:p>
          <a:p>
            <a:pPr marL="514350" indent="-514350">
              <a:buAutoNum type="alphaLcPeriod"/>
            </a:pPr>
            <a:r>
              <a:rPr lang="en-US" sz="2800" b="0" i="0" dirty="0">
                <a:effectLst/>
                <a:latin typeface="Söhne"/>
              </a:rPr>
              <a:t> Clutter: Excessive and poorly directed lighting, resulting in a confused and disorganized night-time environment.</a:t>
            </a:r>
            <a:endParaRPr lang="en-US" sz="4000" b="1" dirty="0"/>
          </a:p>
        </p:txBody>
      </p:sp>
    </p:spTree>
    <p:extLst>
      <p:ext uri="{BB962C8B-B14F-4D97-AF65-F5344CB8AC3E}">
        <p14:creationId xmlns:p14="http://schemas.microsoft.com/office/powerpoint/2010/main" val="1712300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Science Activity Topic : Pollution</vt:lpstr>
      <vt:lpstr>PowerPoint Presentation</vt:lpstr>
      <vt:lpstr>1) AIR POLLUTION</vt:lpstr>
      <vt:lpstr>TYPES OF POLLUTION</vt:lpstr>
      <vt:lpstr>PowerPoint Presentation</vt:lpstr>
      <vt:lpstr>PowerPoint Presentation</vt:lpstr>
      <vt:lpstr>PowerPoint Presentation</vt:lpstr>
      <vt:lpstr>PowerPoint Presentation</vt:lpstr>
      <vt:lpstr>2) LIGHT POLLUTION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Activity Topic : Pollution</dc:title>
  <dc:creator>amsanadi786@gmail.com</dc:creator>
  <cp:lastModifiedBy>amsanadi786@gmail.com</cp:lastModifiedBy>
  <cp:revision>2</cp:revision>
  <dcterms:created xsi:type="dcterms:W3CDTF">2023-07-07T15:21:07Z</dcterms:created>
  <dcterms:modified xsi:type="dcterms:W3CDTF">2023-07-07T17:11:57Z</dcterms:modified>
</cp:coreProperties>
</file>