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86F796-D3E1-4976-AEF1-18C8CD7C8E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1BD82F3-3132-47E3-A18D-48C1F917D0EF}">
      <dgm:prSet/>
      <dgm:spPr/>
      <dgm:t>
        <a:bodyPr/>
        <a:lstStyle/>
        <a:p>
          <a:r>
            <a:rPr lang="en-GB" b="0" i="0" dirty="0"/>
            <a:t>In the recruitment process, matching candidate resumes to job descriptions is a critical yet time-intensive task. Automating this process using natural language processing (NLP) techniques and machine learning can significantly reduce effort and improve accuracy. This project implements a resume-ranking tool that compares candidate resumes to a given job description using TF-IDF vectorization and cosine similarity.</a:t>
          </a:r>
          <a:endParaRPr lang="en-US" dirty="0"/>
        </a:p>
      </dgm:t>
    </dgm:pt>
    <dgm:pt modelId="{0F26273C-FB15-4C94-B8B9-BBC28D85AFFC}" type="parTrans" cxnId="{2A5A7961-252A-4A68-8D4A-C3D953E57E5C}">
      <dgm:prSet/>
      <dgm:spPr/>
      <dgm:t>
        <a:bodyPr/>
        <a:lstStyle/>
        <a:p>
          <a:endParaRPr lang="en-US"/>
        </a:p>
      </dgm:t>
    </dgm:pt>
    <dgm:pt modelId="{AD4FD045-D4D1-4D64-B9ED-2FC0082FE66E}" type="sibTrans" cxnId="{2A5A7961-252A-4A68-8D4A-C3D953E57E5C}">
      <dgm:prSet/>
      <dgm:spPr/>
      <dgm:t>
        <a:bodyPr/>
        <a:lstStyle/>
        <a:p>
          <a:endParaRPr lang="en-US"/>
        </a:p>
      </dgm:t>
    </dgm:pt>
    <dgm:pt modelId="{F39FFDB0-4B59-4BB6-AAB2-9B5FB18F1F54}">
      <dgm:prSet/>
      <dgm:spPr/>
      <dgm:t>
        <a:bodyPr/>
        <a:lstStyle/>
        <a:p>
          <a:r>
            <a:rPr lang="en-GB" b="0" i="0" dirty="0"/>
            <a:t>The tool processes resumes in PDF, DOCX, and TXT formats, extracts their content, calculates similarity scores with a given job description, and outputs the top 5 ranked resumes. It offers a scalable and efficient solution for initial resume screening.</a:t>
          </a:r>
          <a:endParaRPr lang="en-US" dirty="0"/>
        </a:p>
      </dgm:t>
    </dgm:pt>
    <dgm:pt modelId="{55830EE2-D2E1-4EAF-B915-808FB5BA79D0}" type="parTrans" cxnId="{17CBCDC9-F5DC-46E6-A64D-C90897AC62EA}">
      <dgm:prSet/>
      <dgm:spPr/>
      <dgm:t>
        <a:bodyPr/>
        <a:lstStyle/>
        <a:p>
          <a:endParaRPr lang="en-US"/>
        </a:p>
      </dgm:t>
    </dgm:pt>
    <dgm:pt modelId="{4A521FCB-2C7F-4AE9-BE76-03AFFBB18EBB}" type="sibTrans" cxnId="{17CBCDC9-F5DC-46E6-A64D-C90897AC62EA}">
      <dgm:prSet/>
      <dgm:spPr/>
      <dgm:t>
        <a:bodyPr/>
        <a:lstStyle/>
        <a:p>
          <a:endParaRPr lang="en-US"/>
        </a:p>
      </dgm:t>
    </dgm:pt>
    <dgm:pt modelId="{82D215E6-A40B-4AD1-877E-5A634722DF9A}" type="pres">
      <dgm:prSet presAssocID="{CF86F796-D3E1-4976-AEF1-18C8CD7C8E43}" presName="root" presStyleCnt="0">
        <dgm:presLayoutVars>
          <dgm:dir/>
          <dgm:resizeHandles val="exact"/>
        </dgm:presLayoutVars>
      </dgm:prSet>
      <dgm:spPr/>
    </dgm:pt>
    <dgm:pt modelId="{43C689D3-1153-4160-8FB4-0B3E0FBD823C}" type="pres">
      <dgm:prSet presAssocID="{A1BD82F3-3132-47E3-A18D-48C1F917D0EF}" presName="compNode" presStyleCnt="0"/>
      <dgm:spPr/>
    </dgm:pt>
    <dgm:pt modelId="{8D2212E0-EF23-4871-B343-AF8931573ADF}" type="pres">
      <dgm:prSet presAssocID="{A1BD82F3-3132-47E3-A18D-48C1F917D0EF}" presName="bgRect" presStyleLbl="bgShp" presStyleIdx="0" presStyleCnt="2"/>
      <dgm:spPr/>
    </dgm:pt>
    <dgm:pt modelId="{DF9837FA-930A-4A8A-A882-52EE6467FE5B}" type="pres">
      <dgm:prSet presAssocID="{A1BD82F3-3132-47E3-A18D-48C1F917D0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1F9E0813-58D0-44DF-9634-B0967AFB9619}" type="pres">
      <dgm:prSet presAssocID="{A1BD82F3-3132-47E3-A18D-48C1F917D0EF}" presName="spaceRect" presStyleCnt="0"/>
      <dgm:spPr/>
    </dgm:pt>
    <dgm:pt modelId="{13F12E88-FB8B-4A16-B08E-784E95C90198}" type="pres">
      <dgm:prSet presAssocID="{A1BD82F3-3132-47E3-A18D-48C1F917D0EF}" presName="parTx" presStyleLbl="revTx" presStyleIdx="0" presStyleCnt="2">
        <dgm:presLayoutVars>
          <dgm:chMax val="0"/>
          <dgm:chPref val="0"/>
        </dgm:presLayoutVars>
      </dgm:prSet>
      <dgm:spPr/>
    </dgm:pt>
    <dgm:pt modelId="{F7CF07F8-0F41-479A-B694-323F9BA05C36}" type="pres">
      <dgm:prSet presAssocID="{AD4FD045-D4D1-4D64-B9ED-2FC0082FE66E}" presName="sibTrans" presStyleCnt="0"/>
      <dgm:spPr/>
    </dgm:pt>
    <dgm:pt modelId="{765392F8-171E-4126-9891-64634E44AF59}" type="pres">
      <dgm:prSet presAssocID="{F39FFDB0-4B59-4BB6-AAB2-9B5FB18F1F54}" presName="compNode" presStyleCnt="0"/>
      <dgm:spPr/>
    </dgm:pt>
    <dgm:pt modelId="{94E1EA5B-95A5-45C5-A5AC-AF11DF0C602D}" type="pres">
      <dgm:prSet presAssocID="{F39FFDB0-4B59-4BB6-AAB2-9B5FB18F1F54}" presName="bgRect" presStyleLbl="bgShp" presStyleIdx="1" presStyleCnt="2"/>
      <dgm:spPr/>
    </dgm:pt>
    <dgm:pt modelId="{85609029-E979-4DDE-9F4C-5D540A49C0F1}" type="pres">
      <dgm:prSet presAssocID="{F39FFDB0-4B59-4BB6-AAB2-9B5FB18F1F5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EC3B07D-B981-478A-B00F-54AAEB507345}" type="pres">
      <dgm:prSet presAssocID="{F39FFDB0-4B59-4BB6-AAB2-9B5FB18F1F54}" presName="spaceRect" presStyleCnt="0"/>
      <dgm:spPr/>
    </dgm:pt>
    <dgm:pt modelId="{310536A8-5AE4-470A-924C-6376E0EE0B7A}" type="pres">
      <dgm:prSet presAssocID="{F39FFDB0-4B59-4BB6-AAB2-9B5FB18F1F5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D18EA09-F376-45D8-B765-BE1F51297C5F}" type="presOf" srcId="{F39FFDB0-4B59-4BB6-AAB2-9B5FB18F1F54}" destId="{310536A8-5AE4-470A-924C-6376E0EE0B7A}" srcOrd="0" destOrd="0" presId="urn:microsoft.com/office/officeart/2018/2/layout/IconVerticalSolidList"/>
    <dgm:cxn modelId="{2A5A7961-252A-4A68-8D4A-C3D953E57E5C}" srcId="{CF86F796-D3E1-4976-AEF1-18C8CD7C8E43}" destId="{A1BD82F3-3132-47E3-A18D-48C1F917D0EF}" srcOrd="0" destOrd="0" parTransId="{0F26273C-FB15-4C94-B8B9-BBC28D85AFFC}" sibTransId="{AD4FD045-D4D1-4D64-B9ED-2FC0082FE66E}"/>
    <dgm:cxn modelId="{52B74A63-8285-49E4-8E17-F612B9741E0E}" type="presOf" srcId="{A1BD82F3-3132-47E3-A18D-48C1F917D0EF}" destId="{13F12E88-FB8B-4A16-B08E-784E95C90198}" srcOrd="0" destOrd="0" presId="urn:microsoft.com/office/officeart/2018/2/layout/IconVerticalSolidList"/>
    <dgm:cxn modelId="{0224AA66-5121-499A-AB2F-27FA8E938518}" type="presOf" srcId="{CF86F796-D3E1-4976-AEF1-18C8CD7C8E43}" destId="{82D215E6-A40B-4AD1-877E-5A634722DF9A}" srcOrd="0" destOrd="0" presId="urn:microsoft.com/office/officeart/2018/2/layout/IconVerticalSolidList"/>
    <dgm:cxn modelId="{17CBCDC9-F5DC-46E6-A64D-C90897AC62EA}" srcId="{CF86F796-D3E1-4976-AEF1-18C8CD7C8E43}" destId="{F39FFDB0-4B59-4BB6-AAB2-9B5FB18F1F54}" srcOrd="1" destOrd="0" parTransId="{55830EE2-D2E1-4EAF-B915-808FB5BA79D0}" sibTransId="{4A521FCB-2C7F-4AE9-BE76-03AFFBB18EBB}"/>
    <dgm:cxn modelId="{A833B455-F87A-4A5C-BD36-970152532443}" type="presParOf" srcId="{82D215E6-A40B-4AD1-877E-5A634722DF9A}" destId="{43C689D3-1153-4160-8FB4-0B3E0FBD823C}" srcOrd="0" destOrd="0" presId="urn:microsoft.com/office/officeart/2018/2/layout/IconVerticalSolidList"/>
    <dgm:cxn modelId="{B2F2F16B-59D3-47DD-A8EA-C623BD4A00E8}" type="presParOf" srcId="{43C689D3-1153-4160-8FB4-0B3E0FBD823C}" destId="{8D2212E0-EF23-4871-B343-AF8931573ADF}" srcOrd="0" destOrd="0" presId="urn:microsoft.com/office/officeart/2018/2/layout/IconVerticalSolidList"/>
    <dgm:cxn modelId="{1874CE9D-5C14-4A9D-858A-EDBED36799C8}" type="presParOf" srcId="{43C689D3-1153-4160-8FB4-0B3E0FBD823C}" destId="{DF9837FA-930A-4A8A-A882-52EE6467FE5B}" srcOrd="1" destOrd="0" presId="urn:microsoft.com/office/officeart/2018/2/layout/IconVerticalSolidList"/>
    <dgm:cxn modelId="{1C01392B-3222-4F8C-A576-C92C07180114}" type="presParOf" srcId="{43C689D3-1153-4160-8FB4-0B3E0FBD823C}" destId="{1F9E0813-58D0-44DF-9634-B0967AFB9619}" srcOrd="2" destOrd="0" presId="urn:microsoft.com/office/officeart/2018/2/layout/IconVerticalSolidList"/>
    <dgm:cxn modelId="{37AAB98D-1A8C-42DA-AF58-8CFD30989A67}" type="presParOf" srcId="{43C689D3-1153-4160-8FB4-0B3E0FBD823C}" destId="{13F12E88-FB8B-4A16-B08E-784E95C90198}" srcOrd="3" destOrd="0" presId="urn:microsoft.com/office/officeart/2018/2/layout/IconVerticalSolidList"/>
    <dgm:cxn modelId="{529A1874-B6FE-46E6-B955-8F63B8F056BE}" type="presParOf" srcId="{82D215E6-A40B-4AD1-877E-5A634722DF9A}" destId="{F7CF07F8-0F41-479A-B694-323F9BA05C36}" srcOrd="1" destOrd="0" presId="urn:microsoft.com/office/officeart/2018/2/layout/IconVerticalSolidList"/>
    <dgm:cxn modelId="{17B1A6BE-5FA0-4047-9F2E-31C763F76B57}" type="presParOf" srcId="{82D215E6-A40B-4AD1-877E-5A634722DF9A}" destId="{765392F8-171E-4126-9891-64634E44AF59}" srcOrd="2" destOrd="0" presId="urn:microsoft.com/office/officeart/2018/2/layout/IconVerticalSolidList"/>
    <dgm:cxn modelId="{F2032BDD-A182-4F69-885D-259A240C6F6C}" type="presParOf" srcId="{765392F8-171E-4126-9891-64634E44AF59}" destId="{94E1EA5B-95A5-45C5-A5AC-AF11DF0C602D}" srcOrd="0" destOrd="0" presId="urn:microsoft.com/office/officeart/2018/2/layout/IconVerticalSolidList"/>
    <dgm:cxn modelId="{0464D3C9-DC0B-4F5B-AA10-5B0DB506A23D}" type="presParOf" srcId="{765392F8-171E-4126-9891-64634E44AF59}" destId="{85609029-E979-4DDE-9F4C-5D540A49C0F1}" srcOrd="1" destOrd="0" presId="urn:microsoft.com/office/officeart/2018/2/layout/IconVerticalSolidList"/>
    <dgm:cxn modelId="{11BA5E00-552F-444A-B640-807F5887E310}" type="presParOf" srcId="{765392F8-171E-4126-9891-64634E44AF59}" destId="{1EC3B07D-B981-478A-B00F-54AAEB507345}" srcOrd="2" destOrd="0" presId="urn:microsoft.com/office/officeart/2018/2/layout/IconVerticalSolidList"/>
    <dgm:cxn modelId="{5E2BA226-DC56-4DDC-A228-24F6F6B78093}" type="presParOf" srcId="{765392F8-171E-4126-9891-64634E44AF59}" destId="{310536A8-5AE4-470A-924C-6376E0EE0B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A41E49-07F0-4C50-B836-842B609CB1B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FBF3C7C-6533-438C-BA36-1CB384D4185C}">
      <dgm:prSet/>
      <dgm:spPr/>
      <dgm:t>
        <a:bodyPr/>
        <a:lstStyle/>
        <a:p>
          <a:r>
            <a:rPr lang="en-GB"/>
            <a:t>TF-IDF (Term Frequency-Inverse Document Frequency):</a:t>
          </a:r>
          <a:endParaRPr lang="en-US"/>
        </a:p>
      </dgm:t>
    </dgm:pt>
    <dgm:pt modelId="{C4744728-DC8E-41BD-8108-AB70E44AB248}" type="parTrans" cxnId="{DF71C761-F084-479A-B842-298CAA6D401E}">
      <dgm:prSet/>
      <dgm:spPr/>
      <dgm:t>
        <a:bodyPr/>
        <a:lstStyle/>
        <a:p>
          <a:endParaRPr lang="en-US"/>
        </a:p>
      </dgm:t>
    </dgm:pt>
    <dgm:pt modelId="{AEF25DE1-26F5-4E3C-A763-6C9CD37E9C14}" type="sibTrans" cxnId="{DF71C761-F084-479A-B842-298CAA6D401E}">
      <dgm:prSet/>
      <dgm:spPr/>
      <dgm:t>
        <a:bodyPr/>
        <a:lstStyle/>
        <a:p>
          <a:endParaRPr lang="en-US"/>
        </a:p>
      </dgm:t>
    </dgm:pt>
    <dgm:pt modelId="{E16D00CE-AF7A-41B6-B04E-DC7715A706BF}">
      <dgm:prSet/>
      <dgm:spPr/>
      <dgm:t>
        <a:bodyPr/>
        <a:lstStyle/>
        <a:p>
          <a:r>
            <a:rPr lang="en-GB"/>
            <a:t>Converts text into numerical vectors by evaluating the importance of words in a document relative to a corpus.</a:t>
          </a:r>
          <a:endParaRPr lang="en-US"/>
        </a:p>
      </dgm:t>
    </dgm:pt>
    <dgm:pt modelId="{A1CCF7A3-555C-4DBF-B493-F613ECE415C0}" type="parTrans" cxnId="{620CC30C-B014-416C-8BFB-BC969420067B}">
      <dgm:prSet/>
      <dgm:spPr/>
      <dgm:t>
        <a:bodyPr/>
        <a:lstStyle/>
        <a:p>
          <a:endParaRPr lang="en-US"/>
        </a:p>
      </dgm:t>
    </dgm:pt>
    <dgm:pt modelId="{53C24C93-5910-4F9E-9C00-410458E8F325}" type="sibTrans" cxnId="{620CC30C-B014-416C-8BFB-BC969420067B}">
      <dgm:prSet/>
      <dgm:spPr/>
      <dgm:t>
        <a:bodyPr/>
        <a:lstStyle/>
        <a:p>
          <a:endParaRPr lang="en-US"/>
        </a:p>
      </dgm:t>
    </dgm:pt>
    <dgm:pt modelId="{6BA6429E-0011-436F-BA09-ECF07B9EFE74}">
      <dgm:prSet/>
      <dgm:spPr/>
      <dgm:t>
        <a:bodyPr/>
        <a:lstStyle/>
        <a:p>
          <a:r>
            <a:rPr lang="en-GB"/>
            <a:t>Cosine Similarity:</a:t>
          </a:r>
          <a:endParaRPr lang="en-US"/>
        </a:p>
      </dgm:t>
    </dgm:pt>
    <dgm:pt modelId="{B7BC3B94-E244-4D93-8B18-234111A83EFD}" type="parTrans" cxnId="{4F1EF794-4A65-4177-A328-559D39E3DA22}">
      <dgm:prSet/>
      <dgm:spPr/>
      <dgm:t>
        <a:bodyPr/>
        <a:lstStyle/>
        <a:p>
          <a:endParaRPr lang="en-US"/>
        </a:p>
      </dgm:t>
    </dgm:pt>
    <dgm:pt modelId="{D767570A-F574-4177-8691-4D94D9CD6B00}" type="sibTrans" cxnId="{4F1EF794-4A65-4177-A328-559D39E3DA22}">
      <dgm:prSet/>
      <dgm:spPr/>
      <dgm:t>
        <a:bodyPr/>
        <a:lstStyle/>
        <a:p>
          <a:endParaRPr lang="en-US"/>
        </a:p>
      </dgm:t>
    </dgm:pt>
    <dgm:pt modelId="{A8DE0140-79F3-4743-8642-2C6921CD5BDE}">
      <dgm:prSet/>
      <dgm:spPr/>
      <dgm:t>
        <a:bodyPr/>
        <a:lstStyle/>
        <a:p>
          <a:r>
            <a:rPr lang="en-GB"/>
            <a:t>Measures similarity between two vectors by calculating the cosine of the angle between them.</a:t>
          </a:r>
          <a:endParaRPr lang="en-US"/>
        </a:p>
      </dgm:t>
    </dgm:pt>
    <dgm:pt modelId="{84CB56EC-F238-47AA-9642-464735F1B58F}" type="parTrans" cxnId="{C8C3BCB5-39C4-4F83-90E0-9066FB21E14E}">
      <dgm:prSet/>
      <dgm:spPr/>
      <dgm:t>
        <a:bodyPr/>
        <a:lstStyle/>
        <a:p>
          <a:endParaRPr lang="en-US"/>
        </a:p>
      </dgm:t>
    </dgm:pt>
    <dgm:pt modelId="{168FB72D-2079-4750-A909-EE3CB71171CB}" type="sibTrans" cxnId="{C8C3BCB5-39C4-4F83-90E0-9066FB21E14E}">
      <dgm:prSet/>
      <dgm:spPr/>
      <dgm:t>
        <a:bodyPr/>
        <a:lstStyle/>
        <a:p>
          <a:endParaRPr lang="en-US"/>
        </a:p>
      </dgm:t>
    </dgm:pt>
    <dgm:pt modelId="{4DF817A9-B44D-4E9F-A0CB-6B2D0CADC47D}">
      <dgm:prSet/>
      <dgm:spPr/>
      <dgm:t>
        <a:bodyPr/>
        <a:lstStyle/>
        <a:p>
          <a:r>
            <a:rPr lang="en-GB"/>
            <a:t>Advantages:</a:t>
          </a:r>
          <a:endParaRPr lang="en-US"/>
        </a:p>
      </dgm:t>
    </dgm:pt>
    <dgm:pt modelId="{F126C6B3-1AFE-4C7E-9530-90B28406F697}" type="parTrans" cxnId="{CB932D0B-704E-4B66-913F-9BE65CB5079C}">
      <dgm:prSet/>
      <dgm:spPr/>
      <dgm:t>
        <a:bodyPr/>
        <a:lstStyle/>
        <a:p>
          <a:endParaRPr lang="en-US"/>
        </a:p>
      </dgm:t>
    </dgm:pt>
    <dgm:pt modelId="{AAFEDE19-B6AD-4BB4-8DA9-73F19D81E31C}" type="sibTrans" cxnId="{CB932D0B-704E-4B66-913F-9BE65CB5079C}">
      <dgm:prSet/>
      <dgm:spPr/>
      <dgm:t>
        <a:bodyPr/>
        <a:lstStyle/>
        <a:p>
          <a:endParaRPr lang="en-US"/>
        </a:p>
      </dgm:t>
    </dgm:pt>
    <dgm:pt modelId="{8EB06C8F-7B3F-45F4-9BFF-13649D8AD0B2}">
      <dgm:prSet/>
      <dgm:spPr/>
      <dgm:t>
        <a:bodyPr/>
        <a:lstStyle/>
        <a:p>
          <a:r>
            <a:rPr lang="en-GB"/>
            <a:t>Context-aware keyword matching.</a:t>
          </a:r>
          <a:endParaRPr lang="en-US"/>
        </a:p>
      </dgm:t>
    </dgm:pt>
    <dgm:pt modelId="{93338537-DE02-48CC-B478-369B49E3C7B0}" type="parTrans" cxnId="{3A1E44B9-9DB1-461B-8DD5-7E36325D17B8}">
      <dgm:prSet/>
      <dgm:spPr/>
      <dgm:t>
        <a:bodyPr/>
        <a:lstStyle/>
        <a:p>
          <a:endParaRPr lang="en-US"/>
        </a:p>
      </dgm:t>
    </dgm:pt>
    <dgm:pt modelId="{EDE6BC1A-1554-46CC-9057-BBD56D1D7F9B}" type="sibTrans" cxnId="{3A1E44B9-9DB1-461B-8DD5-7E36325D17B8}">
      <dgm:prSet/>
      <dgm:spPr/>
      <dgm:t>
        <a:bodyPr/>
        <a:lstStyle/>
        <a:p>
          <a:endParaRPr lang="en-US"/>
        </a:p>
      </dgm:t>
    </dgm:pt>
    <dgm:pt modelId="{AE39C649-0B69-4247-889F-A79952C099AD}">
      <dgm:prSet/>
      <dgm:spPr/>
      <dgm:t>
        <a:bodyPr/>
        <a:lstStyle/>
        <a:p>
          <a:r>
            <a:rPr lang="en-GB"/>
            <a:t>Effective for short texts like resumes.</a:t>
          </a:r>
          <a:endParaRPr lang="en-US"/>
        </a:p>
      </dgm:t>
    </dgm:pt>
    <dgm:pt modelId="{79CA6E50-26FF-4C83-8FC7-D1695B3BE3E6}" type="parTrans" cxnId="{19AED0F3-DD95-4644-A985-B1BC71A136DF}">
      <dgm:prSet/>
      <dgm:spPr/>
      <dgm:t>
        <a:bodyPr/>
        <a:lstStyle/>
        <a:p>
          <a:endParaRPr lang="en-US"/>
        </a:p>
      </dgm:t>
    </dgm:pt>
    <dgm:pt modelId="{424A8E9C-2523-457C-8C4B-135595AD9FC2}" type="sibTrans" cxnId="{19AED0F3-DD95-4644-A985-B1BC71A136DF}">
      <dgm:prSet/>
      <dgm:spPr/>
      <dgm:t>
        <a:bodyPr/>
        <a:lstStyle/>
        <a:p>
          <a:endParaRPr lang="en-US"/>
        </a:p>
      </dgm:t>
    </dgm:pt>
    <dgm:pt modelId="{B574D27F-263A-4CCB-B577-B12CAAE72196}" type="pres">
      <dgm:prSet presAssocID="{E2A41E49-07F0-4C50-B836-842B609CB1B3}" presName="Name0" presStyleCnt="0">
        <dgm:presLayoutVars>
          <dgm:dir/>
          <dgm:resizeHandles val="exact"/>
        </dgm:presLayoutVars>
      </dgm:prSet>
      <dgm:spPr/>
    </dgm:pt>
    <dgm:pt modelId="{97B2325A-65FB-4BA0-B7F3-45CB9D4175E0}" type="pres">
      <dgm:prSet presAssocID="{EFBF3C7C-6533-438C-BA36-1CB384D4185C}" presName="node" presStyleLbl="node1" presStyleIdx="0" presStyleCnt="3">
        <dgm:presLayoutVars>
          <dgm:bulletEnabled val="1"/>
        </dgm:presLayoutVars>
      </dgm:prSet>
      <dgm:spPr/>
    </dgm:pt>
    <dgm:pt modelId="{85C9E0D2-79BE-4392-AED0-043C21B36CC6}" type="pres">
      <dgm:prSet presAssocID="{AEF25DE1-26F5-4E3C-A763-6C9CD37E9C14}" presName="sibTrans" presStyleLbl="sibTrans1D1" presStyleIdx="0" presStyleCnt="2"/>
      <dgm:spPr/>
    </dgm:pt>
    <dgm:pt modelId="{8D4DD112-A7BE-4921-9829-9C57B45B2D3A}" type="pres">
      <dgm:prSet presAssocID="{AEF25DE1-26F5-4E3C-A763-6C9CD37E9C14}" presName="connectorText" presStyleLbl="sibTrans1D1" presStyleIdx="0" presStyleCnt="2"/>
      <dgm:spPr/>
    </dgm:pt>
    <dgm:pt modelId="{87C97D88-EB6E-47D3-9381-389E0770EE31}" type="pres">
      <dgm:prSet presAssocID="{6BA6429E-0011-436F-BA09-ECF07B9EFE74}" presName="node" presStyleLbl="node1" presStyleIdx="1" presStyleCnt="3">
        <dgm:presLayoutVars>
          <dgm:bulletEnabled val="1"/>
        </dgm:presLayoutVars>
      </dgm:prSet>
      <dgm:spPr/>
    </dgm:pt>
    <dgm:pt modelId="{94B2A8FF-2E36-4406-ABF6-A7AA0EFB4BC8}" type="pres">
      <dgm:prSet presAssocID="{D767570A-F574-4177-8691-4D94D9CD6B00}" presName="sibTrans" presStyleLbl="sibTrans1D1" presStyleIdx="1" presStyleCnt="2"/>
      <dgm:spPr/>
    </dgm:pt>
    <dgm:pt modelId="{4A1A5C9A-76A9-4569-92C0-6A16970BFFEA}" type="pres">
      <dgm:prSet presAssocID="{D767570A-F574-4177-8691-4D94D9CD6B00}" presName="connectorText" presStyleLbl="sibTrans1D1" presStyleIdx="1" presStyleCnt="2"/>
      <dgm:spPr/>
    </dgm:pt>
    <dgm:pt modelId="{CAA56115-D6FC-4845-9C3E-B89BE466EE51}" type="pres">
      <dgm:prSet presAssocID="{4DF817A9-B44D-4E9F-A0CB-6B2D0CADC47D}" presName="node" presStyleLbl="node1" presStyleIdx="2" presStyleCnt="3">
        <dgm:presLayoutVars>
          <dgm:bulletEnabled val="1"/>
        </dgm:presLayoutVars>
      </dgm:prSet>
      <dgm:spPr/>
    </dgm:pt>
  </dgm:ptLst>
  <dgm:cxnLst>
    <dgm:cxn modelId="{CB932D0B-704E-4B66-913F-9BE65CB5079C}" srcId="{E2A41E49-07F0-4C50-B836-842B609CB1B3}" destId="{4DF817A9-B44D-4E9F-A0CB-6B2D0CADC47D}" srcOrd="2" destOrd="0" parTransId="{F126C6B3-1AFE-4C7E-9530-90B28406F697}" sibTransId="{AAFEDE19-B6AD-4BB4-8DA9-73F19D81E31C}"/>
    <dgm:cxn modelId="{620CC30C-B014-416C-8BFB-BC969420067B}" srcId="{EFBF3C7C-6533-438C-BA36-1CB384D4185C}" destId="{E16D00CE-AF7A-41B6-B04E-DC7715A706BF}" srcOrd="0" destOrd="0" parTransId="{A1CCF7A3-555C-4DBF-B493-F613ECE415C0}" sibTransId="{53C24C93-5910-4F9E-9C00-410458E8F325}"/>
    <dgm:cxn modelId="{CEFBA228-1261-42C3-9D9C-CDE1ACCE0705}" type="presOf" srcId="{E16D00CE-AF7A-41B6-B04E-DC7715A706BF}" destId="{97B2325A-65FB-4BA0-B7F3-45CB9D4175E0}" srcOrd="0" destOrd="1" presId="urn:microsoft.com/office/officeart/2016/7/layout/RepeatingBendingProcessNew"/>
    <dgm:cxn modelId="{A0CE5E2B-4153-47A0-B039-89CF8DA1A64F}" type="presOf" srcId="{AEF25DE1-26F5-4E3C-A763-6C9CD37E9C14}" destId="{8D4DD112-A7BE-4921-9829-9C57B45B2D3A}" srcOrd="1" destOrd="0" presId="urn:microsoft.com/office/officeart/2016/7/layout/RepeatingBendingProcessNew"/>
    <dgm:cxn modelId="{ABAE0E32-18CE-4FDF-8DDB-59688CF5CD1A}" type="presOf" srcId="{EFBF3C7C-6533-438C-BA36-1CB384D4185C}" destId="{97B2325A-65FB-4BA0-B7F3-45CB9D4175E0}" srcOrd="0" destOrd="0" presId="urn:microsoft.com/office/officeart/2016/7/layout/RepeatingBendingProcessNew"/>
    <dgm:cxn modelId="{4AC09A3A-2D84-4E3A-994B-77DBD3F0408F}" type="presOf" srcId="{6BA6429E-0011-436F-BA09-ECF07B9EFE74}" destId="{87C97D88-EB6E-47D3-9381-389E0770EE31}" srcOrd="0" destOrd="0" presId="urn:microsoft.com/office/officeart/2016/7/layout/RepeatingBendingProcessNew"/>
    <dgm:cxn modelId="{31F25340-C3DD-4D95-A78D-14843B66235E}" type="presOf" srcId="{E2A41E49-07F0-4C50-B836-842B609CB1B3}" destId="{B574D27F-263A-4CCB-B577-B12CAAE72196}" srcOrd="0" destOrd="0" presId="urn:microsoft.com/office/officeart/2016/7/layout/RepeatingBendingProcessNew"/>
    <dgm:cxn modelId="{DF71C761-F084-479A-B842-298CAA6D401E}" srcId="{E2A41E49-07F0-4C50-B836-842B609CB1B3}" destId="{EFBF3C7C-6533-438C-BA36-1CB384D4185C}" srcOrd="0" destOrd="0" parTransId="{C4744728-DC8E-41BD-8108-AB70E44AB248}" sibTransId="{AEF25DE1-26F5-4E3C-A763-6C9CD37E9C14}"/>
    <dgm:cxn modelId="{2C6CBD76-9C06-4A14-9393-B9FD286B5D0C}" type="presOf" srcId="{A8DE0140-79F3-4743-8642-2C6921CD5BDE}" destId="{87C97D88-EB6E-47D3-9381-389E0770EE31}" srcOrd="0" destOrd="1" presId="urn:microsoft.com/office/officeart/2016/7/layout/RepeatingBendingProcessNew"/>
    <dgm:cxn modelId="{C16CE759-DE9D-4ACB-A067-B7940BFC9CDC}" type="presOf" srcId="{4DF817A9-B44D-4E9F-A0CB-6B2D0CADC47D}" destId="{CAA56115-D6FC-4845-9C3E-B89BE466EE51}" srcOrd="0" destOrd="0" presId="urn:microsoft.com/office/officeart/2016/7/layout/RepeatingBendingProcessNew"/>
    <dgm:cxn modelId="{F0D92D83-50CE-474D-8B7C-62328ED592BB}" type="presOf" srcId="{AEF25DE1-26F5-4E3C-A763-6C9CD37E9C14}" destId="{85C9E0D2-79BE-4392-AED0-043C21B36CC6}" srcOrd="0" destOrd="0" presId="urn:microsoft.com/office/officeart/2016/7/layout/RepeatingBendingProcessNew"/>
    <dgm:cxn modelId="{4F1EF794-4A65-4177-A328-559D39E3DA22}" srcId="{E2A41E49-07F0-4C50-B836-842B609CB1B3}" destId="{6BA6429E-0011-436F-BA09-ECF07B9EFE74}" srcOrd="1" destOrd="0" parTransId="{B7BC3B94-E244-4D93-8B18-234111A83EFD}" sibTransId="{D767570A-F574-4177-8691-4D94D9CD6B00}"/>
    <dgm:cxn modelId="{77F2E7B4-8B8F-4761-BA10-A1EA428D73AB}" type="presOf" srcId="{D767570A-F574-4177-8691-4D94D9CD6B00}" destId="{94B2A8FF-2E36-4406-ABF6-A7AA0EFB4BC8}" srcOrd="0" destOrd="0" presId="urn:microsoft.com/office/officeart/2016/7/layout/RepeatingBendingProcessNew"/>
    <dgm:cxn modelId="{C8C3BCB5-39C4-4F83-90E0-9066FB21E14E}" srcId="{6BA6429E-0011-436F-BA09-ECF07B9EFE74}" destId="{A8DE0140-79F3-4743-8642-2C6921CD5BDE}" srcOrd="0" destOrd="0" parTransId="{84CB56EC-F238-47AA-9642-464735F1B58F}" sibTransId="{168FB72D-2079-4750-A909-EE3CB71171CB}"/>
    <dgm:cxn modelId="{3A1E44B9-9DB1-461B-8DD5-7E36325D17B8}" srcId="{4DF817A9-B44D-4E9F-A0CB-6B2D0CADC47D}" destId="{8EB06C8F-7B3F-45F4-9BFF-13649D8AD0B2}" srcOrd="0" destOrd="0" parTransId="{93338537-DE02-48CC-B478-369B49E3C7B0}" sibTransId="{EDE6BC1A-1554-46CC-9057-BBD56D1D7F9B}"/>
    <dgm:cxn modelId="{B27218D2-C371-4D48-9B7F-73E96EB16A2C}" type="presOf" srcId="{AE39C649-0B69-4247-889F-A79952C099AD}" destId="{CAA56115-D6FC-4845-9C3E-B89BE466EE51}" srcOrd="0" destOrd="2" presId="urn:microsoft.com/office/officeart/2016/7/layout/RepeatingBendingProcessNew"/>
    <dgm:cxn modelId="{BB775DE7-F481-40C9-A85D-934E90F16450}" type="presOf" srcId="{8EB06C8F-7B3F-45F4-9BFF-13649D8AD0B2}" destId="{CAA56115-D6FC-4845-9C3E-B89BE466EE51}" srcOrd="0" destOrd="1" presId="urn:microsoft.com/office/officeart/2016/7/layout/RepeatingBendingProcessNew"/>
    <dgm:cxn modelId="{600A0BEE-B958-4A89-B561-E247AED6B224}" type="presOf" srcId="{D767570A-F574-4177-8691-4D94D9CD6B00}" destId="{4A1A5C9A-76A9-4569-92C0-6A16970BFFEA}" srcOrd="1" destOrd="0" presId="urn:microsoft.com/office/officeart/2016/7/layout/RepeatingBendingProcessNew"/>
    <dgm:cxn modelId="{19AED0F3-DD95-4644-A985-B1BC71A136DF}" srcId="{4DF817A9-B44D-4E9F-A0CB-6B2D0CADC47D}" destId="{AE39C649-0B69-4247-889F-A79952C099AD}" srcOrd="1" destOrd="0" parTransId="{79CA6E50-26FF-4C83-8FC7-D1695B3BE3E6}" sibTransId="{424A8E9C-2523-457C-8C4B-135595AD9FC2}"/>
    <dgm:cxn modelId="{F85933E3-A640-4E1A-8C74-C05A18ACA3BC}" type="presParOf" srcId="{B574D27F-263A-4CCB-B577-B12CAAE72196}" destId="{97B2325A-65FB-4BA0-B7F3-45CB9D4175E0}" srcOrd="0" destOrd="0" presId="urn:microsoft.com/office/officeart/2016/7/layout/RepeatingBendingProcessNew"/>
    <dgm:cxn modelId="{AEC297ED-DADC-4B98-AAAA-E84CD0E698AE}" type="presParOf" srcId="{B574D27F-263A-4CCB-B577-B12CAAE72196}" destId="{85C9E0D2-79BE-4392-AED0-043C21B36CC6}" srcOrd="1" destOrd="0" presId="urn:microsoft.com/office/officeart/2016/7/layout/RepeatingBendingProcessNew"/>
    <dgm:cxn modelId="{A4F5EDF0-2483-4FCF-AA85-63A2BBA3C32B}" type="presParOf" srcId="{85C9E0D2-79BE-4392-AED0-043C21B36CC6}" destId="{8D4DD112-A7BE-4921-9829-9C57B45B2D3A}" srcOrd="0" destOrd="0" presId="urn:microsoft.com/office/officeart/2016/7/layout/RepeatingBendingProcessNew"/>
    <dgm:cxn modelId="{F546B81C-384F-44C9-A86B-7E791EB7A401}" type="presParOf" srcId="{B574D27F-263A-4CCB-B577-B12CAAE72196}" destId="{87C97D88-EB6E-47D3-9381-389E0770EE31}" srcOrd="2" destOrd="0" presId="urn:microsoft.com/office/officeart/2016/7/layout/RepeatingBendingProcessNew"/>
    <dgm:cxn modelId="{5D50F456-8113-4BD0-B2FF-83F6B77F2BA1}" type="presParOf" srcId="{B574D27F-263A-4CCB-B577-B12CAAE72196}" destId="{94B2A8FF-2E36-4406-ABF6-A7AA0EFB4BC8}" srcOrd="3" destOrd="0" presId="urn:microsoft.com/office/officeart/2016/7/layout/RepeatingBendingProcessNew"/>
    <dgm:cxn modelId="{CF146984-01FD-4E31-927D-E1F7FDB3788F}" type="presParOf" srcId="{94B2A8FF-2E36-4406-ABF6-A7AA0EFB4BC8}" destId="{4A1A5C9A-76A9-4569-92C0-6A16970BFFEA}" srcOrd="0" destOrd="0" presId="urn:microsoft.com/office/officeart/2016/7/layout/RepeatingBendingProcessNew"/>
    <dgm:cxn modelId="{36F8ED45-2727-4394-9AC6-F87F22D74DD1}" type="presParOf" srcId="{B574D27F-263A-4CCB-B577-B12CAAE72196}" destId="{CAA56115-D6FC-4845-9C3E-B89BE466EE51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212E0-EF23-4871-B343-AF8931573ADF}">
      <dsp:nvSpPr>
        <dsp:cNvPr id="0" name=""/>
        <dsp:cNvSpPr/>
      </dsp:nvSpPr>
      <dsp:spPr>
        <a:xfrm>
          <a:off x="0" y="615237"/>
          <a:ext cx="10058399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837FA-930A-4A8A-A882-52EE6467FE5B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12E88-FB8B-4A16-B08E-784E95C90198}">
      <dsp:nvSpPr>
        <dsp:cNvPr id="0" name=""/>
        <dsp:cNvSpPr/>
      </dsp:nvSpPr>
      <dsp:spPr>
        <a:xfrm>
          <a:off x="1311876" y="615237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 dirty="0"/>
            <a:t>In the recruitment process, matching candidate resumes to job descriptions is a critical yet time-intensive task. Automating this process using natural language processing (NLP) techniques and machine learning can significantly reduce effort and improve accuracy. This project implements a resume-ranking tool that compares candidate resumes to a given job description using TF-IDF vectorization and cosine similarity.</a:t>
          </a:r>
          <a:endParaRPr lang="en-US" sz="1500" kern="1200" dirty="0"/>
        </a:p>
      </dsp:txBody>
      <dsp:txXfrm>
        <a:off x="1311876" y="615237"/>
        <a:ext cx="8746523" cy="1135824"/>
      </dsp:txXfrm>
    </dsp:sp>
    <dsp:sp modelId="{94E1EA5B-95A5-45C5-A5AC-AF11DF0C602D}">
      <dsp:nvSpPr>
        <dsp:cNvPr id="0" name=""/>
        <dsp:cNvSpPr/>
      </dsp:nvSpPr>
      <dsp:spPr>
        <a:xfrm>
          <a:off x="0" y="2035018"/>
          <a:ext cx="10058399" cy="1135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09029-E979-4DDE-9F4C-5D540A49C0F1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536A8-5AE4-470A-924C-6376E0EE0B7A}">
      <dsp:nvSpPr>
        <dsp:cNvPr id="0" name=""/>
        <dsp:cNvSpPr/>
      </dsp:nvSpPr>
      <dsp:spPr>
        <a:xfrm>
          <a:off x="1311876" y="2035018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 dirty="0"/>
            <a:t>The tool processes resumes in PDF, DOCX, and TXT formats, extracts their content, calculates similarity scores with a given job description, and outputs the top 5 ranked resumes. It offers a scalable and efficient solution for initial resume screening.</a:t>
          </a:r>
          <a:endParaRPr lang="en-US" sz="1500" kern="1200" dirty="0"/>
        </a:p>
      </dsp:txBody>
      <dsp:txXfrm>
        <a:off x="1311876" y="2035018"/>
        <a:ext cx="8746523" cy="1135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9E0D2-79BE-4392-AED0-043C21B36CC6}">
      <dsp:nvSpPr>
        <dsp:cNvPr id="0" name=""/>
        <dsp:cNvSpPr/>
      </dsp:nvSpPr>
      <dsp:spPr>
        <a:xfrm>
          <a:off x="2908505" y="1847320"/>
          <a:ext cx="636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699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0314" y="1889702"/>
        <a:ext cx="33379" cy="6675"/>
      </dsp:txXfrm>
    </dsp:sp>
    <dsp:sp modelId="{97B2325A-65FB-4BA0-B7F3-45CB9D4175E0}">
      <dsp:nvSpPr>
        <dsp:cNvPr id="0" name=""/>
        <dsp:cNvSpPr/>
      </dsp:nvSpPr>
      <dsp:spPr>
        <a:xfrm>
          <a:off x="7710" y="1022261"/>
          <a:ext cx="2902594" cy="17415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30" tIns="149295" rIns="142230" bIns="149295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TF-IDF (Term Frequency-Inverse Document Frequency):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Converts text into numerical vectors by evaluating the importance of words in a document relative to a corpus.</a:t>
          </a:r>
          <a:endParaRPr lang="en-US" sz="1300" kern="1200"/>
        </a:p>
      </dsp:txBody>
      <dsp:txXfrm>
        <a:off x="7710" y="1022261"/>
        <a:ext cx="2902594" cy="1741556"/>
      </dsp:txXfrm>
    </dsp:sp>
    <dsp:sp modelId="{94B2A8FF-2E36-4406-ABF6-A7AA0EFB4BC8}">
      <dsp:nvSpPr>
        <dsp:cNvPr id="0" name=""/>
        <dsp:cNvSpPr/>
      </dsp:nvSpPr>
      <dsp:spPr>
        <a:xfrm>
          <a:off x="6478697" y="1847320"/>
          <a:ext cx="636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699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80505" y="1889702"/>
        <a:ext cx="33379" cy="6675"/>
      </dsp:txXfrm>
    </dsp:sp>
    <dsp:sp modelId="{87C97D88-EB6E-47D3-9381-389E0770EE31}">
      <dsp:nvSpPr>
        <dsp:cNvPr id="0" name=""/>
        <dsp:cNvSpPr/>
      </dsp:nvSpPr>
      <dsp:spPr>
        <a:xfrm>
          <a:off x="3577902" y="1022261"/>
          <a:ext cx="2902594" cy="17415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30" tIns="149295" rIns="142230" bIns="149295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Cosine Similarity: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Measures similarity between two vectors by calculating the cosine of the angle between them.</a:t>
          </a:r>
          <a:endParaRPr lang="en-US" sz="1300" kern="1200"/>
        </a:p>
      </dsp:txBody>
      <dsp:txXfrm>
        <a:off x="3577902" y="1022261"/>
        <a:ext cx="2902594" cy="1741556"/>
      </dsp:txXfrm>
    </dsp:sp>
    <dsp:sp modelId="{CAA56115-D6FC-4845-9C3E-B89BE466EE51}">
      <dsp:nvSpPr>
        <dsp:cNvPr id="0" name=""/>
        <dsp:cNvSpPr/>
      </dsp:nvSpPr>
      <dsp:spPr>
        <a:xfrm>
          <a:off x="7148094" y="1022261"/>
          <a:ext cx="2902594" cy="17415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30" tIns="149295" rIns="142230" bIns="149295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Advantages: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Context-aware keyword matching.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Effective for short texts like resumes.</a:t>
          </a:r>
          <a:endParaRPr lang="en-US" sz="1300" kern="1200"/>
        </a:p>
      </dsp:txBody>
      <dsp:txXfrm>
        <a:off x="7148094" y="1022261"/>
        <a:ext cx="2902594" cy="1741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3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1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0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8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7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7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7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76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85CAD-7294-57F1-10C0-B91A7519B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IN" dirty="0"/>
              <a:t>NLP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25F1D-E191-66D6-FF63-3681D9B17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Build a Job Description and Resume Matching System</a:t>
            </a:r>
          </a:p>
        </p:txBody>
      </p:sp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AA82A1AB-99F4-40FD-544B-C8C582012C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653" r="27076" b="2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3821B7-CD95-2139-66B1-72DB2B8C94F0}"/>
              </a:ext>
            </a:extLst>
          </p:cNvPr>
          <p:cNvSpPr txBox="1"/>
          <p:nvPr/>
        </p:nvSpPr>
        <p:spPr>
          <a:xfrm>
            <a:off x="9555480" y="5849571"/>
            <a:ext cx="1294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Tanishka</a:t>
            </a:r>
          </a:p>
          <a:p>
            <a:pPr algn="r"/>
            <a:r>
              <a:rPr lang="en-IN" dirty="0"/>
              <a:t>21CSU491</a:t>
            </a:r>
          </a:p>
        </p:txBody>
      </p:sp>
    </p:spTree>
    <p:extLst>
      <p:ext uri="{BB962C8B-B14F-4D97-AF65-F5344CB8AC3E}">
        <p14:creationId xmlns:p14="http://schemas.microsoft.com/office/powerpoint/2010/main" val="336372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28CBC-916B-F245-5CD1-179E62D8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INTRODUCTION	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49AEC47-A01C-266D-9E8E-C3B37F88E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17019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777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E2DC3-47C2-36E1-2868-46A867BA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IN" sz="4000" dirty="0"/>
              <a:t>WORKFLOW STEPS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D561B71-3209-5207-198E-DA275461C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79"/>
            <a:ext cx="3703050" cy="346750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Input job description and resumes.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Validate file paths.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Extract text from resumes.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Vectorize text using TF-IDF.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 similarity using cosine similarity.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Rank resumes based on scores.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Display the top 5 matches.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6590E4-03B7-E423-734F-2D5765358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1283282"/>
            <a:ext cx="6892560" cy="394598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96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54478-E9E9-631A-7B18-5ED0DC2E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/>
              <a:t>CORE TECHNIQUES</a:t>
            </a:r>
            <a:endParaRPr lang="en-IN" dirty="0"/>
          </a:p>
        </p:txBody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1037" name="Content Placeholder 2">
            <a:extLst>
              <a:ext uri="{FF2B5EF4-FFF2-40B4-BE49-F238E27FC236}">
                <a16:creationId xmlns:a16="http://schemas.microsoft.com/office/drawing/2014/main" id="{4D07DB3E-188D-C2B2-4582-E1A51824F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00149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2241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2C807-17CC-A828-AAC8-5B172206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437363" cy="1450757"/>
          </a:xfrm>
        </p:spPr>
        <p:txBody>
          <a:bodyPr>
            <a:normAutofit/>
          </a:bodyPr>
          <a:lstStyle/>
          <a:p>
            <a:r>
              <a:rPr lang="en-IN" dirty="0"/>
              <a:t>CODE STRUCTURE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CF6B5-40BA-F858-84F2-3D8A1EA5B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6388242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Modules and Functions: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Text Extraction: Handles PDF, DOCX, and TXT formats.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TF-IDF Vectorization: Converts text to vectors.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Similarity Calculation: Computes cosine similarity.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Ranking: Sorts resumes based on relevance.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Error Handling: Skips unsupported or missing files.</a:t>
            </a:r>
            <a:endParaRPr lang="en-IN" dirty="0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FA54A60F-89CD-8769-0784-B6DEE2BD0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003" y="1492450"/>
            <a:ext cx="3412514" cy="341251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80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0C143-9813-344D-2D7A-BF2A5517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RESULTS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964340-FFE8-1FCD-C0F9-66D585CC6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437367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/>
              <a:t>Input: Example job description and a set of resumes.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Output: Ranked list of the top 5 resumes with similarity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Benefits: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/>
              <a:t>Automates tedious tasks.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/>
              <a:t>Handles multi-format resumes effectively.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/>
              <a:t>Produces accurate results for shortlisting candidates.</a:t>
            </a:r>
            <a:endParaRPr lang="en-IN"/>
          </a:p>
          <a:p>
            <a:endParaRPr lang="en-IN"/>
          </a:p>
        </p:txBody>
      </p:sp>
      <p:pic>
        <p:nvPicPr>
          <p:cNvPr id="11" name="Graphic 10" descr="Head with Gears">
            <a:extLst>
              <a:ext uri="{FF2B5EF4-FFF2-40B4-BE49-F238E27FC236}">
                <a16:creationId xmlns:a16="http://schemas.microsoft.com/office/drawing/2014/main" id="{17E9A35C-BB64-5E52-0299-7986C63D9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006" y="2416624"/>
            <a:ext cx="3144043" cy="314404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60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EC7FD-C178-A9B8-735C-086EE0CC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IN" sz="4400">
                <a:solidFill>
                  <a:srgbClr val="FFFFFF"/>
                </a:solidFill>
              </a:rPr>
              <a:t>CONCLUSION AND FUTURE WORK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0AF8AF5-8F57-597A-AF6B-1B2A2262E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/>
              <a:t>Conclusion: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/>
              <a:t>Automated resume matching saves time and enhances initial screening efficiency.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/>
              <a:t>Demonstrates the power of NLP in recruitment.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/>
              <a:t>Future Work: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/>
              <a:t>Add semantic analysis for deeper understanding.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/>
              <a:t>Incorporate a graphical user interface (GUI).Extend support to more file formats.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35745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074" name="Picture 2" descr="thanks for following me">
            <a:extLst>
              <a:ext uri="{FF2B5EF4-FFF2-40B4-BE49-F238E27FC236}">
                <a16:creationId xmlns:a16="http://schemas.microsoft.com/office/drawing/2014/main" id="{536A5F79-FB51-B7B7-DA23-A04193CFFC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8DA9D5E3-3A22-4873-81C8-59749E216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4485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366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Georgia Pro Cond Light</vt:lpstr>
      <vt:lpstr>Roboto</vt:lpstr>
      <vt:lpstr>Speak Pro</vt:lpstr>
      <vt:lpstr>Wingdings</vt:lpstr>
      <vt:lpstr>RetrospectVTI</vt:lpstr>
      <vt:lpstr>NLP PROJECT</vt:lpstr>
      <vt:lpstr>INTRODUCTION </vt:lpstr>
      <vt:lpstr>WORKFLOW STEPS</vt:lpstr>
      <vt:lpstr>CORE TECHNIQUES</vt:lpstr>
      <vt:lpstr>CODE STRUCTURE</vt:lpstr>
      <vt:lpstr>RESULTS</vt:lpstr>
      <vt:lpstr>CONCLUSION AND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khushal21csu188</dc:creator>
  <cp:lastModifiedBy>Tanishka Sharma</cp:lastModifiedBy>
  <cp:revision>3</cp:revision>
  <dcterms:created xsi:type="dcterms:W3CDTF">2024-11-12T15:05:45Z</dcterms:created>
  <dcterms:modified xsi:type="dcterms:W3CDTF">2024-11-20T20:46:02Z</dcterms:modified>
</cp:coreProperties>
</file>