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63" r:id="rId7"/>
    <p:sldId id="265" r:id="rId8"/>
    <p:sldId id="267" r:id="rId9"/>
    <p:sldId id="257" r:id="rId10"/>
    <p:sldId id="258" r:id="rId11"/>
    <p:sldId id="262" r:id="rId12"/>
    <p:sldId id="26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F0CBB-C49C-4A0A-A97E-1D1AEE8DB18A}" v="563" dt="2022-09-15T23:27:15.101"/>
    <p1510:client id="{2A58A917-3984-6649-74FA-7A56C7EAE9CD}" v="665" dt="2022-09-16T05:47:36.612"/>
    <p1510:client id="{39DAFDC8-A88A-4119-A0CF-1EB8409C1A34}" v="340" dt="2022-09-15T18:30:54.646"/>
    <p1510:client id="{4A5B5AFB-D396-D297-D947-868A3F5FA205}" v="31" dt="2022-09-16T05:08:41.808"/>
    <p1510:client id="{89BC0C0D-C21F-4889-9774-BB2599350D5B}" v="13" dt="2022-10-01T16:03:46.590"/>
    <p1510:client id="{8A16DE29-3CB7-44BF-A677-CED784205D4D}" v="331" dt="2022-09-15T19:09:20.187"/>
    <p1510:client id="{DFABEDC6-D47B-F70D-B104-6871A0DA8541}" v="235" dt="2022-09-15T19:10:00.324"/>
    <p1510:client id="{E22303F8-96EC-7A58-7BB7-5920C769AA51}" v="17" dt="2022-09-20T06:03:26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egswan.net/2019/06/20/amazon-go-and-the-post-cashier-worl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chieve.com/en/blog/google-smart-shopping-the-pros-and-cons/" TargetMode="External"/><Relationship Id="rId2" Type="http://schemas.openxmlformats.org/officeDocument/2006/relationships/hyperlink" Target="https://www.expertmarket.com/ca/pos/pos-system-advantages-disadvanta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iacceleratorinstitute.com/5-things-you-need-to-know-about-artificial-intelligence-in-retail/" TargetMode="External"/><Relationship Id="rId4" Type="http://schemas.openxmlformats.org/officeDocument/2006/relationships/hyperlink" Target="https://www.comarch.com/retail/pos-appli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F3ED924-AB26-E835-F800-436AA4CCB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961" r="1" b="16165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4" name="Rectangle 8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latin typeface="Times New Roman"/>
                <a:cs typeface="Calibri Light"/>
              </a:rPr>
              <a:t>INTELLIGENT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300">
                <a:latin typeface="Times New Roman"/>
                <a:cs typeface="Calibri"/>
              </a:rPr>
              <a:t>Presentation by:</a:t>
            </a:r>
          </a:p>
          <a:p>
            <a:pPr algn="l"/>
            <a:r>
              <a:rPr lang="en-US" sz="1300">
                <a:latin typeface="Times New Roman"/>
                <a:cs typeface="Calibri"/>
              </a:rPr>
              <a:t>Bhagyashree Birje R007</a:t>
            </a:r>
          </a:p>
          <a:p>
            <a:pPr algn="l"/>
            <a:r>
              <a:rPr lang="en-US" sz="1300">
                <a:latin typeface="Times New Roman"/>
                <a:cs typeface="Calibri"/>
              </a:rPr>
              <a:t>Neha Grandhi R018</a:t>
            </a:r>
          </a:p>
          <a:p>
            <a:pPr algn="l"/>
            <a:r>
              <a:rPr lang="en-US" sz="1300" dirty="0">
                <a:latin typeface="Times New Roman"/>
                <a:cs typeface="Calibri"/>
              </a:rPr>
              <a:t>Tanishkaa Chaturvedi R011</a:t>
            </a: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Rectangle 8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9965D-6D75-96BA-7950-BE49997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524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9" descr="Sliced Fruits on Tray · Free Stock Photo">
            <a:extLst>
              <a:ext uri="{FF2B5EF4-FFF2-40B4-BE49-F238E27FC236}">
                <a16:creationId xmlns:a16="http://schemas.microsoft.com/office/drawing/2014/main" id="{63B102C5-9B76-29AB-585E-5017E0806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ACE84-0BF7-D776-729B-CFAC9263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highlight>
                  <a:srgbClr val="FFFF00"/>
                </a:highlight>
                <a:latin typeface="Times New Roman"/>
                <a:cs typeface="Calibri Light"/>
              </a:rPr>
              <a:t>Smart Billing $$$ in a Fruit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4112-FA4F-722D-3D1D-96098448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/>
                <a:cs typeface="Calibri"/>
              </a:rPr>
              <a:t>Our goal?</a:t>
            </a:r>
          </a:p>
          <a:p>
            <a:r>
              <a:rPr lang="en-US">
                <a:latin typeface="Times New Roman"/>
                <a:cs typeface="Calibri"/>
              </a:rPr>
              <a:t>To help people shop fruits in a smarter way by providing them with a variety of discounts and offers on their purchases.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FDB51-6C50-04D9-A8D1-3B88DCA61A7C}"/>
              </a:ext>
            </a:extLst>
          </p:cNvPr>
          <p:cNvSpPr/>
          <p:nvPr/>
        </p:nvSpPr>
        <p:spPr>
          <a:xfrm>
            <a:off x="2875" y="-4314"/>
            <a:ext cx="2731697" cy="460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85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5EED5-70BE-C8D1-589F-8CB1D4528F25}"/>
              </a:ext>
            </a:extLst>
          </p:cNvPr>
          <p:cNvSpPr/>
          <p:nvPr/>
        </p:nvSpPr>
        <p:spPr>
          <a:xfrm>
            <a:off x="2875" y="-4314"/>
            <a:ext cx="2731697" cy="460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Methodology</a:t>
            </a:r>
            <a:endParaRPr lang="en-US"/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88CED2D-1C1B-8114-C99F-7DCBE7F4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601946"/>
            <a:ext cx="9989388" cy="58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7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AD70-2F11-BC08-CB33-0272E73B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Algorithm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C6E8-2B91-D840-E9DA-77D9E6EAA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600">
                <a:cs typeface="Calibri"/>
              </a:rPr>
              <a:t>INPUT--&gt; LOGIC---&gt; OUTPUT</a:t>
            </a:r>
          </a:p>
          <a:p>
            <a:pPr marL="0" indent="0">
              <a:buNone/>
            </a:pPr>
            <a:r>
              <a:rPr lang="en-US" sz="2600">
                <a:cs typeface="Calibri"/>
              </a:rPr>
              <a:t>INPUT: Item codes </a:t>
            </a:r>
          </a:p>
          <a:p>
            <a:pPr marL="0" indent="0">
              <a:buNone/>
            </a:pPr>
            <a:r>
              <a:rPr lang="en-US" sz="2600">
                <a:cs typeface="Calibri"/>
              </a:rPr>
              <a:t>LOGIC: </a:t>
            </a:r>
          </a:p>
          <a:p>
            <a:pPr marL="0" indent="0">
              <a:buNone/>
            </a:pPr>
            <a:r>
              <a:rPr lang="en-US" sz="2600">
                <a:cs typeface="Calibri"/>
              </a:rPr>
              <a:t>Suggests which other fruit to buy to avail combo offers :</a:t>
            </a: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Uses databases of fruits, costs, discounts and combos using dictionary data sets</a:t>
            </a: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Generates all possible combo offers from basket options using permutation function</a:t>
            </a: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Compares each combo to gives highest discount  using for loops</a:t>
            </a:r>
          </a:p>
          <a:p>
            <a:pPr marL="0" indent="0">
              <a:buNone/>
            </a:pPr>
            <a:endParaRPr lang="en-US" sz="2600">
              <a:cs typeface="Calibri"/>
            </a:endParaRPr>
          </a:p>
          <a:p>
            <a:pPr marL="0" indent="0">
              <a:buNone/>
            </a:pPr>
            <a:r>
              <a:rPr lang="en-US" sz="2600">
                <a:cs typeface="Calibri"/>
              </a:rPr>
              <a:t>OUTPUT: Discounted bill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97590-6C07-DE66-4251-8BD3CD4A8A93}"/>
              </a:ext>
            </a:extLst>
          </p:cNvPr>
          <p:cNvSpPr/>
          <p:nvPr/>
        </p:nvSpPr>
        <p:spPr>
          <a:xfrm>
            <a:off x="2875" y="-4314"/>
            <a:ext cx="2731697" cy="460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2ADE-5B92-ED8F-8011-5C54B8B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 analysis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78B5D3-55B5-CC3D-D587-492D35C67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066091"/>
              </p:ext>
            </p:extLst>
          </p:nvPr>
        </p:nvGraphicFramePr>
        <p:xfrm>
          <a:off x="838200" y="1825625"/>
          <a:ext cx="10515597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30970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364439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8977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35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101,102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raspberry pear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6.93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Offered multiple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4937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101,102,102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Raspberry pear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12.3200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Offered same options, removed duplicates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914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101,102,103,104,105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40% discount availed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19.439999999999998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Offered direct discount of 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3749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101,102,102,102,104,105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pear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33.66000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Offered options, removed duplicates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0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indoor, floor, ceiling&#10;&#10;Description automatically generated">
            <a:extLst>
              <a:ext uri="{FF2B5EF4-FFF2-40B4-BE49-F238E27FC236}">
                <a16:creationId xmlns:a16="http://schemas.microsoft.com/office/drawing/2014/main" id="{9AC826FF-319A-611D-B54F-C231AD826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780" b="1522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72038-2C7B-0950-2D61-CDAD6CFE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35" y="1559781"/>
            <a:ext cx="4697827" cy="1321290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Calibri Light"/>
              </a:rPr>
              <a:t>Corporate Use in AI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2513-3D5B-2A9C-C5EB-5D32A853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235122"/>
            <a:ext cx="4593021" cy="26198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latin typeface="Times New Roman"/>
                <a:cs typeface="Times New Roman"/>
              </a:rPr>
              <a:t>Customer experience enhancement</a:t>
            </a:r>
          </a:p>
          <a:p>
            <a:r>
              <a:rPr lang="en-US">
                <a:latin typeface="Times New Roman"/>
                <a:cs typeface="Times New Roman"/>
              </a:rPr>
              <a:t>Cashier-free stores</a:t>
            </a:r>
          </a:p>
          <a:p>
            <a:r>
              <a:rPr lang="en-US">
                <a:latin typeface="Times New Roman"/>
                <a:cs typeface="Times New Roman"/>
              </a:rPr>
              <a:t>Supply chain optimization</a:t>
            </a:r>
          </a:p>
          <a:p>
            <a:r>
              <a:rPr lang="en-US">
                <a:latin typeface="Times New Roman"/>
                <a:cs typeface="Times New Roman"/>
              </a:rPr>
              <a:t>Market demand prediction</a:t>
            </a:r>
          </a:p>
          <a:p>
            <a:r>
              <a:rPr lang="en-US">
                <a:latin typeface="Times New Roman"/>
                <a:cs typeface="Times New Roman"/>
              </a:rPr>
              <a:t>Loss prevention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D9F4D-56E0-035B-6354-55B4847660D1}"/>
              </a:ext>
            </a:extLst>
          </p:cNvPr>
          <p:cNvSpPr/>
          <p:nvPr/>
        </p:nvSpPr>
        <p:spPr>
          <a:xfrm>
            <a:off x="2875" y="-4314"/>
            <a:ext cx="2731697" cy="460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Literature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D4A8-FA55-154E-1206-D6088E3F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Calibri Light"/>
              </a:rPr>
              <a:t>Applications of Smart Billing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FAD0DDF-EC46-0257-DF4D-D48FF36E6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79" r="-2" b="9856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86FA-4A44-593A-0186-C5D0C752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Times New Roman"/>
                <a:ea typeface="+mn-lt"/>
                <a:cs typeface="+mn-lt"/>
              </a:rPr>
              <a:t>Simple and intuitive work</a:t>
            </a:r>
            <a:endParaRPr lang="en-US" sz="2000">
              <a:latin typeface="Times New Roman"/>
              <a:cs typeface="Calibri" panose="020F0502020204030204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Working with multiple documents 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Handling of any payment forms 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Viewing of item images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Bundle promotions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Issuing and processing of orders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Fast processing of returns and exchange of items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Document items can be assigned to different sales assistants</a:t>
            </a:r>
            <a:br>
              <a:rPr lang="en-US" sz="2000">
                <a:latin typeface="Times New Roman"/>
              </a:rPr>
            </a:br>
            <a:endParaRPr lang="en-US" sz="2000">
              <a:latin typeface="Times New Roman"/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9F4492-691C-200A-15A0-8E978DC695AB}"/>
              </a:ext>
            </a:extLst>
          </p:cNvPr>
          <p:cNvSpPr/>
          <p:nvPr/>
        </p:nvSpPr>
        <p:spPr>
          <a:xfrm>
            <a:off x="2875" y="-4314"/>
            <a:ext cx="2731697" cy="46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Applications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51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DC5814-8EAD-51F9-80D8-84878F229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139710"/>
              </p:ext>
            </p:extLst>
          </p:nvPr>
        </p:nvGraphicFramePr>
        <p:xfrm>
          <a:off x="643943" y="493690"/>
          <a:ext cx="10905066" cy="590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875">
                  <a:extLst>
                    <a:ext uri="{9D8B030D-6E8A-4147-A177-3AD203B41FA5}">
                      <a16:colId xmlns:a16="http://schemas.microsoft.com/office/drawing/2014/main" val="1746860731"/>
                    </a:ext>
                  </a:extLst>
                </a:gridCol>
                <a:gridCol w="5682191">
                  <a:extLst>
                    <a:ext uri="{9D8B030D-6E8A-4147-A177-3AD203B41FA5}">
                      <a16:colId xmlns:a16="http://schemas.microsoft.com/office/drawing/2014/main" val="3912261675"/>
                    </a:ext>
                  </a:extLst>
                </a:gridCol>
              </a:tblGrid>
              <a:tr h="11536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460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Advantages </a:t>
                      </a:r>
                      <a:r>
                        <a:rPr lang="en-US" sz="46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4600" b="1" i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4600" u="none" strike="noStrike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Disadvantages </a:t>
                      </a:r>
                      <a:r>
                        <a:rPr lang="en-US" sz="460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4600" b="1" i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62715"/>
                  </a:ext>
                </a:extLst>
              </a:tr>
              <a:tr h="82121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900" b="0" u="none" strike="noStrike">
                          <a:effectLst/>
                          <a:latin typeface="Times New Roman"/>
                        </a:rPr>
                        <a:t>Better customer service </a:t>
                      </a:r>
                      <a:r>
                        <a:rPr lang="en-US" sz="2900" b="0">
                          <a:effectLst/>
                          <a:latin typeface="Times New Roman"/>
                        </a:rPr>
                        <a:t>​</a:t>
                      </a:r>
                      <a:endParaRPr lang="en-US" sz="29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900" b="0" u="none" strike="noStrike">
                          <a:effectLst/>
                          <a:latin typeface="Times New Roman"/>
                        </a:rPr>
                        <a:t>​Cut in profit </a:t>
                      </a:r>
                      <a:endParaRPr lang="en-US" sz="2900" b="0" i="0" u="none" strike="noStrike">
                        <a:solidFill>
                          <a:srgbClr val="404040"/>
                        </a:solidFill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122143"/>
                  </a:ext>
                </a:extLst>
              </a:tr>
              <a:tr h="14273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900" b="0" u="none" strike="noStrike">
                          <a:effectLst/>
                          <a:latin typeface="Times New Roman"/>
                        </a:rPr>
                        <a:t>Easier team management</a:t>
                      </a:r>
                      <a:r>
                        <a:rPr lang="en-US" sz="2900" b="0">
                          <a:effectLst/>
                          <a:latin typeface="Times New Roman"/>
                        </a:rPr>
                        <a:t>​</a:t>
                      </a:r>
                      <a:endParaRPr lang="en-US" sz="29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900" b="0" u="none" strike="noStrike">
                          <a:effectLst/>
                          <a:latin typeface="Times New Roman"/>
                        </a:rPr>
                        <a:t>Reliance on your internet connection </a:t>
                      </a:r>
                      <a:r>
                        <a:rPr lang="en-US" sz="2900" b="0">
                          <a:effectLst/>
                          <a:latin typeface="Times New Roman"/>
                        </a:rPr>
                        <a:t>​</a:t>
                      </a:r>
                      <a:endParaRPr lang="en-US" sz="29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24543"/>
                  </a:ext>
                </a:extLst>
              </a:tr>
              <a:tr h="138823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900" b="0" u="none" strike="noStrike">
                          <a:effectLst/>
                          <a:latin typeface="Times New Roman"/>
                        </a:rPr>
                        <a:t>Quick Way to Drive Sales</a:t>
                      </a:r>
                      <a:r>
                        <a:rPr lang="en-US" sz="2900" b="0">
                          <a:effectLst/>
                          <a:latin typeface="Times New Roman"/>
                        </a:rPr>
                        <a:t>​</a:t>
                      </a:r>
                    </a:p>
                    <a:p>
                      <a:pPr algn="l" rtl="0" fontAlgn="base"/>
                      <a:endParaRPr lang="en-US" sz="2900" b="0"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900" b="0" u="none" strike="noStrike">
                          <a:effectLst/>
                          <a:latin typeface="Times New Roman"/>
                        </a:rPr>
                        <a:t>Malware infections </a:t>
                      </a:r>
                      <a:r>
                        <a:rPr lang="en-US" sz="2900" b="0">
                          <a:effectLst/>
                          <a:latin typeface="Times New Roman"/>
                        </a:rPr>
                        <a:t>​</a:t>
                      </a:r>
                      <a:endParaRPr lang="en-US" sz="2900" b="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044772"/>
                  </a:ext>
                </a:extLst>
              </a:tr>
              <a:tr h="111450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900" b="0" i="0" u="none" strike="noStrike" noProof="0">
                          <a:effectLst/>
                          <a:latin typeface="Times New Roman"/>
                        </a:rPr>
                        <a:t>Clear Out Old Stock </a:t>
                      </a:r>
                      <a:endParaRPr lang="en-US" sz="2900" b="0"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900" b="0" i="0" u="none" strike="noStrike" noProof="0">
                          <a:effectLst/>
                          <a:latin typeface="Times New Roman"/>
                        </a:rPr>
                        <a:t>Lowered Perceived Value</a:t>
                      </a:r>
                      <a:endParaRPr lang="en-US" sz="2900" b="0">
                        <a:latin typeface="Times New Roman"/>
                      </a:endParaRPr>
                    </a:p>
                  </a:txBody>
                  <a:tcPr marL="94827" marR="94827" marT="47413" marB="47413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0028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9B64583-39C9-AFA7-3710-8D571DDE9543}"/>
              </a:ext>
            </a:extLst>
          </p:cNvPr>
          <p:cNvSpPr/>
          <p:nvPr/>
        </p:nvSpPr>
        <p:spPr>
          <a:xfrm>
            <a:off x="2875" y="-4314"/>
            <a:ext cx="2731697" cy="460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Advantage/Disadvantages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1CC7-392D-11AC-61A8-DB6F3E94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latin typeface="Times New Roman"/>
                <a:cs typeface="Calibri Light"/>
              </a:rPr>
              <a:t>References</a:t>
            </a:r>
            <a:endParaRPr lang="en-US" sz="5400" b="1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2C30-D478-09C9-14B9-45C263B8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  <a:hlinkClick r:id="rId2"/>
              </a:rPr>
              <a:t>https://www.expertmarket.com/ca/pos/pos-system-advantages-disadvantage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  <a:hlinkClick r:id="rId3"/>
              </a:rPr>
              <a:t>https://www.adchieve.com/en/blog/google-smart-shopping-the-pros-and-cons/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  <a:hlinkClick r:id="rId4"/>
              </a:rPr>
              <a:t>https://www.comarch.com/retail/pos-applications/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  <a:hlinkClick r:id="rId5"/>
              </a:rPr>
              <a:t>https://www.aiacceleratorinstitute.com/5-things-you-need-to-know-about-artificial-intelligence-in-retail/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06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FE042DC6911E49A8B605DF1F00A84E" ma:contentTypeVersion="14" ma:contentTypeDescription="Create a new document." ma:contentTypeScope="" ma:versionID="cf33771be360b14b9170d4b70a2de48f">
  <xsd:schema xmlns:xsd="http://www.w3.org/2001/XMLSchema" xmlns:xs="http://www.w3.org/2001/XMLSchema" xmlns:p="http://schemas.microsoft.com/office/2006/metadata/properties" xmlns:ns2="f3c122cc-f19c-431c-a67d-752f998120c9" xmlns:ns3="830aecec-f318-44fe-b603-bdc79fa3128a" targetNamespace="http://schemas.microsoft.com/office/2006/metadata/properties" ma:root="true" ma:fieldsID="446cc2a8e11b84932e0de1f67d7f65f9" ns2:_="" ns3:_="">
    <xsd:import namespace="f3c122cc-f19c-431c-a67d-752f998120c9"/>
    <xsd:import namespace="830aecec-f318-44fe-b603-bdc79fa3128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122cc-f19c-431c-a67d-752f998120c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aecec-f318-44fe-b603-bdc79fa3128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702ebd5-6228-439d-9836-2f6044bfe593}" ma:internalName="TaxCatchAll" ma:showField="CatchAllData" ma:web="830aecec-f318-44fe-b603-bdc79fa312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3c122cc-f19c-431c-a67d-752f998120c9" xsi:nil="true"/>
    <TaxCatchAll xmlns="830aecec-f318-44fe-b603-bdc79fa3128a" xsi:nil="true"/>
    <lcf76f155ced4ddcb4097134ff3c332f xmlns="f3c122cc-f19c-431c-a67d-752f998120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FD324B-52A9-47B8-B2CC-9FEFB2E364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E6D92B-E638-4736-8E7A-659BADDE58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c122cc-f19c-431c-a67d-752f998120c9"/>
    <ds:schemaRef ds:uri="830aecec-f318-44fe-b603-bdc79fa31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103414-4F11-417B-AE39-D13F60B5E613}">
  <ds:schemaRefs>
    <ds:schemaRef ds:uri="http://schemas.microsoft.com/office/2006/metadata/properties"/>
    <ds:schemaRef ds:uri="http://schemas.microsoft.com/office/infopath/2007/PartnerControls"/>
    <ds:schemaRef ds:uri="f3c122cc-f19c-431c-a67d-752f998120c9"/>
    <ds:schemaRef ds:uri="830aecec-f318-44fe-b603-bdc79fa312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INTELLIGENT SYSTEMS</vt:lpstr>
      <vt:lpstr>Smart Billing $$$ in a Fruit Shop</vt:lpstr>
      <vt:lpstr>PowerPoint Presentation</vt:lpstr>
      <vt:lpstr>Algorithm</vt:lpstr>
      <vt:lpstr>Result analysis</vt:lpstr>
      <vt:lpstr>Corporate Use in AI</vt:lpstr>
      <vt:lpstr>Applications of Smart Billing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Tanishkaa Chaturvedi</cp:lastModifiedBy>
  <cp:revision>31</cp:revision>
  <dcterms:created xsi:type="dcterms:W3CDTF">2022-09-15T17:54:05Z</dcterms:created>
  <dcterms:modified xsi:type="dcterms:W3CDTF">2023-10-08T16:03:38Z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0x010100E1FE042DC6911E49A8B605DF1F00A84E</vt:lpwstr>
  </property>
</Properties>
</file>