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69" r:id="rId3"/>
    <p:sldId id="282" r:id="rId4"/>
    <p:sldId id="263" r:id="rId5"/>
    <p:sldId id="260" r:id="rId6"/>
    <p:sldId id="268" r:id="rId7"/>
    <p:sldId id="264" r:id="rId8"/>
    <p:sldId id="266" r:id="rId9"/>
    <p:sldId id="271" r:id="rId10"/>
    <p:sldId id="265" r:id="rId11"/>
    <p:sldId id="270" r:id="rId12"/>
    <p:sldId id="275" r:id="rId13"/>
    <p:sldId id="262" r:id="rId14"/>
    <p:sldId id="281" r:id="rId15"/>
    <p:sldId id="283"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ABDB"/>
    <a:srgbClr val="04D1F9"/>
    <a:srgbClr val="660033"/>
    <a:srgbClr val="CCECFF"/>
    <a:srgbClr val="92D2F0"/>
    <a:srgbClr val="66CCFF"/>
    <a:srgbClr val="8CE0FE"/>
    <a:srgbClr val="0289B8"/>
    <a:srgbClr val="F9FDFC"/>
    <a:srgbClr val="B9E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0" autoAdjust="0"/>
    <p:restoredTop sz="94660"/>
  </p:normalViewPr>
  <p:slideViewPr>
    <p:cSldViewPr snapToGrid="0">
      <p:cViewPr varScale="1">
        <p:scale>
          <a:sx n="70" d="100"/>
          <a:sy n="70" d="100"/>
        </p:scale>
        <p:origin x="5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8B59E3-34BC-4EDE-A645-C3D14643FD0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348103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8B59E3-34BC-4EDE-A645-C3D14643FD0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88670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8B59E3-34BC-4EDE-A645-C3D14643FD0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11163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8B59E3-34BC-4EDE-A645-C3D14643FD0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296354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B59E3-34BC-4EDE-A645-C3D14643FD08}"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34642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8B59E3-34BC-4EDE-A645-C3D14643FD0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215537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8B59E3-34BC-4EDE-A645-C3D14643FD08}"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317945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8B59E3-34BC-4EDE-A645-C3D14643FD08}"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254949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B59E3-34BC-4EDE-A645-C3D14643FD08}"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355186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B59E3-34BC-4EDE-A645-C3D14643FD0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374501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B59E3-34BC-4EDE-A645-C3D14643FD08}"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9FDFA-AF92-4628-8446-69192332EAE7}" type="slidenum">
              <a:rPr lang="en-IN" smtClean="0"/>
              <a:t>‹#›</a:t>
            </a:fld>
            <a:endParaRPr lang="en-IN"/>
          </a:p>
        </p:txBody>
      </p:sp>
    </p:spTree>
    <p:extLst>
      <p:ext uri="{BB962C8B-B14F-4D97-AF65-F5344CB8AC3E}">
        <p14:creationId xmlns:p14="http://schemas.microsoft.com/office/powerpoint/2010/main" val="224466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B59E3-34BC-4EDE-A645-C3D14643FD08}" type="datetimeFigureOut">
              <a:rPr lang="en-IN" smtClean="0"/>
              <a:t>29-08-2023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9FDFA-AF92-4628-8446-69192332EAE7}" type="slidenum">
              <a:rPr lang="en-IN" smtClean="0"/>
              <a:t>‹#›</a:t>
            </a:fld>
            <a:endParaRPr lang="en-IN"/>
          </a:p>
        </p:txBody>
      </p:sp>
    </p:spTree>
    <p:extLst>
      <p:ext uri="{BB962C8B-B14F-4D97-AF65-F5344CB8AC3E}">
        <p14:creationId xmlns:p14="http://schemas.microsoft.com/office/powerpoint/2010/main" val="285763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naveenkumar20bps1137/predict-students-dropout-and-academic-success"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909769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0"/>
            <a:ext cx="12192000" cy="6963508"/>
          </a:xfrm>
          <a:prstGeom prst="rect">
            <a:avLst/>
          </a:prstGeom>
        </p:spPr>
      </p:pic>
      <p:sp>
        <p:nvSpPr>
          <p:cNvPr id="3" name="Oval 2"/>
          <p:cNvSpPr/>
          <p:nvPr/>
        </p:nvSpPr>
        <p:spPr>
          <a:xfrm>
            <a:off x="4481561" y="80389"/>
            <a:ext cx="3225521" cy="653142"/>
          </a:xfrm>
          <a:prstGeom prst="ellipse">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15000"/>
              </a:lnSpc>
              <a:spcAft>
                <a:spcPts val="0"/>
              </a:spcAft>
            </a:pPr>
            <a:r>
              <a:rPr lang="en-US" b="1" dirty="0">
                <a:solidFill>
                  <a:schemeClr val="bg2">
                    <a:lumMod val="25000"/>
                  </a:schemeClr>
                </a:solidFill>
                <a:latin typeface="Algerian" panose="04020705040A02060702" pitchFamily="82" charset="0"/>
                <a:ea typeface="Times New Roman" panose="02020603050405020304" pitchFamily="18" charset="0"/>
                <a:cs typeface="Times New Roman" panose="02020603050405020304" pitchFamily="18" charset="0"/>
              </a:rPr>
              <a:t>Confusion Matrix</a:t>
            </a:r>
            <a:endParaRPr lang="en-IN" sz="1100" dirty="0">
              <a:solidFill>
                <a:schemeClr val="bg2">
                  <a:lumMod val="25000"/>
                </a:schemeClr>
              </a:solidFill>
              <a:latin typeface="Algerian" panose="04020705040A02060702" pitchFamily="82" charset="0"/>
              <a:ea typeface="Calibri" panose="020F0502020204030204" pitchFamily="34" charset="0"/>
              <a:cs typeface="Mangal"/>
            </a:endParaRPr>
          </a:p>
        </p:txBody>
      </p:sp>
      <p:sp>
        <p:nvSpPr>
          <p:cNvPr id="4" name="Rounded Rectangle 3"/>
          <p:cNvSpPr/>
          <p:nvPr/>
        </p:nvSpPr>
        <p:spPr>
          <a:xfrm>
            <a:off x="3280783" y="1190731"/>
            <a:ext cx="5627076" cy="156754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var(--font-din)"/>
                <a:ea typeface="Times New Roman" panose="02020603050405020304" pitchFamily="18" charset="0"/>
                <a:cs typeface="Times New Roman" panose="02020603050405020304" pitchFamily="18" charset="0"/>
              </a:rPr>
              <a:t>A confusion matrix is a matrix that summarizes the performance of a machine learning model on a set of test data. It is often used to measure the performance of classification models, which aim to predict a categorical label for each input instance.</a:t>
            </a:r>
            <a:endParaRPr lang="en-IN" dirty="0">
              <a:solidFill>
                <a:srgbClr val="002060"/>
              </a:solidFill>
            </a:endParaRPr>
          </a:p>
        </p:txBody>
      </p:sp>
      <p:sp>
        <p:nvSpPr>
          <p:cNvPr id="6" name="Oval 5"/>
          <p:cNvSpPr/>
          <p:nvPr/>
        </p:nvSpPr>
        <p:spPr>
          <a:xfrm>
            <a:off x="507440" y="3024554"/>
            <a:ext cx="2170444" cy="914400"/>
          </a:xfrm>
          <a:prstGeom prst="ellipse">
            <a:avLst/>
          </a:prstGeom>
          <a:solidFill>
            <a:srgbClr val="92D2F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a:solidFill>
                  <a:schemeClr val="accent6">
                    <a:lumMod val="50000"/>
                  </a:schemeClr>
                </a:solidFill>
                <a:latin typeface="Arial Rounded MT Bold" panose="020F0704030504030204" pitchFamily="34" charset="0"/>
                <a:ea typeface="Calibri" panose="020F0502020204030204" pitchFamily="34" charset="0"/>
              </a:rPr>
              <a:t>Accuracy</a:t>
            </a:r>
            <a:endParaRPr lang="en-IN" dirty="0">
              <a:solidFill>
                <a:schemeClr val="accent6">
                  <a:lumMod val="50000"/>
                </a:schemeClr>
              </a:solidFill>
              <a:latin typeface="Arial Rounded MT Bold" panose="020F0704030504030204" pitchFamily="34" charset="0"/>
            </a:endParaRPr>
          </a:p>
        </p:txBody>
      </p:sp>
      <p:sp>
        <p:nvSpPr>
          <p:cNvPr id="7" name="Oval 6"/>
          <p:cNvSpPr/>
          <p:nvPr/>
        </p:nvSpPr>
        <p:spPr>
          <a:xfrm>
            <a:off x="3468148" y="3667647"/>
            <a:ext cx="2170444" cy="914400"/>
          </a:xfrm>
          <a:prstGeom prst="ellipse">
            <a:avLst/>
          </a:prstGeom>
          <a:solidFill>
            <a:srgbClr val="92D2F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smtClean="0">
                <a:solidFill>
                  <a:schemeClr val="accent6">
                    <a:lumMod val="50000"/>
                  </a:schemeClr>
                </a:solidFill>
                <a:latin typeface="Arial Rounded MT Bold" panose="020F0704030504030204" pitchFamily="34" charset="0"/>
                <a:ea typeface="Calibri" panose="020F0502020204030204" pitchFamily="34" charset="0"/>
                <a:cs typeface="Mangal"/>
              </a:rPr>
              <a:t>Precision </a:t>
            </a:r>
            <a:endParaRPr lang="en-IN" dirty="0">
              <a:solidFill>
                <a:schemeClr val="accent6">
                  <a:lumMod val="50000"/>
                </a:schemeClr>
              </a:solidFill>
              <a:latin typeface="Arial Rounded MT Bold" panose="020F0704030504030204" pitchFamily="34" charset="0"/>
            </a:endParaRPr>
          </a:p>
        </p:txBody>
      </p:sp>
      <p:sp>
        <p:nvSpPr>
          <p:cNvPr id="8" name="Oval 7"/>
          <p:cNvSpPr/>
          <p:nvPr/>
        </p:nvSpPr>
        <p:spPr>
          <a:xfrm>
            <a:off x="6428856" y="3667647"/>
            <a:ext cx="2170444" cy="914400"/>
          </a:xfrm>
          <a:prstGeom prst="ellipse">
            <a:avLst/>
          </a:prstGeom>
          <a:solidFill>
            <a:srgbClr val="92D2F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smtClean="0">
                <a:solidFill>
                  <a:schemeClr val="accent6">
                    <a:lumMod val="50000"/>
                  </a:schemeClr>
                </a:solidFill>
                <a:latin typeface="Arial Rounded MT Bold" panose="020F0704030504030204" pitchFamily="34" charset="0"/>
                <a:ea typeface="Calibri" panose="020F0502020204030204" pitchFamily="34" charset="0"/>
                <a:cs typeface="Mangal"/>
              </a:rPr>
              <a:t>Recall</a:t>
            </a:r>
            <a:endParaRPr lang="en-IN" dirty="0">
              <a:solidFill>
                <a:schemeClr val="accent6">
                  <a:lumMod val="50000"/>
                </a:schemeClr>
              </a:solidFill>
              <a:latin typeface="Arial Rounded MT Bold" panose="020F0704030504030204" pitchFamily="34" charset="0"/>
            </a:endParaRPr>
          </a:p>
        </p:txBody>
      </p:sp>
      <p:sp>
        <p:nvSpPr>
          <p:cNvPr id="9" name="Oval 8"/>
          <p:cNvSpPr/>
          <p:nvPr/>
        </p:nvSpPr>
        <p:spPr>
          <a:xfrm>
            <a:off x="9389564" y="3024554"/>
            <a:ext cx="2170444" cy="914400"/>
          </a:xfrm>
          <a:prstGeom prst="ellipse">
            <a:avLst/>
          </a:prstGeom>
          <a:solidFill>
            <a:srgbClr val="92D2F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 dirty="0">
                <a:solidFill>
                  <a:schemeClr val="accent6">
                    <a:lumMod val="50000"/>
                  </a:schemeClr>
                </a:solidFill>
                <a:latin typeface="Arial Rounded MT Bold" panose="020F0704030504030204" pitchFamily="34" charset="0"/>
                <a:ea typeface="Calibri" panose="020F0502020204030204" pitchFamily="34" charset="0"/>
              </a:rPr>
              <a:t>F1-score</a:t>
            </a:r>
            <a:endParaRPr lang="en-IN" dirty="0">
              <a:solidFill>
                <a:schemeClr val="accent6">
                  <a:lumMod val="50000"/>
                </a:schemeClr>
              </a:solidFill>
              <a:latin typeface="Arial Rounded MT Bold" panose="020F0704030504030204" pitchFamily="34" charset="0"/>
            </a:endParaRPr>
          </a:p>
        </p:txBody>
      </p:sp>
      <p:sp>
        <p:nvSpPr>
          <p:cNvPr id="10" name="Rounded Rectangle 9"/>
          <p:cNvSpPr/>
          <p:nvPr/>
        </p:nvSpPr>
        <p:spPr>
          <a:xfrm>
            <a:off x="507440" y="4582048"/>
            <a:ext cx="2170444" cy="2200589"/>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 dirty="0" smtClean="0">
                <a:solidFill>
                  <a:srgbClr val="660033"/>
                </a:solidFill>
                <a:latin typeface="Arial Narrow" panose="020B0606020202030204" pitchFamily="34" charset="0"/>
                <a:ea typeface="Calibri" panose="020F0502020204030204" pitchFamily="34" charset="0"/>
              </a:rPr>
              <a:t>Accuracy </a:t>
            </a:r>
            <a:r>
              <a:rPr lang="en-US" spc="10" dirty="0">
                <a:solidFill>
                  <a:srgbClr val="660033"/>
                </a:solidFill>
                <a:latin typeface="Arial Narrow" panose="020B0606020202030204" pitchFamily="34" charset="0"/>
                <a:ea typeface="Calibri" panose="020F0502020204030204" pitchFamily="34" charset="0"/>
              </a:rPr>
              <a:t>is used to measure the performance of the model.</a:t>
            </a:r>
            <a:endParaRPr lang="en-IN" dirty="0">
              <a:solidFill>
                <a:srgbClr val="660033"/>
              </a:solidFill>
              <a:latin typeface="Arial Narrow" panose="020B0606020202030204" pitchFamily="34" charset="0"/>
            </a:endParaRPr>
          </a:p>
        </p:txBody>
      </p:sp>
      <p:sp>
        <p:nvSpPr>
          <p:cNvPr id="11" name="Rounded Rectangle 10"/>
          <p:cNvSpPr/>
          <p:nvPr/>
        </p:nvSpPr>
        <p:spPr>
          <a:xfrm>
            <a:off x="3468148" y="4833256"/>
            <a:ext cx="2170444" cy="2024743"/>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 dirty="0" smtClean="0">
                <a:solidFill>
                  <a:srgbClr val="660033"/>
                </a:solidFill>
                <a:latin typeface="Arial Narrow" panose="020B0606020202030204" pitchFamily="34" charset="0"/>
                <a:ea typeface="Calibri" panose="020F0502020204030204" pitchFamily="34" charset="0"/>
                <a:cs typeface="Mangal"/>
              </a:rPr>
              <a:t>Precision</a:t>
            </a:r>
            <a:r>
              <a:rPr lang="en-US" spc="10" dirty="0">
                <a:solidFill>
                  <a:srgbClr val="660033"/>
                </a:solidFill>
                <a:latin typeface="Arial Narrow" panose="020B0606020202030204" pitchFamily="34" charset="0"/>
                <a:ea typeface="Calibri" panose="020F0502020204030204" pitchFamily="34" charset="0"/>
              </a:rPr>
              <a:t> is a measure of how accurate a model’s positive predictions are. </a:t>
            </a:r>
            <a:endParaRPr lang="en-IN" dirty="0">
              <a:solidFill>
                <a:srgbClr val="660033"/>
              </a:solidFill>
              <a:latin typeface="Arial Narrow" panose="020B0606020202030204" pitchFamily="34" charset="0"/>
            </a:endParaRPr>
          </a:p>
        </p:txBody>
      </p:sp>
      <p:sp>
        <p:nvSpPr>
          <p:cNvPr id="12" name="Rounded Rectangle 11"/>
          <p:cNvSpPr/>
          <p:nvPr/>
        </p:nvSpPr>
        <p:spPr>
          <a:xfrm>
            <a:off x="6428856" y="4833257"/>
            <a:ext cx="2170444" cy="2024743"/>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pc="10" dirty="0">
                <a:solidFill>
                  <a:srgbClr val="660033"/>
                </a:solidFill>
                <a:latin typeface="Arial" panose="020B0604020202020204" pitchFamily="34" charset="0"/>
                <a:ea typeface="Calibri" panose="020F0502020204030204" pitchFamily="34" charset="0"/>
              </a:rPr>
              <a:t> </a:t>
            </a:r>
            <a:r>
              <a:rPr lang="en-US" spc="10" dirty="0">
                <a:solidFill>
                  <a:srgbClr val="660033"/>
                </a:solidFill>
                <a:latin typeface="Arial Narrow" panose="020B0606020202030204" pitchFamily="34" charset="0"/>
                <a:ea typeface="Calibri" panose="020F0502020204030204" pitchFamily="34" charset="0"/>
                <a:cs typeface="Mangal"/>
              </a:rPr>
              <a:t>Recall</a:t>
            </a:r>
            <a:r>
              <a:rPr lang="en-US" spc="10" dirty="0">
                <a:solidFill>
                  <a:srgbClr val="660033"/>
                </a:solidFill>
                <a:latin typeface="Arial Narrow" panose="020B0606020202030204" pitchFamily="34" charset="0"/>
                <a:ea typeface="Calibri" panose="020F0502020204030204" pitchFamily="34" charset="0"/>
              </a:rPr>
              <a:t> measures the effectiveness of a classification model in identifying all relevant instances from a dataset.</a:t>
            </a:r>
            <a:endParaRPr lang="en-IN" dirty="0">
              <a:solidFill>
                <a:srgbClr val="660033"/>
              </a:solidFill>
              <a:latin typeface="Arial Narrow" panose="020B0606020202030204" pitchFamily="34" charset="0"/>
            </a:endParaRPr>
          </a:p>
        </p:txBody>
      </p:sp>
      <p:sp>
        <p:nvSpPr>
          <p:cNvPr id="13" name="Rounded Rectangle 12"/>
          <p:cNvSpPr/>
          <p:nvPr/>
        </p:nvSpPr>
        <p:spPr>
          <a:xfrm>
            <a:off x="9389564" y="4582047"/>
            <a:ext cx="2170444" cy="2200590"/>
          </a:xfrm>
          <a:prstGeom prst="round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pc="10" dirty="0">
                <a:solidFill>
                  <a:srgbClr val="273239"/>
                </a:solidFill>
                <a:latin typeface="Arial" panose="020B0604020202020204" pitchFamily="34" charset="0"/>
                <a:ea typeface="Calibri" panose="020F0502020204030204" pitchFamily="34" charset="0"/>
              </a:rPr>
              <a:t> </a:t>
            </a:r>
            <a:r>
              <a:rPr lang="en-US" spc="10" dirty="0">
                <a:solidFill>
                  <a:srgbClr val="660033"/>
                </a:solidFill>
                <a:latin typeface="Arial Narrow" panose="020B0606020202030204" pitchFamily="34" charset="0"/>
                <a:ea typeface="Calibri" panose="020F0502020204030204" pitchFamily="34" charset="0"/>
              </a:rPr>
              <a:t>F1-score is used to evaluate the overall performance of a classification model. It is the harmonic mean of precision and recall</a:t>
            </a:r>
            <a:endParaRPr lang="en-IN" dirty="0">
              <a:solidFill>
                <a:srgbClr val="660033"/>
              </a:solidFill>
              <a:latin typeface="Arial Narrow" panose="020B0606020202030204" pitchFamily="34" charset="0"/>
            </a:endParaRPr>
          </a:p>
        </p:txBody>
      </p:sp>
      <p:cxnSp>
        <p:nvCxnSpPr>
          <p:cNvPr id="15" name="Straight Arrow Connector 14"/>
          <p:cNvCxnSpPr>
            <a:stCxn id="3" idx="4"/>
            <a:endCxn id="4" idx="0"/>
          </p:cNvCxnSpPr>
          <p:nvPr/>
        </p:nvCxnSpPr>
        <p:spPr>
          <a:xfrm flipH="1">
            <a:off x="6094321" y="733531"/>
            <a:ext cx="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0"/>
          </p:cNvCxnSpPr>
          <p:nvPr/>
        </p:nvCxnSpPr>
        <p:spPr>
          <a:xfrm flipH="1">
            <a:off x="1592662" y="2524649"/>
            <a:ext cx="1688121" cy="49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0"/>
          </p:cNvCxnSpPr>
          <p:nvPr/>
        </p:nvCxnSpPr>
        <p:spPr>
          <a:xfrm>
            <a:off x="8907859" y="2524649"/>
            <a:ext cx="1566927" cy="49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7" idx="0"/>
          </p:cNvCxnSpPr>
          <p:nvPr/>
        </p:nvCxnSpPr>
        <p:spPr>
          <a:xfrm>
            <a:off x="4553370" y="2758273"/>
            <a:ext cx="0" cy="909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8" idx="0"/>
          </p:cNvCxnSpPr>
          <p:nvPr/>
        </p:nvCxnSpPr>
        <p:spPr>
          <a:xfrm flipH="1">
            <a:off x="7514078" y="2774601"/>
            <a:ext cx="1" cy="893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4"/>
            <a:endCxn id="10" idx="0"/>
          </p:cNvCxnSpPr>
          <p:nvPr/>
        </p:nvCxnSpPr>
        <p:spPr>
          <a:xfrm>
            <a:off x="1592662" y="3938954"/>
            <a:ext cx="0" cy="64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4"/>
            <a:endCxn id="11" idx="0"/>
          </p:cNvCxnSpPr>
          <p:nvPr/>
        </p:nvCxnSpPr>
        <p:spPr>
          <a:xfrm>
            <a:off x="4553370" y="4582047"/>
            <a:ext cx="0" cy="25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a:endCxn id="12" idx="0"/>
          </p:cNvCxnSpPr>
          <p:nvPr/>
        </p:nvCxnSpPr>
        <p:spPr>
          <a:xfrm>
            <a:off x="7514078" y="4582047"/>
            <a:ext cx="0" cy="25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4"/>
            <a:endCxn id="13" idx="0"/>
          </p:cNvCxnSpPr>
          <p:nvPr/>
        </p:nvCxnSpPr>
        <p:spPr>
          <a:xfrm>
            <a:off x="10474786" y="3938954"/>
            <a:ext cx="0" cy="643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36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500"/>
                            </p:stCondLst>
                            <p:childTnLst>
                              <p:par>
                                <p:cTn id="22" presetID="26"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80">
                                          <p:stCondLst>
                                            <p:cond delay="0"/>
                                          </p:stCondLst>
                                        </p:cTn>
                                        <p:tgtEl>
                                          <p:spTgt spid="6"/>
                                        </p:tgtEl>
                                      </p:cBhvr>
                                    </p:animEffect>
                                    <p:anim calcmode="lin" valueType="num">
                                      <p:cBhvr>
                                        <p:cTn id="2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0" dur="26">
                                          <p:stCondLst>
                                            <p:cond delay="650"/>
                                          </p:stCondLst>
                                        </p:cTn>
                                        <p:tgtEl>
                                          <p:spTgt spid="6"/>
                                        </p:tgtEl>
                                      </p:cBhvr>
                                      <p:to x="100000" y="60000"/>
                                    </p:animScale>
                                    <p:animScale>
                                      <p:cBhvr>
                                        <p:cTn id="31" dur="166" decel="50000">
                                          <p:stCondLst>
                                            <p:cond delay="676"/>
                                          </p:stCondLst>
                                        </p:cTn>
                                        <p:tgtEl>
                                          <p:spTgt spid="6"/>
                                        </p:tgtEl>
                                      </p:cBhvr>
                                      <p:to x="100000" y="100000"/>
                                    </p:animScale>
                                    <p:animScale>
                                      <p:cBhvr>
                                        <p:cTn id="32" dur="26">
                                          <p:stCondLst>
                                            <p:cond delay="1312"/>
                                          </p:stCondLst>
                                        </p:cTn>
                                        <p:tgtEl>
                                          <p:spTgt spid="6"/>
                                        </p:tgtEl>
                                      </p:cBhvr>
                                      <p:to x="100000" y="80000"/>
                                    </p:animScale>
                                    <p:animScale>
                                      <p:cBhvr>
                                        <p:cTn id="33" dur="166" decel="50000">
                                          <p:stCondLst>
                                            <p:cond delay="1338"/>
                                          </p:stCondLst>
                                        </p:cTn>
                                        <p:tgtEl>
                                          <p:spTgt spid="6"/>
                                        </p:tgtEl>
                                      </p:cBhvr>
                                      <p:to x="100000" y="100000"/>
                                    </p:animScale>
                                    <p:animScale>
                                      <p:cBhvr>
                                        <p:cTn id="34" dur="26">
                                          <p:stCondLst>
                                            <p:cond delay="1642"/>
                                          </p:stCondLst>
                                        </p:cTn>
                                        <p:tgtEl>
                                          <p:spTgt spid="6"/>
                                        </p:tgtEl>
                                      </p:cBhvr>
                                      <p:to x="100000" y="90000"/>
                                    </p:animScale>
                                    <p:animScale>
                                      <p:cBhvr>
                                        <p:cTn id="35" dur="166" decel="50000">
                                          <p:stCondLst>
                                            <p:cond delay="1668"/>
                                          </p:stCondLst>
                                        </p:cTn>
                                        <p:tgtEl>
                                          <p:spTgt spid="6"/>
                                        </p:tgtEl>
                                      </p:cBhvr>
                                      <p:to x="100000" y="100000"/>
                                    </p:animScale>
                                    <p:animScale>
                                      <p:cBhvr>
                                        <p:cTn id="36" dur="26">
                                          <p:stCondLst>
                                            <p:cond delay="1808"/>
                                          </p:stCondLst>
                                        </p:cTn>
                                        <p:tgtEl>
                                          <p:spTgt spid="6"/>
                                        </p:tgtEl>
                                      </p:cBhvr>
                                      <p:to x="100000" y="95000"/>
                                    </p:animScale>
                                    <p:animScale>
                                      <p:cBhvr>
                                        <p:cTn id="37" dur="166" decel="50000">
                                          <p:stCondLst>
                                            <p:cond delay="1834"/>
                                          </p:stCondLst>
                                        </p:cTn>
                                        <p:tgtEl>
                                          <p:spTgt spid="6"/>
                                        </p:tgtEl>
                                      </p:cBhvr>
                                      <p:to x="100000" y="100000"/>
                                    </p:animScale>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par>
                          <p:cTn id="42" fill="hold">
                            <p:stCondLst>
                              <p:cond delay="3000"/>
                            </p:stCondLst>
                            <p:childTnLst>
                              <p:par>
                                <p:cTn id="43" presetID="2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edge">
                                      <p:cBhvr>
                                        <p:cTn id="45" dur="20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par>
                          <p:cTn id="51" fill="hold">
                            <p:stCondLst>
                              <p:cond delay="500"/>
                            </p:stCondLst>
                            <p:childTnLst>
                              <p:par>
                                <p:cTn id="52" presetID="26"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down)">
                                      <p:cBhvr>
                                        <p:cTn id="54" dur="580">
                                          <p:stCondLst>
                                            <p:cond delay="0"/>
                                          </p:stCondLst>
                                        </p:cTn>
                                        <p:tgtEl>
                                          <p:spTgt spid="7"/>
                                        </p:tgtEl>
                                      </p:cBhvr>
                                    </p:animEffect>
                                    <p:anim calcmode="lin" valueType="num">
                                      <p:cBhvr>
                                        <p:cTn id="5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0" dur="26">
                                          <p:stCondLst>
                                            <p:cond delay="650"/>
                                          </p:stCondLst>
                                        </p:cTn>
                                        <p:tgtEl>
                                          <p:spTgt spid="7"/>
                                        </p:tgtEl>
                                      </p:cBhvr>
                                      <p:to x="100000" y="60000"/>
                                    </p:animScale>
                                    <p:animScale>
                                      <p:cBhvr>
                                        <p:cTn id="61" dur="166" decel="50000">
                                          <p:stCondLst>
                                            <p:cond delay="676"/>
                                          </p:stCondLst>
                                        </p:cTn>
                                        <p:tgtEl>
                                          <p:spTgt spid="7"/>
                                        </p:tgtEl>
                                      </p:cBhvr>
                                      <p:to x="100000" y="100000"/>
                                    </p:animScale>
                                    <p:animScale>
                                      <p:cBhvr>
                                        <p:cTn id="62" dur="26">
                                          <p:stCondLst>
                                            <p:cond delay="1312"/>
                                          </p:stCondLst>
                                        </p:cTn>
                                        <p:tgtEl>
                                          <p:spTgt spid="7"/>
                                        </p:tgtEl>
                                      </p:cBhvr>
                                      <p:to x="100000" y="80000"/>
                                    </p:animScale>
                                    <p:animScale>
                                      <p:cBhvr>
                                        <p:cTn id="63" dur="166" decel="50000">
                                          <p:stCondLst>
                                            <p:cond delay="1338"/>
                                          </p:stCondLst>
                                        </p:cTn>
                                        <p:tgtEl>
                                          <p:spTgt spid="7"/>
                                        </p:tgtEl>
                                      </p:cBhvr>
                                      <p:to x="100000" y="100000"/>
                                    </p:animScale>
                                    <p:animScale>
                                      <p:cBhvr>
                                        <p:cTn id="64" dur="26">
                                          <p:stCondLst>
                                            <p:cond delay="1642"/>
                                          </p:stCondLst>
                                        </p:cTn>
                                        <p:tgtEl>
                                          <p:spTgt spid="7"/>
                                        </p:tgtEl>
                                      </p:cBhvr>
                                      <p:to x="100000" y="90000"/>
                                    </p:animScale>
                                    <p:animScale>
                                      <p:cBhvr>
                                        <p:cTn id="65" dur="166" decel="50000">
                                          <p:stCondLst>
                                            <p:cond delay="1668"/>
                                          </p:stCondLst>
                                        </p:cTn>
                                        <p:tgtEl>
                                          <p:spTgt spid="7"/>
                                        </p:tgtEl>
                                      </p:cBhvr>
                                      <p:to x="100000" y="100000"/>
                                    </p:animScale>
                                    <p:animScale>
                                      <p:cBhvr>
                                        <p:cTn id="66" dur="26">
                                          <p:stCondLst>
                                            <p:cond delay="1808"/>
                                          </p:stCondLst>
                                        </p:cTn>
                                        <p:tgtEl>
                                          <p:spTgt spid="7"/>
                                        </p:tgtEl>
                                      </p:cBhvr>
                                      <p:to x="100000" y="95000"/>
                                    </p:animScale>
                                    <p:animScale>
                                      <p:cBhvr>
                                        <p:cTn id="67" dur="166" decel="50000">
                                          <p:stCondLst>
                                            <p:cond delay="1834"/>
                                          </p:stCondLst>
                                        </p:cTn>
                                        <p:tgtEl>
                                          <p:spTgt spid="7"/>
                                        </p:tgtEl>
                                      </p:cBhvr>
                                      <p:to x="100000" y="100000"/>
                                    </p:animScale>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childTnLst>
                          </p:cTn>
                        </p:par>
                        <p:par>
                          <p:cTn id="72" fill="hold">
                            <p:stCondLst>
                              <p:cond delay="3000"/>
                            </p:stCondLst>
                            <p:childTnLst>
                              <p:par>
                                <p:cTn id="73" presetID="20" presetClass="entr" presetSubtype="0"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edge">
                                      <p:cBhvr>
                                        <p:cTn id="75" dur="20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par>
                          <p:cTn id="81" fill="hold">
                            <p:stCondLst>
                              <p:cond delay="500"/>
                            </p:stCondLst>
                            <p:childTnLst>
                              <p:par>
                                <p:cTn id="82" presetID="26" presetClass="entr" presetSubtype="0" fill="hold" grpId="0" nodeType="after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wipe(down)">
                                      <p:cBhvr>
                                        <p:cTn id="84" dur="580">
                                          <p:stCondLst>
                                            <p:cond delay="0"/>
                                          </p:stCondLst>
                                        </p:cTn>
                                        <p:tgtEl>
                                          <p:spTgt spid="8"/>
                                        </p:tgtEl>
                                      </p:cBhvr>
                                    </p:animEffect>
                                    <p:anim calcmode="lin" valueType="num">
                                      <p:cBhvr>
                                        <p:cTn id="8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0" dur="26">
                                          <p:stCondLst>
                                            <p:cond delay="650"/>
                                          </p:stCondLst>
                                        </p:cTn>
                                        <p:tgtEl>
                                          <p:spTgt spid="8"/>
                                        </p:tgtEl>
                                      </p:cBhvr>
                                      <p:to x="100000" y="60000"/>
                                    </p:animScale>
                                    <p:animScale>
                                      <p:cBhvr>
                                        <p:cTn id="91" dur="166" decel="50000">
                                          <p:stCondLst>
                                            <p:cond delay="676"/>
                                          </p:stCondLst>
                                        </p:cTn>
                                        <p:tgtEl>
                                          <p:spTgt spid="8"/>
                                        </p:tgtEl>
                                      </p:cBhvr>
                                      <p:to x="100000" y="100000"/>
                                    </p:animScale>
                                    <p:animScale>
                                      <p:cBhvr>
                                        <p:cTn id="92" dur="26">
                                          <p:stCondLst>
                                            <p:cond delay="1312"/>
                                          </p:stCondLst>
                                        </p:cTn>
                                        <p:tgtEl>
                                          <p:spTgt spid="8"/>
                                        </p:tgtEl>
                                      </p:cBhvr>
                                      <p:to x="100000" y="80000"/>
                                    </p:animScale>
                                    <p:animScale>
                                      <p:cBhvr>
                                        <p:cTn id="93" dur="166" decel="50000">
                                          <p:stCondLst>
                                            <p:cond delay="1338"/>
                                          </p:stCondLst>
                                        </p:cTn>
                                        <p:tgtEl>
                                          <p:spTgt spid="8"/>
                                        </p:tgtEl>
                                      </p:cBhvr>
                                      <p:to x="100000" y="100000"/>
                                    </p:animScale>
                                    <p:animScale>
                                      <p:cBhvr>
                                        <p:cTn id="94" dur="26">
                                          <p:stCondLst>
                                            <p:cond delay="1642"/>
                                          </p:stCondLst>
                                        </p:cTn>
                                        <p:tgtEl>
                                          <p:spTgt spid="8"/>
                                        </p:tgtEl>
                                      </p:cBhvr>
                                      <p:to x="100000" y="90000"/>
                                    </p:animScale>
                                    <p:animScale>
                                      <p:cBhvr>
                                        <p:cTn id="95" dur="166" decel="50000">
                                          <p:stCondLst>
                                            <p:cond delay="1668"/>
                                          </p:stCondLst>
                                        </p:cTn>
                                        <p:tgtEl>
                                          <p:spTgt spid="8"/>
                                        </p:tgtEl>
                                      </p:cBhvr>
                                      <p:to x="100000" y="100000"/>
                                    </p:animScale>
                                    <p:animScale>
                                      <p:cBhvr>
                                        <p:cTn id="96" dur="26">
                                          <p:stCondLst>
                                            <p:cond delay="1808"/>
                                          </p:stCondLst>
                                        </p:cTn>
                                        <p:tgtEl>
                                          <p:spTgt spid="8"/>
                                        </p:tgtEl>
                                      </p:cBhvr>
                                      <p:to x="100000" y="95000"/>
                                    </p:animScale>
                                    <p:animScale>
                                      <p:cBhvr>
                                        <p:cTn id="97" dur="166" decel="50000">
                                          <p:stCondLst>
                                            <p:cond delay="1834"/>
                                          </p:stCondLst>
                                        </p:cTn>
                                        <p:tgtEl>
                                          <p:spTgt spid="8"/>
                                        </p:tgtEl>
                                      </p:cBhvr>
                                      <p:to x="100000" y="100000"/>
                                    </p:animScale>
                                  </p:childTnLst>
                                </p:cTn>
                              </p:par>
                            </p:childTnLst>
                          </p:cTn>
                        </p:par>
                        <p:par>
                          <p:cTn id="98" fill="hold">
                            <p:stCondLst>
                              <p:cond delay="2500"/>
                            </p:stCondLst>
                            <p:childTnLst>
                              <p:par>
                                <p:cTn id="99" presetID="10" presetClass="entr" presetSubtype="0" fill="hold" nodeType="after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childTnLst>
                          </p:cTn>
                        </p:par>
                        <p:par>
                          <p:cTn id="102" fill="hold">
                            <p:stCondLst>
                              <p:cond delay="3000"/>
                            </p:stCondLst>
                            <p:childTnLst>
                              <p:par>
                                <p:cTn id="103" presetID="20" presetClass="entr" presetSubtype="0"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wedge">
                                      <p:cBhvr>
                                        <p:cTn id="105" dur="2000"/>
                                        <p:tgtEl>
                                          <p:spTgt spid="1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childTnLst>
                          </p:cTn>
                        </p:par>
                        <p:par>
                          <p:cTn id="111" fill="hold">
                            <p:stCondLst>
                              <p:cond delay="500"/>
                            </p:stCondLst>
                            <p:childTnLst>
                              <p:par>
                                <p:cTn id="112" presetID="26" presetClass="entr" presetSubtype="0" fill="hold" grpId="0" nodeType="after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wipe(down)">
                                      <p:cBhvr>
                                        <p:cTn id="114" dur="580">
                                          <p:stCondLst>
                                            <p:cond delay="0"/>
                                          </p:stCondLst>
                                        </p:cTn>
                                        <p:tgtEl>
                                          <p:spTgt spid="9"/>
                                        </p:tgtEl>
                                      </p:cBhvr>
                                    </p:animEffect>
                                    <p:anim calcmode="lin" valueType="num">
                                      <p:cBhvr>
                                        <p:cTn id="11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1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1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1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20" dur="26">
                                          <p:stCondLst>
                                            <p:cond delay="650"/>
                                          </p:stCondLst>
                                        </p:cTn>
                                        <p:tgtEl>
                                          <p:spTgt spid="9"/>
                                        </p:tgtEl>
                                      </p:cBhvr>
                                      <p:to x="100000" y="60000"/>
                                    </p:animScale>
                                    <p:animScale>
                                      <p:cBhvr>
                                        <p:cTn id="121" dur="166" decel="50000">
                                          <p:stCondLst>
                                            <p:cond delay="676"/>
                                          </p:stCondLst>
                                        </p:cTn>
                                        <p:tgtEl>
                                          <p:spTgt spid="9"/>
                                        </p:tgtEl>
                                      </p:cBhvr>
                                      <p:to x="100000" y="100000"/>
                                    </p:animScale>
                                    <p:animScale>
                                      <p:cBhvr>
                                        <p:cTn id="122" dur="26">
                                          <p:stCondLst>
                                            <p:cond delay="1312"/>
                                          </p:stCondLst>
                                        </p:cTn>
                                        <p:tgtEl>
                                          <p:spTgt spid="9"/>
                                        </p:tgtEl>
                                      </p:cBhvr>
                                      <p:to x="100000" y="80000"/>
                                    </p:animScale>
                                    <p:animScale>
                                      <p:cBhvr>
                                        <p:cTn id="123" dur="166" decel="50000">
                                          <p:stCondLst>
                                            <p:cond delay="1338"/>
                                          </p:stCondLst>
                                        </p:cTn>
                                        <p:tgtEl>
                                          <p:spTgt spid="9"/>
                                        </p:tgtEl>
                                      </p:cBhvr>
                                      <p:to x="100000" y="100000"/>
                                    </p:animScale>
                                    <p:animScale>
                                      <p:cBhvr>
                                        <p:cTn id="124" dur="26">
                                          <p:stCondLst>
                                            <p:cond delay="1642"/>
                                          </p:stCondLst>
                                        </p:cTn>
                                        <p:tgtEl>
                                          <p:spTgt spid="9"/>
                                        </p:tgtEl>
                                      </p:cBhvr>
                                      <p:to x="100000" y="90000"/>
                                    </p:animScale>
                                    <p:animScale>
                                      <p:cBhvr>
                                        <p:cTn id="125" dur="166" decel="50000">
                                          <p:stCondLst>
                                            <p:cond delay="1668"/>
                                          </p:stCondLst>
                                        </p:cTn>
                                        <p:tgtEl>
                                          <p:spTgt spid="9"/>
                                        </p:tgtEl>
                                      </p:cBhvr>
                                      <p:to x="100000" y="100000"/>
                                    </p:animScale>
                                    <p:animScale>
                                      <p:cBhvr>
                                        <p:cTn id="126" dur="26">
                                          <p:stCondLst>
                                            <p:cond delay="1808"/>
                                          </p:stCondLst>
                                        </p:cTn>
                                        <p:tgtEl>
                                          <p:spTgt spid="9"/>
                                        </p:tgtEl>
                                      </p:cBhvr>
                                      <p:to x="100000" y="95000"/>
                                    </p:animScale>
                                    <p:animScale>
                                      <p:cBhvr>
                                        <p:cTn id="127" dur="166" decel="50000">
                                          <p:stCondLst>
                                            <p:cond delay="1834"/>
                                          </p:stCondLst>
                                        </p:cTn>
                                        <p:tgtEl>
                                          <p:spTgt spid="9"/>
                                        </p:tgtEl>
                                      </p:cBhvr>
                                      <p:to x="100000" y="100000"/>
                                    </p:animScale>
                                  </p:childTnLst>
                                </p:cTn>
                              </p:par>
                            </p:childTnLst>
                          </p:cTn>
                        </p:par>
                        <p:par>
                          <p:cTn id="128" fill="hold">
                            <p:stCondLst>
                              <p:cond delay="2500"/>
                            </p:stCondLst>
                            <p:childTnLst>
                              <p:par>
                                <p:cTn id="129" presetID="10" presetClass="entr" presetSubtype="0" fill="hold" nodeType="after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fade">
                                      <p:cBhvr>
                                        <p:cTn id="131" dur="500"/>
                                        <p:tgtEl>
                                          <p:spTgt spid="45"/>
                                        </p:tgtEl>
                                      </p:cBhvr>
                                    </p:animEffect>
                                  </p:childTnLst>
                                </p:cTn>
                              </p:par>
                            </p:childTnLst>
                          </p:cTn>
                        </p:par>
                        <p:par>
                          <p:cTn id="132" fill="hold">
                            <p:stCondLst>
                              <p:cond delay="3000"/>
                            </p:stCondLst>
                            <p:childTnLst>
                              <p:par>
                                <p:cTn id="133" presetID="20" presetClass="entr" presetSubtype="0" fill="hold" grpId="0" nodeType="afterEffect">
                                  <p:stCondLst>
                                    <p:cond delay="0"/>
                                  </p:stCondLst>
                                  <p:childTnLst>
                                    <p:set>
                                      <p:cBhvr>
                                        <p:cTn id="134" dur="1" fill="hold">
                                          <p:stCondLst>
                                            <p:cond delay="0"/>
                                          </p:stCondLst>
                                        </p:cTn>
                                        <p:tgtEl>
                                          <p:spTgt spid="13"/>
                                        </p:tgtEl>
                                        <p:attrNameLst>
                                          <p:attrName>style.visibility</p:attrName>
                                        </p:attrNameLst>
                                      </p:cBhvr>
                                      <p:to>
                                        <p:strVal val="visible"/>
                                      </p:to>
                                    </p:set>
                                    <p:animEffect transition="in" filter="wedge">
                                      <p:cBhvr>
                                        <p:cTn id="13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0" y="0"/>
            <a:ext cx="3868367" cy="523220"/>
          </a:xfrm>
          <a:prstGeom prst="rect">
            <a:avLst/>
          </a:prstGeom>
          <a:solidFill>
            <a:srgbClr val="CCECFF"/>
          </a:solidFill>
          <a:effectLst>
            <a:glow rad="228600">
              <a:schemeClr val="accent5">
                <a:satMod val="175000"/>
                <a:alpha val="40000"/>
              </a:schemeClr>
            </a:glow>
          </a:effectLst>
        </p:spPr>
        <p:txBody>
          <a:bodyPr wrap="none" rtlCol="0">
            <a:spAutoFit/>
          </a:bodyPr>
          <a:lstStyle/>
          <a:p>
            <a:pPr marL="457200" indent="-457200">
              <a:buFont typeface="Wingdings" panose="05000000000000000000" pitchFamily="2" charset="2"/>
              <a:buChar char="q"/>
            </a:pPr>
            <a:r>
              <a:rPr lang="en-US" sz="2800" dirty="0" smtClean="0">
                <a:solidFill>
                  <a:schemeClr val="accent6">
                    <a:lumMod val="50000"/>
                  </a:schemeClr>
                </a:solidFill>
                <a:latin typeface="Algerian" panose="04020705040A02060702" pitchFamily="82" charset="0"/>
              </a:rPr>
              <a:t>Data Visulation :</a:t>
            </a:r>
            <a:endParaRPr lang="en-IN" sz="2800" dirty="0">
              <a:solidFill>
                <a:schemeClr val="accent6">
                  <a:lumMod val="50000"/>
                </a:schemeClr>
              </a:solidFill>
              <a:latin typeface="Algerian" panose="04020705040A02060702" pitchFamily="82" charset="0"/>
            </a:endParaRPr>
          </a:p>
        </p:txBody>
      </p:sp>
      <p:sp>
        <p:nvSpPr>
          <p:cNvPr id="3" name="AutoShape 2" descr="data:image/png;base64,iVBORw0KGgoAAAANSUhEUgAAAj4AAAHDCAYAAAAk1hD2AAAAOXRFWHRTb2Z0d2FyZQBNYXRwbG90bGliIHZlcnNpb24zLjcuMCwgaHR0cHM6Ly9tYXRwbG90bGliLm9yZy88F64QAAAACXBIWXMAAA9hAAAPYQGoP6dpAABDL0lEQVR4nO3de1yUZf7/8TdHQUhBRWjVMgMP5QnxRGoURpaKGmK6moVt6lcoszItJbEUpa3WQ3ha0iizNFIr1DQ7qVkYkavZrq2klYdUDmoMh0Dg94c/ZhtBBZ1xkPv1fDzm8XDu65r7+twMw7y97+u+b4fy8vJyAQAAGICjvQsAAAC4Wgg+AADAMAg+AADAMAg+AADAMAg+AADAMAg+AADAMAg+AADAMAg+AADAMAg+gJ3VhmuI1oYajIKfNWBfBB/gIkaPHq02bdqYH23btlVgYKAiIiK0cuVKlZaWWvQPDQ3VM888U+31f/rpp5o6deol+z3zzDMKDQ297HEupLi4WHPnzlVqauoFx6oNXn75ZfXo0UOdO3fW+++/b9G2a9cui/foQo9du3bZp/g/ycjI0Pjx4y/a59VXX1WbNm1sWsfmzZs1btw49enTR+3bt1fv3r01ceJE/etf/7LpuOdbt26d2rRpoyNHjlzVcWFszvYuAKjtbrnlFsXFxUmSSktLdebMGW3btk1z5sxRRkaG5s2bJwcHB0lSYmKiPD09q73u5OTkavWLjo7Wgw8+WOPaL+XkyZNKTk7W3LlzbT7W5frvf/+rpKQk3X///Ro8eLBatWpl0X7rrbdqzZo15uc//PCDXnjhBc2YMUO33nqrebm/v/9Vq/lCUlJSlJmZabfxz549q6eeekpbt27VoEGD9Nxzz8nb21vHjh3Tu+++q7/+9a966aWXNHDgQLvVCNgawQe4BE9PT3Xu3NliWWhoqG666SbNnTtXoaGhGjRokKRzIckWbrjhBpus195jVcfp06clSQMGDFDXrl0rtZ///vzxxx+SzgWd8983o1u6dKk2b96sefPmqX///hZt4eHhiomJ0fPPP6++ffvK3d3dTlUCtsWhLuAyjR49Wk2bNtXq1avNy84/BLVp0yYNGjRIHTt2VM+ePTV58mSdPHnS/PpvvvlG33zzjflQTMVhm9WrV+vOO+/Ubbfdpi+//LLKw08lJSWaPXu2unXrpm7dumnq1KnKzc01t1f1miNHjqhNmzZat26djhw5or59+0qSnn32WXPf819XWlqqVatWKTw8XB07dtQdd9yhl19+2RwwKl4TFRWltWvXql+/fmrfvr0GDRqkbdu2XfLnuGnTJkVERCgwMFC9evXSjBkzdObMGUnnDvuMHj1akvTQQw9d0SG4I0eOaMqUKerdu7duvfVWBQcHa8qUKTp16pS5T2hoqObMmaOHHnpIXbp00YwZMyRJP/30k8aOHasuXbrotttu07x58/Tss8+aa5OksrIy/fOf/1RYWJjat2+vfv36aeXKlRY/o/Xr1+vo0aPm9+BiPvnkE/Xr108dOnTQsGHD9PXXX0s6t9emd+/eeuqppyq95t5779Wzzz5b5foKCwu1fPly9evXr1LokSRHR0dNmjRJwcHBFr9Hx44d05NPPqnu3burU6dOeuihh/Tvf//b4ufapk0bffTRR5o4caICAwPVrVs3TZ8+Xfn5+RY/n8WLF+uOO+5Qp06dFB0dbX6f/+y///2vxo8fry5duqhLly6KiYnR4cOHze0X+owA1UXwAS6Tk5OTgoODtXfvXp09e7ZSe0ZGhiZPnqy7775bSUlJevbZZ5WWlmb+woqLi9Mtt9yiW265RWvWrLE4LDNv3jxNnTpVU6dOveBei48++kj79u1TQkKCpkyZoi+++ELR0dHVrr9p06ZKTEyUJE2YMMH87/PNmDFDc+bMUWhoqJYsWaJRo0bprbfeUnR0tMVE3X379mn58uWaOHGiFi1aJGdnZ02cOLHKL7cKixcv1hNPPKFOnTpp4cKFiomJ0ZYtWzR69GgVFRVp2LBh5vAxY8aMC9Z4KYWFhXrwwQf1008/KS4uTsuXL9cDDzygDRs26B//+IdF31WrVqlNmzZ69dVXNXjwYOXm5uqBBx7Qb7/9prlz5yo2NlabN2/Whg0bLF43c+ZMLVy4UIMGDdLSpUt1zz33aM6cOVq0aJGkc4cQQ0JC5OPjozVr1uiOO+64aM3Tpk3Tgw8+qFdffVUeHh4aO3asMjMz5ezsrCFDhuiTTz6RyWQy99+zZ48OHjyoiIiIKtf31VdfqaCgQOHh4Rccs02bNlq4cKGaNWsmScrNzdWIESP0ww8/6LnnntMrr7yisrIyjRo1Sj/99JPFa+Pi4tSsWTMtXrxYjzzyiNauXaulS5ea21966SUtWrRIQ4cOVWJiory9vfXKK69YrOPQoUMaMWKEcnJylJCQoPj4eB0+fFh//etflZOTY9G3Op8RoCoc6gKuQJMmTVRSUqLTp0+rSZMmFm0ZGRmqV6+exo4dq3r16kmSvLy89P3336u8vFz+/v7m+UDn/+EeMWKE7rnnnouO3aBBA7322mvmdXh7eysmJkZffvmlevfufcnaXV1d1a5dO0nnDm9VdZguMzNT7733niZNmqQJEyZIknr16qWmTZtqypQp2r59u0JCQiRJeXl5WrdunflQWf369fXAAw8oLS1N/fr1q7TuM2fOaMmSJRo2bJh5DpUktW7dWqNGjdK6des0cuRI89wcf3//yz6U+PPPP8vPz08JCQnm+nr27Knvv/9e33zzjUXfpk2b6plnnpGj47n/Fy5YsED5+fl6//335evrK0nq1KmTxTYdOnRI7777rp588kmNGzdOktS7d285ODho2bJlGjlypG644QY1atRIrq6u1fqijouL04ABAyRJwcHB6tu3r5YsWaJXXnlFQ4cOVVJSkrZs2aKhQ4dKktavX68bbrihysOBksx7TVq2bGmxvKysTGVlZRbLHB0d5ejoqDfeeEOnT5/WO++8Yw5Dt99+u/r3768FCxZo4cKF5teEhISYJ+oHBwdr586d+uKLL/TUU0/p999/18qVK/Xggw/qsccekyT16dNHJ06c0I4dO8zrSExMlJubm5KTk82/18HBwbrrrrv02muvWZwIUJ3PCFAV9vgAVlAxufnPunXrpqKiIoWHh2vevHnKyMhQ79699eijj1bZ/8+qc1ZPSEiIxUTq0NBQubi46Kuvvqr5BlxARSg4fy/BgAED5OTkZHGmVKNGjSzmB/n5+Uk6t7elKv/6179UXFxcad1du3ZVs2bNrHoWVrt27fT222+refPmOnz4sHbs2KEVK1bo4MGDKikpseh78803m0OPJKWlpSkwMNAceiSpWbNmCgwMtOhTXl6u0NBQnT171vwIDQ3VH3/8oYyMjBrV6+TkpLvvvtv8vF69err99tvN7+1NN92koKAgffDBB5LOnZ23adMmDRky5IK/W+eHmwoLFizQrbfeavGo2Ev19ddfq127dvL19TVvk6Ojo0UtFc4Pc35+fiooKJB07r0uKSkxH1qtcO+991o8T0tLU48ePeTm5mYez9PTU127dq00nq3PfEPdxR4f4AqcOHFCbm5u8vLyqtQWGBiof/7zn0pOTtby5cu1dOlS+fj4aOzYsXrooYcuut7GjRtfcuzz9zA5OjrKy8tLv//+e4224WIqDlP5+PhYLHd2dpa3t7fy8vLMy86fDFvxBXyhL9yKdZ+/HRXL/rxua3j99de1bNkynTp1Sk2aNNGtt94qd3f3SuOcX09ubq7FYcgKPj4+ysrKkmQ5AbsqJ06cqFGtXl5ecnFxsVjWuHFji/c2MjJS06ZN07Fjx7Rnzx79/vvvuu+++y64zoo9NkePHlVAQIB5+ciRI3XXXXdZrLfC6dOn9csvv1S5/ZJlqD3//Xd0dDQfCq14rxs1amTR5/zfq9OnT2vTpk3atGlTpbHOf211PiNAVQg+wGUqLS3VN998oy5dusjJyanKPn369FGfPn1UWFiotLQ0vfnmm5ozZ446d+6sTp06XdH45wec0tJSnTp1yvyF4ODgUOk6QxX/A6+uhg0bSpKysrLUvHlz8/KSkhKdOnVK3t7el1O6xbqzs7N18803W7RlZWWpRYsWl73u86WmpiohIUFPPfWUIiMjzV+ijz/+uL7//vuLvtbPz6/S/BJJFssaNGggSXrjjTfk4eFRqe9f/vKXGtWbl5en8vJyi7032dnZFl/+99xzj2bPnq0tW7Zo9+7dCg4Ovug4vXr1kru7uzZv3mwxv8jX19dib9afXXfdderevbumTJlSZburq2u1tqfi9yQnJ8ficgQVgfHP4912220aM2ZMpXU4O/N1BevgUBdwmVavXq2TJ0/qr3/9a5XtL774oiIjI1VeXi53d3fdeeed5jkKv/32myRZHFKpqa+++spiUvWWLVt09uxZ9ejRQ5Lk4eGhU6dOWZx99d1331ms40KBrUL37t0lyeICh5K0ceNGlZaWKigo6LLr79Spk1xdXSut+9tvv9WxY8fUpUuXy173+TIyMnTddddp3Lhx5vCQn5+vjIyMC+6RqtCtWzft3r3bvHdHOhfM/nyxv27dukmSTp06pQ4dOpgfp0+f1vz5881f8NV9v4uLi5WWlmZ+np+fry+++ML83krn5lD1799fGzZs0I4dOy66t0c6d9r/ww8/rPfff1+bN2+uss+BAwcsnnfv3l2HDh3STTfdZLFdH374oVJSUi75+1MhMDBQbm5ulcb9/PPPK42XmZmpdu3amcdq3769kpOTtXXr1mqNBVwKERq4BJPJZP6SKysr06lTp/Tll19qzZo1GjRokMVcjD8LDg7W66+/rmeeeUaDBg1SSUmJXnvtNXl5ealnz56Szu0p2L17t77++usaT9zNzs7WY489ptGjR+vnn3/WP/7xD/Xq1UvBwcGSpDvvvFMrV67UtGnTNGzYMB04cEArVqyw+LK67rrrJJ2by3HzzTdX2gvl7++v++67T4mJiSoqKlKPHj30n//8R4mJierRo4f69OlTo5r/zMvLS+PGjVNiYqJcXFzUt29fHTlyRAsWLJC/v/8Fz066HB07dtQ777yjhIQE3XnnnTp58qSWL1+u7Oxs856nC3nwwQe1atUq/e1vf1NMTIwkadGiRSouLjbvkWndurX5goBHjx5V+/btdejQIc2bN0/Nmzc3Tyhu0KCBsrOztW3bNrVr105NmzatckwXFxdNmzZNTz75pDw9PfXPf/5TRUVFlc7ai4yM1PDhw+Xp6XnB38M/i4mJ0W+//abHH39c/fr1U79+/dS0aVNlZWXp888/10cffSRfX1/z72dUVJQ++OADRUVF6eGHH5a3t7c2bdqkd99994KnzVfFw8ND0dHRmj9/vtzd3dWzZ09t27atUvCJjo7WiBEjNH78eP31r39VvXr1tGbNGn3yyScWE6mBK0HwAS7h3//+t4YPHy7p3P/YGzdurJtuukkJCQkXPTX49ttv18svv6wVK1aYJzQHBQXpzTffNM8JGjVqlPbt26exY8dq7ty5F/wirMr999+voqIixcTEyNXVVeHh4Xr66afNX8a9evXS1KlTtXLlSn388ce69dZblZiYqBEjRpjX4enpqTFjxmjNmjX64osvtHPnzkrjxMfH68Ybb9TatWu1fPlyNW3aVKNHj1ZMTMwV7bGSpMcee0xNmjTRW2+9pZSUFHl5eemee+7RpEmTrHoBvfvuu09HjhzR2rVr9fbbb8vX11chISEaOXKknnvuOWVmZl7wys4NGjTQm2++qfj4eE2ZMkUeHh4aOXKk6tevr/r165v7zZ07V8uWLdPq1at1/PhxNW7cWP3799ekSZPMYTMiIkLbtm1TTEyMJk6caD4D7HwNGzbU008/rZdffllZWVnq1KmT3nrrrUpXre7cubO8vb119913y83N7ZI/BycnJ82dO1f9+/dXSkqKXnrpJWVnZ8vDw0Pt2rXT9OnTNWTIEPPP3tfXV6tXr9Yrr7yimTNn6o8//lDLli0VHx9vMReoOsaPH6/69evrjTfe0BtvvKHAwEBNnTpVM2fONPdp27atVq1apXnz5mnKlCkqLy9X69attWjRokoTo4HL5VDOHfMA4IL27Nmj06dPm0/bl85dRPCOO+7QgAEDarTnw9r27t2rYcOGae3atWrfvr3d6gCuJezxAYCLOHbsmJ544gnFxMSoe/fuKiws1OrVq5WXl6f777/fLjVVXOX7/fffV8+ePQk9QA0QfADgIu69916dPn1ab7/9tpYvXy4XFxfzoafzz0a7Wk6dOqXXX39d/v7+FjeYBXBpHOoCAACGwensAADAMAg+AADAMAg+AADAMAg+AADAMAg+AADAMAg+AADAMAg+AADAMAg+AADAMAg+AADAMAg+AADAMAg+AADAMAg+AADAMAg+AADAMAg+AADAMAg+AADAMAg+AADAMAg+AADAMAg+AADAMAg+AADAMAg+AADAMAg+AADAMAg+AADAMAg+AADAMJztXUBtUlZWppMnT8rDw0MODg72LgcAAFRDeXm58vPz1bRpUzk6XnyfDsHnT06ePKmQkBB7lwEAAC7Dtm3b5Ofnd9E+BJ8/8fDwkHTuB+fp6WnnagAAQHWYTCaFhISYv8cvxq7BJzc3V8OHD9fs2bPVo0cPi7aTJ09qyJAhmjx5siIiIszL169fr8WLFysrK0utWrXSc889p8DAQElSaWmpXn75ZX3wwQcqLCxUz5499fzzz6tp06bVqqfi8JanpyfBBwCAa0x1pqnYbXJzRkaGhg8frl9//bVSW1lZmSZPnqxTp05ZLN+1a5dmzZqlhIQEpaena9CgQZowYYIKCwslSUuWLNHOnTu1du1a7dixQ25uboqNjb0q2wMAAGo/uwSf9evXa/LkyXriiSeqbF+0aJH8/Px0/fXXWyxPSUnRgAEDFBQUJBcXF0VFRcnb21ubNm0yt48dO1bXX3+9PD09NX36dG3fvl2HDx+2+TYBAIDazy7Bp3fv3tq6dav69+9fqS0tLU0bN25UXFxcpbbMzEy1bt3aYpm/v7/279+vvLw8HT9+3KK9SZMmatiwoX788ccq6yguLpbJZLJ4AACAussuc3x8fHyqXJ6Tk6Np06Zp4cKFVU5Qys/Pl7u7u8UyNzc3FRQUKD8/X5JUv379Su0VbedbtmyZEhMTL2cTAACodUpLS1VSUmLvMmzCxcVFTk5OV7yeWnNWV3l5uaZMmaLRo0erffv2VfZxd3dXUVGRxbKioiJ5e3ubA1HFfJ8/t19olvf48eM1ZswY8/OKWeEAAFxrTCaTjhw5ovLycnuXYhMODg5q3rz5FZ98VGuCz2+//aZvvvlGe/bs0aJFiySdexOff/55bdmyRcuWLVNAQIAOHDhg8brMzEzdfvvtatiwoXx9fS0Oh2VlZen06dOVDo9VcHV1laurq203DAAAGystLdWRI0dUv359+fj41LmL8JaXlysrK0tHjhxRQEDAFe35qTXB5y9/+Yu+//57i2WhoaF69NFHzaezR0ZGKiYmRvfee6+CgoK0atUq5eTkKCwsTJIUERGhJUuWqEOHDvL29tacOXPUvXt33XDDDVd9ewAAuFpKSkpUXl4uHx+fSlNC6gofHx/9/PPPKikpqRvBpzqCg4MVFxenmTNn6sSJE/L391dSUpK8vLwkSTExMTp79qxGjRql/Px89ejRQ/Pnz7drzQAAXC11bU/Pn1lr2xzK6+rBwMtgMpkUFBSkjIwMLmAIALhmFBUV6dChQ7rpppvk5uZm73Js4mLbWJPvb+7ODgAArrq8vDzl5uZe9XGvqUNdAADg8s2YMUOpqamSpLNnz6qkpMRiTlBSUpK6du16VWoJCwvTggULKt2yytYIPgAAGMQLL7ygF154QZK0bt06JSYm6rPPPrNLLefflupq4VAXAADQZ599phEjRig4OFidOnXSAw88oJ9//lnSuZAUERGhhx9+WF27dlVqaqqKiooUFxen7t27KyQkRPPnz1doaKh27dolScrOztbkyZPVq1cv9e7dWzNmzDDfIaFfv36SpLFjxyopKemqbifBBwAAgzt+/Lgef/xxjRs3Tl9//bW++OILlZeXm6+rJ0k//PCDwsPD9dVXXyksLExz5szR999/rw8++ECbNm3SsWPHdPToUUnnbjYeHR0tR0dHbdmyRampqTp58qRmzJghSdqyZYukc4fWxo4de1W3leBjB6VlZfYuAf8f7wUASI0aNdLGjRsVGhoqk8mk48ePy9vbWydOnDD3cXFx0eDBg+Xq6ionJyd9+OGHeuKJJ3T99dfLw8NDM2bMMF9fZ9++ffrhhx8UFxcnT09PeXt7a+rUqdq4caPdDnFVYI6PHTg5Oir27R06dPKMvUsxtJuaNtTskX3sXQYA2J2Li4s2bNig1atXy8HBQa1bt5bJZJKz8/9igo+Pjxwdz+0vOX36tAoLC9WsWTNze0XAkaQjR46otLS00m2gXF1ddfjwYXM/eyD42Mmhk2e0/+jVP40PAIDzffTRR3rrrbf0zjvv6MYbb5QkzZo1S//973/Nff58AcHGjRvLzc1Nx44dU6tWrSRJBQUF5r05fn5+cnNz065du8x7gYqLi3X48GHz+u2FQ10AABhcXl6eHB0d5ebmpvLycm3fvl3vv//+Be/07ujoqMjISL366qs6ceKECgsLNXfuXJWWlkqSOnbsqBtvvFEJCQnKz89XUVGR5syZo6ioKHMfV1dX5eXlXbVtNNd+1UcEAAC1yn333afbbrtNAwYMUM+ePbVkyRI99NBDOnTokIqLi6t8zVNPPaVWrVqpf//+6tevn/z8/OTo6CgXFxc5Oztr2bJlys7O1t13363evXvr119/1euvv6569epJkoYPH66nnnpK8+bNu5qbyi0r/uxq3rJi1PwNHOqys7bNGmnVpIH2LgMArpg9blmRnp6uNm3aqEGDBpL+9x26ZcsWtWzZ0urjccsKAABgNytWrFB8fLyKior0xx9/aOHChbrppptsEnqsieADAABqbObMmcrLy1NISIh69eqlX375Rf/85z/tXdYlcVYXAACoMV9fXy1evNjeZdQYe3wAAIBhEHwAAIBhEHwAAIBhEHwAAIBhEHwAAIBhEHwAAIBhEHwAAKijSsvKav14OTk5io6OVteuXdWjRw/Fx8fr7NmzNqjuHK7jAwBAHeXk6KjYt3fo0MkzNh/rpqYNNXtknxq/btKkSfL19dWOHTuUnZ2tCRMmKDk5WY888ogNqiT4AABQpx06eabW3hvyl19+0TfffKPt27fL3d1dLVq0UHR0tF566SWbBR8OdQEAALs4cOCAvLy85Ovra152880369ixY/r9999tMibBBwAA2EV+fr7c3d0tllU8LygosMmYBB8AAGAX9evXV2FhocWyiuceHh42GZPgAwAA7CIgIECnT59Wdna2edlPP/0kPz8/XXfddTYZk+ADAADsomXLlgoKCtKcOXNkMpl0+PBhLV68WJGRkTYbk7O6AACow25q2rBWj7Nw4UK98MIL6tu3rxwdHTVkyBBFR0dbubr/IfgAAFBHlZaVXda1da5kPCfHmh1MatKkiRYuXGijiirjUBcAAHVUTUPItTbe5aj9FQIAAFgJwQcAABgGwQcAABgGwQcAABgGwQcAABgGwQcAABgGwQcAABgGwQcAABgGwQcAgDqqvKy0To93ObhlBQAAdZSDo5Oy1z2jkuyDNh/LpUkrNYlIuOzX5+bmavjw4Zo9e7Z69Ohhxcos2TX4VLWRW7Zs0eLFi3X48GF5eXkpIiJC0dHRcvz/l8Fev369Fi9erKysLLVq1UrPPfecAgMDJUmlpaV6+eWX9cEHH6iwsFA9e/bU888/r6ZNm9ptGwEAsKeS7IMqOf4fe5dxURkZGXrmmWf066+/2nwsux3qysjI0PDhwy02ct++fZoyZYomTZqkb7/9VklJSVq3bp2Sk5MlSbt27dKsWbOUkJCg9PR0DRo0SBMmTFBhYaEkacmSJdq5c6fWrl2rHTt2yM3NTbGxsfbYPAAAUA3r16/X5MmT9cQTT1yV8ewSfC60kUePHtWIESN05513ytHRUTfffLPCwsKUnp4uSUpJSdGAAQMUFBQkFxcXRUVFydvbW5s2bTK3jx07Vtdff708PT01ffp0bd++XYcPH77q2wgAAC6td+/e2rp1q/r3739VxrNL8LnQRvbr10/PPvus+XlRUZG++OIL3XrrrZKkzMxMtW7d2uI1/v7+2r9/v/Ly8nT8+HGL9iZNmqhhw4b68ccfbbg1AADgcvn4+MjZ+erNvLHLHB8fH59L9jGZTHr88cfl5uamqKgoSVJ+fr7c3d0t+rm5uamgoED5+fmSpPr161dqr2g7X3FxsYqLiy3GBAAAdVetPKvr4MGDmjhxoho3bqw333xTnp6ekiR3d3cVFRVZ9C0qKpK3t7c5EFXM9/lzu4eHR5XjLFu2TImJiTbYAgAAUBvVuuv4bNu2TcOGDVOfPn20fPlyNWzY0NwWEBCgAwcOWPTPzMxUQECAGjZsKF9fX2VmZprbsrKydPr06UqHxyqMHz9eGRkZ5se2bdtss1EAAKBWqFV7fP71r38pJiZGM2fOVGRkZKX2yMhIxcTE6N5771VQUJBWrVqlnJwchYWFSZIiIiK0ZMkSdejQQd7e3pozZ466d++uG264ocrxXF1d5erqatNtAgDAnlyatKpT41ypWhV8li5dqrNnzyo+Pl7x8fHm5UFBQXrttdcUHBysuLg4zZw5UydOnJC/v7+SkpLk5eUlSYqJidHZs2c1atQo5efnq0ePHpo/f759NgYAADsrLyu9oosKXs54Do5Ol/36q3Eykt2Dz583cunSpZfsP3jwYA0ePLjKNhcXF02ePFmTJ0+2Wn0AAFyrriSEXAvjXY5aN8cHAADAVgg+AADAMAg+AADAMAg+AADAMAg+AADUEeXl5fYuwWastW12P6sLAABcGRcXFzk4OCgrK0s+Pj5ycHCwd0lWVV5erqysLDk4OMjFxeWK1kXwAQDgGufk5KTmzZvryJEj+vnnn+1djk04ODioefPmcnK6slPmCT4AANQBnp6eCggIUElJib1LsQkXF5crDj0SwQcAgDrDycnJKuGgLmNyMwAAMAyCDwAAMAyCDwAAMAyCDwAAMAyCDwAAMAyCDwAAMAyCDwAAMAyCDwAAMAyCDwAAMAyCDwAAMAyCDwAAMAyCDwAAMAyCDwAAMAyCDwAAMAyCDwAAMAyCDwAAMAyCDwAAMAyCDwAAMAyCDwAAMAyCDwAAMAyCDwAAMAyCDwAAMAyCDwAAMAyCDwAAMAyCDwAAMAyCDwAAMAyCDwAAMAyCDwAAMAyCDwAAMAyCDwAAMAyCDwAAMAyCDwAAMAyCDwAAMAy7Bp/c3FyFhYVp165d5mV79uzRsGHDFBgYqNDQUKWkpFi8Zv369QoLC1Pnzp0VERGh3bt3m9tKS0v14osv6rbbblNgYKAmTJigkydPXrXtAQAAtZvdgk9GRoaGDx+uX3/91bzszJkzGjdunIYMGaL09HTFx8dr7ty52rt3ryRp165dmjVrlhISEpSenq5BgwZpwoQJKiwslCQtWbJEO3fu1Nq1a7Vjxw65ubkpNjbWLtsHAABqH7sEn/Xr12vy5Ml64oknLJZ//PHH8vLy0qhRo+Ts7Kzg4GCFh4dr1apVkqSUlBQNGDBAQUFBcnFxUVRUlLy9vbVp0yZz+9ixY3X99dfL09NT06dP1/bt23X48OGrvo0AAKD2sUvw6d27t7Zu3ar+/ftbLD9w4IBat25tsczf31/79++XJGVmZl6wPS8vT8ePH7dob9KkiRo2bKgff/zRRlsCAACuJc72GNTHx6fK5fn5+XJ3d7dY5ubmpoKCgku25+fnS5Lq169fqb2i7XzFxcUqLi42PzeZTDXbEAAAcE2xS/C5EHd3d+Xl5VksKyoqkoeHh7m9qKioUru3t7c5EFXM96nq9edbtmyZEhMTrVU+AACo5WrV6eytW7fWgQMHLJZlZmYqICBAkhQQEHDB9oYNG8rX11eZmZnmtqysLJ0+fbrS4bEK48ePV0ZGhvmxbds2K28RAACoTWpV8AkLC1N2draSk5NVUlKitLQ0paamaujQoZKkyMhIpaamKi0tTSUlJUpOTlZOTo7CwsIkSREREVqyZIkOHz4sk8mkOXPmqHv37rrhhhuqHM/V1VWenp4WDwAAUHfVqkNd3t7eWrFiheLj47Vw4UI1atRIsbGx6tmzpyQpODhYcXFxmjlzpk6cOCF/f38lJSXJy8tLkhQTE6OzZ89q1KhRys/PV48ePTR//nz7bRAAAKhVHMrLy8vtXURtYTKZFBQUpIyMDJvv/Rk1f4P2H8216Ri4uLbNGmnVpIH2LgMAcIVq8v1dqw51AQAA2BLBBwAAGAbBBwAAGAbBBwAAGAbBBwAAGAbBBwAAGAbBBwAAGAbBBwAAGAbBBwAAGAbBBwAAGAbBBwAAGAbBBwAAGAbBBwAAGAbBBwAAGAbBBwAAGAbBBwAAGAbBBwAAGAbBBwAAGAbBBwAAGAbBBwAAGAbBBwAAGAbBBwAAGAbBBwAAGAbBBwAAGAbBBwAAGAbBBwAAGAbBBwAAGEaNgk9ZWZm2bt0qSTpx4oQmTZqkF154QSaTySbFAQAAWFONgk9CQoJmz54tSYqLi1N2drYOHjyoWbNm2aQ4AAAAa3KuSedt27bpnXfeUX5+vr788ktt3LhRjRs3Vt++fW1VHwAAgNXUaI/PqVOn9Je//EXp6elq2rSpbrzxRrm7u6u0tNRW9QEAAFhNjfb4tGjRQu+//742b96s3r17q6ysTCtWrJC/v7+t6gMAALCaGgWfZ555RlOnTpWbm5teeOEFpaWlafny5Vq6dKmt6gMAALCaGgWfli1b6rPPPjM/9/Ly0vbt2/XLL79YvTAAAABrq9Ecn379+lk8d3V1lbOzs4YPH27VogAAAGzhknt8fvnlF/3tb39TeXm5CgsLK53BVVRUpGbNmtmsQAAAAGu5ZPC58cYbNX36dJ06dUozZ87Uo48+atFer149devWzWYFAgAAWEu15vjceeedkqTmzZure/fuNi0IAADAVmo0uTkoKEibNm3Szz//rLKyMou28/cEAQAA1DY1Cj5xcXHauHGj2rZtK2fn/73UwcHB6oUBAABYW42Cz2effaY333xTHTp0sFU9AAAANlOj09nLy8t1yy232KoWAAAAm6pR8Bk4cKCWL19uq1rMfvjhB40aNUpdu3ZV7969NXv2bBUXF0uS9uzZo2HDhikwMFChoaFKSUmxeO369esVFhamzp07KyIiQrt377Z5vQAA4NpQo0NdP/zwg7777jstWbJEjRo1smj79NNPrVJQWVmZxo8fr3HjxmnlypU6efKkoqKi5O3trQceeEDjxo3TxIkTNXz4cKWnpysmJkZt2rRRx44dtWvXLs2aNUtJSUnq2LGjVq1apQkTJujzzz+Xu7u7VeoDAADXrhoFn2HDhmnYsGG2qkWSdObMGWVlZamsrEzl5eWSJEdHR7m7u+vjjz+Wl5eXRo0aJUkKDg5WeHi4Vq1apY4dOyolJUUDBgxQUFCQJCkqKkpr1qzRpk2bNHToUJvWDQAAar8aBZ/77rvP/O/c3NxKe32swdvbW1FRUXrxxRf197//XaWlperbt6+ioqKUkJCg1q1bW/T39/fXe++9J0nKzMysFHD8/f21f/9+q9cJAACuPTWa43P27FnNmzdPQUFBCg0N1eHDhzV06FBlZWVZraCysjK5ubnpueee07/+9S9t2LBBP/30kxYuXKj8/PxKh6zc3NxUUFAgSZdsP19xcbFMJpPFAwAA1F01Cj6vvvqq0tLStGDBArm4uKhx48by8/PT7NmzrVbQ1q1btWXLFo0cOVKurq4KCAhQTEyM3nnnHbm7u6uoqMiif1FRkTw8PCTpku3nW7ZsmYKCgsyPkJAQq20HAACofWp0qCs1NVXvvPOOfH195eDgoPr162vu3LkKCwuzWkG//fab+Qwuc5HOznJxcVHr1q21c+dOi7bMzEwFBARIkgICAnTgwIFK7bfffnuVY40fP15jxowxPzeZTIQfAADqsBrt8SkoKDDP66mYeOzm5iZHxxqt5qJ69+6trKwsLV26VKWlpTp8+LCWLFmi8PBwhYWFKTs7W8nJySopKVFaWppSU1PN83oiIyOVmpqqtLQ0lZSUKDk5WTk5ORcMZq6urvL09LR4AACAuqtGiaVz585KTEyU9L/bVKxcudKqV3L29/fXsmXL9Nlnn6lHjx568MEHFRoaqieeeELe3t5asWKFNm/erB49eig2NlaxsbHq2bOnpHNnecXFxWnmzJnq3r27Nm7cqKSkJHl5eVmtPgAAcO1yKK/YdVMNhw8f1kMPPaSzZ88qJydHN954o/Lz8/X666+rVatWtqzzqjCZTAoKClJGRobN9/6Mmr9B+4/m2nQMXFzbZo20atJAe5cBALhCNfn+rtEcnxYtWmjjxo36/PPPdezYMfn5+emOO+7gEBEAALgm1Cj4SOfOnOrfv78tagEAALCpagWftm3bmuf0XMh//vMfqxQEAABgK9UKPm+++aYkaefOndq+fbseffRR3XDDDfrtt9+0aNEi9erVy6ZFAgAAWEO1gk/37t0lSdOnT9dbb70lX19fSeeum9OuXTsNGzZMEydOtF2VAAAAVlCj09lzc3PVoEEDi2X16tVTXl6eVYsCAACwhRoFn27dumnq1Kk6fPiwSkpKdPDgQU2ePJmrHQMAgGtCjYLPrFmzzFdC7tixowYMGKDS0lLNnDnTRuUBAABYT41OZ/fx8dGqVat07NgxnThxQn5+frr++uttVRsAAIBV1Sj4pKenWzw/cuSIjhw5IuncYTAAAIDarEbBZ/To0ZWWOTo66vrrr9enn35qtaIAAABsoUbBZ//+/RbPc3NztWjRIjVr1syqRQEAANhCjSY3n69Ro0Z6+umn9cYbb1irHgAAAJu5ouAjSWfOnNEff/xhjVoAAABsqkaHup599lmL5yUlJcrIyNBtt91m1aIAAABsocZ3Z/+zevXqafTo0Ro+fLi16gEAALCZGgWfESNGqFOnTpWWb9++XbfffrvVigIAALCFGs3xGTNmTKVlJpNJjz/+uNUKAgAAsJVL7vH55ZdfzLemKC8vV7t27Sr16dKli02KAwAAsKZLBp8bb7xRKSkp+v333zVu3DglJSVZtNerV0+tW7e2WYEAAADWUq05PhV7eTZs2KAWLVrYtCAAAABbqfYcn2+//VYHDhyQJBUUFGjq1KkKDw9XYmKizYoDAACwpmoFn23btmnMmDH68ccfJUl///vf9c0332j48OH65JNPtHLlSpsWCQAAYA3VCj5JSUmaNWuWJkyYoLNnz+rDDz/U008/rQceeEAJCQl69913bV0nAADAFatW8Pnxxx81cOBASeduVFpYWKjg4GBJUkBAgI4cOWK7CgEAAKykWsGntLRUzs7n5kHv2bNHN9xwg7y9vSVJhYWFcnS84lt+AQAA2Fy1EkvLli21d+9eSdLnn39u3tsjnZv03LJlS5sUBwAAYE3VOp191KhRio6OVtu2bZWWlqZ169ZJkt5++20tWbJE//d//2fTIgEAAKyhWsFn6NChcnV11XfffadHHnnEfMHCpKQkRUREaNSoUTYtEgAAwBqqfZPS8PBwhYeHWyz7/PPPrV4QAACArTArGQAAGAbBBwAAGAbBBwAAGAbBBwAAGEa1JjdX50akjz766BUXAwAAYEvVCj67du26aLuDg4NVigEAALClagUf7r4OAADqgmpfx6dCWlqaTpw4ofLycklSSUmJfvzxR8XGxlq9OAAAAGuqUfCZPXu2Vq9eLQ8PD0nnbl6an5+vPn362KQ4AAAAa6pR8Pnoo4/01ltvqbCwUB9++KHmzJmjF198UQUFBbaqDwAAwGpqFHwKCwvVuXNnZWVl6YcffpCDg4MeffRR9e/f31b1AQAAWE2NruPj5+ennJwc+fj46Pjx4yopKZGbm5tMJpOt6gMAALCaGgWfkJAQRUVFKTc3V926ddO0adM0c+ZMtWzZ0qpFnT59WlOmTFGPHj3UrVs3RUdH6+TJk5KkPXv2aNiwYQoMDFRoaKhSUlIsXrt+/XqFhYWpc+fOioiI0O7du61aGwAAuHbVKPg8+eSTGjx4sFxcXDRjxgydOnVKmZmZmj17tlWLeuyxx1RQUKCtW7fq888/l5OTk5577jmdOXNG48aN05AhQ5Senq74+HjNnTtXe/fulXTuekOzZs1SQkKC0tPTNWjQIE2YMEGFhYVWrQ8AAFybajTH55NPPtEjjzwiSbruuuv02muvSZLWrFmjW265xSoF7du3T3v27NFXX30lT09PSdKsWbOUlZWljz/+WF5eXho1apQkKTg4WOHh4Vq1apU6duyolJQUDRgwQEFBQZKkqKgorVmzRps2bdLQoUOtUh8AALh2XXKPT2FhoY4dO6Zjx45p2rRp+u2338zPjx07ph9//FEJCQlWK2jv3r3y9/fXu+++q7CwMPXu3VsvvviifHx8dODAAbVu3dqiv7+/v/bv3y9JyszMvGg7AAAwtkvu8TGZTBowYICKiookSaGhoea28vJyOTg46K677rJaQWfOnNGPP/6o9u3ba/369SoqKtKUKVM0depUNWnSRO7u7hb93dzczKfT5+fnX7T9fMXFxSouLjY/Z5I2AAB12yWDj4+Pjz755BMVFhYqPDxcGzZssGivV6+emjRpYrWCXF1dJUnTp09XvXr15OnpqUmTJun+++9XRESEOYBVKCoqMl9Q0d3dvcp2b2/vKsdatmxZtW7ACgAA6oZqTW5u3LixmjdvroyMDDVr1kxubm7KycmRo6OjVUOPdO7QVFlZmUpKSszLysrKJEnt2rXTgQMHLPpnZmYqICBAkhQQEHDR9vONHz9eGRkZ5se2bdusuSkAAKCWqdFZXQUFBYqOjlavXr10//33KzQ0VA8//LB+//13qxV02223qUWLFpo2bZry8/OVm5urefPm6a677tLAgQOVnZ2t5ORklZSUKC0tTampqeaJy5GRkUpNTVVaWppKSkqUnJysnJwchYWFVTmWq6urPD09LR4AAKDuqlHweeWVV1RQUKCNGzdqz549+uCDD1RWVqaXXnrJagW5uLho5cqVcnJyUr9+/dSvXz/5+flpzpw58vb21ooVK7R582b16NFDsbGxio2NVc+ePSWdO8srLi5OM2fOVPfu3bVx40YlJSXJy8vLavUBAIBrl0N5xW3Wq+GOO+7Q2rVr1bhxY/OyrKwsDRo0SF9//bVNCryaTCaTgoKClJGRYfO9P6Pmb9D+o7k2HQMX17ZZI62aNNDeZQAArlBNvr9rtMensLBQ1113ncWyBg0amOfgAAAA1GY1Cj6dOnXSggULVLGTqLy8XAsWLFCHDh1sUhwAAIA1VevKzRkZGQoKCtJTTz2lBx98UB9++KGaNWumo0ePysHBQa+//rqt6wQAALhi1Qo+Y8eO1Xfffac2bdpoy5Yt+vTTT5WTk6NmzZopJCSEs6EAALVOeVmpHByd7F0GVLvei2oFnz/Pf/by8uK+VwCAWs/B0UnZ655RSfZBe5diaC5NWqlJhPVubXWlqhV8HBwcbF0HAABWV5J9UCXH/2PvMlCLVCv4FBYWqm/fvhft8+mnn1qlIAAAAFupVvBxcXHRo48+autaAAAAbKpawcfZ2Vn33XefrWsBrqrG17nVqgl3Rsd7AeBqqPHkZqCuuM7NlcmPtURtm/wIoO6qVvAZNGiQresA7IbJjwBgHNW6cvPzzz9v6zoAAABsrka3rAAAALiWEXwAAIBhEHwAAIBhEHwAAIBhEHwAAIBhEHwAAIBhEHwAAIBhEHwAAIBhEHwAAIBhEHwAAIBhEHwAAIBhEHwAAIBhEHwAAIBhEHwAAIBhEHwAAIBhEHwAAIBhEHwAAIBhEHwAAIBhEHwAAIBhEHwAAIBhEHwAAIBhEHwAAIBhEHwAAIBhEHwAAIBhEHwAAIBhEHwAwIpKy8rsXQKAi3C2dwEAUJc4OToq9u0dOnTyjL1LMbTb2vxFMfd2sXcZqIUIPgBgZYdOntH+o7n2LsPQWvo0sHcJqKU41AUAAAyD4AMAAAyj1gaf0tJSjR49Ws8884x52Z49ezRs2DAFBgYqNDRUKSkpFq9Zv369wsLC1LlzZ0VERGj37t1Xu2wAAFCL1drgk5iYqG+//db8/MyZMxo3bpyGDBmi9PR0xcfHa+7cudq7d68kadeuXZo1a5YSEhKUnp6uQYMGacKECSosLLTXJgAAgFqmVgafr7/+Wh9//LHuvvtu87KPP/5YXl5eGjVqlJydnRUcHKzw8HCtWrVKkpSSkqIBAwYoKChILi4uioqKkre3tzZt2mSvzQAAALVMrQs+OTk5mj59ul555RW5u7ublx84cECtW7e26Ovv76/9+/dLkjIzMy/aXpXi4mKZTCaLBwAAqLtq1ensZWVlevrppzVmzBi1bdvWoi0/P98iCEmSm5ubCgoKqtVelWXLlikxMdFK1QMAgNquVgWfZcuWydXVVaNHj67U5u7urry8PItlRUVF8vDwMLcXFRVVavf29r7geOPHj9eYMWPMz00mk0JCQq5kEwAAQC1Wq4LPBx98oJMnT6pr166SZA4yn3zyiaZMmaKdO3da9M/MzFRAQIAkKSAgQAcOHKjUfvvtt19wPFdXV7m6ulpzEwAAQC1Wq+b4bN68Wd99952+/fZbffvttxo4cKAGDhyob7/9VmFhYcrOzlZycrJKSkqUlpam1NRUDR06VJIUGRmp1NRUpaWlqaSkRMnJycrJyVFYWJidtwoAANQWtWqPz8V4e3trxYoVio+P18KFC9WoUSPFxsaqZ8+ekqTg4GDFxcVp5syZOnHihPz9/ZWUlCQvLy/7Fg4AAGqNWh18EhISLJ536NBBq1evvmD/wYMHa/DgwbYuCwAAXKNq1aEuAAAAWyL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6iVwWf//v0aM2aMunfvrl69emnKlCnKzc2VJO3Zs0fDhg1TYGCgQkNDlZKSYvHa9evXKywsTJ07d1ZERIR2795tj00AAAC1UK0LPkVFRXrkkUcUGBioL7/8Uhs2bNDp06c1bdo0nTlzRuPGjdOQIUOUnp6u+Ph4zZ07V3v37pUk7dq1S7NmzVJCQoLS09M1aNAgTZgwQYWFhXbeKgAAUBvUuuBz7NgxtW3bVjExMXJ1dZW3t7eGDx+u9PR0ffzxx/Ly8tKoUaPk7Oys4OBghYeHa9WqVZKklJQUDRgwQEFBQXJxcVFUVJS8vb21adMmO28VAACoDWpd8GnVqpVee+01OTk5mZdt2bJFt956qw4cOKDWrVtb9Pf399f+/fslSZmZmRdtP19xcbFMJpPFAwAA1F3O9i7gYsrLyzV//nx9/vnneuutt/Tmm2/K3d3doo+bm5sKCgokSfn5+RdtP9+yZcuUmJhom+IBAECtU2uDj8lk0rPPPqsffvhBb731ltq0aSN3d3fl5eVZ9CsqKpKHh4ckyd3dXUVFRZXavb29qxxj/PjxGjNmjMWYISEhVt4SAABQW9S6Q12S9Ouvv2ro0KEymUx677331KZNG0lS69atdeDAAYu+mZmZCggIkCQFBARctP18rq6u8vT0tHgAAIC6q9YFnzNnzuihhx5Sly5dtHz5cjVq1MjcFhYWpuzsbCUnJ6ukpERpaWlKTU3V0KFDJUmRkZFKTU1VWlqaSkpKlJycrJycHIWFhdlrcwAAQC1S6w51rVu3TseOHdNHH32kzZs3W7Tt3r1bK1asUHx8vBYuXKhGjRopNjZWPXv2lCQFBwcrLi5OM2fO1IkTJ+Tv76+kpCR5eXnZYUsAAEBtU+uCz5gxYyzm3ZyvQ4cOWr169QXbBw8erMGDB9uiNAAAcI2rdYe6AAAAbIX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KPOBZ+cnBxFR0era9eu6tGjh+Lj43X27Fl7lwUAAGqBOhd8Jk2apPr162vHjh1677339PXXXys5OdneZQEAgFqgTgWfX375Rd98842efvppubu7q0WLFoqOjtaqVavsXRoAAKgFnO1dgDUdOHBAXl5e8vX1NS+7+eabdezYMf3+++9q0KCBRf/i4mIVFxebn+fl5UmSTCaTzWtt3tBVpcX1bT4OLqxxfUeZTCYVe7ZQiXepvcsxtHLPFlflc3e18Pm2Pz7ftcfV+HxXrL+8vPySfetU8MnPz5e7u7vFsornBQUFlYLPsmXLlJiYWGk9ISEhtisStcZuScuesXcVOGef9PwGexeBOoTPd21y9T7f+fn5uu666y7ap04Fn/r166uwsNBiWcVzDw+PSv3Hjx+vMWPGmJ+XlZXpzJkz8vLykoODg22Lhd2ZTCaFhIRo27Zt8vT0tHc5AKyIz7exlJeXKz8/X02bNr1k3zoVfAICAnT69GllZ2erSZMmkqSffvpJfn5+VSZAV1dXubq6Wiw7f68Q6j5PT0/+MAJ1FJ9v47jUnp4KdWpyc8uWLRUUFKQ5c+bIZDLp8OHDWrx4sSIjI+1dGgAAqAXqVPCRpIULF+rs2bPq27ev7r//fvXp00fR0dH2LgsAANQCdepQlyQ1adJECxcutHcZuAa4urrq0UcfrXS4E8C1j883LsShvDrnfgEAANQBde5QFwAAwIUQfAAAgGEQfAAAgGEQfHBNCA0NVYcOHRQYGGjxePjhh69qHaNHj9arr756VccEjK5NmzZq06aNDh48WKnt9ddfV5s2bar9uQwNDdW6deusXSKuIXXurC7UXc8//7wiIiLsXQYAO/D29tb69ev11FNPWSxft24dFyhEjbDHB9e84uJiLViwQH379lX37t01duxY/fLLL+b2Nm3aaM2aNerXr586deqk//u//9O+ffs0YsQIBQYGaujQoeb+xcXFevHFF3XvvfcqMDBQwcHBmjVrVpU3visvL9ebb76pfv36qWvXrho5cqT27dt31bYbMJLw8HB98MEHKisrMy/bu3eviouLdcstt5iXmUwmxcbG6u6771bnzp3Vp08fLV26tMp1XupvB+omgg+uefPmzdMXX3yh5ORk7dixQ506ddLDDz+sP/74w9wnNTVVa9as0datW5WRkaHo6GjFx8dr586dcnV1Nf9hfOONN7Rjxw698cYb2r17txYvXqzVq1crLS2t0rhvv/22Xn/9dS1YsEBff/21IiIiNGbMGGVnZ1+1bQeM4o477lBJSYm++uor87L33nuv0pX5X375ZR05ckTvvfeedu/erdjYWM2bN6/KQFOdvx2oewg+uGY8//zz6tq1q8WjoKBAq1ev1pNPPqkWLVqoXr16iomJUUlJib744gvzax944AF5eXmpadOmCggI0N13362bb75Z9evXV8+ePXX06FFJ0v3336/k5GT5+Pjo5MmTKioqkoeHh06cOFGpnlWrVmn8+PFq27atXFxcFBkZqZtvvlkffvjh1fqRAIbh7Oys8PBwrV+/XpJUVFSkLVu2aMiQIRb9HnvsMc2fP1+enp46fvy46tWrJ0k6efKkRb/y8vJq/e1A3cMcH1wz4uLiKs3xycnJUUFBgR5//HE5Ov4vx5eUlJjDjCR5eXmZ/+3k5KSGDRuanzs6OpoPZRUWFuqFF15Qenq6/Pz8dMstt6i8vNxi93qFo0eP6sUXX9TLL79sXnb27Fm1b9/+ircVQGUREREaPny4TCaTPvnkE3Xp0kU+Pj4WfXJychQfH69///vfat68ufnzeP5nODc3t1p/O1D3EHxwTfP29la9evW0YsUKde7c2bz84MGD8vX1NT93cHCo1vpiY2PVsGFDffnll6pXr57KysrUrVu3Kvv6+flp4sSJGjBggHnZr7/+ahGyAFhP27Zt1apVK3300UdKTU3VQw89VKnP448/rtDQUC1fvlzOzs46deqU3n333Ur9qvu3A3UPh7pwTXN0dFRkZKReeeUVHT9+XGVlZVq/fr0GDhx4WZMUTSaT6tWrJ0dHR5lMJv3973+XyWRSSUlJpb7333+/lixZop9++kmStGPHDg0YMEDp6elXvF0AqhYREaHk5GQdOnRIISEhldrz8vLk5uYmJycn5ebmavbs2ZJU6TNs7b8duHYQfHDNmzp1qjp16qSRI0eqa9euSk5O1sKFCy3O9Kiu2NhY7d+/X927d9c999wjk8mkPn366L///W+lvlFRURoyZIiio6MVGBio+Ph4zZgxQ3379rXGZgGoQkUwGTRokJydKx+0mDt3rjZt2qQuXbooIiJCvr6+uuWWW6r8DFvzbweuHdykFAAAGAZ7fAAAgGEQfAAAgGEQfAAAgGEQfAAAgGEQfAAAgGEQfAAAgGEQfAAAgGEQfAAAgGEQfAAAgGEQfAAAgGEQfAAAgGEQfAAAgGH8P6tTkcVTep9wAAAAAElFTkSuQmCC"/>
          <p:cNvSpPr>
            <a:spLocks noChangeAspect="1" noChangeArrowheads="1"/>
          </p:cNvSpPr>
          <p:nvPr/>
        </p:nvSpPr>
        <p:spPr bwMode="auto">
          <a:xfrm>
            <a:off x="155575" y="-144463"/>
            <a:ext cx="4495384" cy="44953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AutoShape 4" descr="data:image/png;base64,iVBORw0KGgoAAAANSUhEUgAAAj4AAAHDCAYAAAAk1hD2AAAAOXRFWHRTb2Z0d2FyZQBNYXRwbG90bGliIHZlcnNpb24zLjcuMCwgaHR0cHM6Ly9tYXRwbG90bGliLm9yZy88F64QAAAACXBIWXMAAA9hAAAPYQGoP6dpAABDL0lEQVR4nO3de1yUZf7/8TdHQUhBRWjVMgMP5QnxRGoURpaKGmK6moVt6lcoszItJbEUpa3WQ3ha0iizNFIr1DQ7qVkYkavZrq2klYdUDmoMh0Dg94c/ZhtBBZ1xkPv1fDzm8XDu65r7+twMw7y97+u+b4fy8vJyAQAAGICjvQsAAAC4Wgg+AADAMAg+AADAMAg+AADAMAg+AADAMAg+AADAMAg+AADAMAg+AADAMAg+gJ3VhmuI1oYajIKfNWBfBB/gIkaPHq02bdqYH23btlVgYKAiIiK0cuVKlZaWWvQPDQ3VM888U+31f/rpp5o6deol+z3zzDMKDQ297HEupLi4WHPnzlVqauoFx6oNXn75ZfXo0UOdO3fW+++/b9G2a9cui/foQo9du3bZp/g/ycjI0Pjx4y/a59VXX1WbNm1sWsfmzZs1btw49enTR+3bt1fv3r01ceJE/etf/7LpuOdbt26d2rRpoyNHjlzVcWFszvYuAKjtbrnlFsXFxUmSSktLdebMGW3btk1z5sxRRkaG5s2bJwcHB0lSYmKiPD09q73u5OTkavWLjo7Wgw8+WOPaL+XkyZNKTk7W3LlzbT7W5frvf/+rpKQk3X///Ro8eLBatWpl0X7rrbdqzZo15uc//PCDXnjhBc2YMUO33nqrebm/v/9Vq/lCUlJSlJmZabfxz549q6eeekpbt27VoEGD9Nxzz8nb21vHjh3Tu+++q7/+9a966aWXNHDgQLvVCNgawQe4BE9PT3Xu3NliWWhoqG666SbNnTtXoaGhGjRokKRzIckWbrjhBpus195jVcfp06clSQMGDFDXrl0rtZ///vzxxx+SzgWd8983o1u6dKk2b96sefPmqX///hZt4eHhiomJ0fPPP6++ffvK3d3dTlUCtsWhLuAyjR49Wk2bNtXq1avNy84/BLVp0yYNGjRIHTt2VM+ePTV58mSdPHnS/PpvvvlG33zzjflQTMVhm9WrV+vOO+/Ubbfdpi+//LLKw08lJSWaPXu2unXrpm7dumnq1KnKzc01t1f1miNHjqhNmzZat26djhw5or59+0qSnn32WXPf819XWlqqVatWKTw8XB07dtQdd9yhl19+2RwwKl4TFRWltWvXql+/fmrfvr0GDRqkbdu2XfLnuGnTJkVERCgwMFC9evXSjBkzdObMGUnnDvuMHj1akvTQQw9d0SG4I0eOaMqUKerdu7duvfVWBQcHa8qUKTp16pS5T2hoqObMmaOHHnpIXbp00YwZMyRJP/30k8aOHasuXbrotttu07x58/Tss8+aa5OksrIy/fOf/1RYWJjat2+vfv36aeXKlRY/o/Xr1+vo0aPm9+BiPvnkE/Xr108dOnTQsGHD9PXXX0s6t9emd+/eeuqppyq95t5779Wzzz5b5foKCwu1fPly9evXr1LokSRHR0dNmjRJwcHBFr9Hx44d05NPPqnu3burU6dOeuihh/Tvf//b4ufapk0bffTRR5o4caICAwPVrVs3TZ8+Xfn5+RY/n8WLF+uOO+5Qp06dFB0dbX6f/+y///2vxo8fry5duqhLly6KiYnR4cOHze0X+owA1UXwAS6Tk5OTgoODtXfvXp09e7ZSe0ZGhiZPnqy7775bSUlJevbZZ5WWlmb+woqLi9Mtt9yiW265RWvWrLE4LDNv3jxNnTpVU6dOveBei48++kj79u1TQkKCpkyZoi+++ELR0dHVrr9p06ZKTEyUJE2YMMH87/PNmDFDc+bMUWhoqJYsWaJRo0bprbfeUnR0tMVE3X379mn58uWaOHGiFi1aJGdnZ02cOLHKL7cKixcv1hNPPKFOnTpp4cKFiomJ0ZYtWzR69GgVFRVp2LBh5vAxY8aMC9Z4KYWFhXrwwQf1008/KS4uTsuXL9cDDzygDRs26B//+IdF31WrVqlNmzZ69dVXNXjwYOXm5uqBBx7Qb7/9prlz5yo2NlabN2/Whg0bLF43c+ZMLVy4UIMGDdLSpUt1zz33aM6cOVq0aJGkc4cQQ0JC5OPjozVr1uiOO+64aM3Tpk3Tgw8+qFdffVUeHh4aO3asMjMz5ezsrCFDhuiTTz6RyWQy99+zZ48OHjyoiIiIKtf31VdfqaCgQOHh4Rccs02bNlq4cKGaNWsmScrNzdWIESP0ww8/6LnnntMrr7yisrIyjRo1Sj/99JPFa+Pi4tSsWTMtXrxYjzzyiNauXaulS5ea21966SUtWrRIQ4cOVWJiory9vfXKK69YrOPQoUMaMWKEcnJylJCQoPj4eB0+fFh//etflZOTY9G3Op8RoCoc6gKuQJMmTVRSUqLTp0+rSZMmFm0ZGRmqV6+exo4dq3r16kmSvLy89P3336u8vFz+/v7m+UDn/+EeMWKE7rnnnouO3aBBA7322mvmdXh7eysmJkZffvmlevfufcnaXV1d1a5dO0nnDm9VdZguMzNT7733niZNmqQJEyZIknr16qWmTZtqypQp2r59u0JCQiRJeXl5WrdunflQWf369fXAAw8oLS1N/fr1q7TuM2fOaMmSJRo2bJh5DpUktW7dWqNGjdK6des0cuRI89wcf3//yz6U+PPPP8vPz08JCQnm+nr27Knvv/9e33zzjUXfpk2b6plnnpGj47n/Fy5YsED5+fl6//335evrK0nq1KmTxTYdOnRI7777rp588kmNGzdOktS7d285ODho2bJlGjlypG644QY1atRIrq6u1fqijouL04ABAyRJwcHB6tu3r5YsWaJXXnlFQ4cOVVJSkrZs2aKhQ4dKktavX68bbrihysOBksx7TVq2bGmxvKysTGVlZRbLHB0d5ejoqDfeeEOnT5/WO++8Yw5Dt99+u/r3768FCxZo4cKF5teEhISYJ+oHBwdr586d+uKLL/TUU0/p999/18qVK/Xggw/qsccekyT16dNHJ06c0I4dO8zrSExMlJubm5KTk82/18HBwbrrrrv02muvWZwIUJ3PCFAV9vgAVlAxufnPunXrpqKiIoWHh2vevHnKyMhQ79699eijj1bZ/8+qc1ZPSEiIxUTq0NBQubi46Kuvvqr5BlxARSg4fy/BgAED5OTkZHGmVKNGjSzmB/n5+Uk6t7elKv/6179UXFxcad1du3ZVs2bNrHoWVrt27fT222+refPmOnz4sHbs2KEVK1bo4MGDKikpseh78803m0OPJKWlpSkwMNAceiSpWbNmCgwMtOhTXl6u0NBQnT171vwIDQ3VH3/8oYyMjBrV6+TkpLvvvtv8vF69err99tvN7+1NN92koKAgffDBB5LOnZ23adMmDRky5IK/W+eHmwoLFizQrbfeavGo2Ev19ddfq127dvL19TVvk6Ojo0UtFc4Pc35+fiooKJB07r0uKSkxH1qtcO+991o8T0tLU48ePeTm5mYez9PTU127dq00nq3PfEPdxR4f4AqcOHFCbm5u8vLyqtQWGBiof/7zn0pOTtby5cu1dOlS+fj4aOzYsXrooYcuut7GjRtfcuzz9zA5OjrKy8tLv//+e4224WIqDlP5+PhYLHd2dpa3t7fy8vLMy86fDFvxBXyhL9yKdZ+/HRXL/rxua3j99de1bNkynTp1Sk2aNNGtt94qd3f3SuOcX09ubq7FYcgKPj4+ysrKkmQ5AbsqJ06cqFGtXl5ecnFxsVjWuHFji/c2MjJS06ZN07Fjx7Rnzx79/vvvuu+++y64zoo9NkePHlVAQIB5+ciRI3XXXXdZrLfC6dOn9csvv1S5/ZJlqD3//Xd0dDQfCq14rxs1amTR5/zfq9OnT2vTpk3atGlTpbHOf211PiNAVQg+wGUqLS3VN998oy5dusjJyanKPn369FGfPn1UWFiotLQ0vfnmm5ozZ446d+6sTp06XdH45wec0tJSnTp1yvyF4ODgUOk6QxX/A6+uhg0bSpKysrLUvHlz8/KSkhKdOnVK3t7el1O6xbqzs7N18803W7RlZWWpRYsWl73u86WmpiohIUFPPfWUIiMjzV+ijz/+uL7//vuLvtbPz6/S/BJJFssaNGggSXrjjTfk4eFRqe9f/vKXGtWbl5en8vJyi7032dnZFl/+99xzj2bPnq0tW7Zo9+7dCg4Ovug4vXr1kru7uzZv3mwxv8jX19dib9afXXfdderevbumTJlSZburq2u1tqfi9yQnJ8ficgQVgfHP4912220aM2ZMpXU4O/N1BevgUBdwmVavXq2TJ0/qr3/9a5XtL774oiIjI1VeXi53d3fdeeed5jkKv/32myRZHFKpqa+++spiUvWWLVt09uxZ9ejRQ5Lk4eGhU6dOWZx99d1331ms40KBrUL37t0lyeICh5K0ceNGlZaWKigo6LLr79Spk1xdXSut+9tvv9WxY8fUpUuXy173+TIyMnTddddp3Lhx5vCQn5+vjIyMC+6RqtCtWzft3r3bvHdHOhfM/nyxv27dukmSTp06pQ4dOpgfp0+f1vz5881f8NV9v4uLi5WWlmZ+np+fry+++ML83krn5lD1799fGzZs0I4dOy66t0c6d9r/ww8/rPfff1+bN2+uss+BAwcsnnfv3l2HDh3STTfdZLFdH374oVJSUi75+1MhMDBQbm5ulcb9/PPPK42XmZmpdu3amcdq3769kpOTtXXr1mqNBVwKERq4BJPJZP6SKysr06lTp/Tll19qzZo1GjRokMVcjD8LDg7W66+/rmeeeUaDBg1SSUmJXnvtNXl5ealnz56Szu0p2L17t77++usaT9zNzs7WY489ptGjR+vnn3/WP/7xD/Xq1UvBwcGSpDvvvFMrV67UtGnTNGzYMB04cEArVqyw+LK67rrrJJ2by3HzzTdX2gvl7++v++67T4mJiSoqKlKPHj30n//8R4mJierRo4f69OlTo5r/zMvLS+PGjVNiYqJcXFzUt29fHTlyRAsWLJC/v/8Fz066HB07dtQ777yjhIQE3XnnnTp58qSWL1+u7Oxs856nC3nwwQe1atUq/e1vf1NMTIwkadGiRSouLjbvkWndurX5goBHjx5V+/btdejQIc2bN0/Nmzc3Tyhu0KCBsrOztW3bNrVr105NmzatckwXFxdNmzZNTz75pDw9PfXPf/5TRUVFlc7ai4yM1PDhw+Xp6XnB38M/i4mJ0W+//abHH39c/fr1U79+/dS0aVNlZWXp888/10cffSRfX1/z72dUVJQ++OADRUVF6eGHH5a3t7c2bdqkd99994KnzVfFw8ND0dHRmj9/vtzd3dWzZ09t27atUvCJjo7WiBEjNH78eP31r39VvXr1tGbNGn3yyScWE6mBK0HwAS7h3//+t4YPHy7p3P/YGzdurJtuukkJCQkXPTX49ttv18svv6wVK1aYJzQHBQXpzTffNM8JGjVqlPbt26exY8dq7ty5F/wirMr999+voqIixcTEyNXVVeHh4Xr66afNX8a9evXS1KlTtXLlSn388ce69dZblZiYqBEjRpjX4enpqTFjxmjNmjX64osvtHPnzkrjxMfH68Ybb9TatWu1fPlyNW3aVKNHj1ZMTMwV7bGSpMcee0xNmjTRW2+9pZSUFHl5eemee+7RpEmTrHoBvfvuu09HjhzR2rVr9fbbb8vX11chISEaOXKknnvuOWVmZl7wys4NGjTQm2++qfj4eE2ZMkUeHh4aOXKk6tevr/r165v7zZ07V8uWLdPq1at1/PhxNW7cWP3799ekSZPMYTMiIkLbtm1TTEyMJk6caD4D7HwNGzbU008/rZdffllZWVnq1KmT3nrrrUpXre7cubO8vb119913y83N7ZI/BycnJ82dO1f9+/dXSkqKXnrpJWVnZ8vDw0Pt2rXT9OnTNWTIEPPP3tfXV6tXr9Yrr7yimTNn6o8//lDLli0VHx9vMReoOsaPH6/69evrjTfe0BtvvKHAwEBNnTpVM2fONPdp27atVq1apXnz5mnKlCkqLy9X69attWjRokoTo4HL5VDOHfMA4IL27Nmj06dPm0/bl85dRPCOO+7QgAEDarTnw9r27t2rYcOGae3atWrfvr3d6gCuJezxAYCLOHbsmJ544gnFxMSoe/fuKiws1OrVq5WXl6f777/fLjVVXOX7/fffV8+ePQk9QA0QfADgIu69916dPn1ab7/9tpYvXy4XFxfzoafzz0a7Wk6dOqXXX39d/v7+FjeYBXBpHOoCAACGwensAADAMAg+AADAMAg+AADAMAg+AADAMAg+AADAMAg+AADAMAg+AADAMAg+AADAMAg+AADAMAg+AADAMAg+AADAMAg+AADAMAg+AADAMAg+AADAMAg+AADAMAg+AADAMAg+AADAMAg+AADAMAg+AADAMAg+AADAMAg+AADAMAg+AADAMAg+AADAMJztXUBtUlZWppMnT8rDw0MODg72LgcAAFRDeXm58vPz1bRpUzk6XnyfDsHnT06ePKmQkBB7lwEAAC7Dtm3b5Ofnd9E+BJ8/8fDwkHTuB+fp6WnnagAAQHWYTCaFhISYv8cvxq7BJzc3V8OHD9fs2bPVo0cPi7aTJ09qyJAhmjx5siIiIszL169fr8WLFysrK0utWrXSc889p8DAQElSaWmpXn75ZX3wwQcqLCxUz5499fzzz6tp06bVqqfi8JanpyfBBwCAa0x1pqnYbXJzRkaGhg8frl9//bVSW1lZmSZPnqxTp05ZLN+1a5dmzZqlhIQEpaena9CgQZowYYIKCwslSUuWLNHOnTu1du1a7dixQ25uboqNjb0q2wMAAGo/uwSf9evXa/LkyXriiSeqbF+0aJH8/Px0/fXXWyxPSUnRgAEDFBQUJBcXF0VFRcnb21ubNm0yt48dO1bXX3+9PD09NX36dG3fvl2HDx+2+TYBAIDazy7Bp3fv3tq6dav69+9fqS0tLU0bN25UXFxcpbbMzEy1bt3aYpm/v7/279+vvLw8HT9+3KK9SZMmatiwoX788ccq6yguLpbJZLJ4AACAussuc3x8fHyqXJ6Tk6Np06Zp4cKFVU5Qys/Pl7u7u8UyNzc3FRQUKD8/X5JUv379Su0VbedbtmyZEhMTL2cTAACodUpLS1VSUmLvMmzCxcVFTk5OV7yeWnNWV3l5uaZMmaLRo0erffv2VfZxd3dXUVGRxbKioiJ5e3ubA1HFfJ8/t19olvf48eM1ZswY8/OKWeEAAFxrTCaTjhw5ovLycnuXYhMODg5q3rz5FZ98VGuCz2+//aZvvvlGe/bs0aJFiySdexOff/55bdmyRcuWLVNAQIAOHDhg8brMzEzdfvvtatiwoXx9fS0Oh2VlZen06dOVDo9VcHV1laurq203DAAAGystLdWRI0dUv359+fj41LmL8JaXlysrK0tHjhxRQEDAFe35qTXB5y9/+Yu+//57i2WhoaF69NFHzaezR0ZGKiYmRvfee6+CgoK0atUq5eTkKCwsTJIUERGhJUuWqEOHDvL29tacOXPUvXt33XDDDVd9ewAAuFpKSkpUXl4uHx+fSlNC6gofHx/9/PPPKikpqRvBpzqCg4MVFxenmTNn6sSJE/L391dSUpK8vLwkSTExMTp79qxGjRql/Px89ejRQ/Pnz7drzQAAXC11bU/Pn1lr2xzK6+rBwMtgMpkUFBSkjIwMLmAIALhmFBUV6dChQ7rpppvk5uZm73Js4mLbWJPvb+7ODgAArrq8vDzl5uZe9XGvqUNdAADg8s2YMUOpqamSpLNnz6qkpMRiTlBSUpK6du16VWoJCwvTggULKt2yytYIPgAAGMQLL7ygF154QZK0bt06JSYm6rPPPrNLLefflupq4VAXAADQZ599phEjRig4OFidOnXSAw88oJ9//lnSuZAUERGhhx9+WF27dlVqaqqKiooUFxen7t27KyQkRPPnz1doaKh27dolScrOztbkyZPVq1cv9e7dWzNmzDDfIaFfv36SpLFjxyopKemqbifBBwAAgzt+/Lgef/xxjRs3Tl9//bW++OILlZeXm6+rJ0k//PCDwsPD9dVXXyksLExz5szR999/rw8++ECbNm3SsWPHdPToUUnnbjYeHR0tR0dHbdmyRampqTp58qRmzJghSdqyZYukc4fWxo4de1W3leBjB6VlZfYuAf8f7wUASI0aNdLGjRsVGhoqk8mk48ePy9vbWydOnDD3cXFx0eDBg+Xq6ionJyd9+OGHeuKJJ3T99dfLw8NDM2bMMF9fZ9++ffrhhx8UFxcnT09PeXt7a+rUqdq4caPdDnFVYI6PHTg5Oir27R06dPKMvUsxtJuaNtTskX3sXQYA2J2Li4s2bNig1atXy8HBQa1bt5bJZJKz8/9igo+Pjxwdz+0vOX36tAoLC9WsWTNze0XAkaQjR46otLS00m2gXF1ddfjwYXM/eyD42Mmhk2e0/+jVP40PAIDzffTRR3rrrbf0zjvv6MYbb5QkzZo1S//973/Nff58AcHGjRvLzc1Nx44dU6tWrSRJBQUF5r05fn5+cnNz065du8x7gYqLi3X48GHz+u2FQ10AABhcXl6eHB0d5ebmpvLycm3fvl3vv//+Be/07ujoqMjISL366qs6ceKECgsLNXfuXJWWlkqSOnbsqBtvvFEJCQnKz89XUVGR5syZo6ioKHMfV1dX5eXlXbVtNNd+1UcEAAC1yn333afbbrtNAwYMUM+ePbVkyRI99NBDOnTokIqLi6t8zVNPPaVWrVqpf//+6tevn/z8/OTo6CgXFxc5Oztr2bJlys7O1t13363evXvr119/1euvv6569epJkoYPH66nnnpK8+bNu5qbyi0r/uxq3rJi1PwNHOqys7bNGmnVpIH2LgMArpg9blmRnp6uNm3aqEGDBpL+9x26ZcsWtWzZ0urjccsKAABgNytWrFB8fLyKior0xx9/aOHChbrppptsEnqsieADAABqbObMmcrLy1NISIh69eqlX375Rf/85z/tXdYlcVYXAACoMV9fXy1evNjeZdQYe3wAAIBhEHwAAIBhEHwAAIBhEHwAAIBhEHwAAIBhEHwAAIBhEHwAAKijSsvKav14OTk5io6OVteuXdWjRw/Fx8fr7NmzNqjuHK7jAwBAHeXk6KjYt3fo0MkzNh/rpqYNNXtknxq/btKkSfL19dWOHTuUnZ2tCRMmKDk5WY888ogNqiT4AABQpx06eabW3hvyl19+0TfffKPt27fL3d1dLVq0UHR0tF566SWbBR8OdQEAALs4cOCAvLy85Ovra152880369ixY/r9999tMibBBwAA2EV+fr7c3d0tllU8LygosMmYBB8AAGAX9evXV2FhocWyiuceHh42GZPgAwAA7CIgIECnT59Wdna2edlPP/0kPz8/XXfddTYZk+ADAADsomXLlgoKCtKcOXNkMpl0+PBhLV68WJGRkTYbk7O6AACow25q2rBWj7Nw4UK98MIL6tu3rxwdHTVkyBBFR0dbubr/IfgAAFBHlZaVXda1da5kPCfHmh1MatKkiRYuXGijiirjUBcAAHVUTUPItTbe5aj9FQIAAFgJwQcAABgGwQcAABgGwQcAABgGwQcAABgGwQcAABgGwQcAABgGwQcAABgGwQcAgDqqvKy0To93ObhlBQAAdZSDo5Oy1z2jkuyDNh/LpUkrNYlIuOzX5+bmavjw4Zo9e7Z69Ohhxcos2TX4VLWRW7Zs0eLFi3X48GF5eXkpIiJC0dHRcvz/l8Fev369Fi9erKysLLVq1UrPPfecAgMDJUmlpaV6+eWX9cEHH6iwsFA9e/bU888/r6ZNm9ptGwEAsKeS7IMqOf4fe5dxURkZGXrmmWf066+/2nwsux3qysjI0PDhwy02ct++fZoyZYomTZqkb7/9VklJSVq3bp2Sk5MlSbt27dKsWbOUkJCg9PR0DRo0SBMmTFBhYaEkacmSJdq5c6fWrl2rHTt2yM3NTbGxsfbYPAAAUA3r16/X5MmT9cQTT1yV8ewSfC60kUePHtWIESN05513ytHRUTfffLPCwsKUnp4uSUpJSdGAAQMUFBQkFxcXRUVFydvbW5s2bTK3jx07Vtdff708PT01ffp0bd++XYcPH77q2wgAAC6td+/e2rp1q/r3739VxrNL8LnQRvbr10/PPvus+XlRUZG++OIL3XrrrZKkzMxMtW7d2uI1/v7+2r9/v/Ly8nT8+HGL9iZNmqhhw4b68ccfbbg1AADgcvn4+MjZ+erNvLHLHB8fH59L9jGZTHr88cfl5uamqKgoSVJ+fr7c3d0t+rm5uamgoED5+fmSpPr161dqr2g7X3FxsYqLiy3GBAAAdVetPKvr4MGDmjhxoho3bqw333xTnp6ekiR3d3cVFRVZ9C0qKpK3t7c5EFXM9/lzu4eHR5XjLFu2TImJiTbYAgAAUBvVuuv4bNu2TcOGDVOfPn20fPlyNWzY0NwWEBCgAwcOWPTPzMxUQECAGjZsKF9fX2VmZprbsrKydPr06UqHxyqMHz9eGRkZ5se2bdtss1EAAKBWqFV7fP71r38pJiZGM2fOVGRkZKX2yMhIxcTE6N5771VQUJBWrVqlnJwchYWFSZIiIiK0ZMkSdejQQd7e3pozZ466d++uG264ocrxXF1d5erqatNtAgDAnlyatKpT41ypWhV8li5dqrNnzyo+Pl7x8fHm5UFBQXrttdcUHBysuLg4zZw5UydOnJC/v7+SkpLk5eUlSYqJidHZs2c1atQo5efnq0ePHpo/f759NgYAADsrLyu9oosKXs54Do5Ol/36q3Eykt2Dz583cunSpZfsP3jwYA0ePLjKNhcXF02ePFmTJ0+2Wn0AAFyrriSEXAvjXY5aN8cHAADAVgg+AADAMAg+AADAMAg+AADAMAg+AADUEeXl5fYuwWastW12P6sLAABcGRcXFzk4OCgrK0s+Pj5ycHCwd0lWVV5erqysLDk4OMjFxeWK1kXwAQDgGufk5KTmzZvryJEj+vnnn+1djk04ODioefPmcnK6slPmCT4AANQBnp6eCggIUElJib1LsQkXF5crDj0SwQcAgDrDycnJKuGgLmNyMwAAMAyCDwAAMAyCDwAAMAyCDwAAMAyCDwAAMAyCDwAAMAyCDwAAMAyCDwAAMAyCDwAAMAyCDwAAMAyCDwAAMAyCDwAAMAyCDwAAMAyCDwAAMAyCDwAAMAyCDwAAMAyCDwAAMAyCDwAAMAyCDwAAMAyCDwAAMAyCDwAAMAyCDwAAMAyCDwAAMAyCDwAAMAyCDwAAMAyCDwAAMAyCDwAAMAyCDwAAMAyCDwAAMAyCDwAAMAyCDwAAMAyCDwAAMAyCDwAAMAy7Bp/c3FyFhYVp165d5mV79uzRsGHDFBgYqNDQUKWkpFi8Zv369QoLC1Pnzp0VERGh3bt3m9tKS0v14osv6rbbblNgYKAmTJigkydPXrXtAQAAtZvdgk9GRoaGDx+uX3/91bzszJkzGjdunIYMGaL09HTFx8dr7ty52rt3ryRp165dmjVrlhISEpSenq5BgwZpwoQJKiwslCQtWbJEO3fu1Nq1a7Vjxw65ubkpNjbWLtsHAABqH7sEn/Xr12vy5Ml64oknLJZ//PHH8vLy0qhRo+Ts7Kzg4GCFh4dr1apVkqSUlBQNGDBAQUFBcnFxUVRUlLy9vbVp0yZz+9ixY3X99dfL09NT06dP1/bt23X48OGrvo0AAKD2sUvw6d27t7Zu3ar+/ftbLD9w4IBat25tsczf31/79++XJGVmZl6wPS8vT8ePH7dob9KkiRo2bKgff/zRRlsCAACuJc72GNTHx6fK5fn5+XJ3d7dY5ubmpoKCgku25+fnS5Lq169fqb2i7XzFxcUqLi42PzeZTDXbEAAAcE2xS/C5EHd3d+Xl5VksKyoqkoeHh7m9qKioUru3t7c5EFXM96nq9edbtmyZEhMTrVU+AACo5WrV6eytW7fWgQMHLJZlZmYqICBAkhQQEHDB9oYNG8rX11eZmZnmtqysLJ0+fbrS4bEK48ePV0ZGhvmxbds2K28RAACoTWpV8AkLC1N2draSk5NVUlKitLQ0paamaujQoZKkyMhIpaamKi0tTSUlJUpOTlZOTo7CwsIkSREREVqyZIkOHz4sk8mkOXPmqHv37rrhhhuqHM/V1VWenp4WDwAAUHfVqkNd3t7eWrFiheLj47Vw4UI1atRIsbGx6tmzpyQpODhYcXFxmjlzpk6cOCF/f38lJSXJy8tLkhQTE6OzZ89q1KhRys/PV48ePTR//nz7bRAAAKhVHMrLy8vtXURtYTKZFBQUpIyMDJvv/Rk1f4P2H8216Ri4uLbNGmnVpIH2LgMAcIVq8v1dqw51AQAA2BLBBwAAGAbBBwAAGAbBBwAAGAbBBwAAGAbBBwAAGAbBBwAAGAbBBwAAGAbBBwAAGAbBBwAAGAbBBwAAGAbBBwAAGAbBBwAAGAbBBwAAGAbBBwAAGAbBBwAAGAbBBwAAGAbBBwAAGAbBBwAAGAbBBwAAGAbBBwAAGAbBBwAAGAbBBwAAGAbBBwAAGAbBBwAAGAbBBwAAGAbBBwAAGEaNgk9ZWZm2bt0qSTpx4oQmTZqkF154QSaTySbFAQAAWFONgk9CQoJmz54tSYqLi1N2drYOHjyoWbNm2aQ4AAAAa3KuSedt27bpnXfeUX5+vr788ktt3LhRjRs3Vt++fW1VHwAAgNXUaI/PqVOn9Je//EXp6elq2rSpbrzxRrm7u6u0tNRW9QEAAFhNjfb4tGjRQu+//742b96s3r17q6ysTCtWrJC/v7+t6gMAALCaGgWfZ555RlOnTpWbm5teeOEFpaWlafny5Vq6dKmt6gMAALCaGgWfli1b6rPPPjM/9/Ly0vbt2/XLL79YvTAAAABrq9Ecn379+lk8d3V1lbOzs4YPH27VogAAAGzhknt8fvnlF/3tb39TeXm5CgsLK53BVVRUpGbNmtmsQAAAAGu5ZPC58cYbNX36dJ06dUozZ87Uo48+atFer149devWzWYFAgAAWEu15vjceeedkqTmzZure/fuNi0IAADAVmo0uTkoKEibNm3Szz//rLKyMou28/cEAQAA1DY1Cj5xcXHauHGj2rZtK2fn/73UwcHB6oUBAABYW42Cz2effaY333xTHTp0sFU9AAAANlOj09nLy8t1yy232KoWAAAAm6pR8Bk4cKCWL19uq1rMfvjhB40aNUpdu3ZV7969NXv2bBUXF0uS9uzZo2HDhikwMFChoaFKSUmxeO369esVFhamzp07KyIiQrt377Z5vQAA4NpQo0NdP/zwg7777jstWbJEjRo1smj79NNPrVJQWVmZxo8fr3HjxmnlypU6efKkoqKi5O3trQceeEDjxo3TxIkTNXz4cKWnpysmJkZt2rRRx44dtWvXLs2aNUtJSUnq2LGjVq1apQkTJujzzz+Xu7u7VeoDAADXrhoFn2HDhmnYsGG2qkWSdObMGWVlZamsrEzl5eWSJEdHR7m7u+vjjz+Wl5eXRo0aJUkKDg5WeHi4Vq1apY4dOyolJUUDBgxQUFCQJCkqKkpr1qzRpk2bNHToUJvWDQAAar8aBZ/77rvP/O/c3NxKe32swdvbW1FRUXrxxRf197//XaWlperbt6+ioqKUkJCg1q1bW/T39/fXe++9J0nKzMysFHD8/f21f/9+q9cJAACuPTWa43P27FnNmzdPQUFBCg0N1eHDhzV06FBlZWVZraCysjK5ubnpueee07/+9S9t2LBBP/30kxYuXKj8/PxKh6zc3NxUUFAgSZdsP19xcbFMJpPFAwAA1F01Cj6vvvqq0tLStGDBArm4uKhx48by8/PT7NmzrVbQ1q1btWXLFo0cOVKurq4KCAhQTEyM3nnnHbm7u6uoqMiif1FRkTw8PCTpku3nW7ZsmYKCgsyPkJAQq20HAACofWp0qCs1NVXvvPOOfH195eDgoPr162vu3LkKCwuzWkG//fab+Qwuc5HOznJxcVHr1q21c+dOi7bMzEwFBARIkgICAnTgwIFK7bfffnuVY40fP15jxowxPzeZTIQfAADqsBrt8SkoKDDP66mYeOzm5iZHxxqt5qJ69+6trKwsLV26VKWlpTp8+LCWLFmi8PBwhYWFKTs7W8nJySopKVFaWppSU1PN83oiIyOVmpqqtLQ0lZSUKDk5WTk5ORcMZq6urvL09LR4AACAuqtGiaVz585KTEyU9L/bVKxcudKqV3L29/fXsmXL9Nlnn6lHjx568MEHFRoaqieeeELe3t5asWKFNm/erB49eig2NlaxsbHq2bOnpHNnecXFxWnmzJnq3r27Nm7cqKSkJHl5eVmtPgAAcO1yKK/YdVMNhw8f1kMPPaSzZ88qJydHN954o/Lz8/X666+rVatWtqzzqjCZTAoKClJGRobN9/6Mmr9B+4/m2nQMXFzbZo20atJAe5cBALhCNfn+rtEcnxYtWmjjxo36/PPPdezYMfn5+emOO+7gEBEAALgm1Cj4SOfOnOrfv78tagEAALCpagWftm3bmuf0XMh//vMfqxQEAABgK9UKPm+++aYkaefOndq+fbseffRR3XDDDfrtt9+0aNEi9erVy6ZFAgAAWEO1gk/37t0lSdOnT9dbb70lX19fSeeum9OuXTsNGzZMEydOtF2VAAAAVlCj09lzc3PVoEEDi2X16tVTXl6eVYsCAACwhRoFn27dumnq1Kk6fPiwSkpKdPDgQU2ePJmrHQMAgGtCjYLPrFmzzFdC7tixowYMGKDS0lLNnDnTRuUBAABYT41OZ/fx8dGqVat07NgxnThxQn5+frr++uttVRsAAIBV1Sj4pKenWzw/cuSIjhw5IuncYTAAAIDarEbBZ/To0ZWWOTo66vrrr9enn35qtaIAAABsoUbBZ//+/RbPc3NztWjRIjVr1syqRQEAANhCjSY3n69Ro0Z6+umn9cYbb1irHgAAAJu5ouAjSWfOnNEff/xhjVoAAABsqkaHup599lmL5yUlJcrIyNBtt91m1aIAAABsocZ3Z/+zevXqafTo0Ro+fLi16gEAALCZGgWfESNGqFOnTpWWb9++XbfffrvVigIAALCFGs3xGTNmTKVlJpNJjz/+uNUKAgAAsJVL7vH55ZdfzLemKC8vV7t27Sr16dKli02KAwAAsKZLBp8bb7xRKSkp+v333zVu3DglJSVZtNerV0+tW7e2WYEAAADWUq05PhV7eTZs2KAWLVrYtCAAAABbqfYcn2+//VYHDhyQJBUUFGjq1KkKDw9XYmKizYoDAACwpmoFn23btmnMmDH68ccfJUl///vf9c0332j48OH65JNPtHLlSpsWCQAAYA3VCj5JSUmaNWuWJkyYoLNnz+rDDz/U008/rQceeEAJCQl69913bV0nAADAFatW8Pnxxx81cOBASeduVFpYWKjg4GBJUkBAgI4cOWK7CgEAAKykWsGntLRUzs7n5kHv2bNHN9xwg7y9vSVJhYWFcnS84lt+AQAA2Fy1EkvLli21d+9eSdLnn39u3tsjnZv03LJlS5sUBwAAYE3VOp191KhRio6OVtu2bZWWlqZ169ZJkt5++20tWbJE//d//2fTIgEAAKyhWsFn6NChcnV11XfffadHHnnEfMHCpKQkRUREaNSoUTYtEgAAwBqqfZPS8PBwhYeHWyz7/PPPrV4QAACArTArGQAAGAbBBwAAGAbBBwAAGAbBBwAAGEa1JjdX50akjz766BUXAwAAYEvVCj67du26aLuDg4NVigEAALClagUf7r4OAADqgmpfx6dCWlqaTpw4ofLycklSSUmJfvzxR8XGxlq9OAAAAGuqUfCZPXu2Vq9eLQ8PD0nnbl6an5+vPn362KQ4AAAAa6pR8Pnoo4/01ltvqbCwUB9++KHmzJmjF198UQUFBbaqDwAAwGpqFHwKCwvVuXNnZWVl6YcffpCDg4MeffRR9e/f31b1AQAAWE2NruPj5+ennJwc+fj46Pjx4yopKZGbm5tMJpOt6gMAALCaGgWfkJAQRUVFKTc3V926ddO0adM0c+ZMtWzZ0qpFnT59WlOmTFGPHj3UrVs3RUdH6+TJk5KkPXv2aNiwYQoMDFRoaKhSUlIsXrt+/XqFhYWpc+fOioiI0O7du61aGwAAuHbVKPg8+eSTGjx4sFxcXDRjxgydOnVKmZmZmj17tlWLeuyxx1RQUKCtW7fq888/l5OTk5577jmdOXNG48aN05AhQ5Senq74+HjNnTtXe/fulXTuekOzZs1SQkKC0tPTNWjQIE2YMEGFhYVWrQ8AAFybajTH55NPPtEjjzwiSbruuuv02muvSZLWrFmjW265xSoF7du3T3v27NFXX30lT09PSdKsWbOUlZWljz/+WF5eXho1apQkKTg4WOHh4Vq1apU6duyolJQUDRgwQEFBQZKkqKgorVmzRps2bdLQoUOtUh8AALh2XXKPT2FhoY4dO6Zjx45p2rRp+u2338zPjx07ph9//FEJCQlWK2jv3r3y9/fXu+++q7CwMPXu3VsvvviifHx8dODAAbVu3dqiv7+/v/bv3y9JyszMvGg7AAAwtkvu8TGZTBowYICKiookSaGhoea28vJyOTg46K677rJaQWfOnNGPP/6o9u3ba/369SoqKtKUKVM0depUNWnSRO7u7hb93dzczKfT5+fnX7T9fMXFxSouLjY/Z5I2AAB12yWDj4+Pjz755BMVFhYqPDxcGzZssGivV6+emjRpYrWCXF1dJUnTp09XvXr15OnpqUmTJun+++9XRESEOYBVKCoqMl9Q0d3dvcp2b2/vKsdatmxZtW7ACgAA6oZqTW5u3LixmjdvroyMDDVr1kxubm7KycmRo6OjVUOPdO7QVFlZmUpKSszLysrKJEnt2rXTgQMHLPpnZmYqICBAkhQQEHDR9vONHz9eGRkZ5se2bdusuSkAAKCWqdFZXQUFBYqOjlavXr10//33KzQ0VA8//LB+//13qxV02223qUWLFpo2bZry8/OVm5urefPm6a677tLAgQOVnZ2t5ORklZSUKC0tTampqeaJy5GRkUpNTVVaWppKSkqUnJysnJwchYWFVTmWq6urPD09LR4AAKDuqlHweeWVV1RQUKCNGzdqz549+uCDD1RWVqaXXnrJagW5uLho5cqVcnJyUr9+/dSvXz/5+flpzpw58vb21ooVK7R582b16NFDsbGxio2NVc+ePSWdO8srLi5OM2fOVPfu3bVx40YlJSXJy8vLavUBAIBrl0N5xW3Wq+GOO+7Q2rVr1bhxY/OyrKwsDRo0SF9//bVNCryaTCaTgoKClJGRYfO9P6Pmb9D+o7k2HQMX17ZZI62aNNDeZQAArlBNvr9rtMensLBQ1113ncWyBg0amOfgAAAA1GY1Cj6dOnXSggULVLGTqLy8XAsWLFCHDh1sUhwAAIA1VevKzRkZGQoKCtJTTz2lBx98UB9++KGaNWumo0ePysHBQa+//rqt6wQAALhi1Qo+Y8eO1Xfffac2bdpoy5Yt+vTTT5WTk6NmzZopJCSEs6EAALVOeVmpHByd7F0GVLvei2oFnz/Pf/by8uK+VwCAWs/B0UnZ655RSfZBe5diaC5NWqlJhPVubXWlqhV8HBwcbF0HAABWV5J9UCXH/2PvMlCLVCv4FBYWqm/fvhft8+mnn1qlIAAAAFupVvBxcXHRo48+autaAAAAbKpawcfZ2Vn33XefrWsBrqrG17nVqgl3Rsd7AeBqqPHkZqCuuM7NlcmPtURtm/wIoO6qVvAZNGiQresA7IbJjwBgHNW6cvPzzz9v6zoAAABsrka3rAAAALiWEXwAAIBhEHwAAIBhEHwAAIBhEHwAAIBhEHwAAIBhEHwAAIBhEHwAAIBhEHwAAIBhEHwAAIBhEHwAAIBhEHwAAIBhEHwAAIBhEHwAAIBhEHwAAIBhEHwAAIBhEHwAAIBhEHwAAIBhEHwAAIBhEHwAAIBhEHwAAIBhEHwAAIBhEHwAAIBhEHwAAIBhEHwAAIBhEHwAwIpKy8rsXQKAi3C2dwEAUJc4OToq9u0dOnTyjL1LMbTb2vxFMfd2sXcZqIUIPgBgZYdOntH+o7n2LsPQWvo0sHcJqKU41AUAAAyD4AMAAAyj1gaf0tJSjR49Ws8884x52Z49ezRs2DAFBgYqNDRUKSkpFq9Zv369wsLC1LlzZ0VERGj37t1Xu2wAAFCL1drgk5iYqG+//db8/MyZMxo3bpyGDBmi9PR0xcfHa+7cudq7d68kadeuXZo1a5YSEhKUnp6uQYMGacKECSosLLTXJgAAgFqmVgafr7/+Wh9//LHuvvtu87KPP/5YXl5eGjVqlJydnRUcHKzw8HCtWrVKkpSSkqIBAwYoKChILi4uioqKkre3tzZt2mSvzQAAALVMrQs+OTk5mj59ul555RW5u7ublx84cECtW7e26Ovv76/9+/dLkjIzMy/aXpXi4mKZTCaLBwAAqLtq1ensZWVlevrppzVmzBi1bdvWoi0/P98iCEmSm5ubCgoKqtVelWXLlikxMdFK1QMAgNquVgWfZcuWydXVVaNHj67U5u7urry8PItlRUVF8vDwMLcXFRVVavf29r7geOPHj9eYMWPMz00mk0JCQq5kEwAAQC1Wq4LPBx98oJMnT6pr166SZA4yn3zyiaZMmaKdO3da9M/MzFRAQIAkKSAgQAcOHKjUfvvtt19wPFdXV7m6ulpzEwAAQC1Wq+b4bN68Wd99952+/fZbffvttxo4cKAGDhyob7/9VmFhYcrOzlZycrJKSkqUlpam1NRUDR06VJIUGRmp1NRUpaWlqaSkRMnJycrJyVFYWJidtwoAANQWtWqPz8V4e3trxYoVio+P18KFC9WoUSPFxsaqZ8+ekqTg4GDFxcVp5syZOnHihPz9/ZWUlCQvLy/7Fg4AAGqNWh18EhISLJ536NBBq1evvmD/wYMHa/DgwbYuCwAAXKNq1aEuAAAAWyL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yD4AAAAw6iVwWf//v0aM2aMunfvrl69emnKlCnKzc2VJO3Zs0fDhg1TYGCgQkNDlZKSYvHa9evXKywsTJ07d1ZERIR2795tj00AAAC1UK0LPkVFRXrkkUcUGBioL7/8Uhs2bNDp06c1bdo0nTlzRuPGjdOQIUOUnp6u+Ph4zZ07V3v37pUk7dq1S7NmzVJCQoLS09M1aNAgTZgwQYWFhXbeKgAAUBvUuuBz7NgxtW3bVjExMXJ1dZW3t7eGDx+u9PR0ffzxx/Ly8tKoUaPk7Oys4OBghYeHa9WqVZKklJQUDRgwQEFBQXJxcVFUVJS8vb21adMmO28VAACoDWpd8GnVqpVee+01OTk5mZdt2bJFt956qw4cOKDWrVtb9Pf399f+/fslSZmZmRdtP19xcbFMJpPFAwAA1F3O9i7gYsrLyzV//nx9/vnneuutt/Tmm2/K3d3doo+bm5sKCgokSfn5+RdtP9+yZcuUmJhom+IBAECtU2uDj8lk0rPPPqsffvhBb731ltq0aSN3d3fl5eVZ9CsqKpKHh4ckyd3dXUVFRZXavb29qxxj/PjxGjNmjMWYISEhVt4SAABQW9S6Q12S9Ouvv2ro0KEymUx677331KZNG0lS69atdeDAAYu+mZmZCggIkCQFBARctP18rq6u8vT0tHgAAIC6q9YFnzNnzuihhx5Sly5dtHz5cjVq1MjcFhYWpuzsbCUnJ6ukpERpaWlKTU3V0KFDJUmRkZFKTU1VWlqaSkpKlJycrJycHIWFhdlrcwAAQC1S6w51rVu3TseOHdNHH32kzZs3W7Tt3r1bK1asUHx8vBYuXKhGjRopNjZWPXv2lCQFBwcrLi5OM2fO1IkTJ+Tv76+kpCR5eXnZYUsAAEBtU+uCz5gxYyzm3ZyvQ4cOWr169QXbBw8erMGDB9uiNAAAcI2rdYe6AAAAbIX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IPgAwAADKPOBZ+cnBxFR0era9eu6tGjh+Lj43X27Fl7lwUAAGqBOhd8Jk2apPr162vHjh1677339PXXXys5OdneZQEAgFqgTgWfX375Rd98842efvppubu7q0WLFoqOjtaqVavsXRoAAKgFnO1dgDUdOHBAXl5e8vX1NS+7+eabdezYMf3+++9q0KCBRf/i4mIVFxebn+fl5UmSTCaTzWtt3tBVpcX1bT4OLqxxfUeZTCYVe7ZQiXepvcsxtHLPFlflc3e18Pm2Pz7ftcfV+HxXrL+8vPySfetU8MnPz5e7u7vFsornBQUFlYLPsmXLlJiYWGk9ISEhtisStcZuScuesXcVOGef9PwGexeBOoTPd21y9T7f+fn5uu666y7ap04Fn/r166uwsNBiWcVzDw+PSv3Hjx+vMWPGmJ+XlZXpzJkz8vLykoODg22Lhd2ZTCaFhIRo27Zt8vT0tHc5AKyIz7exlJeXKz8/X02bNr1k3zoVfAICAnT69GllZ2erSZMmkqSffvpJfn5+VSZAV1dXubq6Wiw7f68Q6j5PT0/+MAJ1FJ9v47jUnp4KdWpyc8uWLRUUFKQ5c+bIZDLp8OHDWrx4sSIjI+1dGgAAqAXqVPCRpIULF+rs2bPq27ev7r//fvXp00fR0dH2LgsAANQCdepQlyQ1adJECxcutHcZuAa4urrq0UcfrXS4E8C1j883LsShvDrnfgEAANQBde5QFwAAwIUQfAAAgGEQfAAAgGEQfHBNCA0NVYcOHRQYGGjxePjhh69qHaNHj9arr756VccEjK5NmzZq06aNDh48WKnt9ddfV5s2bar9uQwNDdW6deusXSKuIXXurC7UXc8//7wiIiLsXQYAO/D29tb69ev11FNPWSxft24dFyhEjbDHB9e84uJiLViwQH379lX37t01duxY/fLLL+b2Nm3aaM2aNerXr586deqk//u//9O+ffs0YsQIBQYGaujQoeb+xcXFevHFF3XvvfcqMDBQwcHBmjVrVpU3visvL9ebb76pfv36qWvXrho5cqT27dt31bYbMJLw8HB98MEHKisrMy/bu3eviouLdcstt5iXmUwmxcbG6u6771bnzp3Vp08fLV26tMp1XupvB+omgg+uefPmzdMXX3yh5ORk7dixQ506ddLDDz+sP/74w9wnNTVVa9as0datW5WRkaHo6GjFx8dr586dcnV1Nf9hfOONN7Rjxw698cYb2r17txYvXqzVq1crLS2t0rhvv/22Xn/9dS1YsEBff/21IiIiNGbMGGVnZ1+1bQeM4o477lBJSYm++uor87L33nuv0pX5X375ZR05ckTvvfeedu/erdjYWM2bN6/KQFOdvx2oewg+uGY8//zz6tq1q8WjoKBAq1ev1pNPPqkWLVqoXr16iomJUUlJib744gvzax944AF5eXmpadOmCggI0N13362bb75Z9evXV8+ePXX06FFJ0v3336/k5GT5+Pjo5MmTKioqkoeHh06cOFGpnlWrVmn8+PFq27atXFxcFBkZqZtvvlkffvjh1fqRAIbh7Oys8PBwrV+/XpJUVFSkLVu2aMiQIRb9HnvsMc2fP1+enp46fvy46tWrJ0k6efKkRb/y8vJq/e1A3cMcH1wz4uLiKs3xycnJUUFBgR5//HE5Ov4vx5eUlJjDjCR5eXmZ/+3k5KSGDRuanzs6OpoPZRUWFuqFF15Qenq6/Pz8dMstt6i8vNxi93qFo0eP6sUXX9TLL79sXnb27Fm1b9/+ircVQGUREREaPny4TCaTPvnkE3Xp0kU+Pj4WfXJychQfH69///vfat68ufnzeP5nODc3t1p/O1D3EHxwTfP29la9evW0YsUKde7c2bz84MGD8vX1NT93cHCo1vpiY2PVsGFDffnll6pXr57KysrUrVu3Kvv6+flp4sSJGjBggHnZr7/+ahGyAFhP27Zt1apVK3300UdKTU3VQw89VKnP448/rtDQUC1fvlzOzs46deqU3n333Ur9qvu3A3UPh7pwTXN0dFRkZKReeeUVHT9+XGVlZVq/fr0GDhx4WZMUTSaT6tWrJ0dHR5lMJv3973+XyWRSSUlJpb7333+/lixZop9++kmStGPHDg0YMEDp6elXvF0AqhYREaHk5GQdOnRIISEhldrz8vLk5uYmJycn5ebmavbs2ZJU6TNs7b8duHYQfHDNmzp1qjp16qSRI0eqa9euSk5O1sKFCy3O9Kiu2NhY7d+/X927d9c999wjk8mkPn366L///W+lvlFRURoyZIiio6MVGBio+Ph4zZgxQ3379rXGZgGoQkUwGTRokJydKx+0mDt3rjZt2qQuXbooIiJCvr6+uuWWW6r8DFvzbweuHdykFAAAGAZ7fAAAgGEQfAAAgGEQfAAAgGEQfAAAgGEQfAAAgGEQfAAAgGEQfAAAgGEQfAAAgGEQfAAAgGEQfAAAgGEQfAAAgGEQfAAAgGH8P6tTkcVTep9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p:cNvPicPr>
            <a:picLocks noChangeAspect="1"/>
          </p:cNvPicPr>
          <p:nvPr/>
        </p:nvPicPr>
        <p:blipFill>
          <a:blip r:embed="rId3"/>
          <a:stretch>
            <a:fillRect/>
          </a:stretch>
        </p:blipFill>
        <p:spPr>
          <a:xfrm>
            <a:off x="155575" y="1029118"/>
            <a:ext cx="7013749" cy="5510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ounded Rectangle 5"/>
          <p:cNvSpPr/>
          <p:nvPr/>
        </p:nvSpPr>
        <p:spPr>
          <a:xfrm>
            <a:off x="7375491" y="1276140"/>
            <a:ext cx="4541854" cy="4622242"/>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According to the data there are many more female graduates than male graduates. There appears to be a much larger sample of female students than male students. From this visualization it is easy to see that males are much more likely to drop out than females.</a:t>
            </a:r>
            <a:endParaRPr lang="en-IN" dirty="0"/>
          </a:p>
        </p:txBody>
      </p:sp>
    </p:spTree>
    <p:extLst>
      <p:ext uri="{BB962C8B-B14F-4D97-AF65-F5344CB8AC3E}">
        <p14:creationId xmlns:p14="http://schemas.microsoft.com/office/powerpoint/2010/main" val="5680116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2000"/>
                                        <p:tgtEl>
                                          <p:spTgt spid="5"/>
                                        </p:tgtEl>
                                      </p:cBhvr>
                                    </p:animEffect>
                                  </p:childTnLst>
                                </p:cTn>
                              </p:par>
                            </p:childTnLst>
                          </p:cTn>
                        </p:par>
                        <p:par>
                          <p:cTn id="12" fill="hold">
                            <p:stCondLst>
                              <p:cond delay="4000"/>
                            </p:stCondLst>
                            <p:childTnLst>
                              <p:par>
                                <p:cTn id="13" presetID="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0"/>
            <a:ext cx="12192000" cy="6963508"/>
          </a:xfrm>
          <a:prstGeom prst="rect">
            <a:avLst/>
          </a:prstGeom>
        </p:spPr>
      </p:pic>
      <p:pic>
        <p:nvPicPr>
          <p:cNvPr id="3" name="Picture 2"/>
          <p:cNvPicPr>
            <a:picLocks noChangeAspect="1"/>
          </p:cNvPicPr>
          <p:nvPr/>
        </p:nvPicPr>
        <p:blipFill>
          <a:blip r:embed="rId3"/>
          <a:stretch>
            <a:fillRect/>
          </a:stretch>
        </p:blipFill>
        <p:spPr>
          <a:xfrm>
            <a:off x="0" y="0"/>
            <a:ext cx="12192000" cy="6953458"/>
          </a:xfrm>
          <a:prstGeom prst="rect">
            <a:avLst/>
          </a:prstGeom>
        </p:spPr>
      </p:pic>
    </p:spTree>
    <p:extLst>
      <p:ext uri="{BB962C8B-B14F-4D97-AF65-F5344CB8AC3E}">
        <p14:creationId xmlns:p14="http://schemas.microsoft.com/office/powerpoint/2010/main" val="39504982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11912" y="1440694"/>
            <a:ext cx="8198078" cy="923330"/>
          </a:xfrm>
          <a:prstGeom prst="rect">
            <a:avLst/>
          </a:prstGeom>
          <a:noFill/>
        </p:spPr>
        <p:txBody>
          <a:bodyPr wrap="none" rtlCol="0">
            <a:spAutoFit/>
          </a:bodyPr>
          <a:lstStyle/>
          <a:p>
            <a:r>
              <a:rPr lang="en-US" sz="5400" dirty="0" smtClean="0">
                <a:solidFill>
                  <a:srgbClr val="002060"/>
                </a:solidFill>
                <a:latin typeface="Algerian" panose="04020705040A02060702" pitchFamily="82" charset="0"/>
              </a:rPr>
              <a:t>Real Life Application </a:t>
            </a:r>
            <a:endParaRPr lang="en-IN" sz="5400" dirty="0">
              <a:solidFill>
                <a:srgbClr val="002060"/>
              </a:solidFill>
              <a:latin typeface="Algerian" panose="04020705040A02060702" pitchFamily="82" charset="0"/>
            </a:endParaRPr>
          </a:p>
        </p:txBody>
      </p:sp>
      <p:sp>
        <p:nvSpPr>
          <p:cNvPr id="4" name="TextBox 3"/>
          <p:cNvSpPr txBox="1"/>
          <p:nvPr/>
        </p:nvSpPr>
        <p:spPr>
          <a:xfrm>
            <a:off x="2903973" y="2851842"/>
            <a:ext cx="6808206" cy="2677656"/>
          </a:xfrm>
          <a:prstGeom prst="rect">
            <a:avLst/>
          </a:prstGeom>
          <a:noFill/>
        </p:spPr>
        <p:txBody>
          <a:bodyPr wrap="square" rtlCol="0">
            <a:spAutoFit/>
          </a:bodyPr>
          <a:lstStyle/>
          <a:p>
            <a:pPr marL="342900" indent="-342900">
              <a:buFont typeface="+mj-lt"/>
              <a:buAutoNum type="arabicPeriod"/>
            </a:pPr>
            <a:r>
              <a:rPr lang="en-IN" sz="2400" b="1" dirty="0"/>
              <a:t>Admission and </a:t>
            </a:r>
            <a:r>
              <a:rPr lang="en-IN" sz="2400" b="1" dirty="0" smtClean="0"/>
              <a:t>Scholarships</a:t>
            </a:r>
          </a:p>
          <a:p>
            <a:pPr marL="342900" indent="-342900">
              <a:buFont typeface="+mj-lt"/>
              <a:buAutoNum type="arabicPeriod"/>
            </a:pPr>
            <a:endParaRPr lang="en-US" sz="2400" b="1" dirty="0"/>
          </a:p>
          <a:p>
            <a:pPr marL="342900" indent="-342900">
              <a:buFont typeface="+mj-lt"/>
              <a:buAutoNum type="arabicPeriod"/>
            </a:pPr>
            <a:r>
              <a:rPr lang="en-IN" sz="2400" b="1" dirty="0"/>
              <a:t>Retention and Graduation </a:t>
            </a:r>
            <a:r>
              <a:rPr lang="en-IN" sz="2400" b="1" dirty="0" smtClean="0"/>
              <a:t>Rates</a:t>
            </a:r>
          </a:p>
          <a:p>
            <a:pPr marL="342900" indent="-342900">
              <a:buFont typeface="+mj-lt"/>
              <a:buAutoNum type="arabicPeriod"/>
            </a:pPr>
            <a:endParaRPr lang="en-US" sz="2400" b="1" dirty="0"/>
          </a:p>
          <a:p>
            <a:pPr marL="342900" indent="-342900">
              <a:buFont typeface="+mj-lt"/>
              <a:buAutoNum type="arabicPeriod"/>
            </a:pPr>
            <a:r>
              <a:rPr lang="en-IN" sz="2400" b="1" dirty="0"/>
              <a:t>Course Placement and Curriculum </a:t>
            </a:r>
            <a:r>
              <a:rPr lang="en-IN" sz="2400" b="1" dirty="0" smtClean="0"/>
              <a:t>Design</a:t>
            </a:r>
          </a:p>
          <a:p>
            <a:pPr marL="342900" indent="-342900">
              <a:buFont typeface="+mj-lt"/>
              <a:buAutoNum type="arabicPeriod"/>
            </a:pPr>
            <a:endParaRPr lang="en-US" sz="2400" b="1" dirty="0"/>
          </a:p>
          <a:p>
            <a:pPr marL="342900" indent="-342900">
              <a:buFont typeface="+mj-lt"/>
              <a:buAutoNum type="arabicPeriod"/>
            </a:pPr>
            <a:r>
              <a:rPr lang="en-IN" sz="2400" b="1" dirty="0"/>
              <a:t>Early Warning Systems</a:t>
            </a:r>
            <a:endParaRPr lang="en-IN" sz="2400" dirty="0"/>
          </a:p>
        </p:txBody>
      </p:sp>
    </p:spTree>
    <p:extLst>
      <p:ext uri="{BB962C8B-B14F-4D97-AF65-F5344CB8AC3E}">
        <p14:creationId xmlns:p14="http://schemas.microsoft.com/office/powerpoint/2010/main" val="28207953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668598" y="402006"/>
            <a:ext cx="2392001" cy="523220"/>
          </a:xfrm>
          <a:prstGeom prst="rect">
            <a:avLst/>
          </a:prstGeom>
          <a:solidFill>
            <a:srgbClr val="04D1F9"/>
          </a:solidFill>
          <a:ln>
            <a:noFill/>
          </a:ln>
          <a:effectLst/>
          <a:scene3d>
            <a:camera prst="orthographicFront">
              <a:rot lat="0" lon="0" rev="0"/>
            </a:camera>
            <a:lightRig rig="glow" dir="t">
              <a:rot lat="0" lon="0" rev="14100000"/>
            </a:lightRig>
          </a:scene3d>
          <a:sp3d prstMaterial="softEdge">
            <a:bevelT w="127000" prst="artDeco"/>
          </a:sp3d>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800" dirty="0" smtClean="0">
                <a:latin typeface="Algerian" panose="04020705040A02060702" pitchFamily="82" charset="0"/>
              </a:rPr>
              <a:t>Conclusion</a:t>
            </a:r>
            <a:r>
              <a:rPr lang="en-IN" sz="2800" dirty="0" smtClean="0">
                <a:latin typeface="Algerian" panose="04020705040A02060702" pitchFamily="82" charset="0"/>
              </a:rPr>
              <a:t> :</a:t>
            </a:r>
            <a:endParaRPr lang="en-US" sz="2800" dirty="0" smtClean="0">
              <a:latin typeface="Algerian" panose="04020705040A02060702" pitchFamily="82" charset="0"/>
            </a:endParaRPr>
          </a:p>
        </p:txBody>
      </p:sp>
      <p:sp>
        <p:nvSpPr>
          <p:cNvPr id="4" name="Rectangle 3"/>
          <p:cNvSpPr/>
          <p:nvPr/>
        </p:nvSpPr>
        <p:spPr>
          <a:xfrm>
            <a:off x="1557494" y="1548754"/>
            <a:ext cx="9646417" cy="3539430"/>
          </a:xfrm>
          <a:prstGeom prst="rect">
            <a:avLst/>
          </a:prstGeom>
        </p:spPr>
        <p:txBody>
          <a:bodyPr wrap="square">
            <a:spAutoFit/>
          </a:bodyPr>
          <a:lstStyle/>
          <a:p>
            <a:r>
              <a:rPr lang="en-US" sz="3200" dirty="0">
                <a:solidFill>
                  <a:srgbClr val="000000"/>
                </a:solidFill>
                <a:latin typeface="Perpetua" panose="02020502060401020303" pitchFamily="18" charset="0"/>
              </a:rPr>
              <a:t>Based on the results of this analysis, the logistic regression model produces the best overall fit metrics and is the optimal supervised machine learning model to accurately predict student dropouts in this sample population. The logistic regression model accurately predicts </a:t>
            </a:r>
            <a:r>
              <a:rPr lang="en-US" sz="3200" dirty="0" smtClean="0">
                <a:solidFill>
                  <a:srgbClr val="000000"/>
                </a:solidFill>
                <a:latin typeface="Perpetua" panose="02020502060401020303" pitchFamily="18" charset="0"/>
              </a:rPr>
              <a:t>92% </a:t>
            </a:r>
            <a:r>
              <a:rPr lang="en-US" sz="3200" dirty="0">
                <a:solidFill>
                  <a:srgbClr val="000000"/>
                </a:solidFill>
                <a:latin typeface="Perpetua" panose="02020502060401020303" pitchFamily="18" charset="0"/>
              </a:rPr>
              <a:t>of student dropouts and can be used to target communications and allocate resources to help prevent students at risk from dropping out.</a:t>
            </a:r>
            <a:endParaRPr lang="en-IN" sz="3200" dirty="0">
              <a:latin typeface="Perpetua" panose="02020502060401020303" pitchFamily="18" charset="0"/>
            </a:endParaRPr>
          </a:p>
        </p:txBody>
      </p:sp>
    </p:spTree>
    <p:extLst>
      <p:ext uri="{BB962C8B-B14F-4D97-AF65-F5344CB8AC3E}">
        <p14:creationId xmlns:p14="http://schemas.microsoft.com/office/powerpoint/2010/main" val="21999709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ounded Rectangle 2"/>
          <p:cNvSpPr/>
          <p:nvPr/>
        </p:nvSpPr>
        <p:spPr>
          <a:xfrm>
            <a:off x="4756597" y="0"/>
            <a:ext cx="2678805" cy="914400"/>
          </a:xfrm>
          <a:prstGeom prst="roundRect">
            <a:avLst/>
          </a:prstGeom>
          <a:solidFill>
            <a:srgbClr val="14ABDB"/>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solidFill>
                  <a:srgbClr val="002060"/>
                </a:solidFill>
                <a:latin typeface="Algerian" panose="04020705040A02060702" pitchFamily="82" charset="0"/>
              </a:rPr>
              <a:t>Refrence</a:t>
            </a:r>
            <a:endParaRPr lang="en-IN" sz="3600" dirty="0">
              <a:solidFill>
                <a:srgbClr val="002060"/>
              </a:solidFill>
              <a:latin typeface="Algerian" panose="04020705040A02060702" pitchFamily="82" charset="0"/>
            </a:endParaRPr>
          </a:p>
        </p:txBody>
      </p:sp>
      <p:sp>
        <p:nvSpPr>
          <p:cNvPr id="4" name="Rectangle 1"/>
          <p:cNvSpPr>
            <a:spLocks noChangeArrowheads="1"/>
          </p:cNvSpPr>
          <p:nvPr/>
        </p:nvSpPr>
        <p:spPr bwMode="auto">
          <a:xfrm>
            <a:off x="1982708" y="2510094"/>
            <a:ext cx="8474044"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BB2323"/>
                </a:solidFill>
                <a:effectLst/>
                <a:latin typeface="Roboto Mono"/>
              </a:rPr>
              <a:t>'/</a:t>
            </a:r>
            <a:r>
              <a:rPr kumimoji="0" lang="en-US" sz="2000" b="0" i="0" u="none" strike="noStrike" cap="none" normalizeH="0" baseline="0" dirty="0" err="1" smtClean="0">
                <a:ln>
                  <a:noFill/>
                </a:ln>
                <a:solidFill>
                  <a:srgbClr val="BB2323"/>
                </a:solidFill>
                <a:effectLst/>
                <a:latin typeface="Roboto Mono"/>
              </a:rPr>
              <a:t>kaggle</a:t>
            </a:r>
            <a:r>
              <a:rPr kumimoji="0" lang="en-US" sz="2000" b="0" i="0" u="none" strike="noStrike" cap="none" normalizeH="0" baseline="0" dirty="0" smtClean="0">
                <a:ln>
                  <a:noFill/>
                </a:ln>
                <a:solidFill>
                  <a:srgbClr val="BB2323"/>
                </a:solidFill>
                <a:effectLst/>
                <a:latin typeface="Roboto Mono"/>
              </a:rPr>
              <a:t>/input/predict-students-dropout-and-academic-success/dataset.csv’</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492060" y="1877261"/>
            <a:ext cx="5455340" cy="369332"/>
          </a:xfrm>
          <a:prstGeom prst="rect">
            <a:avLst/>
          </a:prstGeom>
        </p:spPr>
        <p:txBody>
          <a:bodyPr wrap="none">
            <a:spAutoFit/>
          </a:bodyPr>
          <a:lstStyle/>
          <a:p>
            <a:r>
              <a:rPr lang="en-US" dirty="0">
                <a:solidFill>
                  <a:srgbClr val="5F6368"/>
                </a:solidFill>
                <a:latin typeface="Inter"/>
              </a:rPr>
              <a:t> </a:t>
            </a:r>
            <a:r>
              <a:rPr lang="en-US" dirty="0">
                <a:solidFill>
                  <a:srgbClr val="202124"/>
                </a:solidFill>
                <a:latin typeface="Inter"/>
                <a:hlinkClick r:id="rId3"/>
              </a:rPr>
              <a:t>Predict students dropout, academic success👨‍🎓📖</a:t>
            </a:r>
            <a:endParaRPr lang="en-IN" dirty="0"/>
          </a:p>
        </p:txBody>
      </p:sp>
      <p:sp>
        <p:nvSpPr>
          <p:cNvPr id="6" name="TextBox 5"/>
          <p:cNvSpPr txBox="1"/>
          <p:nvPr/>
        </p:nvSpPr>
        <p:spPr>
          <a:xfrm>
            <a:off x="3050004" y="3209454"/>
            <a:ext cx="5513304" cy="646331"/>
          </a:xfrm>
          <a:prstGeom prst="rect">
            <a:avLst/>
          </a:prstGeom>
          <a:noFill/>
        </p:spPr>
        <p:txBody>
          <a:bodyPr wrap="none" rtlCol="0">
            <a:spAutoFit/>
          </a:bodyPr>
          <a:lstStyle/>
          <a:p>
            <a:r>
              <a:rPr lang="en-US" dirty="0" smtClean="0"/>
              <a:t>From the </a:t>
            </a:r>
            <a:r>
              <a:rPr lang="en-US" dirty="0" err="1" smtClean="0"/>
              <a:t>kaggle</a:t>
            </a:r>
            <a:r>
              <a:rPr lang="en-US" dirty="0" smtClean="0"/>
              <a:t> website we can use this real life data set</a:t>
            </a:r>
          </a:p>
          <a:p>
            <a:endParaRPr lang="en-IN" dirty="0"/>
          </a:p>
        </p:txBody>
      </p:sp>
      <p:pic>
        <p:nvPicPr>
          <p:cNvPr id="7" name="Picture 6"/>
          <p:cNvPicPr>
            <a:picLocks noChangeAspect="1"/>
          </p:cNvPicPr>
          <p:nvPr/>
        </p:nvPicPr>
        <p:blipFill>
          <a:blip r:embed="rId4"/>
          <a:stretch>
            <a:fillRect/>
          </a:stretch>
        </p:blipFill>
        <p:spPr>
          <a:xfrm>
            <a:off x="4423185" y="4247368"/>
            <a:ext cx="3345626" cy="1685454"/>
          </a:xfrm>
          <a:prstGeom prst="rect">
            <a:avLst/>
          </a:prstGeom>
        </p:spPr>
      </p:pic>
    </p:spTree>
    <p:extLst>
      <p:ext uri="{BB962C8B-B14F-4D97-AF65-F5344CB8AC3E}">
        <p14:creationId xmlns:p14="http://schemas.microsoft.com/office/powerpoint/2010/main" val="38546557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47533621"/>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age 16 | Blue powerpoint background Vectors &amp; Illustrations for Free  Download |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5" y="0"/>
            <a:ext cx="12279086" cy="78390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381692" y="0"/>
            <a:ext cx="5901439" cy="8061537"/>
          </a:xfrm>
          <a:prstGeom prst="rect">
            <a:avLst/>
          </a:prstGeom>
        </p:spPr>
      </p:pic>
      <p:sp>
        <p:nvSpPr>
          <p:cNvPr id="5" name="TextBox 4"/>
          <p:cNvSpPr txBox="1"/>
          <p:nvPr/>
        </p:nvSpPr>
        <p:spPr>
          <a:xfrm>
            <a:off x="1781942" y="68161"/>
            <a:ext cx="3666653" cy="646331"/>
          </a:xfrm>
          <a:prstGeom prst="rect">
            <a:avLst/>
          </a:prstGeom>
          <a:solidFill>
            <a:schemeClr val="bg2"/>
          </a:solidFill>
        </p:spPr>
        <p:txBody>
          <a:bodyPr wrap="square" rtlCol="0">
            <a:spAutoFit/>
          </a:bodyPr>
          <a:lstStyle/>
          <a:p>
            <a:r>
              <a:rPr lang="en-US" sz="3600" b="1" dirty="0" smtClean="0">
                <a:latin typeface="Algerian" panose="04020705040A02060702" pitchFamily="82" charset="0"/>
              </a:rPr>
              <a:t>     ACADEMIC</a:t>
            </a:r>
          </a:p>
        </p:txBody>
      </p:sp>
      <p:sp>
        <p:nvSpPr>
          <p:cNvPr id="6" name="TextBox 5"/>
          <p:cNvSpPr txBox="1"/>
          <p:nvPr/>
        </p:nvSpPr>
        <p:spPr>
          <a:xfrm>
            <a:off x="3672910" y="437493"/>
            <a:ext cx="1811261" cy="830997"/>
          </a:xfrm>
          <a:prstGeom prst="rect">
            <a:avLst/>
          </a:prstGeom>
          <a:noFill/>
        </p:spPr>
        <p:txBody>
          <a:bodyPr wrap="square" rtlCol="0">
            <a:spAutoFit/>
          </a:bodyPr>
          <a:lstStyle/>
          <a:p>
            <a:r>
              <a:rPr lang="en-US" sz="4800" dirty="0" smtClean="0">
                <a:solidFill>
                  <a:schemeClr val="accent2">
                    <a:lumMod val="75000"/>
                  </a:schemeClr>
                </a:solidFill>
                <a:latin typeface="Vladimir Script" panose="03050402040407070305" pitchFamily="66" charset="0"/>
              </a:rPr>
              <a:t>Success</a:t>
            </a:r>
            <a:endParaRPr lang="en-IN" sz="4800" dirty="0">
              <a:solidFill>
                <a:schemeClr val="accent2">
                  <a:lumMod val="75000"/>
                </a:schemeClr>
              </a:solidFill>
              <a:latin typeface="Vladimir Script" panose="03050402040407070305" pitchFamily="66" charset="0"/>
            </a:endParaRPr>
          </a:p>
        </p:txBody>
      </p:sp>
      <p:sp>
        <p:nvSpPr>
          <p:cNvPr id="4" name="TextBox 3"/>
          <p:cNvSpPr txBox="1"/>
          <p:nvPr/>
        </p:nvSpPr>
        <p:spPr>
          <a:xfrm>
            <a:off x="5814353" y="5355771"/>
            <a:ext cx="4565160" cy="1200329"/>
          </a:xfrm>
          <a:prstGeom prst="rect">
            <a:avLst/>
          </a:prstGeom>
          <a:noFill/>
        </p:spPr>
        <p:txBody>
          <a:bodyPr wrap="none" rtlCol="0">
            <a:spAutoFit/>
          </a:bodyPr>
          <a:lstStyle/>
          <a:p>
            <a:r>
              <a:rPr lang="en-US" sz="2400" dirty="0" smtClean="0">
                <a:solidFill>
                  <a:srgbClr val="002060"/>
                </a:solidFill>
                <a:latin typeface="Britannic Bold" panose="020B0903060703020204" pitchFamily="34" charset="0"/>
              </a:rPr>
              <a:t>Name :</a:t>
            </a:r>
            <a:r>
              <a:rPr lang="en-US" sz="2400" dirty="0" smtClean="0">
                <a:solidFill>
                  <a:srgbClr val="C00000"/>
                </a:solidFill>
                <a:latin typeface="Cambria Math" panose="02040503050406030204" pitchFamily="18" charset="0"/>
                <a:ea typeface="Cambria Math" panose="02040503050406030204" pitchFamily="18" charset="0"/>
              </a:rPr>
              <a:t> </a:t>
            </a:r>
            <a:r>
              <a:rPr lang="en-US" sz="2400" dirty="0" err="1" smtClean="0">
                <a:solidFill>
                  <a:schemeClr val="accent6">
                    <a:lumMod val="50000"/>
                  </a:schemeClr>
                </a:solidFill>
                <a:latin typeface="Cambria Math" panose="02040503050406030204" pitchFamily="18" charset="0"/>
                <a:ea typeface="Cambria Math" panose="02040503050406030204" pitchFamily="18" charset="0"/>
              </a:rPr>
              <a:t>Tanishka</a:t>
            </a:r>
            <a:r>
              <a:rPr lang="en-US" sz="2400" dirty="0" smtClean="0">
                <a:solidFill>
                  <a:schemeClr val="accent6">
                    <a:lumMod val="50000"/>
                  </a:schemeClr>
                </a:solidFill>
                <a:latin typeface="Cambria Math" panose="02040503050406030204" pitchFamily="18" charset="0"/>
                <a:ea typeface="Cambria Math" panose="02040503050406030204" pitchFamily="18" charset="0"/>
              </a:rPr>
              <a:t> </a:t>
            </a:r>
            <a:r>
              <a:rPr lang="en-US" sz="2400" dirty="0" err="1" smtClean="0">
                <a:solidFill>
                  <a:schemeClr val="accent6">
                    <a:lumMod val="50000"/>
                  </a:schemeClr>
                </a:solidFill>
                <a:latin typeface="Cambria Math" panose="02040503050406030204" pitchFamily="18" charset="0"/>
                <a:ea typeface="Cambria Math" panose="02040503050406030204" pitchFamily="18" charset="0"/>
              </a:rPr>
              <a:t>Milind</a:t>
            </a:r>
            <a:r>
              <a:rPr lang="en-US" sz="2400" dirty="0" smtClean="0">
                <a:solidFill>
                  <a:schemeClr val="accent6">
                    <a:lumMod val="50000"/>
                  </a:schemeClr>
                </a:solidFill>
                <a:latin typeface="Cambria Math" panose="02040503050406030204" pitchFamily="18" charset="0"/>
                <a:ea typeface="Cambria Math" panose="02040503050406030204" pitchFamily="18" charset="0"/>
              </a:rPr>
              <a:t> </a:t>
            </a:r>
            <a:r>
              <a:rPr lang="en-US" sz="2400" dirty="0" err="1">
                <a:solidFill>
                  <a:schemeClr val="accent6">
                    <a:lumMod val="50000"/>
                  </a:schemeClr>
                </a:solidFill>
                <a:latin typeface="Cambria Math" panose="02040503050406030204" pitchFamily="18" charset="0"/>
                <a:ea typeface="Cambria Math" panose="02040503050406030204" pitchFamily="18" charset="0"/>
              </a:rPr>
              <a:t>P</a:t>
            </a:r>
            <a:r>
              <a:rPr lang="en-US" sz="2400" dirty="0" err="1" smtClean="0">
                <a:solidFill>
                  <a:schemeClr val="accent6">
                    <a:lumMod val="50000"/>
                  </a:schemeClr>
                </a:solidFill>
                <a:latin typeface="Cambria Math" panose="02040503050406030204" pitchFamily="18" charset="0"/>
                <a:ea typeface="Cambria Math" panose="02040503050406030204" pitchFamily="18" charset="0"/>
              </a:rPr>
              <a:t>atankar</a:t>
            </a:r>
            <a:r>
              <a:rPr lang="en-US" sz="2400" dirty="0" smtClean="0">
                <a:solidFill>
                  <a:schemeClr val="accent6">
                    <a:lumMod val="50000"/>
                  </a:schemeClr>
                </a:solidFill>
                <a:latin typeface="Cambria Math" panose="02040503050406030204" pitchFamily="18" charset="0"/>
                <a:ea typeface="Cambria Math" panose="02040503050406030204" pitchFamily="18" charset="0"/>
              </a:rPr>
              <a:t>.</a:t>
            </a:r>
          </a:p>
          <a:p>
            <a:endParaRPr lang="en-US" sz="2400" dirty="0">
              <a:solidFill>
                <a:schemeClr val="accent6">
                  <a:lumMod val="50000"/>
                </a:schemeClr>
              </a:solidFill>
              <a:latin typeface="Cambria Math" panose="02040503050406030204" pitchFamily="18" charset="0"/>
              <a:ea typeface="Cambria Math" panose="02040503050406030204" pitchFamily="18" charset="0"/>
            </a:endParaRPr>
          </a:p>
          <a:p>
            <a:r>
              <a:rPr lang="en-US" sz="2400" dirty="0" smtClean="0">
                <a:solidFill>
                  <a:srgbClr val="002060"/>
                </a:solidFill>
                <a:latin typeface="Britannic Bold" panose="020B0903060703020204" pitchFamily="34" charset="0"/>
                <a:ea typeface="Cambria Math" panose="02040503050406030204" pitchFamily="18" charset="0"/>
              </a:rPr>
              <a:t>Batch :</a:t>
            </a:r>
            <a:r>
              <a:rPr lang="en-US" sz="2400" dirty="0" smtClean="0">
                <a:solidFill>
                  <a:schemeClr val="accent6">
                    <a:lumMod val="50000"/>
                  </a:schemeClr>
                </a:solidFill>
                <a:latin typeface="Cambria Math" panose="02040503050406030204" pitchFamily="18" charset="0"/>
                <a:ea typeface="Cambria Math" panose="02040503050406030204" pitchFamily="18" charset="0"/>
              </a:rPr>
              <a:t> FST 2.0 ML 09</a:t>
            </a:r>
            <a:r>
              <a:rPr lang="en-US" dirty="0" smtClean="0">
                <a:solidFill>
                  <a:schemeClr val="accent6">
                    <a:lumMod val="50000"/>
                  </a:schemeClr>
                </a:solidFill>
                <a:latin typeface="Algerian" panose="04020705040A02060702" pitchFamily="82" charset="0"/>
              </a:rPr>
              <a:t> </a:t>
            </a:r>
            <a:endParaRPr lang="en-IN" dirty="0">
              <a:solidFill>
                <a:schemeClr val="accent6">
                  <a:lumMod val="50000"/>
                </a:schemeClr>
              </a:solidFill>
              <a:latin typeface="Algerian" panose="04020705040A02060702" pitchFamily="82" charset="0"/>
            </a:endParaRPr>
          </a:p>
        </p:txBody>
      </p:sp>
      <p:sp>
        <p:nvSpPr>
          <p:cNvPr id="7" name="TextBox 6"/>
          <p:cNvSpPr txBox="1"/>
          <p:nvPr/>
        </p:nvSpPr>
        <p:spPr>
          <a:xfrm>
            <a:off x="5958673" y="1436914"/>
            <a:ext cx="184731" cy="369332"/>
          </a:xfrm>
          <a:prstGeom prst="rect">
            <a:avLst/>
          </a:prstGeom>
          <a:noFill/>
        </p:spPr>
        <p:txBody>
          <a:bodyPr wrap="none" rtlCol="0">
            <a:spAutoFit/>
          </a:bodyPr>
          <a:lstStyle/>
          <a:p>
            <a:endParaRPr lang="en-IN" dirty="0"/>
          </a:p>
        </p:txBody>
      </p:sp>
      <p:sp>
        <p:nvSpPr>
          <p:cNvPr id="8" name="TextBox 7"/>
          <p:cNvSpPr txBox="1"/>
          <p:nvPr/>
        </p:nvSpPr>
        <p:spPr>
          <a:xfrm>
            <a:off x="5619011" y="1214294"/>
            <a:ext cx="2661306" cy="1292662"/>
          </a:xfrm>
          <a:prstGeom prst="rect">
            <a:avLst/>
          </a:prstGeom>
          <a:noFill/>
        </p:spPr>
        <p:txBody>
          <a:bodyPr wrap="none" rtlCol="0">
            <a:spAutoFit/>
          </a:bodyPr>
          <a:lstStyle/>
          <a:p>
            <a:r>
              <a:rPr lang="en-US" sz="6000" b="1" dirty="0" smtClean="0">
                <a:solidFill>
                  <a:srgbClr val="660033"/>
                </a:solidFill>
                <a:latin typeface="Vladimir Script" panose="03050402040407070305" pitchFamily="66" charset="0"/>
              </a:rPr>
              <a:t>Academic</a:t>
            </a:r>
            <a:endParaRPr lang="en-US" sz="6000" b="1" dirty="0">
              <a:solidFill>
                <a:srgbClr val="660033"/>
              </a:solidFill>
              <a:latin typeface="Vladimir Script" panose="03050402040407070305" pitchFamily="66" charset="0"/>
            </a:endParaRPr>
          </a:p>
          <a:p>
            <a:endParaRPr lang="en-IN" dirty="0"/>
          </a:p>
        </p:txBody>
      </p:sp>
      <p:sp>
        <p:nvSpPr>
          <p:cNvPr id="9" name="Rectangle 8"/>
          <p:cNvSpPr/>
          <p:nvPr/>
        </p:nvSpPr>
        <p:spPr>
          <a:xfrm>
            <a:off x="7148119" y="2396156"/>
            <a:ext cx="2111475" cy="1015663"/>
          </a:xfrm>
          <a:prstGeom prst="rect">
            <a:avLst/>
          </a:prstGeom>
        </p:spPr>
        <p:txBody>
          <a:bodyPr wrap="none">
            <a:spAutoFit/>
          </a:bodyPr>
          <a:lstStyle/>
          <a:p>
            <a:r>
              <a:rPr lang="en-US" sz="6000" b="1" dirty="0">
                <a:solidFill>
                  <a:srgbClr val="660033"/>
                </a:solidFill>
                <a:latin typeface="Vladimir Script" panose="03050402040407070305" pitchFamily="66" charset="0"/>
              </a:rPr>
              <a:t>Success</a:t>
            </a:r>
            <a:endParaRPr lang="en-IN" sz="6000" b="1" dirty="0">
              <a:solidFill>
                <a:srgbClr val="660033"/>
              </a:solidFill>
              <a:latin typeface="Vladimir Script" panose="03050402040407070305" pitchFamily="66" charset="0"/>
            </a:endParaRPr>
          </a:p>
        </p:txBody>
      </p:sp>
      <p:sp>
        <p:nvSpPr>
          <p:cNvPr id="10" name="Rectangle 9"/>
          <p:cNvSpPr/>
          <p:nvPr/>
        </p:nvSpPr>
        <p:spPr>
          <a:xfrm>
            <a:off x="8096932" y="3721249"/>
            <a:ext cx="2831224" cy="1015663"/>
          </a:xfrm>
          <a:prstGeom prst="rect">
            <a:avLst/>
          </a:prstGeom>
        </p:spPr>
        <p:txBody>
          <a:bodyPr wrap="none">
            <a:spAutoFit/>
          </a:bodyPr>
          <a:lstStyle/>
          <a:p>
            <a:r>
              <a:rPr lang="en-IN" sz="6000" b="1" dirty="0" smtClean="0">
                <a:solidFill>
                  <a:srgbClr val="660033"/>
                </a:solidFill>
                <a:latin typeface="Vladimir Script" panose="03050402040407070305" pitchFamily="66" charset="0"/>
              </a:rPr>
              <a:t>Prediction</a:t>
            </a:r>
            <a:endParaRPr lang="en-IN" sz="6000" b="1" dirty="0">
              <a:solidFill>
                <a:srgbClr val="660033"/>
              </a:solidFill>
              <a:latin typeface="Vladimir Script" panose="03050402040407070305" pitchFamily="66" charset="0"/>
            </a:endParaRPr>
          </a:p>
        </p:txBody>
      </p:sp>
    </p:spTree>
    <p:extLst>
      <p:ext uri="{BB962C8B-B14F-4D97-AF65-F5344CB8AC3E}">
        <p14:creationId xmlns:p14="http://schemas.microsoft.com/office/powerpoint/2010/main" val="5084074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strVal val="#ppt_w*0.70"/>
                                          </p:val>
                                        </p:tav>
                                        <p:tav tm="100000">
                                          <p:val>
                                            <p:strVal val="#ppt_w"/>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animEffect transition="in" filter="fade">
                                      <p:cBhvr>
                                        <p:cTn id="15" dur="1000"/>
                                        <p:tgtEl>
                                          <p:spTgt spid="9"/>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strVal val="#ppt_w*0.70"/>
                                          </p:val>
                                        </p:tav>
                                        <p:tav tm="100000">
                                          <p:val>
                                            <p:strVal val="#ppt_w"/>
                                          </p:val>
                                        </p:tav>
                                      </p:tavLst>
                                    </p:anim>
                                    <p:anim calcmode="lin" valueType="num">
                                      <p:cBhvr>
                                        <p:cTn id="20" dur="1000" fill="hold"/>
                                        <p:tgtEl>
                                          <p:spTgt spid="10"/>
                                        </p:tgtEl>
                                        <p:attrNameLst>
                                          <p:attrName>ppt_h</p:attrName>
                                        </p:attrNameLst>
                                      </p:cBhvr>
                                      <p:tavLst>
                                        <p:tav tm="0">
                                          <p:val>
                                            <p:strVal val="#ppt_h"/>
                                          </p:val>
                                        </p:tav>
                                        <p:tav tm="100000">
                                          <p:val>
                                            <p:strVal val="#ppt_h"/>
                                          </p:val>
                                        </p:tav>
                                      </p:tavLst>
                                    </p:anim>
                                    <p:animEffect transition="in" filter="fade">
                                      <p:cBhvr>
                                        <p:cTn id="21" dur="1000"/>
                                        <p:tgtEl>
                                          <p:spTgt spid="10"/>
                                        </p:tgtEl>
                                      </p:cBhvr>
                                    </p:animEffect>
                                  </p:childTnLst>
                                </p:cTn>
                              </p:par>
                            </p:childTnLst>
                          </p:cTn>
                        </p:par>
                        <p:par>
                          <p:cTn id="22" fill="hold">
                            <p:stCondLst>
                              <p:cond delay="3000"/>
                            </p:stCondLst>
                            <p:childTnLst>
                              <p:par>
                                <p:cTn id="23" presetID="31"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8820"/>
            <a:ext cx="12191999" cy="6933363"/>
          </a:xfrm>
          <a:prstGeom prst="rect">
            <a:avLst/>
          </a:prstGeom>
        </p:spPr>
      </p:pic>
      <p:sp>
        <p:nvSpPr>
          <p:cNvPr id="3" name="TextBox 2"/>
          <p:cNvSpPr txBox="1"/>
          <p:nvPr/>
        </p:nvSpPr>
        <p:spPr>
          <a:xfrm>
            <a:off x="1617786" y="440016"/>
            <a:ext cx="2501006" cy="923330"/>
          </a:xfrm>
          <a:prstGeom prst="rect">
            <a:avLst/>
          </a:prstGeom>
          <a:solidFill>
            <a:srgbClr val="04D1F9"/>
          </a:solidFill>
          <a:ln>
            <a:noFill/>
          </a:ln>
          <a:effectLst/>
          <a:scene3d>
            <a:camera prst="orthographicFront">
              <a:rot lat="0" lon="0" rev="0"/>
            </a:camera>
            <a:lightRig rig="glow" dir="t">
              <a:rot lat="0" lon="0" rev="14100000"/>
            </a:lightRig>
          </a:scene3d>
          <a:sp3d prstMaterial="softEdge">
            <a:bevelT w="127000" prst="artDeco"/>
          </a:sp3d>
        </p:spPr>
        <p:txBody>
          <a:bodyPr wrap="none" rtlCol="0">
            <a:spAutoFit/>
          </a:bodyPr>
          <a:lstStyle/>
          <a:p>
            <a:r>
              <a:rPr lang="en-US" sz="5400" dirty="0" smtClean="0">
                <a:solidFill>
                  <a:srgbClr val="002060"/>
                </a:solidFill>
                <a:latin typeface="Algerian" panose="04020705040A02060702" pitchFamily="82" charset="0"/>
              </a:rPr>
              <a:t>Index :</a:t>
            </a:r>
            <a:endParaRPr lang="en-IN" sz="5400" dirty="0">
              <a:solidFill>
                <a:srgbClr val="002060"/>
              </a:solidFill>
              <a:latin typeface="Algerian" panose="04020705040A02060702" pitchFamily="82" charset="0"/>
            </a:endParaRPr>
          </a:p>
        </p:txBody>
      </p:sp>
      <p:sp>
        <p:nvSpPr>
          <p:cNvPr id="4" name="Rectangle 3"/>
          <p:cNvSpPr/>
          <p:nvPr/>
        </p:nvSpPr>
        <p:spPr>
          <a:xfrm>
            <a:off x="4760469" y="533427"/>
            <a:ext cx="6789853" cy="6093976"/>
          </a:xfrm>
          <a:prstGeom prst="rect">
            <a:avLst/>
          </a:prstGeom>
        </p:spPr>
        <p:txBody>
          <a:bodyPr wrap="square">
            <a:spAutoFit/>
          </a:bodyPr>
          <a:lstStyle/>
          <a:p>
            <a:pPr marL="342900" indent="-342900">
              <a:buFont typeface="+mj-lt"/>
              <a:buAutoNum type="arabicPeriod"/>
            </a:pPr>
            <a:r>
              <a:rPr lang="en-US" sz="2800" dirty="0">
                <a:solidFill>
                  <a:srgbClr val="002060"/>
                </a:solidFill>
                <a:latin typeface="Bahnschrift Condensed" panose="020B0502040204020203" pitchFamily="34" charset="0"/>
              </a:rPr>
              <a:t>Introduction</a:t>
            </a:r>
          </a:p>
          <a:p>
            <a:pPr marL="342900" indent="-342900">
              <a:buFont typeface="+mj-lt"/>
              <a:buAutoNum type="arabicPeriod"/>
            </a:pPr>
            <a:r>
              <a:rPr lang="en-US" sz="2800" dirty="0">
                <a:solidFill>
                  <a:srgbClr val="002060"/>
                </a:solidFill>
                <a:latin typeface="Bahnschrift Condensed" panose="020B0502040204020203" pitchFamily="34" charset="0"/>
              </a:rPr>
              <a:t>Type of model</a:t>
            </a:r>
          </a:p>
          <a:p>
            <a:pPr marL="342900" indent="-342900">
              <a:buFont typeface="+mj-lt"/>
              <a:buAutoNum type="arabicPeriod"/>
            </a:pPr>
            <a:r>
              <a:rPr lang="en-US" sz="2800" dirty="0">
                <a:solidFill>
                  <a:srgbClr val="002060"/>
                </a:solidFill>
                <a:latin typeface="Bahnschrift Condensed" panose="020B0502040204020203" pitchFamily="34" charset="0"/>
              </a:rPr>
              <a:t>Libraries</a:t>
            </a:r>
          </a:p>
          <a:p>
            <a:pPr marL="342900" indent="-342900">
              <a:buFont typeface="+mj-lt"/>
              <a:buAutoNum type="arabicPeriod"/>
            </a:pPr>
            <a:r>
              <a:rPr lang="en-US" sz="2800" dirty="0">
                <a:solidFill>
                  <a:srgbClr val="002060"/>
                </a:solidFill>
                <a:latin typeface="Bahnschrift Condensed" panose="020B0502040204020203" pitchFamily="34" charset="0"/>
              </a:rPr>
              <a:t>Algorithm</a:t>
            </a:r>
          </a:p>
          <a:p>
            <a:pPr marL="342900" indent="-342900">
              <a:buFont typeface="+mj-lt"/>
              <a:buAutoNum type="arabicPeriod"/>
            </a:pPr>
            <a:r>
              <a:rPr lang="en-US" sz="2800" dirty="0">
                <a:solidFill>
                  <a:srgbClr val="002060"/>
                </a:solidFill>
                <a:latin typeface="Bahnschrift Condensed" panose="020B0502040204020203" pitchFamily="34" charset="0"/>
              </a:rPr>
              <a:t>Steps in algorithm</a:t>
            </a:r>
          </a:p>
          <a:p>
            <a:pPr marL="342900" indent="-342900">
              <a:buFont typeface="+mj-lt"/>
              <a:buAutoNum type="arabicPeriod"/>
            </a:pPr>
            <a:r>
              <a:rPr lang="en-US" sz="2800" dirty="0">
                <a:solidFill>
                  <a:srgbClr val="002060"/>
                </a:solidFill>
                <a:latin typeface="Bahnschrift Condensed" panose="020B0502040204020203" pitchFamily="34" charset="0"/>
              </a:rPr>
              <a:t>Sigmoid function</a:t>
            </a:r>
          </a:p>
          <a:p>
            <a:pPr marL="342900" indent="-342900">
              <a:buFont typeface="+mj-lt"/>
              <a:buAutoNum type="arabicPeriod"/>
            </a:pPr>
            <a:r>
              <a:rPr lang="en-US" sz="2800" dirty="0">
                <a:solidFill>
                  <a:srgbClr val="002060"/>
                </a:solidFill>
                <a:latin typeface="Bahnschrift Condensed" panose="020B0502040204020203" pitchFamily="34" charset="0"/>
              </a:rPr>
              <a:t>Confusion Matrix</a:t>
            </a:r>
          </a:p>
          <a:p>
            <a:pPr marL="342900" indent="-342900">
              <a:buFont typeface="+mj-lt"/>
              <a:buAutoNum type="arabicPeriod"/>
            </a:pPr>
            <a:r>
              <a:rPr lang="en-US" sz="2800" dirty="0">
                <a:solidFill>
                  <a:srgbClr val="002060"/>
                </a:solidFill>
                <a:latin typeface="Bahnschrift Condensed" panose="020B0502040204020203" pitchFamily="34" charset="0"/>
              </a:rPr>
              <a:t>Data Visulation</a:t>
            </a:r>
          </a:p>
          <a:p>
            <a:pPr marL="342900" indent="-342900">
              <a:buFont typeface="+mj-lt"/>
              <a:buAutoNum type="arabicPeriod"/>
            </a:pPr>
            <a:r>
              <a:rPr lang="en-US" sz="2800" dirty="0">
                <a:solidFill>
                  <a:srgbClr val="002060"/>
                </a:solidFill>
                <a:latin typeface="Bahnschrift Condensed" panose="020B0502040204020203" pitchFamily="34" charset="0"/>
              </a:rPr>
              <a:t>Advantages and Disadvantages of logistic regression</a:t>
            </a:r>
          </a:p>
          <a:p>
            <a:pPr marL="342900" indent="-342900">
              <a:buFont typeface="+mj-lt"/>
              <a:buAutoNum type="arabicPeriod"/>
            </a:pPr>
            <a:r>
              <a:rPr lang="en-US" sz="2800" dirty="0">
                <a:solidFill>
                  <a:srgbClr val="002060"/>
                </a:solidFill>
                <a:latin typeface="Bahnschrift Condensed" panose="020B0502040204020203" pitchFamily="34" charset="0"/>
              </a:rPr>
              <a:t>Application of our model</a:t>
            </a:r>
          </a:p>
          <a:p>
            <a:pPr marL="342900" indent="-342900">
              <a:buFont typeface="+mj-lt"/>
              <a:buAutoNum type="arabicPeriod"/>
            </a:pPr>
            <a:r>
              <a:rPr lang="en-US" sz="2800" dirty="0" smtClean="0">
                <a:solidFill>
                  <a:srgbClr val="002060"/>
                </a:solidFill>
                <a:latin typeface="Bahnschrift Condensed" panose="020B0502040204020203" pitchFamily="34" charset="0"/>
              </a:rPr>
              <a:t>Conclusion</a:t>
            </a:r>
          </a:p>
          <a:p>
            <a:pPr marL="342900" indent="-342900">
              <a:buFont typeface="+mj-lt"/>
              <a:buAutoNum type="arabicPeriod"/>
            </a:pPr>
            <a:r>
              <a:rPr lang="en-US" sz="2800" dirty="0" smtClean="0">
                <a:solidFill>
                  <a:srgbClr val="002060"/>
                </a:solidFill>
                <a:latin typeface="Bahnschrift Condensed" panose="020B0502040204020203" pitchFamily="34" charset="0"/>
              </a:rPr>
              <a:t>Reference</a:t>
            </a:r>
            <a:endParaRPr lang="en-US" sz="2800" dirty="0">
              <a:solidFill>
                <a:srgbClr val="002060"/>
              </a:solidFill>
              <a:latin typeface="Bahnschrift Condensed" panose="020B0502040204020203" pitchFamily="34" charset="0"/>
            </a:endParaRPr>
          </a:p>
          <a:p>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2978610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656417" y="893021"/>
            <a:ext cx="4028090" cy="584775"/>
          </a:xfrm>
          <a:prstGeom prst="rect">
            <a:avLst/>
          </a:prstGeom>
        </p:spPr>
        <p:txBody>
          <a:bodyPr wrap="none">
            <a:spAutoFit/>
          </a:bodyPr>
          <a:lstStyle/>
          <a:p>
            <a:r>
              <a:rPr lang="en-US" sz="3200" dirty="0" smtClean="0">
                <a:solidFill>
                  <a:srgbClr val="002060"/>
                </a:solidFill>
                <a:latin typeface="Arial Black" panose="020B0A04020102020204" pitchFamily="34" charset="0"/>
              </a:rPr>
              <a:t>INTRODUCTION :</a:t>
            </a:r>
            <a:endParaRPr lang="en-IN" sz="3200" dirty="0">
              <a:solidFill>
                <a:srgbClr val="002060"/>
              </a:solidFill>
              <a:latin typeface="Arial Black" panose="020B0A04020102020204" pitchFamily="34" charset="0"/>
            </a:endParaRPr>
          </a:p>
        </p:txBody>
      </p:sp>
      <p:sp>
        <p:nvSpPr>
          <p:cNvPr id="5" name="Rounded Rectangle 4"/>
          <p:cNvSpPr/>
          <p:nvPr/>
        </p:nvSpPr>
        <p:spPr>
          <a:xfrm>
            <a:off x="532563" y="2555138"/>
            <a:ext cx="5968721" cy="3225520"/>
          </a:xfrm>
          <a:prstGeom prst="roundRect">
            <a:avLst/>
          </a:prstGeom>
          <a:solidFill>
            <a:schemeClr val="accent1">
              <a:lumMod val="40000"/>
              <a:lumOff val="60000"/>
            </a:schemeClr>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Helvetica Neue"/>
              </a:rPr>
              <a:t>The dataset includes information known at the time of student enrollment (academic path, demographics, and social-economic factors) and the students' academic performance at the end of the first and second semesters. The data is used to build classification models to predict students' dropout and academic success. </a:t>
            </a:r>
            <a:endParaRPr lang="en-IN" dirty="0"/>
          </a:p>
        </p:txBody>
      </p:sp>
      <p:pic>
        <p:nvPicPr>
          <p:cNvPr id="6" name="Picture 6" descr="Academic Success&quot; Images – Browse 2,692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2324100"/>
            <a:ext cx="5588001"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6823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225882" cy="6858000"/>
          </a:xfrm>
          <a:prstGeom prst="rect">
            <a:avLst/>
          </a:prstGeom>
        </p:spPr>
      </p:pic>
      <p:sp>
        <p:nvSpPr>
          <p:cNvPr id="3" name="TextBox 2"/>
          <p:cNvSpPr txBox="1"/>
          <p:nvPr/>
        </p:nvSpPr>
        <p:spPr>
          <a:xfrm>
            <a:off x="0" y="231112"/>
            <a:ext cx="4344459" cy="646331"/>
          </a:xfrm>
          <a:prstGeom prst="rect">
            <a:avLst/>
          </a:prstGeom>
          <a:noFill/>
        </p:spPr>
        <p:txBody>
          <a:bodyPr wrap="none" rtlCol="0">
            <a:spAutoFit/>
          </a:bodyPr>
          <a:lstStyle/>
          <a:p>
            <a:pPr marL="571500" indent="-571500">
              <a:buFont typeface="Wingdings" panose="05000000000000000000" pitchFamily="2" charset="2"/>
              <a:buChar char="q"/>
            </a:pPr>
            <a:r>
              <a:rPr lang="en-US" sz="3600" dirty="0" smtClean="0">
                <a:latin typeface="Algerian" panose="04020705040A02060702" pitchFamily="82" charset="0"/>
              </a:rPr>
              <a:t>Type of Model :</a:t>
            </a:r>
            <a:endParaRPr lang="en-IN" sz="3600" dirty="0">
              <a:latin typeface="Algerian" panose="04020705040A02060702" pitchFamily="82" charset="0"/>
            </a:endParaRPr>
          </a:p>
        </p:txBody>
      </p:sp>
      <p:sp>
        <p:nvSpPr>
          <p:cNvPr id="4" name="Oval 3"/>
          <p:cNvSpPr/>
          <p:nvPr/>
        </p:nvSpPr>
        <p:spPr>
          <a:xfrm>
            <a:off x="3531538" y="1034980"/>
            <a:ext cx="3507788" cy="1105319"/>
          </a:xfrm>
          <a:prstGeom prst="ellipse">
            <a:avLst/>
          </a:prstGeom>
          <a:effectLst>
            <a:glow rad="1397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ln w="0"/>
                <a:solidFill>
                  <a:srgbClr val="002060"/>
                </a:solidFill>
                <a:effectLst>
                  <a:outerShdw blurRad="38100" dist="19050" dir="2700000" algn="tl" rotWithShape="0">
                    <a:schemeClr val="dk1">
                      <a:alpha val="40000"/>
                    </a:schemeClr>
                  </a:outerShdw>
                </a:effectLst>
                <a:latin typeface="Agency FB" panose="020B0503020202020204" pitchFamily="34" charset="0"/>
              </a:rPr>
              <a:t>Supervised</a:t>
            </a:r>
            <a:endParaRPr lang="en-IN" sz="3200" dirty="0">
              <a:ln w="0"/>
              <a:solidFill>
                <a:srgbClr val="002060"/>
              </a:solidFill>
              <a:effectLst>
                <a:outerShdw blurRad="38100" dist="19050" dir="2700000" algn="tl" rotWithShape="0">
                  <a:schemeClr val="dk1">
                    <a:alpha val="40000"/>
                  </a:schemeClr>
                </a:outerShdw>
              </a:effectLst>
              <a:latin typeface="Agency FB" panose="020B0503020202020204" pitchFamily="34" charset="0"/>
            </a:endParaRPr>
          </a:p>
        </p:txBody>
      </p:sp>
      <p:sp>
        <p:nvSpPr>
          <p:cNvPr id="5" name="Down Arrow 4"/>
          <p:cNvSpPr/>
          <p:nvPr/>
        </p:nvSpPr>
        <p:spPr>
          <a:xfrm>
            <a:off x="5124660" y="2140299"/>
            <a:ext cx="484632" cy="763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1396721" y="2903974"/>
            <a:ext cx="7817617" cy="3456633"/>
          </a:xfrm>
          <a:prstGeom prst="ellipse">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434438" y="3499623"/>
            <a:ext cx="3820041" cy="2308324"/>
          </a:xfrm>
          <a:prstGeom prst="rect">
            <a:avLst/>
          </a:prstGeom>
          <a:noFill/>
        </p:spPr>
        <p:txBody>
          <a:bodyPr wrap="square" rtlCol="0">
            <a:spAutoFit/>
          </a:bodyPr>
          <a:lstStyle/>
          <a:p>
            <a:r>
              <a:rPr lang="en-US" dirty="0"/>
              <a:t>Supervised learning, also known as supervised machine learning</a:t>
            </a:r>
            <a:r>
              <a:rPr lang="en-US" dirty="0" smtClean="0"/>
              <a:t>,</a:t>
            </a:r>
          </a:p>
          <a:p>
            <a:r>
              <a:rPr lang="en-US" dirty="0" smtClean="0"/>
              <a:t> </a:t>
            </a:r>
            <a:r>
              <a:rPr lang="en-US" dirty="0"/>
              <a:t>is a subcategory of </a:t>
            </a:r>
            <a:r>
              <a:rPr lang="en-US" dirty="0" smtClean="0"/>
              <a:t>machine </a:t>
            </a:r>
            <a:r>
              <a:rPr lang="en-US" dirty="0"/>
              <a:t>learning </a:t>
            </a:r>
            <a:r>
              <a:rPr lang="en-US" dirty="0" smtClean="0"/>
              <a:t>and artificial </a:t>
            </a:r>
            <a:r>
              <a:rPr lang="en-US" dirty="0"/>
              <a:t>intelligence. </a:t>
            </a:r>
            <a:endParaRPr lang="en-US" dirty="0" smtClean="0"/>
          </a:p>
          <a:p>
            <a:r>
              <a:rPr lang="en-US" dirty="0" smtClean="0"/>
              <a:t>It </a:t>
            </a:r>
            <a:r>
              <a:rPr lang="en-US" dirty="0"/>
              <a:t>is defined by its use of labeled datasets to train algorithms that </a:t>
            </a:r>
            <a:endParaRPr lang="en-US" dirty="0" smtClean="0"/>
          </a:p>
          <a:p>
            <a:r>
              <a:rPr lang="en-US" dirty="0" smtClean="0"/>
              <a:t>to </a:t>
            </a:r>
            <a:r>
              <a:rPr lang="en-US" dirty="0"/>
              <a:t>classify data or predict outcomes accurately.</a:t>
            </a:r>
            <a:endParaRPr lang="en-IN" dirty="0"/>
          </a:p>
        </p:txBody>
      </p:sp>
      <p:pic>
        <p:nvPicPr>
          <p:cNvPr id="9" name="Picture 2" descr="Supervised Machine learning - Javatp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204" y="4042772"/>
            <a:ext cx="2847064" cy="14235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3558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1500"/>
                            </p:stCondLst>
                            <p:childTnLst>
                              <p:par>
                                <p:cTn id="20" presetID="26"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80">
                                          <p:stCondLst>
                                            <p:cond delay="0"/>
                                          </p:stCondLst>
                                        </p:cTn>
                                        <p:tgtEl>
                                          <p:spTgt spid="9"/>
                                        </p:tgtEl>
                                      </p:cBhvr>
                                    </p:animEffect>
                                    <p:anim calcmode="lin" valueType="num">
                                      <p:cBhvr>
                                        <p:cTn id="2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8" dur="26">
                                          <p:stCondLst>
                                            <p:cond delay="650"/>
                                          </p:stCondLst>
                                        </p:cTn>
                                        <p:tgtEl>
                                          <p:spTgt spid="9"/>
                                        </p:tgtEl>
                                      </p:cBhvr>
                                      <p:to x="100000" y="60000"/>
                                    </p:animScale>
                                    <p:animScale>
                                      <p:cBhvr>
                                        <p:cTn id="29" dur="166" decel="50000">
                                          <p:stCondLst>
                                            <p:cond delay="676"/>
                                          </p:stCondLst>
                                        </p:cTn>
                                        <p:tgtEl>
                                          <p:spTgt spid="9"/>
                                        </p:tgtEl>
                                      </p:cBhvr>
                                      <p:to x="100000" y="100000"/>
                                    </p:animScale>
                                    <p:animScale>
                                      <p:cBhvr>
                                        <p:cTn id="30" dur="26">
                                          <p:stCondLst>
                                            <p:cond delay="1312"/>
                                          </p:stCondLst>
                                        </p:cTn>
                                        <p:tgtEl>
                                          <p:spTgt spid="9"/>
                                        </p:tgtEl>
                                      </p:cBhvr>
                                      <p:to x="100000" y="80000"/>
                                    </p:animScale>
                                    <p:animScale>
                                      <p:cBhvr>
                                        <p:cTn id="31" dur="166" decel="50000">
                                          <p:stCondLst>
                                            <p:cond delay="1338"/>
                                          </p:stCondLst>
                                        </p:cTn>
                                        <p:tgtEl>
                                          <p:spTgt spid="9"/>
                                        </p:tgtEl>
                                      </p:cBhvr>
                                      <p:to x="100000" y="100000"/>
                                    </p:animScale>
                                    <p:animScale>
                                      <p:cBhvr>
                                        <p:cTn id="32" dur="26">
                                          <p:stCondLst>
                                            <p:cond delay="1642"/>
                                          </p:stCondLst>
                                        </p:cTn>
                                        <p:tgtEl>
                                          <p:spTgt spid="9"/>
                                        </p:tgtEl>
                                      </p:cBhvr>
                                      <p:to x="100000" y="90000"/>
                                    </p:animScale>
                                    <p:animScale>
                                      <p:cBhvr>
                                        <p:cTn id="33" dur="166" decel="50000">
                                          <p:stCondLst>
                                            <p:cond delay="1668"/>
                                          </p:stCondLst>
                                        </p:cTn>
                                        <p:tgtEl>
                                          <p:spTgt spid="9"/>
                                        </p:tgtEl>
                                      </p:cBhvr>
                                      <p:to x="100000" y="100000"/>
                                    </p:animScale>
                                    <p:animScale>
                                      <p:cBhvr>
                                        <p:cTn id="34" dur="26">
                                          <p:stCondLst>
                                            <p:cond delay="1808"/>
                                          </p:stCondLst>
                                        </p:cTn>
                                        <p:tgtEl>
                                          <p:spTgt spid="9"/>
                                        </p:tgtEl>
                                      </p:cBhvr>
                                      <p:to x="100000" y="95000"/>
                                    </p:animScale>
                                    <p:animScale>
                                      <p:cBhvr>
                                        <p:cTn id="3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999" cy="6858000"/>
          </a:xfrm>
          <a:prstGeom prst="rect">
            <a:avLst/>
          </a:prstGeom>
        </p:spPr>
      </p:pic>
      <p:sp>
        <p:nvSpPr>
          <p:cNvPr id="3" name="Rectangle 2"/>
          <p:cNvSpPr/>
          <p:nvPr/>
        </p:nvSpPr>
        <p:spPr>
          <a:xfrm>
            <a:off x="80387" y="80387"/>
            <a:ext cx="2914580" cy="584775"/>
          </a:xfrm>
          <a:prstGeom prst="rect">
            <a:avLst/>
          </a:prstGeom>
        </p:spPr>
        <p:txBody>
          <a:bodyPr wrap="none">
            <a:spAutoFit/>
          </a:bodyPr>
          <a:lstStyle/>
          <a:p>
            <a:pPr marL="457200" indent="-457200">
              <a:buFont typeface="Wingdings" panose="05000000000000000000" pitchFamily="2" charset="2"/>
              <a:buChar char="q"/>
            </a:pPr>
            <a:r>
              <a:rPr lang="en-IN" sz="3200" dirty="0" smtClean="0">
                <a:solidFill>
                  <a:srgbClr val="002060"/>
                </a:solidFill>
                <a:latin typeface="Algerian" panose="04020705040A02060702" pitchFamily="82" charset="0"/>
              </a:rPr>
              <a:t>Libraries :</a:t>
            </a:r>
            <a:endParaRPr lang="en-IN" sz="3200" dirty="0">
              <a:solidFill>
                <a:srgbClr val="002060"/>
              </a:solidFill>
              <a:latin typeface="Algerian" panose="04020705040A02060702" pitchFamily="82" charset="0"/>
            </a:endParaRPr>
          </a:p>
        </p:txBody>
      </p:sp>
      <p:sp>
        <p:nvSpPr>
          <p:cNvPr id="4" name="Oval 3"/>
          <p:cNvSpPr/>
          <p:nvPr/>
        </p:nvSpPr>
        <p:spPr>
          <a:xfrm>
            <a:off x="208739" y="929475"/>
            <a:ext cx="2130250" cy="914400"/>
          </a:xfrm>
          <a:prstGeom prst="ellipse">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accent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Python </a:t>
            </a:r>
            <a:endParaRPr lang="en-IN" sz="2400" dirty="0">
              <a:solidFill>
                <a:schemeClr val="accent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Oval 4"/>
          <p:cNvSpPr/>
          <p:nvPr/>
        </p:nvSpPr>
        <p:spPr>
          <a:xfrm>
            <a:off x="2850625" y="1157444"/>
            <a:ext cx="2140299" cy="914400"/>
          </a:xfrm>
          <a:prstGeom prst="ellipse">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Numpy</a:t>
            </a:r>
            <a:endParaRPr lang="en-IN" sz="2400" dirty="0">
              <a:solidFill>
                <a:schemeClr val="accent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Oval 5"/>
          <p:cNvSpPr/>
          <p:nvPr/>
        </p:nvSpPr>
        <p:spPr>
          <a:xfrm>
            <a:off x="5502561" y="929475"/>
            <a:ext cx="2541128" cy="914400"/>
          </a:xfrm>
          <a:prstGeom prst="ellipse">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Seaborn</a:t>
            </a:r>
            <a:endParaRPr lang="en-IN" sz="2400" dirty="0" smtClean="0">
              <a:solidFill>
                <a:schemeClr val="accent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Oval 6"/>
          <p:cNvSpPr/>
          <p:nvPr/>
        </p:nvSpPr>
        <p:spPr>
          <a:xfrm>
            <a:off x="8555326" y="1157444"/>
            <a:ext cx="2420648" cy="914400"/>
          </a:xfrm>
          <a:prstGeom prst="ellipse">
            <a:avLst/>
          </a:prstGeom>
          <a:solidFill>
            <a:schemeClr val="bg1"/>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Sklearn</a:t>
            </a:r>
            <a:endParaRPr lang="en-IN" sz="2400" dirty="0">
              <a:solidFill>
                <a:schemeClr val="accent2">
                  <a:lumMod val="50000"/>
                </a:schemeClr>
              </a:solidFill>
            </a:endParaRPr>
          </a:p>
        </p:txBody>
      </p:sp>
      <p:cxnSp>
        <p:nvCxnSpPr>
          <p:cNvPr id="9" name="Straight Arrow Connector 8"/>
          <p:cNvCxnSpPr>
            <a:stCxn id="4" idx="4"/>
            <a:endCxn id="13" idx="0"/>
          </p:cNvCxnSpPr>
          <p:nvPr/>
        </p:nvCxnSpPr>
        <p:spPr>
          <a:xfrm>
            <a:off x="1273864" y="1843875"/>
            <a:ext cx="9534" cy="629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257" y="2473686"/>
            <a:ext cx="2552281" cy="2575789"/>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2"/>
              </a:solidFill>
            </a:endParaRPr>
          </a:p>
          <a:p>
            <a:pPr algn="ctr"/>
            <a:r>
              <a:rPr lang="en-US" dirty="0" smtClean="0">
                <a:solidFill>
                  <a:schemeClr val="bg1"/>
                </a:solidFill>
              </a:rPr>
              <a:t>Python </a:t>
            </a:r>
            <a:r>
              <a:rPr lang="en-US" dirty="0">
                <a:solidFill>
                  <a:schemeClr val="bg1"/>
                </a:solidFill>
              </a:rPr>
              <a:t>can be used for a large variety of development tasks</a:t>
            </a:r>
            <a:r>
              <a:rPr lang="en-US" dirty="0" smtClean="0">
                <a:solidFill>
                  <a:schemeClr val="bg1"/>
                </a:solidFill>
              </a:rPr>
              <a:t>.</a:t>
            </a:r>
          </a:p>
          <a:p>
            <a:pPr algn="ctr"/>
            <a:r>
              <a:rPr lang="en-US" dirty="0">
                <a:solidFill>
                  <a:schemeClr val="bg1"/>
                </a:solidFill>
              </a:rPr>
              <a:t>It is capable of doing a number of machine learning tasks, which is why most algorithms are written in Python.</a:t>
            </a:r>
            <a:endParaRPr lang="en-IN" dirty="0">
              <a:solidFill>
                <a:schemeClr val="bg1"/>
              </a:solidFill>
            </a:endParaRPr>
          </a:p>
          <a:p>
            <a:pPr algn="ctr"/>
            <a:r>
              <a:rPr lang="en-US" dirty="0">
                <a:solidFill>
                  <a:schemeClr val="bg1"/>
                </a:solidFill>
              </a:rPr>
              <a:t> </a:t>
            </a:r>
            <a:endParaRPr lang="en-IN" dirty="0">
              <a:solidFill>
                <a:schemeClr val="bg1"/>
              </a:solidFill>
            </a:endParaRPr>
          </a:p>
        </p:txBody>
      </p:sp>
      <p:sp>
        <p:nvSpPr>
          <p:cNvPr id="14" name="Rounded Rectangle 13"/>
          <p:cNvSpPr/>
          <p:nvPr/>
        </p:nvSpPr>
        <p:spPr>
          <a:xfrm>
            <a:off x="2837470" y="2813539"/>
            <a:ext cx="2344373" cy="2575789"/>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Numpy </a:t>
            </a:r>
            <a:r>
              <a:rPr lang="en-US" dirty="0"/>
              <a:t>is a library </a:t>
            </a:r>
            <a:r>
              <a:rPr lang="en-US" dirty="0" smtClean="0"/>
              <a:t>for the </a:t>
            </a:r>
            <a:r>
              <a:rPr lang="en-US" dirty="0"/>
              <a:t>Python programming language</a:t>
            </a:r>
            <a:r>
              <a:rPr lang="en-US" dirty="0" smtClean="0"/>
              <a:t>,</a:t>
            </a:r>
            <a:r>
              <a:rPr lang="en-US" dirty="0"/>
              <a:t> along with a large collection of high-level mathematical functions to operate on these arrays.</a:t>
            </a:r>
            <a:endParaRPr lang="en-IN" dirty="0"/>
          </a:p>
          <a:p>
            <a:pPr algn="ctr"/>
            <a:endParaRPr lang="en-IN" dirty="0"/>
          </a:p>
        </p:txBody>
      </p:sp>
      <p:sp>
        <p:nvSpPr>
          <p:cNvPr id="15" name="Rounded Rectangle 14"/>
          <p:cNvSpPr/>
          <p:nvPr/>
        </p:nvSpPr>
        <p:spPr>
          <a:xfrm>
            <a:off x="5502560" y="2475477"/>
            <a:ext cx="2541127" cy="2573998"/>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Seaborn is use to </a:t>
            </a:r>
            <a:r>
              <a:rPr lang="en-US" dirty="0"/>
              <a:t>make a more attractive visualization of the central part of understanding and exploring data.</a:t>
            </a:r>
            <a:endParaRPr lang="en-IN" dirty="0">
              <a:solidFill>
                <a:schemeClr val="bg1"/>
              </a:solidFill>
            </a:endParaRPr>
          </a:p>
          <a:p>
            <a:pPr algn="ctr"/>
            <a:endParaRPr lang="en-IN" dirty="0"/>
          </a:p>
        </p:txBody>
      </p:sp>
      <p:sp>
        <p:nvSpPr>
          <p:cNvPr id="16" name="Rounded Rectangle 15"/>
          <p:cNvSpPr/>
          <p:nvPr/>
        </p:nvSpPr>
        <p:spPr>
          <a:xfrm>
            <a:off x="8364404" y="2813540"/>
            <a:ext cx="2869653" cy="2575788"/>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It provides a selection of efficient tools for machine learning and statistical modeling including classification, regression, clustering and dimensionality reduction via a consistence interface in Python.</a:t>
            </a:r>
            <a:endParaRPr lang="en-IN" dirty="0">
              <a:solidFill>
                <a:schemeClr val="bg1"/>
              </a:solidFill>
            </a:endParaRPr>
          </a:p>
        </p:txBody>
      </p:sp>
      <p:cxnSp>
        <p:nvCxnSpPr>
          <p:cNvPr id="23" name="Straight Arrow Connector 22"/>
          <p:cNvCxnSpPr>
            <a:stCxn id="5" idx="4"/>
          </p:cNvCxnSpPr>
          <p:nvPr/>
        </p:nvCxnSpPr>
        <p:spPr>
          <a:xfrm flipH="1">
            <a:off x="3911279" y="2071844"/>
            <a:ext cx="9496" cy="741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4"/>
            <a:endCxn id="15" idx="0"/>
          </p:cNvCxnSpPr>
          <p:nvPr/>
        </p:nvCxnSpPr>
        <p:spPr>
          <a:xfrm flipH="1">
            <a:off x="6773124" y="1843875"/>
            <a:ext cx="1" cy="63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4"/>
          </p:cNvCxnSpPr>
          <p:nvPr/>
        </p:nvCxnSpPr>
        <p:spPr>
          <a:xfrm>
            <a:off x="9765650" y="2071844"/>
            <a:ext cx="0" cy="741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6178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par>
                          <p:cTn id="25" fill="hold">
                            <p:stCondLst>
                              <p:cond delay="4000"/>
                            </p:stCondLst>
                            <p:childTnLst>
                              <p:par>
                                <p:cTn id="26" presetID="26"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80">
                                          <p:stCondLst>
                                            <p:cond delay="0"/>
                                          </p:stCondLst>
                                        </p:cTn>
                                        <p:tgtEl>
                                          <p:spTgt spid="5"/>
                                        </p:tgtEl>
                                      </p:cBhvr>
                                    </p:animEffect>
                                    <p:anim calcmode="lin" valueType="num">
                                      <p:cBhvr>
                                        <p:cTn id="2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4" dur="26">
                                          <p:stCondLst>
                                            <p:cond delay="650"/>
                                          </p:stCondLst>
                                        </p:cTn>
                                        <p:tgtEl>
                                          <p:spTgt spid="5"/>
                                        </p:tgtEl>
                                      </p:cBhvr>
                                      <p:to x="100000" y="60000"/>
                                    </p:animScale>
                                    <p:animScale>
                                      <p:cBhvr>
                                        <p:cTn id="35" dur="166" decel="50000">
                                          <p:stCondLst>
                                            <p:cond delay="676"/>
                                          </p:stCondLst>
                                        </p:cTn>
                                        <p:tgtEl>
                                          <p:spTgt spid="5"/>
                                        </p:tgtEl>
                                      </p:cBhvr>
                                      <p:to x="100000" y="100000"/>
                                    </p:animScale>
                                    <p:animScale>
                                      <p:cBhvr>
                                        <p:cTn id="36" dur="26">
                                          <p:stCondLst>
                                            <p:cond delay="1312"/>
                                          </p:stCondLst>
                                        </p:cTn>
                                        <p:tgtEl>
                                          <p:spTgt spid="5"/>
                                        </p:tgtEl>
                                      </p:cBhvr>
                                      <p:to x="100000" y="80000"/>
                                    </p:animScale>
                                    <p:animScale>
                                      <p:cBhvr>
                                        <p:cTn id="37" dur="166" decel="50000">
                                          <p:stCondLst>
                                            <p:cond delay="1338"/>
                                          </p:stCondLst>
                                        </p:cTn>
                                        <p:tgtEl>
                                          <p:spTgt spid="5"/>
                                        </p:tgtEl>
                                      </p:cBhvr>
                                      <p:to x="100000" y="100000"/>
                                    </p:animScale>
                                    <p:animScale>
                                      <p:cBhvr>
                                        <p:cTn id="38" dur="26">
                                          <p:stCondLst>
                                            <p:cond delay="1642"/>
                                          </p:stCondLst>
                                        </p:cTn>
                                        <p:tgtEl>
                                          <p:spTgt spid="5"/>
                                        </p:tgtEl>
                                      </p:cBhvr>
                                      <p:to x="100000" y="90000"/>
                                    </p:animScale>
                                    <p:animScale>
                                      <p:cBhvr>
                                        <p:cTn id="39" dur="166" decel="50000">
                                          <p:stCondLst>
                                            <p:cond delay="1668"/>
                                          </p:stCondLst>
                                        </p:cTn>
                                        <p:tgtEl>
                                          <p:spTgt spid="5"/>
                                        </p:tgtEl>
                                      </p:cBhvr>
                                      <p:to x="100000" y="100000"/>
                                    </p:animScale>
                                    <p:animScale>
                                      <p:cBhvr>
                                        <p:cTn id="40" dur="26">
                                          <p:stCondLst>
                                            <p:cond delay="1808"/>
                                          </p:stCondLst>
                                        </p:cTn>
                                        <p:tgtEl>
                                          <p:spTgt spid="5"/>
                                        </p:tgtEl>
                                      </p:cBhvr>
                                      <p:to x="100000" y="95000"/>
                                    </p:animScale>
                                    <p:animScale>
                                      <p:cBhvr>
                                        <p:cTn id="41" dur="166" decel="50000">
                                          <p:stCondLst>
                                            <p:cond delay="1834"/>
                                          </p:stCondLst>
                                        </p:cTn>
                                        <p:tgtEl>
                                          <p:spTgt spid="5"/>
                                        </p:tgtEl>
                                      </p:cBhvr>
                                      <p:to x="100000" y="100000"/>
                                    </p:animScale>
                                  </p:childTnLst>
                                </p:cTn>
                              </p:par>
                            </p:childTnLst>
                          </p:cTn>
                        </p:par>
                        <p:par>
                          <p:cTn id="42" fill="hold">
                            <p:stCondLst>
                              <p:cond delay="6000"/>
                            </p:stCondLst>
                            <p:childTnLst>
                              <p:par>
                                <p:cTn id="43" presetID="26"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80">
                                          <p:stCondLst>
                                            <p:cond delay="0"/>
                                          </p:stCondLst>
                                        </p:cTn>
                                        <p:tgtEl>
                                          <p:spTgt spid="6"/>
                                        </p:tgtEl>
                                      </p:cBhvr>
                                    </p:animEffect>
                                    <p:anim calcmode="lin" valueType="num">
                                      <p:cBhvr>
                                        <p:cTn id="4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1" dur="26">
                                          <p:stCondLst>
                                            <p:cond delay="650"/>
                                          </p:stCondLst>
                                        </p:cTn>
                                        <p:tgtEl>
                                          <p:spTgt spid="6"/>
                                        </p:tgtEl>
                                      </p:cBhvr>
                                      <p:to x="100000" y="60000"/>
                                    </p:animScale>
                                    <p:animScale>
                                      <p:cBhvr>
                                        <p:cTn id="52" dur="166" decel="50000">
                                          <p:stCondLst>
                                            <p:cond delay="676"/>
                                          </p:stCondLst>
                                        </p:cTn>
                                        <p:tgtEl>
                                          <p:spTgt spid="6"/>
                                        </p:tgtEl>
                                      </p:cBhvr>
                                      <p:to x="100000" y="100000"/>
                                    </p:animScale>
                                    <p:animScale>
                                      <p:cBhvr>
                                        <p:cTn id="53" dur="26">
                                          <p:stCondLst>
                                            <p:cond delay="1312"/>
                                          </p:stCondLst>
                                        </p:cTn>
                                        <p:tgtEl>
                                          <p:spTgt spid="6"/>
                                        </p:tgtEl>
                                      </p:cBhvr>
                                      <p:to x="100000" y="80000"/>
                                    </p:animScale>
                                    <p:animScale>
                                      <p:cBhvr>
                                        <p:cTn id="54" dur="166" decel="50000">
                                          <p:stCondLst>
                                            <p:cond delay="1338"/>
                                          </p:stCondLst>
                                        </p:cTn>
                                        <p:tgtEl>
                                          <p:spTgt spid="6"/>
                                        </p:tgtEl>
                                      </p:cBhvr>
                                      <p:to x="100000" y="100000"/>
                                    </p:animScale>
                                    <p:animScale>
                                      <p:cBhvr>
                                        <p:cTn id="55" dur="26">
                                          <p:stCondLst>
                                            <p:cond delay="1642"/>
                                          </p:stCondLst>
                                        </p:cTn>
                                        <p:tgtEl>
                                          <p:spTgt spid="6"/>
                                        </p:tgtEl>
                                      </p:cBhvr>
                                      <p:to x="100000" y="90000"/>
                                    </p:animScale>
                                    <p:animScale>
                                      <p:cBhvr>
                                        <p:cTn id="56" dur="166" decel="50000">
                                          <p:stCondLst>
                                            <p:cond delay="1668"/>
                                          </p:stCondLst>
                                        </p:cTn>
                                        <p:tgtEl>
                                          <p:spTgt spid="6"/>
                                        </p:tgtEl>
                                      </p:cBhvr>
                                      <p:to x="100000" y="100000"/>
                                    </p:animScale>
                                    <p:animScale>
                                      <p:cBhvr>
                                        <p:cTn id="57" dur="26">
                                          <p:stCondLst>
                                            <p:cond delay="1808"/>
                                          </p:stCondLst>
                                        </p:cTn>
                                        <p:tgtEl>
                                          <p:spTgt spid="6"/>
                                        </p:tgtEl>
                                      </p:cBhvr>
                                      <p:to x="100000" y="95000"/>
                                    </p:animScale>
                                    <p:animScale>
                                      <p:cBhvr>
                                        <p:cTn id="58" dur="166" decel="50000">
                                          <p:stCondLst>
                                            <p:cond delay="1834"/>
                                          </p:stCondLst>
                                        </p:cTn>
                                        <p:tgtEl>
                                          <p:spTgt spid="6"/>
                                        </p:tgtEl>
                                      </p:cBhvr>
                                      <p:to x="100000" y="100000"/>
                                    </p:animScale>
                                  </p:childTnLst>
                                </p:cTn>
                              </p:par>
                            </p:childTnLst>
                          </p:cTn>
                        </p:par>
                        <p:par>
                          <p:cTn id="59" fill="hold">
                            <p:stCondLst>
                              <p:cond delay="8000"/>
                            </p:stCondLst>
                            <p:childTnLst>
                              <p:par>
                                <p:cTn id="60" presetID="26"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80">
                                          <p:stCondLst>
                                            <p:cond delay="0"/>
                                          </p:stCondLst>
                                        </p:cTn>
                                        <p:tgtEl>
                                          <p:spTgt spid="7"/>
                                        </p:tgtEl>
                                      </p:cBhvr>
                                    </p:animEffect>
                                    <p:anim calcmode="lin" valueType="num">
                                      <p:cBhvr>
                                        <p:cTn id="6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8" dur="26">
                                          <p:stCondLst>
                                            <p:cond delay="650"/>
                                          </p:stCondLst>
                                        </p:cTn>
                                        <p:tgtEl>
                                          <p:spTgt spid="7"/>
                                        </p:tgtEl>
                                      </p:cBhvr>
                                      <p:to x="100000" y="60000"/>
                                    </p:animScale>
                                    <p:animScale>
                                      <p:cBhvr>
                                        <p:cTn id="69" dur="166" decel="50000">
                                          <p:stCondLst>
                                            <p:cond delay="676"/>
                                          </p:stCondLst>
                                        </p:cTn>
                                        <p:tgtEl>
                                          <p:spTgt spid="7"/>
                                        </p:tgtEl>
                                      </p:cBhvr>
                                      <p:to x="100000" y="100000"/>
                                    </p:animScale>
                                    <p:animScale>
                                      <p:cBhvr>
                                        <p:cTn id="70" dur="26">
                                          <p:stCondLst>
                                            <p:cond delay="1312"/>
                                          </p:stCondLst>
                                        </p:cTn>
                                        <p:tgtEl>
                                          <p:spTgt spid="7"/>
                                        </p:tgtEl>
                                      </p:cBhvr>
                                      <p:to x="100000" y="80000"/>
                                    </p:animScale>
                                    <p:animScale>
                                      <p:cBhvr>
                                        <p:cTn id="71" dur="166" decel="50000">
                                          <p:stCondLst>
                                            <p:cond delay="1338"/>
                                          </p:stCondLst>
                                        </p:cTn>
                                        <p:tgtEl>
                                          <p:spTgt spid="7"/>
                                        </p:tgtEl>
                                      </p:cBhvr>
                                      <p:to x="100000" y="100000"/>
                                    </p:animScale>
                                    <p:animScale>
                                      <p:cBhvr>
                                        <p:cTn id="72" dur="26">
                                          <p:stCondLst>
                                            <p:cond delay="1642"/>
                                          </p:stCondLst>
                                        </p:cTn>
                                        <p:tgtEl>
                                          <p:spTgt spid="7"/>
                                        </p:tgtEl>
                                      </p:cBhvr>
                                      <p:to x="100000" y="90000"/>
                                    </p:animScale>
                                    <p:animScale>
                                      <p:cBhvr>
                                        <p:cTn id="73" dur="166" decel="50000">
                                          <p:stCondLst>
                                            <p:cond delay="1668"/>
                                          </p:stCondLst>
                                        </p:cTn>
                                        <p:tgtEl>
                                          <p:spTgt spid="7"/>
                                        </p:tgtEl>
                                      </p:cBhvr>
                                      <p:to x="100000" y="100000"/>
                                    </p:animScale>
                                    <p:animScale>
                                      <p:cBhvr>
                                        <p:cTn id="74" dur="26">
                                          <p:stCondLst>
                                            <p:cond delay="1808"/>
                                          </p:stCondLst>
                                        </p:cTn>
                                        <p:tgtEl>
                                          <p:spTgt spid="7"/>
                                        </p:tgtEl>
                                      </p:cBhvr>
                                      <p:to x="100000" y="95000"/>
                                    </p:animScale>
                                    <p:animScale>
                                      <p:cBhvr>
                                        <p:cTn id="75" dur="166" decel="50000">
                                          <p:stCondLst>
                                            <p:cond delay="1834"/>
                                          </p:stCondLst>
                                        </p:cTn>
                                        <p:tgtEl>
                                          <p:spTgt spid="7"/>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par>
                          <p:cTn id="81" fill="hold">
                            <p:stCondLst>
                              <p:cond delay="500"/>
                            </p:stCondLst>
                            <p:childTnLst>
                              <p:par>
                                <p:cTn id="82" presetID="14" presetClass="entr" presetSubtype="10" fill="hold" grpId="0"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randombar(horizontal)">
                                      <p:cBhvr>
                                        <p:cTn id="84" dur="500"/>
                                        <p:tgtEl>
                                          <p:spTgt spid="13"/>
                                        </p:tgtEl>
                                      </p:cBhvr>
                                    </p:animEffect>
                                  </p:childTnLst>
                                </p:cTn>
                              </p:par>
                            </p:childTnLst>
                          </p:cTn>
                        </p:par>
                        <p:par>
                          <p:cTn id="85" fill="hold">
                            <p:stCondLst>
                              <p:cond delay="1000"/>
                            </p:stCondLst>
                            <p:childTnLst>
                              <p:par>
                                <p:cTn id="86" presetID="10" presetClass="entr" presetSubtype="0"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par>
                          <p:cTn id="89" fill="hold">
                            <p:stCondLst>
                              <p:cond delay="1500"/>
                            </p:stCondLst>
                            <p:childTnLst>
                              <p:par>
                                <p:cTn id="90" presetID="14" presetClass="entr" presetSubtype="10"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randombar(horizontal)">
                                      <p:cBhvr>
                                        <p:cTn id="92" dur="500"/>
                                        <p:tgtEl>
                                          <p:spTgt spid="14"/>
                                        </p:tgtEl>
                                      </p:cBhvr>
                                    </p:animEffect>
                                  </p:childTnLst>
                                </p:cTn>
                              </p:par>
                            </p:childTnLst>
                          </p:cTn>
                        </p:par>
                        <p:par>
                          <p:cTn id="93" fill="hold">
                            <p:stCondLst>
                              <p:cond delay="2000"/>
                            </p:stCondLst>
                            <p:childTnLst>
                              <p:par>
                                <p:cTn id="94" presetID="10" presetClass="entr" presetSubtype="0" fill="hold"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childTnLst>
                          </p:cTn>
                        </p:par>
                        <p:par>
                          <p:cTn id="97" fill="hold">
                            <p:stCondLst>
                              <p:cond delay="2500"/>
                            </p:stCondLst>
                            <p:childTnLst>
                              <p:par>
                                <p:cTn id="98" presetID="14" presetClass="entr" presetSubtype="10" fill="hold" grpId="0" nodeType="after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randombar(horizontal)">
                                      <p:cBhvr>
                                        <p:cTn id="100" dur="500"/>
                                        <p:tgtEl>
                                          <p:spTgt spid="15"/>
                                        </p:tgtEl>
                                      </p:cBhvr>
                                    </p:animEffect>
                                  </p:childTnLst>
                                </p:cTn>
                              </p:par>
                            </p:childTnLst>
                          </p:cTn>
                        </p:par>
                        <p:par>
                          <p:cTn id="101" fill="hold">
                            <p:stCondLst>
                              <p:cond delay="3000"/>
                            </p:stCondLst>
                            <p:childTnLst>
                              <p:par>
                                <p:cTn id="102" presetID="10" presetClass="entr" presetSubtype="0"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500"/>
                                        <p:tgtEl>
                                          <p:spTgt spid="32"/>
                                        </p:tgtEl>
                                      </p:cBhvr>
                                    </p:animEffect>
                                  </p:childTnLst>
                                </p:cTn>
                              </p:par>
                            </p:childTnLst>
                          </p:cTn>
                        </p:par>
                        <p:par>
                          <p:cTn id="105" fill="hold">
                            <p:stCondLst>
                              <p:cond delay="3500"/>
                            </p:stCondLst>
                            <p:childTnLst>
                              <p:par>
                                <p:cTn id="106" presetID="14" presetClass="entr" presetSubtype="10" fill="hold" grpId="0" nodeType="afterEffect">
                                  <p:stCondLst>
                                    <p:cond delay="0"/>
                                  </p:stCondLst>
                                  <p:childTnLst>
                                    <p:set>
                                      <p:cBhvr>
                                        <p:cTn id="107" dur="1" fill="hold">
                                          <p:stCondLst>
                                            <p:cond delay="0"/>
                                          </p:stCondLst>
                                        </p:cTn>
                                        <p:tgtEl>
                                          <p:spTgt spid="16"/>
                                        </p:tgtEl>
                                        <p:attrNameLst>
                                          <p:attrName>style.visibility</p:attrName>
                                        </p:attrNameLst>
                                      </p:cBhvr>
                                      <p:to>
                                        <p:strVal val="visible"/>
                                      </p:to>
                                    </p:set>
                                    <p:animEffect transition="in" filter="randombar(horizontal)">
                                      <p:cBhvr>
                                        <p:cTn id="10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1164515" y="2297733"/>
            <a:ext cx="9545934" cy="1066959"/>
          </a:xfrm>
          <a:prstGeom prst="rect">
            <a:avLst/>
          </a:prstGeom>
        </p:spPr>
        <p:txBody>
          <a:bodyPr wrap="square">
            <a:spAutoFit/>
          </a:bodyPr>
          <a:lstStyle/>
          <a:p>
            <a:pPr lvl="0" algn="just">
              <a:lnSpc>
                <a:spcPts val="1875"/>
              </a:lnSpc>
              <a:spcBef>
                <a:spcPts val="300"/>
              </a:spcBef>
              <a:spcAft>
                <a:spcPts val="1000"/>
              </a:spcAft>
              <a:buSzPts val="1000"/>
              <a:tabLst>
                <a:tab pos="457200" algn="l"/>
              </a:tabLst>
            </a:pPr>
            <a:r>
              <a:rPr lang="en-US" dirty="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Logistic regression is one of the most popular Machine Learning algorithms, which comes under the Supervised Learning technique. </a:t>
            </a:r>
            <a:r>
              <a:rPr lang="en-US"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It is used for predicting the </a:t>
            </a:r>
            <a:r>
              <a:rPr lang="en-US" u="sng"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categorical dependent variable </a:t>
            </a:r>
            <a:r>
              <a:rPr lang="en-US"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using a given set of independent variables</a:t>
            </a:r>
            <a:r>
              <a:rPr lang="en-US" b="1"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a:t>
            </a:r>
            <a:r>
              <a:rPr lang="en-US"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 </a:t>
            </a:r>
            <a:r>
              <a:rPr lang="en-US" dirty="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Therefore </a:t>
            </a:r>
            <a:r>
              <a:rPr lang="en-US"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the outcome </a:t>
            </a:r>
            <a:r>
              <a:rPr lang="en-US" dirty="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must be a categorical or discrete value. It can be either Yes or No, 0 or 1, </a:t>
            </a:r>
            <a:r>
              <a:rPr lang="en-US"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True or </a:t>
            </a:r>
            <a:r>
              <a:rPr lang="en-US" dirty="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False, </a:t>
            </a:r>
            <a:r>
              <a:rPr lang="en-US" dirty="0" smtClean="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rPr>
              <a:t>etc.</a:t>
            </a:r>
            <a:endParaRPr lang="en-US" dirty="0">
              <a:solidFill>
                <a:srgbClr val="002060"/>
              </a:solidFill>
              <a:latin typeface="Franklin Gothic Demi Cond" panose="020B0706030402020204" pitchFamily="34" charset="0"/>
              <a:ea typeface="Arial Unicode MS" panose="020B0604020202020204" pitchFamily="34" charset="-128"/>
              <a:cs typeface="Arial Unicode MS" panose="020B0604020202020204" pitchFamily="34" charset="-128"/>
            </a:endParaRPr>
          </a:p>
        </p:txBody>
      </p:sp>
      <p:sp>
        <p:nvSpPr>
          <p:cNvPr id="4" name="TextBox 3"/>
          <p:cNvSpPr txBox="1"/>
          <p:nvPr/>
        </p:nvSpPr>
        <p:spPr>
          <a:xfrm>
            <a:off x="0" y="631455"/>
            <a:ext cx="4152099" cy="769441"/>
          </a:xfrm>
          <a:prstGeom prst="rect">
            <a:avLst/>
          </a:prstGeom>
          <a:noFill/>
        </p:spPr>
        <p:txBody>
          <a:bodyPr wrap="none" rtlCol="0">
            <a:spAutoFit/>
          </a:bodyPr>
          <a:lstStyle/>
          <a:p>
            <a:pPr marL="571500" indent="-571500">
              <a:buFont typeface="Wingdings" panose="05000000000000000000" pitchFamily="2" charset="2"/>
              <a:buChar char="q"/>
            </a:pPr>
            <a:r>
              <a:rPr lang="en-US" sz="4400" dirty="0" smtClean="0">
                <a:solidFill>
                  <a:schemeClr val="accent6">
                    <a:lumMod val="50000"/>
                  </a:schemeClr>
                </a:solidFill>
                <a:latin typeface="Algerian" panose="04020705040A02060702" pitchFamily="82" charset="0"/>
              </a:rPr>
              <a:t>Algorithm :</a:t>
            </a:r>
            <a:endParaRPr lang="en-IN" sz="4400" dirty="0">
              <a:solidFill>
                <a:schemeClr val="accent6">
                  <a:lumMod val="50000"/>
                </a:schemeClr>
              </a:solidFill>
              <a:latin typeface="Algerian" panose="04020705040A02060702" pitchFamily="82" charset="0"/>
            </a:endParaRPr>
          </a:p>
        </p:txBody>
      </p:sp>
      <p:sp>
        <p:nvSpPr>
          <p:cNvPr id="5" name="Rectangle 4"/>
          <p:cNvSpPr/>
          <p:nvPr/>
        </p:nvSpPr>
        <p:spPr>
          <a:xfrm>
            <a:off x="1164515" y="3485876"/>
            <a:ext cx="9053564" cy="1200329"/>
          </a:xfrm>
          <a:prstGeom prst="rect">
            <a:avLst/>
          </a:prstGeom>
        </p:spPr>
        <p:txBody>
          <a:bodyPr wrap="square">
            <a:spAutoFit/>
          </a:bodyPr>
          <a:lstStyle/>
          <a:p>
            <a:pPr lvl="0"/>
            <a:r>
              <a:rPr lang="en-US" dirty="0">
                <a:solidFill>
                  <a:srgbClr val="002060"/>
                </a:solidFill>
                <a:latin typeface="Franklin Gothic Demi Cond" panose="020B0706030402020204" pitchFamily="34" charset="0"/>
              </a:rPr>
              <a:t>Logistic Regression is much similar to the Linear Regression except that how they are used. Linear Regression is used for solving Regression problems, whereas </a:t>
            </a:r>
            <a:r>
              <a:rPr lang="en-US" b="1" dirty="0" smtClean="0">
                <a:solidFill>
                  <a:srgbClr val="002060"/>
                </a:solidFill>
                <a:latin typeface="Franklin Gothic Demi Cond" panose="020B0706030402020204" pitchFamily="34" charset="0"/>
              </a:rPr>
              <a:t>Logistic regression </a:t>
            </a:r>
            <a:r>
              <a:rPr lang="en-US" b="1" dirty="0">
                <a:solidFill>
                  <a:srgbClr val="002060"/>
                </a:solidFill>
                <a:latin typeface="Franklin Gothic Demi Cond" panose="020B0706030402020204" pitchFamily="34" charset="0"/>
              </a:rPr>
              <a:t>is used for solving the classification problems</a:t>
            </a:r>
            <a:r>
              <a:rPr lang="en-US" dirty="0" smtClean="0">
                <a:solidFill>
                  <a:srgbClr val="002060"/>
                </a:solidFill>
                <a:latin typeface="Franklin Gothic Demi Cond" panose="020B0706030402020204" pitchFamily="34" charset="0"/>
              </a:rPr>
              <a:t>.</a:t>
            </a:r>
            <a:endParaRPr lang="en-IN" dirty="0">
              <a:solidFill>
                <a:srgbClr val="002060"/>
              </a:solidFill>
              <a:latin typeface="Franklin Gothic Demi Cond" panose="020B0706030402020204" pitchFamily="34" charset="0"/>
            </a:endParaRPr>
          </a:p>
          <a:p>
            <a:endParaRPr lang="en-IN" dirty="0">
              <a:solidFill>
                <a:srgbClr val="002060"/>
              </a:solidFill>
            </a:endParaRPr>
          </a:p>
        </p:txBody>
      </p:sp>
      <p:sp>
        <p:nvSpPr>
          <p:cNvPr id="6" name="TextBox 5"/>
          <p:cNvSpPr txBox="1"/>
          <p:nvPr/>
        </p:nvSpPr>
        <p:spPr>
          <a:xfrm>
            <a:off x="1164515" y="1649259"/>
            <a:ext cx="3361626" cy="400110"/>
          </a:xfrm>
          <a:prstGeom prst="rect">
            <a:avLst/>
          </a:prstGeom>
          <a:noFill/>
        </p:spPr>
        <p:txBody>
          <a:bodyPr wrap="none" rtlCol="0">
            <a:spAutoFit/>
          </a:bodyPr>
          <a:lstStyle/>
          <a:p>
            <a:r>
              <a:rPr lang="en-US" sz="2000" b="1" dirty="0">
                <a:solidFill>
                  <a:schemeClr val="accent2">
                    <a:lumMod val="50000"/>
                  </a:schemeClr>
                </a:solidFill>
                <a:latin typeface="Perpetua Titling MT" panose="02020502060505020804" pitchFamily="18" charset="0"/>
                <a:ea typeface="Arial Unicode MS" panose="020B0604020202020204" pitchFamily="34" charset="-128"/>
                <a:cs typeface="Arial Unicode MS" panose="020B0604020202020204" pitchFamily="34" charset="-128"/>
              </a:rPr>
              <a:t>Logistic </a:t>
            </a:r>
            <a:r>
              <a:rPr lang="en-US" sz="2000" b="1" dirty="0" smtClean="0">
                <a:solidFill>
                  <a:schemeClr val="accent2">
                    <a:lumMod val="50000"/>
                  </a:schemeClr>
                </a:solidFill>
                <a:latin typeface="Perpetua Titling MT" panose="02020502060505020804" pitchFamily="18" charset="0"/>
                <a:ea typeface="Arial Unicode MS" panose="020B0604020202020204" pitchFamily="34" charset="-128"/>
                <a:cs typeface="Arial Unicode MS" panose="020B0604020202020204" pitchFamily="34" charset="-128"/>
              </a:rPr>
              <a:t>regression :</a:t>
            </a:r>
            <a:endParaRPr lang="en-IN" sz="2000" b="1" dirty="0">
              <a:solidFill>
                <a:schemeClr val="accent2">
                  <a:lumMod val="50000"/>
                </a:schemeClr>
              </a:solidFill>
              <a:latin typeface="Perpetua Titling MT" panose="02020502060505020804" pitchFamily="18" charset="0"/>
            </a:endParaRPr>
          </a:p>
        </p:txBody>
      </p:sp>
    </p:spTree>
    <p:extLst>
      <p:ext uri="{BB962C8B-B14F-4D97-AF65-F5344CB8AC3E}">
        <p14:creationId xmlns:p14="http://schemas.microsoft.com/office/powerpoint/2010/main" val="627757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par>
                          <p:cTn id="12" fill="hold">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09" y="96253"/>
            <a:ext cx="12192000" cy="6858000"/>
          </a:xfrm>
          <a:prstGeom prst="rect">
            <a:avLst/>
          </a:prstGeom>
        </p:spPr>
      </p:pic>
      <p:sp>
        <p:nvSpPr>
          <p:cNvPr id="3" name="Rectangle 2"/>
          <p:cNvSpPr/>
          <p:nvPr/>
        </p:nvSpPr>
        <p:spPr>
          <a:xfrm>
            <a:off x="3735876" y="1387835"/>
            <a:ext cx="4425776" cy="400110"/>
          </a:xfrm>
          <a:prstGeom prst="rect">
            <a:avLst/>
          </a:prstGeom>
          <a:solidFill>
            <a:schemeClr val="accent6">
              <a:lumMod val="20000"/>
              <a:lumOff val="80000"/>
            </a:schemeClr>
          </a:solidFill>
          <a:effectLst>
            <a:glow rad="228600">
              <a:schemeClr val="accent6">
                <a:satMod val="175000"/>
                <a:alpha val="40000"/>
              </a:schemeClr>
            </a:glow>
          </a:effectLst>
        </p:spPr>
        <p:txBody>
          <a:bodyPr wrap="square">
            <a:spAutoFit/>
          </a:bodyPr>
          <a:lstStyle/>
          <a:p>
            <a:r>
              <a:rPr lang="en-US" sz="2000" b="1" dirty="0" smtClean="0">
                <a:solidFill>
                  <a:schemeClr val="accent6">
                    <a:lumMod val="50000"/>
                  </a:schemeClr>
                </a:solidFill>
                <a:latin typeface="Perpetua Titling MT" panose="02020502060505020804" pitchFamily="18" charset="0"/>
                <a:ea typeface="Times New Roman" panose="02020603050405020304" pitchFamily="18" charset="0"/>
                <a:cs typeface="Mangal"/>
              </a:rPr>
              <a:t>Steps </a:t>
            </a:r>
            <a:r>
              <a:rPr lang="en-US" sz="2000" b="1" dirty="0">
                <a:solidFill>
                  <a:schemeClr val="accent6">
                    <a:lumMod val="50000"/>
                  </a:schemeClr>
                </a:solidFill>
                <a:latin typeface="Perpetua Titling MT" panose="02020502060505020804" pitchFamily="18" charset="0"/>
                <a:ea typeface="Times New Roman" panose="02020603050405020304" pitchFamily="18" charset="0"/>
                <a:cs typeface="Mangal"/>
              </a:rPr>
              <a:t>in Logistic </a:t>
            </a:r>
            <a:r>
              <a:rPr lang="en-US" sz="2000" b="1" dirty="0" smtClean="0">
                <a:solidFill>
                  <a:schemeClr val="accent6">
                    <a:lumMod val="50000"/>
                  </a:schemeClr>
                </a:solidFill>
                <a:latin typeface="Perpetua Titling MT" panose="02020502060505020804" pitchFamily="18" charset="0"/>
                <a:ea typeface="Times New Roman" panose="02020603050405020304" pitchFamily="18" charset="0"/>
                <a:cs typeface="Mangal"/>
              </a:rPr>
              <a:t>Regression</a:t>
            </a:r>
            <a:endParaRPr lang="en-IN" sz="2000" dirty="0">
              <a:solidFill>
                <a:schemeClr val="accent6">
                  <a:lumMod val="50000"/>
                </a:schemeClr>
              </a:solidFill>
              <a:latin typeface="Perpetua Titling MT" panose="02020502060505020804" pitchFamily="18" charset="0"/>
            </a:endParaRPr>
          </a:p>
        </p:txBody>
      </p:sp>
      <p:sp>
        <p:nvSpPr>
          <p:cNvPr id="4" name="TextBox 3"/>
          <p:cNvSpPr txBox="1"/>
          <p:nvPr/>
        </p:nvSpPr>
        <p:spPr>
          <a:xfrm>
            <a:off x="816727" y="2166186"/>
            <a:ext cx="10440166" cy="3180358"/>
          </a:xfrm>
          <a:prstGeom prst="rect">
            <a:avLst/>
          </a:prstGeom>
          <a:solidFill>
            <a:schemeClr val="accent1">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2000" dirty="0">
                <a:solidFill>
                  <a:srgbClr val="333333"/>
                </a:solidFill>
                <a:latin typeface="Segoe UI" panose="020B0502040204020203" pitchFamily="34" charset="0"/>
                <a:ea typeface="Times New Roman" panose="02020603050405020304" pitchFamily="18" charset="0"/>
                <a:cs typeface="Mangal"/>
              </a:rPr>
              <a:t>To implement the Logistic Regression using Python, we will use the same steps as we </a:t>
            </a:r>
            <a:r>
              <a:rPr lang="en-US" sz="2000" dirty="0" smtClean="0">
                <a:solidFill>
                  <a:srgbClr val="333333"/>
                </a:solidFill>
                <a:latin typeface="Segoe UI" panose="020B0502040204020203" pitchFamily="34" charset="0"/>
                <a:ea typeface="Times New Roman" panose="02020603050405020304" pitchFamily="18" charset="0"/>
                <a:cs typeface="Mangal"/>
              </a:rPr>
              <a:t>have </a:t>
            </a:r>
          </a:p>
          <a:p>
            <a:r>
              <a:rPr lang="en-US" sz="2000" dirty="0" smtClean="0">
                <a:solidFill>
                  <a:srgbClr val="333333"/>
                </a:solidFill>
                <a:latin typeface="Segoe UI" panose="020B0502040204020203" pitchFamily="34" charset="0"/>
                <a:ea typeface="Times New Roman" panose="02020603050405020304" pitchFamily="18" charset="0"/>
                <a:cs typeface="Mangal"/>
              </a:rPr>
              <a:t>done </a:t>
            </a:r>
            <a:r>
              <a:rPr lang="en-US" sz="2000" dirty="0">
                <a:solidFill>
                  <a:srgbClr val="333333"/>
                </a:solidFill>
                <a:latin typeface="Segoe UI" panose="020B0502040204020203" pitchFamily="34" charset="0"/>
                <a:ea typeface="Times New Roman" panose="02020603050405020304" pitchFamily="18" charset="0"/>
                <a:cs typeface="Mangal"/>
              </a:rPr>
              <a:t>in previous topics of Regression. Below are the steps</a:t>
            </a:r>
            <a:r>
              <a:rPr lang="en-US" sz="2000" dirty="0" smtClean="0">
                <a:solidFill>
                  <a:srgbClr val="333333"/>
                </a:solidFill>
                <a:latin typeface="Segoe UI" panose="020B0502040204020203" pitchFamily="34" charset="0"/>
                <a:ea typeface="Times New Roman" panose="02020603050405020304" pitchFamily="18" charset="0"/>
                <a:cs typeface="Mangal"/>
              </a:rPr>
              <a:t>:</a:t>
            </a:r>
          </a:p>
          <a:p>
            <a:endParaRPr lang="en-US" dirty="0">
              <a:solidFill>
                <a:srgbClr val="333333"/>
              </a:solidFill>
              <a:latin typeface="Segoe UI" panose="020B0502040204020203" pitchFamily="34"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Data Pre-processing step</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Fitting Logistic Regression to the Training set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Predicting the test result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sz="2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Test accuracy of the result(Creation of Confusion matrix)</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smtClean="0">
                <a:solidFill>
                  <a:srgbClr val="000000"/>
                </a:solidFill>
                <a:latin typeface="Segoe UI" panose="020B0502040204020203" pitchFamily="34" charset="0"/>
                <a:ea typeface="Times New Roman" panose="02020603050405020304" pitchFamily="18" charset="0"/>
              </a:rPr>
              <a:t>      Visualizing </a:t>
            </a:r>
            <a:r>
              <a:rPr lang="en-US" sz="2000" dirty="0">
                <a:solidFill>
                  <a:srgbClr val="000000"/>
                </a:solidFill>
                <a:latin typeface="Segoe UI" panose="020B0502040204020203" pitchFamily="34" charset="0"/>
                <a:ea typeface="Times New Roman" panose="02020603050405020304" pitchFamily="18" charset="0"/>
              </a:rPr>
              <a:t>the test set result.</a:t>
            </a:r>
            <a:endParaRPr lang="en-IN" sz="2000" dirty="0"/>
          </a:p>
          <a:p>
            <a:endParaRPr lang="en-IN" dirty="0"/>
          </a:p>
        </p:txBody>
      </p:sp>
    </p:spTree>
    <p:extLst>
      <p:ext uri="{BB962C8B-B14F-4D97-AF65-F5344CB8AC3E}">
        <p14:creationId xmlns:p14="http://schemas.microsoft.com/office/powerpoint/2010/main" val="14279919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0" y="330312"/>
            <a:ext cx="7335296" cy="523220"/>
          </a:xfrm>
          <a:prstGeom prst="rect">
            <a:avLst/>
          </a:prstGeom>
          <a:solidFill>
            <a:srgbClr val="51A0B6"/>
          </a:solidFill>
          <a:ln>
            <a:solidFill>
              <a:srgbClr val="002060"/>
            </a:solidFill>
          </a:ln>
          <a:scene3d>
            <a:camera prst="orthographicFront"/>
            <a:lightRig rig="threePt" dir="t"/>
          </a:scene3d>
          <a:sp3d>
            <a:bevelT/>
          </a:sp3d>
        </p:spPr>
        <p:txBody>
          <a:bodyPr wrap="square">
            <a:spAutoFit/>
          </a:bodyPr>
          <a:lstStyle/>
          <a:p>
            <a:r>
              <a:rPr lang="en-US" sz="2800" dirty="0">
                <a:solidFill>
                  <a:schemeClr val="accent4"/>
                </a:solidFill>
                <a:latin typeface="Algerian" panose="04020705040A02060702" pitchFamily="82" charset="0"/>
                <a:ea typeface="Times New Roman" panose="02020603050405020304" pitchFamily="18" charset="0"/>
              </a:rPr>
              <a:t>Logistic Function (Sigmoid Function):</a:t>
            </a:r>
            <a:endParaRPr lang="en-IN" sz="2800" dirty="0">
              <a:solidFill>
                <a:schemeClr val="accent4"/>
              </a:solidFill>
              <a:latin typeface="Algerian" panose="04020705040A02060702" pitchFamily="82" charset="0"/>
            </a:endParaRPr>
          </a:p>
        </p:txBody>
      </p:sp>
      <p:sp>
        <p:nvSpPr>
          <p:cNvPr id="3" name="Rectangle 2"/>
          <p:cNvSpPr/>
          <p:nvPr/>
        </p:nvSpPr>
        <p:spPr>
          <a:xfrm>
            <a:off x="130628" y="1771311"/>
            <a:ext cx="8279842" cy="3618939"/>
          </a:xfrm>
          <a:prstGeom prst="rect">
            <a:avLst/>
          </a:prstGeom>
          <a:solidFill>
            <a:srgbClr val="B9E5F6"/>
          </a:solidFill>
          <a:scene3d>
            <a:camera prst="orthographicFront"/>
            <a:lightRig rig="threePt" dir="t"/>
          </a:scene3d>
          <a:sp3d>
            <a:bevelT w="114300" prst="artDeco"/>
          </a:sp3d>
        </p:spPr>
        <p:txBody>
          <a:bodyPr wrap="square">
            <a:spAutoFit/>
          </a:bodyPr>
          <a:lstStyle/>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The sigmoid function is a mathematical function used to map </a:t>
            </a:r>
            <a:r>
              <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the </a:t>
            </a:r>
          </a:p>
          <a:p>
            <a:pPr lvl="0" algn="just">
              <a:lnSpc>
                <a:spcPts val="1875"/>
              </a:lnSpc>
              <a:spcBef>
                <a:spcPts val="300"/>
              </a:spcBef>
              <a:spcAft>
                <a:spcPts val="1000"/>
              </a:spcAft>
              <a:buSzPts val="1000"/>
              <a:tabLst>
                <a:tab pos="457200" algn="l"/>
              </a:tabLst>
            </a:pPr>
            <a:r>
              <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predicted values to probabilities.</a:t>
            </a:r>
            <a:endParaRPr lang="en-IN" dirty="0" smtClean="0">
              <a:solidFill>
                <a:srgbClr val="66003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It </a:t>
            </a: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maps any real value into another value within a range of 0 and 1.</a:t>
            </a:r>
            <a:endParaRPr lang="en-IN" dirty="0">
              <a:solidFill>
                <a:srgbClr val="66003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The value of the logistic regression must be between 0 and 1, which </a:t>
            </a:r>
            <a:endPar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endParaRPr>
          </a:p>
          <a:p>
            <a:pPr lvl="0" algn="just">
              <a:lnSpc>
                <a:spcPts val="1875"/>
              </a:lnSpc>
              <a:spcBef>
                <a:spcPts val="300"/>
              </a:spcBef>
              <a:spcAft>
                <a:spcPts val="1000"/>
              </a:spcAft>
              <a:buSzPts val="1000"/>
              <a:tabLst>
                <a:tab pos="457200" algn="l"/>
              </a:tabLst>
            </a:pP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cannot </a:t>
            </a: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go beyond this limit, so it forms a curve like the "S" form. The </a:t>
            </a:r>
            <a:endPar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endParaRPr>
          </a:p>
          <a:p>
            <a:pPr lvl="0" algn="just">
              <a:lnSpc>
                <a:spcPts val="1875"/>
              </a:lnSpc>
              <a:spcBef>
                <a:spcPts val="300"/>
              </a:spcBef>
              <a:spcAft>
                <a:spcPts val="1000"/>
              </a:spcAft>
              <a:buSzPts val="1000"/>
              <a:tabLst>
                <a:tab pos="457200" algn="l"/>
              </a:tabLst>
            </a:pP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S-form </a:t>
            </a: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curve is called the Sigmoid function or the logistic function.</a:t>
            </a:r>
            <a:endParaRPr lang="en-IN" dirty="0">
              <a:solidFill>
                <a:srgbClr val="66003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In logistic regression, we use the concept of the threshold value, which </a:t>
            </a:r>
            <a:endPar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endParaRPr>
          </a:p>
          <a:p>
            <a:pPr lvl="0" algn="just">
              <a:lnSpc>
                <a:spcPts val="1875"/>
              </a:lnSpc>
              <a:spcBef>
                <a:spcPts val="300"/>
              </a:spcBef>
              <a:spcAft>
                <a:spcPts val="1000"/>
              </a:spcAft>
              <a:buSzPts val="1000"/>
              <a:tabLst>
                <a:tab pos="457200" algn="l"/>
              </a:tabLst>
            </a:pP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defines </a:t>
            </a: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the probability of either 0 or 1. Such as values above the </a:t>
            </a:r>
            <a:endPar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endParaRPr>
          </a:p>
          <a:p>
            <a:pPr lvl="0" algn="just">
              <a:lnSpc>
                <a:spcPts val="1875"/>
              </a:lnSpc>
              <a:spcBef>
                <a:spcPts val="300"/>
              </a:spcBef>
              <a:spcAft>
                <a:spcPts val="1000"/>
              </a:spcAft>
              <a:buSzPts val="1000"/>
              <a:tabLst>
                <a:tab pos="457200" algn="l"/>
              </a:tabLst>
            </a:pP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smtClean="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    threshold </a:t>
            </a:r>
            <a:r>
              <a:rPr lang="en-US" dirty="0">
                <a:solidFill>
                  <a:srgbClr val="660033"/>
                </a:solidFill>
                <a:latin typeface="Segoe UI" panose="020B0502040204020203" pitchFamily="34" charset="0"/>
                <a:ea typeface="Times New Roman" panose="02020603050405020304" pitchFamily="18" charset="0"/>
                <a:cs typeface="Times New Roman" panose="02020603050405020304" pitchFamily="18" charset="0"/>
              </a:rPr>
              <a:t>value tends to 1, and a value below the threshold values tends to 0.</a:t>
            </a:r>
            <a:endParaRPr lang="en-IN" dirty="0">
              <a:solidFill>
                <a:srgbClr val="660033"/>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0628" y="6034261"/>
            <a:ext cx="11873803" cy="707886"/>
          </a:xfrm>
          <a:prstGeom prst="rect">
            <a:avLst/>
          </a:prstGeom>
          <a:solidFill>
            <a:schemeClr val="accent6">
              <a:lumMod val="20000"/>
              <a:lumOff val="80000"/>
            </a:schemeClr>
          </a:solidFill>
          <a:effectLst>
            <a:glow rad="101600">
              <a:schemeClr val="accent6">
                <a:satMod val="175000"/>
                <a:alpha val="40000"/>
              </a:schemeClr>
            </a:glow>
          </a:effectLst>
        </p:spPr>
        <p:txBody>
          <a:bodyPr wrap="square">
            <a:spAutoFit/>
          </a:bodyPr>
          <a:lstStyle/>
          <a:p>
            <a:r>
              <a:rPr lang="en-US" sz="2000" b="1" dirty="0">
                <a:latin typeface="Arial" panose="020B0604020202020204" pitchFamily="34" charset="0"/>
                <a:ea typeface="Times New Roman" panose="02020603050405020304" pitchFamily="18" charset="0"/>
              </a:rPr>
              <a:t>Note:</a:t>
            </a:r>
            <a:r>
              <a:rPr lang="en-US" sz="2000" dirty="0">
                <a:latin typeface="Arial" panose="020B0604020202020204" pitchFamily="34" charset="0"/>
                <a:ea typeface="Times New Roman" panose="02020603050405020304" pitchFamily="18" charset="0"/>
              </a:rPr>
              <a:t> Logistic regression uses the concept of predictive modeling as regression; therefore, it is called logistic regression, but is used to classify samples; Therefore, it falls under the classification algorithm.</a:t>
            </a:r>
            <a:endParaRPr lang="en-IN" sz="2000" dirty="0"/>
          </a:p>
        </p:txBody>
      </p:sp>
      <p:pic>
        <p:nvPicPr>
          <p:cNvPr id="5" name="Picture 4" descr="Logistic Regression in Machine Learning"/>
          <p:cNvPicPr/>
          <p:nvPr/>
        </p:nvPicPr>
        <p:blipFill>
          <a:blip r:embed="rId3">
            <a:extLst>
              <a:ext uri="{28A0092B-C50C-407E-A947-70E740481C1C}">
                <a14:useLocalDpi xmlns:a14="http://schemas.microsoft.com/office/drawing/2010/main" val="0"/>
              </a:ext>
            </a:extLst>
          </a:blip>
          <a:srcRect/>
          <a:stretch>
            <a:fillRect/>
          </a:stretch>
        </p:blipFill>
        <p:spPr bwMode="auto">
          <a:xfrm>
            <a:off x="8410470" y="2180492"/>
            <a:ext cx="3781530" cy="2833636"/>
          </a:xfrm>
          <a:prstGeom prst="rect">
            <a:avLst/>
          </a:prstGeom>
          <a:noFill/>
          <a:ln>
            <a:noFill/>
          </a:ln>
          <a:effectLst>
            <a:reflection blurRad="6350" stA="52000" endA="300" endPos="35000" dir="5400000" sy="-100000" algn="bl" rotWithShape="0"/>
          </a:effectLst>
        </p:spPr>
      </p:pic>
    </p:spTree>
    <p:extLst>
      <p:ext uri="{BB962C8B-B14F-4D97-AF65-F5344CB8AC3E}">
        <p14:creationId xmlns:p14="http://schemas.microsoft.com/office/powerpoint/2010/main" val="39924661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3"/>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par>
                          <p:cTn id="18" fill="hold">
                            <p:stCondLst>
                              <p:cond delay="2000"/>
                            </p:stCondLst>
                            <p:childTnLst>
                              <p:par>
                                <p:cTn id="19" presetID="26"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80">
                                          <p:stCondLst>
                                            <p:cond delay="0"/>
                                          </p:stCondLst>
                                        </p:cTn>
                                        <p:tgtEl>
                                          <p:spTgt spid="5"/>
                                        </p:tgtEl>
                                      </p:cBhvr>
                                    </p:animEffect>
                                    <p:anim calcmode="lin" valueType="num">
                                      <p:cBhvr>
                                        <p:cTn id="2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gtEl>
                                      </p:cBhvr>
                                      <p:to x="100000" y="60000"/>
                                    </p:animScale>
                                    <p:animScale>
                                      <p:cBhvr>
                                        <p:cTn id="28" dur="166" decel="50000">
                                          <p:stCondLst>
                                            <p:cond delay="67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717</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16</vt:i4>
      </vt:variant>
    </vt:vector>
  </HeadingPairs>
  <TitlesOfParts>
    <vt:vector size="42" baseType="lpstr">
      <vt:lpstr>Arial Unicode MS</vt:lpstr>
      <vt:lpstr>Agency FB</vt:lpstr>
      <vt:lpstr>Algerian</vt:lpstr>
      <vt:lpstr>Arial</vt:lpstr>
      <vt:lpstr>Arial Black</vt:lpstr>
      <vt:lpstr>Arial Narrow</vt:lpstr>
      <vt:lpstr>Arial Rounded MT Bold</vt:lpstr>
      <vt:lpstr>Bahnschrift Condensed</vt:lpstr>
      <vt:lpstr>Britannic Bold</vt:lpstr>
      <vt:lpstr>Calibri</vt:lpstr>
      <vt:lpstr>Calibri Light</vt:lpstr>
      <vt:lpstr>Cambria Math</vt:lpstr>
      <vt:lpstr>Courier New</vt:lpstr>
      <vt:lpstr>Franklin Gothic Demi Cond</vt:lpstr>
      <vt:lpstr>Helvetica Neue</vt:lpstr>
      <vt:lpstr>Inter</vt:lpstr>
      <vt:lpstr>Mangal</vt:lpstr>
      <vt:lpstr>Perpetua</vt:lpstr>
      <vt:lpstr>Perpetua Titling MT</vt:lpstr>
      <vt:lpstr>Roboto Mono</vt:lpstr>
      <vt:lpstr>Segoe UI</vt:lpstr>
      <vt:lpstr>Times New Roman</vt:lpstr>
      <vt:lpstr>var(--font-din)</vt:lpstr>
      <vt:lpstr>Vladimir Script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49</cp:revision>
  <dcterms:created xsi:type="dcterms:W3CDTF">2023-08-23T14:49:45Z</dcterms:created>
  <dcterms:modified xsi:type="dcterms:W3CDTF">2023-08-29T06:14:50Z</dcterms:modified>
</cp:coreProperties>
</file>