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320" y="4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tableStyles" Target="tableStyle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EAFA67-7E31-478A-A028-01ED541AC6FF}" type="datetimeFigureOut">
              <a:rPr lang="en-IN" smtClean="0"/>
              <a:t>03-01-2025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2F3CAA-9D14-4C3C-85CC-42ED2DD4FA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4259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2F3CAA-9D14-4C3C-85CC-42ED2DD4FA9E}" type="slidenum">
              <a:rPr lang="en-IN" smtClean="0"/>
              <a:t>63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1423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2F3CAA-9D14-4C3C-85CC-42ED2DD4FA9E}" type="slidenum">
              <a:rPr lang="en-IN" smtClean="0"/>
              <a:t>69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9562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20825" y="96469"/>
            <a:ext cx="7102348" cy="3003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169414" y="3875913"/>
            <a:ext cx="4805171" cy="16719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IN" smtClean="0"/>
              <a:t>Prof. M. A. Thorat</a:t>
            </a: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0E366-581B-4495-BF23-DD7EA6481038}" type="datetime1">
              <a:rPr lang="en-US" smtClean="0"/>
              <a:t>1/4/2025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7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IN" smtClean="0"/>
              <a:t>Prof. M. A. Thorat</a:t>
            </a: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6543E-4A7B-4A66-ACB3-09D059425F62}" type="datetime1">
              <a:rPr lang="en-US" smtClean="0"/>
              <a:t>1/4/2025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IN" smtClean="0"/>
              <a:t>Prof. M. A. Thorat</a:t>
            </a:r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9F7DC-3881-4A6B-822A-37BF64A30DE6}" type="datetime1">
              <a:rPr lang="en-US" smtClean="0"/>
              <a:t>1/4/2025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IN" smtClean="0"/>
              <a:t>Prof. M. A. Thorat</a:t>
            </a:r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CD5B4-B778-43F7-89F6-0114B0214925}" type="datetime1">
              <a:rPr lang="en-US" smtClean="0"/>
              <a:t>1/4/2025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IN" smtClean="0"/>
              <a:t>Prof. M. A. Thorat</a:t>
            </a:r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74F4D-BC9D-4405-9B7A-354A9B93EC23}" type="datetime1">
              <a:rPr lang="en-US" smtClean="0"/>
              <a:t>1/4/2025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20699" y="50748"/>
            <a:ext cx="7102601" cy="1129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888692"/>
            <a:ext cx="8074025" cy="3830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976878" y="6464909"/>
            <a:ext cx="118872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IN" smtClean="0"/>
              <a:t>Prof. M. A. Thorat</a:t>
            </a: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10EC5-2CE0-49FC-9CA3-0E555CA9CD8C}" type="datetime1">
              <a:rPr lang="en-US" smtClean="0"/>
              <a:t>1/4/2025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devskiller.com/coding-tests-category/scala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://mit.wu.ac.th/mit/images/editor/files/Ch%2006(3).pdf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78758" y="2397633"/>
            <a:ext cx="158623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dirty="0">
                <a:latin typeface="Calibri"/>
                <a:cs typeface="Calibri"/>
              </a:rPr>
              <a:t>Unit</a:t>
            </a:r>
            <a:r>
              <a:rPr sz="5400" b="1" spc="-95" dirty="0">
                <a:latin typeface="Calibri"/>
                <a:cs typeface="Calibri"/>
              </a:rPr>
              <a:t> </a:t>
            </a:r>
            <a:r>
              <a:rPr sz="5400" b="1" dirty="0">
                <a:latin typeface="Calibri"/>
                <a:cs typeface="Calibri"/>
              </a:rPr>
              <a:t>I</a:t>
            </a:r>
            <a:endParaRPr sz="5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2600" marR="5080" indent="-46799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Fundamentals</a:t>
            </a:r>
            <a:r>
              <a:rPr spc="-100" dirty="0"/>
              <a:t> </a:t>
            </a:r>
            <a:r>
              <a:rPr dirty="0"/>
              <a:t>of </a:t>
            </a:r>
            <a:r>
              <a:rPr spc="-1205" dirty="0"/>
              <a:t> </a:t>
            </a:r>
            <a:r>
              <a:rPr spc="-20" dirty="0"/>
              <a:t>Programming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392174" y="96469"/>
            <a:ext cx="67310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latin typeface="Calibri"/>
                <a:cs typeface="Calibri"/>
              </a:rPr>
              <a:t>JAYAWANTRAO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35" dirty="0">
                <a:latin typeface="Calibri"/>
                <a:cs typeface="Calibri"/>
              </a:rPr>
              <a:t>SAWANT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COLLEGE</a:t>
            </a:r>
            <a:r>
              <a:rPr sz="1800" b="1" spc="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OF</a:t>
            </a:r>
            <a:r>
              <a:rPr sz="1800" b="1" dirty="0">
                <a:latin typeface="Calibri"/>
                <a:cs typeface="Calibri"/>
              </a:rPr>
              <a:t> ENGINEERING,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HADAPSAR,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PUNE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32511"/>
            <a:ext cx="745172" cy="507872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 dirty="0" err="1" smtClean="0"/>
              <a:t>Prof.</a:t>
            </a:r>
            <a:r>
              <a:rPr lang="en-IN" dirty="0" smtClean="0"/>
              <a:t> M. A. Thorat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35835" y="3564635"/>
            <a:ext cx="6858000" cy="20320"/>
          </a:xfrm>
          <a:custGeom>
            <a:avLst/>
            <a:gdLst/>
            <a:ahLst/>
            <a:cxnLst/>
            <a:rect l="l" t="t" r="r" b="b"/>
            <a:pathLst>
              <a:path w="6858000" h="20320">
                <a:moveTo>
                  <a:pt x="6858000" y="0"/>
                </a:moveTo>
                <a:lnTo>
                  <a:pt x="0" y="0"/>
                </a:lnTo>
                <a:lnTo>
                  <a:pt x="0" y="19812"/>
                </a:lnTo>
                <a:lnTo>
                  <a:pt x="6858000" y="19812"/>
                </a:lnTo>
                <a:lnTo>
                  <a:pt x="6858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59740" y="760831"/>
            <a:ext cx="8150225" cy="505015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b="1" spc="5" dirty="0">
                <a:latin typeface="Times New Roman"/>
                <a:cs typeface="Times New Roman"/>
              </a:rPr>
              <a:t>1952</a:t>
            </a:r>
            <a:r>
              <a:rPr sz="3200" b="1" dirty="0">
                <a:latin typeface="Times New Roman"/>
                <a:cs typeface="Times New Roman"/>
              </a:rPr>
              <a:t>:</a:t>
            </a:r>
            <a:r>
              <a:rPr sz="3200" b="1" spc="-21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Auto</a:t>
            </a:r>
            <a:r>
              <a:rPr sz="3200" b="1" spc="5" dirty="0">
                <a:latin typeface="Times New Roman"/>
                <a:cs typeface="Times New Roman"/>
              </a:rPr>
              <a:t>c</a:t>
            </a:r>
            <a:r>
              <a:rPr sz="3200" b="1" dirty="0">
                <a:latin typeface="Times New Roman"/>
                <a:cs typeface="Times New Roman"/>
              </a:rPr>
              <a:t>ode</a:t>
            </a:r>
            <a:endParaRPr sz="32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90000"/>
              </a:lnSpc>
              <a:spcBef>
                <a:spcPts val="770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Autocode was a general </a:t>
            </a:r>
            <a:r>
              <a:rPr sz="3200" spc="-5" dirty="0">
                <a:latin typeface="Times New Roman"/>
                <a:cs typeface="Times New Roman"/>
              </a:rPr>
              <a:t>term </a:t>
            </a:r>
            <a:r>
              <a:rPr sz="3200" dirty="0">
                <a:latin typeface="Times New Roman"/>
                <a:cs typeface="Times New Roman"/>
              </a:rPr>
              <a:t>used </a:t>
            </a:r>
            <a:r>
              <a:rPr sz="3200" spc="-5" dirty="0">
                <a:latin typeface="Times New Roman"/>
                <a:cs typeface="Times New Roman"/>
              </a:rPr>
              <a:t>for </a:t>
            </a:r>
            <a:r>
              <a:rPr sz="3200" dirty="0">
                <a:latin typeface="Times New Roman"/>
                <a:cs typeface="Times New Roman"/>
              </a:rPr>
              <a:t>a </a:t>
            </a:r>
            <a:r>
              <a:rPr sz="3200" spc="-5" dirty="0">
                <a:latin typeface="Times New Roman"/>
                <a:cs typeface="Times New Roman"/>
              </a:rPr>
              <a:t>family </a:t>
            </a:r>
            <a:r>
              <a:rPr sz="3200" dirty="0">
                <a:latin typeface="Times New Roman"/>
                <a:cs typeface="Times New Roman"/>
              </a:rPr>
              <a:t> of </a:t>
            </a:r>
            <a:r>
              <a:rPr sz="3200" spc="-5" dirty="0">
                <a:latin typeface="Times New Roman"/>
                <a:cs typeface="Times New Roman"/>
              </a:rPr>
              <a:t>programming </a:t>
            </a:r>
            <a:r>
              <a:rPr sz="3200" dirty="0">
                <a:latin typeface="Times New Roman"/>
                <a:cs typeface="Times New Roman"/>
              </a:rPr>
              <a:t>languages. First developed </a:t>
            </a:r>
            <a:r>
              <a:rPr sz="3200" spc="-10" dirty="0">
                <a:latin typeface="Times New Roman"/>
                <a:cs typeface="Times New Roman"/>
              </a:rPr>
              <a:t>by 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Alick </a:t>
            </a:r>
            <a:r>
              <a:rPr sz="3200" spc="-5" dirty="0">
                <a:latin typeface="Times New Roman"/>
                <a:cs typeface="Times New Roman"/>
              </a:rPr>
              <a:t>Glennie for </a:t>
            </a:r>
            <a:r>
              <a:rPr sz="3200" dirty="0">
                <a:latin typeface="Times New Roman"/>
                <a:cs typeface="Times New Roman"/>
              </a:rPr>
              <a:t>the </a:t>
            </a:r>
            <a:r>
              <a:rPr sz="3200" spc="-5" dirty="0">
                <a:latin typeface="Times New Roman"/>
                <a:cs typeface="Times New Roman"/>
              </a:rPr>
              <a:t>Mark </a:t>
            </a:r>
            <a:r>
              <a:rPr sz="3200" dirty="0">
                <a:latin typeface="Times New Roman"/>
                <a:cs typeface="Times New Roman"/>
              </a:rPr>
              <a:t>1 </a:t>
            </a:r>
            <a:r>
              <a:rPr sz="3200" spc="-5" dirty="0">
                <a:latin typeface="Times New Roman"/>
                <a:cs typeface="Times New Roman"/>
              </a:rPr>
              <a:t>computer </a:t>
            </a:r>
            <a:r>
              <a:rPr sz="3200" dirty="0">
                <a:latin typeface="Times New Roman"/>
                <a:cs typeface="Times New Roman"/>
              </a:rPr>
              <a:t>at </a:t>
            </a:r>
            <a:r>
              <a:rPr sz="3200" spc="-5" dirty="0">
                <a:latin typeface="Times New Roman"/>
                <a:cs typeface="Times New Roman"/>
              </a:rPr>
              <a:t>the </a:t>
            </a:r>
            <a:r>
              <a:rPr sz="3200" dirty="0">
                <a:latin typeface="Times New Roman"/>
                <a:cs typeface="Times New Roman"/>
              </a:rPr>
              <a:t> University</a:t>
            </a:r>
            <a:r>
              <a:rPr sz="3200" spc="80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   </a:t>
            </a:r>
            <a:r>
              <a:rPr sz="3200" spc="-10" dirty="0">
                <a:latin typeface="Times New Roman"/>
                <a:cs typeface="Times New Roman"/>
              </a:rPr>
              <a:t>Manchester,</a:t>
            </a:r>
            <a:r>
              <a:rPr sz="3200" spc="15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Autocode   was 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first-ever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compiled</a:t>
            </a:r>
            <a:r>
              <a:rPr sz="3200" dirty="0">
                <a:latin typeface="Times New Roman"/>
                <a:cs typeface="Times New Roman"/>
              </a:rPr>
              <a:t> language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to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be 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implemented </a:t>
            </a:r>
            <a:r>
              <a:rPr sz="3200" dirty="0">
                <a:latin typeface="Times New Roman"/>
                <a:cs typeface="Times New Roman"/>
              </a:rPr>
              <a:t>meaning </a:t>
            </a:r>
            <a:r>
              <a:rPr sz="3200" spc="-5" dirty="0">
                <a:latin typeface="Times New Roman"/>
                <a:cs typeface="Times New Roman"/>
              </a:rPr>
              <a:t>that it </a:t>
            </a:r>
            <a:r>
              <a:rPr sz="3200" dirty="0">
                <a:latin typeface="Times New Roman"/>
                <a:cs typeface="Times New Roman"/>
              </a:rPr>
              <a:t>can </a:t>
            </a:r>
            <a:r>
              <a:rPr sz="3200" spc="-5" dirty="0">
                <a:latin typeface="Times New Roman"/>
                <a:cs typeface="Times New Roman"/>
              </a:rPr>
              <a:t>be translated </a:t>
            </a:r>
            <a:r>
              <a:rPr sz="3200" dirty="0">
                <a:latin typeface="Times New Roman"/>
                <a:cs typeface="Times New Roman"/>
              </a:rPr>
              <a:t> directly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into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machine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code</a:t>
            </a:r>
            <a:r>
              <a:rPr sz="3200" spc="-5" dirty="0">
                <a:latin typeface="Times New Roman"/>
                <a:cs typeface="Times New Roman"/>
              </a:rPr>
              <a:t> using</a:t>
            </a:r>
            <a:r>
              <a:rPr sz="3200" dirty="0">
                <a:latin typeface="Times New Roman"/>
                <a:cs typeface="Times New Roman"/>
              </a:rPr>
              <a:t> a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program 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called </a:t>
            </a:r>
            <a:r>
              <a:rPr sz="3200" dirty="0">
                <a:latin typeface="Times New Roman"/>
                <a:cs typeface="Times New Roman"/>
              </a:rPr>
              <a:t>a </a:t>
            </a:r>
            <a:r>
              <a:rPr sz="3200" spc="-20" dirty="0">
                <a:latin typeface="Times New Roman"/>
                <a:cs typeface="Times New Roman"/>
              </a:rPr>
              <a:t>compiler.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Autocode was used </a:t>
            </a:r>
            <a:r>
              <a:rPr sz="3200" spc="-5" dirty="0">
                <a:latin typeface="Times New Roman"/>
                <a:cs typeface="Times New Roman"/>
              </a:rPr>
              <a:t>on the </a:t>
            </a:r>
            <a:r>
              <a:rPr sz="3200" dirty="0">
                <a:latin typeface="Times New Roman"/>
                <a:cs typeface="Times New Roman"/>
              </a:rPr>
              <a:t> Ferranti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Pegasus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and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Sirius</a:t>
            </a:r>
            <a:r>
              <a:rPr sz="3200" dirty="0">
                <a:latin typeface="Times New Roman"/>
                <a:cs typeface="Times New Roman"/>
              </a:rPr>
              <a:t> early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computing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machines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in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addition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to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Mark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1.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92174" y="96469"/>
            <a:ext cx="67310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latin typeface="Calibri"/>
                <a:cs typeface="Calibri"/>
              </a:rPr>
              <a:t>JAYAWANTRAO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35" dirty="0">
                <a:latin typeface="Calibri"/>
                <a:cs typeface="Calibri"/>
              </a:rPr>
              <a:t>SAWANT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COLLEGE</a:t>
            </a:r>
            <a:r>
              <a:rPr sz="1800" b="1" spc="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OF</a:t>
            </a:r>
            <a:r>
              <a:rPr sz="1800" b="1" dirty="0">
                <a:latin typeface="Calibri"/>
                <a:cs typeface="Calibri"/>
              </a:rPr>
              <a:t> ENGINEERING,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HADAPSAR,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PUNE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32511"/>
            <a:ext cx="745172" cy="507872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 smtClean="0"/>
              <a:t>Prof. M. A. Thorat</a:t>
            </a: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522791"/>
            <a:ext cx="8074025" cy="417195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b="1" spc="5" dirty="0">
                <a:latin typeface="Times New Roman"/>
                <a:cs typeface="Times New Roman"/>
              </a:rPr>
              <a:t>1957:</a:t>
            </a:r>
            <a:r>
              <a:rPr sz="3200" b="1" spc="-70" dirty="0">
                <a:latin typeface="Times New Roman"/>
                <a:cs typeface="Times New Roman"/>
              </a:rPr>
              <a:t> </a:t>
            </a:r>
            <a:r>
              <a:rPr sz="3200" b="1" spc="-15" dirty="0">
                <a:latin typeface="Times New Roman"/>
                <a:cs typeface="Times New Roman"/>
              </a:rPr>
              <a:t>FORTRAN</a:t>
            </a:r>
            <a:endParaRPr sz="32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90000"/>
              </a:lnSpc>
              <a:spcBef>
                <a:spcPts val="775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spc="-5" dirty="0">
                <a:latin typeface="Times New Roman"/>
                <a:cs typeface="Times New Roman"/>
              </a:rPr>
              <a:t>FORmula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TRANslation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or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u="heavy" spc="-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FORTRAN</a:t>
            </a:r>
            <a:r>
              <a:rPr sz="3200" u="heavy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2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was 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created </a:t>
            </a:r>
            <a:r>
              <a:rPr sz="32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by John </a:t>
            </a:r>
            <a:r>
              <a:rPr sz="32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Backus</a:t>
            </a:r>
            <a:r>
              <a:rPr sz="3200" dirty="0">
                <a:latin typeface="Times New Roman"/>
                <a:cs typeface="Times New Roman"/>
              </a:rPr>
              <a:t> and </a:t>
            </a:r>
            <a:r>
              <a:rPr sz="3200" spc="-5" dirty="0">
                <a:latin typeface="Times New Roman"/>
                <a:cs typeface="Times New Roman"/>
              </a:rPr>
              <a:t>is </a:t>
            </a:r>
            <a:r>
              <a:rPr sz="3200" dirty="0">
                <a:latin typeface="Times New Roman"/>
                <a:cs typeface="Times New Roman"/>
              </a:rPr>
              <a:t>considered </a:t>
            </a:r>
            <a:r>
              <a:rPr sz="3200" spc="-10" dirty="0">
                <a:latin typeface="Times New Roman"/>
                <a:cs typeface="Times New Roman"/>
              </a:rPr>
              <a:t>to </a:t>
            </a:r>
            <a:r>
              <a:rPr sz="3200" spc="5" dirty="0">
                <a:latin typeface="Times New Roman"/>
                <a:cs typeface="Times New Roman"/>
              </a:rPr>
              <a:t>be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 oldest </a:t>
            </a:r>
            <a:r>
              <a:rPr sz="3200" spc="-5" dirty="0">
                <a:latin typeface="Times New Roman"/>
                <a:cs typeface="Times New Roman"/>
              </a:rPr>
              <a:t>programming language in </a:t>
            </a:r>
            <a:r>
              <a:rPr sz="3200" dirty="0">
                <a:latin typeface="Times New Roman"/>
                <a:cs typeface="Times New Roman"/>
              </a:rPr>
              <a:t>use </a:t>
            </a:r>
            <a:r>
              <a:rPr sz="3200" spc="-35" dirty="0">
                <a:latin typeface="Times New Roman"/>
                <a:cs typeface="Times New Roman"/>
              </a:rPr>
              <a:t>today. 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programming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language</a:t>
            </a:r>
            <a:r>
              <a:rPr sz="3200" dirty="0">
                <a:latin typeface="Times New Roman"/>
                <a:cs typeface="Times New Roman"/>
              </a:rPr>
              <a:t> was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created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for 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high-level</a:t>
            </a:r>
            <a:r>
              <a:rPr sz="3200" dirty="0">
                <a:latin typeface="Times New Roman"/>
                <a:cs typeface="Times New Roman"/>
              </a:rPr>
              <a:t> scientific,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mathematical,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and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statistical </a:t>
            </a:r>
            <a:r>
              <a:rPr sz="3200" spc="-5" dirty="0">
                <a:latin typeface="Times New Roman"/>
                <a:cs typeface="Times New Roman"/>
              </a:rPr>
              <a:t>computations. </a:t>
            </a:r>
            <a:r>
              <a:rPr sz="3200" spc="-30" dirty="0">
                <a:latin typeface="Times New Roman"/>
                <a:cs typeface="Times New Roman"/>
              </a:rPr>
              <a:t>FORTRAN </a:t>
            </a:r>
            <a:r>
              <a:rPr sz="3200" spc="-5" dirty="0">
                <a:latin typeface="Times New Roman"/>
                <a:cs typeface="Times New Roman"/>
              </a:rPr>
              <a:t>is </a:t>
            </a:r>
            <a:r>
              <a:rPr sz="3200" dirty="0">
                <a:latin typeface="Times New Roman"/>
                <a:cs typeface="Times New Roman"/>
              </a:rPr>
              <a:t>still </a:t>
            </a:r>
            <a:r>
              <a:rPr sz="3200" spc="-5" dirty="0">
                <a:latin typeface="Times New Roman"/>
                <a:cs typeface="Times New Roman"/>
              </a:rPr>
              <a:t>in </a:t>
            </a:r>
            <a:r>
              <a:rPr sz="3200" dirty="0">
                <a:latin typeface="Times New Roman"/>
                <a:cs typeface="Times New Roman"/>
              </a:rPr>
              <a:t> use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today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in</a:t>
            </a:r>
            <a:r>
              <a:rPr sz="3200" spc="-5" dirty="0">
                <a:latin typeface="Times New Roman"/>
                <a:cs typeface="Times New Roman"/>
              </a:rPr>
              <a:t> some</a:t>
            </a:r>
            <a:r>
              <a:rPr sz="3200" dirty="0">
                <a:latin typeface="Times New Roman"/>
                <a:cs typeface="Times New Roman"/>
              </a:rPr>
              <a:t> of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30" dirty="0">
                <a:latin typeface="Times New Roman"/>
                <a:cs typeface="Times New Roman"/>
              </a:rPr>
              <a:t>world’s</a:t>
            </a:r>
            <a:r>
              <a:rPr sz="3200" spc="7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most 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advanced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supercomputers.</a:t>
            </a:r>
            <a:endParaRPr sz="32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95800" y="152400"/>
            <a:ext cx="4452238" cy="200583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392174" y="96469"/>
            <a:ext cx="67310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latin typeface="Calibri"/>
                <a:cs typeface="Calibri"/>
              </a:rPr>
              <a:t>JAYAWANTRAO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35" dirty="0">
                <a:latin typeface="Calibri"/>
                <a:cs typeface="Calibri"/>
              </a:rPr>
              <a:t>SAWANT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COLLEGE</a:t>
            </a:r>
            <a:r>
              <a:rPr sz="1800" b="1" spc="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OF</a:t>
            </a:r>
            <a:r>
              <a:rPr sz="1800" b="1" dirty="0">
                <a:latin typeface="Calibri"/>
                <a:cs typeface="Calibri"/>
              </a:rPr>
              <a:t> ENGINEERING,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HADAPSAR,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PUNE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3400" y="32511"/>
            <a:ext cx="745172" cy="507872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 smtClean="0"/>
              <a:t>Prof. M. A. Thorat</a:t>
            </a:r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522827"/>
            <a:ext cx="8074025" cy="363537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865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b="1" spc="5" dirty="0">
                <a:latin typeface="Times New Roman"/>
                <a:cs typeface="Times New Roman"/>
              </a:rPr>
              <a:t>1958</a:t>
            </a:r>
            <a:r>
              <a:rPr sz="3200" b="1" dirty="0">
                <a:latin typeface="Times New Roman"/>
                <a:cs typeface="Times New Roman"/>
              </a:rPr>
              <a:t>:</a:t>
            </a:r>
            <a:r>
              <a:rPr sz="3200" b="1" spc="-21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ALGOL</a:t>
            </a:r>
            <a:r>
              <a:rPr sz="3200" b="1" spc="-19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(Alg</a:t>
            </a:r>
            <a:r>
              <a:rPr sz="3200" b="1" spc="5" dirty="0">
                <a:latin typeface="Times New Roman"/>
                <a:cs typeface="Times New Roman"/>
              </a:rPr>
              <a:t>o</a:t>
            </a:r>
            <a:r>
              <a:rPr sz="3200" b="1" dirty="0">
                <a:latin typeface="Times New Roman"/>
                <a:cs typeface="Times New Roman"/>
              </a:rPr>
              <a:t>rithmic</a:t>
            </a:r>
            <a:r>
              <a:rPr sz="3200" b="1" spc="-3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Langua</a:t>
            </a:r>
            <a:r>
              <a:rPr sz="3200" b="1" spc="5" dirty="0">
                <a:latin typeface="Times New Roman"/>
                <a:cs typeface="Times New Roman"/>
              </a:rPr>
              <a:t>g</a:t>
            </a:r>
            <a:r>
              <a:rPr sz="3200" b="1" dirty="0">
                <a:latin typeface="Times New Roman"/>
                <a:cs typeface="Times New Roman"/>
              </a:rPr>
              <a:t>e)</a:t>
            </a:r>
            <a:endParaRPr sz="32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Algorithmic language </a:t>
            </a:r>
            <a:r>
              <a:rPr sz="3200" spc="-5" dirty="0">
                <a:latin typeface="Times New Roman"/>
                <a:cs typeface="Times New Roman"/>
              </a:rPr>
              <a:t>or </a:t>
            </a:r>
            <a:r>
              <a:rPr sz="3200" dirty="0">
                <a:latin typeface="Times New Roman"/>
                <a:cs typeface="Times New Roman"/>
              </a:rPr>
              <a:t>ALGOL was created 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by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joint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committee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of</a:t>
            </a:r>
            <a:r>
              <a:rPr sz="3200" dirty="0">
                <a:latin typeface="Times New Roman"/>
                <a:cs typeface="Times New Roman"/>
              </a:rPr>
              <a:t> American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and 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European </a:t>
            </a:r>
            <a:r>
              <a:rPr sz="3200" spc="-5" dirty="0">
                <a:latin typeface="Times New Roman"/>
                <a:cs typeface="Times New Roman"/>
              </a:rPr>
              <a:t>computer </a:t>
            </a:r>
            <a:r>
              <a:rPr sz="32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scientists</a:t>
            </a:r>
            <a:r>
              <a:rPr sz="3200" spc="-5" dirty="0">
                <a:latin typeface="Times New Roman"/>
                <a:cs typeface="Times New Roman"/>
              </a:rPr>
              <a:t>. </a:t>
            </a:r>
            <a:r>
              <a:rPr sz="3200" dirty="0">
                <a:latin typeface="Times New Roman"/>
                <a:cs typeface="Times New Roman"/>
              </a:rPr>
              <a:t>ALGOL served 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as</a:t>
            </a:r>
            <a:r>
              <a:rPr sz="3200" spc="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the</a:t>
            </a:r>
            <a:r>
              <a:rPr sz="3200" spc="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starting</a:t>
            </a:r>
            <a:r>
              <a:rPr sz="3200" spc="77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point</a:t>
            </a:r>
            <a:r>
              <a:rPr sz="3200" spc="7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for</a:t>
            </a:r>
            <a:r>
              <a:rPr sz="3200" spc="77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the</a:t>
            </a:r>
            <a:r>
              <a:rPr sz="3200" spc="7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development</a:t>
            </a:r>
            <a:r>
              <a:rPr sz="3200" spc="77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of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some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most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important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programming </a:t>
            </a:r>
            <a:r>
              <a:rPr sz="3200" dirty="0">
                <a:latin typeface="Times New Roman"/>
                <a:cs typeface="Times New Roman"/>
              </a:rPr>
              <a:t> languages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including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Pascal,</a:t>
            </a:r>
            <a:r>
              <a:rPr sz="3200" spc="-5" dirty="0">
                <a:latin typeface="Times New Roman"/>
                <a:cs typeface="Times New Roman"/>
              </a:rPr>
              <a:t> C, </a:t>
            </a:r>
            <a:r>
              <a:rPr sz="3200" dirty="0">
                <a:latin typeface="Times New Roman"/>
                <a:cs typeface="Times New Roman"/>
              </a:rPr>
              <a:t>C++,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and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Java.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92174" y="96469"/>
            <a:ext cx="67310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latin typeface="Calibri"/>
                <a:cs typeface="Calibri"/>
              </a:rPr>
              <a:t>JAYAWANTRAO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35" dirty="0">
                <a:latin typeface="Calibri"/>
                <a:cs typeface="Calibri"/>
              </a:rPr>
              <a:t>SAWANT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COLLEGE</a:t>
            </a:r>
            <a:r>
              <a:rPr sz="1800" b="1" spc="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OF</a:t>
            </a:r>
            <a:r>
              <a:rPr sz="1800" b="1" dirty="0">
                <a:latin typeface="Calibri"/>
                <a:cs typeface="Calibri"/>
              </a:rPr>
              <a:t> ENGINEERING,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HADAPSAR,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PUNE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32511"/>
            <a:ext cx="745172" cy="507872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 smtClean="0"/>
              <a:t>Prof. M. A. Thorat</a:t>
            </a:r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528315"/>
            <a:ext cx="8072120" cy="112331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19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000" b="1" dirty="0">
                <a:latin typeface="Times New Roman"/>
                <a:cs typeface="Times New Roman"/>
              </a:rPr>
              <a:t>1958: </a:t>
            </a:r>
            <a:r>
              <a:rPr sz="3000" b="1" spc="-5" dirty="0">
                <a:latin typeface="Times New Roman"/>
                <a:cs typeface="Times New Roman"/>
              </a:rPr>
              <a:t>LISP</a:t>
            </a:r>
            <a:r>
              <a:rPr sz="3000" b="1" spc="-175" dirty="0">
                <a:latin typeface="Times New Roman"/>
                <a:cs typeface="Times New Roman"/>
              </a:rPr>
              <a:t> </a:t>
            </a:r>
            <a:r>
              <a:rPr sz="3000" b="1" spc="-5" dirty="0">
                <a:latin typeface="Times New Roman"/>
                <a:cs typeface="Times New Roman"/>
              </a:rPr>
              <a:t>(Li</a:t>
            </a:r>
            <a:r>
              <a:rPr sz="3000" b="1" spc="-15" dirty="0">
                <a:latin typeface="Times New Roman"/>
                <a:cs typeface="Times New Roman"/>
              </a:rPr>
              <a:t>s</a:t>
            </a:r>
            <a:r>
              <a:rPr sz="3000" b="1" spc="-5" dirty="0">
                <a:latin typeface="Times New Roman"/>
                <a:cs typeface="Times New Roman"/>
              </a:rPr>
              <a:t>t</a:t>
            </a:r>
            <a:r>
              <a:rPr sz="3000" b="1" spc="5" dirty="0">
                <a:latin typeface="Times New Roman"/>
                <a:cs typeface="Times New Roman"/>
              </a:rPr>
              <a:t> </a:t>
            </a:r>
            <a:r>
              <a:rPr sz="3000" b="1" dirty="0">
                <a:latin typeface="Times New Roman"/>
                <a:cs typeface="Times New Roman"/>
              </a:rPr>
              <a:t>P</a:t>
            </a:r>
            <a:r>
              <a:rPr sz="3000" b="1" spc="-45" dirty="0">
                <a:latin typeface="Times New Roman"/>
                <a:cs typeface="Times New Roman"/>
              </a:rPr>
              <a:t>r</a:t>
            </a:r>
            <a:r>
              <a:rPr sz="3000" b="1" dirty="0">
                <a:latin typeface="Times New Roman"/>
                <a:cs typeface="Times New Roman"/>
              </a:rPr>
              <a:t>ocessor)</a:t>
            </a:r>
            <a:endParaRPr sz="3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354965" algn="l"/>
                <a:tab pos="355600" algn="l"/>
                <a:tab pos="1170940" algn="l"/>
                <a:tab pos="2853690" algn="l"/>
                <a:tab pos="3394710" algn="l"/>
                <a:tab pos="4385310" algn="l"/>
                <a:tab pos="5200650" algn="l"/>
                <a:tab pos="6737350" algn="l"/>
                <a:tab pos="7341234" algn="l"/>
              </a:tabLst>
            </a:pPr>
            <a:r>
              <a:rPr sz="3000" dirty="0">
                <a:latin typeface="Times New Roman"/>
                <a:cs typeface="Times New Roman"/>
              </a:rPr>
              <a:t>List	processor	</a:t>
            </a:r>
            <a:r>
              <a:rPr sz="3000" spc="-5" dirty="0">
                <a:latin typeface="Times New Roman"/>
                <a:cs typeface="Times New Roman"/>
              </a:rPr>
              <a:t>o</a:t>
            </a:r>
            <a:r>
              <a:rPr sz="3000" dirty="0">
                <a:latin typeface="Times New Roman"/>
                <a:cs typeface="Times New Roman"/>
              </a:rPr>
              <a:t>r	LISP	was	in</a:t>
            </a:r>
            <a:r>
              <a:rPr sz="3000" spc="-10" dirty="0">
                <a:latin typeface="Times New Roman"/>
                <a:cs typeface="Times New Roman"/>
              </a:rPr>
              <a:t>v</a:t>
            </a:r>
            <a:r>
              <a:rPr sz="3000" dirty="0">
                <a:latin typeface="Times New Roman"/>
                <a:cs typeface="Times New Roman"/>
              </a:rPr>
              <a:t>e</a:t>
            </a:r>
            <a:r>
              <a:rPr sz="3000" spc="5" dirty="0">
                <a:latin typeface="Times New Roman"/>
                <a:cs typeface="Times New Roman"/>
              </a:rPr>
              <a:t>n</a:t>
            </a:r>
            <a:r>
              <a:rPr sz="3000" dirty="0">
                <a:latin typeface="Times New Roman"/>
                <a:cs typeface="Times New Roman"/>
              </a:rPr>
              <a:t>ted	</a:t>
            </a:r>
            <a:r>
              <a:rPr sz="3000" spc="-5" dirty="0">
                <a:latin typeface="Times New Roman"/>
                <a:cs typeface="Times New Roman"/>
              </a:rPr>
              <a:t>b</a:t>
            </a:r>
            <a:r>
              <a:rPr sz="3000" dirty="0">
                <a:latin typeface="Times New Roman"/>
                <a:cs typeface="Times New Roman"/>
              </a:rPr>
              <a:t>y	Jo</a:t>
            </a:r>
            <a:r>
              <a:rPr sz="3000" spc="-20" dirty="0">
                <a:latin typeface="Times New Roman"/>
                <a:cs typeface="Times New Roman"/>
              </a:rPr>
              <a:t>h</a:t>
            </a:r>
            <a:r>
              <a:rPr sz="3000" dirty="0">
                <a:latin typeface="Times New Roman"/>
                <a:cs typeface="Times New Roman"/>
              </a:rPr>
              <a:t>n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8839" y="2625978"/>
            <a:ext cx="323024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888489" algn="l"/>
                <a:tab pos="2170430" algn="l"/>
                <a:tab pos="2492375" algn="l"/>
              </a:tabLst>
            </a:pPr>
            <a:r>
              <a:rPr sz="3000" spc="-5" dirty="0">
                <a:latin typeface="Times New Roman"/>
                <a:cs typeface="Times New Roman"/>
              </a:rPr>
              <a:t>McCarthy	</a:t>
            </a:r>
            <a:r>
              <a:rPr sz="3000" dirty="0">
                <a:latin typeface="Times New Roman"/>
                <a:cs typeface="Times New Roman"/>
              </a:rPr>
              <a:t>at		the 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-210" dirty="0">
                <a:latin typeface="Times New Roman"/>
                <a:cs typeface="Times New Roman"/>
              </a:rPr>
              <a:t>T</a:t>
            </a:r>
            <a:r>
              <a:rPr sz="3000" spc="-5" dirty="0">
                <a:latin typeface="Times New Roman"/>
                <a:cs typeface="Times New Roman"/>
              </a:rPr>
              <a:t>echnology		(M</a:t>
            </a:r>
            <a:r>
              <a:rPr sz="3000" spc="-10" dirty="0">
                <a:latin typeface="Times New Roman"/>
                <a:cs typeface="Times New Roman"/>
              </a:rPr>
              <a:t>I</a:t>
            </a:r>
            <a:r>
              <a:rPr sz="3000" dirty="0">
                <a:latin typeface="Times New Roman"/>
                <a:cs typeface="Times New Roman"/>
              </a:rPr>
              <a:t>T).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56075" y="2625978"/>
            <a:ext cx="222631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3530" marR="5080" indent="-291465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latin typeface="Times New Roman"/>
                <a:cs typeface="Times New Roman"/>
              </a:rPr>
              <a:t>Mas</a:t>
            </a:r>
            <a:r>
              <a:rPr sz="3000" spc="-15" dirty="0">
                <a:latin typeface="Times New Roman"/>
                <a:cs typeface="Times New Roman"/>
              </a:rPr>
              <a:t>s</a:t>
            </a:r>
            <a:r>
              <a:rPr sz="3000" dirty="0">
                <a:latin typeface="Times New Roman"/>
                <a:cs typeface="Times New Roman"/>
              </a:rPr>
              <a:t>a</a:t>
            </a:r>
            <a:r>
              <a:rPr sz="3000" spc="5" dirty="0">
                <a:latin typeface="Times New Roman"/>
                <a:cs typeface="Times New Roman"/>
              </a:rPr>
              <a:t>c</a:t>
            </a:r>
            <a:r>
              <a:rPr sz="3000" spc="-5" dirty="0">
                <a:latin typeface="Times New Roman"/>
                <a:cs typeface="Times New Roman"/>
              </a:rPr>
              <a:t>husetts  Originally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76796" y="2625978"/>
            <a:ext cx="223329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09245">
              <a:lnSpc>
                <a:spcPct val="100000"/>
              </a:lnSpc>
              <a:spcBef>
                <a:spcPts val="100"/>
              </a:spcBef>
              <a:tabLst>
                <a:tab pos="1774189" algn="l"/>
                <a:tab pos="1902460" algn="l"/>
              </a:tabLst>
            </a:pPr>
            <a:r>
              <a:rPr sz="3000" spc="-5" dirty="0">
                <a:latin typeface="Times New Roman"/>
                <a:cs typeface="Times New Roman"/>
              </a:rPr>
              <a:t>Instit</a:t>
            </a:r>
            <a:r>
              <a:rPr sz="3000" dirty="0">
                <a:latin typeface="Times New Roman"/>
                <a:cs typeface="Times New Roman"/>
              </a:rPr>
              <a:t>u</a:t>
            </a:r>
            <a:r>
              <a:rPr sz="3000" spc="-5" dirty="0">
                <a:latin typeface="Times New Roman"/>
                <a:cs typeface="Times New Roman"/>
              </a:rPr>
              <a:t>te		of  </a:t>
            </a:r>
            <a:r>
              <a:rPr sz="3000" dirty="0">
                <a:latin typeface="Times New Roman"/>
                <a:cs typeface="Times New Roman"/>
              </a:rPr>
              <a:t>p</a:t>
            </a:r>
            <a:r>
              <a:rPr sz="3000" spc="-5" dirty="0">
                <a:latin typeface="Times New Roman"/>
                <a:cs typeface="Times New Roman"/>
              </a:rPr>
              <a:t>urposed	for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8839" y="3540328"/>
            <a:ext cx="7730490" cy="2312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Times New Roman"/>
                <a:cs typeface="Times New Roman"/>
              </a:rPr>
              <a:t>artificial intelligence, LISP </a:t>
            </a:r>
            <a:r>
              <a:rPr sz="3000" spc="-5" dirty="0">
                <a:latin typeface="Times New Roman"/>
                <a:cs typeface="Times New Roman"/>
              </a:rPr>
              <a:t>is one </a:t>
            </a:r>
            <a:r>
              <a:rPr sz="3000" spc="-10" dirty="0">
                <a:latin typeface="Times New Roman"/>
                <a:cs typeface="Times New Roman"/>
              </a:rPr>
              <a:t>of </a:t>
            </a:r>
            <a:r>
              <a:rPr sz="3000" dirty="0">
                <a:latin typeface="Times New Roman"/>
                <a:cs typeface="Times New Roman"/>
              </a:rPr>
              <a:t>the oldest 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programming languages </a:t>
            </a:r>
            <a:r>
              <a:rPr sz="3000" spc="-5" dirty="0">
                <a:latin typeface="Times New Roman"/>
                <a:cs typeface="Times New Roman"/>
              </a:rPr>
              <a:t>still in use </a:t>
            </a:r>
            <a:r>
              <a:rPr sz="3000" dirty="0">
                <a:latin typeface="Times New Roman"/>
                <a:cs typeface="Times New Roman"/>
              </a:rPr>
              <a:t>today and can 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be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used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in</a:t>
            </a:r>
            <a:r>
              <a:rPr sz="3000" dirty="0">
                <a:latin typeface="Times New Roman"/>
                <a:cs typeface="Times New Roman"/>
              </a:rPr>
              <a:t> the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place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of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Ruby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or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Python. 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Companies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such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as</a:t>
            </a:r>
            <a:r>
              <a:rPr sz="3000" dirty="0">
                <a:latin typeface="Times New Roman"/>
                <a:cs typeface="Times New Roman"/>
              </a:rPr>
              <a:t> Acceleration,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Boeing,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and 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Genworks</a:t>
            </a:r>
            <a:r>
              <a:rPr sz="3000" spc="-1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are </a:t>
            </a:r>
            <a:r>
              <a:rPr sz="3000" spc="-10" dirty="0">
                <a:latin typeface="Times New Roman"/>
                <a:cs typeface="Times New Roman"/>
              </a:rPr>
              <a:t>still</a:t>
            </a:r>
            <a:r>
              <a:rPr sz="3000" spc="4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using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LISP</a:t>
            </a:r>
            <a:r>
              <a:rPr sz="3000" spc="-12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in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their</a:t>
            </a:r>
            <a:r>
              <a:rPr sz="3000" spc="2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tech</a:t>
            </a:r>
            <a:r>
              <a:rPr sz="3000" spc="1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stacks.</a:t>
            </a:r>
            <a:endParaRPr sz="300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62600" y="381000"/>
            <a:ext cx="3252724" cy="1820417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392174" y="96469"/>
            <a:ext cx="67310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latin typeface="Calibri"/>
                <a:cs typeface="Calibri"/>
              </a:rPr>
              <a:t>JAYAWANTRAO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35" dirty="0">
                <a:latin typeface="Calibri"/>
                <a:cs typeface="Calibri"/>
              </a:rPr>
              <a:t>SAWANT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COLLEGE</a:t>
            </a:r>
            <a:r>
              <a:rPr sz="1800" b="1" spc="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OF</a:t>
            </a:r>
            <a:r>
              <a:rPr sz="1800" b="1" dirty="0">
                <a:latin typeface="Calibri"/>
                <a:cs typeface="Calibri"/>
              </a:rPr>
              <a:t> ENGINEERING,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HADAPSAR,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PUNE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3400" y="32511"/>
            <a:ext cx="745172" cy="507872"/>
          </a:xfrm>
          <a:prstGeom prst="rect">
            <a:avLst/>
          </a:prstGeom>
        </p:spPr>
      </p:pic>
      <p:sp>
        <p:nvSpPr>
          <p:cNvPr id="10" name="Footer Placeholder 9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 smtClean="0"/>
              <a:t>Prof. M. A. Thorat</a:t>
            </a:r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2140" y="589229"/>
            <a:ext cx="8074025" cy="4224020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355600" marR="7620" indent="-342900" algn="just">
              <a:lnSpc>
                <a:spcPts val="2920"/>
              </a:lnSpc>
              <a:spcBef>
                <a:spcPts val="465"/>
              </a:spcBef>
              <a:buFont typeface="Arial MT"/>
              <a:buChar char="•"/>
              <a:tabLst>
                <a:tab pos="355600" algn="l"/>
              </a:tabLst>
            </a:pPr>
            <a:r>
              <a:rPr sz="2700" b="1" dirty="0">
                <a:latin typeface="Times New Roman"/>
                <a:cs typeface="Times New Roman"/>
              </a:rPr>
              <a:t>1959:</a:t>
            </a:r>
            <a:r>
              <a:rPr sz="2700" b="1" spc="5" dirty="0">
                <a:latin typeface="Times New Roman"/>
                <a:cs typeface="Times New Roman"/>
              </a:rPr>
              <a:t> </a:t>
            </a:r>
            <a:r>
              <a:rPr sz="2700" b="1" spc="-5" dirty="0">
                <a:latin typeface="Times New Roman"/>
                <a:cs typeface="Times New Roman"/>
              </a:rPr>
              <a:t>COBOL</a:t>
            </a:r>
            <a:r>
              <a:rPr sz="2700" b="1" dirty="0">
                <a:latin typeface="Times New Roman"/>
                <a:cs typeface="Times New Roman"/>
              </a:rPr>
              <a:t> </a:t>
            </a:r>
            <a:r>
              <a:rPr sz="2700" b="1" spc="-5" dirty="0">
                <a:latin typeface="Times New Roman"/>
                <a:cs typeface="Times New Roman"/>
              </a:rPr>
              <a:t>(Common</a:t>
            </a:r>
            <a:r>
              <a:rPr sz="2700" b="1" dirty="0">
                <a:latin typeface="Times New Roman"/>
                <a:cs typeface="Times New Roman"/>
              </a:rPr>
              <a:t> Business</a:t>
            </a:r>
            <a:r>
              <a:rPr sz="2700" b="1" spc="5" dirty="0">
                <a:latin typeface="Times New Roman"/>
                <a:cs typeface="Times New Roman"/>
              </a:rPr>
              <a:t> </a:t>
            </a:r>
            <a:r>
              <a:rPr sz="2700" b="1" dirty="0">
                <a:latin typeface="Times New Roman"/>
                <a:cs typeface="Times New Roman"/>
              </a:rPr>
              <a:t>Oriented </a:t>
            </a:r>
            <a:r>
              <a:rPr sz="2700" b="1" spc="5" dirty="0">
                <a:latin typeface="Times New Roman"/>
                <a:cs typeface="Times New Roman"/>
              </a:rPr>
              <a:t> </a:t>
            </a:r>
            <a:r>
              <a:rPr sz="2700" b="1" dirty="0">
                <a:latin typeface="Times New Roman"/>
                <a:cs typeface="Times New Roman"/>
              </a:rPr>
              <a:t>Language)</a:t>
            </a:r>
            <a:endParaRPr sz="27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90000"/>
              </a:lnSpc>
              <a:spcBef>
                <a:spcPts val="600"/>
              </a:spcBef>
              <a:buFont typeface="Arial MT"/>
              <a:buChar char="•"/>
              <a:tabLst>
                <a:tab pos="355600" algn="l"/>
              </a:tabLst>
            </a:pPr>
            <a:r>
              <a:rPr sz="2700" spc="-5" dirty="0">
                <a:latin typeface="Times New Roman"/>
                <a:cs typeface="Times New Roman"/>
              </a:rPr>
              <a:t>Common</a:t>
            </a:r>
            <a:r>
              <a:rPr sz="270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Business</a:t>
            </a:r>
            <a:r>
              <a:rPr sz="2700" dirty="0">
                <a:latin typeface="Times New Roman"/>
                <a:cs typeface="Times New Roman"/>
              </a:rPr>
              <a:t> Oriented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Language</a:t>
            </a:r>
            <a:r>
              <a:rPr sz="2700" spc="66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(COBOL),</a:t>
            </a:r>
            <a:r>
              <a:rPr sz="2700" spc="66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is 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the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programming</a:t>
            </a:r>
            <a:r>
              <a:rPr sz="27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language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behind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many</a:t>
            </a:r>
            <a:r>
              <a:rPr sz="2700" dirty="0">
                <a:latin typeface="Times New Roman"/>
                <a:cs typeface="Times New Roman"/>
              </a:rPr>
              <a:t> credit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card </a:t>
            </a:r>
            <a:r>
              <a:rPr sz="270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processors,</a:t>
            </a:r>
            <a:r>
              <a:rPr sz="2700" dirty="0">
                <a:latin typeface="Times New Roman"/>
                <a:cs typeface="Times New Roman"/>
              </a:rPr>
              <a:t> </a:t>
            </a:r>
            <a:r>
              <a:rPr sz="2700" spc="-65" dirty="0">
                <a:latin typeface="Times New Roman"/>
                <a:cs typeface="Times New Roman"/>
              </a:rPr>
              <a:t>ATMs,</a:t>
            </a:r>
            <a:r>
              <a:rPr sz="2700" spc="-6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telephone</a:t>
            </a:r>
            <a:r>
              <a:rPr sz="2700" dirty="0">
                <a:latin typeface="Times New Roman"/>
                <a:cs typeface="Times New Roman"/>
              </a:rPr>
              <a:t> and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cell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calls,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hospital </a:t>
            </a:r>
            <a:r>
              <a:rPr sz="270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signals, </a:t>
            </a:r>
            <a:r>
              <a:rPr sz="2700" dirty="0">
                <a:latin typeface="Times New Roman"/>
                <a:cs typeface="Times New Roman"/>
              </a:rPr>
              <a:t>and </a:t>
            </a:r>
            <a:r>
              <a:rPr sz="2700" spc="-10" dirty="0">
                <a:latin typeface="Times New Roman"/>
                <a:cs typeface="Times New Roman"/>
              </a:rPr>
              <a:t>traffic </a:t>
            </a:r>
            <a:r>
              <a:rPr sz="2700" spc="-5" dirty="0">
                <a:latin typeface="Times New Roman"/>
                <a:cs typeface="Times New Roman"/>
              </a:rPr>
              <a:t>signals systems </a:t>
            </a:r>
            <a:r>
              <a:rPr sz="2700" dirty="0">
                <a:latin typeface="Times New Roman"/>
                <a:cs typeface="Times New Roman"/>
              </a:rPr>
              <a:t>(just to name a </a:t>
            </a:r>
            <a:r>
              <a:rPr sz="2700" spc="-5" dirty="0">
                <a:latin typeface="Times New Roman"/>
                <a:cs typeface="Times New Roman"/>
              </a:rPr>
              <a:t>few). </a:t>
            </a:r>
            <a:r>
              <a:rPr sz="2700" spc="-66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The </a:t>
            </a:r>
            <a:r>
              <a:rPr sz="2700" spc="-5" dirty="0">
                <a:latin typeface="Times New Roman"/>
                <a:cs typeface="Times New Roman"/>
              </a:rPr>
              <a:t>development </a:t>
            </a:r>
            <a:r>
              <a:rPr sz="2700" dirty="0">
                <a:latin typeface="Times New Roman"/>
                <a:cs typeface="Times New Roman"/>
              </a:rPr>
              <a:t>of the </a:t>
            </a:r>
            <a:r>
              <a:rPr sz="2700" spc="-5" dirty="0">
                <a:latin typeface="Times New Roman"/>
                <a:cs typeface="Times New Roman"/>
              </a:rPr>
              <a:t>language was </a:t>
            </a:r>
            <a:r>
              <a:rPr sz="2700" dirty="0">
                <a:latin typeface="Times New Roman"/>
                <a:cs typeface="Times New Roman"/>
              </a:rPr>
              <a:t>led by </a:t>
            </a:r>
            <a:r>
              <a:rPr sz="2700" spc="-55" dirty="0">
                <a:latin typeface="Times New Roman"/>
                <a:cs typeface="Times New Roman"/>
              </a:rPr>
              <a:t>Dr. </a:t>
            </a:r>
            <a:r>
              <a:rPr sz="2700" dirty="0">
                <a:latin typeface="Times New Roman"/>
                <a:cs typeface="Times New Roman"/>
              </a:rPr>
              <a:t>Grace 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Murray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Hopper and </a:t>
            </a:r>
            <a:r>
              <a:rPr sz="2700" spc="-5" dirty="0">
                <a:latin typeface="Times New Roman"/>
                <a:cs typeface="Times New Roman"/>
              </a:rPr>
              <a:t>was</a:t>
            </a:r>
            <a:r>
              <a:rPr sz="2700" dirty="0">
                <a:latin typeface="Times New Roman"/>
                <a:cs typeface="Times New Roman"/>
              </a:rPr>
              <a:t> designed so </a:t>
            </a:r>
            <a:r>
              <a:rPr sz="2700" spc="-5" dirty="0">
                <a:latin typeface="Times New Roman"/>
                <a:cs typeface="Times New Roman"/>
              </a:rPr>
              <a:t>that</a:t>
            </a:r>
            <a:r>
              <a:rPr sz="2700" spc="66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it could </a:t>
            </a:r>
            <a:r>
              <a:rPr sz="2700" spc="-5" dirty="0">
                <a:latin typeface="Times New Roman"/>
                <a:cs typeface="Times New Roman"/>
              </a:rPr>
              <a:t>run </a:t>
            </a:r>
            <a:r>
              <a:rPr sz="2700" dirty="0">
                <a:latin typeface="Times New Roman"/>
                <a:cs typeface="Times New Roman"/>
              </a:rPr>
              <a:t> on </a:t>
            </a:r>
            <a:r>
              <a:rPr sz="2700" spc="-5" dirty="0">
                <a:latin typeface="Times New Roman"/>
                <a:cs typeface="Times New Roman"/>
              </a:rPr>
              <a:t>all brands </a:t>
            </a:r>
            <a:r>
              <a:rPr sz="2700" dirty="0">
                <a:latin typeface="Times New Roman"/>
                <a:cs typeface="Times New Roman"/>
              </a:rPr>
              <a:t>and </a:t>
            </a:r>
            <a:r>
              <a:rPr sz="2700" spc="-5" dirty="0">
                <a:latin typeface="Times New Roman"/>
                <a:cs typeface="Times New Roman"/>
              </a:rPr>
              <a:t>types </a:t>
            </a:r>
            <a:r>
              <a:rPr sz="2700" dirty="0">
                <a:latin typeface="Times New Roman"/>
                <a:cs typeface="Times New Roman"/>
              </a:rPr>
              <a:t>of computers. </a:t>
            </a:r>
            <a:r>
              <a:rPr sz="2700" spc="-5" dirty="0">
                <a:latin typeface="Times New Roman"/>
                <a:cs typeface="Times New Roman"/>
              </a:rPr>
              <a:t>COBOL </a:t>
            </a:r>
            <a:r>
              <a:rPr sz="2700" dirty="0">
                <a:latin typeface="Times New Roman"/>
                <a:cs typeface="Times New Roman"/>
              </a:rPr>
              <a:t>is </a:t>
            </a:r>
            <a:r>
              <a:rPr sz="2700" spc="-5" dirty="0">
                <a:latin typeface="Times New Roman"/>
                <a:cs typeface="Times New Roman"/>
              </a:rPr>
              <a:t>still </a:t>
            </a:r>
            <a:r>
              <a:rPr sz="270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used </a:t>
            </a:r>
            <a:r>
              <a:rPr sz="2700" dirty="0">
                <a:latin typeface="Times New Roman"/>
                <a:cs typeface="Times New Roman"/>
              </a:rPr>
              <a:t>to </a:t>
            </a:r>
            <a:r>
              <a:rPr sz="2700" spc="-5" dirty="0">
                <a:latin typeface="Times New Roman"/>
                <a:cs typeface="Times New Roman"/>
              </a:rPr>
              <a:t>this </a:t>
            </a:r>
            <a:r>
              <a:rPr sz="2700" dirty="0">
                <a:latin typeface="Times New Roman"/>
                <a:cs typeface="Times New Roman"/>
              </a:rPr>
              <a:t>day </a:t>
            </a:r>
            <a:r>
              <a:rPr sz="2700" spc="-5" dirty="0">
                <a:latin typeface="Times New Roman"/>
                <a:cs typeface="Times New Roman"/>
              </a:rPr>
              <a:t>primarily for </a:t>
            </a:r>
            <a:r>
              <a:rPr sz="2700" dirty="0">
                <a:latin typeface="Times New Roman"/>
                <a:cs typeface="Times New Roman"/>
              </a:rPr>
              <a:t>banking and </a:t>
            </a:r>
            <a:r>
              <a:rPr sz="27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gamification </a:t>
            </a:r>
            <a:r>
              <a:rPr sz="2700" dirty="0">
                <a:latin typeface="Times New Roman"/>
                <a:cs typeface="Times New Roman"/>
              </a:rPr>
              <a:t> </a:t>
            </a:r>
            <a:r>
              <a:rPr sz="27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systems</a:t>
            </a:r>
            <a:r>
              <a:rPr sz="2700" dirty="0">
                <a:latin typeface="Times New Roman"/>
                <a:cs typeface="Times New Roman"/>
              </a:rPr>
              <a:t>.</a:t>
            </a:r>
            <a:endParaRPr sz="27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16271" y="4571962"/>
            <a:ext cx="3165855" cy="211061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8420" rIns="0" bIns="0" rtlCol="0">
            <a:spAutoFit/>
          </a:bodyPr>
          <a:lstStyle/>
          <a:p>
            <a:pPr marL="384175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JAYAWANTRAO</a:t>
            </a:r>
            <a:r>
              <a:rPr spc="-20" dirty="0"/>
              <a:t> </a:t>
            </a:r>
            <a:r>
              <a:rPr spc="-35" dirty="0"/>
              <a:t>SAWANT</a:t>
            </a:r>
            <a:r>
              <a:rPr spc="10" dirty="0"/>
              <a:t> </a:t>
            </a:r>
            <a:r>
              <a:rPr spc="-15" dirty="0"/>
              <a:t>COLLEGE</a:t>
            </a:r>
            <a:r>
              <a:rPr spc="15" dirty="0"/>
              <a:t> </a:t>
            </a:r>
            <a:r>
              <a:rPr spc="-5" dirty="0"/>
              <a:t>OF</a:t>
            </a:r>
            <a:r>
              <a:rPr dirty="0"/>
              <a:t> ENGINEERING,</a:t>
            </a:r>
            <a:r>
              <a:rPr spc="-5" dirty="0"/>
              <a:t> </a:t>
            </a:r>
            <a:r>
              <a:rPr spc="-10" dirty="0"/>
              <a:t>HADAPSAR,</a:t>
            </a:r>
            <a:r>
              <a:rPr spc="-15" dirty="0"/>
              <a:t> </a:t>
            </a:r>
            <a:r>
              <a:rPr spc="-5" dirty="0"/>
              <a:t>PUNE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3400" y="32511"/>
            <a:ext cx="745172" cy="507872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 smtClean="0"/>
              <a:t>Prof. M. A. Thorat</a:t>
            </a:r>
            <a:endParaRPr lang="en-I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538985"/>
            <a:ext cx="8074659" cy="3894454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355600" marR="8890" indent="-342900" algn="just">
              <a:lnSpc>
                <a:spcPts val="2590"/>
              </a:lnSpc>
              <a:spcBef>
                <a:spcPts val="725"/>
              </a:spcBef>
              <a:buFont typeface="Arial MT"/>
              <a:buChar char="•"/>
              <a:tabLst>
                <a:tab pos="355600" algn="l"/>
              </a:tabLst>
            </a:pPr>
            <a:r>
              <a:rPr sz="2700" b="1" dirty="0">
                <a:latin typeface="Times New Roman"/>
                <a:cs typeface="Times New Roman"/>
              </a:rPr>
              <a:t>1964:</a:t>
            </a:r>
            <a:r>
              <a:rPr sz="2700" b="1" spc="5" dirty="0">
                <a:latin typeface="Times New Roman"/>
                <a:cs typeface="Times New Roman"/>
              </a:rPr>
              <a:t> </a:t>
            </a:r>
            <a:r>
              <a:rPr sz="2700" b="1" spc="-5" dirty="0">
                <a:latin typeface="Times New Roman"/>
                <a:cs typeface="Times New Roman"/>
              </a:rPr>
              <a:t>BASIC</a:t>
            </a:r>
            <a:r>
              <a:rPr sz="2700" b="1" dirty="0">
                <a:latin typeface="Times New Roman"/>
                <a:cs typeface="Times New Roman"/>
              </a:rPr>
              <a:t> </a:t>
            </a:r>
            <a:r>
              <a:rPr sz="2700" b="1" spc="-5" dirty="0">
                <a:latin typeface="Times New Roman"/>
                <a:cs typeface="Times New Roman"/>
              </a:rPr>
              <a:t>(Beginner’s</a:t>
            </a:r>
            <a:r>
              <a:rPr sz="2700" b="1" dirty="0">
                <a:latin typeface="Times New Roman"/>
                <a:cs typeface="Times New Roman"/>
              </a:rPr>
              <a:t> </a:t>
            </a:r>
            <a:r>
              <a:rPr sz="2700" b="1" spc="-5" dirty="0">
                <a:latin typeface="Times New Roman"/>
                <a:cs typeface="Times New Roman"/>
              </a:rPr>
              <a:t>All-Purpose</a:t>
            </a:r>
            <a:r>
              <a:rPr sz="2700" b="1" dirty="0">
                <a:latin typeface="Times New Roman"/>
                <a:cs typeface="Times New Roman"/>
              </a:rPr>
              <a:t> Symbolic </a:t>
            </a:r>
            <a:r>
              <a:rPr sz="2700" b="1" spc="-660" dirty="0">
                <a:latin typeface="Times New Roman"/>
                <a:cs typeface="Times New Roman"/>
              </a:rPr>
              <a:t> </a:t>
            </a:r>
            <a:r>
              <a:rPr sz="2700" b="1" dirty="0">
                <a:latin typeface="Times New Roman"/>
                <a:cs typeface="Times New Roman"/>
              </a:rPr>
              <a:t>Instruction</a:t>
            </a:r>
            <a:r>
              <a:rPr sz="2700" b="1" spc="-20" dirty="0">
                <a:latin typeface="Times New Roman"/>
                <a:cs typeface="Times New Roman"/>
              </a:rPr>
              <a:t> </a:t>
            </a:r>
            <a:r>
              <a:rPr sz="2700" b="1" spc="-5" dirty="0">
                <a:latin typeface="Times New Roman"/>
                <a:cs typeface="Times New Roman"/>
              </a:rPr>
              <a:t>Code)</a:t>
            </a:r>
            <a:endParaRPr sz="27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80000"/>
              </a:lnSpc>
              <a:spcBef>
                <a:spcPts val="675"/>
              </a:spcBef>
              <a:buFont typeface="Arial MT"/>
              <a:buChar char="•"/>
              <a:tabLst>
                <a:tab pos="355600" algn="l"/>
              </a:tabLst>
            </a:pPr>
            <a:r>
              <a:rPr sz="2700" spc="-5" dirty="0">
                <a:latin typeface="Times New Roman"/>
                <a:cs typeface="Times New Roman"/>
              </a:rPr>
              <a:t>Beginners</a:t>
            </a:r>
            <a:r>
              <a:rPr sz="270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All-Purpose</a:t>
            </a:r>
            <a:r>
              <a:rPr sz="270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Symbolic</a:t>
            </a:r>
            <a:r>
              <a:rPr sz="270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Instruction</a:t>
            </a:r>
            <a:r>
              <a:rPr sz="270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Code</a:t>
            </a:r>
            <a:r>
              <a:rPr sz="2700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or </a:t>
            </a:r>
            <a:r>
              <a:rPr sz="2700" spc="-66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BASIC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was</a:t>
            </a:r>
            <a:r>
              <a:rPr sz="270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developed</a:t>
            </a:r>
            <a:r>
              <a:rPr sz="270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by</a:t>
            </a:r>
            <a:r>
              <a:rPr sz="2700" dirty="0">
                <a:latin typeface="Times New Roman"/>
                <a:cs typeface="Times New Roman"/>
              </a:rPr>
              <a:t> a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group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of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students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at </a:t>
            </a:r>
            <a:r>
              <a:rPr sz="270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Dartmouth</a:t>
            </a:r>
            <a:r>
              <a:rPr sz="2700" dirty="0">
                <a:latin typeface="Times New Roman"/>
                <a:cs typeface="Times New Roman"/>
              </a:rPr>
              <a:t> College.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The</a:t>
            </a:r>
            <a:r>
              <a:rPr sz="270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language</a:t>
            </a:r>
            <a:r>
              <a:rPr sz="270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was</a:t>
            </a:r>
            <a:r>
              <a:rPr sz="2700" dirty="0">
                <a:latin typeface="Times New Roman"/>
                <a:cs typeface="Times New Roman"/>
              </a:rPr>
              <a:t> written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for </a:t>
            </a:r>
            <a:r>
              <a:rPr sz="270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students </a:t>
            </a:r>
            <a:r>
              <a:rPr sz="2700" dirty="0">
                <a:latin typeface="Times New Roman"/>
                <a:cs typeface="Times New Roman"/>
              </a:rPr>
              <a:t>who did not have a strong understanding </a:t>
            </a:r>
            <a:r>
              <a:rPr sz="2700" spc="5" dirty="0">
                <a:latin typeface="Times New Roman"/>
                <a:cs typeface="Times New Roman"/>
              </a:rPr>
              <a:t>of 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mathematics</a:t>
            </a:r>
            <a:r>
              <a:rPr sz="2700" spc="1000" dirty="0">
                <a:latin typeface="Times New Roman"/>
                <a:cs typeface="Times New Roman"/>
              </a:rPr>
              <a:t> </a:t>
            </a:r>
            <a:r>
              <a:rPr sz="2700" spc="100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or    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computers.     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The     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language </a:t>
            </a:r>
            <a:r>
              <a:rPr sz="2700" spc="-66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was</a:t>
            </a:r>
            <a:r>
              <a:rPr sz="2700" dirty="0">
                <a:latin typeface="Times New Roman"/>
                <a:cs typeface="Times New Roman"/>
              </a:rPr>
              <a:t> developed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further</a:t>
            </a:r>
            <a:r>
              <a:rPr sz="2700" dirty="0">
                <a:latin typeface="Times New Roman"/>
                <a:cs typeface="Times New Roman"/>
              </a:rPr>
              <a:t> by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Microsoft</a:t>
            </a:r>
            <a:r>
              <a:rPr sz="2700" spc="66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founders</a:t>
            </a:r>
            <a:r>
              <a:rPr sz="2700" spc="66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Bill 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Gates</a:t>
            </a:r>
            <a:r>
              <a:rPr sz="2700" dirty="0">
                <a:latin typeface="Times New Roman"/>
                <a:cs typeface="Times New Roman"/>
              </a:rPr>
              <a:t> and</a:t>
            </a:r>
            <a:r>
              <a:rPr sz="2700" spc="68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Paul</a:t>
            </a:r>
            <a:r>
              <a:rPr sz="2700" spc="68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Allen</a:t>
            </a:r>
            <a:r>
              <a:rPr sz="2700" spc="68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and</a:t>
            </a:r>
            <a:r>
              <a:rPr sz="2700" spc="68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became</a:t>
            </a:r>
            <a:r>
              <a:rPr sz="2700" spc="67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the</a:t>
            </a:r>
            <a:r>
              <a:rPr sz="2700" spc="68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first </a:t>
            </a:r>
            <a:r>
              <a:rPr sz="2700" dirty="0">
                <a:latin typeface="Times New Roman"/>
                <a:cs typeface="Times New Roman"/>
              </a:rPr>
              <a:t> marketable</a:t>
            </a:r>
            <a:r>
              <a:rPr sz="2700" spc="-5" dirty="0">
                <a:latin typeface="Times New Roman"/>
                <a:cs typeface="Times New Roman"/>
              </a:rPr>
              <a:t> </a:t>
            </a:r>
            <a:r>
              <a:rPr sz="27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product</a:t>
            </a:r>
            <a:r>
              <a:rPr sz="2700" spc="-1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of</a:t>
            </a:r>
            <a:r>
              <a:rPr sz="2700" spc="-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the</a:t>
            </a:r>
            <a:r>
              <a:rPr sz="2700" spc="-15" dirty="0">
                <a:latin typeface="Times New Roman"/>
                <a:cs typeface="Times New Roman"/>
              </a:rPr>
              <a:t> </a:t>
            </a:r>
            <a:r>
              <a:rPr sz="2700" spc="-25" dirty="0">
                <a:latin typeface="Times New Roman"/>
                <a:cs typeface="Times New Roman"/>
              </a:rPr>
              <a:t>company.</a:t>
            </a:r>
            <a:endParaRPr sz="2700">
              <a:latin typeface="Times New Roman"/>
              <a:cs typeface="Times New Roman"/>
            </a:endParaRPr>
          </a:p>
          <a:p>
            <a:pPr marR="217170" algn="ctr">
              <a:lnSpc>
                <a:spcPct val="100000"/>
              </a:lnSpc>
            </a:pPr>
            <a:r>
              <a:rPr sz="2700" dirty="0">
                <a:latin typeface="Arial MT"/>
                <a:cs typeface="Arial MT"/>
              </a:rPr>
              <a:t>•</a:t>
            </a:r>
            <a:endParaRPr sz="27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91000" y="0"/>
            <a:ext cx="4648200" cy="20193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392174" y="96469"/>
            <a:ext cx="67310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latin typeface="Calibri"/>
                <a:cs typeface="Calibri"/>
              </a:rPr>
              <a:t>JAYAWANTRAO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35" dirty="0">
                <a:latin typeface="Calibri"/>
                <a:cs typeface="Calibri"/>
              </a:rPr>
              <a:t>SAWANT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COLLEGE</a:t>
            </a:r>
            <a:r>
              <a:rPr sz="1800" b="1" spc="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OF</a:t>
            </a:r>
            <a:r>
              <a:rPr sz="1800" b="1" dirty="0">
                <a:latin typeface="Calibri"/>
                <a:cs typeface="Calibri"/>
              </a:rPr>
              <a:t> ENGINEERING,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HADAPSAR,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PUNE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3400" y="32511"/>
            <a:ext cx="745172" cy="507872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 smtClean="0"/>
              <a:t>Prof. M. A. Thorat</a:t>
            </a:r>
            <a:endParaRPr lang="en-I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522791"/>
            <a:ext cx="8074025" cy="417195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b="1" spc="5" dirty="0">
                <a:latin typeface="Times New Roman"/>
                <a:cs typeface="Times New Roman"/>
              </a:rPr>
              <a:t>1970:</a:t>
            </a:r>
            <a:r>
              <a:rPr sz="3200" b="1" spc="-70" dirty="0">
                <a:latin typeface="Times New Roman"/>
                <a:cs typeface="Times New Roman"/>
              </a:rPr>
              <a:t> </a:t>
            </a:r>
            <a:r>
              <a:rPr sz="3200" b="1" spc="-40" dirty="0">
                <a:latin typeface="Times New Roman"/>
                <a:cs typeface="Times New Roman"/>
              </a:rPr>
              <a:t>PASCAL</a:t>
            </a:r>
            <a:endParaRPr sz="32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90000"/>
              </a:lnSpc>
              <a:spcBef>
                <a:spcPts val="775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Named after </a:t>
            </a:r>
            <a:r>
              <a:rPr sz="3200" spc="-5" dirty="0">
                <a:latin typeface="Times New Roman"/>
                <a:cs typeface="Times New Roman"/>
              </a:rPr>
              <a:t>the </a:t>
            </a:r>
            <a:r>
              <a:rPr sz="3200" dirty="0">
                <a:latin typeface="Times New Roman"/>
                <a:cs typeface="Times New Roman"/>
              </a:rPr>
              <a:t>French mathematician </a:t>
            </a:r>
            <a:r>
              <a:rPr sz="3200" spc="-5" dirty="0">
                <a:latin typeface="Times New Roman"/>
                <a:cs typeface="Times New Roman"/>
              </a:rPr>
              <a:t>Blaise </a:t>
            </a:r>
            <a:r>
              <a:rPr sz="3200" dirty="0">
                <a:latin typeface="Times New Roman"/>
                <a:cs typeface="Times New Roman"/>
              </a:rPr>
              <a:t> Pascal,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Niklaus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30" dirty="0">
                <a:latin typeface="Times New Roman"/>
                <a:cs typeface="Times New Roman"/>
              </a:rPr>
              <a:t>Wirth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developed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the 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programming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language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in</a:t>
            </a:r>
            <a:r>
              <a:rPr sz="3200" dirty="0">
                <a:latin typeface="Times New Roman"/>
                <a:cs typeface="Times New Roman"/>
              </a:rPr>
              <a:t> his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30" dirty="0">
                <a:latin typeface="Times New Roman"/>
                <a:cs typeface="Times New Roman"/>
              </a:rPr>
              <a:t>honor.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It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was 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developed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learning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tool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for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computer 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programming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which</a:t>
            </a:r>
            <a:r>
              <a:rPr sz="3200" dirty="0">
                <a:latin typeface="Times New Roman"/>
                <a:cs typeface="Times New Roman"/>
              </a:rPr>
              <a:t> meant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it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was</a:t>
            </a:r>
            <a:r>
              <a:rPr sz="3200" spc="80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easy</a:t>
            </a:r>
            <a:r>
              <a:rPr sz="3200" spc="8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to </a:t>
            </a:r>
            <a:r>
              <a:rPr sz="3200" dirty="0">
                <a:latin typeface="Times New Roman"/>
                <a:cs typeface="Times New Roman"/>
              </a:rPr>
              <a:t> learn.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It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was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favored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by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Apple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in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the 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company’s </a:t>
            </a:r>
            <a:r>
              <a:rPr sz="3200" spc="-5" dirty="0">
                <a:latin typeface="Times New Roman"/>
                <a:cs typeface="Times New Roman"/>
              </a:rPr>
              <a:t>early </a:t>
            </a:r>
            <a:r>
              <a:rPr sz="3200" dirty="0">
                <a:latin typeface="Times New Roman"/>
                <a:cs typeface="Times New Roman"/>
              </a:rPr>
              <a:t>days,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because </a:t>
            </a:r>
            <a:r>
              <a:rPr sz="3200" spc="-5" dirty="0">
                <a:latin typeface="Times New Roman"/>
                <a:cs typeface="Times New Roman"/>
              </a:rPr>
              <a:t>of its </a:t>
            </a:r>
            <a:r>
              <a:rPr sz="3200" dirty="0">
                <a:latin typeface="Times New Roman"/>
                <a:cs typeface="Times New Roman"/>
              </a:rPr>
              <a:t>ease </a:t>
            </a:r>
            <a:r>
              <a:rPr sz="3200" spc="5" dirty="0">
                <a:latin typeface="Times New Roman"/>
                <a:cs typeface="Times New Roman"/>
              </a:rPr>
              <a:t>of 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use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and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Times New Roman"/>
                <a:cs typeface="Times New Roman"/>
              </a:rPr>
              <a:t>power.</a:t>
            </a:r>
            <a:endParaRPr sz="32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00" y="152400"/>
            <a:ext cx="1295273" cy="16764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392174" y="96469"/>
            <a:ext cx="61480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latin typeface="Calibri"/>
                <a:cs typeface="Calibri"/>
              </a:rPr>
              <a:t>JAYAWANTRAO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35" dirty="0">
                <a:latin typeface="Calibri"/>
                <a:cs typeface="Calibri"/>
              </a:rPr>
              <a:t>SAWANT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COLLEGE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OF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ENGINEERING,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HADAPSAR,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3400" y="32511"/>
            <a:ext cx="745172" cy="507872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 smtClean="0"/>
              <a:t>Prof. M. A. Thorat</a:t>
            </a:r>
            <a:endParaRPr lang="en-I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528278"/>
            <a:ext cx="8074659" cy="432435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459"/>
              </a:spcBef>
              <a:buFont typeface="Arial MT"/>
              <a:buChar char="•"/>
              <a:tabLst>
                <a:tab pos="355600" algn="l"/>
              </a:tabLst>
            </a:pPr>
            <a:r>
              <a:rPr sz="3000" b="1" dirty="0">
                <a:latin typeface="Times New Roman"/>
                <a:cs typeface="Times New Roman"/>
              </a:rPr>
              <a:t>1972:</a:t>
            </a:r>
            <a:r>
              <a:rPr sz="3000" b="1" spc="-35" dirty="0">
                <a:latin typeface="Times New Roman"/>
                <a:cs typeface="Times New Roman"/>
              </a:rPr>
              <a:t> </a:t>
            </a:r>
            <a:r>
              <a:rPr sz="3000" b="1" spc="-5" dirty="0">
                <a:latin typeface="Times New Roman"/>
                <a:cs typeface="Times New Roman"/>
              </a:rPr>
              <a:t>Smalltalk</a:t>
            </a:r>
            <a:endParaRPr sz="30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90000"/>
              </a:lnSpc>
              <a:spcBef>
                <a:spcPts val="720"/>
              </a:spcBef>
              <a:buFont typeface="Arial MT"/>
              <a:buChar char="•"/>
              <a:tabLst>
                <a:tab pos="355600" algn="l"/>
                <a:tab pos="2641600" algn="l"/>
                <a:tab pos="5257165" algn="l"/>
                <a:tab pos="7616825" algn="l"/>
              </a:tabLst>
            </a:pPr>
            <a:r>
              <a:rPr sz="3000" dirty="0">
                <a:latin typeface="Times New Roman"/>
                <a:cs typeface="Times New Roman"/>
              </a:rPr>
              <a:t>Developed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at</a:t>
            </a:r>
            <a:r>
              <a:rPr sz="3000" dirty="0">
                <a:latin typeface="Times New Roman"/>
                <a:cs typeface="Times New Roman"/>
              </a:rPr>
              <a:t> the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Xerox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Palo</a:t>
            </a:r>
            <a:r>
              <a:rPr sz="3000" dirty="0">
                <a:latin typeface="Times New Roman"/>
                <a:cs typeface="Times New Roman"/>
              </a:rPr>
              <a:t> Alto</a:t>
            </a:r>
            <a:r>
              <a:rPr sz="3000" spc="75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Research 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Centre by Alan </a:t>
            </a:r>
            <a:r>
              <a:rPr sz="3000" spc="-55" dirty="0">
                <a:latin typeface="Times New Roman"/>
                <a:cs typeface="Times New Roman"/>
              </a:rPr>
              <a:t>Kay,</a:t>
            </a:r>
            <a:r>
              <a:rPr sz="3000" spc="-5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Adele </a:t>
            </a:r>
            <a:r>
              <a:rPr sz="3000" spc="-10" dirty="0">
                <a:latin typeface="Times New Roman"/>
                <a:cs typeface="Times New Roman"/>
              </a:rPr>
              <a:t>Goldberg, </a:t>
            </a:r>
            <a:r>
              <a:rPr sz="3000" dirty="0">
                <a:latin typeface="Times New Roman"/>
                <a:cs typeface="Times New Roman"/>
              </a:rPr>
              <a:t>and </a:t>
            </a:r>
            <a:r>
              <a:rPr sz="3000" spc="-5" dirty="0">
                <a:latin typeface="Times New Roman"/>
                <a:cs typeface="Times New Roman"/>
              </a:rPr>
              <a:t>Dan </a:t>
            </a:r>
            <a:r>
              <a:rPr sz="300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Ing</a:t>
            </a:r>
            <a:r>
              <a:rPr sz="3000" dirty="0">
                <a:latin typeface="Times New Roman"/>
                <a:cs typeface="Times New Roman"/>
              </a:rPr>
              <a:t>al</a:t>
            </a:r>
            <a:r>
              <a:rPr sz="3000" spc="-15" dirty="0">
                <a:latin typeface="Times New Roman"/>
                <a:cs typeface="Times New Roman"/>
              </a:rPr>
              <a:t>l</a:t>
            </a:r>
            <a:r>
              <a:rPr sz="3000" spc="-5" dirty="0">
                <a:latin typeface="Times New Roman"/>
                <a:cs typeface="Times New Roman"/>
              </a:rPr>
              <a:t>s,</a:t>
            </a:r>
            <a:r>
              <a:rPr sz="3000" dirty="0">
                <a:latin typeface="Times New Roman"/>
                <a:cs typeface="Times New Roman"/>
              </a:rPr>
              <a:t>	</a:t>
            </a:r>
            <a:r>
              <a:rPr sz="3000" spc="-20" dirty="0">
                <a:latin typeface="Times New Roman"/>
                <a:cs typeface="Times New Roman"/>
              </a:rPr>
              <a:t>S</a:t>
            </a:r>
            <a:r>
              <a:rPr sz="3000" dirty="0">
                <a:latin typeface="Times New Roman"/>
                <a:cs typeface="Times New Roman"/>
              </a:rPr>
              <a:t>ma</a:t>
            </a:r>
            <a:r>
              <a:rPr sz="3000" spc="5" dirty="0">
                <a:latin typeface="Times New Roman"/>
                <a:cs typeface="Times New Roman"/>
              </a:rPr>
              <a:t>l</a:t>
            </a:r>
            <a:r>
              <a:rPr sz="3000" dirty="0">
                <a:latin typeface="Times New Roman"/>
                <a:cs typeface="Times New Roman"/>
              </a:rPr>
              <a:t>lt</a:t>
            </a:r>
            <a:r>
              <a:rPr sz="3000" spc="5" dirty="0">
                <a:latin typeface="Times New Roman"/>
                <a:cs typeface="Times New Roman"/>
              </a:rPr>
              <a:t>a</a:t>
            </a:r>
            <a:r>
              <a:rPr sz="3000" dirty="0">
                <a:latin typeface="Times New Roman"/>
                <a:cs typeface="Times New Roman"/>
              </a:rPr>
              <a:t>lk	allowed	for  computer </a:t>
            </a:r>
            <a:r>
              <a:rPr sz="30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programmers </a:t>
            </a:r>
            <a:r>
              <a:rPr sz="30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to </a:t>
            </a:r>
            <a:r>
              <a:rPr sz="30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modify code on the </a:t>
            </a:r>
            <a:r>
              <a:rPr sz="3000" u="heavy" spc="-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fly</a:t>
            </a:r>
            <a:r>
              <a:rPr sz="3000" spc="-50" dirty="0">
                <a:latin typeface="Times New Roman"/>
                <a:cs typeface="Times New Roman"/>
              </a:rPr>
              <a:t>. </a:t>
            </a:r>
            <a:r>
              <a:rPr sz="3000" spc="-4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It </a:t>
            </a:r>
            <a:r>
              <a:rPr sz="3000" dirty="0">
                <a:latin typeface="Times New Roman"/>
                <a:cs typeface="Times New Roman"/>
              </a:rPr>
              <a:t>introduced a variety </a:t>
            </a:r>
            <a:r>
              <a:rPr sz="3000" spc="-5" dirty="0">
                <a:latin typeface="Times New Roman"/>
                <a:cs typeface="Times New Roman"/>
              </a:rPr>
              <a:t>of </a:t>
            </a:r>
            <a:r>
              <a:rPr sz="3000" dirty="0">
                <a:latin typeface="Times New Roman"/>
                <a:cs typeface="Times New Roman"/>
              </a:rPr>
              <a:t>programming language 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aspects that are visible languages of today such </a:t>
            </a:r>
            <a:r>
              <a:rPr sz="3000" spc="-5" dirty="0">
                <a:latin typeface="Times New Roman"/>
                <a:cs typeface="Times New Roman"/>
              </a:rPr>
              <a:t>as </a:t>
            </a:r>
            <a:r>
              <a:rPr sz="3000" spc="-73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Python,</a:t>
            </a:r>
            <a:r>
              <a:rPr sz="300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Java,</a:t>
            </a:r>
            <a:r>
              <a:rPr sz="300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and</a:t>
            </a:r>
            <a:r>
              <a:rPr sz="3000" dirty="0">
                <a:latin typeface="Times New Roman"/>
                <a:cs typeface="Times New Roman"/>
              </a:rPr>
              <a:t> </a:t>
            </a:r>
            <a:r>
              <a:rPr sz="3000" spc="-45" dirty="0">
                <a:latin typeface="Times New Roman"/>
                <a:cs typeface="Times New Roman"/>
              </a:rPr>
              <a:t>Ruby.</a:t>
            </a:r>
            <a:r>
              <a:rPr sz="3000" spc="-4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Companies</a:t>
            </a:r>
            <a:r>
              <a:rPr sz="3000" dirty="0">
                <a:latin typeface="Times New Roman"/>
                <a:cs typeface="Times New Roman"/>
              </a:rPr>
              <a:t> such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as </a:t>
            </a:r>
            <a:r>
              <a:rPr sz="3000" dirty="0">
                <a:latin typeface="Times New Roman"/>
                <a:cs typeface="Times New Roman"/>
              </a:rPr>
              <a:t> </a:t>
            </a:r>
            <a:r>
              <a:rPr sz="3000" spc="-30" dirty="0">
                <a:latin typeface="Times New Roman"/>
                <a:cs typeface="Times New Roman"/>
              </a:rPr>
              <a:t>Leafly, </a:t>
            </a:r>
            <a:r>
              <a:rPr sz="3000" dirty="0">
                <a:latin typeface="Times New Roman"/>
                <a:cs typeface="Times New Roman"/>
              </a:rPr>
              <a:t>Logitech, and </a:t>
            </a:r>
            <a:r>
              <a:rPr sz="3000" spc="-5" dirty="0">
                <a:latin typeface="Times New Roman"/>
                <a:cs typeface="Times New Roman"/>
              </a:rPr>
              <a:t>CrowdStrike </a:t>
            </a:r>
            <a:r>
              <a:rPr sz="3000" dirty="0">
                <a:latin typeface="Times New Roman"/>
                <a:cs typeface="Times New Roman"/>
              </a:rPr>
              <a:t>state they </a:t>
            </a:r>
            <a:r>
              <a:rPr sz="3000" spc="-5" dirty="0">
                <a:latin typeface="Times New Roman"/>
                <a:cs typeface="Times New Roman"/>
              </a:rPr>
              <a:t>use </a:t>
            </a:r>
            <a:r>
              <a:rPr sz="300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Smalltalk</a:t>
            </a:r>
            <a:r>
              <a:rPr sz="3000" spc="4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in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their</a:t>
            </a:r>
            <a:r>
              <a:rPr sz="3000" spc="3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tech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stacks.</a:t>
            </a:r>
            <a:endParaRPr sz="30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95800" y="685812"/>
            <a:ext cx="4438650" cy="73226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392174" y="140334"/>
            <a:ext cx="67290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latin typeface="Calibri"/>
                <a:cs typeface="Calibri"/>
              </a:rPr>
              <a:t>JAYAWANTRAO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35" dirty="0">
                <a:latin typeface="Calibri"/>
                <a:cs typeface="Calibri"/>
              </a:rPr>
              <a:t>SAWANT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COLLEGE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OF </a:t>
            </a:r>
            <a:r>
              <a:rPr sz="1800" b="1" dirty="0">
                <a:latin typeface="Calibri"/>
                <a:cs typeface="Calibri"/>
              </a:rPr>
              <a:t>ENGINEERING,</a:t>
            </a:r>
            <a:r>
              <a:rPr sz="1800" b="1" spc="-10" dirty="0">
                <a:latin typeface="Calibri"/>
                <a:cs typeface="Calibri"/>
              </a:rPr>
              <a:t> HADAPSAR,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PUNE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3400" y="76200"/>
            <a:ext cx="745172" cy="507873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 smtClean="0"/>
              <a:t>Prof. M. A. Thorat</a:t>
            </a:r>
            <a:endParaRPr lang="en-I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528317"/>
            <a:ext cx="162813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Times New Roman"/>
                <a:cs typeface="Times New Roman"/>
              </a:rPr>
              <a:t>1972:</a:t>
            </a:r>
            <a:r>
              <a:rPr sz="3000" spc="-8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C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985594"/>
            <a:ext cx="8073390" cy="304355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355600" marR="5080" indent="-342900" algn="just">
              <a:lnSpc>
                <a:spcPct val="80000"/>
              </a:lnSpc>
              <a:spcBef>
                <a:spcPts val="819"/>
              </a:spcBef>
              <a:buFont typeface="Arial MT"/>
              <a:buChar char="•"/>
              <a:tabLst>
                <a:tab pos="355600" algn="l"/>
              </a:tabLst>
            </a:pPr>
            <a:r>
              <a:rPr sz="3000" dirty="0">
                <a:latin typeface="Times New Roman"/>
                <a:cs typeface="Times New Roman"/>
              </a:rPr>
              <a:t>Developed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by</a:t>
            </a:r>
            <a:r>
              <a:rPr sz="300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Dennis</a:t>
            </a:r>
            <a:r>
              <a:rPr sz="3000" dirty="0">
                <a:latin typeface="Times New Roman"/>
                <a:cs typeface="Times New Roman"/>
              </a:rPr>
              <a:t> Ritchie</a:t>
            </a:r>
            <a:r>
              <a:rPr sz="3000" spc="5" dirty="0">
                <a:latin typeface="Times New Roman"/>
                <a:cs typeface="Times New Roman"/>
              </a:rPr>
              <a:t> at</a:t>
            </a:r>
            <a:r>
              <a:rPr sz="3000" spc="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the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Bell 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-25" dirty="0">
                <a:latin typeface="Times New Roman"/>
                <a:cs typeface="Times New Roman"/>
              </a:rPr>
              <a:t>Telephone</a:t>
            </a:r>
            <a:r>
              <a:rPr sz="3000" spc="-2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Laboratories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for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use</a:t>
            </a:r>
            <a:r>
              <a:rPr sz="3000" dirty="0">
                <a:latin typeface="Times New Roman"/>
                <a:cs typeface="Times New Roman"/>
              </a:rPr>
              <a:t> with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the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Unix 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operating </a:t>
            </a:r>
            <a:r>
              <a:rPr sz="3000" spc="-5" dirty="0">
                <a:latin typeface="Times New Roman"/>
                <a:cs typeface="Times New Roman"/>
              </a:rPr>
              <a:t>system. It was </a:t>
            </a:r>
            <a:r>
              <a:rPr sz="3000" dirty="0">
                <a:latin typeface="Times New Roman"/>
                <a:cs typeface="Times New Roman"/>
              </a:rPr>
              <a:t>called C because it </a:t>
            </a:r>
            <a:r>
              <a:rPr sz="3000" spc="-5" dirty="0">
                <a:latin typeface="Times New Roman"/>
                <a:cs typeface="Times New Roman"/>
              </a:rPr>
              <a:t>was </a:t>
            </a:r>
            <a:r>
              <a:rPr sz="300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based on an </a:t>
            </a:r>
            <a:r>
              <a:rPr sz="3000" dirty="0">
                <a:latin typeface="Times New Roman"/>
                <a:cs typeface="Times New Roman"/>
              </a:rPr>
              <a:t>earlier </a:t>
            </a:r>
            <a:r>
              <a:rPr sz="3000" spc="-5" dirty="0">
                <a:latin typeface="Times New Roman"/>
                <a:cs typeface="Times New Roman"/>
              </a:rPr>
              <a:t>language called </a:t>
            </a:r>
            <a:r>
              <a:rPr sz="3000" dirty="0">
                <a:latin typeface="Times New Roman"/>
                <a:cs typeface="Times New Roman"/>
              </a:rPr>
              <a:t>‘B’. </a:t>
            </a:r>
            <a:r>
              <a:rPr sz="3000" spc="-5" dirty="0">
                <a:latin typeface="Times New Roman"/>
                <a:cs typeface="Times New Roman"/>
              </a:rPr>
              <a:t>Many </a:t>
            </a:r>
            <a:r>
              <a:rPr sz="3000" spc="-20" dirty="0">
                <a:latin typeface="Times New Roman"/>
                <a:cs typeface="Times New Roman"/>
              </a:rPr>
              <a:t>of </a:t>
            </a:r>
            <a:r>
              <a:rPr sz="3000" spc="-1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the current leading languages are derivatives </a:t>
            </a:r>
            <a:r>
              <a:rPr sz="3000" spc="-5" dirty="0">
                <a:latin typeface="Times New Roman"/>
                <a:cs typeface="Times New Roman"/>
              </a:rPr>
              <a:t>of </a:t>
            </a:r>
            <a:r>
              <a:rPr sz="3000" dirty="0">
                <a:latin typeface="Times New Roman"/>
                <a:cs typeface="Times New Roman"/>
              </a:rPr>
              <a:t>C 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including;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C#,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Java,</a:t>
            </a:r>
            <a:r>
              <a:rPr sz="300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JavaScript,</a:t>
            </a:r>
            <a:r>
              <a:rPr sz="3000" dirty="0">
                <a:latin typeface="Times New Roman"/>
                <a:cs typeface="Times New Roman"/>
              </a:rPr>
              <a:t> Perl,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-90" dirty="0">
                <a:latin typeface="Times New Roman"/>
                <a:cs typeface="Times New Roman"/>
              </a:rPr>
              <a:t>PHP,</a:t>
            </a:r>
            <a:r>
              <a:rPr sz="3000" spc="-8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and </a:t>
            </a:r>
            <a:r>
              <a:rPr sz="3000" spc="-73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Python. It also has </a:t>
            </a:r>
            <a:r>
              <a:rPr sz="3000" dirty="0">
                <a:latin typeface="Times New Roman"/>
                <a:cs typeface="Times New Roman"/>
              </a:rPr>
              <a:t>been/still being used by </a:t>
            </a:r>
            <a:r>
              <a:rPr sz="3000" spc="-5" dirty="0">
                <a:latin typeface="Times New Roman"/>
                <a:cs typeface="Times New Roman"/>
              </a:rPr>
              <a:t>huge </a:t>
            </a:r>
            <a:r>
              <a:rPr sz="300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companies</a:t>
            </a:r>
            <a:r>
              <a:rPr sz="3000" spc="1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like</a:t>
            </a:r>
            <a:r>
              <a:rPr sz="3000" spc="2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Google,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Facebook,</a:t>
            </a:r>
            <a:r>
              <a:rPr sz="3000" spc="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and</a:t>
            </a:r>
            <a:r>
              <a:rPr sz="3000" spc="-17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Apple.</a:t>
            </a:r>
            <a:endParaRPr sz="30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4091" y="465446"/>
            <a:ext cx="772867" cy="77286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392174" y="96469"/>
            <a:ext cx="67310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latin typeface="Calibri"/>
                <a:cs typeface="Calibri"/>
              </a:rPr>
              <a:t>JAYAWANTRAO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35" dirty="0">
                <a:latin typeface="Calibri"/>
                <a:cs typeface="Calibri"/>
              </a:rPr>
              <a:t>SAWANT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COLLEGE</a:t>
            </a:r>
            <a:r>
              <a:rPr sz="1800" b="1" spc="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OF</a:t>
            </a:r>
            <a:r>
              <a:rPr sz="1800" b="1" dirty="0">
                <a:latin typeface="Calibri"/>
                <a:cs typeface="Calibri"/>
              </a:rPr>
              <a:t> ENGINEERING,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HADAPSAR,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PUNE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3400" y="32511"/>
            <a:ext cx="745172" cy="507872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 smtClean="0"/>
              <a:t>Prof. M. A. Thorat</a:t>
            </a:r>
            <a:endParaRPr lang="en-I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538946"/>
            <a:ext cx="8074025" cy="352425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2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700" b="1" dirty="0">
                <a:latin typeface="Times New Roman"/>
                <a:cs typeface="Times New Roman"/>
              </a:rPr>
              <a:t>1972:</a:t>
            </a:r>
            <a:r>
              <a:rPr sz="2700" b="1" spc="-35" dirty="0">
                <a:latin typeface="Times New Roman"/>
                <a:cs typeface="Times New Roman"/>
              </a:rPr>
              <a:t> </a:t>
            </a:r>
            <a:r>
              <a:rPr sz="2700" b="1" spc="-5" dirty="0">
                <a:latin typeface="Times New Roman"/>
                <a:cs typeface="Times New Roman"/>
              </a:rPr>
              <a:t>SQL</a:t>
            </a:r>
            <a:r>
              <a:rPr sz="2700" b="1" spc="-155" dirty="0">
                <a:latin typeface="Times New Roman"/>
                <a:cs typeface="Times New Roman"/>
              </a:rPr>
              <a:t> </a:t>
            </a:r>
            <a:r>
              <a:rPr sz="2700" b="1" spc="-5" dirty="0">
                <a:latin typeface="Times New Roman"/>
                <a:cs typeface="Times New Roman"/>
              </a:rPr>
              <a:t>(SEQUEL</a:t>
            </a:r>
            <a:r>
              <a:rPr sz="2700" b="1" spc="-150" dirty="0">
                <a:latin typeface="Times New Roman"/>
                <a:cs typeface="Times New Roman"/>
              </a:rPr>
              <a:t> </a:t>
            </a:r>
            <a:r>
              <a:rPr sz="2700" b="1" dirty="0">
                <a:latin typeface="Times New Roman"/>
                <a:cs typeface="Times New Roman"/>
              </a:rPr>
              <a:t>at</a:t>
            </a:r>
            <a:r>
              <a:rPr sz="2700" b="1" spc="-10" dirty="0">
                <a:latin typeface="Times New Roman"/>
                <a:cs typeface="Times New Roman"/>
              </a:rPr>
              <a:t> </a:t>
            </a:r>
            <a:r>
              <a:rPr sz="2700" b="1" spc="-5" dirty="0">
                <a:latin typeface="Times New Roman"/>
                <a:cs typeface="Times New Roman"/>
              </a:rPr>
              <a:t>the</a:t>
            </a:r>
            <a:r>
              <a:rPr sz="2700" b="1" spc="-10" dirty="0">
                <a:latin typeface="Times New Roman"/>
                <a:cs typeface="Times New Roman"/>
              </a:rPr>
              <a:t> </a:t>
            </a:r>
            <a:r>
              <a:rPr sz="2700" b="1" dirty="0">
                <a:latin typeface="Times New Roman"/>
                <a:cs typeface="Times New Roman"/>
              </a:rPr>
              <a:t>time)</a:t>
            </a:r>
            <a:endParaRPr sz="27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90000"/>
              </a:lnSpc>
              <a:spcBef>
                <a:spcPts val="650"/>
              </a:spcBef>
              <a:buFont typeface="Arial MT"/>
              <a:buChar char="•"/>
              <a:tabLst>
                <a:tab pos="355600" algn="l"/>
              </a:tabLst>
            </a:pPr>
            <a:r>
              <a:rPr sz="27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SQL</a:t>
            </a:r>
            <a:r>
              <a:rPr sz="2700" spc="-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was first developed </a:t>
            </a:r>
            <a:r>
              <a:rPr sz="2700" spc="-5" dirty="0">
                <a:latin typeface="Times New Roman"/>
                <a:cs typeface="Times New Roman"/>
              </a:rPr>
              <a:t>by IBM </a:t>
            </a:r>
            <a:r>
              <a:rPr sz="2700" dirty="0">
                <a:latin typeface="Times New Roman"/>
                <a:cs typeface="Times New Roman"/>
              </a:rPr>
              <a:t>researchers </a:t>
            </a:r>
            <a:r>
              <a:rPr sz="2700" spc="-5" dirty="0">
                <a:latin typeface="Times New Roman"/>
                <a:cs typeface="Times New Roman"/>
              </a:rPr>
              <a:t>Raymond </a:t>
            </a:r>
            <a:r>
              <a:rPr sz="2700" dirty="0">
                <a:latin typeface="Times New Roman"/>
                <a:cs typeface="Times New Roman"/>
              </a:rPr>
              <a:t> Boyce and Donald </a:t>
            </a:r>
            <a:r>
              <a:rPr sz="2700" spc="-5" dirty="0">
                <a:latin typeface="Times New Roman"/>
                <a:cs typeface="Times New Roman"/>
              </a:rPr>
              <a:t>Chamberlain. SEQUEL (as </a:t>
            </a:r>
            <a:r>
              <a:rPr sz="2700" dirty="0">
                <a:latin typeface="Times New Roman"/>
                <a:cs typeface="Times New Roman"/>
              </a:rPr>
              <a:t>it </a:t>
            </a:r>
            <a:r>
              <a:rPr sz="2700" spc="-5" dirty="0">
                <a:latin typeface="Times New Roman"/>
                <a:cs typeface="Times New Roman"/>
              </a:rPr>
              <a:t>was </a:t>
            </a:r>
            <a:r>
              <a:rPr sz="270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referred</a:t>
            </a:r>
            <a:r>
              <a:rPr sz="2700" dirty="0">
                <a:latin typeface="Times New Roman"/>
                <a:cs typeface="Times New Roman"/>
              </a:rPr>
              <a:t> to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at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the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time),</a:t>
            </a:r>
            <a:r>
              <a:rPr sz="2700" dirty="0">
                <a:latin typeface="Times New Roman"/>
                <a:cs typeface="Times New Roman"/>
              </a:rPr>
              <a:t> is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used</a:t>
            </a:r>
            <a:r>
              <a:rPr sz="270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for</a:t>
            </a:r>
            <a:r>
              <a:rPr sz="270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viewing</a:t>
            </a:r>
            <a:r>
              <a:rPr sz="2700" spc="66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and </a:t>
            </a:r>
            <a:r>
              <a:rPr sz="2700" dirty="0">
                <a:latin typeface="Times New Roman"/>
                <a:cs typeface="Times New Roman"/>
              </a:rPr>
              <a:t> changing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information</a:t>
            </a:r>
            <a:r>
              <a:rPr sz="2700" dirty="0">
                <a:latin typeface="Times New Roman"/>
                <a:cs typeface="Times New Roman"/>
              </a:rPr>
              <a:t> that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spc="-10" dirty="0">
                <a:latin typeface="Times New Roman"/>
                <a:cs typeface="Times New Roman"/>
              </a:rPr>
              <a:t>is</a:t>
            </a:r>
            <a:r>
              <a:rPr sz="2700" spc="-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stored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in</a:t>
            </a:r>
            <a:r>
              <a:rPr sz="2700" dirty="0">
                <a:latin typeface="Times New Roman"/>
                <a:cs typeface="Times New Roman"/>
              </a:rPr>
              <a:t> databases. </a:t>
            </a:r>
            <a:r>
              <a:rPr sz="2700" spc="-66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Nowadays </a:t>
            </a:r>
            <a:r>
              <a:rPr sz="2700" dirty="0">
                <a:latin typeface="Times New Roman"/>
                <a:cs typeface="Times New Roman"/>
              </a:rPr>
              <a:t>the language is an acronym – </a:t>
            </a:r>
            <a:r>
              <a:rPr sz="2700" spc="-5" dirty="0">
                <a:latin typeface="Times New Roman"/>
                <a:cs typeface="Times New Roman"/>
              </a:rPr>
              <a:t>SQL, </a:t>
            </a:r>
            <a:r>
              <a:rPr sz="2700" dirty="0">
                <a:latin typeface="Times New Roman"/>
                <a:cs typeface="Times New Roman"/>
              </a:rPr>
              <a:t>which 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stands</a:t>
            </a:r>
            <a:r>
              <a:rPr sz="270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for</a:t>
            </a:r>
            <a:r>
              <a:rPr sz="270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Structured</a:t>
            </a:r>
            <a:r>
              <a:rPr sz="2700" dirty="0">
                <a:latin typeface="Times New Roman"/>
                <a:cs typeface="Times New Roman"/>
              </a:rPr>
              <a:t> Query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Language.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There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are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 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plethora </a:t>
            </a:r>
            <a:r>
              <a:rPr sz="2700" dirty="0">
                <a:latin typeface="Times New Roman"/>
                <a:cs typeface="Times New Roman"/>
              </a:rPr>
              <a:t>of </a:t>
            </a:r>
            <a:r>
              <a:rPr sz="2700" spc="-5" dirty="0">
                <a:latin typeface="Times New Roman"/>
                <a:cs typeface="Times New Roman"/>
              </a:rPr>
              <a:t>companies </a:t>
            </a:r>
            <a:r>
              <a:rPr sz="2700" dirty="0">
                <a:latin typeface="Times New Roman"/>
                <a:cs typeface="Times New Roman"/>
              </a:rPr>
              <a:t>that use </a:t>
            </a:r>
            <a:r>
              <a:rPr sz="2700" spc="-5" dirty="0">
                <a:latin typeface="Times New Roman"/>
                <a:cs typeface="Times New Roman"/>
              </a:rPr>
              <a:t>SQL </a:t>
            </a:r>
            <a:r>
              <a:rPr sz="2700" dirty="0">
                <a:latin typeface="Times New Roman"/>
                <a:cs typeface="Times New Roman"/>
              </a:rPr>
              <a:t>and </a:t>
            </a:r>
            <a:r>
              <a:rPr sz="2700" spc="-5" dirty="0">
                <a:latin typeface="Times New Roman"/>
                <a:cs typeface="Times New Roman"/>
              </a:rPr>
              <a:t>some </a:t>
            </a:r>
            <a:r>
              <a:rPr sz="2700" dirty="0">
                <a:latin typeface="Times New Roman"/>
                <a:cs typeface="Times New Roman"/>
              </a:rPr>
              <a:t>of them 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include</a:t>
            </a:r>
            <a:r>
              <a:rPr sz="2700" spc="-2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Microsoft</a:t>
            </a:r>
            <a:r>
              <a:rPr sz="2700" dirty="0">
                <a:latin typeface="Times New Roman"/>
                <a:cs typeface="Times New Roman"/>
              </a:rPr>
              <a:t> and</a:t>
            </a:r>
            <a:r>
              <a:rPr sz="2700" spc="-16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Accenture.</a:t>
            </a:r>
            <a:endParaRPr sz="27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45984" y="189186"/>
            <a:ext cx="1447800" cy="129802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392174" y="96469"/>
            <a:ext cx="67310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latin typeface="Calibri"/>
                <a:cs typeface="Calibri"/>
              </a:rPr>
              <a:t>JAYAWANTRAO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35" dirty="0">
                <a:latin typeface="Calibri"/>
                <a:cs typeface="Calibri"/>
              </a:rPr>
              <a:t>SAWANT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COLLEGE</a:t>
            </a:r>
            <a:r>
              <a:rPr sz="1800" b="1" spc="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OF</a:t>
            </a:r>
            <a:r>
              <a:rPr sz="1800" b="1" dirty="0">
                <a:latin typeface="Calibri"/>
                <a:cs typeface="Calibri"/>
              </a:rPr>
              <a:t> ENGINEERING,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HADAPSAR,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PUNE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3400" y="32511"/>
            <a:ext cx="745172" cy="507872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 smtClean="0"/>
              <a:t>Prof. M. A. Thorat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99997" y="296925"/>
            <a:ext cx="6148705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2352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latin typeface="Arial"/>
                <a:cs typeface="Arial"/>
              </a:rPr>
              <a:t>Importance</a:t>
            </a:r>
            <a:r>
              <a:rPr sz="4000" spc="25" dirty="0">
                <a:latin typeface="Arial"/>
                <a:cs typeface="Arial"/>
              </a:rPr>
              <a:t> </a:t>
            </a:r>
            <a:r>
              <a:rPr sz="4000" spc="-5" dirty="0">
                <a:latin typeface="Arial"/>
                <a:cs typeface="Arial"/>
              </a:rPr>
              <a:t>of</a:t>
            </a:r>
            <a:r>
              <a:rPr sz="4000" spc="-15" dirty="0">
                <a:latin typeface="Arial"/>
                <a:cs typeface="Arial"/>
              </a:rPr>
              <a:t> </a:t>
            </a:r>
            <a:r>
              <a:rPr sz="4000" spc="-5" dirty="0">
                <a:latin typeface="Arial"/>
                <a:cs typeface="Arial"/>
              </a:rPr>
              <a:t>Studying </a:t>
            </a:r>
            <a:r>
              <a:rPr sz="4000" dirty="0">
                <a:latin typeface="Arial"/>
                <a:cs typeface="Arial"/>
              </a:rPr>
              <a:t> </a:t>
            </a:r>
            <a:r>
              <a:rPr sz="4000" spc="-5" dirty="0">
                <a:latin typeface="Arial"/>
                <a:cs typeface="Arial"/>
              </a:rPr>
              <a:t>Programming</a:t>
            </a:r>
            <a:r>
              <a:rPr sz="4000" spc="-25" dirty="0">
                <a:latin typeface="Arial"/>
                <a:cs typeface="Arial"/>
              </a:rPr>
              <a:t> </a:t>
            </a:r>
            <a:r>
              <a:rPr sz="4000" spc="-5" dirty="0">
                <a:latin typeface="Arial"/>
                <a:cs typeface="Arial"/>
              </a:rPr>
              <a:t>Languages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19757"/>
            <a:ext cx="8072755" cy="4318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762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  <a:tab pos="2266315" algn="l"/>
                <a:tab pos="3006090" algn="l"/>
                <a:tab pos="3743960" algn="l"/>
                <a:tab pos="5205730" algn="l"/>
                <a:tab pos="5920105" algn="l"/>
                <a:tab pos="7562215" algn="l"/>
              </a:tabLst>
            </a:pPr>
            <a:r>
              <a:rPr sz="3200" dirty="0">
                <a:latin typeface="Times New Roman"/>
                <a:cs typeface="Times New Roman"/>
              </a:rPr>
              <a:t>Fol</a:t>
            </a:r>
            <a:r>
              <a:rPr sz="3200" spc="-20" dirty="0">
                <a:latin typeface="Times New Roman"/>
                <a:cs typeface="Times New Roman"/>
              </a:rPr>
              <a:t>l</a:t>
            </a:r>
            <a:r>
              <a:rPr sz="3200" dirty="0">
                <a:latin typeface="Times New Roman"/>
                <a:cs typeface="Times New Roman"/>
              </a:rPr>
              <a:t>owi</a:t>
            </a:r>
            <a:r>
              <a:rPr sz="3200" spc="-15" dirty="0">
                <a:latin typeface="Times New Roman"/>
                <a:cs typeface="Times New Roman"/>
              </a:rPr>
              <a:t>n</a:t>
            </a:r>
            <a:r>
              <a:rPr sz="3200" dirty="0">
                <a:latin typeface="Times New Roman"/>
                <a:cs typeface="Times New Roman"/>
              </a:rPr>
              <a:t>g	are	</a:t>
            </a:r>
            <a:r>
              <a:rPr sz="3200" spc="-20" dirty="0">
                <a:latin typeface="Times New Roman"/>
                <a:cs typeface="Times New Roman"/>
              </a:rPr>
              <a:t>t</a:t>
            </a:r>
            <a:r>
              <a:rPr sz="3200" dirty="0">
                <a:latin typeface="Times New Roman"/>
                <a:cs typeface="Times New Roman"/>
              </a:rPr>
              <a:t>he	</a:t>
            </a:r>
            <a:r>
              <a:rPr sz="3200" spc="-10" dirty="0">
                <a:latin typeface="Times New Roman"/>
                <a:cs typeface="Times New Roman"/>
              </a:rPr>
              <a:t>r</a:t>
            </a:r>
            <a:r>
              <a:rPr sz="3200" dirty="0">
                <a:latin typeface="Times New Roman"/>
                <a:cs typeface="Times New Roman"/>
              </a:rPr>
              <a:t>e</a:t>
            </a:r>
            <a:r>
              <a:rPr sz="3200" spc="5" dirty="0"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so</a:t>
            </a:r>
            <a:r>
              <a:rPr sz="3200" spc="-10" dirty="0">
                <a:latin typeface="Times New Roman"/>
                <a:cs typeface="Times New Roman"/>
              </a:rPr>
              <a:t>n</a:t>
            </a:r>
            <a:r>
              <a:rPr sz="3200" dirty="0">
                <a:latin typeface="Times New Roman"/>
                <a:cs typeface="Times New Roman"/>
              </a:rPr>
              <a:t>s	</a:t>
            </a:r>
            <a:r>
              <a:rPr sz="3200" spc="-10" dirty="0">
                <a:latin typeface="Times New Roman"/>
                <a:cs typeface="Times New Roman"/>
              </a:rPr>
              <a:t>f</a:t>
            </a:r>
            <a:r>
              <a:rPr sz="3200" dirty="0">
                <a:latin typeface="Times New Roman"/>
                <a:cs typeface="Times New Roman"/>
              </a:rPr>
              <a:t>or	s</a:t>
            </a:r>
            <a:r>
              <a:rPr sz="3200" spc="-15" dirty="0">
                <a:latin typeface="Times New Roman"/>
                <a:cs typeface="Times New Roman"/>
              </a:rPr>
              <a:t>t</a:t>
            </a:r>
            <a:r>
              <a:rPr sz="3200" dirty="0">
                <a:latin typeface="Times New Roman"/>
                <a:cs typeface="Times New Roman"/>
              </a:rPr>
              <a:t>udying	</a:t>
            </a:r>
            <a:r>
              <a:rPr sz="3200" spc="-20" dirty="0">
                <a:latin typeface="Times New Roman"/>
                <a:cs typeface="Times New Roman"/>
              </a:rPr>
              <a:t>t</a:t>
            </a:r>
            <a:r>
              <a:rPr sz="3200" dirty="0">
                <a:latin typeface="Times New Roman"/>
                <a:cs typeface="Times New Roman"/>
              </a:rPr>
              <a:t>he  programming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language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concepts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–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3200" dirty="0">
                <a:latin typeface="Times New Roman"/>
                <a:cs typeface="Times New Roman"/>
              </a:rPr>
              <a:t>1)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Increased</a:t>
            </a:r>
            <a:r>
              <a:rPr sz="3200" b="1" spc="-2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capacity</a:t>
            </a:r>
            <a:r>
              <a:rPr sz="3200" b="1" spc="-3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to</a:t>
            </a:r>
            <a:r>
              <a:rPr sz="3200" b="1" spc="-10" dirty="0">
                <a:latin typeface="Times New Roman"/>
                <a:cs typeface="Times New Roman"/>
              </a:rPr>
              <a:t> express</a:t>
            </a:r>
            <a:r>
              <a:rPr sz="3200" b="1" dirty="0">
                <a:latin typeface="Times New Roman"/>
                <a:cs typeface="Times New Roman"/>
              </a:rPr>
              <a:t> ideas: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variety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programming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constructs.</a:t>
            </a:r>
            <a:endParaRPr sz="32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Programmer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can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understand</a:t>
            </a:r>
            <a:r>
              <a:rPr sz="3200" dirty="0">
                <a:latin typeface="Times New Roman"/>
                <a:cs typeface="Times New Roman"/>
              </a:rPr>
              <a:t> various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data 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structures, control structures </a:t>
            </a:r>
            <a:r>
              <a:rPr sz="3200" dirty="0">
                <a:latin typeface="Times New Roman"/>
                <a:cs typeface="Times New Roman"/>
              </a:rPr>
              <a:t>abstractions and 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their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Times New Roman"/>
                <a:cs typeface="Times New Roman"/>
              </a:rPr>
              <a:t>ability.</a:t>
            </a:r>
            <a:endParaRPr sz="3200">
              <a:latin typeface="Times New Roman"/>
              <a:cs typeface="Times New Roman"/>
            </a:endParaRPr>
          </a:p>
          <a:p>
            <a:pPr marL="355600" indent="-342900" algn="just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spc="-114" dirty="0">
                <a:latin typeface="Times New Roman"/>
                <a:cs typeface="Times New Roman"/>
              </a:rPr>
              <a:t>To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express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ideas they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ware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to implement.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92174" y="96469"/>
            <a:ext cx="67310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latin typeface="Calibri"/>
                <a:cs typeface="Calibri"/>
              </a:rPr>
              <a:t>JAYAWANTRAO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35" dirty="0">
                <a:latin typeface="Calibri"/>
                <a:cs typeface="Calibri"/>
              </a:rPr>
              <a:t>SAWANT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COLLEGE</a:t>
            </a:r>
            <a:r>
              <a:rPr sz="1800" b="1" spc="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OF</a:t>
            </a:r>
            <a:r>
              <a:rPr sz="1800" b="1" dirty="0">
                <a:latin typeface="Calibri"/>
                <a:cs typeface="Calibri"/>
              </a:rPr>
              <a:t> ENGINEERING,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HADAPSAR,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PUNE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32511"/>
            <a:ext cx="745172" cy="507872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 smtClean="0"/>
              <a:t>Prof. M. A. Thorat</a:t>
            </a:r>
            <a:endParaRPr lang="en-I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538985"/>
            <a:ext cx="228282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700" spc="5" dirty="0">
                <a:latin typeface="Times New Roman"/>
                <a:cs typeface="Times New Roman"/>
              </a:rPr>
              <a:t>1980/8</a:t>
            </a:r>
            <a:r>
              <a:rPr sz="2700" spc="-10" dirty="0">
                <a:latin typeface="Times New Roman"/>
                <a:cs typeface="Times New Roman"/>
              </a:rPr>
              <a:t>1</a:t>
            </a:r>
            <a:r>
              <a:rPr sz="2700" dirty="0">
                <a:latin typeface="Times New Roman"/>
                <a:cs typeface="Times New Roman"/>
              </a:rPr>
              <a:t>:</a:t>
            </a:r>
            <a:r>
              <a:rPr sz="2700" spc="-18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Ada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6387" rIns="0" bIns="0" rtlCol="0">
            <a:spAutoFit/>
          </a:bodyPr>
          <a:lstStyle/>
          <a:p>
            <a:pPr marL="355600" marR="5080" indent="-342900" algn="just">
              <a:lnSpc>
                <a:spcPct val="80000"/>
              </a:lnSpc>
              <a:spcBef>
                <a:spcPts val="745"/>
              </a:spcBef>
              <a:buFont typeface="Arial MT"/>
              <a:buChar char="•"/>
              <a:tabLst>
                <a:tab pos="355600" algn="l"/>
              </a:tabLst>
            </a:pPr>
            <a:r>
              <a:rPr u="heavy" spc="-5" dirty="0">
                <a:uFill>
                  <a:solidFill>
                    <a:srgbClr val="000000"/>
                  </a:solidFill>
                </a:uFill>
              </a:rPr>
              <a:t>Ada</a:t>
            </a:r>
            <a:r>
              <a:rPr u="heavy" spc="635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u="heavy" spc="-5" dirty="0">
                <a:uFill>
                  <a:solidFill>
                    <a:srgbClr val="000000"/>
                  </a:solidFill>
                </a:uFill>
              </a:rPr>
              <a:t>was</a:t>
            </a:r>
            <a:r>
              <a:rPr u="heavy" spc="635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u="heavy" dirty="0">
                <a:uFill>
                  <a:solidFill>
                    <a:srgbClr val="000000"/>
                  </a:solidFill>
                </a:uFill>
              </a:rPr>
              <a:t>originally</a:t>
            </a:r>
            <a:r>
              <a:rPr u="heavy" spc="640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u="heavy" dirty="0">
                <a:uFill>
                  <a:solidFill>
                    <a:srgbClr val="000000"/>
                  </a:solidFill>
                </a:uFill>
              </a:rPr>
              <a:t>designed</a:t>
            </a:r>
            <a:r>
              <a:rPr spc="650" dirty="0"/>
              <a:t> </a:t>
            </a:r>
            <a:r>
              <a:rPr spc="-5" dirty="0"/>
              <a:t>by</a:t>
            </a:r>
            <a:r>
              <a:rPr spc="645" dirty="0"/>
              <a:t> </a:t>
            </a:r>
            <a:r>
              <a:rPr dirty="0"/>
              <a:t>a</a:t>
            </a:r>
            <a:r>
              <a:rPr spc="635" dirty="0"/>
              <a:t> </a:t>
            </a:r>
            <a:r>
              <a:rPr dirty="0"/>
              <a:t>team</a:t>
            </a:r>
            <a:r>
              <a:rPr spc="640" dirty="0"/>
              <a:t> </a:t>
            </a:r>
            <a:r>
              <a:rPr dirty="0"/>
              <a:t>led</a:t>
            </a:r>
            <a:r>
              <a:rPr spc="655" dirty="0"/>
              <a:t> </a:t>
            </a:r>
            <a:r>
              <a:rPr spc="-5" dirty="0"/>
              <a:t>by</a:t>
            </a:r>
            <a:r>
              <a:rPr spc="640" dirty="0"/>
              <a:t> </a:t>
            </a:r>
            <a:r>
              <a:rPr dirty="0"/>
              <a:t>Jean </a:t>
            </a:r>
            <a:r>
              <a:rPr spc="-660" dirty="0"/>
              <a:t> </a:t>
            </a:r>
            <a:r>
              <a:rPr dirty="0"/>
              <a:t>Ichbiah of </a:t>
            </a:r>
            <a:r>
              <a:rPr spc="-5" dirty="0"/>
              <a:t>CUU Honeywell </a:t>
            </a:r>
            <a:r>
              <a:rPr dirty="0"/>
              <a:t>Bull under </a:t>
            </a:r>
            <a:r>
              <a:rPr spc="-5" dirty="0"/>
              <a:t>contract </a:t>
            </a:r>
            <a:r>
              <a:rPr dirty="0"/>
              <a:t>to </a:t>
            </a:r>
            <a:r>
              <a:rPr spc="5" dirty="0"/>
              <a:t>the </a:t>
            </a:r>
            <a:r>
              <a:rPr spc="10" dirty="0"/>
              <a:t> </a:t>
            </a:r>
            <a:r>
              <a:rPr spc="-5" dirty="0"/>
              <a:t>United </a:t>
            </a:r>
            <a:r>
              <a:rPr dirty="0"/>
              <a:t>States </a:t>
            </a:r>
            <a:r>
              <a:rPr spc="-5" dirty="0"/>
              <a:t>Department </a:t>
            </a:r>
            <a:r>
              <a:rPr dirty="0"/>
              <a:t>of Defense. Named </a:t>
            </a:r>
            <a:r>
              <a:rPr spc="-5" dirty="0"/>
              <a:t>after </a:t>
            </a:r>
            <a:r>
              <a:rPr dirty="0"/>
              <a:t>the </a:t>
            </a:r>
            <a:r>
              <a:rPr spc="5" dirty="0"/>
              <a:t> </a:t>
            </a:r>
            <a:r>
              <a:rPr spc="-5" dirty="0"/>
              <a:t>mid-19th-century</a:t>
            </a:r>
            <a:r>
              <a:rPr spc="235" dirty="0"/>
              <a:t> </a:t>
            </a:r>
            <a:r>
              <a:rPr spc="-5" dirty="0"/>
              <a:t>mathematician</a:t>
            </a:r>
            <a:r>
              <a:rPr spc="225" dirty="0"/>
              <a:t> </a:t>
            </a:r>
            <a:r>
              <a:rPr spc="-5" dirty="0"/>
              <a:t>Ada</a:t>
            </a:r>
            <a:r>
              <a:rPr spc="235" dirty="0"/>
              <a:t> </a:t>
            </a:r>
            <a:r>
              <a:rPr dirty="0"/>
              <a:t>Lovelace,</a:t>
            </a:r>
            <a:r>
              <a:rPr spc="229" dirty="0"/>
              <a:t> </a:t>
            </a:r>
            <a:r>
              <a:rPr spc="-5" dirty="0"/>
              <a:t>Ada</a:t>
            </a:r>
            <a:r>
              <a:rPr spc="225" dirty="0"/>
              <a:t> </a:t>
            </a:r>
            <a:r>
              <a:rPr dirty="0"/>
              <a:t>is </a:t>
            </a:r>
            <a:r>
              <a:rPr spc="-665" dirty="0"/>
              <a:t> </a:t>
            </a:r>
            <a:r>
              <a:rPr dirty="0"/>
              <a:t>a</a:t>
            </a:r>
            <a:r>
              <a:rPr spc="5" dirty="0"/>
              <a:t> </a:t>
            </a:r>
            <a:r>
              <a:rPr spc="-5" dirty="0"/>
              <a:t>structured,</a:t>
            </a:r>
            <a:r>
              <a:rPr dirty="0"/>
              <a:t> </a:t>
            </a:r>
            <a:r>
              <a:rPr spc="-5" dirty="0"/>
              <a:t>statically</a:t>
            </a:r>
            <a:r>
              <a:rPr dirty="0"/>
              <a:t> typed,</a:t>
            </a:r>
            <a:r>
              <a:rPr spc="5" dirty="0"/>
              <a:t> </a:t>
            </a:r>
            <a:r>
              <a:rPr dirty="0"/>
              <a:t>imperative,</a:t>
            </a:r>
            <a:r>
              <a:rPr spc="5" dirty="0"/>
              <a:t> </a:t>
            </a:r>
            <a:r>
              <a:rPr dirty="0"/>
              <a:t>wide- </a:t>
            </a:r>
            <a:r>
              <a:rPr spc="5" dirty="0"/>
              <a:t> </a:t>
            </a:r>
            <a:r>
              <a:rPr spc="-5" dirty="0"/>
              <a:t>spectrum, </a:t>
            </a:r>
            <a:r>
              <a:rPr dirty="0"/>
              <a:t>and </a:t>
            </a:r>
            <a:r>
              <a:rPr spc="-5" dirty="0"/>
              <a:t>object-oriented </a:t>
            </a:r>
            <a:r>
              <a:rPr dirty="0"/>
              <a:t>high-level </a:t>
            </a:r>
            <a:r>
              <a:rPr spc="-5" dirty="0"/>
              <a:t>programming </a:t>
            </a:r>
            <a:r>
              <a:rPr dirty="0"/>
              <a:t> language.</a:t>
            </a:r>
            <a:r>
              <a:rPr spc="5" dirty="0"/>
              <a:t> </a:t>
            </a:r>
            <a:r>
              <a:rPr spc="-5" dirty="0"/>
              <a:t>Ada</a:t>
            </a:r>
            <a:r>
              <a:rPr dirty="0"/>
              <a:t> </a:t>
            </a:r>
            <a:r>
              <a:rPr spc="-5" dirty="0"/>
              <a:t>was</a:t>
            </a:r>
            <a:r>
              <a:rPr dirty="0"/>
              <a:t> </a:t>
            </a:r>
            <a:r>
              <a:rPr spc="-5" dirty="0"/>
              <a:t>extended</a:t>
            </a:r>
            <a:r>
              <a:rPr dirty="0"/>
              <a:t> from</a:t>
            </a:r>
            <a:r>
              <a:rPr spc="5" dirty="0"/>
              <a:t> </a:t>
            </a:r>
            <a:r>
              <a:rPr dirty="0"/>
              <a:t>other</a:t>
            </a:r>
            <a:r>
              <a:rPr spc="5" dirty="0"/>
              <a:t> </a:t>
            </a:r>
            <a:r>
              <a:rPr dirty="0"/>
              <a:t>popular </a:t>
            </a:r>
            <a:r>
              <a:rPr spc="-660" dirty="0"/>
              <a:t> </a:t>
            </a:r>
            <a:r>
              <a:rPr spc="-5" dirty="0"/>
              <a:t>programming languages </a:t>
            </a:r>
            <a:r>
              <a:rPr dirty="0"/>
              <a:t>at the </a:t>
            </a:r>
            <a:r>
              <a:rPr spc="-5" dirty="0"/>
              <a:t>time </a:t>
            </a:r>
            <a:r>
              <a:rPr dirty="0"/>
              <a:t>such </a:t>
            </a:r>
            <a:r>
              <a:rPr spc="-5" dirty="0"/>
              <a:t>as </a:t>
            </a:r>
            <a:r>
              <a:rPr dirty="0"/>
              <a:t>Pascal. Ada </a:t>
            </a:r>
            <a:r>
              <a:rPr spc="-660" dirty="0"/>
              <a:t> </a:t>
            </a:r>
            <a:r>
              <a:rPr dirty="0"/>
              <a:t>is used </a:t>
            </a:r>
            <a:r>
              <a:rPr spc="-5" dirty="0"/>
              <a:t>for </a:t>
            </a:r>
            <a:r>
              <a:rPr spc="-10" dirty="0"/>
              <a:t>air-traffic </a:t>
            </a:r>
            <a:r>
              <a:rPr dirty="0"/>
              <a:t>management </a:t>
            </a:r>
            <a:r>
              <a:rPr spc="-5" dirty="0"/>
              <a:t>systems </a:t>
            </a:r>
            <a:r>
              <a:rPr dirty="0"/>
              <a:t>in countries </a:t>
            </a:r>
            <a:r>
              <a:rPr spc="5" dirty="0"/>
              <a:t> </a:t>
            </a:r>
            <a:r>
              <a:rPr spc="-5" dirty="0"/>
              <a:t>such as </a:t>
            </a:r>
            <a:r>
              <a:rPr dirty="0"/>
              <a:t>Australia, </a:t>
            </a:r>
            <a:r>
              <a:rPr spc="-5" dirty="0"/>
              <a:t>Belgium, </a:t>
            </a:r>
            <a:r>
              <a:rPr dirty="0"/>
              <a:t>and </a:t>
            </a:r>
            <a:r>
              <a:rPr spc="-5" dirty="0"/>
              <a:t>Germany as </a:t>
            </a:r>
            <a:r>
              <a:rPr dirty="0"/>
              <a:t>well </a:t>
            </a:r>
            <a:r>
              <a:rPr spc="-5" dirty="0"/>
              <a:t>as </a:t>
            </a:r>
            <a:r>
              <a:rPr dirty="0"/>
              <a:t>a </a:t>
            </a:r>
            <a:r>
              <a:rPr spc="5" dirty="0"/>
              <a:t> </a:t>
            </a:r>
            <a:r>
              <a:rPr dirty="0"/>
              <a:t>host</a:t>
            </a:r>
            <a:r>
              <a:rPr spc="-25" dirty="0"/>
              <a:t> </a:t>
            </a:r>
            <a:r>
              <a:rPr dirty="0"/>
              <a:t>of</a:t>
            </a:r>
            <a:r>
              <a:rPr spc="-5" dirty="0"/>
              <a:t> </a:t>
            </a:r>
            <a:r>
              <a:rPr dirty="0"/>
              <a:t>other</a:t>
            </a:r>
            <a:r>
              <a:rPr spc="-10" dirty="0"/>
              <a:t> </a:t>
            </a:r>
            <a:r>
              <a:rPr dirty="0"/>
              <a:t>transport</a:t>
            </a:r>
            <a:r>
              <a:rPr spc="-25" dirty="0"/>
              <a:t> </a:t>
            </a:r>
            <a:r>
              <a:rPr dirty="0"/>
              <a:t>and</a:t>
            </a:r>
            <a:r>
              <a:rPr spc="-15" dirty="0"/>
              <a:t> </a:t>
            </a:r>
            <a:r>
              <a:rPr dirty="0"/>
              <a:t>space projects.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92174" y="96469"/>
            <a:ext cx="67310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latin typeface="Calibri"/>
                <a:cs typeface="Calibri"/>
              </a:rPr>
              <a:t>JAYAWANTRAO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35" dirty="0">
                <a:latin typeface="Calibri"/>
                <a:cs typeface="Calibri"/>
              </a:rPr>
              <a:t>SAWANT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COLLEGE</a:t>
            </a:r>
            <a:r>
              <a:rPr sz="1800" b="1" spc="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OF</a:t>
            </a:r>
            <a:r>
              <a:rPr sz="1800" b="1" dirty="0">
                <a:latin typeface="Calibri"/>
                <a:cs typeface="Calibri"/>
              </a:rPr>
              <a:t> ENGINEERING,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HADAPSAR,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PUNE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32511"/>
            <a:ext cx="745172" cy="507872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 smtClean="0"/>
              <a:t>Prof. M. A. Thorat</a:t>
            </a:r>
            <a:endParaRPr lang="en-IN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570989"/>
            <a:ext cx="217614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5" dirty="0">
                <a:latin typeface="Times New Roman"/>
                <a:cs typeface="Times New Roman"/>
              </a:rPr>
              <a:t>1983:</a:t>
            </a:r>
            <a:r>
              <a:rPr sz="3200" spc="-114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C++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2107514"/>
            <a:ext cx="8074025" cy="358711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355600" marR="5080" indent="-342900" algn="just">
              <a:lnSpc>
                <a:spcPct val="90000"/>
              </a:lnSpc>
              <a:spcBef>
                <a:spcPts val="490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Bjarne </a:t>
            </a:r>
            <a:r>
              <a:rPr sz="3200" spc="-5" dirty="0">
                <a:latin typeface="Times New Roman"/>
                <a:cs typeface="Times New Roman"/>
              </a:rPr>
              <a:t>Stroustrup modified the </a:t>
            </a:r>
            <a:r>
              <a:rPr sz="3200" dirty="0">
                <a:latin typeface="Times New Roman"/>
                <a:cs typeface="Times New Roman"/>
              </a:rPr>
              <a:t>C language at 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 Bell Labs, C++ </a:t>
            </a:r>
            <a:r>
              <a:rPr sz="3200" spc="-5" dirty="0">
                <a:latin typeface="Times New Roman"/>
                <a:cs typeface="Times New Roman"/>
              </a:rPr>
              <a:t>is </a:t>
            </a:r>
            <a:r>
              <a:rPr sz="3200" dirty="0">
                <a:latin typeface="Times New Roman"/>
                <a:cs typeface="Times New Roman"/>
              </a:rPr>
              <a:t>an extension of C </a:t>
            </a:r>
            <a:r>
              <a:rPr sz="3200" spc="-5" dirty="0">
                <a:latin typeface="Times New Roman"/>
                <a:cs typeface="Times New Roman"/>
              </a:rPr>
              <a:t>with </a:t>
            </a:r>
            <a:r>
              <a:rPr sz="3200" dirty="0">
                <a:latin typeface="Times New Roman"/>
                <a:cs typeface="Times New Roman"/>
              </a:rPr>
              <a:t> enhancements</a:t>
            </a:r>
            <a:r>
              <a:rPr sz="3200" spc="7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such</a:t>
            </a:r>
            <a:r>
              <a:rPr sz="3200" spc="76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as</a:t>
            </a:r>
            <a:r>
              <a:rPr sz="3200" spc="7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classes,</a:t>
            </a:r>
            <a:r>
              <a:rPr sz="3200" spc="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virtual </a:t>
            </a:r>
            <a:r>
              <a:rPr sz="3200" spc="-79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functions, and templates. It has been </a:t>
            </a:r>
            <a:r>
              <a:rPr sz="3200" spc="-5" dirty="0">
                <a:latin typeface="Times New Roman"/>
                <a:cs typeface="Times New Roman"/>
              </a:rPr>
              <a:t>listed in </a:t>
            </a:r>
            <a:r>
              <a:rPr sz="3200" dirty="0">
                <a:latin typeface="Times New Roman"/>
                <a:cs typeface="Times New Roman"/>
              </a:rPr>
              <a:t> the </a:t>
            </a:r>
            <a:r>
              <a:rPr sz="32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top 10 programming </a:t>
            </a:r>
            <a:r>
              <a:rPr sz="32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languages</a:t>
            </a:r>
            <a:r>
              <a:rPr sz="3200" dirty="0">
                <a:latin typeface="Times New Roman"/>
                <a:cs typeface="Times New Roman"/>
              </a:rPr>
              <a:t> since </a:t>
            </a:r>
            <a:r>
              <a:rPr sz="3200" spc="-10" dirty="0">
                <a:latin typeface="Times New Roman"/>
                <a:cs typeface="Times New Roman"/>
              </a:rPr>
              <a:t>1986 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and </a:t>
            </a:r>
            <a:r>
              <a:rPr sz="3200" spc="-5" dirty="0">
                <a:latin typeface="Times New Roman"/>
                <a:cs typeface="Times New Roman"/>
              </a:rPr>
              <a:t>received </a:t>
            </a:r>
            <a:r>
              <a:rPr sz="3200" dirty="0">
                <a:latin typeface="Times New Roman"/>
                <a:cs typeface="Times New Roman"/>
              </a:rPr>
              <a:t>Hall of </a:t>
            </a:r>
            <a:r>
              <a:rPr sz="3200" spc="-5" dirty="0">
                <a:latin typeface="Times New Roman"/>
                <a:cs typeface="Times New Roman"/>
              </a:rPr>
              <a:t>Fame </a:t>
            </a:r>
            <a:r>
              <a:rPr sz="3200" dirty="0">
                <a:latin typeface="Times New Roman"/>
                <a:cs typeface="Times New Roman"/>
              </a:rPr>
              <a:t>status </a:t>
            </a:r>
            <a:r>
              <a:rPr sz="3200" spc="-10" dirty="0">
                <a:latin typeface="Times New Roman"/>
                <a:cs typeface="Times New Roman"/>
              </a:rPr>
              <a:t>in </a:t>
            </a:r>
            <a:r>
              <a:rPr sz="3200" dirty="0">
                <a:latin typeface="Times New Roman"/>
                <a:cs typeface="Times New Roman"/>
              </a:rPr>
              <a:t>2003. </a:t>
            </a:r>
            <a:r>
              <a:rPr sz="3200" spc="-5" dirty="0">
                <a:latin typeface="Times New Roman"/>
                <a:cs typeface="Times New Roman"/>
              </a:rPr>
              <a:t>C++ 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is </a:t>
            </a:r>
            <a:r>
              <a:rPr sz="3200" dirty="0">
                <a:latin typeface="Times New Roman"/>
                <a:cs typeface="Times New Roman"/>
              </a:rPr>
              <a:t>used </a:t>
            </a:r>
            <a:r>
              <a:rPr sz="3200" spc="-10" dirty="0">
                <a:latin typeface="Times New Roman"/>
                <a:cs typeface="Times New Roman"/>
              </a:rPr>
              <a:t>in </a:t>
            </a:r>
            <a:r>
              <a:rPr sz="3200" spc="-5" dirty="0">
                <a:latin typeface="Times New Roman"/>
                <a:cs typeface="Times New Roman"/>
              </a:rPr>
              <a:t>MS </a:t>
            </a:r>
            <a:r>
              <a:rPr sz="3200" spc="-10" dirty="0">
                <a:latin typeface="Times New Roman"/>
                <a:cs typeface="Times New Roman"/>
              </a:rPr>
              <a:t>Office, </a:t>
            </a:r>
            <a:r>
              <a:rPr sz="3200" spc="-5" dirty="0">
                <a:latin typeface="Times New Roman"/>
                <a:cs typeface="Times New Roman"/>
              </a:rPr>
              <a:t>Adobe Photoshop, </a:t>
            </a:r>
            <a:r>
              <a:rPr sz="3200" dirty="0">
                <a:latin typeface="Times New Roman"/>
                <a:cs typeface="Times New Roman"/>
              </a:rPr>
              <a:t>game 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engines,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and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other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high-performance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software.</a:t>
            </a:r>
            <a:endParaRPr sz="3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00" y="304800"/>
            <a:ext cx="1291208" cy="145249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392174" y="96469"/>
            <a:ext cx="67310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latin typeface="Calibri"/>
                <a:cs typeface="Calibri"/>
              </a:rPr>
              <a:t>JAYAWANTRAO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35" dirty="0">
                <a:latin typeface="Calibri"/>
                <a:cs typeface="Calibri"/>
              </a:rPr>
              <a:t>SAWANT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COLLEGE</a:t>
            </a:r>
            <a:r>
              <a:rPr sz="1800" b="1" spc="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OF</a:t>
            </a:r>
            <a:r>
              <a:rPr sz="1800" b="1" dirty="0">
                <a:latin typeface="Calibri"/>
                <a:cs typeface="Calibri"/>
              </a:rPr>
              <a:t> ENGINEERING,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HADAPSAR,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PUNE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3400" y="32511"/>
            <a:ext cx="745172" cy="507872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 smtClean="0"/>
              <a:t>Prof. M. A. Thorat</a:t>
            </a:r>
            <a:endParaRPr lang="en-IN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522827"/>
            <a:ext cx="8074659" cy="324485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865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b="1" spc="5" dirty="0">
                <a:latin typeface="Times New Roman"/>
                <a:cs typeface="Times New Roman"/>
              </a:rPr>
              <a:t>1983:</a:t>
            </a:r>
            <a:r>
              <a:rPr sz="3200" b="1" spc="-6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Objective-C</a:t>
            </a:r>
            <a:endParaRPr sz="32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Developed  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by  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Brad   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Cox   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and   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75" dirty="0">
                <a:latin typeface="Times New Roman"/>
                <a:cs typeface="Times New Roman"/>
              </a:rPr>
              <a:t>Tom 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Love,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Objective-C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the</a:t>
            </a:r>
            <a:r>
              <a:rPr sz="3200" dirty="0">
                <a:latin typeface="Times New Roman"/>
                <a:cs typeface="Times New Roman"/>
              </a:rPr>
              <a:t> main </a:t>
            </a:r>
            <a:r>
              <a:rPr sz="3200" spc="-5" dirty="0">
                <a:latin typeface="Times New Roman"/>
                <a:cs typeface="Times New Roman"/>
              </a:rPr>
              <a:t>programming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language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used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to</a:t>
            </a:r>
            <a:r>
              <a:rPr sz="3200" spc="-5" dirty="0">
                <a:latin typeface="Times New Roman"/>
                <a:cs typeface="Times New Roman"/>
              </a:rPr>
              <a:t> write</a:t>
            </a:r>
            <a:r>
              <a:rPr sz="3200" dirty="0">
                <a:latin typeface="Times New Roman"/>
                <a:cs typeface="Times New Roman"/>
              </a:rPr>
              <a:t> software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for</a:t>
            </a:r>
            <a:r>
              <a:rPr sz="3200" spc="80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macOS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and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iOS,</a:t>
            </a:r>
            <a:r>
              <a:rPr sz="3200" spc="-190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Times New Roman"/>
                <a:cs typeface="Times New Roman"/>
              </a:rPr>
              <a:t>Apple’s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operating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systems.</a:t>
            </a:r>
            <a:endParaRPr sz="3200">
              <a:latin typeface="Times New Roman"/>
              <a:cs typeface="Times New Roman"/>
            </a:endParaRPr>
          </a:p>
          <a:p>
            <a:pPr marR="194945" algn="ctr">
              <a:lnSpc>
                <a:spcPct val="100000"/>
              </a:lnSpc>
              <a:spcBef>
                <a:spcPts val="770"/>
              </a:spcBef>
            </a:pPr>
            <a:r>
              <a:rPr sz="3200" dirty="0">
                <a:latin typeface="Arial MT"/>
                <a:cs typeface="Arial MT"/>
              </a:rPr>
              <a:t>•</a:t>
            </a:r>
            <a:endParaRPr sz="32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86600" y="381000"/>
            <a:ext cx="1219200" cy="12192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392174" y="96469"/>
            <a:ext cx="67310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latin typeface="Calibri"/>
                <a:cs typeface="Calibri"/>
              </a:rPr>
              <a:t>JAYAWANTRAO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35" dirty="0">
                <a:latin typeface="Calibri"/>
                <a:cs typeface="Calibri"/>
              </a:rPr>
              <a:t>SAWANT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COLLEGE</a:t>
            </a:r>
            <a:r>
              <a:rPr sz="1800" b="1" spc="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OF</a:t>
            </a:r>
            <a:r>
              <a:rPr sz="1800" b="1" dirty="0">
                <a:latin typeface="Calibri"/>
                <a:cs typeface="Calibri"/>
              </a:rPr>
              <a:t> ENGINEERING,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HADAPSAR,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PUNE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3400" y="32511"/>
            <a:ext cx="745172" cy="507872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 smtClean="0"/>
              <a:t>Prof. M. A. Thorat</a:t>
            </a:r>
            <a:endParaRPr lang="en-IN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570989"/>
            <a:ext cx="21418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5" dirty="0">
                <a:latin typeface="Times New Roman"/>
                <a:cs typeface="Times New Roman"/>
              </a:rPr>
              <a:t>1987:</a:t>
            </a:r>
            <a:r>
              <a:rPr sz="3200" spc="-114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Perl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2107514"/>
            <a:ext cx="8074659" cy="358711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355600" marR="5080" indent="-342900" algn="just">
              <a:lnSpc>
                <a:spcPct val="90000"/>
              </a:lnSpc>
              <a:spcBef>
                <a:spcPts val="490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Perl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was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created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by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Larry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65" dirty="0">
                <a:latin typeface="Times New Roman"/>
                <a:cs typeface="Times New Roman"/>
              </a:rPr>
              <a:t>Wall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and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is</a:t>
            </a:r>
            <a:r>
              <a:rPr sz="3200" dirty="0">
                <a:latin typeface="Times New Roman"/>
                <a:cs typeface="Times New Roman"/>
              </a:rPr>
              <a:t> a 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general-purpose,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high-level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programming </a:t>
            </a:r>
            <a:r>
              <a:rPr sz="3200" dirty="0">
                <a:latin typeface="Times New Roman"/>
                <a:cs typeface="Times New Roman"/>
              </a:rPr>
              <a:t> language.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It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was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originally</a:t>
            </a:r>
            <a:r>
              <a:rPr sz="3200" dirty="0">
                <a:latin typeface="Times New Roman"/>
                <a:cs typeface="Times New Roman"/>
              </a:rPr>
              <a:t> designed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 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scripting language designed </a:t>
            </a:r>
            <a:r>
              <a:rPr sz="3200" spc="-5" dirty="0">
                <a:latin typeface="Times New Roman"/>
                <a:cs typeface="Times New Roman"/>
              </a:rPr>
              <a:t>for text </a:t>
            </a:r>
            <a:r>
              <a:rPr sz="3200" dirty="0">
                <a:latin typeface="Times New Roman"/>
                <a:cs typeface="Times New Roman"/>
              </a:rPr>
              <a:t>editing but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nowadays </a:t>
            </a:r>
            <a:r>
              <a:rPr sz="3200" spc="-50" dirty="0">
                <a:latin typeface="Times New Roman"/>
                <a:cs typeface="Times New Roman"/>
              </a:rPr>
              <a:t>it’s </a:t>
            </a:r>
            <a:r>
              <a:rPr sz="3200" spc="-5" dirty="0">
                <a:latin typeface="Times New Roman"/>
                <a:cs typeface="Times New Roman"/>
              </a:rPr>
              <a:t>widely </a:t>
            </a:r>
            <a:r>
              <a:rPr sz="3200" dirty="0">
                <a:latin typeface="Times New Roman"/>
                <a:cs typeface="Times New Roman"/>
              </a:rPr>
              <a:t>used </a:t>
            </a:r>
            <a:r>
              <a:rPr sz="3200" spc="-5" dirty="0">
                <a:latin typeface="Times New Roman"/>
                <a:cs typeface="Times New Roman"/>
              </a:rPr>
              <a:t>for many purposes </a:t>
            </a:r>
            <a:r>
              <a:rPr sz="3200" dirty="0">
                <a:latin typeface="Times New Roman"/>
                <a:cs typeface="Times New Roman"/>
              </a:rPr>
              <a:t> such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CGI,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database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applications,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system </a:t>
            </a:r>
            <a:r>
              <a:rPr sz="3200" dirty="0">
                <a:latin typeface="Times New Roman"/>
                <a:cs typeface="Times New Roman"/>
              </a:rPr>
              <a:t> administration,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network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programming,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and 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graphic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programming.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92174" y="96469"/>
            <a:ext cx="67310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latin typeface="Calibri"/>
                <a:cs typeface="Calibri"/>
              </a:rPr>
              <a:t>JAYAWANTRAO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35" dirty="0">
                <a:latin typeface="Calibri"/>
                <a:cs typeface="Calibri"/>
              </a:rPr>
              <a:t>SAWANT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COLLEGE</a:t>
            </a:r>
            <a:r>
              <a:rPr sz="1800" b="1" spc="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OF</a:t>
            </a:r>
            <a:r>
              <a:rPr sz="1800" b="1" dirty="0">
                <a:latin typeface="Calibri"/>
                <a:cs typeface="Calibri"/>
              </a:rPr>
              <a:t> ENGINEERING,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HADAPSAR,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PUNE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32511"/>
            <a:ext cx="745172" cy="507872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 smtClean="0"/>
              <a:t>Prof. M. A. Thorat</a:t>
            </a:r>
            <a:endParaRPr lang="en-IN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4375" y="2748788"/>
            <a:ext cx="7715250" cy="222885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392174" y="96469"/>
            <a:ext cx="67310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latin typeface="Calibri"/>
                <a:cs typeface="Calibri"/>
              </a:rPr>
              <a:t>JAYAWANTRAO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35" dirty="0">
                <a:latin typeface="Calibri"/>
                <a:cs typeface="Calibri"/>
              </a:rPr>
              <a:t>SAWANT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COLLEGE</a:t>
            </a:r>
            <a:r>
              <a:rPr sz="1800" b="1" spc="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OF</a:t>
            </a:r>
            <a:r>
              <a:rPr sz="1800" b="1" dirty="0">
                <a:latin typeface="Calibri"/>
                <a:cs typeface="Calibri"/>
              </a:rPr>
              <a:t> ENGINEERING,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HADAPSAR,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PUNE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3400" y="32511"/>
            <a:ext cx="745172" cy="507872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 smtClean="0"/>
              <a:t>Prof. M. A. Thorat</a:t>
            </a:r>
            <a:endParaRPr lang="en-IN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538985"/>
            <a:ext cx="8072120" cy="150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sz="2700" b="1" dirty="0">
                <a:latin typeface="Times New Roman"/>
                <a:cs typeface="Times New Roman"/>
              </a:rPr>
              <a:t>1990:</a:t>
            </a:r>
            <a:r>
              <a:rPr sz="2700" b="1" spc="-55" dirty="0">
                <a:latin typeface="Times New Roman"/>
                <a:cs typeface="Times New Roman"/>
              </a:rPr>
              <a:t> </a:t>
            </a:r>
            <a:r>
              <a:rPr sz="2700" b="1" spc="-5" dirty="0">
                <a:latin typeface="Times New Roman"/>
                <a:cs typeface="Times New Roman"/>
              </a:rPr>
              <a:t>Haskell</a:t>
            </a:r>
            <a:endParaRPr sz="27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80000"/>
              </a:lnSpc>
              <a:spcBef>
                <a:spcPts val="645"/>
              </a:spcBef>
              <a:buFont typeface="Arial MT"/>
              <a:buChar char="•"/>
              <a:tabLst>
                <a:tab pos="355600" algn="l"/>
              </a:tabLst>
            </a:pPr>
            <a:r>
              <a:rPr sz="2700" dirty="0">
                <a:latin typeface="Times New Roman"/>
                <a:cs typeface="Times New Roman"/>
              </a:rPr>
              <a:t>Haskell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spc="-10" dirty="0">
                <a:latin typeface="Times New Roman"/>
                <a:cs typeface="Times New Roman"/>
              </a:rPr>
              <a:t>is</a:t>
            </a:r>
            <a:r>
              <a:rPr sz="2700" spc="-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general-purpose</a:t>
            </a:r>
            <a:r>
              <a:rPr sz="270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programming</a:t>
            </a:r>
            <a:r>
              <a:rPr sz="270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language </a:t>
            </a:r>
            <a:r>
              <a:rPr sz="2700" dirty="0">
                <a:latin typeface="Times New Roman"/>
                <a:cs typeface="Times New Roman"/>
              </a:rPr>
              <a:t> named </a:t>
            </a:r>
            <a:r>
              <a:rPr sz="2700" spc="-5" dirty="0">
                <a:latin typeface="Times New Roman"/>
                <a:cs typeface="Times New Roman"/>
              </a:rPr>
              <a:t>after </a:t>
            </a:r>
            <a:r>
              <a:rPr sz="2700" dirty="0">
                <a:latin typeface="Times New Roman"/>
                <a:cs typeface="Times New Roman"/>
              </a:rPr>
              <a:t>the </a:t>
            </a:r>
            <a:r>
              <a:rPr sz="2700" spc="-5" dirty="0">
                <a:latin typeface="Times New Roman"/>
                <a:cs typeface="Times New Roman"/>
              </a:rPr>
              <a:t>American logician </a:t>
            </a:r>
            <a:r>
              <a:rPr sz="2700" dirty="0">
                <a:latin typeface="Times New Roman"/>
                <a:cs typeface="Times New Roman"/>
              </a:rPr>
              <a:t>and </a:t>
            </a:r>
            <a:r>
              <a:rPr sz="2700" spc="-5" dirty="0">
                <a:latin typeface="Times New Roman"/>
                <a:cs typeface="Times New Roman"/>
              </a:rPr>
              <a:t>mathematician </a:t>
            </a:r>
            <a:r>
              <a:rPr sz="2700" dirty="0">
                <a:latin typeface="Times New Roman"/>
                <a:cs typeface="Times New Roman"/>
              </a:rPr>
              <a:t> Haskell</a:t>
            </a:r>
            <a:r>
              <a:rPr sz="2700" spc="15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Brooks</a:t>
            </a:r>
            <a:r>
              <a:rPr sz="2700" spc="165" dirty="0">
                <a:latin typeface="Times New Roman"/>
                <a:cs typeface="Times New Roman"/>
              </a:rPr>
              <a:t> </a:t>
            </a:r>
            <a:r>
              <a:rPr sz="2700" spc="-30" dirty="0">
                <a:latin typeface="Times New Roman"/>
                <a:cs typeface="Times New Roman"/>
              </a:rPr>
              <a:t>Curry.</a:t>
            </a:r>
            <a:r>
              <a:rPr sz="2700" spc="2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It</a:t>
            </a:r>
            <a:r>
              <a:rPr sz="2700" spc="15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is</a:t>
            </a:r>
            <a:r>
              <a:rPr sz="2700" spc="14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</a:t>
            </a:r>
            <a:r>
              <a:rPr sz="2700" spc="15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purely</a:t>
            </a:r>
            <a:r>
              <a:rPr sz="2700" spc="16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functional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8839" y="2938398"/>
            <a:ext cx="1960245" cy="766445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2700" marR="5080">
              <a:lnSpc>
                <a:spcPct val="80000"/>
              </a:lnSpc>
              <a:spcBef>
                <a:spcPts val="745"/>
              </a:spcBef>
            </a:pPr>
            <a:r>
              <a:rPr sz="2700" spc="-5" dirty="0">
                <a:latin typeface="Times New Roman"/>
                <a:cs typeface="Times New Roman"/>
              </a:rPr>
              <a:t>programming </a:t>
            </a:r>
            <a:r>
              <a:rPr sz="2700" spc="-660" dirty="0">
                <a:latin typeface="Times New Roman"/>
                <a:cs typeface="Times New Roman"/>
              </a:rPr>
              <a:t> </a:t>
            </a:r>
            <a:r>
              <a:rPr sz="2700" spc="-15" dirty="0">
                <a:latin typeface="Times New Roman"/>
                <a:cs typeface="Times New Roman"/>
              </a:rPr>
              <a:t>m</a:t>
            </a:r>
            <a:r>
              <a:rPr sz="2700" dirty="0">
                <a:latin typeface="Times New Roman"/>
                <a:cs typeface="Times New Roman"/>
              </a:rPr>
              <a:t>at</a:t>
            </a:r>
            <a:r>
              <a:rPr sz="2700" spc="10" dirty="0">
                <a:latin typeface="Times New Roman"/>
                <a:cs typeface="Times New Roman"/>
              </a:rPr>
              <a:t>h</a:t>
            </a:r>
            <a:r>
              <a:rPr sz="2700" dirty="0">
                <a:latin typeface="Times New Roman"/>
                <a:cs typeface="Times New Roman"/>
              </a:rPr>
              <a:t>e</a:t>
            </a:r>
            <a:r>
              <a:rPr sz="2700" spc="-15" dirty="0">
                <a:latin typeface="Times New Roman"/>
                <a:cs typeface="Times New Roman"/>
              </a:rPr>
              <a:t>m</a:t>
            </a:r>
            <a:r>
              <a:rPr sz="2700" dirty="0">
                <a:latin typeface="Times New Roman"/>
                <a:cs typeface="Times New Roman"/>
              </a:rPr>
              <a:t>at</a:t>
            </a:r>
            <a:r>
              <a:rPr sz="2700" spc="5" dirty="0">
                <a:latin typeface="Times New Roman"/>
                <a:cs typeface="Times New Roman"/>
              </a:rPr>
              <a:t>i</a:t>
            </a:r>
            <a:r>
              <a:rPr sz="2700" dirty="0">
                <a:latin typeface="Times New Roman"/>
                <a:cs typeface="Times New Roman"/>
              </a:rPr>
              <a:t>ca</a:t>
            </a:r>
            <a:r>
              <a:rPr sz="2700" spc="15" dirty="0">
                <a:latin typeface="Times New Roman"/>
                <a:cs typeface="Times New Roman"/>
              </a:rPr>
              <a:t>l</a:t>
            </a:r>
            <a:r>
              <a:rPr sz="2700" dirty="0">
                <a:latin typeface="Times New Roman"/>
                <a:cs typeface="Times New Roman"/>
              </a:rPr>
              <a:t>.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85845" y="2938398"/>
            <a:ext cx="5523230" cy="766445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2700" marR="5080" indent="91440">
              <a:lnSpc>
                <a:spcPct val="80000"/>
              </a:lnSpc>
              <a:spcBef>
                <a:spcPts val="745"/>
              </a:spcBef>
              <a:tabLst>
                <a:tab pos="724535" algn="l"/>
                <a:tab pos="1626870" algn="l"/>
                <a:tab pos="1771650" algn="l"/>
                <a:tab pos="2759075" algn="l"/>
                <a:tab pos="3383915" algn="l"/>
                <a:tab pos="4175125" algn="l"/>
                <a:tab pos="4231640" algn="l"/>
              </a:tabLst>
            </a:pPr>
            <a:r>
              <a:rPr sz="2700" dirty="0">
                <a:latin typeface="Times New Roman"/>
                <a:cs typeface="Times New Roman"/>
              </a:rPr>
              <a:t>lang</a:t>
            </a:r>
            <a:r>
              <a:rPr sz="2700" spc="-15" dirty="0">
                <a:latin typeface="Times New Roman"/>
                <a:cs typeface="Times New Roman"/>
              </a:rPr>
              <a:t>u</a:t>
            </a:r>
            <a:r>
              <a:rPr sz="2700" dirty="0">
                <a:latin typeface="Times New Roman"/>
                <a:cs typeface="Times New Roman"/>
              </a:rPr>
              <a:t>age		</a:t>
            </a:r>
            <a:r>
              <a:rPr sz="2700" spc="-15" dirty="0">
                <a:latin typeface="Times New Roman"/>
                <a:cs typeface="Times New Roman"/>
              </a:rPr>
              <a:t>m</a:t>
            </a:r>
            <a:r>
              <a:rPr sz="2700" dirty="0">
                <a:latin typeface="Times New Roman"/>
                <a:cs typeface="Times New Roman"/>
              </a:rPr>
              <a:t>e</a:t>
            </a:r>
            <a:r>
              <a:rPr sz="2700" spc="10" dirty="0">
                <a:latin typeface="Times New Roman"/>
                <a:cs typeface="Times New Roman"/>
              </a:rPr>
              <a:t>a</a:t>
            </a:r>
            <a:r>
              <a:rPr sz="2700" dirty="0">
                <a:latin typeface="Times New Roman"/>
                <a:cs typeface="Times New Roman"/>
              </a:rPr>
              <a:t>ning	it</a:t>
            </a:r>
            <a:r>
              <a:rPr sz="2700" spc="-160" dirty="0">
                <a:latin typeface="Times New Roman"/>
                <a:cs typeface="Times New Roman"/>
              </a:rPr>
              <a:t>’</a:t>
            </a:r>
            <a:r>
              <a:rPr sz="2700" dirty="0">
                <a:latin typeface="Times New Roman"/>
                <a:cs typeface="Times New Roman"/>
              </a:rPr>
              <a:t>s		pr</a:t>
            </a:r>
            <a:r>
              <a:rPr sz="2700" spc="10" dirty="0">
                <a:latin typeface="Times New Roman"/>
                <a:cs typeface="Times New Roman"/>
              </a:rPr>
              <a:t>i</a:t>
            </a:r>
            <a:r>
              <a:rPr sz="2700" spc="-15" dirty="0">
                <a:latin typeface="Times New Roman"/>
                <a:cs typeface="Times New Roman"/>
              </a:rPr>
              <a:t>m</a:t>
            </a:r>
            <a:r>
              <a:rPr sz="2700" dirty="0">
                <a:latin typeface="Times New Roman"/>
                <a:cs typeface="Times New Roman"/>
              </a:rPr>
              <a:t>arily  It</a:t>
            </a:r>
            <a:r>
              <a:rPr sz="2700" spc="-140" dirty="0">
                <a:latin typeface="Times New Roman"/>
                <a:cs typeface="Times New Roman"/>
              </a:rPr>
              <a:t>’</a:t>
            </a:r>
            <a:r>
              <a:rPr sz="2700" dirty="0">
                <a:latin typeface="Times New Roman"/>
                <a:cs typeface="Times New Roman"/>
              </a:rPr>
              <a:t>s	</a:t>
            </a:r>
            <a:r>
              <a:rPr sz="2700" spc="-5" dirty="0">
                <a:latin typeface="Times New Roman"/>
                <a:cs typeface="Times New Roman"/>
              </a:rPr>
              <a:t>u</a:t>
            </a:r>
            <a:r>
              <a:rPr sz="2700" dirty="0">
                <a:latin typeface="Times New Roman"/>
                <a:cs typeface="Times New Roman"/>
              </a:rPr>
              <a:t>s</a:t>
            </a:r>
            <a:r>
              <a:rPr sz="2700" spc="-15" dirty="0">
                <a:latin typeface="Times New Roman"/>
                <a:cs typeface="Times New Roman"/>
              </a:rPr>
              <a:t>e</a:t>
            </a:r>
            <a:r>
              <a:rPr sz="2700" dirty="0">
                <a:latin typeface="Times New Roman"/>
                <a:cs typeface="Times New Roman"/>
              </a:rPr>
              <a:t>d	acr</a:t>
            </a:r>
            <a:r>
              <a:rPr sz="2700" spc="5" dirty="0">
                <a:latin typeface="Times New Roman"/>
                <a:cs typeface="Times New Roman"/>
              </a:rPr>
              <a:t>o</a:t>
            </a:r>
            <a:r>
              <a:rPr sz="2700" spc="-5" dirty="0">
                <a:latin typeface="Times New Roman"/>
                <a:cs typeface="Times New Roman"/>
              </a:rPr>
              <a:t>ss</a:t>
            </a:r>
            <a:r>
              <a:rPr sz="2700" dirty="0">
                <a:latin typeface="Times New Roman"/>
                <a:cs typeface="Times New Roman"/>
              </a:rPr>
              <a:t>	</a:t>
            </a:r>
            <a:r>
              <a:rPr sz="2700" spc="-15" dirty="0">
                <a:latin typeface="Times New Roman"/>
                <a:cs typeface="Times New Roman"/>
              </a:rPr>
              <a:t>m</a:t>
            </a:r>
            <a:r>
              <a:rPr sz="2700" dirty="0">
                <a:latin typeface="Times New Roman"/>
                <a:cs typeface="Times New Roman"/>
              </a:rPr>
              <a:t>u</a:t>
            </a:r>
            <a:r>
              <a:rPr sz="2700" spc="5" dirty="0">
                <a:latin typeface="Times New Roman"/>
                <a:cs typeface="Times New Roman"/>
              </a:rPr>
              <a:t>l</a:t>
            </a:r>
            <a:r>
              <a:rPr sz="2700" dirty="0">
                <a:latin typeface="Times New Roman"/>
                <a:cs typeface="Times New Roman"/>
              </a:rPr>
              <a:t>tiple	i</a:t>
            </a:r>
            <a:r>
              <a:rPr sz="2700" spc="5" dirty="0">
                <a:latin typeface="Times New Roman"/>
                <a:cs typeface="Times New Roman"/>
              </a:rPr>
              <a:t>n</a:t>
            </a:r>
            <a:r>
              <a:rPr sz="2700" dirty="0">
                <a:latin typeface="Times New Roman"/>
                <a:cs typeface="Times New Roman"/>
              </a:rPr>
              <a:t>dus</a:t>
            </a:r>
            <a:r>
              <a:rPr sz="2700" spc="5" dirty="0">
                <a:latin typeface="Times New Roman"/>
                <a:cs typeface="Times New Roman"/>
              </a:rPr>
              <a:t>t</a:t>
            </a:r>
            <a:r>
              <a:rPr sz="2700" spc="-15" dirty="0">
                <a:latin typeface="Times New Roman"/>
                <a:cs typeface="Times New Roman"/>
              </a:rPr>
              <a:t>r</a:t>
            </a:r>
            <a:r>
              <a:rPr sz="2700" spc="-5" dirty="0">
                <a:latin typeface="Times New Roman"/>
                <a:cs typeface="Times New Roman"/>
              </a:rPr>
              <a:t>ies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8839" y="3596716"/>
            <a:ext cx="7730490" cy="2413000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750"/>
              </a:spcBef>
            </a:pPr>
            <a:r>
              <a:rPr sz="2700" dirty="0">
                <a:latin typeface="Times New Roman"/>
                <a:cs typeface="Times New Roman"/>
              </a:rPr>
              <a:t>particularly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those</a:t>
            </a:r>
            <a:r>
              <a:rPr sz="270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that</a:t>
            </a:r>
            <a:r>
              <a:rPr sz="2700" dirty="0">
                <a:latin typeface="Times New Roman"/>
                <a:cs typeface="Times New Roman"/>
              </a:rPr>
              <a:t> deal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with</a:t>
            </a:r>
            <a:r>
              <a:rPr sz="2700" dirty="0">
                <a:latin typeface="Times New Roman"/>
                <a:cs typeface="Times New Roman"/>
              </a:rPr>
              <a:t> complicated 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calculations,</a:t>
            </a:r>
            <a:r>
              <a:rPr sz="270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records,</a:t>
            </a:r>
            <a:r>
              <a:rPr sz="2700" dirty="0">
                <a:latin typeface="Times New Roman"/>
                <a:cs typeface="Times New Roman"/>
              </a:rPr>
              <a:t> and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number-crunching.</a:t>
            </a:r>
            <a:r>
              <a:rPr sz="2700" spc="67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Like </a:t>
            </a:r>
            <a:r>
              <a:rPr sz="270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many </a:t>
            </a:r>
            <a:r>
              <a:rPr sz="2700" dirty="0">
                <a:latin typeface="Times New Roman"/>
                <a:cs typeface="Times New Roman"/>
              </a:rPr>
              <a:t>other </a:t>
            </a:r>
            <a:r>
              <a:rPr sz="2700" spc="-5" dirty="0">
                <a:latin typeface="Times New Roman"/>
                <a:cs typeface="Times New Roman"/>
              </a:rPr>
              <a:t>programming </a:t>
            </a:r>
            <a:r>
              <a:rPr sz="2700" dirty="0">
                <a:latin typeface="Times New Roman"/>
                <a:cs typeface="Times New Roman"/>
              </a:rPr>
              <a:t>languages from this era, it is 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not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overly</a:t>
            </a:r>
            <a:r>
              <a:rPr sz="2700" dirty="0">
                <a:latin typeface="Times New Roman"/>
                <a:cs typeface="Times New Roman"/>
              </a:rPr>
              <a:t> common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to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see</a:t>
            </a:r>
            <a:r>
              <a:rPr sz="270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Haskell</a:t>
            </a:r>
            <a:r>
              <a:rPr sz="270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in</a:t>
            </a:r>
            <a:r>
              <a:rPr sz="270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use</a:t>
            </a:r>
            <a:r>
              <a:rPr sz="270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for</a:t>
            </a:r>
            <a:r>
              <a:rPr sz="2700" dirty="0">
                <a:latin typeface="Times New Roman"/>
                <a:cs typeface="Times New Roman"/>
              </a:rPr>
              <a:t> well- </a:t>
            </a:r>
            <a:r>
              <a:rPr sz="2700" spc="-66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known applications. </a:t>
            </a:r>
            <a:r>
              <a:rPr sz="2700" spc="-30" dirty="0">
                <a:latin typeface="Times New Roman"/>
                <a:cs typeface="Times New Roman"/>
              </a:rPr>
              <a:t>With </a:t>
            </a:r>
            <a:r>
              <a:rPr sz="2700" dirty="0">
                <a:latin typeface="Times New Roman"/>
                <a:cs typeface="Times New Roman"/>
              </a:rPr>
              <a:t>that said, the </a:t>
            </a:r>
            <a:r>
              <a:rPr sz="2700" spc="-5" dirty="0">
                <a:latin typeface="Times New Roman"/>
                <a:cs typeface="Times New Roman"/>
              </a:rPr>
              <a:t>programming </a:t>
            </a:r>
            <a:r>
              <a:rPr sz="2700" dirty="0">
                <a:latin typeface="Times New Roman"/>
                <a:cs typeface="Times New Roman"/>
              </a:rPr>
              <a:t> language has been used to </a:t>
            </a:r>
            <a:r>
              <a:rPr sz="2700" spc="-5" dirty="0">
                <a:latin typeface="Times New Roman"/>
                <a:cs typeface="Times New Roman"/>
              </a:rPr>
              <a:t>write </a:t>
            </a:r>
            <a:r>
              <a:rPr sz="2700" dirty="0">
                <a:latin typeface="Times New Roman"/>
                <a:cs typeface="Times New Roman"/>
              </a:rPr>
              <a:t>a </a:t>
            </a:r>
            <a:r>
              <a:rPr sz="2700" spc="-5" dirty="0">
                <a:latin typeface="Times New Roman"/>
                <a:cs typeface="Times New Roman"/>
              </a:rPr>
              <a:t>number </a:t>
            </a:r>
            <a:r>
              <a:rPr sz="2700" dirty="0">
                <a:latin typeface="Times New Roman"/>
                <a:cs typeface="Times New Roman"/>
              </a:rPr>
              <a:t>of </a:t>
            </a:r>
            <a:r>
              <a:rPr sz="2700" spc="-5" dirty="0">
                <a:latin typeface="Times New Roman"/>
                <a:cs typeface="Times New Roman"/>
              </a:rPr>
              <a:t>games </a:t>
            </a:r>
            <a:r>
              <a:rPr sz="2700" dirty="0">
                <a:latin typeface="Times New Roman"/>
                <a:cs typeface="Times New Roman"/>
              </a:rPr>
              <a:t>one </a:t>
            </a:r>
            <a:r>
              <a:rPr sz="2700" spc="-66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of</a:t>
            </a:r>
            <a:r>
              <a:rPr sz="2700" spc="-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which</a:t>
            </a:r>
            <a:r>
              <a:rPr sz="2700" spc="-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is</a:t>
            </a:r>
            <a:r>
              <a:rPr sz="2700" spc="-10" dirty="0">
                <a:latin typeface="Times New Roman"/>
                <a:cs typeface="Times New Roman"/>
              </a:rPr>
              <a:t> </a:t>
            </a:r>
            <a:r>
              <a:rPr sz="27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Nikki</a:t>
            </a:r>
            <a:r>
              <a:rPr sz="2700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7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and</a:t>
            </a:r>
            <a:r>
              <a:rPr sz="27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7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the</a:t>
            </a:r>
            <a:r>
              <a:rPr sz="27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7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Robots</a:t>
            </a:r>
            <a:r>
              <a:rPr sz="2700" dirty="0">
                <a:latin typeface="Times New Roman"/>
                <a:cs typeface="Times New Roman"/>
              </a:rPr>
              <a:t>.</a:t>
            </a:r>
            <a:endParaRPr sz="270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38600" y="304850"/>
            <a:ext cx="4495800" cy="109761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392174" y="96469"/>
            <a:ext cx="67310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latin typeface="Calibri"/>
                <a:cs typeface="Calibri"/>
              </a:rPr>
              <a:t>JAYAWANTRAO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35" dirty="0">
                <a:latin typeface="Calibri"/>
                <a:cs typeface="Calibri"/>
              </a:rPr>
              <a:t>SAWANT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COLLEGE</a:t>
            </a:r>
            <a:r>
              <a:rPr sz="1800" b="1" spc="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OF</a:t>
            </a:r>
            <a:r>
              <a:rPr sz="1800" b="1" dirty="0">
                <a:latin typeface="Calibri"/>
                <a:cs typeface="Calibri"/>
              </a:rPr>
              <a:t> ENGINEERING,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HADAPSAR,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PUNE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3400" y="32511"/>
            <a:ext cx="745172" cy="507872"/>
          </a:xfrm>
          <a:prstGeom prst="rect">
            <a:avLst/>
          </a:prstGeom>
        </p:spPr>
      </p:pic>
      <p:sp>
        <p:nvSpPr>
          <p:cNvPr id="9" name="Footer Placeholder 8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 smtClean="0"/>
              <a:t>Prof. M. A. Thorat</a:t>
            </a:r>
            <a:endParaRPr lang="en-IN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59254" y="2023694"/>
            <a:ext cx="6449695" cy="437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49325" algn="l"/>
                <a:tab pos="1684655" algn="l"/>
                <a:tab pos="2847340" algn="l"/>
                <a:tab pos="4220845" algn="l"/>
                <a:tab pos="5431155" algn="l"/>
              </a:tabLst>
            </a:pPr>
            <a:r>
              <a:rPr sz="2700" spc="-25" dirty="0">
                <a:latin typeface="Calibri"/>
                <a:cs typeface="Calibri"/>
              </a:rPr>
              <a:t>a</a:t>
            </a:r>
            <a:r>
              <a:rPr sz="2700" spc="-10" dirty="0">
                <a:latin typeface="Calibri"/>
                <a:cs typeface="Calibri"/>
              </a:rPr>
              <a:t>f</a:t>
            </a:r>
            <a:r>
              <a:rPr sz="2700" spc="-30" dirty="0">
                <a:latin typeface="Calibri"/>
                <a:cs typeface="Calibri"/>
              </a:rPr>
              <a:t>t</a:t>
            </a:r>
            <a:r>
              <a:rPr sz="2700" dirty="0">
                <a:latin typeface="Calibri"/>
                <a:cs typeface="Calibri"/>
              </a:rPr>
              <a:t>er	t</a:t>
            </a:r>
            <a:r>
              <a:rPr sz="2700" spc="-20" dirty="0">
                <a:latin typeface="Calibri"/>
                <a:cs typeface="Calibri"/>
              </a:rPr>
              <a:t>h</a:t>
            </a:r>
            <a:r>
              <a:rPr sz="2700" dirty="0">
                <a:latin typeface="Calibri"/>
                <a:cs typeface="Calibri"/>
              </a:rPr>
              <a:t>e	B</a:t>
            </a:r>
            <a:r>
              <a:rPr sz="2700" spc="-15" dirty="0">
                <a:latin typeface="Calibri"/>
                <a:cs typeface="Calibri"/>
              </a:rPr>
              <a:t>r</a:t>
            </a:r>
            <a:r>
              <a:rPr sz="2700" dirty="0">
                <a:latin typeface="Calibri"/>
                <a:cs typeface="Calibri"/>
              </a:rPr>
              <a:t>itish	</a:t>
            </a:r>
            <a:r>
              <a:rPr sz="2700" spc="-30" dirty="0">
                <a:latin typeface="Calibri"/>
                <a:cs typeface="Calibri"/>
              </a:rPr>
              <a:t>c</a:t>
            </a:r>
            <a:r>
              <a:rPr sz="2700" spc="-10" dirty="0">
                <a:latin typeface="Calibri"/>
                <a:cs typeface="Calibri"/>
              </a:rPr>
              <a:t>o</a:t>
            </a:r>
            <a:r>
              <a:rPr sz="2700" dirty="0">
                <a:latin typeface="Calibri"/>
                <a:cs typeface="Calibri"/>
              </a:rPr>
              <a:t>medy	t</a:t>
            </a:r>
            <a:r>
              <a:rPr sz="2700" spc="-60" dirty="0">
                <a:latin typeface="Calibri"/>
                <a:cs typeface="Calibri"/>
              </a:rPr>
              <a:t>r</a:t>
            </a:r>
            <a:r>
              <a:rPr sz="2700" spc="-5" dirty="0">
                <a:latin typeface="Calibri"/>
                <a:cs typeface="Calibri"/>
              </a:rPr>
              <a:t>oup</a:t>
            </a:r>
            <a:r>
              <a:rPr sz="2700" dirty="0">
                <a:latin typeface="Calibri"/>
                <a:cs typeface="Calibri"/>
              </a:rPr>
              <a:t>e	‘</a:t>
            </a:r>
            <a:r>
              <a:rPr sz="2700" spc="-10" dirty="0">
                <a:latin typeface="Calibri"/>
                <a:cs typeface="Calibri"/>
              </a:rPr>
              <a:t>M</a:t>
            </a:r>
            <a:r>
              <a:rPr sz="2700" spc="-5" dirty="0">
                <a:latin typeface="Calibri"/>
                <a:cs typeface="Calibri"/>
              </a:rPr>
              <a:t>o</a:t>
            </a:r>
            <a:r>
              <a:rPr sz="2700" spc="-40" dirty="0">
                <a:latin typeface="Calibri"/>
                <a:cs typeface="Calibri"/>
              </a:rPr>
              <a:t>n</a:t>
            </a:r>
            <a:r>
              <a:rPr sz="2700" dirty="0">
                <a:latin typeface="Calibri"/>
                <a:cs typeface="Calibri"/>
              </a:rPr>
              <a:t>ty</a:t>
            </a:r>
            <a:endParaRPr sz="27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25370" y="2394330"/>
            <a:ext cx="628459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20165" algn="l"/>
                <a:tab pos="2175510" algn="l"/>
                <a:tab pos="3950970" algn="l"/>
                <a:tab pos="4599940" algn="l"/>
                <a:tab pos="5754370" algn="l"/>
              </a:tabLst>
            </a:pPr>
            <a:r>
              <a:rPr sz="27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</a:t>
            </a:r>
            <a:r>
              <a:rPr sz="2700" u="heavy" spc="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y</a:t>
            </a:r>
            <a:r>
              <a:rPr sz="27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thon</a:t>
            </a:r>
            <a:r>
              <a:rPr sz="2700" dirty="0">
                <a:latin typeface="Calibri"/>
                <a:cs typeface="Calibri"/>
              </a:rPr>
              <a:t>	</a:t>
            </a:r>
            <a:r>
              <a:rPr sz="2700" spc="-35" dirty="0">
                <a:latin typeface="Calibri"/>
                <a:cs typeface="Calibri"/>
              </a:rPr>
              <a:t>w</a:t>
            </a:r>
            <a:r>
              <a:rPr sz="2700" dirty="0">
                <a:latin typeface="Calibri"/>
                <a:cs typeface="Calibri"/>
              </a:rPr>
              <a:t>as	</a:t>
            </a:r>
            <a:r>
              <a:rPr sz="2700" spc="-15" dirty="0">
                <a:latin typeface="Calibri"/>
                <a:cs typeface="Calibri"/>
              </a:rPr>
              <a:t>de</a:t>
            </a:r>
            <a:r>
              <a:rPr sz="2700" spc="-25" dirty="0">
                <a:latin typeface="Calibri"/>
                <a:cs typeface="Calibri"/>
              </a:rPr>
              <a:t>v</a:t>
            </a:r>
            <a:r>
              <a:rPr sz="2700" dirty="0">
                <a:latin typeface="Calibri"/>
                <a:cs typeface="Calibri"/>
              </a:rPr>
              <a:t>eloped	</a:t>
            </a:r>
            <a:r>
              <a:rPr sz="2700" spc="-15" dirty="0">
                <a:latin typeface="Calibri"/>
                <a:cs typeface="Calibri"/>
              </a:rPr>
              <a:t>b</a:t>
            </a:r>
            <a:r>
              <a:rPr sz="2700" dirty="0">
                <a:latin typeface="Calibri"/>
                <a:cs typeface="Calibri"/>
              </a:rPr>
              <a:t>y	Guido	</a:t>
            </a:r>
            <a:r>
              <a:rPr sz="2700" spc="-165" dirty="0">
                <a:latin typeface="Calibri"/>
                <a:cs typeface="Calibri"/>
              </a:rPr>
              <a:t>V</a:t>
            </a:r>
            <a:r>
              <a:rPr sz="2700" spc="-10" dirty="0">
                <a:latin typeface="Calibri"/>
                <a:cs typeface="Calibri"/>
              </a:rPr>
              <a:t>a</a:t>
            </a:r>
            <a:r>
              <a:rPr sz="2700" dirty="0">
                <a:latin typeface="Calibri"/>
                <a:cs typeface="Calibri"/>
              </a:rPr>
              <a:t>n</a:t>
            </a:r>
            <a:endParaRPr sz="27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529802"/>
            <a:ext cx="2256155" cy="167195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2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700" b="1" spc="-5" dirty="0">
                <a:latin typeface="Calibri"/>
                <a:cs typeface="Calibri"/>
              </a:rPr>
              <a:t>1991:</a:t>
            </a:r>
            <a:r>
              <a:rPr sz="2700" b="1" spc="-90" dirty="0">
                <a:latin typeface="Calibri"/>
                <a:cs typeface="Calibri"/>
              </a:rPr>
              <a:t> </a:t>
            </a:r>
            <a:r>
              <a:rPr sz="2700" b="1" spc="5" dirty="0">
                <a:latin typeface="Calibri"/>
                <a:cs typeface="Calibri"/>
              </a:rPr>
              <a:t>Python</a:t>
            </a:r>
            <a:endParaRPr sz="2700">
              <a:latin typeface="Calibri"/>
              <a:cs typeface="Calibri"/>
            </a:endParaRPr>
          </a:p>
          <a:p>
            <a:pPr marL="355600" marR="723265" indent="-342900">
              <a:lnSpc>
                <a:spcPts val="2920"/>
              </a:lnSpc>
              <a:spcBef>
                <a:spcPts val="69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700" spc="-5" dirty="0">
                <a:latin typeface="Calibri"/>
                <a:cs typeface="Calibri"/>
              </a:rPr>
              <a:t>Named </a:t>
            </a:r>
            <a:r>
              <a:rPr sz="2700" dirty="0">
                <a:latin typeface="Calibri"/>
                <a:cs typeface="Calibri"/>
              </a:rPr>
              <a:t> </a:t>
            </a:r>
            <a:r>
              <a:rPr sz="2700" spc="-35" dirty="0">
                <a:latin typeface="Calibri"/>
                <a:cs typeface="Calibri"/>
              </a:rPr>
              <a:t>Python’, </a:t>
            </a:r>
            <a:r>
              <a:rPr sz="2700" spc="-600" dirty="0">
                <a:latin typeface="Calibri"/>
                <a:cs typeface="Calibri"/>
              </a:rPr>
              <a:t> </a:t>
            </a:r>
            <a:r>
              <a:rPr sz="2700" spc="-65" dirty="0">
                <a:latin typeface="Calibri"/>
                <a:cs typeface="Calibri"/>
              </a:rPr>
              <a:t>R</a:t>
            </a:r>
            <a:r>
              <a:rPr sz="2700" spc="-5" dirty="0">
                <a:latin typeface="Calibri"/>
                <a:cs typeface="Calibri"/>
              </a:rPr>
              <a:t>ossu</a:t>
            </a:r>
            <a:r>
              <a:rPr sz="2700" spc="10" dirty="0">
                <a:latin typeface="Calibri"/>
                <a:cs typeface="Calibri"/>
              </a:rPr>
              <a:t>m</a:t>
            </a:r>
            <a:r>
              <a:rPr sz="2700" dirty="0">
                <a:latin typeface="Calibri"/>
                <a:cs typeface="Calibri"/>
              </a:rPr>
              <a:t>.</a:t>
            </a:r>
            <a:endParaRPr sz="27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94533" y="2764663"/>
            <a:ext cx="611441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61670" algn="l"/>
                <a:tab pos="1322070" algn="l"/>
                <a:tab pos="1934210" algn="l"/>
                <a:tab pos="4748530" algn="l"/>
              </a:tabLst>
            </a:pPr>
            <a:r>
              <a:rPr sz="27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It	is	a	</a:t>
            </a:r>
            <a:r>
              <a:rPr sz="2700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general-purpose</a:t>
            </a:r>
            <a:r>
              <a:rPr sz="2700" spc="-15" dirty="0">
                <a:latin typeface="Calibri"/>
                <a:cs typeface="Calibri"/>
              </a:rPr>
              <a:t>,	</a:t>
            </a:r>
            <a:r>
              <a:rPr sz="2700" spc="-10" dirty="0">
                <a:latin typeface="Calibri"/>
                <a:cs typeface="Calibri"/>
              </a:rPr>
              <a:t>high-level</a:t>
            </a:r>
            <a:endParaRPr sz="27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8839" y="3134995"/>
            <a:ext cx="7731125" cy="266001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 algn="just">
              <a:lnSpc>
                <a:spcPct val="90000"/>
              </a:lnSpc>
              <a:spcBef>
                <a:spcPts val="425"/>
              </a:spcBef>
            </a:pPr>
            <a:r>
              <a:rPr sz="2700" spc="-15" dirty="0">
                <a:latin typeface="Calibri"/>
                <a:cs typeface="Calibri"/>
              </a:rPr>
              <a:t>programming </a:t>
            </a:r>
            <a:r>
              <a:rPr sz="2700" spc="-5" dirty="0">
                <a:latin typeface="Calibri"/>
                <a:cs typeface="Calibri"/>
              </a:rPr>
              <a:t>language </a:t>
            </a:r>
            <a:r>
              <a:rPr sz="2700" spc="-20" dirty="0">
                <a:latin typeface="Calibri"/>
                <a:cs typeface="Calibri"/>
              </a:rPr>
              <a:t>created </a:t>
            </a:r>
            <a:r>
              <a:rPr sz="2700" spc="-25" dirty="0">
                <a:latin typeface="Calibri"/>
                <a:cs typeface="Calibri"/>
              </a:rPr>
              <a:t>to </a:t>
            </a:r>
            <a:r>
              <a:rPr sz="2700" spc="-10" dirty="0">
                <a:latin typeface="Calibri"/>
                <a:cs typeface="Calibri"/>
              </a:rPr>
              <a:t>support </a:t>
            </a:r>
            <a:r>
              <a:rPr sz="2700" dirty="0">
                <a:latin typeface="Calibri"/>
                <a:cs typeface="Calibri"/>
              </a:rPr>
              <a:t>a </a:t>
            </a:r>
            <a:r>
              <a:rPr sz="2700" spc="-10" dirty="0">
                <a:latin typeface="Calibri"/>
                <a:cs typeface="Calibri"/>
              </a:rPr>
              <a:t>variety of 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programming </a:t>
            </a:r>
            <a:r>
              <a:rPr sz="2700" spc="-10" dirty="0">
                <a:latin typeface="Calibri"/>
                <a:cs typeface="Calibri"/>
              </a:rPr>
              <a:t>styles and </a:t>
            </a:r>
            <a:r>
              <a:rPr sz="2700" spc="-5" dirty="0">
                <a:latin typeface="Calibri"/>
                <a:cs typeface="Calibri"/>
              </a:rPr>
              <a:t>be </a:t>
            </a:r>
            <a:r>
              <a:rPr sz="2700" spc="-10" dirty="0">
                <a:latin typeface="Calibri"/>
                <a:cs typeface="Calibri"/>
              </a:rPr>
              <a:t>fun </a:t>
            </a:r>
            <a:r>
              <a:rPr sz="2700" spc="-25" dirty="0">
                <a:latin typeface="Calibri"/>
                <a:cs typeface="Calibri"/>
              </a:rPr>
              <a:t>to </a:t>
            </a:r>
            <a:r>
              <a:rPr sz="2700" spc="-5" dirty="0">
                <a:latin typeface="Calibri"/>
                <a:cs typeface="Calibri"/>
              </a:rPr>
              <a:t>use </a:t>
            </a:r>
            <a:r>
              <a:rPr sz="2700" spc="-10" dirty="0">
                <a:latin typeface="Calibri"/>
                <a:cs typeface="Calibri"/>
              </a:rPr>
              <a:t>(a </a:t>
            </a:r>
            <a:r>
              <a:rPr sz="2700" spc="-5" dirty="0">
                <a:latin typeface="Calibri"/>
                <a:cs typeface="Calibri"/>
              </a:rPr>
              <a:t>number </a:t>
            </a:r>
            <a:r>
              <a:rPr sz="2700" dirty="0">
                <a:latin typeface="Calibri"/>
                <a:cs typeface="Calibri"/>
              </a:rPr>
              <a:t>of </a:t>
            </a:r>
            <a:r>
              <a:rPr sz="2700" spc="-10" dirty="0">
                <a:latin typeface="Calibri"/>
                <a:cs typeface="Calibri"/>
              </a:rPr>
              <a:t>the </a:t>
            </a:r>
            <a:r>
              <a:rPr sz="2700" spc="-60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tutorials,</a:t>
            </a:r>
            <a:r>
              <a:rPr sz="2700" spc="-5" dirty="0">
                <a:latin typeface="Calibri"/>
                <a:cs typeface="Calibri"/>
              </a:rPr>
              <a:t> samples,</a:t>
            </a:r>
            <a:r>
              <a:rPr sz="2700" dirty="0">
                <a:latin typeface="Calibri"/>
                <a:cs typeface="Calibri"/>
              </a:rPr>
              <a:t> and</a:t>
            </a:r>
            <a:r>
              <a:rPr sz="2700" spc="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instructions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often</a:t>
            </a:r>
            <a:r>
              <a:rPr sz="2700" spc="595" dirty="0">
                <a:latin typeface="Calibri"/>
                <a:cs typeface="Calibri"/>
              </a:rPr>
              <a:t> </a:t>
            </a:r>
            <a:r>
              <a:rPr sz="2700" spc="-20" dirty="0">
                <a:latin typeface="Calibri"/>
                <a:cs typeface="Calibri"/>
              </a:rPr>
              <a:t>contain </a:t>
            </a:r>
            <a:r>
              <a:rPr sz="2700" spc="-1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Monty </a:t>
            </a:r>
            <a:r>
              <a:rPr sz="2700" dirty="0">
                <a:latin typeface="Calibri"/>
                <a:cs typeface="Calibri"/>
              </a:rPr>
              <a:t>Python </a:t>
            </a:r>
            <a:r>
              <a:rPr sz="2700" spc="-20" dirty="0">
                <a:latin typeface="Calibri"/>
                <a:cs typeface="Calibri"/>
              </a:rPr>
              <a:t>references).</a:t>
            </a:r>
            <a:r>
              <a:rPr sz="2700" spc="-1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Python is, </a:t>
            </a:r>
            <a:r>
              <a:rPr sz="2700" spc="-15" dirty="0">
                <a:latin typeface="Calibri"/>
                <a:cs typeface="Calibri"/>
              </a:rPr>
              <a:t>to</a:t>
            </a:r>
            <a:r>
              <a:rPr sz="2700" spc="58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this </a:t>
            </a:r>
            <a:r>
              <a:rPr sz="2700" spc="-65" dirty="0">
                <a:latin typeface="Calibri"/>
                <a:cs typeface="Calibri"/>
              </a:rPr>
              <a:t>day,</a:t>
            </a:r>
            <a:r>
              <a:rPr sz="2700" spc="48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one </a:t>
            </a:r>
            <a:r>
              <a:rPr sz="2700" dirty="0">
                <a:latin typeface="Calibri"/>
                <a:cs typeface="Calibri"/>
              </a:rPr>
              <a:t> of</a:t>
            </a:r>
            <a:r>
              <a:rPr sz="2700" spc="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the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most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popular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programming</a:t>
            </a:r>
            <a:r>
              <a:rPr sz="2700" spc="-10" dirty="0">
                <a:latin typeface="Calibri"/>
                <a:cs typeface="Calibri"/>
              </a:rPr>
              <a:t> languages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in</a:t>
            </a:r>
            <a:r>
              <a:rPr sz="2700" spc="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the 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world </a:t>
            </a:r>
            <a:r>
              <a:rPr sz="2700" dirty="0">
                <a:latin typeface="Calibri"/>
                <a:cs typeface="Calibri"/>
              </a:rPr>
              <a:t>is </a:t>
            </a:r>
            <a:r>
              <a:rPr sz="2700" spc="-5" dirty="0">
                <a:latin typeface="Calibri"/>
                <a:cs typeface="Calibri"/>
              </a:rPr>
              <a:t>used </a:t>
            </a:r>
            <a:r>
              <a:rPr sz="2700" spc="-10" dirty="0">
                <a:latin typeface="Calibri"/>
                <a:cs typeface="Calibri"/>
              </a:rPr>
              <a:t>by companies such </a:t>
            </a:r>
            <a:r>
              <a:rPr sz="2700" spc="-5" dirty="0">
                <a:latin typeface="Calibri"/>
                <a:cs typeface="Calibri"/>
              </a:rPr>
              <a:t>as Google, </a:t>
            </a:r>
            <a:r>
              <a:rPr sz="2700" spc="-20" dirty="0">
                <a:latin typeface="Calibri"/>
                <a:cs typeface="Calibri"/>
              </a:rPr>
              <a:t>yahoo, </a:t>
            </a:r>
            <a:r>
              <a:rPr sz="2700" spc="-10" dirty="0">
                <a:latin typeface="Calibri"/>
                <a:cs typeface="Calibri"/>
              </a:rPr>
              <a:t>and </a:t>
            </a:r>
            <a:r>
              <a:rPr sz="2700" spc="-600" dirty="0">
                <a:latin typeface="Calibri"/>
                <a:cs typeface="Calibri"/>
              </a:rPr>
              <a:t> </a:t>
            </a:r>
            <a:r>
              <a:rPr sz="2700" spc="-25" dirty="0">
                <a:latin typeface="Calibri"/>
                <a:cs typeface="Calibri"/>
              </a:rPr>
              <a:t>Spotify.</a:t>
            </a:r>
            <a:endParaRPr sz="27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30857" y="566909"/>
            <a:ext cx="3051568" cy="903906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392174" y="96469"/>
            <a:ext cx="67310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latin typeface="Calibri"/>
                <a:cs typeface="Calibri"/>
              </a:rPr>
              <a:t>JAYAWANTRAO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35" dirty="0">
                <a:latin typeface="Calibri"/>
                <a:cs typeface="Calibri"/>
              </a:rPr>
              <a:t>SAWANT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COLLEGE</a:t>
            </a:r>
            <a:r>
              <a:rPr sz="1800" b="1" spc="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OF</a:t>
            </a:r>
            <a:r>
              <a:rPr sz="1800" b="1" dirty="0">
                <a:latin typeface="Calibri"/>
                <a:cs typeface="Calibri"/>
              </a:rPr>
              <a:t> ENGINEERING,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HADAPSAR,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PUNE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3400" y="32511"/>
            <a:ext cx="745172" cy="507872"/>
          </a:xfrm>
          <a:prstGeom prst="rect">
            <a:avLst/>
          </a:prstGeom>
        </p:spPr>
      </p:pic>
      <p:sp>
        <p:nvSpPr>
          <p:cNvPr id="10" name="Footer Placeholder 9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 smtClean="0"/>
              <a:t>Prof. M. A. Thorat</a:t>
            </a:r>
            <a:endParaRPr lang="en-IN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510599"/>
            <a:ext cx="8074025" cy="417195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b="1" spc="-5" dirty="0">
                <a:latin typeface="Calibri"/>
                <a:cs typeface="Calibri"/>
              </a:rPr>
              <a:t>1991:</a:t>
            </a:r>
            <a:r>
              <a:rPr sz="3200" b="1" dirty="0">
                <a:latin typeface="Calibri"/>
                <a:cs typeface="Calibri"/>
              </a:rPr>
              <a:t> Visual</a:t>
            </a:r>
            <a:r>
              <a:rPr sz="3200" b="1" spc="-5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Basic</a:t>
            </a:r>
            <a:endParaRPr sz="320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90000"/>
              </a:lnSpc>
              <a:spcBef>
                <a:spcPts val="775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Developed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by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Microsoft,</a:t>
            </a:r>
            <a:r>
              <a:rPr sz="3200" spc="-5" dirty="0">
                <a:latin typeface="Calibri"/>
                <a:cs typeface="Calibri"/>
              </a:rPr>
              <a:t> Visual</a:t>
            </a:r>
            <a:r>
              <a:rPr sz="3200" dirty="0">
                <a:latin typeface="Calibri"/>
                <a:cs typeface="Calibri"/>
              </a:rPr>
              <a:t> Basic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allows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programmers </a:t>
            </a:r>
            <a:r>
              <a:rPr sz="3200" spc="-25" dirty="0">
                <a:latin typeface="Calibri"/>
                <a:cs typeface="Calibri"/>
              </a:rPr>
              <a:t>to</a:t>
            </a:r>
            <a:r>
              <a:rPr sz="3200" spc="67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utilize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10" dirty="0">
                <a:latin typeface="Calibri"/>
                <a:cs typeface="Calibri"/>
              </a:rPr>
              <a:t>drag-and-drop style 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 choosing </a:t>
            </a:r>
            <a:r>
              <a:rPr sz="3200" spc="5" dirty="0">
                <a:latin typeface="Calibri"/>
                <a:cs typeface="Calibri"/>
              </a:rPr>
              <a:t>and </a:t>
            </a:r>
            <a:r>
              <a:rPr sz="3200" dirty="0">
                <a:latin typeface="Calibri"/>
                <a:cs typeface="Calibri"/>
              </a:rPr>
              <a:t>changing </a:t>
            </a:r>
            <a:r>
              <a:rPr sz="3200" spc="-15" dirty="0">
                <a:latin typeface="Calibri"/>
                <a:cs typeface="Calibri"/>
              </a:rPr>
              <a:t>pre-selected </a:t>
            </a:r>
            <a:r>
              <a:rPr sz="3200" spc="-5" dirty="0">
                <a:latin typeface="Calibri"/>
                <a:cs typeface="Calibri"/>
              </a:rPr>
              <a:t>chunks </a:t>
            </a:r>
            <a:r>
              <a:rPr sz="3200" dirty="0">
                <a:latin typeface="Calibri"/>
                <a:cs typeface="Calibri"/>
              </a:rPr>
              <a:t> of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code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through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graphical</a:t>
            </a:r>
            <a:r>
              <a:rPr sz="3200" spc="-5" dirty="0">
                <a:latin typeface="Calibri"/>
                <a:cs typeface="Calibri"/>
              </a:rPr>
              <a:t> user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interface 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(GUI). The </a:t>
            </a:r>
            <a:r>
              <a:rPr sz="3200" dirty="0">
                <a:latin typeface="Calibri"/>
                <a:cs typeface="Calibri"/>
              </a:rPr>
              <a:t>language </a:t>
            </a:r>
            <a:r>
              <a:rPr sz="3200" spc="-5" dirty="0">
                <a:latin typeface="Calibri"/>
                <a:cs typeface="Calibri"/>
              </a:rPr>
              <a:t>is not </a:t>
            </a:r>
            <a:r>
              <a:rPr sz="3200" spc="-10" dirty="0">
                <a:latin typeface="Calibri"/>
                <a:cs typeface="Calibri"/>
              </a:rPr>
              <a:t>overly </a:t>
            </a:r>
            <a:r>
              <a:rPr sz="3200" spc="-5" dirty="0">
                <a:latin typeface="Calibri"/>
                <a:cs typeface="Calibri"/>
              </a:rPr>
              <a:t>used </a:t>
            </a:r>
            <a:r>
              <a:rPr sz="3200" dirty="0">
                <a:latin typeface="Calibri"/>
                <a:cs typeface="Calibri"/>
              </a:rPr>
              <a:t>these 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days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however</a:t>
            </a:r>
            <a:r>
              <a:rPr sz="3200" spc="-10" dirty="0">
                <a:latin typeface="Calibri"/>
                <a:cs typeface="Calibri"/>
              </a:rPr>
              <a:t> Microsoft</a:t>
            </a:r>
            <a:r>
              <a:rPr sz="3200" spc="-5" dirty="0">
                <a:latin typeface="Calibri"/>
                <a:cs typeface="Calibri"/>
              </a:rPr>
              <a:t> has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used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portions 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Visual Basic </a:t>
            </a:r>
            <a:r>
              <a:rPr sz="3200" spc="-25" dirty="0">
                <a:latin typeface="Calibri"/>
                <a:cs typeface="Calibri"/>
              </a:rPr>
              <a:t>to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5" dirty="0">
                <a:latin typeface="Calibri"/>
                <a:cs typeface="Calibri"/>
              </a:rPr>
              <a:t>number </a:t>
            </a:r>
            <a:r>
              <a:rPr sz="3200" dirty="0">
                <a:latin typeface="Calibri"/>
                <a:cs typeface="Calibri"/>
              </a:rPr>
              <a:t>of </a:t>
            </a:r>
            <a:r>
              <a:rPr sz="3200" spc="-5" dirty="0">
                <a:latin typeface="Calibri"/>
                <a:cs typeface="Calibri"/>
              </a:rPr>
              <a:t>their </a:t>
            </a:r>
            <a:r>
              <a:rPr sz="32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applications 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u="heavy" spc="-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like</a:t>
            </a:r>
            <a:r>
              <a:rPr sz="3200" u="heavy" spc="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3200" u="heavy" spc="-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Word</a:t>
            </a:r>
            <a:r>
              <a:rPr sz="3200" spc="-35" dirty="0">
                <a:latin typeface="Calibri"/>
                <a:cs typeface="Calibri"/>
              </a:rPr>
              <a:t>,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Excel,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Access.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53200" y="228600"/>
            <a:ext cx="1600200" cy="16002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392174" y="96469"/>
            <a:ext cx="67310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latin typeface="Calibri"/>
                <a:cs typeface="Calibri"/>
              </a:rPr>
              <a:t>JAYAWANTRAO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35" dirty="0">
                <a:latin typeface="Calibri"/>
                <a:cs typeface="Calibri"/>
              </a:rPr>
              <a:t>SAWANT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COLLEGE</a:t>
            </a:r>
            <a:r>
              <a:rPr sz="1800" b="1" spc="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OF</a:t>
            </a:r>
            <a:r>
              <a:rPr sz="1800" b="1" dirty="0">
                <a:latin typeface="Calibri"/>
                <a:cs typeface="Calibri"/>
              </a:rPr>
              <a:t> ENGINEERING,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HADAPSAR,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PUNE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3400" y="32511"/>
            <a:ext cx="745172" cy="507872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 smtClean="0"/>
              <a:t>Prof. M. A. Thorat</a:t>
            </a:r>
            <a:endParaRPr lang="en-IN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528317"/>
            <a:ext cx="224282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Times New Roman"/>
                <a:cs typeface="Times New Roman"/>
              </a:rPr>
              <a:t>1993:</a:t>
            </a:r>
            <a:r>
              <a:rPr sz="3000" spc="-7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Ruby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985594"/>
            <a:ext cx="8092440" cy="3500754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355600" marR="5080" indent="-342900" algn="just">
              <a:lnSpc>
                <a:spcPct val="80000"/>
              </a:lnSpc>
              <a:spcBef>
                <a:spcPts val="819"/>
              </a:spcBef>
              <a:buFont typeface="Arial MT"/>
              <a:buChar char="•"/>
              <a:tabLst>
                <a:tab pos="355600" algn="l"/>
                <a:tab pos="2639060" algn="l"/>
                <a:tab pos="4365625" algn="l"/>
                <a:tab pos="5904865" algn="l"/>
                <a:tab pos="7423150" algn="l"/>
              </a:tabLst>
            </a:pPr>
            <a:r>
              <a:rPr sz="3000" dirty="0">
                <a:latin typeface="Times New Roman"/>
                <a:cs typeface="Times New Roman"/>
              </a:rPr>
              <a:t>Created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by</a:t>
            </a:r>
            <a:r>
              <a:rPr sz="3000" dirty="0">
                <a:latin typeface="Times New Roman"/>
                <a:cs typeface="Times New Roman"/>
              </a:rPr>
              <a:t> </a:t>
            </a:r>
            <a:r>
              <a:rPr sz="3000" spc="-50" dirty="0">
                <a:latin typeface="Times New Roman"/>
                <a:cs typeface="Times New Roman"/>
              </a:rPr>
              <a:t>Yukihiro</a:t>
            </a:r>
            <a:r>
              <a:rPr sz="3000" spc="-4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Matsumoto,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Ruby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is</a:t>
            </a:r>
            <a:r>
              <a:rPr sz="300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an </a:t>
            </a:r>
            <a:r>
              <a:rPr sz="3000" dirty="0">
                <a:latin typeface="Times New Roman"/>
                <a:cs typeface="Times New Roman"/>
              </a:rPr>
              <a:t> interpreted high-level programming language. </a:t>
            </a:r>
            <a:r>
              <a:rPr sz="3000" spc="-5" dirty="0">
                <a:latin typeface="Times New Roman"/>
                <a:cs typeface="Times New Roman"/>
              </a:rPr>
              <a:t>A </a:t>
            </a:r>
            <a:r>
              <a:rPr sz="3000" dirty="0">
                <a:latin typeface="Times New Roman"/>
                <a:cs typeface="Times New Roman"/>
              </a:rPr>
              <a:t> teaching language which </a:t>
            </a:r>
            <a:r>
              <a:rPr sz="3000" spc="-5" dirty="0">
                <a:latin typeface="Times New Roman"/>
                <a:cs typeface="Times New Roman"/>
              </a:rPr>
              <a:t>was </a:t>
            </a:r>
            <a:r>
              <a:rPr sz="3000" dirty="0">
                <a:latin typeface="Times New Roman"/>
                <a:cs typeface="Times New Roman"/>
              </a:rPr>
              <a:t>influenced by Perl, 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Ada, Lisp, and Smalltalk – among others. </a:t>
            </a:r>
            <a:r>
              <a:rPr sz="3000" spc="-35" dirty="0">
                <a:latin typeface="Times New Roman"/>
                <a:cs typeface="Times New Roman"/>
              </a:rPr>
              <a:t>Ruby’s </a:t>
            </a:r>
            <a:r>
              <a:rPr sz="3000" spc="-3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primary	</a:t>
            </a:r>
            <a:r>
              <a:rPr sz="3000" spc="-5" dirty="0">
                <a:latin typeface="Times New Roman"/>
                <a:cs typeface="Times New Roman"/>
              </a:rPr>
              <a:t>uses	</a:t>
            </a:r>
            <a:r>
              <a:rPr sz="3000" dirty="0">
                <a:latin typeface="Times New Roman"/>
                <a:cs typeface="Times New Roman"/>
              </a:rPr>
              <a:t>are	for	</a:t>
            </a:r>
            <a:r>
              <a:rPr sz="30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web </a:t>
            </a:r>
            <a:r>
              <a:rPr sz="3000" spc="-740" dirty="0">
                <a:latin typeface="Times New Roman"/>
                <a:cs typeface="Times New Roman"/>
              </a:rPr>
              <a:t> </a:t>
            </a:r>
            <a:r>
              <a:rPr sz="30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applications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development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and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Ruby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on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Rails. 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-45" dirty="0">
                <a:latin typeface="Times New Roman"/>
                <a:cs typeface="Times New Roman"/>
              </a:rPr>
              <a:t>Twitter, </a:t>
            </a:r>
            <a:r>
              <a:rPr sz="3000" dirty="0">
                <a:latin typeface="Times New Roman"/>
                <a:cs typeface="Times New Roman"/>
              </a:rPr>
              <a:t>Hulu, and Groupon are </a:t>
            </a:r>
            <a:r>
              <a:rPr sz="3000" spc="-5" dirty="0">
                <a:latin typeface="Times New Roman"/>
                <a:cs typeface="Times New Roman"/>
              </a:rPr>
              <a:t>some well-known </a:t>
            </a:r>
            <a:r>
              <a:rPr sz="300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examples</a:t>
            </a:r>
            <a:r>
              <a:rPr sz="3000" spc="2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of </a:t>
            </a:r>
            <a:r>
              <a:rPr sz="3000" spc="-5" dirty="0">
                <a:latin typeface="Times New Roman"/>
                <a:cs typeface="Times New Roman"/>
              </a:rPr>
              <a:t>companies</a:t>
            </a:r>
            <a:r>
              <a:rPr sz="3000" spc="4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that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use</a:t>
            </a:r>
            <a:r>
              <a:rPr sz="3000" dirty="0">
                <a:latin typeface="Times New Roman"/>
                <a:cs typeface="Times New Roman"/>
              </a:rPr>
              <a:t> </a:t>
            </a:r>
            <a:r>
              <a:rPr sz="3000" spc="-40" dirty="0">
                <a:latin typeface="Times New Roman"/>
                <a:cs typeface="Times New Roman"/>
              </a:rPr>
              <a:t>Ruby.</a:t>
            </a:r>
            <a:endParaRPr sz="3000">
              <a:latin typeface="Times New Roman"/>
              <a:cs typeface="Times New Roman"/>
            </a:endParaRPr>
          </a:p>
          <a:p>
            <a:pPr marR="222250" algn="ctr">
              <a:lnSpc>
                <a:spcPct val="100000"/>
              </a:lnSpc>
            </a:pPr>
            <a:r>
              <a:rPr sz="3000" dirty="0">
                <a:latin typeface="Arial MT"/>
                <a:cs typeface="Arial MT"/>
              </a:rPr>
              <a:t>•</a:t>
            </a:r>
            <a:endParaRPr sz="30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10400" y="152400"/>
            <a:ext cx="1501013" cy="150101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392174" y="96469"/>
            <a:ext cx="67310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latin typeface="Calibri"/>
                <a:cs typeface="Calibri"/>
              </a:rPr>
              <a:t>JAYAWANTRAO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35" dirty="0">
                <a:latin typeface="Calibri"/>
                <a:cs typeface="Calibri"/>
              </a:rPr>
              <a:t>SAWANT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COLLEGE</a:t>
            </a:r>
            <a:r>
              <a:rPr sz="1800" b="1" spc="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OF</a:t>
            </a:r>
            <a:r>
              <a:rPr sz="1800" b="1" dirty="0">
                <a:latin typeface="Calibri"/>
                <a:cs typeface="Calibri"/>
              </a:rPr>
              <a:t> ENGINEERING,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HADAPSAR,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PUNE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3400" y="32511"/>
            <a:ext cx="745172" cy="507872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 smtClean="0"/>
              <a:t>Prof. M. A. Thorat</a:t>
            </a:r>
            <a:endParaRPr lang="en-IN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619757"/>
            <a:ext cx="223583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5" dirty="0">
                <a:latin typeface="Times New Roman"/>
                <a:cs typeface="Times New Roman"/>
              </a:rPr>
              <a:t>1990:</a:t>
            </a:r>
            <a:r>
              <a:rPr sz="3200" spc="-114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Java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2205050"/>
            <a:ext cx="8079105" cy="34410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Java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is </a:t>
            </a:r>
            <a:r>
              <a:rPr sz="3200" dirty="0">
                <a:latin typeface="Times New Roman"/>
                <a:cs typeface="Times New Roman"/>
              </a:rPr>
              <a:t>a </a:t>
            </a:r>
            <a:r>
              <a:rPr sz="3200" spc="-5" dirty="0">
                <a:latin typeface="Times New Roman"/>
                <a:cs typeface="Times New Roman"/>
              </a:rPr>
              <a:t>general-purpose, high-level language </a:t>
            </a:r>
            <a:r>
              <a:rPr sz="3200" dirty="0">
                <a:latin typeface="Times New Roman"/>
                <a:cs typeface="Times New Roman"/>
              </a:rPr>
              <a:t> created </a:t>
            </a:r>
            <a:r>
              <a:rPr sz="3200" spc="-5" dirty="0">
                <a:latin typeface="Times New Roman"/>
                <a:cs typeface="Times New Roman"/>
              </a:rPr>
              <a:t>by </a:t>
            </a:r>
            <a:r>
              <a:rPr sz="3200" dirty="0">
                <a:latin typeface="Times New Roman"/>
                <a:cs typeface="Times New Roman"/>
              </a:rPr>
              <a:t>James </a:t>
            </a:r>
            <a:r>
              <a:rPr sz="3200" spc="-5" dirty="0">
                <a:latin typeface="Times New Roman"/>
                <a:cs typeface="Times New Roman"/>
              </a:rPr>
              <a:t>Gosling for an interactive </a:t>
            </a:r>
            <a:r>
              <a:rPr sz="3200" spc="-15" dirty="0">
                <a:latin typeface="Times New Roman"/>
                <a:cs typeface="Times New Roman"/>
              </a:rPr>
              <a:t>TV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project. </a:t>
            </a:r>
            <a:r>
              <a:rPr sz="3200" spc="-10" dirty="0">
                <a:latin typeface="Times New Roman"/>
                <a:cs typeface="Times New Roman"/>
              </a:rPr>
              <a:t>It </a:t>
            </a:r>
            <a:r>
              <a:rPr sz="3200" dirty="0">
                <a:latin typeface="Times New Roman"/>
                <a:cs typeface="Times New Roman"/>
              </a:rPr>
              <a:t>has </a:t>
            </a:r>
            <a:r>
              <a:rPr sz="3200" spc="-5" dirty="0">
                <a:latin typeface="Times New Roman"/>
                <a:cs typeface="Times New Roman"/>
              </a:rPr>
              <a:t>cross-platform functionality </a:t>
            </a:r>
            <a:r>
              <a:rPr sz="3200" dirty="0">
                <a:latin typeface="Times New Roman"/>
                <a:cs typeface="Times New Roman"/>
              </a:rPr>
              <a:t>and 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is </a:t>
            </a:r>
            <a:r>
              <a:rPr sz="3200" dirty="0">
                <a:latin typeface="Times New Roman"/>
                <a:cs typeface="Times New Roman"/>
              </a:rPr>
              <a:t>consistently among </a:t>
            </a:r>
            <a:r>
              <a:rPr sz="3200" spc="-5" dirty="0">
                <a:latin typeface="Times New Roman"/>
                <a:cs typeface="Times New Roman"/>
              </a:rPr>
              <a:t>the top of </a:t>
            </a:r>
            <a:r>
              <a:rPr sz="3200" dirty="0">
                <a:latin typeface="Times New Roman"/>
                <a:cs typeface="Times New Roman"/>
              </a:rPr>
              <a:t>the </a:t>
            </a:r>
            <a:r>
              <a:rPr sz="3200" spc="-30" dirty="0">
                <a:latin typeface="Times New Roman"/>
                <a:cs typeface="Times New Roman"/>
              </a:rPr>
              <a:t>world’s 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most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popular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programming</a:t>
            </a:r>
            <a:r>
              <a:rPr sz="3200" dirty="0">
                <a:latin typeface="Times New Roman"/>
                <a:cs typeface="Times New Roman"/>
              </a:rPr>
              <a:t> languages.</a:t>
            </a:r>
            <a:r>
              <a:rPr sz="3200" spc="80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Java </a:t>
            </a:r>
            <a:r>
              <a:rPr sz="3200" spc="5" dirty="0">
                <a:latin typeface="Times New Roman"/>
                <a:cs typeface="Times New Roman"/>
              </a:rPr>
              <a:t> can </a:t>
            </a:r>
            <a:r>
              <a:rPr sz="3200" dirty="0">
                <a:latin typeface="Times New Roman"/>
                <a:cs typeface="Times New Roman"/>
              </a:rPr>
              <a:t>be </a:t>
            </a:r>
            <a:r>
              <a:rPr sz="3200" spc="-5" dirty="0">
                <a:latin typeface="Times New Roman"/>
                <a:cs typeface="Times New Roman"/>
              </a:rPr>
              <a:t>found </a:t>
            </a:r>
            <a:r>
              <a:rPr sz="3200" dirty="0">
                <a:latin typeface="Times New Roman"/>
                <a:cs typeface="Times New Roman"/>
              </a:rPr>
              <a:t>everywhere, </a:t>
            </a:r>
            <a:r>
              <a:rPr sz="3200" spc="-5" dirty="0">
                <a:latin typeface="Times New Roman"/>
                <a:cs typeface="Times New Roman"/>
              </a:rPr>
              <a:t>from </a:t>
            </a:r>
            <a:r>
              <a:rPr sz="3200" dirty="0">
                <a:latin typeface="Times New Roman"/>
                <a:cs typeface="Times New Roman"/>
              </a:rPr>
              <a:t>computers </a:t>
            </a:r>
            <a:r>
              <a:rPr sz="3200" spc="-5" dirty="0">
                <a:latin typeface="Times New Roman"/>
                <a:cs typeface="Times New Roman"/>
              </a:rPr>
              <a:t>to </a:t>
            </a:r>
            <a:r>
              <a:rPr sz="3200" dirty="0">
                <a:latin typeface="Times New Roman"/>
                <a:cs typeface="Times New Roman"/>
              </a:rPr>
              <a:t> smartphones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to parking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meters.</a:t>
            </a:r>
            <a:endParaRPr sz="3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86400" y="381000"/>
            <a:ext cx="3038475" cy="151930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392174" y="96469"/>
            <a:ext cx="67310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latin typeface="Calibri"/>
                <a:cs typeface="Calibri"/>
              </a:rPr>
              <a:t>JAYAWANTRAO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35" dirty="0">
                <a:latin typeface="Calibri"/>
                <a:cs typeface="Calibri"/>
              </a:rPr>
              <a:t>SAWANT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COLLEGE</a:t>
            </a:r>
            <a:r>
              <a:rPr sz="1800" b="1" spc="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OF</a:t>
            </a:r>
            <a:r>
              <a:rPr sz="1800" b="1" dirty="0">
                <a:latin typeface="Calibri"/>
                <a:cs typeface="Calibri"/>
              </a:rPr>
              <a:t> ENGINEERING,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HADAPSAR,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PUNE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3400" y="32511"/>
            <a:ext cx="745172" cy="507872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 smtClean="0"/>
              <a:t>Prof. M. A. Thorat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961389"/>
            <a:ext cx="8071484" cy="95313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 marR="5080">
              <a:lnSpc>
                <a:spcPts val="3460"/>
              </a:lnSpc>
              <a:spcBef>
                <a:spcPts val="535"/>
              </a:spcBef>
              <a:tabLst>
                <a:tab pos="823594" algn="l"/>
                <a:tab pos="3001645" algn="l"/>
                <a:tab pos="5563870" algn="l"/>
                <a:tab pos="6544945" algn="l"/>
              </a:tabLst>
            </a:pPr>
            <a:r>
              <a:rPr sz="3200" b="0" spc="5" dirty="0">
                <a:latin typeface="Times New Roman"/>
                <a:cs typeface="Times New Roman"/>
              </a:rPr>
              <a:t>2</a:t>
            </a:r>
            <a:r>
              <a:rPr sz="3200" b="0" dirty="0">
                <a:latin typeface="Times New Roman"/>
                <a:cs typeface="Times New Roman"/>
              </a:rPr>
              <a:t>)	</a:t>
            </a:r>
            <a:r>
              <a:rPr sz="3200" dirty="0">
                <a:latin typeface="Times New Roman"/>
                <a:cs typeface="Times New Roman"/>
              </a:rPr>
              <a:t>Im</a:t>
            </a:r>
            <a:r>
              <a:rPr sz="3200" spc="-20" dirty="0">
                <a:latin typeface="Times New Roman"/>
                <a:cs typeface="Times New Roman"/>
              </a:rPr>
              <a:t>p</a:t>
            </a:r>
            <a:r>
              <a:rPr sz="3200" spc="-55" dirty="0">
                <a:latin typeface="Times New Roman"/>
                <a:cs typeface="Times New Roman"/>
              </a:rPr>
              <a:t>r</a:t>
            </a:r>
            <a:r>
              <a:rPr sz="3200" dirty="0">
                <a:latin typeface="Times New Roman"/>
                <a:cs typeface="Times New Roman"/>
              </a:rPr>
              <a:t>oved	bac</a:t>
            </a:r>
            <a:r>
              <a:rPr sz="3200" spc="-15" dirty="0">
                <a:latin typeface="Times New Roman"/>
                <a:cs typeface="Times New Roman"/>
              </a:rPr>
              <a:t>k</a:t>
            </a:r>
            <a:r>
              <a:rPr sz="3200" dirty="0">
                <a:latin typeface="Times New Roman"/>
                <a:cs typeface="Times New Roman"/>
              </a:rPr>
              <a:t>g</a:t>
            </a:r>
            <a:r>
              <a:rPr sz="3200" spc="-65" dirty="0">
                <a:latin typeface="Times New Roman"/>
                <a:cs typeface="Times New Roman"/>
              </a:rPr>
              <a:t>r</a:t>
            </a:r>
            <a:r>
              <a:rPr sz="3200" dirty="0">
                <a:latin typeface="Times New Roman"/>
                <a:cs typeface="Times New Roman"/>
              </a:rPr>
              <a:t>o</a:t>
            </a:r>
            <a:r>
              <a:rPr sz="3200" spc="-15" dirty="0">
                <a:latin typeface="Times New Roman"/>
                <a:cs typeface="Times New Roman"/>
              </a:rPr>
              <a:t>u</a:t>
            </a:r>
            <a:r>
              <a:rPr sz="3200" dirty="0">
                <a:latin typeface="Times New Roman"/>
                <a:cs typeface="Times New Roman"/>
              </a:rPr>
              <a:t>nd	</a:t>
            </a:r>
            <a:r>
              <a:rPr sz="3200" spc="-10" dirty="0">
                <a:latin typeface="Times New Roman"/>
                <a:cs typeface="Times New Roman"/>
              </a:rPr>
              <a:t>f</a:t>
            </a:r>
            <a:r>
              <a:rPr sz="3200" dirty="0">
                <a:latin typeface="Times New Roman"/>
                <a:cs typeface="Times New Roman"/>
              </a:rPr>
              <a:t>or	cho</a:t>
            </a:r>
            <a:r>
              <a:rPr sz="3200" spc="-15" dirty="0">
                <a:latin typeface="Times New Roman"/>
                <a:cs typeface="Times New Roman"/>
              </a:rPr>
              <a:t>o</a:t>
            </a:r>
            <a:r>
              <a:rPr sz="3200" dirty="0">
                <a:latin typeface="Times New Roman"/>
                <a:cs typeface="Times New Roman"/>
              </a:rPr>
              <a:t>sing  </a:t>
            </a:r>
            <a:r>
              <a:rPr sz="3200" spc="-5" dirty="0">
                <a:latin typeface="Times New Roman"/>
                <a:cs typeface="Times New Roman"/>
              </a:rPr>
              <a:t>appropriate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language: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484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dirty="0"/>
              <a:t>One</a:t>
            </a:r>
            <a:r>
              <a:rPr sz="3200" spc="-10" dirty="0"/>
              <a:t> </a:t>
            </a:r>
            <a:r>
              <a:rPr sz="3200" dirty="0"/>
              <a:t>can be</a:t>
            </a:r>
            <a:r>
              <a:rPr sz="3200" spc="-5" dirty="0"/>
              <a:t> </a:t>
            </a:r>
            <a:r>
              <a:rPr sz="3200" dirty="0"/>
              <a:t>aware</a:t>
            </a:r>
            <a:r>
              <a:rPr sz="3200" spc="-5" dirty="0"/>
              <a:t> </a:t>
            </a:r>
            <a:r>
              <a:rPr sz="3200" dirty="0"/>
              <a:t>of</a:t>
            </a:r>
            <a:r>
              <a:rPr sz="3200" spc="-20" dirty="0"/>
              <a:t> </a:t>
            </a:r>
            <a:r>
              <a:rPr sz="3200" spc="-5" dirty="0"/>
              <a:t>its</a:t>
            </a:r>
            <a:r>
              <a:rPr sz="3200" spc="10" dirty="0"/>
              <a:t> </a:t>
            </a:r>
            <a:r>
              <a:rPr sz="3200" dirty="0"/>
              <a:t>variety</a:t>
            </a:r>
            <a:r>
              <a:rPr sz="3200" spc="-25" dirty="0"/>
              <a:t> </a:t>
            </a:r>
            <a:r>
              <a:rPr sz="3200" dirty="0"/>
              <a:t>of</a:t>
            </a:r>
            <a:r>
              <a:rPr sz="3200" spc="-5" dirty="0"/>
              <a:t> </a:t>
            </a:r>
            <a:r>
              <a:rPr sz="3200" dirty="0"/>
              <a:t>features.</a:t>
            </a:r>
            <a:endParaRPr sz="3200"/>
          </a:p>
          <a:p>
            <a:pPr marL="355600" marR="5080" indent="-342900" algn="just">
              <a:lnSpc>
                <a:spcPct val="90000"/>
              </a:lnSpc>
              <a:spcBef>
                <a:spcPts val="765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dirty="0"/>
              <a:t>While</a:t>
            </a:r>
            <a:r>
              <a:rPr sz="3200" spc="5" dirty="0"/>
              <a:t> </a:t>
            </a:r>
            <a:r>
              <a:rPr sz="3200" spc="-5" dirty="0"/>
              <a:t>developing</a:t>
            </a:r>
            <a:r>
              <a:rPr sz="3200" dirty="0"/>
              <a:t> a</a:t>
            </a:r>
            <a:r>
              <a:rPr sz="3200" spc="5" dirty="0"/>
              <a:t> </a:t>
            </a:r>
            <a:r>
              <a:rPr sz="3200" dirty="0"/>
              <a:t>software</a:t>
            </a:r>
            <a:r>
              <a:rPr sz="3200" spc="5" dirty="0"/>
              <a:t> </a:t>
            </a:r>
            <a:r>
              <a:rPr sz="3200" spc="-5" dirty="0"/>
              <a:t>application </a:t>
            </a:r>
            <a:r>
              <a:rPr sz="3200" dirty="0"/>
              <a:t> programmer can make </a:t>
            </a:r>
            <a:r>
              <a:rPr sz="3200" spc="-5" dirty="0"/>
              <a:t>appropriate </a:t>
            </a:r>
            <a:r>
              <a:rPr sz="3200" dirty="0"/>
              <a:t>selection </a:t>
            </a:r>
            <a:r>
              <a:rPr sz="3200" spc="5" dirty="0"/>
              <a:t>of </a:t>
            </a:r>
            <a:r>
              <a:rPr sz="3200" spc="10" dirty="0"/>
              <a:t> </a:t>
            </a:r>
            <a:r>
              <a:rPr sz="3200" dirty="0"/>
              <a:t>the</a:t>
            </a:r>
            <a:r>
              <a:rPr sz="3200" spc="5" dirty="0"/>
              <a:t> </a:t>
            </a:r>
            <a:r>
              <a:rPr sz="3200" spc="-5" dirty="0"/>
              <a:t>language</a:t>
            </a:r>
            <a:r>
              <a:rPr sz="3200" dirty="0"/>
              <a:t> whose</a:t>
            </a:r>
            <a:r>
              <a:rPr sz="3200" spc="5" dirty="0"/>
              <a:t> </a:t>
            </a:r>
            <a:r>
              <a:rPr sz="3200" dirty="0"/>
              <a:t>features</a:t>
            </a:r>
            <a:r>
              <a:rPr sz="3200" spc="5" dirty="0"/>
              <a:t> </a:t>
            </a:r>
            <a:r>
              <a:rPr sz="3200" dirty="0"/>
              <a:t>are</a:t>
            </a:r>
            <a:r>
              <a:rPr sz="3200" spc="5" dirty="0"/>
              <a:t> </a:t>
            </a:r>
            <a:r>
              <a:rPr sz="3200" dirty="0"/>
              <a:t>most </a:t>
            </a:r>
            <a:r>
              <a:rPr sz="3200" spc="-785" dirty="0"/>
              <a:t> </a:t>
            </a:r>
            <a:r>
              <a:rPr sz="3200" dirty="0"/>
              <a:t>applicable.</a:t>
            </a:r>
            <a:endParaRPr sz="3200"/>
          </a:p>
          <a:p>
            <a:pPr marL="355600" marR="6350" indent="-342900" algn="just">
              <a:lnSpc>
                <a:spcPct val="90000"/>
              </a:lnSpc>
              <a:spcBef>
                <a:spcPts val="770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dirty="0"/>
              <a:t>For </a:t>
            </a:r>
            <a:r>
              <a:rPr sz="3200" spc="-5" dirty="0"/>
              <a:t>example </a:t>
            </a:r>
            <a:r>
              <a:rPr sz="3200" dirty="0"/>
              <a:t>- </a:t>
            </a:r>
            <a:r>
              <a:rPr sz="3200" spc="-5" dirty="0"/>
              <a:t>if application </a:t>
            </a:r>
            <a:r>
              <a:rPr sz="3200" dirty="0"/>
              <a:t>requirement </a:t>
            </a:r>
            <a:r>
              <a:rPr sz="3200" spc="-5" dirty="0"/>
              <a:t>is </a:t>
            </a:r>
            <a:r>
              <a:rPr sz="3200" dirty="0"/>
              <a:t>use </a:t>
            </a:r>
            <a:r>
              <a:rPr sz="3200" spc="-785" dirty="0"/>
              <a:t> </a:t>
            </a:r>
            <a:r>
              <a:rPr sz="3200" dirty="0"/>
              <a:t>of</a:t>
            </a:r>
            <a:r>
              <a:rPr sz="3200" spc="5" dirty="0"/>
              <a:t> </a:t>
            </a:r>
            <a:r>
              <a:rPr sz="3200" dirty="0"/>
              <a:t>GUI</a:t>
            </a:r>
            <a:r>
              <a:rPr sz="3200" spc="5" dirty="0"/>
              <a:t> </a:t>
            </a:r>
            <a:r>
              <a:rPr sz="3200" dirty="0"/>
              <a:t>then</a:t>
            </a:r>
            <a:r>
              <a:rPr sz="3200" spc="5" dirty="0"/>
              <a:t> </a:t>
            </a:r>
            <a:r>
              <a:rPr sz="3200" spc="-5" dirty="0"/>
              <a:t>the</a:t>
            </a:r>
            <a:r>
              <a:rPr sz="3200" dirty="0"/>
              <a:t> </a:t>
            </a:r>
            <a:r>
              <a:rPr sz="3200" spc="-5" dirty="0"/>
              <a:t>programmer</a:t>
            </a:r>
            <a:r>
              <a:rPr sz="3200" dirty="0"/>
              <a:t> will</a:t>
            </a:r>
            <a:r>
              <a:rPr sz="3200" spc="800" dirty="0"/>
              <a:t> </a:t>
            </a:r>
            <a:r>
              <a:rPr sz="3200" dirty="0"/>
              <a:t>choose </a:t>
            </a:r>
            <a:r>
              <a:rPr sz="3200" spc="5" dirty="0"/>
              <a:t> </a:t>
            </a:r>
            <a:r>
              <a:rPr sz="3200" spc="-30" dirty="0"/>
              <a:t>Visual</a:t>
            </a:r>
            <a:r>
              <a:rPr sz="3200" spc="-10" dirty="0"/>
              <a:t> </a:t>
            </a:r>
            <a:r>
              <a:rPr sz="3200" dirty="0"/>
              <a:t>basic</a:t>
            </a:r>
            <a:r>
              <a:rPr sz="3200" spc="-15" dirty="0"/>
              <a:t> </a:t>
            </a:r>
            <a:r>
              <a:rPr sz="3200" dirty="0"/>
              <a:t>as</a:t>
            </a:r>
            <a:r>
              <a:rPr sz="3200" spc="5" dirty="0"/>
              <a:t> </a:t>
            </a:r>
            <a:r>
              <a:rPr sz="3200" dirty="0"/>
              <a:t>a</a:t>
            </a:r>
            <a:r>
              <a:rPr sz="3200" spc="-5" dirty="0"/>
              <a:t> </a:t>
            </a:r>
            <a:r>
              <a:rPr sz="3200" dirty="0"/>
              <a:t>programming</a:t>
            </a:r>
            <a:r>
              <a:rPr sz="3200" spc="-35" dirty="0"/>
              <a:t> </a:t>
            </a:r>
            <a:r>
              <a:rPr sz="3200" dirty="0"/>
              <a:t>language.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1392174" y="96469"/>
            <a:ext cx="67310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latin typeface="Calibri"/>
                <a:cs typeface="Calibri"/>
              </a:rPr>
              <a:t>JAYAWANTRAO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35" dirty="0">
                <a:latin typeface="Calibri"/>
                <a:cs typeface="Calibri"/>
              </a:rPr>
              <a:t>SAWANT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COLLEGE</a:t>
            </a:r>
            <a:r>
              <a:rPr sz="1800" b="1" spc="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OF</a:t>
            </a:r>
            <a:r>
              <a:rPr sz="1800" b="1" dirty="0">
                <a:latin typeface="Calibri"/>
                <a:cs typeface="Calibri"/>
              </a:rPr>
              <a:t> ENGINEERING,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HADAPSAR,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PUNE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32511"/>
            <a:ext cx="745172" cy="507872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 smtClean="0"/>
              <a:t>Prof. M. A. Thorat</a:t>
            </a:r>
            <a:endParaRPr lang="en-IN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574038"/>
            <a:ext cx="211518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Times New Roman"/>
                <a:cs typeface="Times New Roman"/>
              </a:rPr>
              <a:t>1995:</a:t>
            </a:r>
            <a:r>
              <a:rPr sz="3000" spc="-9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PHP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2077034"/>
            <a:ext cx="8086725" cy="377571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55600" marR="5080" indent="-342900" algn="just">
              <a:lnSpc>
                <a:spcPct val="90000"/>
              </a:lnSpc>
              <a:spcBef>
                <a:spcPts val="459"/>
              </a:spcBef>
              <a:buFont typeface="Arial MT"/>
              <a:buChar char="•"/>
              <a:tabLst>
                <a:tab pos="355600" algn="l"/>
                <a:tab pos="2344420" algn="l"/>
                <a:tab pos="4629150" algn="l"/>
                <a:tab pos="6406515" algn="l"/>
              </a:tabLst>
            </a:pPr>
            <a:r>
              <a:rPr sz="3000" spc="-5" dirty="0">
                <a:latin typeface="Times New Roman"/>
                <a:cs typeface="Times New Roman"/>
              </a:rPr>
              <a:t>Formerly </a:t>
            </a:r>
            <a:r>
              <a:rPr sz="3000" dirty="0">
                <a:latin typeface="Times New Roman"/>
                <a:cs typeface="Times New Roman"/>
              </a:rPr>
              <a:t>known </a:t>
            </a:r>
            <a:r>
              <a:rPr sz="3000" spc="-5" dirty="0">
                <a:latin typeface="Times New Roman"/>
                <a:cs typeface="Times New Roman"/>
              </a:rPr>
              <a:t>as ‘Personal </a:t>
            </a:r>
            <a:r>
              <a:rPr sz="3000" dirty="0">
                <a:latin typeface="Times New Roman"/>
                <a:cs typeface="Times New Roman"/>
              </a:rPr>
              <a:t>Home Page’ which 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now	stands	for	‘Hypertext </a:t>
            </a:r>
            <a:r>
              <a:rPr sz="3000" spc="-74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Preprocessor’,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PHP</a:t>
            </a:r>
            <a:r>
              <a:rPr sz="300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was</a:t>
            </a:r>
            <a:r>
              <a:rPr sz="3000" dirty="0">
                <a:latin typeface="Times New Roman"/>
                <a:cs typeface="Times New Roman"/>
              </a:rPr>
              <a:t> developed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by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Rasmus </a:t>
            </a:r>
            <a:r>
              <a:rPr sz="3000" dirty="0">
                <a:latin typeface="Times New Roman"/>
                <a:cs typeface="Times New Roman"/>
              </a:rPr>
              <a:t> Lerdorf.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Its</a:t>
            </a:r>
            <a:r>
              <a:rPr sz="3000" dirty="0">
                <a:latin typeface="Times New Roman"/>
                <a:cs typeface="Times New Roman"/>
              </a:rPr>
              <a:t> primary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uses</a:t>
            </a:r>
            <a:r>
              <a:rPr sz="3000" dirty="0">
                <a:latin typeface="Times New Roman"/>
                <a:cs typeface="Times New Roman"/>
              </a:rPr>
              <a:t> include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building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and 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maintaining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dynamic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web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pages,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as</a:t>
            </a:r>
            <a:r>
              <a:rPr sz="3000" dirty="0">
                <a:latin typeface="Times New Roman"/>
                <a:cs typeface="Times New Roman"/>
              </a:rPr>
              <a:t> well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as </a:t>
            </a:r>
            <a:r>
              <a:rPr sz="3000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Times New Roman"/>
                <a:cs typeface="Times New Roman"/>
              </a:rPr>
              <a:t>server-side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development.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Some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of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the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biggest 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companies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from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across</a:t>
            </a:r>
            <a:r>
              <a:rPr sz="3000" dirty="0">
                <a:latin typeface="Times New Roman"/>
                <a:cs typeface="Times New Roman"/>
              </a:rPr>
              <a:t> the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globe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use</a:t>
            </a:r>
            <a:r>
              <a:rPr sz="3000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Times New Roman"/>
                <a:cs typeface="Times New Roman"/>
              </a:rPr>
              <a:t>PHP 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including Facebook, </a:t>
            </a:r>
            <a:r>
              <a:rPr sz="3000" spc="-15" dirty="0">
                <a:latin typeface="Times New Roman"/>
                <a:cs typeface="Times New Roman"/>
              </a:rPr>
              <a:t>Wikipedia, </a:t>
            </a:r>
            <a:r>
              <a:rPr sz="3000" dirty="0">
                <a:latin typeface="Times New Roman"/>
                <a:cs typeface="Times New Roman"/>
              </a:rPr>
              <a:t>Digg, </a:t>
            </a:r>
            <a:r>
              <a:rPr sz="3000" spc="-25" dirty="0">
                <a:latin typeface="Times New Roman"/>
                <a:cs typeface="Times New Roman"/>
              </a:rPr>
              <a:t>WordPress, </a:t>
            </a:r>
            <a:r>
              <a:rPr sz="3000" spc="-73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and </a:t>
            </a:r>
            <a:r>
              <a:rPr sz="3000" spc="-5" dirty="0">
                <a:latin typeface="Times New Roman"/>
                <a:cs typeface="Times New Roman"/>
              </a:rPr>
              <a:t>Joomla.</a:t>
            </a:r>
            <a:endParaRPr sz="30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81600" y="228472"/>
            <a:ext cx="3619500" cy="191935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392174" y="96469"/>
            <a:ext cx="67310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latin typeface="Calibri"/>
                <a:cs typeface="Calibri"/>
              </a:rPr>
              <a:t>JAYAWANTRAO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35" dirty="0">
                <a:latin typeface="Calibri"/>
                <a:cs typeface="Calibri"/>
              </a:rPr>
              <a:t>SAWANT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COLLEGE</a:t>
            </a:r>
            <a:r>
              <a:rPr sz="1800" b="1" spc="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OF</a:t>
            </a:r>
            <a:r>
              <a:rPr sz="1800" b="1" dirty="0">
                <a:latin typeface="Calibri"/>
                <a:cs typeface="Calibri"/>
              </a:rPr>
              <a:t> ENGINEERING,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HADAPSAR,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PUNE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3400" y="32511"/>
            <a:ext cx="745172" cy="507872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 smtClean="0"/>
              <a:t>Prof. M. A. Thorat</a:t>
            </a:r>
            <a:endParaRPr lang="en-IN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522827"/>
            <a:ext cx="8073390" cy="4123054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865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b="1" spc="5" dirty="0">
                <a:latin typeface="Times New Roman"/>
                <a:cs typeface="Times New Roman"/>
              </a:rPr>
              <a:t>1995:</a:t>
            </a:r>
            <a:r>
              <a:rPr sz="3200" b="1" spc="-7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JavaScript</a:t>
            </a:r>
            <a:endParaRPr sz="32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JavaScript </a:t>
            </a:r>
            <a:r>
              <a:rPr sz="3200" dirty="0">
                <a:latin typeface="Times New Roman"/>
                <a:cs typeface="Times New Roman"/>
              </a:rPr>
              <a:t>was created </a:t>
            </a:r>
            <a:r>
              <a:rPr sz="3200" spc="-5" dirty="0">
                <a:latin typeface="Times New Roman"/>
                <a:cs typeface="Times New Roman"/>
              </a:rPr>
              <a:t>by </a:t>
            </a:r>
            <a:r>
              <a:rPr sz="3200" dirty="0">
                <a:latin typeface="Times New Roman"/>
                <a:cs typeface="Times New Roman"/>
              </a:rPr>
              <a:t>Brendan Eich, </a:t>
            </a:r>
            <a:r>
              <a:rPr sz="3200" spc="-5" dirty="0">
                <a:latin typeface="Times New Roman"/>
                <a:cs typeface="Times New Roman"/>
              </a:rPr>
              <a:t>this </a:t>
            </a:r>
            <a:r>
              <a:rPr sz="3200" dirty="0">
                <a:latin typeface="Times New Roman"/>
                <a:cs typeface="Times New Roman"/>
              </a:rPr>
              <a:t> language </a:t>
            </a:r>
            <a:r>
              <a:rPr sz="3200" spc="-5" dirty="0">
                <a:latin typeface="Times New Roman"/>
                <a:cs typeface="Times New Roman"/>
              </a:rPr>
              <a:t>is primarily </a:t>
            </a:r>
            <a:r>
              <a:rPr sz="3200" dirty="0">
                <a:latin typeface="Times New Roman"/>
                <a:cs typeface="Times New Roman"/>
              </a:rPr>
              <a:t>used </a:t>
            </a:r>
            <a:r>
              <a:rPr sz="3200" spc="-5" dirty="0">
                <a:latin typeface="Times New Roman"/>
                <a:cs typeface="Times New Roman"/>
              </a:rPr>
              <a:t>for </a:t>
            </a:r>
            <a:r>
              <a:rPr sz="3200" dirty="0">
                <a:latin typeface="Times New Roman"/>
                <a:cs typeface="Times New Roman"/>
              </a:rPr>
              <a:t>dynamic </a:t>
            </a:r>
            <a:r>
              <a:rPr sz="32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web 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development</a:t>
            </a:r>
            <a:r>
              <a:rPr sz="3200" dirty="0">
                <a:latin typeface="Times New Roman"/>
                <a:cs typeface="Times New Roman"/>
              </a:rPr>
              <a:t>, </a:t>
            </a:r>
            <a:r>
              <a:rPr sz="3200" spc="-5" dirty="0">
                <a:latin typeface="Times New Roman"/>
                <a:cs typeface="Times New Roman"/>
              </a:rPr>
              <a:t>PDF </a:t>
            </a:r>
            <a:r>
              <a:rPr sz="3200" dirty="0">
                <a:latin typeface="Times New Roman"/>
                <a:cs typeface="Times New Roman"/>
              </a:rPr>
              <a:t>documents, web browsers, 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and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desktop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widgets.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Almost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every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major </a:t>
            </a:r>
            <a:r>
              <a:rPr sz="3200" dirty="0">
                <a:latin typeface="Times New Roman"/>
                <a:cs typeface="Times New Roman"/>
              </a:rPr>
              <a:t> website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uses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JavaScript.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Gmail,</a:t>
            </a:r>
            <a:r>
              <a:rPr sz="3200" dirty="0">
                <a:latin typeface="Times New Roman"/>
                <a:cs typeface="Times New Roman"/>
              </a:rPr>
              <a:t> Adobe 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Photoshop, and Mozilla </a:t>
            </a:r>
            <a:r>
              <a:rPr sz="3200" spc="-5" dirty="0">
                <a:latin typeface="Times New Roman"/>
                <a:cs typeface="Times New Roman"/>
              </a:rPr>
              <a:t>Firefox include some </a:t>
            </a:r>
            <a:r>
              <a:rPr sz="3200" dirty="0">
                <a:latin typeface="Times New Roman"/>
                <a:cs typeface="Times New Roman"/>
              </a:rPr>
              <a:t> well-known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examples.</a:t>
            </a:r>
            <a:endParaRPr sz="32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35471" y="152400"/>
            <a:ext cx="2057400" cy="20574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392174" y="96469"/>
            <a:ext cx="67310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latin typeface="Calibri"/>
                <a:cs typeface="Calibri"/>
              </a:rPr>
              <a:t>JAYAWANTRAO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35" dirty="0">
                <a:latin typeface="Calibri"/>
                <a:cs typeface="Calibri"/>
              </a:rPr>
              <a:t>SAWANT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COLLEGE</a:t>
            </a:r>
            <a:r>
              <a:rPr sz="1800" b="1" spc="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OF</a:t>
            </a:r>
            <a:r>
              <a:rPr sz="1800" b="1" dirty="0">
                <a:latin typeface="Calibri"/>
                <a:cs typeface="Calibri"/>
              </a:rPr>
              <a:t> ENGINEERING,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HADAPSAR,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PUNE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3400" y="32511"/>
            <a:ext cx="745172" cy="507872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 smtClean="0"/>
              <a:t>Prof. M. A. Thorat</a:t>
            </a:r>
            <a:endParaRPr lang="en-IN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619757"/>
            <a:ext cx="1917064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5" dirty="0">
                <a:latin typeface="Times New Roman"/>
                <a:cs typeface="Times New Roman"/>
              </a:rPr>
              <a:t>2000:</a:t>
            </a:r>
            <a:r>
              <a:rPr sz="3200" spc="-114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C#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2205050"/>
            <a:ext cx="8073390" cy="34410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Developed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at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Microsoft</a:t>
            </a:r>
            <a:r>
              <a:rPr sz="3200" dirty="0">
                <a:latin typeface="Times New Roman"/>
                <a:cs typeface="Times New Roman"/>
              </a:rPr>
              <a:t> with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hope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of </a:t>
            </a:r>
            <a:r>
              <a:rPr sz="3200" spc="-5" dirty="0">
                <a:latin typeface="Times New Roman"/>
                <a:cs typeface="Times New Roman"/>
              </a:rPr>
              <a:t> combining the computing ability </a:t>
            </a:r>
            <a:r>
              <a:rPr sz="3200" dirty="0">
                <a:latin typeface="Times New Roman"/>
                <a:cs typeface="Times New Roman"/>
              </a:rPr>
              <a:t>of </a:t>
            </a:r>
            <a:r>
              <a:rPr sz="32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C++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with </a:t>
            </a:r>
            <a:r>
              <a:rPr sz="3200" dirty="0">
                <a:latin typeface="Times New Roman"/>
                <a:cs typeface="Times New Roman"/>
              </a:rPr>
              <a:t> the </a:t>
            </a:r>
            <a:r>
              <a:rPr sz="3200" spc="-5" dirty="0">
                <a:latin typeface="Times New Roman"/>
                <a:cs typeface="Times New Roman"/>
              </a:rPr>
              <a:t>simplicity </a:t>
            </a:r>
            <a:r>
              <a:rPr sz="3200" dirty="0">
                <a:latin typeface="Times New Roman"/>
                <a:cs typeface="Times New Roman"/>
              </a:rPr>
              <a:t>of </a:t>
            </a:r>
            <a:r>
              <a:rPr sz="3200" spc="-30" dirty="0">
                <a:latin typeface="Times New Roman"/>
                <a:cs typeface="Times New Roman"/>
              </a:rPr>
              <a:t>Visual </a:t>
            </a:r>
            <a:r>
              <a:rPr sz="3200" spc="-5" dirty="0">
                <a:latin typeface="Times New Roman"/>
                <a:cs typeface="Times New Roman"/>
              </a:rPr>
              <a:t>Basic, </a:t>
            </a:r>
            <a:r>
              <a:rPr sz="3200" spc="-10" dirty="0">
                <a:latin typeface="Times New Roman"/>
                <a:cs typeface="Times New Roman"/>
              </a:rPr>
              <a:t>C# </a:t>
            </a:r>
            <a:r>
              <a:rPr sz="3200" spc="-5" dirty="0">
                <a:latin typeface="Times New Roman"/>
                <a:cs typeface="Times New Roman"/>
              </a:rPr>
              <a:t>is </a:t>
            </a:r>
            <a:r>
              <a:rPr sz="3200" dirty="0">
                <a:latin typeface="Times New Roman"/>
                <a:cs typeface="Times New Roman"/>
              </a:rPr>
              <a:t>based </a:t>
            </a:r>
            <a:r>
              <a:rPr sz="3200" spc="5" dirty="0">
                <a:latin typeface="Times New Roman"/>
                <a:cs typeface="Times New Roman"/>
              </a:rPr>
              <a:t>on 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C++ and shares many </a:t>
            </a:r>
            <a:r>
              <a:rPr sz="3200" spc="-5" dirty="0">
                <a:latin typeface="Times New Roman"/>
                <a:cs typeface="Times New Roman"/>
              </a:rPr>
              <a:t>similarities with </a:t>
            </a:r>
            <a:r>
              <a:rPr sz="3200" dirty="0">
                <a:latin typeface="Times New Roman"/>
                <a:cs typeface="Times New Roman"/>
              </a:rPr>
              <a:t>Java. 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 </a:t>
            </a:r>
            <a:r>
              <a:rPr sz="3200" spc="-5" dirty="0">
                <a:latin typeface="Times New Roman"/>
                <a:cs typeface="Times New Roman"/>
              </a:rPr>
              <a:t>language is </a:t>
            </a:r>
            <a:r>
              <a:rPr sz="3200" dirty="0">
                <a:latin typeface="Times New Roman"/>
                <a:cs typeface="Times New Roman"/>
              </a:rPr>
              <a:t>used </a:t>
            </a:r>
            <a:r>
              <a:rPr sz="3200" spc="-10" dirty="0">
                <a:latin typeface="Times New Roman"/>
                <a:cs typeface="Times New Roman"/>
              </a:rPr>
              <a:t>in </a:t>
            </a:r>
            <a:r>
              <a:rPr sz="3200" dirty="0">
                <a:latin typeface="Times New Roman"/>
                <a:cs typeface="Times New Roman"/>
              </a:rPr>
              <a:t>almost all Microsoft 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products and </a:t>
            </a:r>
            <a:r>
              <a:rPr sz="3200" spc="-5" dirty="0">
                <a:latin typeface="Times New Roman"/>
                <a:cs typeface="Times New Roman"/>
              </a:rPr>
              <a:t>is </a:t>
            </a:r>
            <a:r>
              <a:rPr sz="3200" dirty="0">
                <a:latin typeface="Times New Roman"/>
                <a:cs typeface="Times New Roman"/>
              </a:rPr>
              <a:t>seen primarily </a:t>
            </a:r>
            <a:r>
              <a:rPr sz="3200" spc="-10" dirty="0">
                <a:latin typeface="Times New Roman"/>
                <a:cs typeface="Times New Roman"/>
              </a:rPr>
              <a:t>in </a:t>
            </a:r>
            <a:r>
              <a:rPr sz="3200" spc="-5" dirty="0">
                <a:latin typeface="Times New Roman"/>
                <a:cs typeface="Times New Roman"/>
              </a:rPr>
              <a:t>developing </a:t>
            </a:r>
            <a:r>
              <a:rPr sz="3200" dirty="0">
                <a:latin typeface="Times New Roman"/>
                <a:cs typeface="Times New Roman"/>
              </a:rPr>
              <a:t> desktop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applications.</a:t>
            </a:r>
            <a:endParaRPr sz="3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38800" y="0"/>
            <a:ext cx="2609850" cy="260286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392174" y="96469"/>
            <a:ext cx="67310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latin typeface="Calibri"/>
                <a:cs typeface="Calibri"/>
              </a:rPr>
              <a:t>JAYAWANTRAO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35" dirty="0">
                <a:latin typeface="Calibri"/>
                <a:cs typeface="Calibri"/>
              </a:rPr>
              <a:t>SAWANT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COLLEGE</a:t>
            </a:r>
            <a:r>
              <a:rPr sz="1800" b="1" spc="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OF</a:t>
            </a:r>
            <a:r>
              <a:rPr sz="1800" b="1" dirty="0">
                <a:latin typeface="Calibri"/>
                <a:cs typeface="Calibri"/>
              </a:rPr>
              <a:t> ENGINEERING,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HADAPSAR,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PUNE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3400" y="32511"/>
            <a:ext cx="745172" cy="507872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 smtClean="0"/>
              <a:t>Prof. M. A. Thorat</a:t>
            </a:r>
            <a:endParaRPr lang="en-IN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570989"/>
            <a:ext cx="234569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5" dirty="0">
                <a:latin typeface="Times New Roman"/>
                <a:cs typeface="Times New Roman"/>
              </a:rPr>
              <a:t>2003:</a:t>
            </a:r>
            <a:r>
              <a:rPr sz="3200" spc="-114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Scala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2107514"/>
            <a:ext cx="8073390" cy="358711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355600" marR="5080" indent="-342900" algn="just">
              <a:lnSpc>
                <a:spcPct val="90000"/>
              </a:lnSpc>
              <a:spcBef>
                <a:spcPts val="490"/>
              </a:spcBef>
              <a:buFont typeface="Arial MT"/>
              <a:buChar char="•"/>
              <a:tabLst>
                <a:tab pos="355600" algn="l"/>
                <a:tab pos="3068320" algn="l"/>
                <a:tab pos="6412230" algn="l"/>
              </a:tabLst>
            </a:pPr>
            <a:r>
              <a:rPr sz="3200" dirty="0">
                <a:latin typeface="Times New Roman"/>
                <a:cs typeface="Times New Roman"/>
              </a:rPr>
              <a:t>Developed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by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Martin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30" dirty="0">
                <a:latin typeface="Times New Roman"/>
                <a:cs typeface="Times New Roman"/>
              </a:rPr>
              <a:t>Odersky,</a:t>
            </a:r>
            <a:r>
              <a:rPr sz="3200" spc="-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2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2"/>
              </a:rPr>
              <a:t>Scala</a:t>
            </a:r>
            <a:r>
              <a:rPr sz="32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which </a:t>
            </a:r>
            <a:r>
              <a:rPr sz="3200" dirty="0">
                <a:latin typeface="Times New Roman"/>
                <a:cs typeface="Times New Roman"/>
              </a:rPr>
              <a:t> combines	mathemat</a:t>
            </a:r>
            <a:r>
              <a:rPr sz="3200" spc="-20" dirty="0">
                <a:latin typeface="Times New Roman"/>
                <a:cs typeface="Times New Roman"/>
              </a:rPr>
              <a:t>i</a:t>
            </a:r>
            <a:r>
              <a:rPr sz="3200" dirty="0">
                <a:latin typeface="Times New Roman"/>
                <a:cs typeface="Times New Roman"/>
              </a:rPr>
              <a:t>c</a:t>
            </a:r>
            <a:r>
              <a:rPr sz="3200" spc="5" dirty="0"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l	</a:t>
            </a:r>
            <a:r>
              <a:rPr sz="3200" spc="-10" dirty="0">
                <a:latin typeface="Times New Roman"/>
                <a:cs typeface="Times New Roman"/>
              </a:rPr>
              <a:t>f</a:t>
            </a:r>
            <a:r>
              <a:rPr sz="3200" dirty="0">
                <a:latin typeface="Times New Roman"/>
                <a:cs typeface="Times New Roman"/>
              </a:rPr>
              <a:t>unct</a:t>
            </a:r>
            <a:r>
              <a:rPr sz="3200" spc="-15" dirty="0">
                <a:latin typeface="Times New Roman"/>
                <a:cs typeface="Times New Roman"/>
              </a:rPr>
              <a:t>i</a:t>
            </a:r>
            <a:r>
              <a:rPr sz="3200" dirty="0">
                <a:latin typeface="Times New Roman"/>
                <a:cs typeface="Times New Roman"/>
              </a:rPr>
              <a:t>onal  </a:t>
            </a:r>
            <a:r>
              <a:rPr sz="3200" spc="-5" dirty="0">
                <a:latin typeface="Times New Roman"/>
                <a:cs typeface="Times New Roman"/>
              </a:rPr>
              <a:t>programming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and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organized</a:t>
            </a:r>
            <a:r>
              <a:rPr sz="3200" spc="-5" dirty="0">
                <a:latin typeface="Times New Roman"/>
                <a:cs typeface="Times New Roman"/>
              </a:rPr>
              <a:t> object-oriented </a:t>
            </a:r>
            <a:r>
              <a:rPr sz="3200" dirty="0">
                <a:latin typeface="Times New Roman"/>
                <a:cs typeface="Times New Roman"/>
              </a:rPr>
              <a:t> programming. </a:t>
            </a:r>
            <a:r>
              <a:rPr sz="3200" spc="-30" dirty="0">
                <a:latin typeface="Times New Roman"/>
                <a:cs typeface="Times New Roman"/>
              </a:rPr>
              <a:t>Scala’s </a:t>
            </a:r>
            <a:r>
              <a:rPr sz="3200" spc="-5" dirty="0">
                <a:latin typeface="Times New Roman"/>
                <a:cs typeface="Times New Roman"/>
              </a:rPr>
              <a:t>compatibility </a:t>
            </a:r>
            <a:r>
              <a:rPr sz="3200" dirty="0">
                <a:latin typeface="Times New Roman"/>
                <a:cs typeface="Times New Roman"/>
              </a:rPr>
              <a:t>with </a:t>
            </a:r>
            <a:r>
              <a:rPr sz="3200" spc="-5" dirty="0">
                <a:latin typeface="Times New Roman"/>
                <a:cs typeface="Times New Roman"/>
              </a:rPr>
              <a:t>Java </a:t>
            </a:r>
            <a:r>
              <a:rPr sz="3200" dirty="0">
                <a:latin typeface="Times New Roman"/>
                <a:cs typeface="Times New Roman"/>
              </a:rPr>
              <a:t> makes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it</a:t>
            </a:r>
            <a:r>
              <a:rPr sz="3200" spc="-5" dirty="0">
                <a:latin typeface="Times New Roman"/>
                <a:cs typeface="Times New Roman"/>
              </a:rPr>
              <a:t> helpful</a:t>
            </a:r>
            <a:r>
              <a:rPr sz="3200" dirty="0">
                <a:latin typeface="Times New Roman"/>
                <a:cs typeface="Times New Roman"/>
              </a:rPr>
              <a:t> with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Android</a:t>
            </a:r>
            <a:r>
              <a:rPr sz="3200" dirty="0">
                <a:latin typeface="Times New Roman"/>
                <a:cs typeface="Times New Roman"/>
              </a:rPr>
              <a:t> development. </a:t>
            </a:r>
            <a:r>
              <a:rPr sz="3200" spc="-79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Linkedin, </a:t>
            </a:r>
            <a:r>
              <a:rPr sz="3200" spc="-50" dirty="0">
                <a:latin typeface="Times New Roman"/>
                <a:cs typeface="Times New Roman"/>
              </a:rPr>
              <a:t>Twitter, </a:t>
            </a:r>
            <a:r>
              <a:rPr sz="3200" dirty="0">
                <a:latin typeface="Times New Roman"/>
                <a:cs typeface="Times New Roman"/>
              </a:rPr>
              <a:t>Foursquare, and Netflix are 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just a few examples of </a:t>
            </a:r>
            <a:r>
              <a:rPr sz="3200" spc="-5" dirty="0">
                <a:latin typeface="Times New Roman"/>
                <a:cs typeface="Times New Roman"/>
              </a:rPr>
              <a:t>the </a:t>
            </a:r>
            <a:r>
              <a:rPr sz="3200" dirty="0">
                <a:latin typeface="Times New Roman"/>
                <a:cs typeface="Times New Roman"/>
              </a:rPr>
              <a:t>many companies 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that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use Scala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in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their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tech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stacks.</a:t>
            </a:r>
            <a:endParaRPr sz="3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50142" y="644965"/>
            <a:ext cx="2770318" cy="109631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392174" y="96469"/>
            <a:ext cx="67310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latin typeface="Calibri"/>
                <a:cs typeface="Calibri"/>
              </a:rPr>
              <a:t>JAYAWANTRAO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35" dirty="0">
                <a:latin typeface="Calibri"/>
                <a:cs typeface="Calibri"/>
              </a:rPr>
              <a:t>SAWANT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COLLEGE</a:t>
            </a:r>
            <a:r>
              <a:rPr sz="1800" b="1" spc="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OF</a:t>
            </a:r>
            <a:r>
              <a:rPr sz="1800" b="1" dirty="0">
                <a:latin typeface="Calibri"/>
                <a:cs typeface="Calibri"/>
              </a:rPr>
              <a:t> ENGINEERING,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HADAPSAR,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PUNE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3400" y="32511"/>
            <a:ext cx="745172" cy="507872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 smtClean="0"/>
              <a:t>Prof. M. A. Thorat</a:t>
            </a:r>
            <a:endParaRPr lang="en-IN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522827"/>
            <a:ext cx="8074025" cy="4123054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865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b="1" spc="5" dirty="0">
                <a:latin typeface="Times New Roman"/>
                <a:cs typeface="Times New Roman"/>
              </a:rPr>
              <a:t>2003:</a:t>
            </a:r>
            <a:r>
              <a:rPr sz="3200" b="1" spc="-70" dirty="0">
                <a:latin typeface="Times New Roman"/>
                <a:cs typeface="Times New Roman"/>
              </a:rPr>
              <a:t> </a:t>
            </a:r>
            <a:r>
              <a:rPr sz="3200" b="1" spc="-10" dirty="0">
                <a:latin typeface="Times New Roman"/>
                <a:cs typeface="Times New Roman"/>
              </a:rPr>
              <a:t>Groovy</a:t>
            </a:r>
            <a:endParaRPr sz="32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Derived </a:t>
            </a:r>
            <a:r>
              <a:rPr sz="3200" spc="-5" dirty="0">
                <a:latin typeface="Times New Roman"/>
                <a:cs typeface="Times New Roman"/>
              </a:rPr>
              <a:t>from Java, </a:t>
            </a:r>
            <a:r>
              <a:rPr sz="3200" dirty="0">
                <a:latin typeface="Times New Roman"/>
                <a:cs typeface="Times New Roman"/>
              </a:rPr>
              <a:t>Groovy was developed </a:t>
            </a:r>
            <a:r>
              <a:rPr sz="3200" spc="-10" dirty="0">
                <a:latin typeface="Times New Roman"/>
                <a:cs typeface="Times New Roman"/>
              </a:rPr>
              <a:t>by 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James</a:t>
            </a:r>
            <a:r>
              <a:rPr sz="3200" spc="78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Strachan</a:t>
            </a:r>
            <a:r>
              <a:rPr sz="3200" spc="7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and</a:t>
            </a:r>
            <a:r>
              <a:rPr sz="3200" spc="7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Bob</a:t>
            </a:r>
            <a:r>
              <a:rPr sz="3200" spc="76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McWhirter.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The </a:t>
            </a:r>
            <a:r>
              <a:rPr sz="3200" spc="-79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language </a:t>
            </a:r>
            <a:r>
              <a:rPr sz="3200" spc="-5" dirty="0">
                <a:latin typeface="Times New Roman"/>
                <a:cs typeface="Times New Roman"/>
              </a:rPr>
              <a:t>improves </a:t>
            </a:r>
            <a:r>
              <a:rPr sz="3200" dirty="0">
                <a:latin typeface="Times New Roman"/>
                <a:cs typeface="Times New Roman"/>
              </a:rPr>
              <a:t>productivity because of </a:t>
            </a:r>
            <a:r>
              <a:rPr sz="3200" spc="-10" dirty="0">
                <a:latin typeface="Times New Roman"/>
                <a:cs typeface="Times New Roman"/>
              </a:rPr>
              <a:t>its 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succinct and easy to </a:t>
            </a:r>
            <a:r>
              <a:rPr sz="3200" spc="-5" dirty="0">
                <a:latin typeface="Times New Roman"/>
                <a:cs typeface="Times New Roman"/>
              </a:rPr>
              <a:t>learn. Some </a:t>
            </a:r>
            <a:r>
              <a:rPr sz="3200" dirty="0">
                <a:latin typeface="Times New Roman"/>
                <a:cs typeface="Times New Roman"/>
              </a:rPr>
              <a:t>well-known 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companies </a:t>
            </a:r>
            <a:r>
              <a:rPr sz="3200" spc="-5" dirty="0">
                <a:latin typeface="Times New Roman"/>
                <a:cs typeface="Times New Roman"/>
              </a:rPr>
              <a:t>that </a:t>
            </a:r>
            <a:r>
              <a:rPr sz="3200" dirty="0">
                <a:latin typeface="Times New Roman"/>
                <a:cs typeface="Times New Roman"/>
              </a:rPr>
              <a:t>are using </a:t>
            </a:r>
            <a:r>
              <a:rPr sz="32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Groovy </a:t>
            </a:r>
            <a:r>
              <a:rPr sz="3200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in their </a:t>
            </a:r>
            <a:r>
              <a:rPr sz="32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tech 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stacks</a:t>
            </a:r>
            <a:r>
              <a:rPr sz="3200" u="heavy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2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are</a:t>
            </a:r>
            <a:r>
              <a:rPr sz="3200" u="heavy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2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Starbucks</a:t>
            </a:r>
            <a:r>
              <a:rPr sz="3200" dirty="0">
                <a:latin typeface="Times New Roman"/>
                <a:cs typeface="Times New Roman"/>
              </a:rPr>
              <a:t>,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Transferwise,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and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Craftbase.</a:t>
            </a:r>
            <a:endParaRPr sz="32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57800" y="448183"/>
            <a:ext cx="3352800" cy="167258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392174" y="96469"/>
            <a:ext cx="67310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latin typeface="Calibri"/>
                <a:cs typeface="Calibri"/>
              </a:rPr>
              <a:t>JAYAWANTRAO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35" dirty="0">
                <a:latin typeface="Calibri"/>
                <a:cs typeface="Calibri"/>
              </a:rPr>
              <a:t>SAWANT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COLLEGE</a:t>
            </a:r>
            <a:r>
              <a:rPr sz="1800" b="1" spc="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OF</a:t>
            </a:r>
            <a:r>
              <a:rPr sz="1800" b="1" dirty="0">
                <a:latin typeface="Calibri"/>
                <a:cs typeface="Calibri"/>
              </a:rPr>
              <a:t> ENGINEERING,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HADAPSAR,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PUNE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3400" y="32511"/>
            <a:ext cx="745172" cy="507872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 smtClean="0"/>
              <a:t>Prof. M. A. Thorat</a:t>
            </a:r>
            <a:endParaRPr lang="en-IN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570989"/>
            <a:ext cx="193992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5" dirty="0">
                <a:latin typeface="Times New Roman"/>
                <a:cs typeface="Times New Roman"/>
              </a:rPr>
              <a:t>2009:</a:t>
            </a:r>
            <a:r>
              <a:rPr sz="3200" spc="-114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Go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2107514"/>
            <a:ext cx="8074025" cy="324548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355600" marR="5080" indent="-342900" algn="just">
              <a:lnSpc>
                <a:spcPct val="90000"/>
              </a:lnSpc>
              <a:spcBef>
                <a:spcPts val="490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Go </a:t>
            </a:r>
            <a:r>
              <a:rPr sz="3200" spc="-5" dirty="0">
                <a:latin typeface="Times New Roman"/>
                <a:cs typeface="Times New Roman"/>
              </a:rPr>
              <a:t>was </a:t>
            </a:r>
            <a:r>
              <a:rPr sz="32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developed </a:t>
            </a:r>
            <a:r>
              <a:rPr sz="32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by Google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to address issues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that </a:t>
            </a:r>
            <a:r>
              <a:rPr sz="3200" spc="-5" dirty="0">
                <a:latin typeface="Times New Roman"/>
                <a:cs typeface="Times New Roman"/>
              </a:rPr>
              <a:t>occur </a:t>
            </a:r>
            <a:r>
              <a:rPr sz="3200" dirty="0">
                <a:latin typeface="Times New Roman"/>
                <a:cs typeface="Times New Roman"/>
              </a:rPr>
              <a:t>due </a:t>
            </a:r>
            <a:r>
              <a:rPr sz="3200" spc="-10" dirty="0">
                <a:latin typeface="Times New Roman"/>
                <a:cs typeface="Times New Roman"/>
              </a:rPr>
              <a:t>to </a:t>
            </a:r>
            <a:r>
              <a:rPr sz="3200" spc="-15" dirty="0">
                <a:latin typeface="Times New Roman"/>
                <a:cs typeface="Times New Roman"/>
              </a:rPr>
              <a:t>large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software</a:t>
            </a:r>
            <a:r>
              <a:rPr sz="3200" spc="79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systems. Due 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to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its</a:t>
            </a:r>
            <a:r>
              <a:rPr sz="3200" dirty="0">
                <a:latin typeface="Times New Roman"/>
                <a:cs typeface="Times New Roman"/>
              </a:rPr>
              <a:t> simple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and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modern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structure,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Go</a:t>
            </a:r>
            <a:r>
              <a:rPr sz="3200" dirty="0">
                <a:latin typeface="Times New Roman"/>
                <a:cs typeface="Times New Roman"/>
              </a:rPr>
              <a:t> has 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gained </a:t>
            </a:r>
            <a:r>
              <a:rPr sz="3200" spc="-5" dirty="0">
                <a:latin typeface="Times New Roman"/>
                <a:cs typeface="Times New Roman"/>
              </a:rPr>
              <a:t>popularity </a:t>
            </a:r>
            <a:r>
              <a:rPr sz="3200" dirty="0">
                <a:latin typeface="Times New Roman"/>
                <a:cs typeface="Times New Roman"/>
              </a:rPr>
              <a:t>among some of the </a:t>
            </a:r>
            <a:r>
              <a:rPr sz="3200" spc="-10" dirty="0">
                <a:latin typeface="Times New Roman"/>
                <a:cs typeface="Times New Roman"/>
              </a:rPr>
              <a:t>largest 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tech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companies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around</a:t>
            </a:r>
            <a:r>
              <a:rPr sz="3200" dirty="0">
                <a:latin typeface="Times New Roman"/>
                <a:cs typeface="Times New Roman"/>
              </a:rPr>
              <a:t> the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world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such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as 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Google,</a:t>
            </a:r>
            <a:r>
              <a:rPr sz="3200" spc="-25" dirty="0">
                <a:latin typeface="Times New Roman"/>
                <a:cs typeface="Times New Roman"/>
              </a:rPr>
              <a:t> Uber,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-35" dirty="0">
                <a:latin typeface="Times New Roman"/>
                <a:cs typeface="Times New Roman"/>
              </a:rPr>
              <a:t>Twitch,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and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Dropbox.</a:t>
            </a:r>
            <a:endParaRPr sz="3200">
              <a:latin typeface="Times New Roman"/>
              <a:cs typeface="Times New Roman"/>
            </a:endParaRPr>
          </a:p>
          <a:p>
            <a:pPr marR="195580" algn="ctr">
              <a:lnSpc>
                <a:spcPct val="100000"/>
              </a:lnSpc>
              <a:spcBef>
                <a:spcPts val="384"/>
              </a:spcBef>
            </a:pPr>
            <a:r>
              <a:rPr sz="3200" dirty="0">
                <a:latin typeface="Arial MT"/>
                <a:cs typeface="Arial MT"/>
              </a:rPr>
              <a:t>•</a:t>
            </a:r>
            <a:endParaRPr sz="32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86400" y="533400"/>
            <a:ext cx="3048000" cy="11430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392174" y="96469"/>
            <a:ext cx="67310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latin typeface="Calibri"/>
                <a:cs typeface="Calibri"/>
              </a:rPr>
              <a:t>JAYAWANTRAO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35" dirty="0">
                <a:latin typeface="Calibri"/>
                <a:cs typeface="Calibri"/>
              </a:rPr>
              <a:t>SAWANT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COLLEGE</a:t>
            </a:r>
            <a:r>
              <a:rPr sz="1800" b="1" spc="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OF</a:t>
            </a:r>
            <a:r>
              <a:rPr sz="1800" b="1" dirty="0">
                <a:latin typeface="Calibri"/>
                <a:cs typeface="Calibri"/>
              </a:rPr>
              <a:t> ENGINEERING,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HADAPSAR,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PUNE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3400" y="32511"/>
            <a:ext cx="745172" cy="507872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 smtClean="0"/>
              <a:t>Prof. M. A. Thorat</a:t>
            </a:r>
            <a:endParaRPr lang="en-IN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570989"/>
            <a:ext cx="232283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5" dirty="0">
                <a:latin typeface="Times New Roman"/>
                <a:cs typeface="Times New Roman"/>
              </a:rPr>
              <a:t>2014:</a:t>
            </a:r>
            <a:r>
              <a:rPr sz="3200" spc="-114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Swift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2107514"/>
            <a:ext cx="8103870" cy="358711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355600" marR="5080" indent="-342900" algn="just">
              <a:lnSpc>
                <a:spcPct val="90000"/>
              </a:lnSpc>
              <a:spcBef>
                <a:spcPts val="490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Developed </a:t>
            </a:r>
            <a:r>
              <a:rPr sz="3200" spc="-5" dirty="0">
                <a:latin typeface="Times New Roman"/>
                <a:cs typeface="Times New Roman"/>
              </a:rPr>
              <a:t>by </a:t>
            </a:r>
            <a:r>
              <a:rPr sz="3200" dirty="0">
                <a:latin typeface="Times New Roman"/>
                <a:cs typeface="Times New Roman"/>
              </a:rPr>
              <a:t>Apple as a replacement </a:t>
            </a:r>
            <a:r>
              <a:rPr sz="3200" spc="-5" dirty="0">
                <a:latin typeface="Times New Roman"/>
                <a:cs typeface="Times New Roman"/>
              </a:rPr>
              <a:t>for C, </a:t>
            </a:r>
            <a:r>
              <a:rPr sz="3200" dirty="0">
                <a:latin typeface="Times New Roman"/>
                <a:cs typeface="Times New Roman"/>
              </a:rPr>
              <a:t> C++,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and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Objective-C,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Swift</a:t>
            </a:r>
            <a:r>
              <a:rPr sz="3200" dirty="0">
                <a:latin typeface="Times New Roman"/>
                <a:cs typeface="Times New Roman"/>
              </a:rPr>
              <a:t> was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developed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with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intention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to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easier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than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the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aforementioned languages and allow less </a:t>
            </a:r>
            <a:r>
              <a:rPr sz="3200" spc="-5" dirty="0">
                <a:latin typeface="Times New Roman"/>
                <a:cs typeface="Times New Roman"/>
              </a:rPr>
              <a:t>room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for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35" dirty="0">
                <a:latin typeface="Times New Roman"/>
                <a:cs typeface="Times New Roman"/>
              </a:rPr>
              <a:t>error.</a:t>
            </a:r>
            <a:r>
              <a:rPr sz="3200" spc="-30" dirty="0">
                <a:latin typeface="Times New Roman"/>
                <a:cs typeface="Times New Roman"/>
              </a:rPr>
              <a:t> Swift’s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versatility</a:t>
            </a:r>
            <a:r>
              <a:rPr sz="3200" dirty="0">
                <a:latin typeface="Times New Roman"/>
                <a:cs typeface="Times New Roman"/>
              </a:rPr>
              <a:t> means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it</a:t>
            </a:r>
            <a:r>
              <a:rPr sz="3200" dirty="0">
                <a:latin typeface="Times New Roman"/>
                <a:cs typeface="Times New Roman"/>
              </a:rPr>
              <a:t> can </a:t>
            </a:r>
            <a:r>
              <a:rPr sz="3200" spc="5" dirty="0">
                <a:latin typeface="Times New Roman"/>
                <a:cs typeface="Times New Roman"/>
              </a:rPr>
              <a:t>be 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used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for</a:t>
            </a:r>
            <a:r>
              <a:rPr sz="3200" dirty="0">
                <a:latin typeface="Times New Roman"/>
                <a:cs typeface="Times New Roman"/>
              </a:rPr>
              <a:t> desktop,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mobile,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and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cloud 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applications. </a:t>
            </a:r>
            <a:r>
              <a:rPr sz="3200" spc="-5" dirty="0">
                <a:latin typeface="Times New Roman"/>
                <a:cs typeface="Times New Roman"/>
              </a:rPr>
              <a:t>Leading </a:t>
            </a:r>
            <a:r>
              <a:rPr sz="3200" dirty="0">
                <a:latin typeface="Times New Roman"/>
                <a:cs typeface="Times New Roman"/>
              </a:rPr>
              <a:t>language </a:t>
            </a:r>
            <a:r>
              <a:rPr sz="3200" spc="-5" dirty="0">
                <a:latin typeface="Times New Roman"/>
                <a:cs typeface="Times New Roman"/>
              </a:rPr>
              <a:t>app ‘Duolingo’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launched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new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app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that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was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written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in </a:t>
            </a:r>
            <a:r>
              <a:rPr sz="3200" spc="-5" dirty="0">
                <a:latin typeface="Times New Roman"/>
                <a:cs typeface="Times New Roman"/>
              </a:rPr>
              <a:t>Swift.</a:t>
            </a:r>
            <a:endParaRPr sz="3200" dirty="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34455" y="0"/>
            <a:ext cx="2095468" cy="188118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392174" y="96469"/>
            <a:ext cx="67310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latin typeface="Calibri"/>
                <a:cs typeface="Calibri"/>
              </a:rPr>
              <a:t>JAYAWANTRAO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35" dirty="0">
                <a:latin typeface="Calibri"/>
                <a:cs typeface="Calibri"/>
              </a:rPr>
              <a:t>SAWANT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COLLEGE</a:t>
            </a:r>
            <a:r>
              <a:rPr sz="1800" b="1" spc="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OF</a:t>
            </a:r>
            <a:r>
              <a:rPr sz="1800" b="1" dirty="0">
                <a:latin typeface="Calibri"/>
                <a:cs typeface="Calibri"/>
              </a:rPr>
              <a:t> ENGINEERING,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HADAPSAR,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PUNE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3400" y="32511"/>
            <a:ext cx="745172" cy="507872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 smtClean="0"/>
              <a:t>Prof. M. A. Thorat</a:t>
            </a:r>
            <a:endParaRPr lang="en-IN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0"/>
            <a:ext cx="8227059" cy="6297295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868680">
              <a:lnSpc>
                <a:spcPct val="100000"/>
              </a:lnSpc>
              <a:spcBef>
                <a:spcPts val="915"/>
              </a:spcBef>
            </a:pPr>
            <a:r>
              <a:rPr sz="1800" b="1" spc="-50" dirty="0">
                <a:latin typeface="Calibri"/>
                <a:cs typeface="Calibri"/>
              </a:rPr>
              <a:t>JAYAWANTRAO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35" dirty="0">
                <a:latin typeface="Calibri"/>
                <a:cs typeface="Calibri"/>
              </a:rPr>
              <a:t>SAWANT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COLLEGE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OF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ENGINEERING,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HADAPSAR,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PUNE</a:t>
            </a:r>
            <a:endParaRPr sz="1800">
              <a:latin typeface="Calibri"/>
              <a:cs typeface="Calibri"/>
            </a:endParaRPr>
          </a:p>
          <a:p>
            <a:pPr marL="355600" indent="-342900" algn="just">
              <a:lnSpc>
                <a:spcPct val="100000"/>
              </a:lnSpc>
              <a:spcBef>
                <a:spcPts val="990"/>
              </a:spcBef>
              <a:buFont typeface="Arial MT"/>
              <a:buChar char="•"/>
              <a:tabLst>
                <a:tab pos="355600" algn="l"/>
              </a:tabLst>
            </a:pPr>
            <a:r>
              <a:rPr sz="2200" b="1" spc="-5" dirty="0">
                <a:latin typeface="Times New Roman"/>
                <a:cs typeface="Times New Roman"/>
              </a:rPr>
              <a:t>What</a:t>
            </a:r>
            <a:r>
              <a:rPr sz="2200" b="1" spc="1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old</a:t>
            </a:r>
            <a:r>
              <a:rPr sz="2200" b="1" spc="10" dirty="0">
                <a:latin typeface="Times New Roman"/>
                <a:cs typeface="Times New Roman"/>
              </a:rPr>
              <a:t> </a:t>
            </a:r>
            <a:r>
              <a:rPr sz="2200" b="1" spc="-10" dirty="0">
                <a:latin typeface="Times New Roman"/>
                <a:cs typeface="Times New Roman"/>
              </a:rPr>
              <a:t>programming</a:t>
            </a:r>
            <a:r>
              <a:rPr sz="2200" b="1" spc="35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languages</a:t>
            </a:r>
            <a:r>
              <a:rPr sz="2200" b="1" dirty="0">
                <a:latin typeface="Times New Roman"/>
                <a:cs typeface="Times New Roman"/>
              </a:rPr>
              <a:t> </a:t>
            </a:r>
            <a:r>
              <a:rPr sz="2200" b="1" spc="-15" dirty="0">
                <a:latin typeface="Times New Roman"/>
                <a:cs typeface="Times New Roman"/>
              </a:rPr>
              <a:t>are</a:t>
            </a:r>
            <a:r>
              <a:rPr sz="2200" b="1" spc="1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still</a:t>
            </a:r>
            <a:r>
              <a:rPr sz="2200" b="1" spc="1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used</a:t>
            </a:r>
            <a:r>
              <a:rPr sz="2200" b="1" spc="5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today?</a:t>
            </a:r>
            <a:endParaRPr sz="2200">
              <a:latin typeface="Times New Roman"/>
              <a:cs typeface="Times New Roman"/>
            </a:endParaRPr>
          </a:p>
          <a:p>
            <a:pPr marL="355600" marR="6350" indent="-342900" algn="just">
              <a:lnSpc>
                <a:spcPct val="80000"/>
              </a:lnSpc>
              <a:spcBef>
                <a:spcPts val="530"/>
              </a:spcBef>
              <a:buFont typeface="Arial MT"/>
              <a:buChar char="•"/>
              <a:tabLst>
                <a:tab pos="355600" algn="l"/>
              </a:tabLst>
            </a:pPr>
            <a:r>
              <a:rPr sz="2200" spc="-5" dirty="0">
                <a:latin typeface="Times New Roman"/>
                <a:cs typeface="Times New Roman"/>
              </a:rPr>
              <a:t>Not all programming languages last </a:t>
            </a:r>
            <a:r>
              <a:rPr sz="2200" spc="-20" dirty="0">
                <a:latin typeface="Times New Roman"/>
                <a:cs typeface="Times New Roman"/>
              </a:rPr>
              <a:t>forever. </a:t>
            </a:r>
            <a:r>
              <a:rPr sz="2200" spc="-5" dirty="0">
                <a:latin typeface="Times New Roman"/>
                <a:cs typeface="Times New Roman"/>
              </a:rPr>
              <a:t>Whether </a:t>
            </a:r>
            <a:r>
              <a:rPr sz="2200" spc="-30" dirty="0">
                <a:latin typeface="Times New Roman"/>
                <a:cs typeface="Times New Roman"/>
              </a:rPr>
              <a:t>it’s </a:t>
            </a:r>
            <a:r>
              <a:rPr sz="2200" spc="-5" dirty="0">
                <a:latin typeface="Times New Roman"/>
                <a:cs typeface="Times New Roman"/>
              </a:rPr>
              <a:t>a result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developments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in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technology</a:t>
            </a:r>
            <a:r>
              <a:rPr sz="2200" dirty="0">
                <a:latin typeface="Times New Roman"/>
                <a:cs typeface="Times New Roman"/>
              </a:rPr>
              <a:t> or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simply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being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replaced</a:t>
            </a:r>
            <a:r>
              <a:rPr sz="2200" dirty="0">
                <a:latin typeface="Times New Roman"/>
                <a:cs typeface="Times New Roman"/>
              </a:rPr>
              <a:t> by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more 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sophisticated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language.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With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that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said,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there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are</a:t>
            </a:r>
            <a:r>
              <a:rPr sz="2200" dirty="0">
                <a:latin typeface="Times New Roman"/>
                <a:cs typeface="Times New Roman"/>
              </a:rPr>
              <a:t> some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old 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programming languages that are still </a:t>
            </a:r>
            <a:r>
              <a:rPr sz="2200" dirty="0">
                <a:latin typeface="Times New Roman"/>
                <a:cs typeface="Times New Roman"/>
              </a:rPr>
              <a:t>being </a:t>
            </a:r>
            <a:r>
              <a:rPr sz="2200" spc="-5" dirty="0">
                <a:latin typeface="Times New Roman"/>
                <a:cs typeface="Times New Roman"/>
              </a:rPr>
              <a:t>used </a:t>
            </a:r>
            <a:r>
              <a:rPr sz="2200" spc="-10" dirty="0">
                <a:latin typeface="Times New Roman"/>
                <a:cs typeface="Times New Roman"/>
              </a:rPr>
              <a:t>by </a:t>
            </a:r>
            <a:r>
              <a:rPr sz="2200" spc="-5" dirty="0">
                <a:latin typeface="Times New Roman"/>
                <a:cs typeface="Times New Roman"/>
              </a:rPr>
              <a:t>IT professionals </a:t>
            </a:r>
            <a:r>
              <a:rPr sz="2200" dirty="0">
                <a:latin typeface="Times New Roman"/>
                <a:cs typeface="Times New Roman"/>
              </a:rPr>
              <a:t> today:</a:t>
            </a:r>
            <a:endParaRPr sz="2200">
              <a:latin typeface="Times New Roman"/>
              <a:cs typeface="Times New Roman"/>
            </a:endParaRPr>
          </a:p>
          <a:p>
            <a:pPr marL="355600" indent="-342900" algn="just">
              <a:lnSpc>
                <a:spcPct val="100000"/>
              </a:lnSpc>
              <a:buFont typeface="Arial MT"/>
              <a:buChar char="•"/>
              <a:tabLst>
                <a:tab pos="355600" algn="l"/>
              </a:tabLst>
            </a:pPr>
            <a:r>
              <a:rPr sz="2200" b="1" spc="-15" dirty="0">
                <a:latin typeface="Times New Roman"/>
                <a:cs typeface="Times New Roman"/>
              </a:rPr>
              <a:t>FORTRAN</a:t>
            </a:r>
            <a:endParaRPr sz="2200">
              <a:latin typeface="Times New Roman"/>
              <a:cs typeface="Times New Roman"/>
            </a:endParaRPr>
          </a:p>
          <a:p>
            <a:pPr marL="355600" marR="5715" indent="-342900" algn="just">
              <a:lnSpc>
                <a:spcPct val="80000"/>
              </a:lnSpc>
              <a:spcBef>
                <a:spcPts val="530"/>
              </a:spcBef>
              <a:buFont typeface="Arial MT"/>
              <a:buChar char="•"/>
              <a:tabLst>
                <a:tab pos="355600" algn="l"/>
              </a:tabLst>
            </a:pPr>
            <a:r>
              <a:rPr sz="2200" spc="-5" dirty="0">
                <a:latin typeface="Times New Roman"/>
                <a:cs typeface="Times New Roman"/>
              </a:rPr>
              <a:t>The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initial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version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of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FORTRAN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was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proposed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at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IBM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by</a:t>
            </a:r>
            <a:r>
              <a:rPr sz="2200" spc="-5" dirty="0">
                <a:latin typeface="Times New Roman"/>
                <a:cs typeface="Times New Roman"/>
              </a:rPr>
              <a:t> John 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Backus way back in 1953. It was the </a:t>
            </a:r>
            <a:r>
              <a:rPr sz="22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first </a:t>
            </a:r>
            <a:r>
              <a:rPr sz="22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optimizer compiler</a:t>
            </a:r>
            <a:r>
              <a:rPr sz="2200" spc="-5" dirty="0">
                <a:latin typeface="Times New Roman"/>
                <a:cs typeface="Times New Roman"/>
              </a:rPr>
              <a:t> and was 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widely used </a:t>
            </a:r>
            <a:r>
              <a:rPr sz="2200" spc="-10" dirty="0">
                <a:latin typeface="Times New Roman"/>
                <a:cs typeface="Times New Roman"/>
              </a:rPr>
              <a:t>for </a:t>
            </a:r>
            <a:r>
              <a:rPr sz="2200" spc="-5" dirty="0">
                <a:latin typeface="Times New Roman"/>
                <a:cs typeface="Times New Roman"/>
              </a:rPr>
              <a:t>scientific work because </a:t>
            </a:r>
            <a:r>
              <a:rPr sz="2200" spc="-30" dirty="0">
                <a:latin typeface="Times New Roman"/>
                <a:cs typeface="Times New Roman"/>
              </a:rPr>
              <a:t>it’s </a:t>
            </a:r>
            <a:r>
              <a:rPr sz="2200" spc="-5" dirty="0">
                <a:latin typeface="Times New Roman"/>
                <a:cs typeface="Times New Roman"/>
              </a:rPr>
              <a:t>optimized code competed 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favorably with hand-written </a:t>
            </a:r>
            <a:r>
              <a:rPr sz="2200" spc="-10" dirty="0">
                <a:latin typeface="Times New Roman"/>
                <a:cs typeface="Times New Roman"/>
              </a:rPr>
              <a:t>assembly </a:t>
            </a:r>
            <a:r>
              <a:rPr sz="2200" spc="-5" dirty="0">
                <a:latin typeface="Times New Roman"/>
                <a:cs typeface="Times New Roman"/>
              </a:rPr>
              <a:t>code. The language is still used 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to this </a:t>
            </a:r>
            <a:r>
              <a:rPr sz="2200" spc="-10" dirty="0">
                <a:latin typeface="Times New Roman"/>
                <a:cs typeface="Times New Roman"/>
              </a:rPr>
              <a:t>day </a:t>
            </a:r>
            <a:r>
              <a:rPr sz="2200" dirty="0">
                <a:latin typeface="Times New Roman"/>
                <a:cs typeface="Times New Roman"/>
              </a:rPr>
              <a:t>on </a:t>
            </a:r>
            <a:r>
              <a:rPr sz="2200" spc="-10" dirty="0">
                <a:latin typeface="Times New Roman"/>
                <a:cs typeface="Times New Roman"/>
              </a:rPr>
              <a:t>some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the </a:t>
            </a:r>
            <a:r>
              <a:rPr sz="2200" spc="-20" dirty="0">
                <a:latin typeface="Times New Roman"/>
                <a:cs typeface="Times New Roman"/>
              </a:rPr>
              <a:t>world’s </a:t>
            </a:r>
            <a:r>
              <a:rPr sz="2200" spc="-5" dirty="0">
                <a:latin typeface="Times New Roman"/>
                <a:cs typeface="Times New Roman"/>
              </a:rPr>
              <a:t>fastest supercomputers. There </a:t>
            </a:r>
            <a:r>
              <a:rPr sz="2200" dirty="0">
                <a:latin typeface="Times New Roman"/>
                <a:cs typeface="Times New Roman"/>
              </a:rPr>
              <a:t>have 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been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 string</a:t>
            </a:r>
            <a:r>
              <a:rPr sz="2200" dirty="0">
                <a:latin typeface="Times New Roman"/>
                <a:cs typeface="Times New Roman"/>
              </a:rPr>
              <a:t> of </a:t>
            </a:r>
            <a:r>
              <a:rPr sz="2200" spc="-5" dirty="0">
                <a:latin typeface="Times New Roman"/>
                <a:cs typeface="Times New Roman"/>
              </a:rPr>
              <a:t>updates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since </a:t>
            </a:r>
            <a:r>
              <a:rPr sz="2200" dirty="0">
                <a:latin typeface="Times New Roman"/>
                <a:cs typeface="Times New Roman"/>
              </a:rPr>
              <a:t>1953 </a:t>
            </a:r>
            <a:r>
              <a:rPr sz="2200" spc="-5" dirty="0">
                <a:latin typeface="Times New Roman"/>
                <a:cs typeface="Times New Roman"/>
              </a:rPr>
              <a:t>with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most recent</a:t>
            </a:r>
            <a:r>
              <a:rPr sz="2200" dirty="0">
                <a:latin typeface="Times New Roman"/>
                <a:cs typeface="Times New Roman"/>
              </a:rPr>
              <a:t> version 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released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in </a:t>
            </a:r>
            <a:r>
              <a:rPr sz="2200" dirty="0">
                <a:latin typeface="Times New Roman"/>
                <a:cs typeface="Times New Roman"/>
              </a:rPr>
              <a:t>2018.</a:t>
            </a:r>
            <a:endParaRPr sz="2200">
              <a:latin typeface="Times New Roman"/>
              <a:cs typeface="Times New Roman"/>
            </a:endParaRPr>
          </a:p>
          <a:p>
            <a:pPr marL="355600" indent="-342900" algn="just">
              <a:lnSpc>
                <a:spcPct val="100000"/>
              </a:lnSpc>
              <a:buFont typeface="Arial MT"/>
              <a:buChar char="•"/>
              <a:tabLst>
                <a:tab pos="355600" algn="l"/>
              </a:tabLst>
            </a:pPr>
            <a:r>
              <a:rPr sz="2200" b="1" spc="-5" dirty="0">
                <a:latin typeface="Times New Roman"/>
                <a:cs typeface="Times New Roman"/>
              </a:rPr>
              <a:t>COBOL</a:t>
            </a:r>
            <a:endParaRPr sz="22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80000"/>
              </a:lnSpc>
              <a:spcBef>
                <a:spcPts val="525"/>
              </a:spcBef>
              <a:buFont typeface="Arial MT"/>
              <a:buChar char="•"/>
              <a:tabLst>
                <a:tab pos="355600" algn="l"/>
              </a:tabLst>
            </a:pPr>
            <a:r>
              <a:rPr sz="2200" spc="-10" dirty="0">
                <a:latin typeface="Times New Roman"/>
                <a:cs typeface="Times New Roman"/>
              </a:rPr>
              <a:t>COBOL </a:t>
            </a:r>
            <a:r>
              <a:rPr sz="2200" spc="-5" dirty="0">
                <a:latin typeface="Times New Roman"/>
                <a:cs typeface="Times New Roman"/>
              </a:rPr>
              <a:t>was developed back in 1959 and was one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the first high- 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level</a:t>
            </a:r>
            <a:r>
              <a:rPr sz="2200" spc="5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programming</a:t>
            </a:r>
            <a:r>
              <a:rPr sz="2200" spc="5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languages.</a:t>
            </a:r>
            <a:r>
              <a:rPr sz="2200" spc="5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Despite</a:t>
            </a:r>
            <a:r>
              <a:rPr sz="2200" spc="5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being</a:t>
            </a:r>
            <a:r>
              <a:rPr sz="2200" spc="5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invented</a:t>
            </a:r>
            <a:r>
              <a:rPr sz="2200" spc="107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so</a:t>
            </a:r>
            <a:r>
              <a:rPr sz="2200" spc="106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long </a:t>
            </a:r>
            <a:r>
              <a:rPr sz="2200" spc="-54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ago </a:t>
            </a:r>
            <a:r>
              <a:rPr sz="2200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COBOL </a:t>
            </a:r>
            <a:r>
              <a:rPr sz="22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is still hugely prevalent </a:t>
            </a:r>
            <a:r>
              <a:rPr sz="2200" u="heavy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today</a:t>
            </a:r>
            <a:r>
              <a:rPr sz="2200" spc="-25" dirty="0">
                <a:latin typeface="Times New Roman"/>
                <a:cs typeface="Times New Roman"/>
              </a:rPr>
              <a:t>. </a:t>
            </a:r>
            <a:r>
              <a:rPr sz="22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In the </a:t>
            </a:r>
            <a:r>
              <a:rPr sz="2200" u="heavy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US </a:t>
            </a:r>
            <a:r>
              <a:rPr sz="22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alone</a:t>
            </a:r>
            <a:r>
              <a:rPr sz="2200" spc="-5" dirty="0">
                <a:latin typeface="Times New Roman"/>
                <a:cs typeface="Times New Roman"/>
              </a:rPr>
              <a:t>, </a:t>
            </a:r>
            <a:r>
              <a:rPr sz="2200" dirty="0">
                <a:latin typeface="Times New Roman"/>
                <a:cs typeface="Times New Roman"/>
              </a:rPr>
              <a:t>43% of 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banking </a:t>
            </a:r>
            <a:r>
              <a:rPr sz="2200" spc="-10" dirty="0">
                <a:latin typeface="Times New Roman"/>
                <a:cs typeface="Times New Roman"/>
              </a:rPr>
              <a:t>systems </a:t>
            </a:r>
            <a:r>
              <a:rPr sz="2200" dirty="0">
                <a:latin typeface="Times New Roman"/>
                <a:cs typeface="Times New Roman"/>
              </a:rPr>
              <a:t>are built </a:t>
            </a:r>
            <a:r>
              <a:rPr sz="2200" spc="-5" dirty="0">
                <a:latin typeface="Times New Roman"/>
                <a:cs typeface="Times New Roman"/>
              </a:rPr>
              <a:t>on COBOL, accounting </a:t>
            </a:r>
            <a:r>
              <a:rPr sz="2200" spc="-10" dirty="0">
                <a:latin typeface="Times New Roman"/>
                <a:cs typeface="Times New Roman"/>
              </a:rPr>
              <a:t>for </a:t>
            </a:r>
            <a:r>
              <a:rPr sz="2200" dirty="0">
                <a:latin typeface="Times New Roman"/>
                <a:cs typeface="Times New Roman"/>
              </a:rPr>
              <a:t>95% </a:t>
            </a:r>
            <a:r>
              <a:rPr sz="2200" spc="-5" dirty="0">
                <a:latin typeface="Times New Roman"/>
                <a:cs typeface="Times New Roman"/>
              </a:rPr>
              <a:t>of </a:t>
            </a:r>
            <a:r>
              <a:rPr sz="2200" spc="-85" dirty="0">
                <a:latin typeface="Times New Roman"/>
                <a:cs typeface="Times New Roman"/>
              </a:rPr>
              <a:t>ATM </a:t>
            </a:r>
            <a:r>
              <a:rPr sz="2200" spc="-8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swipes,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and </a:t>
            </a:r>
            <a:r>
              <a:rPr sz="2200" dirty="0">
                <a:latin typeface="Times New Roman"/>
                <a:cs typeface="Times New Roman"/>
              </a:rPr>
              <a:t>80%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in-person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transactions.</a:t>
            </a:r>
            <a:endParaRPr sz="22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32511"/>
            <a:ext cx="745172" cy="507872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 smtClean="0"/>
              <a:t>Prof. M. A. Thorat</a:t>
            </a:r>
            <a:endParaRPr lang="en-IN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8553" y="514934"/>
            <a:ext cx="80137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latin typeface="Arial"/>
                <a:cs typeface="Arial"/>
              </a:rPr>
              <a:t>Role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-5" dirty="0">
                <a:latin typeface="Arial"/>
                <a:cs typeface="Arial"/>
              </a:rPr>
              <a:t>of Programming</a:t>
            </a:r>
            <a:r>
              <a:rPr sz="4000" spc="15" dirty="0">
                <a:latin typeface="Arial"/>
                <a:cs typeface="Arial"/>
              </a:rPr>
              <a:t> </a:t>
            </a:r>
            <a:r>
              <a:rPr sz="4000" spc="-5" dirty="0">
                <a:latin typeface="Arial"/>
                <a:cs typeface="Arial"/>
              </a:rPr>
              <a:t>Languages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546605"/>
            <a:ext cx="8071484" cy="45231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b="1" spc="-5" dirty="0">
                <a:latin typeface="Times New Roman"/>
                <a:cs typeface="Times New Roman"/>
              </a:rPr>
              <a:t>Evolution</a:t>
            </a:r>
            <a:r>
              <a:rPr sz="2500" b="1" spc="15" dirty="0">
                <a:latin typeface="Times New Roman"/>
                <a:cs typeface="Times New Roman"/>
              </a:rPr>
              <a:t> </a:t>
            </a:r>
            <a:r>
              <a:rPr sz="2500" b="1" spc="-5" dirty="0">
                <a:latin typeface="Times New Roman"/>
                <a:cs typeface="Times New Roman"/>
              </a:rPr>
              <a:t>of</a:t>
            </a:r>
            <a:r>
              <a:rPr sz="2500" b="1" spc="5" dirty="0">
                <a:latin typeface="Times New Roman"/>
                <a:cs typeface="Times New Roman"/>
              </a:rPr>
              <a:t> </a:t>
            </a:r>
            <a:r>
              <a:rPr sz="2500" b="1" spc="-5" dirty="0">
                <a:latin typeface="Times New Roman"/>
                <a:cs typeface="Times New Roman"/>
              </a:rPr>
              <a:t>Major</a:t>
            </a:r>
            <a:r>
              <a:rPr sz="2500" b="1" spc="-20" dirty="0">
                <a:latin typeface="Times New Roman"/>
                <a:cs typeface="Times New Roman"/>
              </a:rPr>
              <a:t> </a:t>
            </a:r>
            <a:r>
              <a:rPr sz="2500" b="1" spc="-10" dirty="0">
                <a:latin typeface="Times New Roman"/>
                <a:cs typeface="Times New Roman"/>
              </a:rPr>
              <a:t>Programming</a:t>
            </a:r>
            <a:r>
              <a:rPr sz="2500" b="1" spc="50" dirty="0">
                <a:latin typeface="Times New Roman"/>
                <a:cs typeface="Times New Roman"/>
              </a:rPr>
              <a:t> </a:t>
            </a:r>
            <a:r>
              <a:rPr sz="2500" b="1" spc="-5" dirty="0">
                <a:latin typeface="Times New Roman"/>
                <a:cs typeface="Times New Roman"/>
              </a:rPr>
              <a:t>Languages</a:t>
            </a: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527685" algn="l"/>
              </a:tabLst>
            </a:pPr>
            <a:r>
              <a:rPr sz="2500" spc="-5" dirty="0">
                <a:latin typeface="Times New Roman"/>
                <a:cs typeface="Times New Roman"/>
              </a:rPr>
              <a:t>1.	</a:t>
            </a:r>
            <a:r>
              <a:rPr sz="2500" spc="-25" dirty="0">
                <a:latin typeface="Times New Roman"/>
                <a:cs typeface="Times New Roman"/>
              </a:rPr>
              <a:t>FORTRAN</a:t>
            </a:r>
            <a:r>
              <a:rPr sz="2500" spc="-6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1:</a:t>
            </a:r>
            <a:endParaRPr sz="2500">
              <a:latin typeface="Times New Roman"/>
              <a:cs typeface="Times New Roman"/>
            </a:endParaRPr>
          </a:p>
          <a:p>
            <a:pPr marL="355600" marR="6350" indent="-342900">
              <a:lnSpc>
                <a:spcPts val="2400"/>
              </a:lnSpc>
              <a:spcBef>
                <a:spcPts val="5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latin typeface="Times New Roman"/>
                <a:cs typeface="Times New Roman"/>
              </a:rPr>
              <a:t>Designed</a:t>
            </a:r>
            <a:r>
              <a:rPr sz="2500" spc="23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for</a:t>
            </a:r>
            <a:r>
              <a:rPr sz="2500" spc="22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new</a:t>
            </a:r>
            <a:r>
              <a:rPr sz="2500" spc="23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IBM</a:t>
            </a:r>
            <a:r>
              <a:rPr sz="2500" spc="21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704,</a:t>
            </a:r>
            <a:r>
              <a:rPr sz="2500" spc="22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which</a:t>
            </a:r>
            <a:r>
              <a:rPr sz="2500" spc="22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had</a:t>
            </a:r>
            <a:r>
              <a:rPr sz="2500" spc="22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index</a:t>
            </a:r>
            <a:r>
              <a:rPr sz="2500" spc="21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registers</a:t>
            </a:r>
            <a:r>
              <a:rPr sz="2500" spc="23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and </a:t>
            </a:r>
            <a:r>
              <a:rPr sz="2500" spc="-61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floating</a:t>
            </a:r>
            <a:r>
              <a:rPr sz="2500" spc="3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point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hardware.</a:t>
            </a:r>
            <a:endParaRPr sz="2500">
              <a:latin typeface="Times New Roman"/>
              <a:cs typeface="Times New Roman"/>
            </a:endParaRPr>
          </a:p>
          <a:p>
            <a:pPr marL="355600" marR="7620" indent="-342900">
              <a:lnSpc>
                <a:spcPts val="2400"/>
              </a:lnSpc>
              <a:spcBef>
                <a:spcPts val="6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500" dirty="0">
                <a:latin typeface="Times New Roman"/>
                <a:cs typeface="Times New Roman"/>
              </a:rPr>
              <a:t>From</a:t>
            </a:r>
            <a:r>
              <a:rPr sz="2500" spc="31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this</a:t>
            </a:r>
            <a:r>
              <a:rPr sz="2500" spc="32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language</a:t>
            </a:r>
            <a:r>
              <a:rPr sz="2500" spc="31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onwards</a:t>
            </a:r>
            <a:r>
              <a:rPr sz="2500" spc="31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the</a:t>
            </a:r>
            <a:r>
              <a:rPr sz="2500" spc="32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idea</a:t>
            </a:r>
            <a:r>
              <a:rPr sz="2500" spc="31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of</a:t>
            </a:r>
            <a:r>
              <a:rPr sz="2500" spc="30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compilation</a:t>
            </a:r>
            <a:r>
              <a:rPr sz="2500" spc="32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came </a:t>
            </a:r>
            <a:r>
              <a:rPr sz="2500" spc="-61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into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existence.</a:t>
            </a:r>
            <a:endParaRPr sz="2500">
              <a:latin typeface="Times New Roman"/>
              <a:cs typeface="Times New Roman"/>
            </a:endParaRPr>
          </a:p>
          <a:p>
            <a:pPr marL="355600" marR="5080" indent="-342900">
              <a:lnSpc>
                <a:spcPts val="2400"/>
              </a:lnSpc>
              <a:spcBef>
                <a:spcPts val="605"/>
              </a:spcBef>
              <a:buFont typeface="Arial MT"/>
              <a:buChar char="•"/>
              <a:tabLst>
                <a:tab pos="354965" algn="l"/>
                <a:tab pos="355600" algn="l"/>
                <a:tab pos="1024255" algn="l"/>
                <a:tab pos="1715135" algn="l"/>
                <a:tab pos="3554729" algn="l"/>
                <a:tab pos="4667250" algn="l"/>
                <a:tab pos="5107940" algn="l"/>
                <a:tab pos="6221730" algn="l"/>
                <a:tab pos="6823075" algn="l"/>
              </a:tabLst>
            </a:pPr>
            <a:r>
              <a:rPr sz="2500" spc="-5" dirty="0">
                <a:latin typeface="Times New Roman"/>
                <a:cs typeface="Times New Roman"/>
              </a:rPr>
              <a:t>The	</a:t>
            </a:r>
            <a:r>
              <a:rPr sz="2500" dirty="0">
                <a:latin typeface="Times New Roman"/>
                <a:cs typeface="Times New Roman"/>
              </a:rPr>
              <a:t>f</a:t>
            </a:r>
            <a:r>
              <a:rPr sz="2500" spc="-5" dirty="0">
                <a:latin typeface="Times New Roman"/>
                <a:cs typeface="Times New Roman"/>
              </a:rPr>
              <a:t>i</a:t>
            </a:r>
            <a:r>
              <a:rPr sz="2500" dirty="0">
                <a:latin typeface="Times New Roman"/>
                <a:cs typeface="Times New Roman"/>
              </a:rPr>
              <a:t>r</a:t>
            </a:r>
            <a:r>
              <a:rPr sz="2500" spc="-5" dirty="0">
                <a:latin typeface="Times New Roman"/>
                <a:cs typeface="Times New Roman"/>
              </a:rPr>
              <a:t>st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5" dirty="0">
                <a:latin typeface="Times New Roman"/>
                <a:cs typeface="Times New Roman"/>
              </a:rPr>
              <a:t>i</a:t>
            </a:r>
            <a:r>
              <a:rPr sz="2500" spc="-20" dirty="0">
                <a:latin typeface="Times New Roman"/>
                <a:cs typeface="Times New Roman"/>
              </a:rPr>
              <a:t>m</a:t>
            </a:r>
            <a:r>
              <a:rPr sz="2500" dirty="0">
                <a:latin typeface="Times New Roman"/>
                <a:cs typeface="Times New Roman"/>
              </a:rPr>
              <a:t>p</a:t>
            </a:r>
            <a:r>
              <a:rPr sz="2500" spc="5" dirty="0">
                <a:latin typeface="Times New Roman"/>
                <a:cs typeface="Times New Roman"/>
              </a:rPr>
              <a:t>l</a:t>
            </a:r>
            <a:r>
              <a:rPr sz="2500" spc="-5" dirty="0">
                <a:latin typeface="Times New Roman"/>
                <a:cs typeface="Times New Roman"/>
              </a:rPr>
              <a:t>emen</a:t>
            </a:r>
            <a:r>
              <a:rPr sz="2500" spc="5" dirty="0">
                <a:latin typeface="Times New Roman"/>
                <a:cs typeface="Times New Roman"/>
              </a:rPr>
              <a:t>t</a:t>
            </a:r>
            <a:r>
              <a:rPr sz="2500" spc="-5" dirty="0">
                <a:latin typeface="Times New Roman"/>
                <a:cs typeface="Times New Roman"/>
              </a:rPr>
              <a:t>ed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-5" dirty="0">
                <a:latin typeface="Times New Roman"/>
                <a:cs typeface="Times New Roman"/>
              </a:rPr>
              <a:t>version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-10" dirty="0">
                <a:latin typeface="Times New Roman"/>
                <a:cs typeface="Times New Roman"/>
              </a:rPr>
              <a:t>o</a:t>
            </a:r>
            <a:r>
              <a:rPr sz="2500" spc="-5" dirty="0">
                <a:latin typeface="Times New Roman"/>
                <a:cs typeface="Times New Roman"/>
              </a:rPr>
              <a:t>f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-5" dirty="0">
                <a:latin typeface="Times New Roman"/>
                <a:cs typeface="Times New Roman"/>
              </a:rPr>
              <a:t>For</a:t>
            </a:r>
            <a:r>
              <a:rPr sz="2500" dirty="0">
                <a:latin typeface="Times New Roman"/>
                <a:cs typeface="Times New Roman"/>
              </a:rPr>
              <a:t>tr</a:t>
            </a:r>
            <a:r>
              <a:rPr sz="2500" spc="-5" dirty="0">
                <a:latin typeface="Times New Roman"/>
                <a:cs typeface="Times New Roman"/>
              </a:rPr>
              <a:t>an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-5" dirty="0">
                <a:latin typeface="Times New Roman"/>
                <a:cs typeface="Times New Roman"/>
              </a:rPr>
              <a:t>has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-5" dirty="0">
                <a:latin typeface="Times New Roman"/>
                <a:cs typeface="Times New Roman"/>
              </a:rPr>
              <a:t>fol</a:t>
            </a:r>
            <a:r>
              <a:rPr sz="2500" dirty="0">
                <a:latin typeface="Times New Roman"/>
                <a:cs typeface="Times New Roman"/>
              </a:rPr>
              <a:t>l</a:t>
            </a:r>
            <a:r>
              <a:rPr sz="2500" spc="-5" dirty="0">
                <a:latin typeface="Times New Roman"/>
                <a:cs typeface="Times New Roman"/>
              </a:rPr>
              <a:t>ow</a:t>
            </a:r>
            <a:r>
              <a:rPr sz="2500" dirty="0">
                <a:latin typeface="Times New Roman"/>
                <a:cs typeface="Times New Roman"/>
              </a:rPr>
              <a:t>i</a:t>
            </a:r>
            <a:r>
              <a:rPr sz="2500" spc="-5" dirty="0">
                <a:latin typeface="Times New Roman"/>
                <a:cs typeface="Times New Roman"/>
              </a:rPr>
              <a:t>ng  features.</a:t>
            </a:r>
            <a:endParaRPr sz="25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30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200" spc="-10" dirty="0">
                <a:latin typeface="Times New Roman"/>
                <a:cs typeface="Times New Roman"/>
              </a:rPr>
              <a:t>Names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could have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up</a:t>
            </a:r>
            <a:r>
              <a:rPr sz="2200" spc="-5" dirty="0">
                <a:latin typeface="Times New Roman"/>
                <a:cs typeface="Times New Roman"/>
              </a:rPr>
              <a:t> to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six characters.</a:t>
            </a:r>
            <a:endParaRPr sz="22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200" spc="-5" dirty="0">
                <a:latin typeface="Times New Roman"/>
                <a:cs typeface="Times New Roman"/>
              </a:rPr>
              <a:t>Post-test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counting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loop such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as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DO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was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present.</a:t>
            </a:r>
            <a:endParaRPr sz="22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200" spc="-5" dirty="0">
                <a:latin typeface="Times New Roman"/>
                <a:cs typeface="Times New Roman"/>
              </a:rPr>
              <a:t>It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has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formatted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I/O</a:t>
            </a:r>
            <a:endParaRPr sz="22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5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200" spc="-5" dirty="0">
                <a:latin typeface="Times New Roman"/>
                <a:cs typeface="Times New Roman"/>
              </a:rPr>
              <a:t>It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allows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user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defined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subprograms.</a:t>
            </a:r>
            <a:endParaRPr sz="22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200" spc="-5" dirty="0">
                <a:latin typeface="Times New Roman"/>
                <a:cs typeface="Times New Roman"/>
              </a:rPr>
              <a:t>There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were</a:t>
            </a:r>
            <a:r>
              <a:rPr sz="2200" dirty="0">
                <a:latin typeface="Times New Roman"/>
                <a:cs typeface="Times New Roman"/>
              </a:rPr>
              <a:t> no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data </a:t>
            </a:r>
            <a:r>
              <a:rPr sz="2200" dirty="0">
                <a:latin typeface="Times New Roman"/>
                <a:cs typeface="Times New Roman"/>
              </a:rPr>
              <a:t>typing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statements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92174" y="96469"/>
            <a:ext cx="67310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latin typeface="Calibri"/>
                <a:cs typeface="Calibri"/>
              </a:rPr>
              <a:t>JAYAWANTRAO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35" dirty="0">
                <a:latin typeface="Calibri"/>
                <a:cs typeface="Calibri"/>
              </a:rPr>
              <a:t>SAWANT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COLLEGE</a:t>
            </a:r>
            <a:r>
              <a:rPr sz="1800" b="1" spc="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OF</a:t>
            </a:r>
            <a:r>
              <a:rPr sz="1800" b="1" dirty="0">
                <a:latin typeface="Calibri"/>
                <a:cs typeface="Calibri"/>
              </a:rPr>
              <a:t> ENGINEERING,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HADAPSAR,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PUNE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32511"/>
            <a:ext cx="745172" cy="507872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 smtClean="0"/>
              <a:t>Prof. M. A. Thorat</a:t>
            </a:r>
            <a:endParaRPr lang="en-IN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740" y="552653"/>
            <a:ext cx="268859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0" spc="-20" dirty="0">
                <a:latin typeface="Times New Roman"/>
                <a:cs typeface="Times New Roman"/>
              </a:rPr>
              <a:t>2.FORTRAN</a:t>
            </a:r>
            <a:r>
              <a:rPr sz="3200" b="0" spc="-114" dirty="0">
                <a:latin typeface="Times New Roman"/>
                <a:cs typeface="Times New Roman"/>
              </a:rPr>
              <a:t> </a:t>
            </a:r>
            <a:r>
              <a:rPr sz="3200" b="0" dirty="0">
                <a:latin typeface="Times New Roman"/>
                <a:cs typeface="Times New Roman"/>
              </a:rPr>
              <a:t>II: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9740" y="1041247"/>
            <a:ext cx="4601210" cy="168402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Distributed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in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1958</a:t>
            </a:r>
            <a:endParaRPr sz="32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  <a:tab pos="2646680" algn="l"/>
              </a:tabLst>
            </a:pPr>
            <a:r>
              <a:rPr sz="3200" dirty="0">
                <a:latin typeface="Times New Roman"/>
                <a:cs typeface="Times New Roman"/>
              </a:rPr>
              <a:t>Independent	compilat</a:t>
            </a:r>
            <a:r>
              <a:rPr sz="3200" spc="-20" dirty="0">
                <a:latin typeface="Times New Roman"/>
                <a:cs typeface="Times New Roman"/>
              </a:rPr>
              <a:t>i</a:t>
            </a:r>
            <a:r>
              <a:rPr sz="3200" dirty="0">
                <a:latin typeface="Times New Roman"/>
                <a:cs typeface="Times New Roman"/>
              </a:rPr>
              <a:t>on  </a:t>
            </a:r>
            <a:r>
              <a:rPr sz="3200" spc="-30" dirty="0">
                <a:latin typeface="Times New Roman"/>
                <a:cs typeface="Times New Roman"/>
              </a:rPr>
              <a:t>FORTRAN </a:t>
            </a:r>
            <a:r>
              <a:rPr sz="3200" dirty="0">
                <a:latin typeface="Times New Roman"/>
                <a:cs typeface="Times New Roman"/>
              </a:rPr>
              <a:t>II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14569" y="1723389"/>
            <a:ext cx="329565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926465" algn="l"/>
                <a:tab pos="2809240" algn="l"/>
              </a:tabLst>
            </a:pPr>
            <a:r>
              <a:rPr sz="3200" dirty="0">
                <a:latin typeface="Times New Roman"/>
                <a:cs typeface="Times New Roman"/>
              </a:rPr>
              <a:t>was	</a:t>
            </a:r>
            <a:r>
              <a:rPr sz="3200" spc="-10" dirty="0">
                <a:latin typeface="Times New Roman"/>
                <a:cs typeface="Times New Roman"/>
              </a:rPr>
              <a:t>s</a:t>
            </a:r>
            <a:r>
              <a:rPr sz="3200" dirty="0">
                <a:latin typeface="Times New Roman"/>
                <a:cs typeface="Times New Roman"/>
              </a:rPr>
              <a:t>upported	</a:t>
            </a:r>
            <a:r>
              <a:rPr sz="3200" spc="-10" dirty="0">
                <a:latin typeface="Times New Roman"/>
                <a:cs typeface="Times New Roman"/>
              </a:rPr>
              <a:t>f</a:t>
            </a:r>
            <a:r>
              <a:rPr sz="3200" dirty="0">
                <a:latin typeface="Times New Roman"/>
                <a:cs typeface="Times New Roman"/>
              </a:rPr>
              <a:t>or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92174" y="96469"/>
            <a:ext cx="67310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latin typeface="Calibri"/>
                <a:cs typeface="Calibri"/>
              </a:rPr>
              <a:t>JAYAWANTRAO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35" dirty="0">
                <a:latin typeface="Calibri"/>
                <a:cs typeface="Calibri"/>
              </a:rPr>
              <a:t>SAWANT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COLLEGE</a:t>
            </a:r>
            <a:r>
              <a:rPr sz="1800" b="1" spc="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OF</a:t>
            </a:r>
            <a:r>
              <a:rPr sz="1800" b="1" dirty="0">
                <a:latin typeface="Calibri"/>
                <a:cs typeface="Calibri"/>
              </a:rPr>
              <a:t> ENGINEERING,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HADAPSAR,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PUNE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32511"/>
            <a:ext cx="745172" cy="507872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 smtClean="0"/>
              <a:t>Prof. M. A. Thorat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740" y="351231"/>
            <a:ext cx="771080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0" dirty="0">
                <a:latin typeface="Times New Roman"/>
                <a:cs typeface="Times New Roman"/>
              </a:rPr>
              <a:t>3)</a:t>
            </a:r>
            <a:r>
              <a:rPr sz="3200" b="0" spc="-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Increased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ability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to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learn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new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language: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9740" y="888238"/>
            <a:ext cx="8150225" cy="475805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55600" marR="5080" indent="-342900" algn="just">
              <a:lnSpc>
                <a:spcPts val="3460"/>
              </a:lnSpc>
              <a:spcBef>
                <a:spcPts val="535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Due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to</a:t>
            </a:r>
            <a:r>
              <a:rPr sz="3200" dirty="0">
                <a:latin typeface="Times New Roman"/>
                <a:cs typeface="Times New Roman"/>
              </a:rPr>
              <a:t> the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knowledge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of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programming </a:t>
            </a:r>
            <a:r>
              <a:rPr sz="3200" dirty="0">
                <a:latin typeface="Times New Roman"/>
                <a:cs typeface="Times New Roman"/>
              </a:rPr>
              <a:t> constructs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and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implementation</a:t>
            </a:r>
            <a:r>
              <a:rPr sz="3200" dirty="0">
                <a:latin typeface="Times New Roman"/>
                <a:cs typeface="Times New Roman"/>
              </a:rPr>
              <a:t> techniques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programmer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can</a:t>
            </a:r>
            <a:r>
              <a:rPr sz="3200" dirty="0">
                <a:latin typeface="Times New Roman"/>
                <a:cs typeface="Times New Roman"/>
              </a:rPr>
              <a:t> learn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new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language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spc="-30" dirty="0">
                <a:latin typeface="Times New Roman"/>
                <a:cs typeface="Times New Roman"/>
              </a:rPr>
              <a:t>easily.</a:t>
            </a:r>
            <a:endParaRPr sz="3200">
              <a:latin typeface="Times New Roman"/>
              <a:cs typeface="Times New Roman"/>
            </a:endParaRPr>
          </a:p>
          <a:p>
            <a:pPr marL="12700" marR="5080" algn="just">
              <a:lnSpc>
                <a:spcPts val="3460"/>
              </a:lnSpc>
              <a:spcBef>
                <a:spcPts val="760"/>
              </a:spcBef>
            </a:pPr>
            <a:r>
              <a:rPr sz="3200" dirty="0">
                <a:latin typeface="Times New Roman"/>
                <a:cs typeface="Times New Roman"/>
              </a:rPr>
              <a:t>4)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Better</a:t>
            </a:r>
            <a:r>
              <a:rPr sz="3200" b="1" spc="5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understanding</a:t>
            </a:r>
            <a:r>
              <a:rPr sz="3200" b="1" dirty="0">
                <a:latin typeface="Times New Roman"/>
                <a:cs typeface="Times New Roman"/>
              </a:rPr>
              <a:t> of</a:t>
            </a:r>
            <a:r>
              <a:rPr sz="3200" b="1" spc="5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significance</a:t>
            </a:r>
            <a:r>
              <a:rPr sz="3200" b="1" dirty="0">
                <a:latin typeface="Times New Roman"/>
                <a:cs typeface="Times New Roman"/>
              </a:rPr>
              <a:t> of </a:t>
            </a:r>
            <a:r>
              <a:rPr sz="3200" b="1" spc="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implementation:</a:t>
            </a:r>
            <a:endParaRPr sz="3200">
              <a:latin typeface="Times New Roman"/>
              <a:cs typeface="Times New Roman"/>
            </a:endParaRPr>
          </a:p>
          <a:p>
            <a:pPr marL="355600" marR="5715" indent="-342900" algn="just">
              <a:lnSpc>
                <a:spcPct val="90000"/>
              </a:lnSpc>
              <a:spcBef>
                <a:spcPts val="710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spc="-5" dirty="0">
                <a:latin typeface="Times New Roman"/>
                <a:cs typeface="Times New Roman"/>
              </a:rPr>
              <a:t>By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learning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and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understanding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different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languages, programmer can know the </a:t>
            </a:r>
            <a:r>
              <a:rPr sz="3200" spc="-5" dirty="0">
                <a:latin typeface="Times New Roman"/>
                <a:cs typeface="Times New Roman"/>
              </a:rPr>
              <a:t>reasons </a:t>
            </a:r>
            <a:r>
              <a:rPr sz="3200" dirty="0">
                <a:latin typeface="Times New Roman"/>
                <a:cs typeface="Times New Roman"/>
              </a:rPr>
              <a:t> behind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language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design.</a:t>
            </a:r>
            <a:endParaRPr sz="3200">
              <a:latin typeface="Times New Roman"/>
              <a:cs typeface="Times New Roman"/>
            </a:endParaRPr>
          </a:p>
          <a:p>
            <a:pPr marL="355600" marR="6350" indent="-342900" algn="just">
              <a:lnSpc>
                <a:spcPts val="3460"/>
              </a:lnSpc>
              <a:spcBef>
                <a:spcPts val="815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This knowledge </a:t>
            </a:r>
            <a:r>
              <a:rPr sz="3200" spc="-5" dirty="0">
                <a:latin typeface="Times New Roman"/>
                <a:cs typeface="Times New Roman"/>
              </a:rPr>
              <a:t>leads </a:t>
            </a:r>
            <a:r>
              <a:rPr sz="3200" spc="-10" dirty="0">
                <a:latin typeface="Times New Roman"/>
                <a:cs typeface="Times New Roman"/>
              </a:rPr>
              <a:t>to </a:t>
            </a:r>
            <a:r>
              <a:rPr sz="3200" dirty="0">
                <a:latin typeface="Times New Roman"/>
                <a:cs typeface="Times New Roman"/>
              </a:rPr>
              <a:t>use the language </a:t>
            </a:r>
            <a:r>
              <a:rPr sz="3200" spc="-10" dirty="0">
                <a:latin typeface="Times New Roman"/>
                <a:cs typeface="Times New Roman"/>
              </a:rPr>
              <a:t>more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intelligently.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92174" y="96469"/>
            <a:ext cx="67310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latin typeface="Calibri"/>
                <a:cs typeface="Calibri"/>
              </a:rPr>
              <a:t>JAYAWANTRAO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35" dirty="0">
                <a:latin typeface="Calibri"/>
                <a:cs typeface="Calibri"/>
              </a:rPr>
              <a:t>SAWANT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COLLEGE</a:t>
            </a:r>
            <a:r>
              <a:rPr sz="1800" b="1" spc="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OF</a:t>
            </a:r>
            <a:r>
              <a:rPr sz="1800" b="1" dirty="0">
                <a:latin typeface="Calibri"/>
                <a:cs typeface="Calibri"/>
              </a:rPr>
              <a:t> ENGINEERING,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HADAPSAR,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PUNE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32511"/>
            <a:ext cx="745172" cy="507872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 smtClean="0"/>
              <a:t>Prof. M. A. Thorat</a:t>
            </a:r>
            <a:endParaRPr lang="en-IN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740" y="461213"/>
            <a:ext cx="366966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spc="-5" dirty="0">
                <a:latin typeface="Times New Roman"/>
                <a:cs typeface="Times New Roman"/>
              </a:rPr>
              <a:t>3.</a:t>
            </a:r>
            <a:r>
              <a:rPr sz="3000" b="0" spc="-40" dirty="0">
                <a:latin typeface="Times New Roman"/>
                <a:cs typeface="Times New Roman"/>
              </a:rPr>
              <a:t> </a:t>
            </a:r>
            <a:r>
              <a:rPr sz="3000" b="0" spc="-25" dirty="0">
                <a:latin typeface="Times New Roman"/>
                <a:cs typeface="Times New Roman"/>
              </a:rPr>
              <a:t>FORTRAN</a:t>
            </a:r>
            <a:r>
              <a:rPr sz="3000" b="0" spc="-60" dirty="0">
                <a:latin typeface="Times New Roman"/>
                <a:cs typeface="Times New Roman"/>
              </a:rPr>
              <a:t> </a:t>
            </a:r>
            <a:r>
              <a:rPr sz="3000" b="0" spc="-45" dirty="0">
                <a:latin typeface="Times New Roman"/>
                <a:cs typeface="Times New Roman"/>
              </a:rPr>
              <a:t>IV,77,90: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9740" y="918717"/>
            <a:ext cx="8149590" cy="5055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Times New Roman"/>
                <a:cs typeface="Times New Roman"/>
              </a:rPr>
              <a:t>Evolved</a:t>
            </a:r>
            <a:r>
              <a:rPr sz="3000" spc="-5" dirty="0">
                <a:latin typeface="Times New Roman"/>
                <a:cs typeface="Times New Roman"/>
              </a:rPr>
              <a:t> during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1960-62</a:t>
            </a:r>
            <a:endParaRPr sz="3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Times New Roman"/>
                <a:cs typeface="Times New Roman"/>
              </a:rPr>
              <a:t>Has</a:t>
            </a:r>
            <a:r>
              <a:rPr sz="3000" spc="-2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explicit</a:t>
            </a:r>
            <a:r>
              <a:rPr sz="3000" spc="3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type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declarations</a:t>
            </a:r>
            <a:endParaRPr sz="3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Times New Roman"/>
                <a:cs typeface="Times New Roman"/>
              </a:rPr>
              <a:t>There</a:t>
            </a:r>
            <a:r>
              <a:rPr sz="3000" spc="1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was logical</a:t>
            </a:r>
            <a:r>
              <a:rPr sz="3000" spc="3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selection</a:t>
            </a:r>
            <a:r>
              <a:rPr sz="3000" spc="3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statement</a:t>
            </a:r>
            <a:endParaRPr sz="3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Times New Roman"/>
                <a:cs typeface="Times New Roman"/>
              </a:rPr>
              <a:t>Subprogram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names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could be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parameters.</a:t>
            </a:r>
            <a:endParaRPr sz="3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Times New Roman"/>
                <a:cs typeface="Times New Roman"/>
              </a:rPr>
              <a:t>Standardized</a:t>
            </a:r>
            <a:r>
              <a:rPr sz="3000" spc="3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as</a:t>
            </a:r>
            <a:r>
              <a:rPr sz="3000" dirty="0">
                <a:latin typeface="Times New Roman"/>
                <a:cs typeface="Times New Roman"/>
              </a:rPr>
              <a:t> </a:t>
            </a:r>
            <a:r>
              <a:rPr sz="3000" spc="-25" dirty="0">
                <a:latin typeface="Times New Roman"/>
                <a:cs typeface="Times New Roman"/>
              </a:rPr>
              <a:t>FORTRAN</a:t>
            </a:r>
            <a:r>
              <a:rPr sz="3000" spc="-4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66</a:t>
            </a:r>
            <a:r>
              <a:rPr sz="3000" spc="-2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in</a:t>
            </a:r>
            <a:r>
              <a:rPr sz="3000" spc="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1966</a:t>
            </a:r>
            <a:endParaRPr sz="30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80000"/>
              </a:lnSpc>
              <a:spcBef>
                <a:spcPts val="720"/>
              </a:spcBef>
              <a:buFont typeface="Arial MT"/>
              <a:buChar char="•"/>
              <a:tabLst>
                <a:tab pos="355600" algn="l"/>
              </a:tabLst>
            </a:pPr>
            <a:r>
              <a:rPr sz="3000" spc="-5" dirty="0">
                <a:latin typeface="Times New Roman"/>
                <a:cs typeface="Times New Roman"/>
              </a:rPr>
              <a:t>In</a:t>
            </a:r>
            <a:r>
              <a:rPr sz="3000" dirty="0">
                <a:latin typeface="Times New Roman"/>
                <a:cs typeface="Times New Roman"/>
              </a:rPr>
              <a:t> </a:t>
            </a:r>
            <a:r>
              <a:rPr sz="3000" spc="-30" dirty="0">
                <a:latin typeface="Times New Roman"/>
                <a:cs typeface="Times New Roman"/>
              </a:rPr>
              <a:t>FORTRAN</a:t>
            </a:r>
            <a:r>
              <a:rPr sz="3000" spc="-2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77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the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character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sting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handling </a:t>
            </a:r>
            <a:r>
              <a:rPr sz="3000" dirty="0">
                <a:latin typeface="Times New Roman"/>
                <a:cs typeface="Times New Roman"/>
              </a:rPr>
              <a:t> features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was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introduced.</a:t>
            </a:r>
            <a:r>
              <a:rPr sz="3000" spc="75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IF-THEN-ELSE </a:t>
            </a:r>
            <a:r>
              <a:rPr sz="3000" spc="-73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statement</a:t>
            </a:r>
            <a:r>
              <a:rPr sz="3000" spc="4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were</a:t>
            </a:r>
            <a:r>
              <a:rPr sz="3000" spc="1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introduced.</a:t>
            </a:r>
            <a:endParaRPr sz="30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80000"/>
              </a:lnSpc>
              <a:spcBef>
                <a:spcPts val="720"/>
              </a:spcBef>
              <a:buFont typeface="Arial MT"/>
              <a:buChar char="•"/>
              <a:tabLst>
                <a:tab pos="355600" algn="l"/>
              </a:tabLst>
            </a:pPr>
            <a:r>
              <a:rPr sz="3000" spc="-5" dirty="0">
                <a:latin typeface="Times New Roman"/>
                <a:cs typeface="Times New Roman"/>
              </a:rPr>
              <a:t>Most </a:t>
            </a:r>
            <a:r>
              <a:rPr sz="3000" dirty="0">
                <a:latin typeface="Times New Roman"/>
                <a:cs typeface="Times New Roman"/>
              </a:rPr>
              <a:t>significant changes took place </a:t>
            </a:r>
            <a:r>
              <a:rPr sz="3000" spc="-5" dirty="0">
                <a:latin typeface="Times New Roman"/>
                <a:cs typeface="Times New Roman"/>
              </a:rPr>
              <a:t>in </a:t>
            </a:r>
            <a:r>
              <a:rPr sz="3000" spc="-30" dirty="0">
                <a:latin typeface="Times New Roman"/>
                <a:cs typeface="Times New Roman"/>
              </a:rPr>
              <a:t>FORTRAN </a:t>
            </a:r>
            <a:r>
              <a:rPr sz="3000" spc="-73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90 by allowing </a:t>
            </a:r>
            <a:r>
              <a:rPr sz="3000" spc="-5" dirty="0">
                <a:latin typeface="Times New Roman"/>
                <a:cs typeface="Times New Roman"/>
              </a:rPr>
              <a:t>use </a:t>
            </a:r>
            <a:r>
              <a:rPr sz="3000" dirty="0">
                <a:latin typeface="Times New Roman"/>
                <a:cs typeface="Times New Roman"/>
              </a:rPr>
              <a:t>of modules, dynamic arrays, 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pointers,</a:t>
            </a:r>
            <a:r>
              <a:rPr sz="3000" spc="71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recursion,</a:t>
            </a:r>
            <a:r>
              <a:rPr sz="3000" spc="73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CASE</a:t>
            </a:r>
            <a:r>
              <a:rPr sz="3000" spc="70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statements,</a:t>
            </a:r>
            <a:r>
              <a:rPr sz="3000" spc="73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parameter </a:t>
            </a:r>
            <a:r>
              <a:rPr sz="3000" spc="-74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type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checking.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92174" y="96469"/>
            <a:ext cx="67310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latin typeface="Calibri"/>
                <a:cs typeface="Calibri"/>
              </a:rPr>
              <a:t>JAYAWANTRAO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35" dirty="0">
                <a:latin typeface="Calibri"/>
                <a:cs typeface="Calibri"/>
              </a:rPr>
              <a:t>SAWANT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COLLEGE</a:t>
            </a:r>
            <a:r>
              <a:rPr sz="1800" b="1" spc="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OF</a:t>
            </a:r>
            <a:r>
              <a:rPr sz="1800" b="1" dirty="0">
                <a:latin typeface="Calibri"/>
                <a:cs typeface="Calibri"/>
              </a:rPr>
              <a:t> ENGINEERING,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HADAPSAR,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PUNE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32511"/>
            <a:ext cx="745172" cy="507872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 smtClean="0"/>
              <a:t>Prof. M. A. Thorat</a:t>
            </a:r>
            <a:endParaRPr lang="en-IN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52653"/>
            <a:ext cx="611187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Times New Roman"/>
                <a:cs typeface="Times New Roman"/>
              </a:rPr>
              <a:t>4.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Functional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Programming: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LISP: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041247"/>
            <a:ext cx="6913880" cy="4123054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List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processing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language.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5" dirty="0">
                <a:latin typeface="Times New Roman"/>
                <a:cs typeface="Times New Roman"/>
              </a:rPr>
              <a:t>U</a:t>
            </a:r>
            <a:r>
              <a:rPr sz="3200" dirty="0">
                <a:latin typeface="Times New Roman"/>
                <a:cs typeface="Times New Roman"/>
              </a:rPr>
              <a:t>sed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</a:t>
            </a:r>
            <a:r>
              <a:rPr sz="3200" dirty="0">
                <a:latin typeface="Times New Roman"/>
                <a:cs typeface="Times New Roman"/>
              </a:rPr>
              <a:t>n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res</a:t>
            </a:r>
            <a:r>
              <a:rPr sz="3200" spc="5" dirty="0">
                <a:latin typeface="Times New Roman"/>
                <a:cs typeface="Times New Roman"/>
              </a:rPr>
              <a:t>e</a:t>
            </a:r>
            <a:r>
              <a:rPr sz="3200" dirty="0">
                <a:latin typeface="Times New Roman"/>
                <a:cs typeface="Times New Roman"/>
              </a:rPr>
              <a:t>ar</a:t>
            </a:r>
            <a:r>
              <a:rPr sz="3200" spc="5" dirty="0">
                <a:latin typeface="Times New Roman"/>
                <a:cs typeface="Times New Roman"/>
              </a:rPr>
              <a:t>c</a:t>
            </a:r>
            <a:r>
              <a:rPr sz="3200" dirty="0">
                <a:latin typeface="Times New Roman"/>
                <a:cs typeface="Times New Roman"/>
              </a:rPr>
              <a:t>h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o</a:t>
            </a:r>
            <a:r>
              <a:rPr sz="3200" dirty="0">
                <a:latin typeface="Times New Roman"/>
                <a:cs typeface="Times New Roman"/>
              </a:rPr>
              <a:t>f</a:t>
            </a:r>
            <a:r>
              <a:rPr sz="3200" spc="-20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</a:t>
            </a:r>
            <a:r>
              <a:rPr sz="3200" spc="-5" dirty="0">
                <a:latin typeface="Times New Roman"/>
                <a:cs typeface="Times New Roman"/>
              </a:rPr>
              <a:t>l</a:t>
            </a:r>
            <a:r>
              <a:rPr sz="3200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syntax</a:t>
            </a:r>
            <a:r>
              <a:rPr sz="3200" spc="-5" dirty="0">
                <a:latin typeface="Times New Roman"/>
                <a:cs typeface="Times New Roman"/>
              </a:rPr>
              <a:t> is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based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on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lambda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calculus.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3200" b="1" spc="5" dirty="0">
                <a:latin typeface="Times New Roman"/>
                <a:cs typeface="Times New Roman"/>
              </a:rPr>
              <a:t>5</a:t>
            </a:r>
            <a:r>
              <a:rPr sz="3200" b="1" dirty="0">
                <a:latin typeface="Times New Roman"/>
                <a:cs typeface="Times New Roman"/>
              </a:rPr>
              <a:t>.</a:t>
            </a:r>
            <a:r>
              <a:rPr sz="3200" b="1" spc="-18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ALGOL</a:t>
            </a:r>
            <a:r>
              <a:rPr sz="3200" b="1" spc="-190" dirty="0">
                <a:latin typeface="Times New Roman"/>
                <a:cs typeface="Times New Roman"/>
              </a:rPr>
              <a:t> </a:t>
            </a:r>
            <a:r>
              <a:rPr sz="3200" b="1" spc="5" dirty="0">
                <a:latin typeface="Times New Roman"/>
                <a:cs typeface="Times New Roman"/>
              </a:rPr>
              <a:t>60</a:t>
            </a:r>
            <a:r>
              <a:rPr sz="3200" b="1" dirty="0">
                <a:latin typeface="Times New Roman"/>
                <a:cs typeface="Times New Roman"/>
              </a:rPr>
              <a:t>: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Supports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block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structure.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5" dirty="0">
                <a:latin typeface="Times New Roman"/>
                <a:cs typeface="Times New Roman"/>
              </a:rPr>
              <a:t>Has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two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parameter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passing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methods.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Supports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subprogram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recursion.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92174" y="96469"/>
            <a:ext cx="67310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latin typeface="Calibri"/>
                <a:cs typeface="Calibri"/>
              </a:rPr>
              <a:t>JAYAWANTRAO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35" dirty="0">
                <a:latin typeface="Calibri"/>
                <a:cs typeface="Calibri"/>
              </a:rPr>
              <a:t>SAWANT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COLLEGE</a:t>
            </a:r>
            <a:r>
              <a:rPr sz="1800" b="1" spc="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OF</a:t>
            </a:r>
            <a:r>
              <a:rPr sz="1800" b="1" dirty="0">
                <a:latin typeface="Calibri"/>
                <a:cs typeface="Calibri"/>
              </a:rPr>
              <a:t> ENGINEERING,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HADAPSAR,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PUNE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32511"/>
            <a:ext cx="745172" cy="507872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 smtClean="0"/>
              <a:t>Prof. M. A. Thorat</a:t>
            </a:r>
            <a:endParaRPr lang="en-IN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583133"/>
            <a:ext cx="188912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latin typeface="Times New Roman"/>
                <a:cs typeface="Times New Roman"/>
              </a:rPr>
              <a:t>6.</a:t>
            </a:r>
            <a:r>
              <a:rPr sz="3000" spc="-6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COBOL</a:t>
            </a:r>
            <a:r>
              <a:rPr sz="3000" b="0" spc="-5" dirty="0">
                <a:latin typeface="Times New Roman"/>
                <a:cs typeface="Times New Roman"/>
              </a:rPr>
              <a:t>: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40" y="1040638"/>
            <a:ext cx="8452485" cy="487299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59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Times New Roman"/>
                <a:cs typeface="Times New Roman"/>
              </a:rPr>
              <a:t>The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first</a:t>
            </a:r>
            <a:r>
              <a:rPr sz="3000" spc="1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macro</a:t>
            </a:r>
            <a:r>
              <a:rPr sz="3000" spc="1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facility</a:t>
            </a:r>
            <a:r>
              <a:rPr sz="3000" spc="4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in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high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level</a:t>
            </a:r>
            <a:r>
              <a:rPr sz="3000" spc="1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language.</a:t>
            </a:r>
            <a:endParaRPr sz="3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6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Times New Roman"/>
                <a:cs typeface="Times New Roman"/>
              </a:rPr>
              <a:t>Has</a:t>
            </a:r>
            <a:r>
              <a:rPr sz="3000" spc="-1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 support for </a:t>
            </a:r>
            <a:r>
              <a:rPr sz="3000" spc="-5" dirty="0">
                <a:latin typeface="Times New Roman"/>
                <a:cs typeface="Times New Roman"/>
              </a:rPr>
              <a:t>hierarchical</a:t>
            </a:r>
            <a:r>
              <a:rPr sz="3000" spc="5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data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structures.</a:t>
            </a:r>
            <a:endParaRPr sz="3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6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Times New Roman"/>
                <a:cs typeface="Times New Roman"/>
              </a:rPr>
              <a:t>Contains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nested</a:t>
            </a:r>
            <a:r>
              <a:rPr sz="3000" spc="1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selection</a:t>
            </a:r>
            <a:r>
              <a:rPr sz="3000" spc="4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statements.</a:t>
            </a:r>
            <a:endParaRPr sz="3000">
              <a:latin typeface="Times New Roman"/>
              <a:cs typeface="Times New Roman"/>
            </a:endParaRPr>
          </a:p>
          <a:p>
            <a:pPr marL="355600" marR="5080" indent="-342900">
              <a:lnSpc>
                <a:spcPts val="324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  <a:tab pos="7699375" algn="l"/>
              </a:tabLst>
            </a:pPr>
            <a:r>
              <a:rPr sz="3000" dirty="0">
                <a:latin typeface="Times New Roman"/>
                <a:cs typeface="Times New Roman"/>
              </a:rPr>
              <a:t>Long</a:t>
            </a:r>
            <a:r>
              <a:rPr sz="3000" spc="37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n</a:t>
            </a:r>
            <a:r>
              <a:rPr sz="3000" spc="5" dirty="0">
                <a:latin typeface="Times New Roman"/>
                <a:cs typeface="Times New Roman"/>
              </a:rPr>
              <a:t>a</a:t>
            </a:r>
            <a:r>
              <a:rPr sz="3000" dirty="0">
                <a:latin typeface="Times New Roman"/>
                <a:cs typeface="Times New Roman"/>
              </a:rPr>
              <a:t>mes</a:t>
            </a:r>
            <a:r>
              <a:rPr sz="3000" spc="36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for</a:t>
            </a:r>
            <a:r>
              <a:rPr sz="3000" spc="375" dirty="0">
                <a:latin typeface="Times New Roman"/>
                <a:cs typeface="Times New Roman"/>
              </a:rPr>
              <a:t> </a:t>
            </a:r>
            <a:r>
              <a:rPr sz="3000" spc="5" dirty="0">
                <a:latin typeface="Times New Roman"/>
                <a:cs typeface="Times New Roman"/>
              </a:rPr>
              <a:t>v</a:t>
            </a:r>
            <a:r>
              <a:rPr sz="3000" dirty="0">
                <a:latin typeface="Times New Roman"/>
                <a:cs typeface="Times New Roman"/>
              </a:rPr>
              <a:t>aria</a:t>
            </a:r>
            <a:r>
              <a:rPr sz="3000" spc="10" dirty="0">
                <a:latin typeface="Times New Roman"/>
                <a:cs typeface="Times New Roman"/>
              </a:rPr>
              <a:t>b</a:t>
            </a:r>
            <a:r>
              <a:rPr sz="3000" spc="-5" dirty="0">
                <a:latin typeface="Times New Roman"/>
                <a:cs typeface="Times New Roman"/>
              </a:rPr>
              <a:t>les</a:t>
            </a:r>
            <a:r>
              <a:rPr sz="3000" spc="360" dirty="0">
                <a:latin typeface="Times New Roman"/>
                <a:cs typeface="Times New Roman"/>
              </a:rPr>
              <a:t> </a:t>
            </a:r>
            <a:r>
              <a:rPr sz="3000" spc="10" dirty="0">
                <a:latin typeface="Times New Roman"/>
                <a:cs typeface="Times New Roman"/>
              </a:rPr>
              <a:t>u</a:t>
            </a:r>
            <a:r>
              <a:rPr sz="3000" dirty="0">
                <a:latin typeface="Times New Roman"/>
                <a:cs typeface="Times New Roman"/>
              </a:rPr>
              <a:t>p</a:t>
            </a:r>
            <a:r>
              <a:rPr sz="3000" spc="365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Times New Roman"/>
                <a:cs typeface="Times New Roman"/>
              </a:rPr>
              <a:t>t</a:t>
            </a:r>
            <a:r>
              <a:rPr sz="3000" dirty="0">
                <a:latin typeface="Times New Roman"/>
                <a:cs typeface="Times New Roman"/>
              </a:rPr>
              <a:t>o</a:t>
            </a:r>
            <a:r>
              <a:rPr sz="3000" spc="36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30</a:t>
            </a:r>
            <a:r>
              <a:rPr sz="3000" spc="365" dirty="0">
                <a:latin typeface="Times New Roman"/>
                <a:cs typeface="Times New Roman"/>
              </a:rPr>
              <a:t> </a:t>
            </a:r>
            <a:r>
              <a:rPr sz="3000" spc="5" dirty="0">
                <a:latin typeface="Times New Roman"/>
                <a:cs typeface="Times New Roman"/>
              </a:rPr>
              <a:t>c</a:t>
            </a:r>
            <a:r>
              <a:rPr sz="3000" dirty="0">
                <a:latin typeface="Times New Roman"/>
                <a:cs typeface="Times New Roman"/>
              </a:rPr>
              <a:t>har</a:t>
            </a:r>
            <a:r>
              <a:rPr sz="3000" spc="5" dirty="0">
                <a:latin typeface="Times New Roman"/>
                <a:cs typeface="Times New Roman"/>
              </a:rPr>
              <a:t>a</a:t>
            </a:r>
            <a:r>
              <a:rPr sz="3000" dirty="0">
                <a:latin typeface="Times New Roman"/>
                <a:cs typeface="Times New Roman"/>
              </a:rPr>
              <a:t>cters	were  </a:t>
            </a:r>
            <a:r>
              <a:rPr sz="3000" spc="-5" dirty="0">
                <a:latin typeface="Times New Roman"/>
                <a:cs typeface="Times New Roman"/>
              </a:rPr>
              <a:t>allowed</a:t>
            </a:r>
            <a:r>
              <a:rPr sz="3000" spc="2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with</a:t>
            </a:r>
            <a:r>
              <a:rPr sz="3000" spc="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hyphens.</a:t>
            </a:r>
            <a:endParaRPr sz="3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1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Times New Roman"/>
                <a:cs typeface="Times New Roman"/>
              </a:rPr>
              <a:t>Has</a:t>
            </a:r>
            <a:r>
              <a:rPr sz="3000" spc="-2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separate</a:t>
            </a:r>
            <a:r>
              <a:rPr sz="3000" spc="2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data</a:t>
            </a:r>
            <a:r>
              <a:rPr sz="3000" spc="1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division.</a:t>
            </a: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3000" b="1" dirty="0">
                <a:latin typeface="Times New Roman"/>
                <a:cs typeface="Times New Roman"/>
              </a:rPr>
              <a:t>7.BASIC</a:t>
            </a:r>
            <a:r>
              <a:rPr sz="3000" b="1" spc="-75" dirty="0">
                <a:latin typeface="Times New Roman"/>
                <a:cs typeface="Times New Roman"/>
              </a:rPr>
              <a:t> </a:t>
            </a:r>
            <a:r>
              <a:rPr sz="3000" b="1" dirty="0">
                <a:latin typeface="Times New Roman"/>
                <a:cs typeface="Times New Roman"/>
              </a:rPr>
              <a:t>:</a:t>
            </a:r>
            <a:endParaRPr sz="3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59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Times New Roman"/>
                <a:cs typeface="Times New Roman"/>
              </a:rPr>
              <a:t>Easy to use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and </a:t>
            </a:r>
            <a:r>
              <a:rPr sz="3000" spc="-5" dirty="0">
                <a:latin typeface="Times New Roman"/>
                <a:cs typeface="Times New Roman"/>
              </a:rPr>
              <a:t>learn.</a:t>
            </a:r>
            <a:endParaRPr sz="3000">
              <a:latin typeface="Times New Roman"/>
              <a:cs typeface="Times New Roman"/>
            </a:endParaRPr>
          </a:p>
          <a:p>
            <a:pPr marL="355600" marR="5715" indent="-342900">
              <a:lnSpc>
                <a:spcPts val="3240"/>
              </a:lnSpc>
              <a:spcBef>
                <a:spcPts val="765"/>
              </a:spcBef>
              <a:buFont typeface="Arial MT"/>
              <a:buChar char="•"/>
              <a:tabLst>
                <a:tab pos="354965" algn="l"/>
                <a:tab pos="355600" algn="l"/>
                <a:tab pos="1166495" algn="l"/>
                <a:tab pos="2463165" algn="l"/>
                <a:tab pos="3845560" algn="l"/>
                <a:tab pos="5185410" algn="l"/>
                <a:tab pos="5718810" algn="l"/>
                <a:tab pos="7059295" algn="l"/>
                <a:tab pos="7529830" algn="l"/>
              </a:tabLst>
            </a:pPr>
            <a:r>
              <a:rPr sz="3000" dirty="0">
                <a:latin typeface="Times New Roman"/>
                <a:cs typeface="Times New Roman"/>
              </a:rPr>
              <a:t>The	current	popular	vers</a:t>
            </a:r>
            <a:r>
              <a:rPr sz="3000" spc="-15" dirty="0">
                <a:latin typeface="Times New Roman"/>
                <a:cs typeface="Times New Roman"/>
              </a:rPr>
              <a:t>i</a:t>
            </a:r>
            <a:r>
              <a:rPr sz="3000" spc="5" dirty="0">
                <a:latin typeface="Times New Roman"/>
                <a:cs typeface="Times New Roman"/>
              </a:rPr>
              <a:t>o</a:t>
            </a:r>
            <a:r>
              <a:rPr sz="3000" dirty="0">
                <a:latin typeface="Times New Roman"/>
                <a:cs typeface="Times New Roman"/>
              </a:rPr>
              <a:t>n	of	</a:t>
            </a:r>
            <a:r>
              <a:rPr sz="3000" spc="-5" dirty="0">
                <a:latin typeface="Times New Roman"/>
                <a:cs typeface="Times New Roman"/>
              </a:rPr>
              <a:t>BASIC</a:t>
            </a:r>
            <a:r>
              <a:rPr sz="3000" dirty="0">
                <a:latin typeface="Times New Roman"/>
                <a:cs typeface="Times New Roman"/>
              </a:rPr>
              <a:t>	</a:t>
            </a:r>
            <a:r>
              <a:rPr sz="3000" spc="-15" dirty="0">
                <a:latin typeface="Times New Roman"/>
                <a:cs typeface="Times New Roman"/>
              </a:rPr>
              <a:t>i</a:t>
            </a:r>
            <a:r>
              <a:rPr sz="3000" spc="-5" dirty="0">
                <a:latin typeface="Times New Roman"/>
                <a:cs typeface="Times New Roman"/>
              </a:rPr>
              <a:t>s</a:t>
            </a:r>
            <a:r>
              <a:rPr sz="3000" dirty="0">
                <a:latin typeface="Times New Roman"/>
                <a:cs typeface="Times New Roman"/>
              </a:rPr>
              <a:t>	</a:t>
            </a:r>
            <a:r>
              <a:rPr sz="3000" spc="-15" dirty="0">
                <a:latin typeface="Times New Roman"/>
                <a:cs typeface="Times New Roman"/>
              </a:rPr>
              <a:t>v</a:t>
            </a:r>
            <a:r>
              <a:rPr sz="3000" spc="-5" dirty="0">
                <a:latin typeface="Times New Roman"/>
                <a:cs typeface="Times New Roman"/>
              </a:rPr>
              <a:t>is</a:t>
            </a:r>
            <a:r>
              <a:rPr sz="3000" spc="-15" dirty="0">
                <a:latin typeface="Times New Roman"/>
                <a:cs typeface="Times New Roman"/>
              </a:rPr>
              <a:t>u</a:t>
            </a:r>
            <a:r>
              <a:rPr sz="3000" spc="5" dirty="0">
                <a:latin typeface="Times New Roman"/>
                <a:cs typeface="Times New Roman"/>
              </a:rPr>
              <a:t>a</a:t>
            </a:r>
            <a:r>
              <a:rPr sz="3000" dirty="0">
                <a:latin typeface="Times New Roman"/>
                <a:cs typeface="Times New Roman"/>
              </a:rPr>
              <a:t>l  </a:t>
            </a:r>
            <a:r>
              <a:rPr sz="3000" spc="-5" dirty="0">
                <a:latin typeface="Times New Roman"/>
                <a:cs typeface="Times New Roman"/>
              </a:rPr>
              <a:t>basic.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92174" y="96469"/>
            <a:ext cx="67310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latin typeface="Calibri"/>
                <a:cs typeface="Calibri"/>
              </a:rPr>
              <a:t>JAYAWANTRAO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35" dirty="0">
                <a:latin typeface="Calibri"/>
                <a:cs typeface="Calibri"/>
              </a:rPr>
              <a:t>SAWANT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COLLEGE</a:t>
            </a:r>
            <a:r>
              <a:rPr sz="1800" b="1" spc="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OF</a:t>
            </a:r>
            <a:r>
              <a:rPr sz="1800" b="1" dirty="0">
                <a:latin typeface="Calibri"/>
                <a:cs typeface="Calibri"/>
              </a:rPr>
              <a:t> ENGINEERING,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HADAPSAR,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PUNE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32511"/>
            <a:ext cx="745172" cy="507872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 smtClean="0"/>
              <a:t>Prof. M. A. Thorat</a:t>
            </a:r>
            <a:endParaRPr lang="en-IN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486536"/>
            <a:ext cx="106553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5" dirty="0">
                <a:latin typeface="Times New Roman"/>
                <a:cs typeface="Times New Roman"/>
              </a:rPr>
              <a:t>8.</a:t>
            </a:r>
            <a:r>
              <a:rPr sz="2500" spc="-7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PL/I: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867613"/>
            <a:ext cx="5017135" cy="1092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latin typeface="Times New Roman"/>
                <a:cs typeface="Times New Roman"/>
              </a:rPr>
              <a:t>Designed</a:t>
            </a:r>
            <a:r>
              <a:rPr sz="2500" spc="2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by</a:t>
            </a:r>
            <a:r>
              <a:rPr sz="2500" spc="-1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IBM</a:t>
            </a:r>
            <a:r>
              <a:rPr sz="250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and SHARE.</a:t>
            </a:r>
            <a:endParaRPr sz="2500">
              <a:latin typeface="Times New Roman"/>
              <a:cs typeface="Times New Roman"/>
            </a:endParaRPr>
          </a:p>
          <a:p>
            <a:pPr marL="355600" marR="5080" indent="-342900">
              <a:lnSpc>
                <a:spcPts val="2400"/>
              </a:lnSpc>
              <a:spcBef>
                <a:spcPts val="580"/>
              </a:spcBef>
              <a:buFont typeface="Arial MT"/>
              <a:buChar char="•"/>
              <a:tabLst>
                <a:tab pos="354965" algn="l"/>
                <a:tab pos="355600" algn="l"/>
                <a:tab pos="2339975" algn="l"/>
                <a:tab pos="2876550" algn="l"/>
                <a:tab pos="4190365" algn="l"/>
              </a:tabLst>
            </a:pPr>
            <a:r>
              <a:rPr sz="2500" spc="-5" dirty="0">
                <a:latin typeface="Times New Roman"/>
                <a:cs typeface="Times New Roman"/>
              </a:rPr>
              <a:t>Cha</a:t>
            </a:r>
            <a:r>
              <a:rPr sz="2500" dirty="0">
                <a:latin typeface="Times New Roman"/>
                <a:cs typeface="Times New Roman"/>
              </a:rPr>
              <a:t>ra</a:t>
            </a:r>
            <a:r>
              <a:rPr sz="2500" spc="-5" dirty="0">
                <a:latin typeface="Times New Roman"/>
                <a:cs typeface="Times New Roman"/>
              </a:rPr>
              <a:t>c</a:t>
            </a:r>
            <a:r>
              <a:rPr sz="2500" dirty="0">
                <a:latin typeface="Times New Roman"/>
                <a:cs typeface="Times New Roman"/>
              </a:rPr>
              <a:t>t</a:t>
            </a:r>
            <a:r>
              <a:rPr sz="2500" spc="-5" dirty="0">
                <a:latin typeface="Times New Roman"/>
                <a:cs typeface="Times New Roman"/>
              </a:rPr>
              <a:t>eri</a:t>
            </a:r>
            <a:r>
              <a:rPr sz="2500" spc="5" dirty="0">
                <a:latin typeface="Times New Roman"/>
                <a:cs typeface="Times New Roman"/>
              </a:rPr>
              <a:t>z</a:t>
            </a:r>
            <a:r>
              <a:rPr sz="2500" spc="-5" dirty="0">
                <a:latin typeface="Times New Roman"/>
                <a:cs typeface="Times New Roman"/>
              </a:rPr>
              <a:t>ed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-5" dirty="0">
                <a:latin typeface="Times New Roman"/>
                <a:cs typeface="Times New Roman"/>
              </a:rPr>
              <a:t>by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-5" dirty="0">
                <a:latin typeface="Times New Roman"/>
                <a:cs typeface="Times New Roman"/>
              </a:rPr>
              <a:t>dy</a:t>
            </a:r>
            <a:r>
              <a:rPr sz="2500" spc="5" dirty="0">
                <a:latin typeface="Times New Roman"/>
                <a:cs typeface="Times New Roman"/>
              </a:rPr>
              <a:t>n</a:t>
            </a:r>
            <a:r>
              <a:rPr sz="2500" dirty="0">
                <a:latin typeface="Times New Roman"/>
                <a:cs typeface="Times New Roman"/>
              </a:rPr>
              <a:t>a</a:t>
            </a:r>
            <a:r>
              <a:rPr sz="2500" spc="-15" dirty="0">
                <a:latin typeface="Times New Roman"/>
                <a:cs typeface="Times New Roman"/>
              </a:rPr>
              <a:t>m</a:t>
            </a:r>
            <a:r>
              <a:rPr sz="2500" spc="5" dirty="0">
                <a:latin typeface="Times New Roman"/>
                <a:cs typeface="Times New Roman"/>
              </a:rPr>
              <a:t>i</a:t>
            </a:r>
            <a:r>
              <a:rPr sz="2500" spc="-5" dirty="0">
                <a:latin typeface="Times New Roman"/>
                <a:cs typeface="Times New Roman"/>
              </a:rPr>
              <a:t>c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-5" dirty="0">
                <a:latin typeface="Times New Roman"/>
                <a:cs typeface="Times New Roman"/>
              </a:rPr>
              <a:t>ty</a:t>
            </a:r>
            <a:r>
              <a:rPr sz="2500" spc="5" dirty="0">
                <a:latin typeface="Times New Roman"/>
                <a:cs typeface="Times New Roman"/>
              </a:rPr>
              <a:t>p</a:t>
            </a:r>
            <a:r>
              <a:rPr sz="2500" spc="-5" dirty="0">
                <a:latin typeface="Times New Roman"/>
                <a:cs typeface="Times New Roman"/>
              </a:rPr>
              <a:t>i</a:t>
            </a:r>
            <a:r>
              <a:rPr sz="2500" spc="5" dirty="0">
                <a:latin typeface="Times New Roman"/>
                <a:cs typeface="Times New Roman"/>
              </a:rPr>
              <a:t>n</a:t>
            </a:r>
            <a:r>
              <a:rPr sz="2500" spc="-5" dirty="0">
                <a:latin typeface="Times New Roman"/>
                <a:cs typeface="Times New Roman"/>
              </a:rPr>
              <a:t>g  allocation.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93460" y="1248917"/>
            <a:ext cx="293624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90245" algn="l"/>
                <a:tab pos="2004695" algn="l"/>
              </a:tabLst>
            </a:pPr>
            <a:r>
              <a:rPr sz="2500" dirty="0">
                <a:latin typeface="Times New Roman"/>
                <a:cs typeface="Times New Roman"/>
              </a:rPr>
              <a:t>a</a:t>
            </a:r>
            <a:r>
              <a:rPr sz="2500" spc="-5" dirty="0">
                <a:latin typeface="Times New Roman"/>
                <a:cs typeface="Times New Roman"/>
              </a:rPr>
              <a:t>nd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-5" dirty="0">
                <a:latin typeface="Times New Roman"/>
                <a:cs typeface="Times New Roman"/>
              </a:rPr>
              <a:t>dy</a:t>
            </a:r>
            <a:r>
              <a:rPr sz="2500" spc="5" dirty="0">
                <a:latin typeface="Times New Roman"/>
                <a:cs typeface="Times New Roman"/>
              </a:rPr>
              <a:t>n</a:t>
            </a:r>
            <a:r>
              <a:rPr sz="2500" dirty="0">
                <a:latin typeface="Times New Roman"/>
                <a:cs typeface="Times New Roman"/>
              </a:rPr>
              <a:t>a</a:t>
            </a:r>
            <a:r>
              <a:rPr sz="2500" spc="-15" dirty="0">
                <a:latin typeface="Times New Roman"/>
                <a:cs typeface="Times New Roman"/>
              </a:rPr>
              <a:t>m</a:t>
            </a:r>
            <a:r>
              <a:rPr sz="2500" spc="5" dirty="0">
                <a:latin typeface="Times New Roman"/>
                <a:cs typeface="Times New Roman"/>
              </a:rPr>
              <a:t>i</a:t>
            </a:r>
            <a:r>
              <a:rPr sz="2500" spc="-5" dirty="0">
                <a:latin typeface="Times New Roman"/>
                <a:cs typeface="Times New Roman"/>
              </a:rPr>
              <a:t>c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-5" dirty="0">
                <a:latin typeface="Times New Roman"/>
                <a:cs typeface="Times New Roman"/>
              </a:rPr>
              <a:t>s</a:t>
            </a:r>
            <a:r>
              <a:rPr sz="2500" spc="5" dirty="0">
                <a:latin typeface="Times New Roman"/>
                <a:cs typeface="Times New Roman"/>
              </a:rPr>
              <a:t>t</a:t>
            </a:r>
            <a:r>
              <a:rPr sz="2500" spc="-5" dirty="0">
                <a:latin typeface="Times New Roman"/>
                <a:cs typeface="Times New Roman"/>
              </a:rPr>
              <a:t>o</a:t>
            </a:r>
            <a:r>
              <a:rPr sz="2500" dirty="0">
                <a:latin typeface="Times New Roman"/>
                <a:cs typeface="Times New Roman"/>
              </a:rPr>
              <a:t>ra</a:t>
            </a:r>
            <a:r>
              <a:rPr sz="2500" spc="-5" dirty="0">
                <a:latin typeface="Times New Roman"/>
                <a:cs typeface="Times New Roman"/>
              </a:rPr>
              <a:t>ge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3540" y="1934717"/>
            <a:ext cx="8148320" cy="406463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marR="5080" indent="-342900">
              <a:lnSpc>
                <a:spcPts val="2400"/>
              </a:lnSpc>
              <a:spcBef>
                <a:spcPts val="6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500" spc="-35" dirty="0">
                <a:latin typeface="Times New Roman"/>
                <a:cs typeface="Times New Roman"/>
              </a:rPr>
              <a:t>Variables</a:t>
            </a:r>
            <a:r>
              <a:rPr sz="2500" spc="12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are</a:t>
            </a:r>
            <a:r>
              <a:rPr sz="2500" spc="12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untyped</a:t>
            </a:r>
            <a:r>
              <a:rPr sz="2500" spc="12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i.e.</a:t>
            </a:r>
            <a:r>
              <a:rPr sz="2500" spc="12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A</a:t>
            </a:r>
            <a:r>
              <a:rPr sz="2500" spc="-1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variable</a:t>
            </a:r>
            <a:r>
              <a:rPr sz="2500" spc="12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acquires</a:t>
            </a:r>
            <a:r>
              <a:rPr sz="2500" spc="14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a</a:t>
            </a:r>
            <a:r>
              <a:rPr sz="2500" spc="12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type</a:t>
            </a:r>
            <a:r>
              <a:rPr sz="2500" spc="12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when</a:t>
            </a:r>
            <a:r>
              <a:rPr sz="2500" spc="13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it </a:t>
            </a:r>
            <a:r>
              <a:rPr sz="2500" spc="-61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is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assigned</a:t>
            </a:r>
            <a:r>
              <a:rPr sz="2500" spc="2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a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value</a:t>
            </a:r>
            <a:endParaRPr sz="25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latin typeface="Times New Roman"/>
                <a:cs typeface="Times New Roman"/>
              </a:rPr>
              <a:t>Storage</a:t>
            </a:r>
            <a:r>
              <a:rPr sz="2500" spc="2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is</a:t>
            </a:r>
            <a:r>
              <a:rPr sz="250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allocated</a:t>
            </a:r>
            <a:r>
              <a:rPr sz="2500" spc="6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to</a:t>
            </a:r>
            <a:r>
              <a:rPr sz="250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a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variable</a:t>
            </a:r>
            <a:r>
              <a:rPr sz="2500" spc="4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when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it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is assigned</a:t>
            </a:r>
            <a:r>
              <a:rPr sz="2500" spc="4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a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value.</a:t>
            </a: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500" b="1" spc="-5" dirty="0">
                <a:latin typeface="Times New Roman"/>
                <a:cs typeface="Times New Roman"/>
              </a:rPr>
              <a:t>9.</a:t>
            </a:r>
            <a:r>
              <a:rPr sz="2500" b="1" spc="-45" dirty="0">
                <a:latin typeface="Times New Roman"/>
                <a:cs typeface="Times New Roman"/>
              </a:rPr>
              <a:t> </a:t>
            </a:r>
            <a:r>
              <a:rPr sz="2500" b="1" spc="-30" dirty="0">
                <a:latin typeface="Times New Roman"/>
                <a:cs typeface="Times New Roman"/>
              </a:rPr>
              <a:t>PASCAL:</a:t>
            </a:r>
            <a:endParaRPr sz="25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latin typeface="Times New Roman"/>
                <a:cs typeface="Times New Roman"/>
              </a:rPr>
              <a:t>Designed</a:t>
            </a:r>
            <a:r>
              <a:rPr sz="2500" spc="3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initially</a:t>
            </a:r>
            <a:r>
              <a:rPr sz="2500" spc="4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for</a:t>
            </a:r>
            <a:r>
              <a:rPr sz="2500" spc="2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teaching</a:t>
            </a:r>
            <a:r>
              <a:rPr sz="2500" spc="4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structured</a:t>
            </a:r>
            <a:r>
              <a:rPr sz="2500" spc="6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programming.</a:t>
            </a:r>
            <a:endParaRPr sz="25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500" spc="-75" dirty="0">
                <a:latin typeface="Times New Roman"/>
                <a:cs typeface="Times New Roman"/>
              </a:rPr>
              <a:t>Was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small,</a:t>
            </a:r>
            <a:r>
              <a:rPr sz="2500" spc="50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simple</a:t>
            </a:r>
            <a:r>
              <a:rPr sz="2500" spc="4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and</a:t>
            </a:r>
            <a:r>
              <a:rPr sz="250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easy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to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learn.</a:t>
            </a: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500" b="1" spc="-5" dirty="0">
                <a:latin typeface="Times New Roman"/>
                <a:cs typeface="Times New Roman"/>
              </a:rPr>
              <a:t>10.</a:t>
            </a:r>
            <a:r>
              <a:rPr sz="2500" b="1" spc="-50" dirty="0">
                <a:latin typeface="Times New Roman"/>
                <a:cs typeface="Times New Roman"/>
              </a:rPr>
              <a:t> </a:t>
            </a:r>
            <a:r>
              <a:rPr sz="2500" b="1" spc="-5" dirty="0">
                <a:latin typeface="Times New Roman"/>
                <a:cs typeface="Times New Roman"/>
              </a:rPr>
              <a:t>C:</a:t>
            </a:r>
            <a:endParaRPr sz="25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latin typeface="Times New Roman"/>
                <a:cs typeface="Times New Roman"/>
              </a:rPr>
              <a:t>Developed</a:t>
            </a:r>
            <a:r>
              <a:rPr sz="2500" spc="2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in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1972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for system</a:t>
            </a:r>
            <a:r>
              <a:rPr sz="2500" spc="3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programming.</a:t>
            </a:r>
            <a:endParaRPr sz="25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500" spc="-10" dirty="0">
                <a:latin typeface="Times New Roman"/>
                <a:cs typeface="Times New Roman"/>
              </a:rPr>
              <a:t>Has</a:t>
            </a:r>
            <a:r>
              <a:rPr sz="250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powerful</a:t>
            </a:r>
            <a:r>
              <a:rPr sz="2500" spc="3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set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of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operators.</a:t>
            </a:r>
            <a:endParaRPr sz="2500">
              <a:latin typeface="Times New Roman"/>
              <a:cs typeface="Times New Roman"/>
            </a:endParaRPr>
          </a:p>
          <a:p>
            <a:pPr marL="355600" marR="5715" indent="-342900">
              <a:lnSpc>
                <a:spcPts val="2400"/>
              </a:lnSpc>
              <a:spcBef>
                <a:spcPts val="5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latin typeface="Times New Roman"/>
                <a:cs typeface="Times New Roman"/>
              </a:rPr>
              <a:t>Though</a:t>
            </a:r>
            <a:r>
              <a:rPr sz="2500" spc="15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designed</a:t>
            </a:r>
            <a:r>
              <a:rPr sz="2500" spc="16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as</a:t>
            </a:r>
            <a:r>
              <a:rPr sz="2500" spc="17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a</a:t>
            </a:r>
            <a:r>
              <a:rPr sz="2500" spc="14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systems</a:t>
            </a:r>
            <a:r>
              <a:rPr sz="2500" spc="16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language,</a:t>
            </a:r>
            <a:r>
              <a:rPr sz="2500" spc="16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it</a:t>
            </a:r>
            <a:r>
              <a:rPr sz="2500" spc="15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has</a:t>
            </a:r>
            <a:r>
              <a:rPr sz="2500" spc="16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been</a:t>
            </a:r>
            <a:r>
              <a:rPr sz="2500" spc="16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used</a:t>
            </a:r>
            <a:r>
              <a:rPr sz="2500" spc="15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in </a:t>
            </a:r>
            <a:r>
              <a:rPr sz="2500" spc="-610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many</a:t>
            </a:r>
            <a:r>
              <a:rPr sz="2500" spc="3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application</a:t>
            </a:r>
            <a:r>
              <a:rPr sz="2500" spc="4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areas.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92174" y="96469"/>
            <a:ext cx="67310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latin typeface="Calibri"/>
                <a:cs typeface="Calibri"/>
              </a:rPr>
              <a:t>JAYAWANTRAO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35" dirty="0">
                <a:latin typeface="Calibri"/>
                <a:cs typeface="Calibri"/>
              </a:rPr>
              <a:t>SAWANT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COLLEGE</a:t>
            </a:r>
            <a:r>
              <a:rPr sz="1800" b="1" spc="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OF</a:t>
            </a:r>
            <a:r>
              <a:rPr sz="1800" b="1" dirty="0">
                <a:latin typeface="Calibri"/>
                <a:cs typeface="Calibri"/>
              </a:rPr>
              <a:t> ENGINEERING,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HADAPSAR,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PUNE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32511"/>
            <a:ext cx="745172" cy="507872"/>
          </a:xfrm>
          <a:prstGeom prst="rect">
            <a:avLst/>
          </a:prstGeom>
        </p:spPr>
      </p:pic>
      <p:sp>
        <p:nvSpPr>
          <p:cNvPr id="8" name="Footer Placeholder 7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 smtClean="0"/>
              <a:t>Prof. M. A. Thorat</a:t>
            </a:r>
            <a:endParaRPr lang="en-IN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497204"/>
            <a:ext cx="8072120" cy="45186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40" dirty="0">
                <a:latin typeface="Times New Roman"/>
                <a:cs typeface="Times New Roman"/>
              </a:rPr>
              <a:t>11.</a:t>
            </a:r>
            <a:r>
              <a:rPr sz="2200" b="1" spc="-5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PROLOG:</a:t>
            </a:r>
            <a:endParaRPr sz="2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Times New Roman"/>
                <a:cs typeface="Times New Roman"/>
              </a:rPr>
              <a:t>Based </a:t>
            </a:r>
            <a:r>
              <a:rPr sz="2200" dirty="0">
                <a:latin typeface="Times New Roman"/>
                <a:cs typeface="Times New Roman"/>
              </a:rPr>
              <a:t>on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formal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logic.</a:t>
            </a:r>
            <a:endParaRPr sz="2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Times New Roman"/>
                <a:cs typeface="Times New Roman"/>
              </a:rPr>
              <a:t>Is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Non-procedural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language.</a:t>
            </a:r>
            <a:endParaRPr sz="2200">
              <a:latin typeface="Times New Roman"/>
              <a:cs typeface="Times New Roman"/>
            </a:endParaRPr>
          </a:p>
          <a:p>
            <a:pPr marL="355600" marR="6985" indent="-342900">
              <a:lnSpc>
                <a:spcPct val="80000"/>
              </a:lnSpc>
              <a:spcBef>
                <a:spcPts val="52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Times New Roman"/>
                <a:cs typeface="Times New Roman"/>
              </a:rPr>
              <a:t>Considered</a:t>
            </a:r>
            <a:r>
              <a:rPr sz="2200" spc="3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to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be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intelligent</a:t>
            </a:r>
            <a:r>
              <a:rPr sz="2200" spc="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database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system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that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uses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an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inferencing </a:t>
            </a:r>
            <a:r>
              <a:rPr sz="2200" spc="-5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process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to infer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truth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given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queries.</a:t>
            </a:r>
            <a:endParaRPr sz="2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Times New Roman"/>
                <a:cs typeface="Times New Roman"/>
              </a:rPr>
              <a:t>It is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comparatively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inefficient.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200" b="1" dirty="0">
                <a:latin typeface="Times New Roman"/>
                <a:cs typeface="Times New Roman"/>
              </a:rPr>
              <a:t>12</a:t>
            </a:r>
            <a:r>
              <a:rPr sz="2200" b="1" spc="-5" dirty="0">
                <a:latin typeface="Times New Roman"/>
                <a:cs typeface="Times New Roman"/>
              </a:rPr>
              <a:t>.</a:t>
            </a:r>
            <a:r>
              <a:rPr sz="2200" b="1" spc="-130" dirty="0">
                <a:latin typeface="Times New Roman"/>
                <a:cs typeface="Times New Roman"/>
              </a:rPr>
              <a:t> </a:t>
            </a:r>
            <a:r>
              <a:rPr sz="2200" b="1" spc="-10" dirty="0">
                <a:latin typeface="Times New Roman"/>
                <a:cs typeface="Times New Roman"/>
              </a:rPr>
              <a:t>AD</a:t>
            </a:r>
            <a:r>
              <a:rPr sz="2200" b="1" spc="-5" dirty="0">
                <a:latin typeface="Times New Roman"/>
                <a:cs typeface="Times New Roman"/>
              </a:rPr>
              <a:t>A:</a:t>
            </a:r>
            <a:endParaRPr sz="22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80000"/>
              </a:lnSpc>
              <a:spcBef>
                <a:spcPts val="53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Times New Roman"/>
                <a:cs typeface="Times New Roman"/>
              </a:rPr>
              <a:t>For</a:t>
            </a:r>
            <a:r>
              <a:rPr sz="2200" spc="3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design</a:t>
            </a:r>
            <a:r>
              <a:rPr sz="2200" spc="3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3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this</a:t>
            </a:r>
            <a:r>
              <a:rPr sz="2200" spc="3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language</a:t>
            </a:r>
            <a:r>
              <a:rPr sz="2200" spc="3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required</a:t>
            </a:r>
            <a:r>
              <a:rPr sz="2200" spc="3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huge</a:t>
            </a:r>
            <a:r>
              <a:rPr sz="2200" spc="3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design</a:t>
            </a:r>
            <a:r>
              <a:rPr sz="2200" spc="32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effort,</a:t>
            </a:r>
            <a:r>
              <a:rPr sz="2200" spc="3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involving </a:t>
            </a:r>
            <a:r>
              <a:rPr sz="2200" spc="-5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hundreds</a:t>
            </a:r>
            <a:r>
              <a:rPr sz="2200" dirty="0">
                <a:latin typeface="Times New Roman"/>
                <a:cs typeface="Times New Roman"/>
              </a:rPr>
              <a:t> of </a:t>
            </a:r>
            <a:r>
              <a:rPr sz="2200" spc="-5" dirty="0">
                <a:latin typeface="Times New Roman"/>
                <a:cs typeface="Times New Roman"/>
              </a:rPr>
              <a:t>people,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much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30" dirty="0">
                <a:latin typeface="Times New Roman"/>
                <a:cs typeface="Times New Roman"/>
              </a:rPr>
              <a:t>money,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and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about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eight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years.</a:t>
            </a:r>
            <a:endParaRPr sz="2200">
              <a:latin typeface="Times New Roman"/>
              <a:cs typeface="Times New Roman"/>
            </a:endParaRPr>
          </a:p>
          <a:p>
            <a:pPr marL="355600" marR="5080" indent="-342900">
              <a:lnSpc>
                <a:spcPts val="2110"/>
              </a:lnSpc>
              <a:spcBef>
                <a:spcPts val="515"/>
              </a:spcBef>
              <a:buFont typeface="Arial MT"/>
              <a:buChar char="•"/>
              <a:tabLst>
                <a:tab pos="354965" algn="l"/>
                <a:tab pos="355600" algn="l"/>
                <a:tab pos="881380" algn="l"/>
                <a:tab pos="2058035" algn="l"/>
                <a:tab pos="2628265" algn="l"/>
                <a:tab pos="3060700" algn="l"/>
                <a:tab pos="4351655" algn="l"/>
                <a:tab pos="5139690" algn="l"/>
                <a:tab pos="5711190" algn="l"/>
                <a:tab pos="6033135" algn="l"/>
                <a:tab pos="7071359" algn="l"/>
                <a:tab pos="7595234" algn="l"/>
              </a:tabLst>
            </a:pPr>
            <a:r>
              <a:rPr sz="2200" spc="-10" dirty="0">
                <a:latin typeface="Times New Roman"/>
                <a:cs typeface="Times New Roman"/>
              </a:rPr>
              <a:t>B</a:t>
            </a:r>
            <a:r>
              <a:rPr sz="2200" spc="-5" dirty="0">
                <a:latin typeface="Times New Roman"/>
                <a:cs typeface="Times New Roman"/>
              </a:rPr>
              <a:t>y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allowi</a:t>
            </a:r>
            <a:r>
              <a:rPr sz="2200" dirty="0">
                <a:latin typeface="Times New Roman"/>
                <a:cs typeface="Times New Roman"/>
              </a:rPr>
              <a:t>n</a:t>
            </a:r>
            <a:r>
              <a:rPr sz="2200" spc="-5" dirty="0">
                <a:latin typeface="Times New Roman"/>
                <a:cs typeface="Times New Roman"/>
              </a:rPr>
              <a:t>g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use</a:t>
            </a:r>
            <a:r>
              <a:rPr sz="2200" dirty="0">
                <a:latin typeface="Times New Roman"/>
                <a:cs typeface="Times New Roman"/>
              </a:rPr>
              <a:t>	o</a:t>
            </a:r>
            <a:r>
              <a:rPr sz="2200" spc="-5" dirty="0">
                <a:latin typeface="Times New Roman"/>
                <a:cs typeface="Times New Roman"/>
              </a:rPr>
              <a:t>f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p</a:t>
            </a:r>
            <a:r>
              <a:rPr sz="2200" spc="-15" dirty="0">
                <a:latin typeface="Times New Roman"/>
                <a:cs typeface="Times New Roman"/>
              </a:rPr>
              <a:t>a</a:t>
            </a:r>
            <a:r>
              <a:rPr sz="2200" spc="-5" dirty="0">
                <a:latin typeface="Times New Roman"/>
                <a:cs typeface="Times New Roman"/>
              </a:rPr>
              <a:t>ckages,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10" dirty="0">
                <a:latin typeface="Times New Roman"/>
                <a:cs typeface="Times New Roman"/>
              </a:rPr>
              <a:t>AD</a:t>
            </a:r>
            <a:r>
              <a:rPr sz="2200" spc="-5" dirty="0">
                <a:latin typeface="Times New Roman"/>
                <a:cs typeface="Times New Roman"/>
              </a:rPr>
              <a:t>A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has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a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s</a:t>
            </a:r>
            <a:r>
              <a:rPr sz="2200" spc="-15" dirty="0">
                <a:latin typeface="Times New Roman"/>
                <a:cs typeface="Times New Roman"/>
              </a:rPr>
              <a:t>u</a:t>
            </a:r>
            <a:r>
              <a:rPr sz="2200" spc="-5" dirty="0">
                <a:latin typeface="Times New Roman"/>
                <a:cs typeface="Times New Roman"/>
              </a:rPr>
              <a:t>p</a:t>
            </a:r>
            <a:r>
              <a:rPr sz="2200" dirty="0">
                <a:latin typeface="Times New Roman"/>
                <a:cs typeface="Times New Roman"/>
              </a:rPr>
              <a:t>p</a:t>
            </a:r>
            <a:r>
              <a:rPr sz="2200" spc="-5" dirty="0">
                <a:latin typeface="Times New Roman"/>
                <a:cs typeface="Times New Roman"/>
              </a:rPr>
              <a:t>ort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for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d</a:t>
            </a:r>
            <a:r>
              <a:rPr sz="2200" spc="-15" dirty="0">
                <a:latin typeface="Times New Roman"/>
                <a:cs typeface="Times New Roman"/>
              </a:rPr>
              <a:t>a</a:t>
            </a:r>
            <a:r>
              <a:rPr sz="2200" spc="-5" dirty="0">
                <a:latin typeface="Times New Roman"/>
                <a:cs typeface="Times New Roman"/>
              </a:rPr>
              <a:t>ta  abstraction.</a:t>
            </a:r>
            <a:endParaRPr sz="2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Times New Roman"/>
                <a:cs typeface="Times New Roman"/>
              </a:rPr>
              <a:t>Support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the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exception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handling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mechanism.</a:t>
            </a:r>
            <a:endParaRPr sz="2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Times New Roman"/>
                <a:cs typeface="Times New Roman"/>
              </a:rPr>
              <a:t>Allows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the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use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generic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units and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concurrency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mechanism.</a:t>
            </a:r>
            <a:endParaRPr sz="2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Times New Roman"/>
                <a:cs typeface="Times New Roman"/>
              </a:rPr>
              <a:t>Contains </a:t>
            </a:r>
            <a:r>
              <a:rPr sz="2200" spc="-10" dirty="0">
                <a:latin typeface="Times New Roman"/>
                <a:cs typeface="Times New Roman"/>
              </a:rPr>
              <a:t>more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flexible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libraries.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8420" rIns="0" bIns="0" rtlCol="0">
            <a:spAutoFit/>
          </a:bodyPr>
          <a:lstStyle/>
          <a:p>
            <a:pPr marL="384175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JAYAWANTRAO</a:t>
            </a:r>
            <a:r>
              <a:rPr spc="-20" dirty="0"/>
              <a:t> </a:t>
            </a:r>
            <a:r>
              <a:rPr spc="-35" dirty="0"/>
              <a:t>SAWANT</a:t>
            </a:r>
            <a:r>
              <a:rPr spc="10" dirty="0"/>
              <a:t> </a:t>
            </a:r>
            <a:r>
              <a:rPr spc="-15" dirty="0"/>
              <a:t>COLLEGE</a:t>
            </a:r>
            <a:r>
              <a:rPr spc="15" dirty="0"/>
              <a:t> </a:t>
            </a:r>
            <a:r>
              <a:rPr spc="-5" dirty="0"/>
              <a:t>OF</a:t>
            </a:r>
            <a:r>
              <a:rPr dirty="0"/>
              <a:t> ENGINEERING,</a:t>
            </a:r>
            <a:r>
              <a:rPr spc="-5" dirty="0"/>
              <a:t> </a:t>
            </a:r>
            <a:r>
              <a:rPr spc="-10" dirty="0"/>
              <a:t>HADAPSAR,</a:t>
            </a:r>
            <a:r>
              <a:rPr spc="-15" dirty="0"/>
              <a:t> </a:t>
            </a:r>
            <a:r>
              <a:rPr spc="-5" dirty="0"/>
              <a:t>PUNE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32511"/>
            <a:ext cx="745172" cy="507872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 smtClean="0"/>
              <a:t>Prof. M. A. Thorat</a:t>
            </a:r>
            <a:endParaRPr lang="en-IN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36575"/>
            <a:ext cx="1290955" cy="437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dirty="0">
                <a:latin typeface="Times New Roman"/>
                <a:cs typeface="Times New Roman"/>
              </a:rPr>
              <a:t>13.</a:t>
            </a:r>
            <a:r>
              <a:rPr sz="2700" spc="-10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C++: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340" y="889761"/>
            <a:ext cx="473456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700" dirty="0">
                <a:latin typeface="Times New Roman"/>
                <a:cs typeface="Times New Roman"/>
              </a:rPr>
              <a:t>Developed</a:t>
            </a:r>
            <a:r>
              <a:rPr sz="2700" spc="-2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as</a:t>
            </a:r>
            <a:r>
              <a:rPr sz="2700" spc="-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Bell</a:t>
            </a:r>
            <a:r>
              <a:rPr sz="2700" spc="-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labs</a:t>
            </a:r>
            <a:r>
              <a:rPr sz="2700" spc="-2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in</a:t>
            </a:r>
            <a:r>
              <a:rPr sz="2700" spc="-2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1980.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8340" y="1342390"/>
            <a:ext cx="1541145" cy="126047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55600" marR="5080" indent="-342900">
              <a:lnSpc>
                <a:spcPts val="2920"/>
              </a:lnSpc>
              <a:spcBef>
                <a:spcPts val="459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700" spc="-5" dirty="0">
                <a:latin typeface="Times New Roman"/>
                <a:cs typeface="Times New Roman"/>
              </a:rPr>
              <a:t>Support </a:t>
            </a:r>
            <a:r>
              <a:rPr sz="2700" spc="-660" dirty="0">
                <a:latin typeface="Times New Roman"/>
                <a:cs typeface="Times New Roman"/>
              </a:rPr>
              <a:t> </a:t>
            </a:r>
            <a:r>
              <a:rPr sz="2700" spc="-15" dirty="0">
                <a:latin typeface="Times New Roman"/>
                <a:cs typeface="Times New Roman"/>
              </a:rPr>
              <a:t>f</a:t>
            </a:r>
            <a:r>
              <a:rPr sz="2700" dirty="0">
                <a:latin typeface="Times New Roman"/>
                <a:cs typeface="Times New Roman"/>
              </a:rPr>
              <a:t>eat</a:t>
            </a:r>
            <a:r>
              <a:rPr sz="2700" spc="10" dirty="0">
                <a:latin typeface="Times New Roman"/>
                <a:cs typeface="Times New Roman"/>
              </a:rPr>
              <a:t>u</a:t>
            </a:r>
            <a:r>
              <a:rPr sz="2700" spc="-5" dirty="0">
                <a:latin typeface="Times New Roman"/>
                <a:cs typeface="Times New Roman"/>
              </a:rPr>
              <a:t>re</a:t>
            </a:r>
            <a:r>
              <a:rPr sz="2700" spc="5" dirty="0">
                <a:latin typeface="Times New Roman"/>
                <a:cs typeface="Times New Roman"/>
              </a:rPr>
              <a:t>s</a:t>
            </a:r>
            <a:r>
              <a:rPr sz="2700" dirty="0">
                <a:latin typeface="Times New Roman"/>
                <a:cs typeface="Times New Roman"/>
              </a:rPr>
              <a:t>.</a:t>
            </a:r>
            <a:endParaRPr sz="2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2700" b="1" dirty="0">
                <a:latin typeface="Times New Roman"/>
                <a:cs typeface="Times New Roman"/>
              </a:rPr>
              <a:t>14.</a:t>
            </a:r>
            <a:r>
              <a:rPr sz="2700" b="1" spc="-65" dirty="0">
                <a:latin typeface="Times New Roman"/>
                <a:cs typeface="Times New Roman"/>
              </a:rPr>
              <a:t> </a:t>
            </a:r>
            <a:r>
              <a:rPr sz="2700" b="1" spc="-145" dirty="0">
                <a:latin typeface="Times New Roman"/>
                <a:cs typeface="Times New Roman"/>
              </a:rPr>
              <a:t>JAVA: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72614" y="1342390"/>
            <a:ext cx="623443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67385" algn="l"/>
                <a:tab pos="1532255" algn="l"/>
                <a:tab pos="3253104" algn="l"/>
                <a:tab pos="4004310" algn="l"/>
                <a:tab pos="5097145" algn="l"/>
              </a:tabLst>
            </a:pPr>
            <a:r>
              <a:rPr sz="2700" dirty="0">
                <a:latin typeface="Times New Roman"/>
                <a:cs typeface="Times New Roman"/>
              </a:rPr>
              <a:t>for	both	</a:t>
            </a:r>
            <a:r>
              <a:rPr sz="2700" spc="-5" dirty="0">
                <a:latin typeface="Times New Roman"/>
                <a:cs typeface="Times New Roman"/>
              </a:rPr>
              <a:t>procedural	</a:t>
            </a:r>
            <a:r>
              <a:rPr sz="2700" dirty="0">
                <a:latin typeface="Times New Roman"/>
                <a:cs typeface="Times New Roman"/>
              </a:rPr>
              <a:t>and	object	</a:t>
            </a:r>
            <a:r>
              <a:rPr sz="2700" spc="-5" dirty="0">
                <a:latin typeface="Times New Roman"/>
                <a:cs typeface="Times New Roman"/>
              </a:rPr>
              <a:t>oriented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8340" y="2618359"/>
            <a:ext cx="7918450" cy="307149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55600" marR="5080" indent="-342900">
              <a:lnSpc>
                <a:spcPts val="2920"/>
              </a:lnSpc>
              <a:spcBef>
                <a:spcPts val="459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700" dirty="0">
                <a:latin typeface="Times New Roman"/>
                <a:cs typeface="Times New Roman"/>
              </a:rPr>
              <a:t>Developed</a:t>
            </a:r>
            <a:r>
              <a:rPr sz="2700" spc="22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by</a:t>
            </a:r>
            <a:r>
              <a:rPr sz="2700" spc="229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Sun</a:t>
            </a:r>
            <a:r>
              <a:rPr sz="2700" spc="23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Microsystems</a:t>
            </a:r>
            <a:r>
              <a:rPr sz="2700" spc="229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in</a:t>
            </a:r>
            <a:r>
              <a:rPr sz="2700" spc="229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1990.</a:t>
            </a:r>
            <a:r>
              <a:rPr sz="2700" spc="21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.It</a:t>
            </a:r>
            <a:r>
              <a:rPr sz="2700" spc="229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is</a:t>
            </a:r>
            <a:r>
              <a:rPr sz="2700" spc="229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based </a:t>
            </a:r>
            <a:r>
              <a:rPr sz="2700" spc="-66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on</a:t>
            </a:r>
            <a:r>
              <a:rPr sz="2700" spc="-1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C++.</a:t>
            </a:r>
            <a:endParaRPr sz="27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700" dirty="0">
                <a:latin typeface="Times New Roman"/>
                <a:cs typeface="Times New Roman"/>
              </a:rPr>
              <a:t>Supports</a:t>
            </a:r>
            <a:r>
              <a:rPr sz="2700" spc="-4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only</a:t>
            </a:r>
            <a:r>
              <a:rPr sz="2700" spc="-25" dirty="0">
                <a:latin typeface="Times New Roman"/>
                <a:cs typeface="Times New Roman"/>
              </a:rPr>
              <a:t> </a:t>
            </a:r>
            <a:r>
              <a:rPr sz="2700" spc="-85" dirty="0">
                <a:latin typeface="Times New Roman"/>
                <a:cs typeface="Times New Roman"/>
              </a:rPr>
              <a:t>OOP.</a:t>
            </a:r>
            <a:endParaRPr sz="27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700" dirty="0">
                <a:latin typeface="Times New Roman"/>
                <a:cs typeface="Times New Roman"/>
              </a:rPr>
              <a:t>Contains</a:t>
            </a:r>
            <a:r>
              <a:rPr sz="2700" spc="-2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references</a:t>
            </a:r>
            <a:r>
              <a:rPr sz="2700" spc="2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but</a:t>
            </a:r>
            <a:r>
              <a:rPr sz="2700" spc="-2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no pointers.</a:t>
            </a:r>
            <a:endParaRPr sz="27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700" spc="-5" dirty="0">
                <a:latin typeface="Times New Roman"/>
                <a:cs typeface="Times New Roman"/>
              </a:rPr>
              <a:t>Has </a:t>
            </a:r>
            <a:r>
              <a:rPr sz="2700" dirty="0">
                <a:latin typeface="Times New Roman"/>
                <a:cs typeface="Times New Roman"/>
              </a:rPr>
              <a:t>a</a:t>
            </a:r>
            <a:r>
              <a:rPr sz="2700" spc="-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facility</a:t>
            </a:r>
            <a:r>
              <a:rPr sz="2700" spc="-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and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support</a:t>
            </a:r>
            <a:r>
              <a:rPr sz="2700" spc="-2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for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applets</a:t>
            </a:r>
            <a:r>
              <a:rPr sz="2700" spc="-3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and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spc="-15" dirty="0">
                <a:latin typeface="Times New Roman"/>
                <a:cs typeface="Times New Roman"/>
              </a:rPr>
              <a:t>concurrency.</a:t>
            </a:r>
            <a:endParaRPr sz="2700">
              <a:latin typeface="Times New Roman"/>
              <a:cs typeface="Times New Roman"/>
            </a:endParaRPr>
          </a:p>
          <a:p>
            <a:pPr marL="440690" indent="-428625">
              <a:lnSpc>
                <a:spcPct val="100000"/>
              </a:lnSpc>
              <a:spcBef>
                <a:spcPts val="320"/>
              </a:spcBef>
              <a:buFont typeface="Arial MT"/>
              <a:buChar char="•"/>
              <a:tabLst>
                <a:tab pos="440690" algn="l"/>
                <a:tab pos="441325" algn="l"/>
              </a:tabLst>
            </a:pPr>
            <a:r>
              <a:rPr sz="2700" spc="-5" dirty="0">
                <a:latin typeface="Times New Roman"/>
                <a:cs typeface="Times New Roman"/>
              </a:rPr>
              <a:t>Has </a:t>
            </a:r>
            <a:r>
              <a:rPr sz="2700" dirty="0">
                <a:latin typeface="Times New Roman"/>
                <a:cs typeface="Times New Roman"/>
              </a:rPr>
              <a:t>libraries</a:t>
            </a:r>
            <a:r>
              <a:rPr sz="2700" spc="-1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for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applets,</a:t>
            </a:r>
            <a:r>
              <a:rPr sz="2700" spc="-2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GUIs,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database</a:t>
            </a:r>
            <a:r>
              <a:rPr sz="2700" spc="-2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access.</a:t>
            </a:r>
            <a:endParaRPr sz="27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3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700" dirty="0">
                <a:latin typeface="Times New Roman"/>
                <a:cs typeface="Times New Roman"/>
              </a:rPr>
              <a:t>Is</a:t>
            </a:r>
            <a:r>
              <a:rPr sz="2700" spc="-1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widely</a:t>
            </a:r>
            <a:r>
              <a:rPr sz="2700" spc="-2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used</a:t>
            </a:r>
            <a:r>
              <a:rPr sz="2700" spc="-2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for</a:t>
            </a:r>
            <a:r>
              <a:rPr sz="2700" dirty="0">
                <a:latin typeface="Times New Roman"/>
                <a:cs typeface="Times New Roman"/>
              </a:rPr>
              <a:t> web</a:t>
            </a:r>
            <a:r>
              <a:rPr sz="2700" spc="-1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programming.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92174" y="96469"/>
            <a:ext cx="67310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latin typeface="Calibri"/>
                <a:cs typeface="Calibri"/>
              </a:rPr>
              <a:t>JAYAWANTRAO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35" dirty="0">
                <a:latin typeface="Calibri"/>
                <a:cs typeface="Calibri"/>
              </a:rPr>
              <a:t>SAWANT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COLLEGE</a:t>
            </a:r>
            <a:r>
              <a:rPr sz="1800" b="1" spc="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OF</a:t>
            </a:r>
            <a:r>
              <a:rPr sz="1800" b="1" dirty="0">
                <a:latin typeface="Calibri"/>
                <a:cs typeface="Calibri"/>
              </a:rPr>
              <a:t> ENGINEERING,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HADAPSAR,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PUNE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32511"/>
            <a:ext cx="745172" cy="507872"/>
          </a:xfrm>
          <a:prstGeom prst="rect">
            <a:avLst/>
          </a:prstGeom>
        </p:spPr>
      </p:pic>
      <p:sp>
        <p:nvSpPr>
          <p:cNvPr id="9" name="Footer Placeholder 8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 smtClean="0"/>
              <a:t>Prof. M. A. Thorat</a:t>
            </a:r>
            <a:endParaRPr lang="en-IN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309"/>
            <a:ext cx="600646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Times New Roman"/>
                <a:cs typeface="Times New Roman"/>
              </a:rPr>
              <a:t>15.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Scripting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Languages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for</a:t>
            </a:r>
            <a:r>
              <a:rPr sz="3200" spc="-1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WEB: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052830"/>
            <a:ext cx="8072755" cy="4806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6985" indent="-342900" algn="just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spc="-50" dirty="0">
                <a:latin typeface="Times New Roman"/>
                <a:cs typeface="Times New Roman"/>
              </a:rPr>
              <a:t>Various </a:t>
            </a:r>
            <a:r>
              <a:rPr sz="3200" spc="-5" dirty="0">
                <a:latin typeface="Times New Roman"/>
                <a:cs typeface="Times New Roman"/>
              </a:rPr>
              <a:t>scripting </a:t>
            </a:r>
            <a:r>
              <a:rPr sz="3200" dirty="0">
                <a:latin typeface="Times New Roman"/>
                <a:cs typeface="Times New Roman"/>
              </a:rPr>
              <a:t>languages such as Perl, </a:t>
            </a:r>
            <a:r>
              <a:rPr sz="3200" spc="-100" dirty="0">
                <a:latin typeface="Times New Roman"/>
                <a:cs typeface="Times New Roman"/>
              </a:rPr>
              <a:t>PHP, </a:t>
            </a:r>
            <a:r>
              <a:rPr sz="3200" spc="-9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Python, JavaScript, </a:t>
            </a:r>
            <a:r>
              <a:rPr sz="3200" dirty="0">
                <a:latin typeface="Times New Roman"/>
                <a:cs typeface="Times New Roman"/>
              </a:rPr>
              <a:t>Ruby and </a:t>
            </a:r>
            <a:r>
              <a:rPr sz="3200" spc="-10" dirty="0">
                <a:latin typeface="Times New Roman"/>
                <a:cs typeface="Times New Roman"/>
              </a:rPr>
              <a:t>so </a:t>
            </a:r>
            <a:r>
              <a:rPr sz="3200" dirty="0">
                <a:latin typeface="Times New Roman"/>
                <a:cs typeface="Times New Roman"/>
              </a:rPr>
              <a:t>are used as a 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scripting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languages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for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web programming.</a:t>
            </a:r>
            <a:endParaRPr sz="3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770"/>
              </a:spcBef>
            </a:pPr>
            <a:r>
              <a:rPr sz="3200" b="1" spc="5" dirty="0">
                <a:latin typeface="Times New Roman"/>
                <a:cs typeface="Times New Roman"/>
              </a:rPr>
              <a:t>16.</a:t>
            </a:r>
            <a:r>
              <a:rPr sz="3200" b="1" spc="-3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.NET</a:t>
            </a:r>
            <a:r>
              <a:rPr sz="3200" b="1" spc="-8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Language:</a:t>
            </a:r>
            <a:r>
              <a:rPr sz="3200" b="1" spc="-4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C#:</a:t>
            </a:r>
            <a:endParaRPr sz="3200">
              <a:latin typeface="Times New Roman"/>
              <a:cs typeface="Times New Roman"/>
            </a:endParaRPr>
          </a:p>
          <a:p>
            <a:pPr marL="355600" indent="-342900" algn="just">
              <a:lnSpc>
                <a:spcPct val="100000"/>
              </a:lnSpc>
              <a:spcBef>
                <a:spcPts val="765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Is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based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on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C++,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Java,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and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Delphi.</a:t>
            </a:r>
            <a:endParaRPr sz="32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spc="-5" dirty="0">
                <a:latin typeface="Times New Roman"/>
                <a:cs typeface="Times New Roman"/>
              </a:rPr>
              <a:t>Includes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pointers,</a:t>
            </a:r>
            <a:r>
              <a:rPr sz="3200" dirty="0">
                <a:latin typeface="Times New Roman"/>
                <a:cs typeface="Times New Roman"/>
              </a:rPr>
              <a:t> delegates,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properties,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enumeration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types,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limited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kind</a:t>
            </a:r>
            <a:r>
              <a:rPr sz="3200" dirty="0">
                <a:latin typeface="Times New Roman"/>
                <a:cs typeface="Times New Roman"/>
              </a:rPr>
              <a:t> dynamic 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typing,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and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anonymous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types.</a:t>
            </a:r>
            <a:endParaRPr sz="3200">
              <a:latin typeface="Times New Roman"/>
              <a:cs typeface="Times New Roman"/>
            </a:endParaRPr>
          </a:p>
          <a:p>
            <a:pPr marL="355600" indent="-342900" algn="just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Is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evolving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Times New Roman"/>
                <a:cs typeface="Times New Roman"/>
              </a:rPr>
              <a:t>rapidly.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92174" y="96469"/>
            <a:ext cx="67310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latin typeface="Calibri"/>
                <a:cs typeface="Calibri"/>
              </a:rPr>
              <a:t>JAYAWANTRAO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35" dirty="0">
                <a:latin typeface="Calibri"/>
                <a:cs typeface="Calibri"/>
              </a:rPr>
              <a:t>SAWANT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COLLEGE</a:t>
            </a:r>
            <a:r>
              <a:rPr sz="1800" b="1" spc="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OF</a:t>
            </a:r>
            <a:r>
              <a:rPr sz="1800" b="1" dirty="0">
                <a:latin typeface="Calibri"/>
                <a:cs typeface="Calibri"/>
              </a:rPr>
              <a:t> ENGINEERING,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HADAPSAR,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PUNE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32511"/>
            <a:ext cx="745172" cy="507872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 smtClean="0"/>
              <a:t>Prof. M. A. Thorat</a:t>
            </a:r>
            <a:endParaRPr lang="en-IN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619757"/>
            <a:ext cx="800354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latin typeface="Times New Roman"/>
                <a:cs typeface="Times New Roman"/>
              </a:rPr>
              <a:t>17.Markup/Programming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Hybrid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Languages: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2205050"/>
            <a:ext cx="371792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  <a:tab pos="1964689" algn="l"/>
              </a:tabLst>
            </a:pPr>
            <a:r>
              <a:rPr sz="3200" dirty="0">
                <a:latin typeface="Times New Roman"/>
                <a:cs typeface="Times New Roman"/>
              </a:rPr>
              <a:t>XS</a:t>
            </a:r>
            <a:r>
              <a:rPr sz="3200" spc="-310" dirty="0">
                <a:latin typeface="Times New Roman"/>
                <a:cs typeface="Times New Roman"/>
              </a:rPr>
              <a:t>L</a:t>
            </a:r>
            <a:r>
              <a:rPr sz="3200" spc="-160" dirty="0">
                <a:latin typeface="Times New Roman"/>
                <a:cs typeface="Times New Roman"/>
              </a:rPr>
              <a:t>T</a:t>
            </a:r>
            <a:r>
              <a:rPr sz="3200" dirty="0">
                <a:latin typeface="Times New Roman"/>
                <a:cs typeface="Times New Roman"/>
              </a:rPr>
              <a:t>:	eXte</a:t>
            </a:r>
            <a:r>
              <a:rPr sz="3200" spc="-15" dirty="0">
                <a:latin typeface="Times New Roman"/>
                <a:cs typeface="Times New Roman"/>
              </a:rPr>
              <a:t>n</a:t>
            </a:r>
            <a:r>
              <a:rPr sz="3200" dirty="0">
                <a:latin typeface="Times New Roman"/>
                <a:cs typeface="Times New Roman"/>
              </a:rPr>
              <a:t>sible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43141" y="2205050"/>
            <a:ext cx="1765300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135255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Times New Roman"/>
                <a:cs typeface="Times New Roman"/>
              </a:rPr>
              <a:t>L</a:t>
            </a:r>
            <a:r>
              <a:rPr sz="3200" spc="-10" dirty="0"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nguage  trans</a:t>
            </a:r>
            <a:r>
              <a:rPr sz="3200" spc="-15" dirty="0">
                <a:latin typeface="Times New Roman"/>
                <a:cs typeface="Times New Roman"/>
              </a:rPr>
              <a:t>f</a:t>
            </a:r>
            <a:r>
              <a:rPr sz="3200" dirty="0">
                <a:latin typeface="Times New Roman"/>
                <a:cs typeface="Times New Roman"/>
              </a:rPr>
              <a:t>orms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8839" y="2693035"/>
            <a:ext cx="254000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10" dirty="0">
                <a:latin typeface="Times New Roman"/>
                <a:cs typeface="Times New Roman"/>
              </a:rPr>
              <a:t>T</a:t>
            </a:r>
            <a:r>
              <a:rPr sz="3200" spc="-10" dirty="0">
                <a:latin typeface="Times New Roman"/>
                <a:cs typeface="Times New Roman"/>
              </a:rPr>
              <a:t>r</a:t>
            </a:r>
            <a:r>
              <a:rPr sz="3200" dirty="0">
                <a:latin typeface="Times New Roman"/>
                <a:cs typeface="Times New Roman"/>
              </a:rPr>
              <a:t>a</a:t>
            </a:r>
            <a:r>
              <a:rPr sz="3200" spc="5" dirty="0">
                <a:latin typeface="Times New Roman"/>
                <a:cs typeface="Times New Roman"/>
              </a:rPr>
              <a:t>n</a:t>
            </a:r>
            <a:r>
              <a:rPr sz="3200" spc="-10" dirty="0">
                <a:latin typeface="Times New Roman"/>
                <a:cs typeface="Times New Roman"/>
              </a:rPr>
              <a:t>s</a:t>
            </a:r>
            <a:r>
              <a:rPr sz="3200" dirty="0">
                <a:latin typeface="Times New Roman"/>
                <a:cs typeface="Times New Roman"/>
              </a:rPr>
              <a:t>fo</a:t>
            </a:r>
            <a:r>
              <a:rPr sz="3200" spc="-20" dirty="0">
                <a:latin typeface="Times New Roman"/>
                <a:cs typeface="Times New Roman"/>
              </a:rPr>
              <a:t>r</a:t>
            </a:r>
            <a:r>
              <a:rPr sz="3200" dirty="0">
                <a:latin typeface="Times New Roman"/>
                <a:cs typeface="Times New Roman"/>
              </a:rPr>
              <a:t>mation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76115" y="2205050"/>
            <a:ext cx="1990089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292100">
              <a:lnSpc>
                <a:spcPct val="100000"/>
              </a:lnSpc>
              <a:spcBef>
                <a:spcPts val="105"/>
              </a:spcBef>
            </a:pPr>
            <a:r>
              <a:rPr sz="3200" spc="-20" dirty="0">
                <a:latin typeface="Times New Roman"/>
                <a:cs typeface="Times New Roman"/>
              </a:rPr>
              <a:t>S</a:t>
            </a:r>
            <a:r>
              <a:rPr sz="3200" dirty="0">
                <a:latin typeface="Times New Roman"/>
                <a:cs typeface="Times New Roman"/>
              </a:rPr>
              <a:t>tylesheet  </a:t>
            </a:r>
            <a:r>
              <a:rPr sz="3200" spc="-5" dirty="0">
                <a:latin typeface="Times New Roman"/>
                <a:cs typeface="Times New Roman"/>
              </a:rPr>
              <a:t>(XSTL)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8839" y="3180714"/>
            <a:ext cx="462280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Times New Roman"/>
                <a:cs typeface="Times New Roman"/>
              </a:rPr>
              <a:t>XMLdocuments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for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Times New Roman"/>
                <a:cs typeface="Times New Roman"/>
              </a:rPr>
              <a:t>display.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940" y="3765880"/>
            <a:ext cx="2783205" cy="1489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457200" algn="l"/>
                <a:tab pos="457834" algn="l"/>
                <a:tab pos="1707514" algn="l"/>
              </a:tabLst>
            </a:pPr>
            <a:r>
              <a:rPr dirty="0"/>
              <a:t>	</a:t>
            </a:r>
            <a:r>
              <a:rPr sz="3200" dirty="0">
                <a:latin typeface="Times New Roman"/>
                <a:cs typeface="Times New Roman"/>
              </a:rPr>
              <a:t>Ja</a:t>
            </a:r>
            <a:r>
              <a:rPr sz="3200" spc="5" dirty="0">
                <a:latin typeface="Times New Roman"/>
                <a:cs typeface="Times New Roman"/>
              </a:rPr>
              <a:t>v</a:t>
            </a:r>
            <a:r>
              <a:rPr sz="3200" dirty="0">
                <a:latin typeface="Times New Roman"/>
                <a:cs typeface="Times New Roman"/>
              </a:rPr>
              <a:t>a	Server  technologies 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documents.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30651" y="4253865"/>
            <a:ext cx="20554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21690" algn="l"/>
              </a:tabLst>
            </a:pPr>
            <a:r>
              <a:rPr sz="3200" spc="-5" dirty="0">
                <a:latin typeface="Times New Roman"/>
                <a:cs typeface="Times New Roman"/>
              </a:rPr>
              <a:t>t</a:t>
            </a:r>
            <a:r>
              <a:rPr sz="3200" dirty="0">
                <a:latin typeface="Times New Roman"/>
                <a:cs typeface="Times New Roman"/>
              </a:rPr>
              <a:t>o	support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19271" y="3765880"/>
            <a:ext cx="4790440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6985" algn="r">
              <a:lnSpc>
                <a:spcPct val="100000"/>
              </a:lnSpc>
              <a:spcBef>
                <a:spcPts val="105"/>
              </a:spcBef>
              <a:tabLst>
                <a:tab pos="1588135" algn="l"/>
                <a:tab pos="2294890" algn="l"/>
                <a:tab pos="4424680" algn="l"/>
              </a:tabLst>
            </a:pPr>
            <a:r>
              <a:rPr sz="3200" dirty="0">
                <a:latin typeface="Times New Roman"/>
                <a:cs typeface="Times New Roman"/>
              </a:rPr>
              <a:t>P</a:t>
            </a:r>
            <a:r>
              <a:rPr sz="3200" spc="-15" dirty="0"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ge</a:t>
            </a:r>
            <a:r>
              <a:rPr sz="3200" spc="-5" dirty="0">
                <a:latin typeface="Times New Roman"/>
                <a:cs typeface="Times New Roman"/>
              </a:rPr>
              <a:t>s</a:t>
            </a:r>
            <a:r>
              <a:rPr sz="3200" dirty="0">
                <a:latin typeface="Times New Roman"/>
                <a:cs typeface="Times New Roman"/>
              </a:rPr>
              <a:t>:	a	collect</a:t>
            </a:r>
            <a:r>
              <a:rPr sz="3200" spc="-20" dirty="0">
                <a:latin typeface="Times New Roman"/>
                <a:cs typeface="Times New Roman"/>
              </a:rPr>
              <a:t>i</a:t>
            </a:r>
            <a:r>
              <a:rPr sz="3200" dirty="0">
                <a:latin typeface="Times New Roman"/>
                <a:cs typeface="Times New Roman"/>
              </a:rPr>
              <a:t>on	</a:t>
            </a:r>
            <a:r>
              <a:rPr sz="3200" spc="-10" dirty="0">
                <a:latin typeface="Times New Roman"/>
                <a:cs typeface="Times New Roman"/>
              </a:rPr>
              <a:t>of</a:t>
            </a:r>
            <a:endParaRPr sz="32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tabLst>
                <a:tab pos="1894205" algn="l"/>
              </a:tabLst>
            </a:pPr>
            <a:r>
              <a:rPr sz="3200" spc="-5" dirty="0">
                <a:latin typeface="Times New Roman"/>
                <a:cs typeface="Times New Roman"/>
              </a:rPr>
              <a:t>dynamic	</a:t>
            </a:r>
            <a:r>
              <a:rPr sz="3200" spc="-90" dirty="0">
                <a:latin typeface="Times New Roman"/>
                <a:cs typeface="Times New Roman"/>
              </a:rPr>
              <a:t>Web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92174" y="96469"/>
            <a:ext cx="67310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latin typeface="Calibri"/>
                <a:cs typeface="Calibri"/>
              </a:rPr>
              <a:t>JAYAWANTRAO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35" dirty="0">
                <a:latin typeface="Calibri"/>
                <a:cs typeface="Calibri"/>
              </a:rPr>
              <a:t>SAWANT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COLLEGE</a:t>
            </a:r>
            <a:r>
              <a:rPr sz="1800" b="1" spc="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OF</a:t>
            </a:r>
            <a:r>
              <a:rPr sz="1800" b="1" dirty="0">
                <a:latin typeface="Calibri"/>
                <a:cs typeface="Calibri"/>
              </a:rPr>
              <a:t> ENGINEERING,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HADAPSAR,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PUNE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32511"/>
            <a:ext cx="745172" cy="507872"/>
          </a:xfrm>
          <a:prstGeom prst="rect">
            <a:avLst/>
          </a:prstGeom>
        </p:spPr>
      </p:pic>
      <p:sp>
        <p:nvSpPr>
          <p:cNvPr id="13" name="Footer Placeholder 12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 smtClean="0"/>
              <a:t>Prof. M. A. Thorat</a:t>
            </a:r>
            <a:endParaRPr lang="en-IN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3521" y="482930"/>
            <a:ext cx="776224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latin typeface="Arial"/>
                <a:cs typeface="Arial"/>
              </a:rPr>
              <a:t>Attributes</a:t>
            </a:r>
            <a:r>
              <a:rPr sz="4400" spc="-3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of</a:t>
            </a:r>
            <a:r>
              <a:rPr sz="4400" spc="-10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Good</a:t>
            </a:r>
            <a:r>
              <a:rPr sz="4400" spc="-1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Language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9740" y="1217650"/>
            <a:ext cx="8150225" cy="4904105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9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0" dirty="0">
                <a:latin typeface="Times New Roman"/>
                <a:cs typeface="Times New Roman"/>
              </a:rPr>
              <a:t>Various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attributes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good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languages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are –</a:t>
            </a:r>
            <a:endParaRPr sz="320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3200" spc="-25" dirty="0">
                <a:latin typeface="Times New Roman"/>
                <a:cs typeface="Times New Roman"/>
              </a:rPr>
              <a:t>Clarity,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simplicity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and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unity:</a:t>
            </a:r>
            <a:endParaRPr sz="3200">
              <a:latin typeface="Times New Roman"/>
              <a:cs typeface="Times New Roman"/>
            </a:endParaRPr>
          </a:p>
          <a:p>
            <a:pPr marL="419100" indent="-407034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419734" algn="l"/>
              </a:tabLst>
            </a:pPr>
            <a:r>
              <a:rPr sz="3200" dirty="0">
                <a:latin typeface="Times New Roman"/>
                <a:cs typeface="Times New Roman"/>
              </a:rPr>
              <a:t>Orthogonality:</a:t>
            </a:r>
            <a:endParaRPr sz="32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  <a:spcBef>
                <a:spcPts val="765"/>
              </a:spcBef>
            </a:pPr>
            <a:r>
              <a:rPr sz="3200" dirty="0">
                <a:latin typeface="Times New Roman"/>
                <a:cs typeface="Times New Roman"/>
              </a:rPr>
              <a:t>features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expects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that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meaning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is</a:t>
            </a:r>
            <a:r>
              <a:rPr sz="3200" dirty="0">
                <a:latin typeface="Times New Roman"/>
                <a:cs typeface="Times New Roman"/>
              </a:rPr>
              <a:t> context 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independent.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For</a:t>
            </a:r>
            <a:r>
              <a:rPr sz="3200" dirty="0">
                <a:latin typeface="Times New Roman"/>
                <a:cs typeface="Times New Roman"/>
              </a:rPr>
              <a:t> instance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-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Pointer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should</a:t>
            </a:r>
            <a:r>
              <a:rPr sz="3200" spc="79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be 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able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to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point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to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any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type</a:t>
            </a:r>
            <a:r>
              <a:rPr sz="3200" spc="-5" dirty="0">
                <a:latin typeface="Times New Roman"/>
                <a:cs typeface="Times New Roman"/>
              </a:rPr>
              <a:t> of</a:t>
            </a:r>
            <a:r>
              <a:rPr sz="3200" dirty="0">
                <a:latin typeface="Times New Roman"/>
                <a:cs typeface="Times New Roman"/>
              </a:rPr>
              <a:t> variable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or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data </a:t>
            </a:r>
            <a:r>
              <a:rPr sz="3200" dirty="0">
                <a:latin typeface="Times New Roman"/>
                <a:cs typeface="Times New Roman"/>
              </a:rPr>
              <a:t> structure.</a:t>
            </a:r>
            <a:endParaRPr sz="3200">
              <a:latin typeface="Times New Roman"/>
              <a:cs typeface="Times New Roman"/>
            </a:endParaRPr>
          </a:p>
          <a:p>
            <a:pPr marL="12700" marR="6985" algn="just">
              <a:lnSpc>
                <a:spcPct val="100000"/>
              </a:lnSpc>
              <a:spcBef>
                <a:spcPts val="775"/>
              </a:spcBef>
            </a:pPr>
            <a:r>
              <a:rPr sz="3200" dirty="0">
                <a:latin typeface="Times New Roman"/>
                <a:cs typeface="Times New Roman"/>
              </a:rPr>
              <a:t>This </a:t>
            </a:r>
            <a:r>
              <a:rPr sz="3200" spc="-5" dirty="0">
                <a:latin typeface="Times New Roman"/>
                <a:cs typeface="Times New Roman"/>
              </a:rPr>
              <a:t>feature </a:t>
            </a:r>
            <a:r>
              <a:rPr sz="3200" dirty="0">
                <a:latin typeface="Times New Roman"/>
                <a:cs typeface="Times New Roman"/>
              </a:rPr>
              <a:t>makes </a:t>
            </a:r>
            <a:r>
              <a:rPr sz="3200" spc="-5" dirty="0">
                <a:latin typeface="Times New Roman"/>
                <a:cs typeface="Times New Roman"/>
              </a:rPr>
              <a:t>the </a:t>
            </a:r>
            <a:r>
              <a:rPr sz="3200" dirty="0">
                <a:latin typeface="Times New Roman"/>
                <a:cs typeface="Times New Roman"/>
              </a:rPr>
              <a:t>language easier to </a:t>
            </a:r>
            <a:r>
              <a:rPr sz="3200" spc="-5" dirty="0">
                <a:latin typeface="Times New Roman"/>
                <a:cs typeface="Times New Roman"/>
              </a:rPr>
              <a:t>learn 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and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programs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are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easier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to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write.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92174" y="96469"/>
            <a:ext cx="67310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latin typeface="Calibri"/>
                <a:cs typeface="Calibri"/>
              </a:rPr>
              <a:t>JAYAWANTRAO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35" dirty="0">
                <a:latin typeface="Calibri"/>
                <a:cs typeface="Calibri"/>
              </a:rPr>
              <a:t>SAWANT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COLLEGE</a:t>
            </a:r>
            <a:r>
              <a:rPr sz="1800" b="1" spc="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OF</a:t>
            </a:r>
            <a:r>
              <a:rPr sz="1800" b="1" dirty="0">
                <a:latin typeface="Calibri"/>
                <a:cs typeface="Calibri"/>
              </a:rPr>
              <a:t> ENGINEERING,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HADAPSAR,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PUNE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32511"/>
            <a:ext cx="745172" cy="507872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 smtClean="0"/>
              <a:t>Prof. M. A. Thorat</a:t>
            </a:r>
            <a:endParaRPr lang="en-IN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559688"/>
            <a:ext cx="530542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Times New Roman"/>
                <a:cs typeface="Times New Roman"/>
              </a:rPr>
              <a:t>3.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Naturalness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for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application: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40" y="1048043"/>
            <a:ext cx="4427220" cy="2367280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396240" indent="-384175">
              <a:lnSpc>
                <a:spcPct val="100000"/>
              </a:lnSpc>
              <a:spcBef>
                <a:spcPts val="870"/>
              </a:spcBef>
              <a:buAutoNum type="arabicPeriod" startAt="4"/>
              <a:tabLst>
                <a:tab pos="396875" algn="l"/>
              </a:tabLst>
            </a:pPr>
            <a:r>
              <a:rPr sz="3200" b="1" dirty="0">
                <a:latin typeface="Times New Roman"/>
                <a:cs typeface="Times New Roman"/>
              </a:rPr>
              <a:t>Abstraction</a:t>
            </a:r>
            <a:endParaRPr sz="3200">
              <a:latin typeface="Times New Roman"/>
              <a:cs typeface="Times New Roman"/>
            </a:endParaRPr>
          </a:p>
          <a:p>
            <a:pPr marL="419100" indent="-407034">
              <a:lnSpc>
                <a:spcPct val="100000"/>
              </a:lnSpc>
              <a:spcBef>
                <a:spcPts val="765"/>
              </a:spcBef>
              <a:buAutoNum type="arabicPeriod" startAt="4"/>
              <a:tabLst>
                <a:tab pos="419734" algn="l"/>
              </a:tabLst>
            </a:pPr>
            <a:r>
              <a:rPr sz="3200" b="1" spc="-5" dirty="0">
                <a:latin typeface="Times New Roman"/>
                <a:cs typeface="Times New Roman"/>
              </a:rPr>
              <a:t>Program</a:t>
            </a:r>
            <a:r>
              <a:rPr sz="3200" b="1" spc="-7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verification</a:t>
            </a:r>
            <a:endParaRPr sz="3200">
              <a:latin typeface="Times New Roman"/>
              <a:cs typeface="Times New Roman"/>
            </a:endParaRPr>
          </a:p>
          <a:p>
            <a:pPr marL="419100" indent="-407034">
              <a:lnSpc>
                <a:spcPct val="100000"/>
              </a:lnSpc>
              <a:spcBef>
                <a:spcPts val="770"/>
              </a:spcBef>
              <a:buAutoNum type="arabicPeriod" startAt="4"/>
              <a:tabLst>
                <a:tab pos="419734" algn="l"/>
              </a:tabLst>
            </a:pPr>
            <a:r>
              <a:rPr sz="3200" b="1" spc="-5" dirty="0">
                <a:latin typeface="Times New Roman"/>
                <a:cs typeface="Times New Roman"/>
              </a:rPr>
              <a:t>Program</a:t>
            </a:r>
            <a:r>
              <a:rPr sz="3200" b="1" spc="-110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environment:</a:t>
            </a:r>
            <a:endParaRPr sz="3200">
              <a:latin typeface="Times New Roman"/>
              <a:cs typeface="Times New Roman"/>
            </a:endParaRPr>
          </a:p>
          <a:p>
            <a:pPr marL="419100" indent="-407034">
              <a:lnSpc>
                <a:spcPct val="100000"/>
              </a:lnSpc>
              <a:spcBef>
                <a:spcPts val="770"/>
              </a:spcBef>
              <a:buAutoNum type="arabicPeriod" startAt="4"/>
              <a:tabLst>
                <a:tab pos="419734" algn="l"/>
              </a:tabLst>
            </a:pPr>
            <a:r>
              <a:rPr sz="3200" b="1" dirty="0">
                <a:latin typeface="Times New Roman"/>
                <a:cs typeface="Times New Roman"/>
              </a:rPr>
              <a:t>Portability: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92174" y="96469"/>
            <a:ext cx="67310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latin typeface="Calibri"/>
                <a:cs typeface="Calibri"/>
              </a:rPr>
              <a:t>JAYAWANTRAO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35" dirty="0">
                <a:latin typeface="Calibri"/>
                <a:cs typeface="Calibri"/>
              </a:rPr>
              <a:t>SAWANT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COLLEGE</a:t>
            </a:r>
            <a:r>
              <a:rPr sz="1800" b="1" spc="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OF</a:t>
            </a:r>
            <a:r>
              <a:rPr sz="1800" b="1" dirty="0">
                <a:latin typeface="Calibri"/>
                <a:cs typeface="Calibri"/>
              </a:rPr>
              <a:t> ENGINEERING,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HADAPSAR,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PUNE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32511"/>
            <a:ext cx="745172" cy="507872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 smtClean="0"/>
              <a:t>Prof. M. A. Thorat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461213"/>
            <a:ext cx="799592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85470" algn="l"/>
                <a:tab pos="1852295" algn="l"/>
                <a:tab pos="2637155" algn="l"/>
                <a:tab pos="3208655" algn="l"/>
                <a:tab pos="5071110" algn="l"/>
                <a:tab pos="5981065" algn="l"/>
                <a:tab pos="6760209" algn="l"/>
              </a:tabLst>
            </a:pPr>
            <a:r>
              <a:rPr sz="3000" spc="-5" dirty="0">
                <a:latin typeface="Times New Roman"/>
                <a:cs typeface="Times New Roman"/>
              </a:rPr>
              <a:t>5</a:t>
            </a:r>
            <a:r>
              <a:rPr sz="3000" dirty="0">
                <a:latin typeface="Times New Roman"/>
                <a:cs typeface="Times New Roman"/>
              </a:rPr>
              <a:t>)	Better	use	</a:t>
            </a:r>
            <a:r>
              <a:rPr sz="3000" spc="-5" dirty="0">
                <a:latin typeface="Times New Roman"/>
                <a:cs typeface="Times New Roman"/>
              </a:rPr>
              <a:t>o</a:t>
            </a:r>
            <a:r>
              <a:rPr sz="3000" dirty="0">
                <a:latin typeface="Times New Roman"/>
                <a:cs typeface="Times New Roman"/>
              </a:rPr>
              <a:t>f	la</a:t>
            </a:r>
            <a:r>
              <a:rPr sz="3000" spc="-10" dirty="0">
                <a:latin typeface="Times New Roman"/>
                <a:cs typeface="Times New Roman"/>
              </a:rPr>
              <a:t>n</a:t>
            </a:r>
            <a:r>
              <a:rPr sz="3000" dirty="0">
                <a:latin typeface="Times New Roman"/>
                <a:cs typeface="Times New Roman"/>
              </a:rPr>
              <a:t>gua</a:t>
            </a:r>
            <a:r>
              <a:rPr sz="3000" spc="-20" dirty="0">
                <a:latin typeface="Times New Roman"/>
                <a:cs typeface="Times New Roman"/>
              </a:rPr>
              <a:t>g</a:t>
            </a:r>
            <a:r>
              <a:rPr sz="3000" dirty="0">
                <a:latin typeface="Times New Roman"/>
                <a:cs typeface="Times New Roman"/>
              </a:rPr>
              <a:t>es	that	a</a:t>
            </a:r>
            <a:r>
              <a:rPr sz="3000" spc="-55" dirty="0">
                <a:latin typeface="Times New Roman"/>
                <a:cs typeface="Times New Roman"/>
              </a:rPr>
              <a:t>r</a:t>
            </a:r>
            <a:r>
              <a:rPr sz="3000" dirty="0">
                <a:latin typeface="Times New Roman"/>
                <a:cs typeface="Times New Roman"/>
              </a:rPr>
              <a:t>e	al</a:t>
            </a:r>
            <a:r>
              <a:rPr sz="3000" spc="-60" dirty="0">
                <a:latin typeface="Times New Roman"/>
                <a:cs typeface="Times New Roman"/>
              </a:rPr>
              <a:t>r</a:t>
            </a:r>
            <a:r>
              <a:rPr sz="3000" spc="5" dirty="0">
                <a:latin typeface="Times New Roman"/>
                <a:cs typeface="Times New Roman"/>
              </a:rPr>
              <a:t>e</a:t>
            </a:r>
            <a:r>
              <a:rPr sz="3000" dirty="0">
                <a:latin typeface="Times New Roman"/>
                <a:cs typeface="Times New Roman"/>
              </a:rPr>
              <a:t>ady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2140" y="827278"/>
            <a:ext cx="7996555" cy="5147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latin typeface="Times New Roman"/>
                <a:cs typeface="Times New Roman"/>
              </a:rPr>
              <a:t>known:</a:t>
            </a:r>
            <a:endParaRPr sz="30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80000"/>
              </a:lnSpc>
              <a:spcBef>
                <a:spcPts val="720"/>
              </a:spcBef>
              <a:buFont typeface="Arial MT"/>
              <a:buChar char="•"/>
              <a:tabLst>
                <a:tab pos="355600" algn="l"/>
              </a:tabLst>
            </a:pPr>
            <a:r>
              <a:rPr sz="3000" dirty="0">
                <a:latin typeface="Times New Roman"/>
                <a:cs typeface="Times New Roman"/>
              </a:rPr>
              <a:t>By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studying</a:t>
            </a:r>
            <a:r>
              <a:rPr sz="3000" dirty="0">
                <a:latin typeface="Times New Roman"/>
                <a:cs typeface="Times New Roman"/>
              </a:rPr>
              <a:t> the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concepts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of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programming 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languages,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programmers</a:t>
            </a:r>
            <a:r>
              <a:rPr sz="3000" dirty="0">
                <a:latin typeface="Times New Roman"/>
                <a:cs typeface="Times New Roman"/>
              </a:rPr>
              <a:t> can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learn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about 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previously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unknown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and</a:t>
            </a:r>
            <a:r>
              <a:rPr sz="3000" dirty="0">
                <a:latin typeface="Times New Roman"/>
                <a:cs typeface="Times New Roman"/>
              </a:rPr>
              <a:t> unused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parts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of</a:t>
            </a:r>
            <a:r>
              <a:rPr sz="3000" dirty="0">
                <a:latin typeface="Times New Roman"/>
                <a:cs typeface="Times New Roman"/>
              </a:rPr>
              <a:t> the 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languages they </a:t>
            </a:r>
            <a:r>
              <a:rPr sz="3000" dirty="0">
                <a:latin typeface="Times New Roman"/>
                <a:cs typeface="Times New Roman"/>
              </a:rPr>
              <a:t>already </a:t>
            </a:r>
            <a:r>
              <a:rPr sz="3000" spc="-5" dirty="0">
                <a:latin typeface="Times New Roman"/>
                <a:cs typeface="Times New Roman"/>
              </a:rPr>
              <a:t>use </a:t>
            </a:r>
            <a:r>
              <a:rPr sz="3000" dirty="0">
                <a:latin typeface="Times New Roman"/>
                <a:cs typeface="Times New Roman"/>
              </a:rPr>
              <a:t>and </a:t>
            </a:r>
            <a:r>
              <a:rPr sz="3000" spc="-5" dirty="0">
                <a:latin typeface="Times New Roman"/>
                <a:cs typeface="Times New Roman"/>
              </a:rPr>
              <a:t>begin </a:t>
            </a:r>
            <a:r>
              <a:rPr sz="3000" dirty="0">
                <a:latin typeface="Times New Roman"/>
                <a:cs typeface="Times New Roman"/>
              </a:rPr>
              <a:t>to </a:t>
            </a:r>
            <a:r>
              <a:rPr sz="3000" spc="-5" dirty="0">
                <a:latin typeface="Times New Roman"/>
                <a:cs typeface="Times New Roman"/>
              </a:rPr>
              <a:t>use those </a:t>
            </a:r>
            <a:r>
              <a:rPr sz="3000" spc="-73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features.</a:t>
            </a:r>
            <a:endParaRPr sz="30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3000" b="1" dirty="0">
                <a:latin typeface="Times New Roman"/>
                <a:cs typeface="Times New Roman"/>
              </a:rPr>
              <a:t>6)</a:t>
            </a:r>
            <a:r>
              <a:rPr sz="3000" b="1" spc="-5" dirty="0">
                <a:latin typeface="Times New Roman"/>
                <a:cs typeface="Times New Roman"/>
              </a:rPr>
              <a:t> Overall</a:t>
            </a:r>
            <a:r>
              <a:rPr sz="3000" b="1" spc="25" dirty="0">
                <a:latin typeface="Times New Roman"/>
                <a:cs typeface="Times New Roman"/>
              </a:rPr>
              <a:t> </a:t>
            </a:r>
            <a:r>
              <a:rPr sz="3000" b="1" dirty="0">
                <a:latin typeface="Times New Roman"/>
                <a:cs typeface="Times New Roman"/>
              </a:rPr>
              <a:t>advancement</a:t>
            </a:r>
            <a:r>
              <a:rPr sz="3000" b="1" spc="-10" dirty="0">
                <a:latin typeface="Times New Roman"/>
                <a:cs typeface="Times New Roman"/>
              </a:rPr>
              <a:t> </a:t>
            </a:r>
            <a:r>
              <a:rPr sz="3000" b="1" dirty="0">
                <a:latin typeface="Times New Roman"/>
                <a:cs typeface="Times New Roman"/>
              </a:rPr>
              <a:t>of</a:t>
            </a:r>
            <a:r>
              <a:rPr sz="3000" b="1" spc="-5" dirty="0">
                <a:latin typeface="Times New Roman"/>
                <a:cs typeface="Times New Roman"/>
              </a:rPr>
              <a:t> computing:</a:t>
            </a:r>
            <a:endParaRPr sz="30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80000"/>
              </a:lnSpc>
              <a:spcBef>
                <a:spcPts val="720"/>
              </a:spcBef>
              <a:buFont typeface="Arial MT"/>
              <a:buChar char="•"/>
              <a:tabLst>
                <a:tab pos="355600" algn="l"/>
              </a:tabLst>
            </a:pPr>
            <a:r>
              <a:rPr sz="3000" dirty="0">
                <a:latin typeface="Times New Roman"/>
                <a:cs typeface="Times New Roman"/>
              </a:rPr>
              <a:t>By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understanding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variety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of</a:t>
            </a:r>
            <a:r>
              <a:rPr sz="3000" dirty="0">
                <a:latin typeface="Times New Roman"/>
                <a:cs typeface="Times New Roman"/>
              </a:rPr>
              <a:t> features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of </a:t>
            </a:r>
            <a:r>
              <a:rPr sz="3000" dirty="0">
                <a:latin typeface="Times New Roman"/>
                <a:cs typeface="Times New Roman"/>
              </a:rPr>
              <a:t> programming languages such </a:t>
            </a:r>
            <a:r>
              <a:rPr sz="3000" spc="-5" dirty="0">
                <a:latin typeface="Times New Roman"/>
                <a:cs typeface="Times New Roman"/>
              </a:rPr>
              <a:t>as </a:t>
            </a:r>
            <a:r>
              <a:rPr sz="3000" dirty="0">
                <a:latin typeface="Times New Roman"/>
                <a:cs typeface="Times New Roman"/>
              </a:rPr>
              <a:t>arrays, </a:t>
            </a:r>
            <a:r>
              <a:rPr sz="3000" spc="-5" dirty="0">
                <a:latin typeface="Times New Roman"/>
                <a:cs typeface="Times New Roman"/>
              </a:rPr>
              <a:t>dynamic </a:t>
            </a:r>
            <a:r>
              <a:rPr sz="3000" dirty="0">
                <a:latin typeface="Times New Roman"/>
                <a:cs typeface="Times New Roman"/>
              </a:rPr>
              <a:t> arrays,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strings,</a:t>
            </a:r>
            <a:r>
              <a:rPr sz="300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dynamic</a:t>
            </a:r>
            <a:r>
              <a:rPr sz="300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memory</a:t>
            </a:r>
            <a:r>
              <a:rPr sz="300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allocation, </a:t>
            </a:r>
            <a:r>
              <a:rPr sz="3000" dirty="0">
                <a:latin typeface="Times New Roman"/>
                <a:cs typeface="Times New Roman"/>
              </a:rPr>
              <a:t> generic programming </a:t>
            </a:r>
            <a:r>
              <a:rPr sz="3000" spc="-5" dirty="0">
                <a:latin typeface="Times New Roman"/>
                <a:cs typeface="Times New Roman"/>
              </a:rPr>
              <a:t>- the </a:t>
            </a:r>
            <a:r>
              <a:rPr sz="3000" dirty="0">
                <a:latin typeface="Times New Roman"/>
                <a:cs typeface="Times New Roman"/>
              </a:rPr>
              <a:t>programmer </a:t>
            </a:r>
            <a:r>
              <a:rPr sz="3000" spc="-5" dirty="0">
                <a:latin typeface="Times New Roman"/>
                <a:cs typeface="Times New Roman"/>
              </a:rPr>
              <a:t>can use </a:t>
            </a:r>
            <a:r>
              <a:rPr sz="3000" dirty="0">
                <a:latin typeface="Times New Roman"/>
                <a:cs typeface="Times New Roman"/>
              </a:rPr>
              <a:t> these features for advance level implementation 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and </a:t>
            </a:r>
            <a:r>
              <a:rPr sz="3000" spc="-5" dirty="0">
                <a:latin typeface="Times New Roman"/>
                <a:cs typeface="Times New Roman"/>
              </a:rPr>
              <a:t>computing.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92174" y="96469"/>
            <a:ext cx="67310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latin typeface="Calibri"/>
                <a:cs typeface="Calibri"/>
              </a:rPr>
              <a:t>JAYAWANTRAO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35" dirty="0">
                <a:latin typeface="Calibri"/>
                <a:cs typeface="Calibri"/>
              </a:rPr>
              <a:t>SAWANT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COLLEGE</a:t>
            </a:r>
            <a:r>
              <a:rPr sz="1800" b="1" spc="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OF</a:t>
            </a:r>
            <a:r>
              <a:rPr sz="1800" b="1" dirty="0">
                <a:latin typeface="Calibri"/>
                <a:cs typeface="Calibri"/>
              </a:rPr>
              <a:t> ENGINEERING,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HADAPSAR,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PUNE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32511"/>
            <a:ext cx="745172" cy="507872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 smtClean="0"/>
              <a:t>Prof. M. A. Thorat</a:t>
            </a:r>
            <a:endParaRPr lang="en-IN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48970"/>
            <a:ext cx="7995920" cy="57467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>
              <a:lnSpc>
                <a:spcPct val="80000"/>
              </a:lnSpc>
              <a:spcBef>
                <a:spcPts val="585"/>
              </a:spcBef>
            </a:pPr>
            <a:r>
              <a:rPr sz="2000" dirty="0">
                <a:latin typeface="Times New Roman"/>
                <a:cs typeface="Times New Roman"/>
              </a:rPr>
              <a:t>8.</a:t>
            </a:r>
            <a:r>
              <a:rPr sz="2000" spc="1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Cost</a:t>
            </a:r>
            <a:r>
              <a:rPr sz="2000" spc="1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of</a:t>
            </a:r>
            <a:r>
              <a:rPr sz="2000" spc="1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use:</a:t>
            </a:r>
            <a:r>
              <a:rPr sz="2000" spc="150" dirty="0">
                <a:latin typeface="Times New Roman"/>
                <a:cs typeface="Times New Roman"/>
              </a:rPr>
              <a:t> </a:t>
            </a:r>
            <a:r>
              <a:rPr sz="2000" b="0" spc="-5" dirty="0">
                <a:latin typeface="Times New Roman"/>
                <a:cs typeface="Times New Roman"/>
              </a:rPr>
              <a:t>The</a:t>
            </a:r>
            <a:r>
              <a:rPr sz="2000" b="0" spc="155" dirty="0">
                <a:latin typeface="Times New Roman"/>
                <a:cs typeface="Times New Roman"/>
              </a:rPr>
              <a:t> </a:t>
            </a:r>
            <a:r>
              <a:rPr sz="2000" b="0" spc="-5" dirty="0">
                <a:latin typeface="Times New Roman"/>
                <a:cs typeface="Times New Roman"/>
              </a:rPr>
              <a:t>cost</a:t>
            </a:r>
            <a:r>
              <a:rPr sz="2000" b="0" spc="135" dirty="0">
                <a:latin typeface="Times New Roman"/>
                <a:cs typeface="Times New Roman"/>
              </a:rPr>
              <a:t> </a:t>
            </a:r>
            <a:r>
              <a:rPr sz="2000" b="0" spc="-5" dirty="0">
                <a:latin typeface="Times New Roman"/>
                <a:cs typeface="Times New Roman"/>
              </a:rPr>
              <a:t>is</a:t>
            </a:r>
            <a:r>
              <a:rPr sz="2000" b="0" spc="120" dirty="0">
                <a:latin typeface="Times New Roman"/>
                <a:cs typeface="Times New Roman"/>
              </a:rPr>
              <a:t> </a:t>
            </a:r>
            <a:r>
              <a:rPr sz="2000" b="0" spc="-5" dirty="0">
                <a:latin typeface="Times New Roman"/>
                <a:cs typeface="Times New Roman"/>
              </a:rPr>
              <a:t>major</a:t>
            </a:r>
            <a:r>
              <a:rPr sz="2000" b="0" spc="155" dirty="0">
                <a:latin typeface="Times New Roman"/>
                <a:cs typeface="Times New Roman"/>
              </a:rPr>
              <a:t> </a:t>
            </a:r>
            <a:r>
              <a:rPr sz="2000" b="0" spc="-5" dirty="0">
                <a:latin typeface="Times New Roman"/>
                <a:cs typeface="Times New Roman"/>
              </a:rPr>
              <a:t>element</a:t>
            </a:r>
            <a:r>
              <a:rPr sz="2000" b="0" spc="130" dirty="0">
                <a:latin typeface="Times New Roman"/>
                <a:cs typeface="Times New Roman"/>
              </a:rPr>
              <a:t> </a:t>
            </a:r>
            <a:r>
              <a:rPr sz="2000" b="0" spc="-5" dirty="0">
                <a:latin typeface="Times New Roman"/>
                <a:cs typeface="Times New Roman"/>
              </a:rPr>
              <a:t>in</a:t>
            </a:r>
            <a:r>
              <a:rPr sz="2000" b="0" spc="160" dirty="0">
                <a:latin typeface="Times New Roman"/>
                <a:cs typeface="Times New Roman"/>
              </a:rPr>
              <a:t> </a:t>
            </a:r>
            <a:r>
              <a:rPr sz="2000" b="0" spc="-5" dirty="0">
                <a:latin typeface="Times New Roman"/>
                <a:cs typeface="Times New Roman"/>
              </a:rPr>
              <a:t>evaluation</a:t>
            </a:r>
            <a:r>
              <a:rPr sz="2000" b="0" spc="145" dirty="0">
                <a:latin typeface="Times New Roman"/>
                <a:cs typeface="Times New Roman"/>
              </a:rPr>
              <a:t> </a:t>
            </a:r>
            <a:r>
              <a:rPr sz="2000" b="0" spc="-5" dirty="0">
                <a:latin typeface="Times New Roman"/>
                <a:cs typeface="Times New Roman"/>
              </a:rPr>
              <a:t>of</a:t>
            </a:r>
            <a:r>
              <a:rPr sz="2000" b="0" spc="150" dirty="0">
                <a:latin typeface="Times New Roman"/>
                <a:cs typeface="Times New Roman"/>
              </a:rPr>
              <a:t> </a:t>
            </a:r>
            <a:r>
              <a:rPr sz="2000" b="0" spc="-5" dirty="0">
                <a:latin typeface="Times New Roman"/>
                <a:cs typeface="Times New Roman"/>
              </a:rPr>
              <a:t>any</a:t>
            </a:r>
            <a:r>
              <a:rPr sz="2000" b="0" spc="150" dirty="0">
                <a:latin typeface="Times New Roman"/>
                <a:cs typeface="Times New Roman"/>
              </a:rPr>
              <a:t> </a:t>
            </a:r>
            <a:r>
              <a:rPr sz="2000" b="0" spc="-5" dirty="0">
                <a:latin typeface="Times New Roman"/>
                <a:cs typeface="Times New Roman"/>
              </a:rPr>
              <a:t>programming </a:t>
            </a:r>
            <a:r>
              <a:rPr sz="2000" b="0" spc="-484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language.</a:t>
            </a:r>
            <a:r>
              <a:rPr sz="2000" b="0" spc="-80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The</a:t>
            </a:r>
            <a:r>
              <a:rPr sz="2000" b="0" spc="-5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cost</a:t>
            </a:r>
            <a:r>
              <a:rPr sz="2000" b="0" spc="-10" dirty="0">
                <a:latin typeface="Times New Roman"/>
                <a:cs typeface="Times New Roman"/>
              </a:rPr>
              <a:t> </a:t>
            </a:r>
            <a:r>
              <a:rPr sz="2000" b="0" spc="-5" dirty="0">
                <a:latin typeface="Times New Roman"/>
                <a:cs typeface="Times New Roman"/>
              </a:rPr>
              <a:t>can</a:t>
            </a:r>
            <a:r>
              <a:rPr sz="2000" b="0" dirty="0">
                <a:latin typeface="Times New Roman"/>
                <a:cs typeface="Times New Roman"/>
              </a:rPr>
              <a:t> be</a:t>
            </a:r>
            <a:r>
              <a:rPr sz="2000" b="0" spc="-10" dirty="0">
                <a:latin typeface="Times New Roman"/>
                <a:cs typeface="Times New Roman"/>
              </a:rPr>
              <a:t> </a:t>
            </a:r>
            <a:r>
              <a:rPr sz="2000" b="0" spc="-5" dirty="0">
                <a:latin typeface="Times New Roman"/>
                <a:cs typeface="Times New Roman"/>
              </a:rPr>
              <a:t>computed</a:t>
            </a:r>
            <a:r>
              <a:rPr sz="2000" b="0" spc="-15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for</a:t>
            </a:r>
            <a:r>
              <a:rPr sz="2000" b="0" spc="-25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various</a:t>
            </a:r>
            <a:r>
              <a:rPr sz="2000" b="0" spc="-35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factors</a:t>
            </a:r>
            <a:r>
              <a:rPr sz="2000" b="0" spc="-30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such</a:t>
            </a:r>
            <a:r>
              <a:rPr sz="2000" b="0" spc="-15" dirty="0">
                <a:latin typeface="Times New Roman"/>
                <a:cs typeface="Times New Roman"/>
              </a:rPr>
              <a:t> </a:t>
            </a:r>
            <a:r>
              <a:rPr sz="2000" b="0" spc="-5" dirty="0">
                <a:latin typeface="Times New Roman"/>
                <a:cs typeface="Times New Roman"/>
              </a:rPr>
              <a:t>as-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197609"/>
            <a:ext cx="7998459" cy="417195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527685" marR="5715" indent="-515620" algn="just">
              <a:lnSpc>
                <a:spcPct val="80000"/>
              </a:lnSpc>
              <a:spcBef>
                <a:spcPts val="585"/>
              </a:spcBef>
              <a:buAutoNum type="alphaLcParenR"/>
              <a:tabLst>
                <a:tab pos="528320" algn="l"/>
              </a:tabLst>
            </a:pPr>
            <a:r>
              <a:rPr sz="2000" b="1" dirty="0">
                <a:latin typeface="Times New Roman"/>
                <a:cs typeface="Times New Roman"/>
              </a:rPr>
              <a:t>Cost </a:t>
            </a:r>
            <a:r>
              <a:rPr sz="2000" b="1" spc="-5" dirty="0">
                <a:latin typeface="Times New Roman"/>
                <a:cs typeface="Times New Roman"/>
              </a:rPr>
              <a:t>of </a:t>
            </a:r>
            <a:r>
              <a:rPr sz="2000" b="1" spc="-10" dirty="0">
                <a:latin typeface="Times New Roman"/>
                <a:cs typeface="Times New Roman"/>
              </a:rPr>
              <a:t>program </a:t>
            </a:r>
            <a:r>
              <a:rPr sz="2000" b="1" spc="-5" dirty="0">
                <a:latin typeface="Times New Roman"/>
                <a:cs typeface="Times New Roman"/>
              </a:rPr>
              <a:t>execution: </a:t>
            </a:r>
            <a:r>
              <a:rPr sz="2000" spc="-5" dirty="0">
                <a:latin typeface="Times New Roman"/>
                <a:cs typeface="Times New Roman"/>
              </a:rPr>
              <a:t>Cost of program execution </a:t>
            </a:r>
            <a:r>
              <a:rPr sz="2000" spc="-10" dirty="0">
                <a:latin typeface="Times New Roman"/>
                <a:cs typeface="Times New Roman"/>
              </a:rPr>
              <a:t>is </a:t>
            </a:r>
            <a:r>
              <a:rPr sz="2000" spc="-5" dirty="0">
                <a:latin typeface="Times New Roman"/>
                <a:cs typeface="Times New Roman"/>
              </a:rPr>
              <a:t>particularly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important for </a:t>
            </a:r>
            <a:r>
              <a:rPr sz="2000" spc="-15" dirty="0">
                <a:latin typeface="Times New Roman"/>
                <a:cs typeface="Times New Roman"/>
              </a:rPr>
              <a:t>large </a:t>
            </a:r>
            <a:r>
              <a:rPr sz="2000" spc="-5" dirty="0">
                <a:latin typeface="Times New Roman"/>
                <a:cs typeface="Times New Roman"/>
              </a:rPr>
              <a:t>production programs that </a:t>
            </a:r>
            <a:r>
              <a:rPr sz="2000" dirty="0">
                <a:latin typeface="Times New Roman"/>
                <a:cs typeface="Times New Roman"/>
              </a:rPr>
              <a:t>will be </a:t>
            </a:r>
            <a:r>
              <a:rPr sz="2000" spc="-5" dirty="0">
                <a:latin typeface="Times New Roman"/>
                <a:cs typeface="Times New Roman"/>
              </a:rPr>
              <a:t>executed </a:t>
            </a:r>
            <a:r>
              <a:rPr sz="2000" spc="-15" dirty="0">
                <a:latin typeface="Times New Roman"/>
                <a:cs typeface="Times New Roman"/>
              </a:rPr>
              <a:t>repeatedly.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program execution cost </a:t>
            </a:r>
            <a:r>
              <a:rPr sz="2000" spc="-10" dirty="0">
                <a:latin typeface="Times New Roman"/>
                <a:cs typeface="Times New Roman"/>
              </a:rPr>
              <a:t>is </a:t>
            </a:r>
            <a:r>
              <a:rPr sz="2000" dirty="0">
                <a:latin typeface="Times New Roman"/>
                <a:cs typeface="Times New Roman"/>
              </a:rPr>
              <a:t>greatly reduced due </a:t>
            </a:r>
            <a:r>
              <a:rPr sz="2000" spc="-10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use of </a:t>
            </a:r>
            <a:r>
              <a:rPr sz="2000" spc="-5" dirty="0">
                <a:latin typeface="Times New Roman"/>
                <a:cs typeface="Times New Roman"/>
              </a:rPr>
              <a:t>optimizing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compilers, </a:t>
            </a:r>
            <a:r>
              <a:rPr sz="2000" spc="-10" dirty="0">
                <a:latin typeface="Times New Roman"/>
                <a:cs typeface="Times New Roman"/>
              </a:rPr>
              <a:t>efficient </a:t>
            </a:r>
            <a:r>
              <a:rPr sz="2000" spc="-5" dirty="0">
                <a:latin typeface="Times New Roman"/>
                <a:cs typeface="Times New Roman"/>
              </a:rPr>
              <a:t>register allocation, and design of </a:t>
            </a:r>
            <a:r>
              <a:rPr sz="2000" spc="-10" dirty="0">
                <a:latin typeface="Times New Roman"/>
                <a:cs typeface="Times New Roman"/>
              </a:rPr>
              <a:t>efficient </a:t>
            </a:r>
            <a:r>
              <a:rPr sz="2000" spc="-5" dirty="0">
                <a:latin typeface="Times New Roman"/>
                <a:cs typeface="Times New Roman"/>
              </a:rPr>
              <a:t>runtime </a:t>
            </a:r>
            <a:r>
              <a:rPr sz="2000" dirty="0">
                <a:latin typeface="Times New Roman"/>
                <a:cs typeface="Times New Roman"/>
              </a:rPr>
              <a:t> support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mechanism.</a:t>
            </a:r>
            <a:endParaRPr sz="2000">
              <a:latin typeface="Times New Roman"/>
              <a:cs typeface="Times New Roman"/>
            </a:endParaRPr>
          </a:p>
          <a:p>
            <a:pPr marL="527685" marR="5080" indent="-515620" algn="just">
              <a:lnSpc>
                <a:spcPct val="80000"/>
              </a:lnSpc>
              <a:spcBef>
                <a:spcPts val="480"/>
              </a:spcBef>
              <a:buAutoNum type="alphaLcParenR"/>
              <a:tabLst>
                <a:tab pos="528320" algn="l"/>
              </a:tabLst>
            </a:pPr>
            <a:r>
              <a:rPr sz="2000" b="1" dirty="0">
                <a:latin typeface="Times New Roman"/>
                <a:cs typeface="Times New Roman"/>
              </a:rPr>
              <a:t>Cost</a:t>
            </a:r>
            <a:r>
              <a:rPr sz="2000" b="1" spc="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of</a:t>
            </a:r>
            <a:r>
              <a:rPr sz="2000" b="1" spc="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program</a:t>
            </a:r>
            <a:r>
              <a:rPr sz="2000" b="1" spc="-5" dirty="0">
                <a:latin typeface="Times New Roman"/>
                <a:cs typeface="Times New Roman"/>
              </a:rPr>
              <a:t> translation: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For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compiling</a:t>
            </a:r>
            <a:r>
              <a:rPr sz="2000" dirty="0">
                <a:latin typeface="Times New Roman"/>
                <a:cs typeface="Times New Roman"/>
              </a:rPr>
              <a:t> the</a:t>
            </a:r>
            <a:r>
              <a:rPr sz="2000" spc="50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large </a:t>
            </a:r>
            <a:r>
              <a:rPr sz="2000" spc="-5" dirty="0">
                <a:latin typeface="Times New Roman"/>
                <a:cs typeface="Times New Roman"/>
              </a:rPr>
              <a:t> programs/systems,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compilers take too much </a:t>
            </a:r>
            <a:r>
              <a:rPr sz="2000" spc="-10" dirty="0">
                <a:latin typeface="Times New Roman"/>
                <a:cs typeface="Times New Roman"/>
              </a:rPr>
              <a:t>time. </a:t>
            </a:r>
            <a:r>
              <a:rPr sz="2000" dirty="0">
                <a:latin typeface="Times New Roman"/>
                <a:cs typeface="Times New Roman"/>
              </a:rPr>
              <a:t>This </a:t>
            </a:r>
            <a:r>
              <a:rPr sz="2000" spc="-5" dirty="0">
                <a:latin typeface="Times New Roman"/>
                <a:cs typeface="Times New Roman"/>
              </a:rPr>
              <a:t>increases the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overall cost. In such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case, it is important to have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fast and </a:t>
            </a:r>
            <a:r>
              <a:rPr sz="2000" spc="-10" dirty="0">
                <a:latin typeface="Times New Roman"/>
                <a:cs typeface="Times New Roman"/>
              </a:rPr>
              <a:t>efficient </a:t>
            </a:r>
            <a:r>
              <a:rPr sz="2000" spc="-5" dirty="0">
                <a:latin typeface="Times New Roman"/>
                <a:cs typeface="Times New Roman"/>
              </a:rPr>
              <a:t> compiler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rather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than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5" dirty="0">
                <a:latin typeface="Times New Roman"/>
                <a:cs typeface="Times New Roman"/>
              </a:rPr>
              <a:t> compiler</a:t>
            </a:r>
            <a:r>
              <a:rPr sz="2000" dirty="0">
                <a:latin typeface="Times New Roman"/>
                <a:cs typeface="Times New Roman"/>
              </a:rPr>
              <a:t> that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produces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optimized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executable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code.</a:t>
            </a:r>
            <a:endParaRPr sz="2000">
              <a:latin typeface="Times New Roman"/>
              <a:cs typeface="Times New Roman"/>
            </a:endParaRPr>
          </a:p>
          <a:p>
            <a:pPr marL="527685" marR="6350" indent="-515620" algn="just">
              <a:lnSpc>
                <a:spcPct val="80000"/>
              </a:lnSpc>
              <a:spcBef>
                <a:spcPts val="480"/>
              </a:spcBef>
              <a:buAutoNum type="alphaLcParenR"/>
              <a:tabLst>
                <a:tab pos="528320" algn="l"/>
              </a:tabLst>
            </a:pPr>
            <a:r>
              <a:rPr sz="2000" b="1" dirty="0">
                <a:latin typeface="Times New Roman"/>
                <a:cs typeface="Times New Roman"/>
              </a:rPr>
              <a:t>Cost </a:t>
            </a:r>
            <a:r>
              <a:rPr sz="2000" b="1" spc="-5" dirty="0">
                <a:latin typeface="Times New Roman"/>
                <a:cs typeface="Times New Roman"/>
              </a:rPr>
              <a:t>of </a:t>
            </a:r>
            <a:r>
              <a:rPr sz="2000" b="1" spc="-10" dirty="0">
                <a:latin typeface="Times New Roman"/>
                <a:cs typeface="Times New Roman"/>
              </a:rPr>
              <a:t>program creation, </a:t>
            </a:r>
            <a:r>
              <a:rPr sz="2000" b="1" spc="-5" dirty="0">
                <a:latin typeface="Times New Roman"/>
                <a:cs typeface="Times New Roman"/>
              </a:rPr>
              <a:t>testing </a:t>
            </a:r>
            <a:r>
              <a:rPr sz="2000" b="1" dirty="0">
                <a:latin typeface="Times New Roman"/>
                <a:cs typeface="Times New Roman"/>
              </a:rPr>
              <a:t>and </a:t>
            </a:r>
            <a:r>
              <a:rPr sz="2000" b="1" spc="-5" dirty="0">
                <a:latin typeface="Times New Roman"/>
                <a:cs typeface="Times New Roman"/>
              </a:rPr>
              <a:t>use: </a:t>
            </a:r>
            <a:r>
              <a:rPr sz="2000" spc="-5" dirty="0">
                <a:latin typeface="Times New Roman"/>
                <a:cs typeface="Times New Roman"/>
              </a:rPr>
              <a:t>The cost </a:t>
            </a:r>
            <a:r>
              <a:rPr sz="2000" spc="-10" dirty="0">
                <a:latin typeface="Times New Roman"/>
                <a:cs typeface="Times New Roman"/>
              </a:rPr>
              <a:t>is </a:t>
            </a:r>
            <a:r>
              <a:rPr sz="2000" spc="-5" dirty="0">
                <a:latin typeface="Times New Roman"/>
                <a:cs typeface="Times New Roman"/>
              </a:rPr>
              <a:t>involved </a:t>
            </a:r>
            <a:r>
              <a:rPr sz="2000" spc="-20" dirty="0">
                <a:latin typeface="Times New Roman"/>
                <a:cs typeface="Times New Roman"/>
              </a:rPr>
              <a:t>in 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program </a:t>
            </a:r>
            <a:r>
              <a:rPr sz="2000" spc="-5" dirty="0">
                <a:latin typeface="Times New Roman"/>
                <a:cs typeface="Times New Roman"/>
              </a:rPr>
              <a:t>designing,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coding, testing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and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modifying.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 Smalltalk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and </a:t>
            </a:r>
            <a:r>
              <a:rPr sz="2000" dirty="0">
                <a:latin typeface="Times New Roman"/>
                <a:cs typeface="Times New Roman"/>
              </a:rPr>
              <a:t> Perl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cost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effective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languages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 </a:t>
            </a:r>
            <a:r>
              <a:rPr sz="2000" dirty="0">
                <a:latin typeface="Times New Roman"/>
                <a:cs typeface="Times New Roman"/>
              </a:rPr>
              <a:t>this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aspect.</a:t>
            </a:r>
            <a:endParaRPr sz="2000">
              <a:latin typeface="Times New Roman"/>
              <a:cs typeface="Times New Roman"/>
            </a:endParaRPr>
          </a:p>
          <a:p>
            <a:pPr marL="527685" marR="5715" indent="-515620" algn="just">
              <a:lnSpc>
                <a:spcPct val="80000"/>
              </a:lnSpc>
              <a:spcBef>
                <a:spcPts val="480"/>
              </a:spcBef>
              <a:buAutoNum type="alphaLcParenR"/>
              <a:tabLst>
                <a:tab pos="528320" algn="l"/>
              </a:tabLst>
            </a:pPr>
            <a:r>
              <a:rPr sz="2000" b="1" dirty="0">
                <a:latin typeface="Times New Roman"/>
                <a:cs typeface="Times New Roman"/>
              </a:rPr>
              <a:t>Cost </a:t>
            </a:r>
            <a:r>
              <a:rPr sz="2000" b="1" spc="-5" dirty="0">
                <a:latin typeface="Times New Roman"/>
                <a:cs typeface="Times New Roman"/>
              </a:rPr>
              <a:t>of </a:t>
            </a:r>
            <a:r>
              <a:rPr sz="2000" b="1" spc="-10" dirty="0">
                <a:latin typeface="Times New Roman"/>
                <a:cs typeface="Times New Roman"/>
              </a:rPr>
              <a:t>program </a:t>
            </a:r>
            <a:r>
              <a:rPr sz="2000" b="1" spc="-5" dirty="0">
                <a:latin typeface="Times New Roman"/>
                <a:cs typeface="Times New Roman"/>
              </a:rPr>
              <a:t>maintenance: </a:t>
            </a:r>
            <a:r>
              <a:rPr sz="2000" spc="-5" dirty="0">
                <a:latin typeface="Times New Roman"/>
                <a:cs typeface="Times New Roman"/>
              </a:rPr>
              <a:t>The maintenance cost can be four </a:t>
            </a:r>
            <a:r>
              <a:rPr sz="2000" spc="-10" dirty="0">
                <a:latin typeface="Times New Roman"/>
                <a:cs typeface="Times New Roman"/>
              </a:rPr>
              <a:t>times </a:t>
            </a:r>
            <a:r>
              <a:rPr sz="2000" spc="-5" dirty="0">
                <a:latin typeface="Times New Roman"/>
                <a:cs typeface="Times New Roman"/>
              </a:rPr>
              <a:t> more </a:t>
            </a:r>
            <a:r>
              <a:rPr sz="2000" spc="-10" dirty="0">
                <a:latin typeface="Times New Roman"/>
                <a:cs typeface="Times New Roman"/>
              </a:rPr>
              <a:t>than </a:t>
            </a:r>
            <a:r>
              <a:rPr sz="2000" dirty="0">
                <a:latin typeface="Times New Roman"/>
                <a:cs typeface="Times New Roman"/>
              </a:rPr>
              <a:t>that </a:t>
            </a:r>
            <a:r>
              <a:rPr sz="2000" spc="-5" dirty="0">
                <a:latin typeface="Times New Roman"/>
                <a:cs typeface="Times New Roman"/>
              </a:rPr>
              <a:t>of development cost. The cost of maintenance depend </a:t>
            </a:r>
            <a:r>
              <a:rPr sz="2000" spc="-10" dirty="0">
                <a:latin typeface="Times New Roman"/>
                <a:cs typeface="Times New Roman"/>
              </a:rPr>
              <a:t>on </a:t>
            </a:r>
            <a:r>
              <a:rPr sz="2000" spc="-5" dirty="0">
                <a:latin typeface="Times New Roman"/>
                <a:cs typeface="Times New Roman"/>
              </a:rPr>
              <a:t> various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characteristics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of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language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mainly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it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is</a:t>
            </a:r>
            <a:r>
              <a:rPr sz="2000" spc="-5" dirty="0">
                <a:latin typeface="Times New Roman"/>
                <a:cs typeface="Times New Roman"/>
              </a:rPr>
              <a:t> dependent</a:t>
            </a:r>
            <a:r>
              <a:rPr sz="2000" dirty="0">
                <a:latin typeface="Times New Roman"/>
                <a:cs typeface="Times New Roman"/>
              </a:rPr>
              <a:t> upon 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readability.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92174" y="96469"/>
            <a:ext cx="67310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latin typeface="Calibri"/>
                <a:cs typeface="Calibri"/>
              </a:rPr>
              <a:t>JAYAWANTRAO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35" dirty="0">
                <a:latin typeface="Calibri"/>
                <a:cs typeface="Calibri"/>
              </a:rPr>
              <a:t>SAWANT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COLLEGE</a:t>
            </a:r>
            <a:r>
              <a:rPr sz="1800" b="1" spc="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OF</a:t>
            </a:r>
            <a:r>
              <a:rPr sz="1800" b="1" dirty="0">
                <a:latin typeface="Calibri"/>
                <a:cs typeface="Calibri"/>
              </a:rPr>
              <a:t> ENGINEERING,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HADAPSAR,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PUNE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32511"/>
            <a:ext cx="745172" cy="507872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 smtClean="0"/>
              <a:t>Prof. M. A. Thorat</a:t>
            </a:r>
            <a:endParaRPr lang="en-IN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0506" y="482930"/>
            <a:ext cx="755015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latin typeface="Arial"/>
                <a:cs typeface="Arial"/>
              </a:rPr>
              <a:t>Programming</a:t>
            </a:r>
            <a:r>
              <a:rPr sz="4400" spc="-2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Environments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19758"/>
            <a:ext cx="676211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  <a:tab pos="2376170" algn="l"/>
                <a:tab pos="2574290" algn="l"/>
                <a:tab pos="3162935" algn="l"/>
                <a:tab pos="4386580" algn="l"/>
                <a:tab pos="4822825" algn="l"/>
                <a:tab pos="5144770" algn="l"/>
              </a:tabLst>
            </a:pPr>
            <a:r>
              <a:rPr sz="3000" dirty="0">
                <a:latin typeface="Times New Roman"/>
                <a:cs typeface="Times New Roman"/>
              </a:rPr>
              <a:t>Defi</a:t>
            </a:r>
            <a:r>
              <a:rPr sz="3000" spc="5" dirty="0">
                <a:latin typeface="Times New Roman"/>
                <a:cs typeface="Times New Roman"/>
              </a:rPr>
              <a:t>n</a:t>
            </a:r>
            <a:r>
              <a:rPr sz="3000" dirty="0">
                <a:latin typeface="Times New Roman"/>
                <a:cs typeface="Times New Roman"/>
              </a:rPr>
              <a:t>itio</a:t>
            </a:r>
            <a:r>
              <a:rPr sz="3000" spc="10" dirty="0">
                <a:latin typeface="Times New Roman"/>
                <a:cs typeface="Times New Roman"/>
              </a:rPr>
              <a:t>n</a:t>
            </a:r>
            <a:r>
              <a:rPr sz="3000" dirty="0">
                <a:latin typeface="Times New Roman"/>
                <a:cs typeface="Times New Roman"/>
              </a:rPr>
              <a:t>:	Progra</a:t>
            </a:r>
            <a:r>
              <a:rPr sz="3000" spc="5" dirty="0">
                <a:latin typeface="Times New Roman"/>
                <a:cs typeface="Times New Roman"/>
              </a:rPr>
              <a:t>m</a:t>
            </a:r>
            <a:r>
              <a:rPr sz="3000" dirty="0">
                <a:latin typeface="Times New Roman"/>
                <a:cs typeface="Times New Roman"/>
              </a:rPr>
              <a:t>ming	envi</a:t>
            </a:r>
            <a:r>
              <a:rPr sz="3000" spc="-10" dirty="0">
                <a:latin typeface="Times New Roman"/>
                <a:cs typeface="Times New Roman"/>
              </a:rPr>
              <a:t>r</a:t>
            </a:r>
            <a:r>
              <a:rPr sz="3000" dirty="0">
                <a:latin typeface="Times New Roman"/>
                <a:cs typeface="Times New Roman"/>
              </a:rPr>
              <a:t>o</a:t>
            </a:r>
            <a:r>
              <a:rPr sz="3000" spc="5" dirty="0">
                <a:latin typeface="Times New Roman"/>
                <a:cs typeface="Times New Roman"/>
              </a:rPr>
              <a:t>n</a:t>
            </a:r>
            <a:r>
              <a:rPr sz="3000" dirty="0">
                <a:latin typeface="Times New Roman"/>
                <a:cs typeface="Times New Roman"/>
              </a:rPr>
              <a:t>ment  environment		</a:t>
            </a:r>
            <a:r>
              <a:rPr sz="3000" spc="-5" dirty="0">
                <a:latin typeface="Times New Roman"/>
                <a:cs typeface="Times New Roman"/>
              </a:rPr>
              <a:t>in	</a:t>
            </a:r>
            <a:r>
              <a:rPr sz="3000" dirty="0">
                <a:latin typeface="Times New Roman"/>
                <a:cs typeface="Times New Roman"/>
              </a:rPr>
              <a:t>which	the	</a:t>
            </a:r>
            <a:r>
              <a:rPr sz="3000" spc="-5" dirty="0">
                <a:latin typeface="Times New Roman"/>
                <a:cs typeface="Times New Roman"/>
              </a:rPr>
              <a:t>programs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99781" y="1619758"/>
            <a:ext cx="120840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  <a:tabLst>
                <a:tab pos="601345" algn="l"/>
              </a:tabLst>
            </a:pPr>
            <a:r>
              <a:rPr sz="3000" spc="-10" dirty="0">
                <a:latin typeface="Times New Roman"/>
                <a:cs typeface="Times New Roman"/>
              </a:rPr>
              <a:t>is	</a:t>
            </a:r>
            <a:r>
              <a:rPr sz="3000" dirty="0">
                <a:latin typeface="Times New Roman"/>
                <a:cs typeface="Times New Roman"/>
              </a:rPr>
              <a:t>an</a:t>
            </a:r>
            <a:endParaRPr sz="3000">
              <a:latin typeface="Times New Roman"/>
              <a:cs typeface="Times New Roman"/>
            </a:endParaRPr>
          </a:p>
          <a:p>
            <a:pPr marR="6350" algn="r">
              <a:lnSpc>
                <a:spcPct val="100000"/>
              </a:lnSpc>
              <a:tabLst>
                <a:tab pos="821055" algn="l"/>
              </a:tabLst>
            </a:pPr>
            <a:r>
              <a:rPr sz="3000" spc="-5" dirty="0">
                <a:latin typeface="Times New Roman"/>
                <a:cs typeface="Times New Roman"/>
              </a:rPr>
              <a:t>ca</a:t>
            </a:r>
            <a:r>
              <a:rPr sz="3000" dirty="0">
                <a:latin typeface="Times New Roman"/>
                <a:cs typeface="Times New Roman"/>
              </a:rPr>
              <a:t>n	</a:t>
            </a:r>
            <a:r>
              <a:rPr sz="3000" spc="-5" dirty="0">
                <a:latin typeface="Times New Roman"/>
                <a:cs typeface="Times New Roman"/>
              </a:rPr>
              <a:t>be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2443099"/>
            <a:ext cx="8074025" cy="3409315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355600" algn="just">
              <a:lnSpc>
                <a:spcPct val="100000"/>
              </a:lnSpc>
              <a:spcBef>
                <a:spcPts val="820"/>
              </a:spcBef>
            </a:pPr>
            <a:r>
              <a:rPr sz="3000" spc="-5" dirty="0">
                <a:latin typeface="Times New Roman"/>
                <a:cs typeface="Times New Roman"/>
              </a:rPr>
              <a:t>created</a:t>
            </a:r>
            <a:r>
              <a:rPr sz="3000" spc="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and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tested.</a:t>
            </a:r>
            <a:endParaRPr sz="30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355600" algn="l"/>
              </a:tabLst>
            </a:pPr>
            <a:r>
              <a:rPr sz="3000" spc="-5" dirty="0">
                <a:latin typeface="Times New Roman"/>
                <a:cs typeface="Times New Roman"/>
              </a:rPr>
              <a:t>It </a:t>
            </a:r>
            <a:r>
              <a:rPr sz="3000" dirty="0">
                <a:latin typeface="Times New Roman"/>
                <a:cs typeface="Times New Roman"/>
              </a:rPr>
              <a:t>consists of a </a:t>
            </a:r>
            <a:r>
              <a:rPr sz="3000" spc="-5" dirty="0">
                <a:latin typeface="Times New Roman"/>
                <a:cs typeface="Times New Roman"/>
              </a:rPr>
              <a:t>collection </a:t>
            </a:r>
            <a:r>
              <a:rPr sz="3000" spc="5" dirty="0">
                <a:latin typeface="Times New Roman"/>
                <a:cs typeface="Times New Roman"/>
              </a:rPr>
              <a:t>of </a:t>
            </a:r>
            <a:r>
              <a:rPr sz="3000" dirty="0">
                <a:latin typeface="Times New Roman"/>
                <a:cs typeface="Times New Roman"/>
              </a:rPr>
              <a:t>support tools that are 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used</a:t>
            </a:r>
            <a:r>
              <a:rPr sz="3000" spc="33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in</a:t>
            </a:r>
            <a:r>
              <a:rPr sz="3000" spc="34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software</a:t>
            </a:r>
            <a:r>
              <a:rPr sz="3000" spc="34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development.</a:t>
            </a:r>
            <a:r>
              <a:rPr sz="3000" spc="34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Each</a:t>
            </a:r>
            <a:r>
              <a:rPr sz="3000" spc="34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support</a:t>
            </a:r>
            <a:r>
              <a:rPr sz="3000" spc="33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tool </a:t>
            </a:r>
            <a:r>
              <a:rPr sz="3000" spc="-740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Times New Roman"/>
                <a:cs typeface="Times New Roman"/>
              </a:rPr>
              <a:t>is </a:t>
            </a:r>
            <a:r>
              <a:rPr sz="3000" dirty="0">
                <a:latin typeface="Times New Roman"/>
                <a:cs typeface="Times New Roman"/>
              </a:rPr>
              <a:t>basically one kind of program which </a:t>
            </a:r>
            <a:r>
              <a:rPr sz="3000" spc="-10" dirty="0">
                <a:latin typeface="Times New Roman"/>
                <a:cs typeface="Times New Roman"/>
              </a:rPr>
              <a:t>is </a:t>
            </a:r>
            <a:r>
              <a:rPr sz="3000" dirty="0">
                <a:latin typeface="Times New Roman"/>
                <a:cs typeface="Times New Roman"/>
              </a:rPr>
              <a:t>used </a:t>
            </a:r>
            <a:r>
              <a:rPr sz="3000" spc="10" dirty="0">
                <a:latin typeface="Times New Roman"/>
                <a:cs typeface="Times New Roman"/>
              </a:rPr>
              <a:t>by </a:t>
            </a:r>
            <a:r>
              <a:rPr sz="3000" spc="1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the programmer </a:t>
            </a:r>
            <a:r>
              <a:rPr sz="3000" spc="-5" dirty="0">
                <a:latin typeface="Times New Roman"/>
                <a:cs typeface="Times New Roman"/>
              </a:rPr>
              <a:t>during </a:t>
            </a:r>
            <a:r>
              <a:rPr sz="3000" dirty="0">
                <a:latin typeface="Times New Roman"/>
                <a:cs typeface="Times New Roman"/>
              </a:rPr>
              <a:t>the </a:t>
            </a:r>
            <a:r>
              <a:rPr sz="3000" spc="-5" dirty="0">
                <a:latin typeface="Times New Roman"/>
                <a:cs typeface="Times New Roman"/>
              </a:rPr>
              <a:t>stages of </a:t>
            </a:r>
            <a:r>
              <a:rPr sz="3000" dirty="0">
                <a:latin typeface="Times New Roman"/>
                <a:cs typeface="Times New Roman"/>
              </a:rPr>
              <a:t>creation </a:t>
            </a:r>
            <a:r>
              <a:rPr sz="3000" spc="-5" dirty="0">
                <a:latin typeface="Times New Roman"/>
                <a:cs typeface="Times New Roman"/>
              </a:rPr>
              <a:t>of </a:t>
            </a:r>
            <a:r>
              <a:rPr sz="300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program.</a:t>
            </a:r>
            <a:r>
              <a:rPr sz="300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These</a:t>
            </a:r>
            <a:r>
              <a:rPr sz="300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tools</a:t>
            </a:r>
            <a:r>
              <a:rPr sz="300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are</a:t>
            </a:r>
            <a:r>
              <a:rPr sz="300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editors,</a:t>
            </a:r>
            <a:r>
              <a:rPr sz="300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debuggers, </a:t>
            </a:r>
            <a:r>
              <a:rPr sz="3000" spc="-73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verifiers,</a:t>
            </a:r>
            <a:r>
              <a:rPr sz="3000" spc="3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data</a:t>
            </a:r>
            <a:r>
              <a:rPr sz="3000" spc="2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generators</a:t>
            </a:r>
            <a:r>
              <a:rPr sz="3000" spc="3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and </a:t>
            </a:r>
            <a:r>
              <a:rPr sz="3000" spc="-5" dirty="0">
                <a:latin typeface="Times New Roman"/>
                <a:cs typeface="Times New Roman"/>
              </a:rPr>
              <a:t>so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on.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92174" y="96469"/>
            <a:ext cx="67310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latin typeface="Calibri"/>
                <a:cs typeface="Calibri"/>
              </a:rPr>
              <a:t>JAYAWANTRAO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35" dirty="0">
                <a:latin typeface="Calibri"/>
                <a:cs typeface="Calibri"/>
              </a:rPr>
              <a:t>SAWANT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COLLEGE</a:t>
            </a:r>
            <a:r>
              <a:rPr sz="1800" b="1" spc="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OF</a:t>
            </a:r>
            <a:r>
              <a:rPr sz="1800" b="1" dirty="0">
                <a:latin typeface="Calibri"/>
                <a:cs typeface="Calibri"/>
              </a:rPr>
              <a:t> ENGINEERING,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HADAPSAR,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PUNE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32511"/>
            <a:ext cx="745172" cy="507872"/>
          </a:xfrm>
          <a:prstGeom prst="rect">
            <a:avLst/>
          </a:prstGeom>
        </p:spPr>
      </p:pic>
      <p:sp>
        <p:nvSpPr>
          <p:cNvPr id="8" name="Footer Placeholder 7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 smtClean="0"/>
              <a:t>Prof. M. A. Thorat</a:t>
            </a:r>
            <a:endParaRPr lang="en-IN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5954" y="482930"/>
            <a:ext cx="7239634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latin typeface="Arial"/>
                <a:cs typeface="Arial"/>
              </a:rPr>
              <a:t>Effect</a:t>
            </a:r>
            <a:r>
              <a:rPr sz="4400" spc="-10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on</a:t>
            </a:r>
            <a:r>
              <a:rPr sz="4400" spc="-10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Language</a:t>
            </a:r>
            <a:r>
              <a:rPr sz="4400" spc="-10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Design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538985"/>
            <a:ext cx="8074659" cy="4305935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355600" marR="6350" indent="-342900" algn="just">
              <a:lnSpc>
                <a:spcPct val="80000"/>
              </a:lnSpc>
              <a:spcBef>
                <a:spcPts val="745"/>
              </a:spcBef>
              <a:buFont typeface="Arial MT"/>
              <a:buChar char="•"/>
              <a:tabLst>
                <a:tab pos="355600" algn="l"/>
              </a:tabLst>
            </a:pPr>
            <a:r>
              <a:rPr sz="2700" dirty="0">
                <a:latin typeface="Times New Roman"/>
                <a:cs typeface="Times New Roman"/>
              </a:rPr>
              <a:t>The </a:t>
            </a:r>
            <a:r>
              <a:rPr sz="2700" spc="-5" dirty="0">
                <a:latin typeface="Times New Roman"/>
                <a:cs typeface="Times New Roman"/>
              </a:rPr>
              <a:t>programming </a:t>
            </a:r>
            <a:r>
              <a:rPr sz="2700" dirty="0">
                <a:latin typeface="Times New Roman"/>
                <a:cs typeface="Times New Roman"/>
              </a:rPr>
              <a:t>environment </a:t>
            </a:r>
            <a:r>
              <a:rPr sz="2700" spc="-5" dirty="0">
                <a:latin typeface="Times New Roman"/>
                <a:cs typeface="Times New Roman"/>
              </a:rPr>
              <a:t>influences </a:t>
            </a:r>
            <a:r>
              <a:rPr sz="2700" dirty="0">
                <a:latin typeface="Times New Roman"/>
                <a:cs typeface="Times New Roman"/>
              </a:rPr>
              <a:t>on </a:t>
            </a:r>
            <a:r>
              <a:rPr sz="2700" spc="-5" dirty="0">
                <a:latin typeface="Times New Roman"/>
                <a:cs typeface="Times New Roman"/>
              </a:rPr>
              <a:t>language </a:t>
            </a:r>
            <a:r>
              <a:rPr sz="2700" dirty="0">
                <a:latin typeface="Times New Roman"/>
                <a:cs typeface="Times New Roman"/>
              </a:rPr>
              <a:t> design in </a:t>
            </a:r>
            <a:r>
              <a:rPr sz="2700" spc="-10" dirty="0">
                <a:latin typeface="Times New Roman"/>
                <a:cs typeface="Times New Roman"/>
              </a:rPr>
              <a:t>two </a:t>
            </a:r>
            <a:r>
              <a:rPr sz="2700" spc="-5" dirty="0">
                <a:latin typeface="Times New Roman"/>
                <a:cs typeface="Times New Roman"/>
              </a:rPr>
              <a:t>major </a:t>
            </a:r>
            <a:r>
              <a:rPr sz="2700" dirty="0">
                <a:latin typeface="Times New Roman"/>
                <a:cs typeface="Times New Roman"/>
              </a:rPr>
              <a:t>areas namely separate </a:t>
            </a:r>
            <a:r>
              <a:rPr sz="2700" spc="-5" dirty="0">
                <a:latin typeface="Times New Roman"/>
                <a:cs typeface="Times New Roman"/>
              </a:rPr>
              <a:t>compilation </a:t>
            </a:r>
            <a:r>
              <a:rPr sz="2700" dirty="0">
                <a:latin typeface="Times New Roman"/>
                <a:cs typeface="Times New Roman"/>
              </a:rPr>
              <a:t> and</a:t>
            </a:r>
            <a:r>
              <a:rPr sz="2700" spc="-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testing</a:t>
            </a:r>
            <a:r>
              <a:rPr sz="2700" spc="-1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and</a:t>
            </a:r>
            <a:r>
              <a:rPr sz="2700" spc="-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debugging.</a:t>
            </a:r>
            <a:endParaRPr sz="2700">
              <a:latin typeface="Times New Roman"/>
              <a:cs typeface="Times New Roman"/>
            </a:endParaRPr>
          </a:p>
          <a:p>
            <a:pPr marL="355600" indent="-342900" algn="just">
              <a:lnSpc>
                <a:spcPct val="100000"/>
              </a:lnSpc>
              <a:buAutoNum type="arabicPeriod"/>
              <a:tabLst>
                <a:tab pos="355600" algn="l"/>
              </a:tabLst>
            </a:pPr>
            <a:r>
              <a:rPr sz="2700" dirty="0">
                <a:latin typeface="Times New Roman"/>
                <a:cs typeface="Times New Roman"/>
              </a:rPr>
              <a:t>Separate</a:t>
            </a:r>
            <a:r>
              <a:rPr sz="2700" spc="-4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Compilation</a:t>
            </a:r>
            <a:endParaRPr sz="2700">
              <a:latin typeface="Times New Roman"/>
              <a:cs typeface="Times New Roman"/>
            </a:endParaRPr>
          </a:p>
          <a:p>
            <a:pPr marL="349250" indent="-337185" algn="just">
              <a:lnSpc>
                <a:spcPct val="100000"/>
              </a:lnSpc>
              <a:buAutoNum type="arabicPeriod"/>
              <a:tabLst>
                <a:tab pos="349885" algn="l"/>
              </a:tabLst>
            </a:pPr>
            <a:r>
              <a:rPr sz="2700" spc="-10" dirty="0">
                <a:latin typeface="Times New Roman"/>
                <a:cs typeface="Times New Roman"/>
              </a:rPr>
              <a:t>Testing/Debugging</a:t>
            </a:r>
            <a:endParaRPr sz="2700">
              <a:latin typeface="Times New Roman"/>
              <a:cs typeface="Times New Roman"/>
            </a:endParaRPr>
          </a:p>
          <a:p>
            <a:pPr marL="12700" marR="5080" algn="just">
              <a:lnSpc>
                <a:spcPct val="80000"/>
              </a:lnSpc>
              <a:spcBef>
                <a:spcPts val="650"/>
              </a:spcBef>
            </a:pPr>
            <a:r>
              <a:rPr sz="2700" b="1" dirty="0">
                <a:latin typeface="Times New Roman"/>
                <a:cs typeface="Times New Roman"/>
              </a:rPr>
              <a:t>Separate</a:t>
            </a:r>
            <a:r>
              <a:rPr sz="2700" b="1" spc="5" dirty="0">
                <a:latin typeface="Times New Roman"/>
                <a:cs typeface="Times New Roman"/>
              </a:rPr>
              <a:t> </a:t>
            </a:r>
            <a:r>
              <a:rPr sz="2700" b="1" spc="-5" dirty="0">
                <a:latin typeface="Times New Roman"/>
                <a:cs typeface="Times New Roman"/>
              </a:rPr>
              <a:t>compilation:</a:t>
            </a:r>
            <a:r>
              <a:rPr sz="2700" b="1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There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are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varying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number</a:t>
            </a:r>
            <a:r>
              <a:rPr sz="2700" dirty="0">
                <a:latin typeface="Times New Roman"/>
                <a:cs typeface="Times New Roman"/>
              </a:rPr>
              <a:t> </a:t>
            </a:r>
            <a:r>
              <a:rPr sz="2700" spc="15" dirty="0">
                <a:latin typeface="Times New Roman"/>
                <a:cs typeface="Times New Roman"/>
              </a:rPr>
              <a:t>of </a:t>
            </a:r>
            <a:r>
              <a:rPr sz="2700" spc="2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programmers</a:t>
            </a:r>
            <a:r>
              <a:rPr sz="2700" spc="35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working</a:t>
            </a:r>
            <a:r>
              <a:rPr sz="2700" spc="35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on</a:t>
            </a:r>
            <a:r>
              <a:rPr sz="2700" spc="34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design,</a:t>
            </a:r>
            <a:r>
              <a:rPr sz="2700" spc="35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code</a:t>
            </a:r>
            <a:r>
              <a:rPr sz="2700" spc="34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and</a:t>
            </a:r>
            <a:r>
              <a:rPr sz="2700" spc="35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test</a:t>
            </a:r>
            <a:r>
              <a:rPr sz="2700" spc="35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the</a:t>
            </a:r>
            <a:r>
              <a:rPr sz="2700" spc="34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parts </a:t>
            </a:r>
            <a:r>
              <a:rPr sz="2700" spc="-66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of programs. This require the language to be structured </a:t>
            </a:r>
            <a:r>
              <a:rPr sz="2700" spc="-15" dirty="0">
                <a:latin typeface="Times New Roman"/>
                <a:cs typeface="Times New Roman"/>
              </a:rPr>
              <a:t>so </a:t>
            </a:r>
            <a:r>
              <a:rPr sz="2700" spc="-1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that</a:t>
            </a:r>
            <a:r>
              <a:rPr sz="2700" dirty="0">
                <a:latin typeface="Times New Roman"/>
                <a:cs typeface="Times New Roman"/>
              </a:rPr>
              <a:t> individual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subprograms</a:t>
            </a:r>
            <a:r>
              <a:rPr sz="2700" dirty="0">
                <a:latin typeface="Times New Roman"/>
                <a:cs typeface="Times New Roman"/>
              </a:rPr>
              <a:t> or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other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parts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can</a:t>
            </a:r>
            <a:r>
              <a:rPr sz="2700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be 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separately compiled </a:t>
            </a:r>
            <a:r>
              <a:rPr sz="2700" dirty="0">
                <a:latin typeface="Times New Roman"/>
                <a:cs typeface="Times New Roman"/>
              </a:rPr>
              <a:t>and </a:t>
            </a:r>
            <a:r>
              <a:rPr sz="2700" spc="-5" dirty="0">
                <a:latin typeface="Times New Roman"/>
                <a:cs typeface="Times New Roman"/>
              </a:rPr>
              <a:t>executed </a:t>
            </a:r>
            <a:r>
              <a:rPr sz="2700" dirty="0">
                <a:latin typeface="Times New Roman"/>
                <a:cs typeface="Times New Roman"/>
              </a:rPr>
              <a:t>without </a:t>
            </a:r>
            <a:r>
              <a:rPr sz="2700" spc="-5" dirty="0">
                <a:latin typeface="Times New Roman"/>
                <a:cs typeface="Times New Roman"/>
              </a:rPr>
              <a:t>requirement </a:t>
            </a:r>
            <a:r>
              <a:rPr sz="2700" spc="15" dirty="0">
                <a:latin typeface="Times New Roman"/>
                <a:cs typeface="Times New Roman"/>
              </a:rPr>
              <a:t>of </a:t>
            </a:r>
            <a:r>
              <a:rPr sz="2700" spc="2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other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part. Later on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these</a:t>
            </a:r>
            <a:r>
              <a:rPr sz="2700" dirty="0">
                <a:latin typeface="Times New Roman"/>
                <a:cs typeface="Times New Roman"/>
              </a:rPr>
              <a:t> parts are to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be </a:t>
            </a:r>
            <a:r>
              <a:rPr sz="2700" spc="-10" dirty="0">
                <a:latin typeface="Times New Roman"/>
                <a:cs typeface="Times New Roman"/>
              </a:rPr>
              <a:t>merged</a:t>
            </a:r>
            <a:r>
              <a:rPr sz="2700" spc="65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into a 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final</a:t>
            </a:r>
            <a:r>
              <a:rPr sz="2700" dirty="0">
                <a:latin typeface="Times New Roman"/>
                <a:cs typeface="Times New Roman"/>
              </a:rPr>
              <a:t> program.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92174" y="96469"/>
            <a:ext cx="67310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latin typeface="Calibri"/>
                <a:cs typeface="Calibri"/>
              </a:rPr>
              <a:t>JAYAWANTRAO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35" dirty="0">
                <a:latin typeface="Calibri"/>
                <a:cs typeface="Calibri"/>
              </a:rPr>
              <a:t>SAWANT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COLLEGE</a:t>
            </a:r>
            <a:r>
              <a:rPr sz="1800" b="1" spc="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OF</a:t>
            </a:r>
            <a:r>
              <a:rPr sz="1800" b="1" dirty="0">
                <a:latin typeface="Calibri"/>
                <a:cs typeface="Calibri"/>
              </a:rPr>
              <a:t> ENGINEERING,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HADAPSAR,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PUNE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32511"/>
            <a:ext cx="745172" cy="507872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 smtClean="0"/>
              <a:t>Prof. M. A. Thorat</a:t>
            </a:r>
            <a:endParaRPr lang="en-IN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0"/>
            <a:ext cx="8074025" cy="6393180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868680">
              <a:lnSpc>
                <a:spcPct val="100000"/>
              </a:lnSpc>
              <a:spcBef>
                <a:spcPts val="885"/>
              </a:spcBef>
            </a:pPr>
            <a:r>
              <a:rPr sz="1800" b="1" spc="-50" dirty="0">
                <a:latin typeface="Calibri"/>
                <a:cs typeface="Calibri"/>
              </a:rPr>
              <a:t>JAYAWANTRAO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35" dirty="0">
                <a:latin typeface="Calibri"/>
                <a:cs typeface="Calibri"/>
              </a:rPr>
              <a:t>SAWANT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COLLEGE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OF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ENGINEERING,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HADAPSAR,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PUNE</a:t>
            </a:r>
            <a:endParaRPr sz="180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90000"/>
              </a:lnSpc>
              <a:spcBef>
                <a:spcPts val="1495"/>
              </a:spcBef>
              <a:buFont typeface="Arial MT"/>
              <a:buChar char="•"/>
              <a:tabLst>
                <a:tab pos="355600" algn="l"/>
              </a:tabLst>
            </a:pPr>
            <a:r>
              <a:rPr sz="2700" dirty="0">
                <a:latin typeface="Times New Roman"/>
                <a:cs typeface="Times New Roman"/>
              </a:rPr>
              <a:t>Separate </a:t>
            </a:r>
            <a:r>
              <a:rPr sz="2700" spc="-5" dirty="0">
                <a:latin typeface="Times New Roman"/>
                <a:cs typeface="Times New Roman"/>
              </a:rPr>
              <a:t>compilation </a:t>
            </a:r>
            <a:r>
              <a:rPr sz="2700" dirty="0">
                <a:latin typeface="Times New Roman"/>
                <a:cs typeface="Times New Roman"/>
              </a:rPr>
              <a:t>is </a:t>
            </a:r>
            <a:r>
              <a:rPr sz="2700" spc="-10" dirty="0">
                <a:latin typeface="Times New Roman"/>
                <a:cs typeface="Times New Roman"/>
              </a:rPr>
              <a:t>difficult </a:t>
            </a:r>
            <a:r>
              <a:rPr sz="2700" dirty="0">
                <a:latin typeface="Times New Roman"/>
                <a:cs typeface="Times New Roman"/>
              </a:rPr>
              <a:t>because </a:t>
            </a:r>
            <a:r>
              <a:rPr sz="2700" spc="-5" dirty="0">
                <a:latin typeface="Times New Roman"/>
                <a:cs typeface="Times New Roman"/>
              </a:rPr>
              <a:t>compiling </a:t>
            </a:r>
            <a:r>
              <a:rPr sz="2700" dirty="0">
                <a:latin typeface="Times New Roman"/>
                <a:cs typeface="Times New Roman"/>
              </a:rPr>
              <a:t>one </a:t>
            </a:r>
            <a:r>
              <a:rPr sz="2700" spc="-66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subprogram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may</a:t>
            </a:r>
            <a:r>
              <a:rPr sz="2700" dirty="0">
                <a:latin typeface="Times New Roman"/>
                <a:cs typeface="Times New Roman"/>
              </a:rPr>
              <a:t> need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some</a:t>
            </a:r>
            <a:r>
              <a:rPr sz="270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information</a:t>
            </a:r>
            <a:r>
              <a:rPr sz="270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which</a:t>
            </a:r>
            <a:r>
              <a:rPr sz="2700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is 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present in </a:t>
            </a:r>
            <a:r>
              <a:rPr sz="2700" spc="-5" dirty="0">
                <a:latin typeface="Times New Roman"/>
                <a:cs typeface="Times New Roman"/>
              </a:rPr>
              <a:t>some </a:t>
            </a:r>
            <a:r>
              <a:rPr sz="2700" dirty="0">
                <a:latin typeface="Times New Roman"/>
                <a:cs typeface="Times New Roman"/>
              </a:rPr>
              <a:t>other </a:t>
            </a:r>
            <a:r>
              <a:rPr sz="2700" spc="-5" dirty="0">
                <a:latin typeface="Times New Roman"/>
                <a:cs typeface="Times New Roman"/>
              </a:rPr>
              <a:t>sub </a:t>
            </a:r>
            <a:r>
              <a:rPr sz="2700" dirty="0">
                <a:latin typeface="Times New Roman"/>
                <a:cs typeface="Times New Roman"/>
              </a:rPr>
              <a:t>program or </a:t>
            </a:r>
            <a:r>
              <a:rPr sz="2700" spc="-5" dirty="0">
                <a:latin typeface="Times New Roman"/>
                <a:cs typeface="Times New Roman"/>
              </a:rPr>
              <a:t>sometimes shared </a:t>
            </a:r>
            <a:r>
              <a:rPr sz="2700" spc="-66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data </a:t>
            </a:r>
            <a:r>
              <a:rPr sz="2700" spc="-10" dirty="0">
                <a:latin typeface="Times New Roman"/>
                <a:cs typeface="Times New Roman"/>
              </a:rPr>
              <a:t>is </a:t>
            </a:r>
            <a:r>
              <a:rPr sz="2700" dirty="0">
                <a:latin typeface="Times New Roman"/>
                <a:cs typeface="Times New Roman"/>
              </a:rPr>
              <a:t>also </a:t>
            </a:r>
            <a:r>
              <a:rPr sz="2700" spc="-5" dirty="0">
                <a:latin typeface="Times New Roman"/>
                <a:cs typeface="Times New Roman"/>
              </a:rPr>
              <a:t>used </a:t>
            </a:r>
            <a:r>
              <a:rPr sz="2700" dirty="0">
                <a:latin typeface="Times New Roman"/>
                <a:cs typeface="Times New Roman"/>
              </a:rPr>
              <a:t>in the program due to which </a:t>
            </a:r>
            <a:r>
              <a:rPr sz="2700" spc="-5" dirty="0">
                <a:latin typeface="Times New Roman"/>
                <a:cs typeface="Times New Roman"/>
              </a:rPr>
              <a:t>separate </a:t>
            </a:r>
            <a:r>
              <a:rPr sz="270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compilation</a:t>
            </a:r>
            <a:r>
              <a:rPr sz="2700" dirty="0">
                <a:latin typeface="Times New Roman"/>
                <a:cs typeface="Times New Roman"/>
              </a:rPr>
              <a:t> is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not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possible.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spc="-100" dirty="0">
                <a:latin typeface="Times New Roman"/>
                <a:cs typeface="Times New Roman"/>
              </a:rPr>
              <a:t>To</a:t>
            </a:r>
            <a:r>
              <a:rPr sz="2700" spc="-9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solve</a:t>
            </a:r>
            <a:r>
              <a:rPr sz="2700" spc="67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this</a:t>
            </a:r>
            <a:r>
              <a:rPr sz="2700" spc="66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problem, </a:t>
            </a:r>
            <a:r>
              <a:rPr sz="270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some </a:t>
            </a:r>
            <a:r>
              <a:rPr sz="2700" dirty="0">
                <a:latin typeface="Times New Roman"/>
                <a:cs typeface="Times New Roman"/>
              </a:rPr>
              <a:t>languages have adopted certain </a:t>
            </a:r>
            <a:r>
              <a:rPr sz="2700" spc="-5" dirty="0">
                <a:latin typeface="Times New Roman"/>
                <a:cs typeface="Times New Roman"/>
              </a:rPr>
              <a:t>features that </a:t>
            </a:r>
            <a:r>
              <a:rPr sz="2700" dirty="0">
                <a:latin typeface="Times New Roman"/>
                <a:cs typeface="Times New Roman"/>
              </a:rPr>
              <a:t>aid 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separate</a:t>
            </a:r>
            <a:r>
              <a:rPr sz="2700" spc="-1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compilation.</a:t>
            </a:r>
            <a:r>
              <a:rPr sz="2700" spc="-9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These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features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are-</a:t>
            </a:r>
            <a:endParaRPr sz="2700">
              <a:latin typeface="Times New Roman"/>
              <a:cs typeface="Times New Roman"/>
            </a:endParaRPr>
          </a:p>
          <a:p>
            <a:pPr marL="527685" marR="6985" indent="-515620" algn="just">
              <a:lnSpc>
                <a:spcPts val="2920"/>
              </a:lnSpc>
              <a:spcBef>
                <a:spcPts val="690"/>
              </a:spcBef>
              <a:buAutoNum type="arabicPeriod"/>
              <a:tabLst>
                <a:tab pos="528320" algn="l"/>
              </a:tabLst>
            </a:pPr>
            <a:r>
              <a:rPr sz="2700" dirty="0">
                <a:latin typeface="Times New Roman"/>
                <a:cs typeface="Times New Roman"/>
              </a:rPr>
              <a:t>The statements such </a:t>
            </a:r>
            <a:r>
              <a:rPr sz="2700" spc="-10" dirty="0">
                <a:latin typeface="Times New Roman"/>
                <a:cs typeface="Times New Roman"/>
              </a:rPr>
              <a:t>as </a:t>
            </a:r>
            <a:r>
              <a:rPr sz="2700" dirty="0">
                <a:latin typeface="Times New Roman"/>
                <a:cs typeface="Times New Roman"/>
              </a:rPr>
              <a:t>extern </a:t>
            </a:r>
            <a:r>
              <a:rPr sz="2700" spc="-5" dirty="0">
                <a:latin typeface="Times New Roman"/>
                <a:cs typeface="Times New Roman"/>
              </a:rPr>
              <a:t>can </a:t>
            </a:r>
            <a:r>
              <a:rPr sz="2700" dirty="0">
                <a:latin typeface="Times New Roman"/>
                <a:cs typeface="Times New Roman"/>
              </a:rPr>
              <a:t>be used </a:t>
            </a:r>
            <a:r>
              <a:rPr sz="2700" spc="-5" dirty="0">
                <a:latin typeface="Times New Roman"/>
                <a:cs typeface="Times New Roman"/>
              </a:rPr>
              <a:t>to </a:t>
            </a:r>
            <a:r>
              <a:rPr sz="2700" dirty="0">
                <a:latin typeface="Times New Roman"/>
                <a:cs typeface="Times New Roman"/>
              </a:rPr>
              <a:t>indicate 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that</a:t>
            </a:r>
            <a:r>
              <a:rPr sz="2700" spc="-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particular</a:t>
            </a:r>
            <a:r>
              <a:rPr sz="2700" spc="-2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data</a:t>
            </a:r>
            <a:r>
              <a:rPr sz="2700" spc="-1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is</a:t>
            </a:r>
            <a:r>
              <a:rPr sz="2700" spc="-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used</a:t>
            </a:r>
            <a:r>
              <a:rPr sz="2700" spc="-5" dirty="0">
                <a:latin typeface="Times New Roman"/>
                <a:cs typeface="Times New Roman"/>
              </a:rPr>
              <a:t> from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other</a:t>
            </a:r>
            <a:r>
              <a:rPr sz="2700" spc="-1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subprogram.</a:t>
            </a:r>
            <a:endParaRPr sz="2700">
              <a:latin typeface="Times New Roman"/>
              <a:cs typeface="Times New Roman"/>
            </a:endParaRPr>
          </a:p>
          <a:p>
            <a:pPr marL="527685" marR="6350" indent="-515620" algn="just">
              <a:lnSpc>
                <a:spcPts val="2920"/>
              </a:lnSpc>
              <a:spcBef>
                <a:spcPts val="640"/>
              </a:spcBef>
              <a:buAutoNum type="arabicPeriod"/>
              <a:tabLst>
                <a:tab pos="528320" algn="l"/>
              </a:tabLst>
            </a:pPr>
            <a:r>
              <a:rPr sz="2700" dirty="0">
                <a:latin typeface="Times New Roman"/>
                <a:cs typeface="Times New Roman"/>
              </a:rPr>
              <a:t>Languages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use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scoping</a:t>
            </a:r>
            <a:r>
              <a:rPr sz="270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rules</a:t>
            </a:r>
            <a:r>
              <a:rPr sz="2700" dirty="0">
                <a:latin typeface="Times New Roman"/>
                <a:cs typeface="Times New Roman"/>
              </a:rPr>
              <a:t> to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hide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names.</a:t>
            </a:r>
            <a:r>
              <a:rPr sz="2700" dirty="0">
                <a:latin typeface="Times New Roman"/>
                <a:cs typeface="Times New Roman"/>
              </a:rPr>
              <a:t> One 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subprogram</a:t>
            </a:r>
            <a:r>
              <a:rPr sz="270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can</a:t>
            </a:r>
            <a:r>
              <a:rPr sz="2700" dirty="0">
                <a:latin typeface="Times New Roman"/>
                <a:cs typeface="Times New Roman"/>
              </a:rPr>
              <a:t> be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contained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within</a:t>
            </a:r>
            <a:r>
              <a:rPr sz="270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another </a:t>
            </a:r>
            <a:r>
              <a:rPr sz="270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subprogram </a:t>
            </a:r>
            <a:r>
              <a:rPr sz="2700" dirty="0">
                <a:latin typeface="Times New Roman"/>
                <a:cs typeface="Times New Roman"/>
              </a:rPr>
              <a:t>so </a:t>
            </a:r>
            <a:r>
              <a:rPr sz="2700" spc="-5" dirty="0">
                <a:latin typeface="Times New Roman"/>
                <a:cs typeface="Times New Roman"/>
              </a:rPr>
              <a:t>that </a:t>
            </a:r>
            <a:r>
              <a:rPr sz="2700" dirty="0">
                <a:latin typeface="Times New Roman"/>
                <a:cs typeface="Times New Roman"/>
              </a:rPr>
              <a:t>the name of the outer </a:t>
            </a:r>
            <a:r>
              <a:rPr sz="2700" spc="-5" dirty="0">
                <a:latin typeface="Times New Roman"/>
                <a:cs typeface="Times New Roman"/>
              </a:rPr>
              <a:t>subprograms </a:t>
            </a:r>
            <a:r>
              <a:rPr sz="2700" spc="-66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are</a:t>
            </a:r>
            <a:r>
              <a:rPr sz="2700" spc="-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known</a:t>
            </a:r>
            <a:r>
              <a:rPr sz="2700" spc="-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to</a:t>
            </a:r>
            <a:r>
              <a:rPr sz="2700" spc="-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separately</a:t>
            </a:r>
            <a:r>
              <a:rPr sz="2700" spc="-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compiled</a:t>
            </a:r>
            <a:r>
              <a:rPr sz="2700" spc="-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subprogram.</a:t>
            </a:r>
            <a:endParaRPr sz="2700">
              <a:latin typeface="Times New Roman"/>
              <a:cs typeface="Times New Roman"/>
            </a:endParaRPr>
          </a:p>
          <a:p>
            <a:pPr marL="527685" marR="6985" indent="-515620" algn="just">
              <a:lnSpc>
                <a:spcPts val="2920"/>
              </a:lnSpc>
              <a:spcBef>
                <a:spcPts val="635"/>
              </a:spcBef>
              <a:buAutoNum type="arabicPeriod"/>
              <a:tabLst>
                <a:tab pos="528320" algn="l"/>
              </a:tabLst>
            </a:pPr>
            <a:r>
              <a:rPr sz="2700" dirty="0">
                <a:latin typeface="Times New Roman"/>
                <a:cs typeface="Times New Roman"/>
              </a:rPr>
              <a:t>In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object</a:t>
            </a:r>
            <a:r>
              <a:rPr sz="270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oriented</a:t>
            </a:r>
            <a:r>
              <a:rPr sz="270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programming,</a:t>
            </a:r>
            <a:r>
              <a:rPr sz="2700" dirty="0">
                <a:latin typeface="Times New Roman"/>
                <a:cs typeface="Times New Roman"/>
              </a:rPr>
              <a:t> the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feature</a:t>
            </a:r>
            <a:r>
              <a:rPr sz="2700" dirty="0">
                <a:latin typeface="Times New Roman"/>
                <a:cs typeface="Times New Roman"/>
              </a:rPr>
              <a:t> like 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inheritance</a:t>
            </a:r>
            <a:r>
              <a:rPr sz="2700" spc="-3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can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be</a:t>
            </a:r>
            <a:r>
              <a:rPr sz="2700" spc="-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used</a:t>
            </a:r>
            <a:r>
              <a:rPr sz="2700" spc="-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to</a:t>
            </a:r>
            <a:r>
              <a:rPr sz="2700" spc="-1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use</a:t>
            </a:r>
            <a:r>
              <a:rPr sz="2700" spc="-1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the</a:t>
            </a:r>
            <a:r>
              <a:rPr sz="2700" spc="-1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shared</a:t>
            </a:r>
            <a:r>
              <a:rPr sz="2700" spc="-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data.</a:t>
            </a:r>
            <a:endParaRPr sz="27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32511"/>
            <a:ext cx="745172" cy="507872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 smtClean="0"/>
              <a:t>Prof. M. A. Thorat</a:t>
            </a:r>
            <a:endParaRPr lang="en-IN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740" y="455714"/>
            <a:ext cx="8148955" cy="1684020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70"/>
              </a:spcBef>
            </a:pPr>
            <a:r>
              <a:rPr sz="3200" spc="-40" dirty="0">
                <a:latin typeface="Times New Roman"/>
                <a:cs typeface="Times New Roman"/>
              </a:rPr>
              <a:t>Testing </a:t>
            </a:r>
            <a:r>
              <a:rPr sz="3200" dirty="0">
                <a:latin typeface="Times New Roman"/>
                <a:cs typeface="Times New Roman"/>
              </a:rPr>
              <a:t>and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Debugging:</a:t>
            </a:r>
            <a:endParaRPr sz="32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765"/>
              </a:spcBef>
            </a:pPr>
            <a:r>
              <a:rPr sz="3200" b="0" dirty="0">
                <a:latin typeface="Times New Roman"/>
                <a:cs typeface="Times New Roman"/>
              </a:rPr>
              <a:t>Many</a:t>
            </a:r>
            <a:r>
              <a:rPr sz="3200" b="0" spc="365" dirty="0">
                <a:latin typeface="Times New Roman"/>
                <a:cs typeface="Times New Roman"/>
              </a:rPr>
              <a:t> </a:t>
            </a:r>
            <a:r>
              <a:rPr sz="3200" b="0" dirty="0">
                <a:latin typeface="Times New Roman"/>
                <a:cs typeface="Times New Roman"/>
              </a:rPr>
              <a:t>languages</a:t>
            </a:r>
            <a:r>
              <a:rPr sz="3200" b="0" spc="365" dirty="0">
                <a:latin typeface="Times New Roman"/>
                <a:cs typeface="Times New Roman"/>
              </a:rPr>
              <a:t> </a:t>
            </a:r>
            <a:r>
              <a:rPr sz="3200" b="0" dirty="0">
                <a:latin typeface="Times New Roman"/>
                <a:cs typeface="Times New Roman"/>
              </a:rPr>
              <a:t>contain</a:t>
            </a:r>
            <a:r>
              <a:rPr sz="3200" b="0" spc="370" dirty="0">
                <a:latin typeface="Times New Roman"/>
                <a:cs typeface="Times New Roman"/>
              </a:rPr>
              <a:t> </a:t>
            </a:r>
            <a:r>
              <a:rPr sz="3200" b="0" spc="-5" dirty="0">
                <a:latin typeface="Times New Roman"/>
                <a:cs typeface="Times New Roman"/>
              </a:rPr>
              <a:t>some</a:t>
            </a:r>
            <a:r>
              <a:rPr sz="3200" b="0" spc="360" dirty="0">
                <a:latin typeface="Times New Roman"/>
                <a:cs typeface="Times New Roman"/>
              </a:rPr>
              <a:t> </a:t>
            </a:r>
            <a:r>
              <a:rPr sz="3200" b="0" dirty="0">
                <a:latin typeface="Times New Roman"/>
                <a:cs typeface="Times New Roman"/>
              </a:rPr>
              <a:t>features</a:t>
            </a:r>
            <a:r>
              <a:rPr sz="3200" b="0" spc="365" dirty="0">
                <a:latin typeface="Times New Roman"/>
                <a:cs typeface="Times New Roman"/>
              </a:rPr>
              <a:t> </a:t>
            </a:r>
            <a:r>
              <a:rPr sz="3200" b="0" dirty="0">
                <a:latin typeface="Times New Roman"/>
                <a:cs typeface="Times New Roman"/>
              </a:rPr>
              <a:t>that</a:t>
            </a:r>
            <a:r>
              <a:rPr sz="3200" b="0" spc="355" dirty="0">
                <a:latin typeface="Times New Roman"/>
                <a:cs typeface="Times New Roman"/>
              </a:rPr>
              <a:t> </a:t>
            </a:r>
            <a:r>
              <a:rPr sz="3200" b="0" spc="-5" dirty="0">
                <a:latin typeface="Times New Roman"/>
                <a:cs typeface="Times New Roman"/>
              </a:rPr>
              <a:t>help </a:t>
            </a:r>
            <a:r>
              <a:rPr sz="3200" b="0" spc="-785" dirty="0">
                <a:latin typeface="Times New Roman"/>
                <a:cs typeface="Times New Roman"/>
              </a:rPr>
              <a:t> </a:t>
            </a:r>
            <a:r>
              <a:rPr sz="3200" b="0" spc="-5" dirty="0">
                <a:latin typeface="Times New Roman"/>
                <a:cs typeface="Times New Roman"/>
              </a:rPr>
              <a:t>in</a:t>
            </a:r>
            <a:r>
              <a:rPr sz="3200" b="0" spc="-10" dirty="0">
                <a:latin typeface="Times New Roman"/>
                <a:cs typeface="Times New Roman"/>
              </a:rPr>
              <a:t> </a:t>
            </a:r>
            <a:r>
              <a:rPr sz="3200" b="0" dirty="0">
                <a:latin typeface="Times New Roman"/>
                <a:cs typeface="Times New Roman"/>
              </a:rPr>
              <a:t>testing</a:t>
            </a:r>
            <a:r>
              <a:rPr sz="3200" b="0" spc="-10" dirty="0">
                <a:latin typeface="Times New Roman"/>
                <a:cs typeface="Times New Roman"/>
              </a:rPr>
              <a:t> </a:t>
            </a:r>
            <a:r>
              <a:rPr sz="3200" b="0" spc="5" dirty="0">
                <a:latin typeface="Times New Roman"/>
                <a:cs typeface="Times New Roman"/>
              </a:rPr>
              <a:t>and</a:t>
            </a:r>
            <a:r>
              <a:rPr sz="3200" b="0" spc="-15" dirty="0">
                <a:latin typeface="Times New Roman"/>
                <a:cs typeface="Times New Roman"/>
              </a:rPr>
              <a:t> </a:t>
            </a:r>
            <a:r>
              <a:rPr sz="3200" b="0" dirty="0">
                <a:latin typeface="Times New Roman"/>
                <a:cs typeface="Times New Roman"/>
              </a:rPr>
              <a:t>debugging.</a:t>
            </a:r>
            <a:r>
              <a:rPr sz="3200" b="0" spc="-30" dirty="0">
                <a:latin typeface="Times New Roman"/>
                <a:cs typeface="Times New Roman"/>
              </a:rPr>
              <a:t> </a:t>
            </a:r>
            <a:r>
              <a:rPr sz="3200" b="0" dirty="0">
                <a:latin typeface="Times New Roman"/>
                <a:cs typeface="Times New Roman"/>
              </a:rPr>
              <a:t>For</a:t>
            </a:r>
            <a:r>
              <a:rPr sz="3200" b="0" spc="-20" dirty="0">
                <a:latin typeface="Times New Roman"/>
                <a:cs typeface="Times New Roman"/>
              </a:rPr>
              <a:t> </a:t>
            </a:r>
            <a:r>
              <a:rPr sz="3200" b="0" dirty="0">
                <a:latin typeface="Times New Roman"/>
                <a:cs typeface="Times New Roman"/>
              </a:rPr>
              <a:t>example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9740" y="2211146"/>
            <a:ext cx="8150225" cy="34410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latin typeface="Times New Roman"/>
                <a:cs typeface="Times New Roman"/>
              </a:rPr>
              <a:t>1.</a:t>
            </a:r>
            <a:r>
              <a:rPr sz="3200" b="1" spc="5" dirty="0">
                <a:latin typeface="Times New Roman"/>
                <a:cs typeface="Times New Roman"/>
              </a:rPr>
              <a:t> </a:t>
            </a:r>
            <a:r>
              <a:rPr sz="3200" b="1" spc="-10" dirty="0">
                <a:latin typeface="Times New Roman"/>
                <a:cs typeface="Times New Roman"/>
              </a:rPr>
              <a:t>Breakpoint</a:t>
            </a:r>
            <a:r>
              <a:rPr sz="3200" b="1" spc="-5" dirty="0">
                <a:latin typeface="Times New Roman"/>
                <a:cs typeface="Times New Roman"/>
              </a:rPr>
              <a:t> </a:t>
            </a:r>
            <a:r>
              <a:rPr sz="3200" b="1" spc="-10" dirty="0">
                <a:latin typeface="Times New Roman"/>
                <a:cs typeface="Times New Roman"/>
              </a:rPr>
              <a:t>Feature:</a:t>
            </a:r>
            <a:r>
              <a:rPr sz="3200" b="1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By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this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feature,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 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programmer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can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set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breakpoints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in</a:t>
            </a:r>
            <a:r>
              <a:rPr sz="3200" spc="-5" dirty="0">
                <a:latin typeface="Times New Roman"/>
                <a:cs typeface="Times New Roman"/>
              </a:rPr>
              <a:t> the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program. When </a:t>
            </a:r>
            <a:r>
              <a:rPr sz="3200" spc="-5" dirty="0">
                <a:latin typeface="Times New Roman"/>
                <a:cs typeface="Times New Roman"/>
              </a:rPr>
              <a:t>the </a:t>
            </a:r>
            <a:r>
              <a:rPr sz="3200" dirty="0">
                <a:latin typeface="Times New Roman"/>
                <a:cs typeface="Times New Roman"/>
              </a:rPr>
              <a:t>breakpoint </a:t>
            </a:r>
            <a:r>
              <a:rPr sz="3200" spc="-5" dirty="0">
                <a:latin typeface="Times New Roman"/>
                <a:cs typeface="Times New Roman"/>
              </a:rPr>
              <a:t>is </a:t>
            </a:r>
            <a:r>
              <a:rPr sz="3200" dirty="0">
                <a:latin typeface="Times New Roman"/>
                <a:cs typeface="Times New Roman"/>
              </a:rPr>
              <a:t>reached </a:t>
            </a:r>
            <a:r>
              <a:rPr sz="3200" spc="-5" dirty="0">
                <a:latin typeface="Times New Roman"/>
                <a:cs typeface="Times New Roman"/>
              </a:rPr>
              <a:t>during </a:t>
            </a:r>
            <a:r>
              <a:rPr sz="3200" dirty="0">
                <a:latin typeface="Times New Roman"/>
                <a:cs typeface="Times New Roman"/>
              </a:rPr>
              <a:t> the execution </a:t>
            </a:r>
            <a:r>
              <a:rPr sz="3200" spc="-5" dirty="0">
                <a:latin typeface="Times New Roman"/>
                <a:cs typeface="Times New Roman"/>
              </a:rPr>
              <a:t>of the </a:t>
            </a:r>
            <a:r>
              <a:rPr sz="3200" dirty="0">
                <a:latin typeface="Times New Roman"/>
                <a:cs typeface="Times New Roman"/>
              </a:rPr>
              <a:t>program, </a:t>
            </a:r>
            <a:r>
              <a:rPr sz="3200" spc="-5" dirty="0">
                <a:latin typeface="Times New Roman"/>
                <a:cs typeface="Times New Roman"/>
              </a:rPr>
              <a:t>the execution of the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program </a:t>
            </a:r>
            <a:r>
              <a:rPr sz="3200" spc="-5" dirty="0">
                <a:latin typeface="Times New Roman"/>
                <a:cs typeface="Times New Roman"/>
              </a:rPr>
              <a:t>is </a:t>
            </a:r>
            <a:r>
              <a:rPr sz="3200" dirty="0">
                <a:latin typeface="Times New Roman"/>
                <a:cs typeface="Times New Roman"/>
              </a:rPr>
              <a:t>interrupted and control </a:t>
            </a:r>
            <a:r>
              <a:rPr sz="3200" spc="-5" dirty="0">
                <a:latin typeface="Times New Roman"/>
                <a:cs typeface="Times New Roman"/>
              </a:rPr>
              <a:t>is </a:t>
            </a:r>
            <a:r>
              <a:rPr sz="3200" dirty="0">
                <a:latin typeface="Times New Roman"/>
                <a:cs typeface="Times New Roman"/>
              </a:rPr>
              <a:t>given </a:t>
            </a:r>
            <a:r>
              <a:rPr sz="3200" spc="-10" dirty="0">
                <a:latin typeface="Times New Roman"/>
                <a:cs typeface="Times New Roman"/>
              </a:rPr>
              <a:t>to </a:t>
            </a:r>
            <a:r>
              <a:rPr sz="3200" dirty="0">
                <a:latin typeface="Times New Roman"/>
                <a:cs typeface="Times New Roman"/>
              </a:rPr>
              <a:t>the 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programmer.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The</a:t>
            </a:r>
            <a:r>
              <a:rPr sz="3200" dirty="0">
                <a:latin typeface="Times New Roman"/>
                <a:cs typeface="Times New Roman"/>
              </a:rPr>
              <a:t> programmer can then </a:t>
            </a:r>
            <a:r>
              <a:rPr sz="3200" spc="-5" dirty="0">
                <a:latin typeface="Times New Roman"/>
                <a:cs typeface="Times New Roman"/>
              </a:rPr>
              <a:t>inspect </a:t>
            </a:r>
            <a:r>
              <a:rPr sz="3200" dirty="0">
                <a:latin typeface="Times New Roman"/>
                <a:cs typeface="Times New Roman"/>
              </a:rPr>
              <a:t> the program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for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testing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and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debugging.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92174" y="96469"/>
            <a:ext cx="67310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latin typeface="Calibri"/>
                <a:cs typeface="Calibri"/>
              </a:rPr>
              <a:t>JAYAWANTRAO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35" dirty="0">
                <a:latin typeface="Calibri"/>
                <a:cs typeface="Calibri"/>
              </a:rPr>
              <a:t>SAWANT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COLLEGE</a:t>
            </a:r>
            <a:r>
              <a:rPr sz="1800" b="1" spc="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OF</a:t>
            </a:r>
            <a:r>
              <a:rPr sz="1800" b="1" dirty="0">
                <a:latin typeface="Calibri"/>
                <a:cs typeface="Calibri"/>
              </a:rPr>
              <a:t> ENGINEERING,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HADAPSAR,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PUNE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32511"/>
            <a:ext cx="745172" cy="507872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 smtClean="0"/>
              <a:t>Prof. M. A. Thorat</a:t>
            </a:r>
            <a:endParaRPr lang="en-IN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00303"/>
            <a:ext cx="8071484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3000" b="0" dirty="0">
                <a:latin typeface="Times New Roman"/>
                <a:cs typeface="Times New Roman"/>
              </a:rPr>
              <a:t>2.</a:t>
            </a:r>
            <a:r>
              <a:rPr sz="3000" b="0" spc="5" dirty="0">
                <a:latin typeface="Times New Roman"/>
                <a:cs typeface="Times New Roman"/>
              </a:rPr>
              <a:t> </a:t>
            </a:r>
            <a:r>
              <a:rPr sz="3000" b="0" dirty="0">
                <a:latin typeface="Times New Roman"/>
                <a:cs typeface="Times New Roman"/>
              </a:rPr>
              <a:t>Execution</a:t>
            </a:r>
            <a:r>
              <a:rPr sz="3000" b="0" spc="5" dirty="0">
                <a:latin typeface="Times New Roman"/>
                <a:cs typeface="Times New Roman"/>
              </a:rPr>
              <a:t> </a:t>
            </a:r>
            <a:r>
              <a:rPr sz="3000" b="0" spc="-25" dirty="0">
                <a:latin typeface="Times New Roman"/>
                <a:cs typeface="Times New Roman"/>
              </a:rPr>
              <a:t>Trace</a:t>
            </a:r>
            <a:r>
              <a:rPr sz="3000" b="0" spc="-20" dirty="0">
                <a:latin typeface="Times New Roman"/>
                <a:cs typeface="Times New Roman"/>
              </a:rPr>
              <a:t> </a:t>
            </a:r>
            <a:r>
              <a:rPr sz="3000" b="0" dirty="0">
                <a:latin typeface="Times New Roman"/>
                <a:cs typeface="Times New Roman"/>
              </a:rPr>
              <a:t>Feature:</a:t>
            </a:r>
            <a:r>
              <a:rPr sz="3000" b="0" spc="5" dirty="0">
                <a:latin typeface="Times New Roman"/>
                <a:cs typeface="Times New Roman"/>
              </a:rPr>
              <a:t> </a:t>
            </a:r>
            <a:r>
              <a:rPr sz="3000" b="0" dirty="0">
                <a:latin typeface="Times New Roman"/>
                <a:cs typeface="Times New Roman"/>
              </a:rPr>
              <a:t>By</a:t>
            </a:r>
            <a:r>
              <a:rPr sz="3000" b="0" spc="5" dirty="0">
                <a:latin typeface="Times New Roman"/>
                <a:cs typeface="Times New Roman"/>
              </a:rPr>
              <a:t> </a:t>
            </a:r>
            <a:r>
              <a:rPr sz="3000" b="0" spc="-5" dirty="0">
                <a:latin typeface="Times New Roman"/>
                <a:cs typeface="Times New Roman"/>
              </a:rPr>
              <a:t>this</a:t>
            </a:r>
            <a:r>
              <a:rPr sz="3000" b="0" spc="745" dirty="0">
                <a:latin typeface="Times New Roman"/>
                <a:cs typeface="Times New Roman"/>
              </a:rPr>
              <a:t> </a:t>
            </a:r>
            <a:r>
              <a:rPr sz="3000" b="0" dirty="0">
                <a:latin typeface="Times New Roman"/>
                <a:cs typeface="Times New Roman"/>
              </a:rPr>
              <a:t>feature </a:t>
            </a:r>
            <a:r>
              <a:rPr sz="3000" b="0" spc="5" dirty="0">
                <a:latin typeface="Times New Roman"/>
                <a:cs typeface="Times New Roman"/>
              </a:rPr>
              <a:t> </a:t>
            </a:r>
            <a:r>
              <a:rPr sz="3000" b="0" dirty="0">
                <a:latin typeface="Times New Roman"/>
                <a:cs typeface="Times New Roman"/>
              </a:rPr>
              <a:t>particular variable or statement can be tagged for </a:t>
            </a:r>
            <a:r>
              <a:rPr sz="3000" b="0" spc="5" dirty="0">
                <a:latin typeface="Times New Roman"/>
                <a:cs typeface="Times New Roman"/>
              </a:rPr>
              <a:t> </a:t>
            </a:r>
            <a:r>
              <a:rPr sz="3000" b="0" spc="-5" dirty="0">
                <a:latin typeface="Times New Roman"/>
                <a:cs typeface="Times New Roman"/>
              </a:rPr>
              <a:t>tracing</a:t>
            </a:r>
            <a:r>
              <a:rPr sz="3000" b="0" spc="25" dirty="0">
                <a:latin typeface="Times New Roman"/>
                <a:cs typeface="Times New Roman"/>
              </a:rPr>
              <a:t> </a:t>
            </a:r>
            <a:r>
              <a:rPr sz="3000" b="0" spc="-5" dirty="0">
                <a:latin typeface="Times New Roman"/>
                <a:cs typeface="Times New Roman"/>
              </a:rPr>
              <a:t>during</a:t>
            </a:r>
            <a:r>
              <a:rPr sz="3000" b="0" spc="15" dirty="0">
                <a:latin typeface="Times New Roman"/>
                <a:cs typeface="Times New Roman"/>
              </a:rPr>
              <a:t> </a:t>
            </a:r>
            <a:r>
              <a:rPr sz="3000" b="0" dirty="0">
                <a:latin typeface="Times New Roman"/>
                <a:cs typeface="Times New Roman"/>
              </a:rPr>
              <a:t>the</a:t>
            </a:r>
            <a:r>
              <a:rPr sz="3000" b="0" spc="15" dirty="0">
                <a:latin typeface="Times New Roman"/>
                <a:cs typeface="Times New Roman"/>
              </a:rPr>
              <a:t> </a:t>
            </a:r>
            <a:r>
              <a:rPr sz="3000" b="0" spc="-5" dirty="0">
                <a:latin typeface="Times New Roman"/>
                <a:cs typeface="Times New Roman"/>
              </a:rPr>
              <a:t>execution</a:t>
            </a:r>
            <a:r>
              <a:rPr sz="3000" b="0" spc="30" dirty="0">
                <a:latin typeface="Times New Roman"/>
                <a:cs typeface="Times New Roman"/>
              </a:rPr>
              <a:t> </a:t>
            </a:r>
            <a:r>
              <a:rPr sz="3000" b="0" dirty="0">
                <a:latin typeface="Times New Roman"/>
                <a:cs typeface="Times New Roman"/>
              </a:rPr>
              <a:t>of</a:t>
            </a:r>
            <a:r>
              <a:rPr sz="3000" b="0" spc="5" dirty="0">
                <a:latin typeface="Times New Roman"/>
                <a:cs typeface="Times New Roman"/>
              </a:rPr>
              <a:t> </a:t>
            </a:r>
            <a:r>
              <a:rPr sz="3000" b="0" dirty="0">
                <a:latin typeface="Times New Roman"/>
                <a:cs typeface="Times New Roman"/>
              </a:rPr>
              <a:t>the</a:t>
            </a:r>
            <a:r>
              <a:rPr sz="3000" b="0" spc="10" dirty="0">
                <a:latin typeface="Times New Roman"/>
                <a:cs typeface="Times New Roman"/>
              </a:rPr>
              <a:t> </a:t>
            </a:r>
            <a:r>
              <a:rPr sz="3000" b="0" spc="-5" dirty="0">
                <a:latin typeface="Times New Roman"/>
                <a:cs typeface="Times New Roman"/>
              </a:rPr>
              <a:t>program.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863597"/>
            <a:ext cx="8071484" cy="3958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715" algn="just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Times New Roman"/>
                <a:cs typeface="Times New Roman"/>
              </a:rPr>
              <a:t>3.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Assertions:</a:t>
            </a:r>
            <a:r>
              <a:rPr sz="3000" dirty="0">
                <a:latin typeface="Times New Roman"/>
                <a:cs typeface="Times New Roman"/>
              </a:rPr>
              <a:t> The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assertions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Times New Roman"/>
                <a:cs typeface="Times New Roman"/>
              </a:rPr>
              <a:t>is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conditional 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expression which is </a:t>
            </a:r>
            <a:r>
              <a:rPr sz="3000" spc="-5" dirty="0">
                <a:latin typeface="Times New Roman"/>
                <a:cs typeface="Times New Roman"/>
              </a:rPr>
              <a:t>inserted as </a:t>
            </a:r>
            <a:r>
              <a:rPr sz="3000" dirty="0">
                <a:latin typeface="Times New Roman"/>
                <a:cs typeface="Times New Roman"/>
              </a:rPr>
              <a:t>separate statement </a:t>
            </a:r>
            <a:r>
              <a:rPr sz="3000" spc="-10" dirty="0">
                <a:latin typeface="Times New Roman"/>
                <a:cs typeface="Times New Roman"/>
              </a:rPr>
              <a:t>in </a:t>
            </a:r>
            <a:r>
              <a:rPr sz="3000" spc="-73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 program. </a:t>
            </a:r>
            <a:r>
              <a:rPr sz="3000" spc="-5" dirty="0">
                <a:latin typeface="Times New Roman"/>
                <a:cs typeface="Times New Roman"/>
              </a:rPr>
              <a:t>For </a:t>
            </a:r>
            <a:r>
              <a:rPr sz="3000" dirty="0">
                <a:latin typeface="Times New Roman"/>
                <a:cs typeface="Times New Roman"/>
              </a:rPr>
              <a:t>example following </a:t>
            </a:r>
            <a:r>
              <a:rPr sz="3000" spc="-10" dirty="0">
                <a:latin typeface="Times New Roman"/>
                <a:cs typeface="Times New Roman"/>
              </a:rPr>
              <a:t>is </a:t>
            </a:r>
            <a:r>
              <a:rPr sz="3000" dirty="0">
                <a:latin typeface="Times New Roman"/>
                <a:cs typeface="Times New Roman"/>
              </a:rPr>
              <a:t>a Java Code 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fragment</a:t>
            </a:r>
            <a:r>
              <a:rPr sz="3000" spc="3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in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which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the</a:t>
            </a:r>
            <a:r>
              <a:rPr sz="3000" spc="1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assertion</a:t>
            </a:r>
            <a:r>
              <a:rPr sz="3000" spc="30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Times New Roman"/>
                <a:cs typeface="Times New Roman"/>
              </a:rPr>
              <a:t>is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used</a:t>
            </a:r>
            <a:endParaRPr sz="3000">
              <a:latin typeface="Times New Roman"/>
              <a:cs typeface="Times New Roman"/>
            </a:endParaRPr>
          </a:p>
          <a:p>
            <a:pPr marL="12700" marR="2409825">
              <a:lnSpc>
                <a:spcPct val="120000"/>
              </a:lnSpc>
              <a:spcBef>
                <a:spcPts val="5"/>
              </a:spcBef>
            </a:pPr>
            <a:r>
              <a:rPr sz="3000" spc="-5" dirty="0">
                <a:latin typeface="Times New Roman"/>
                <a:cs typeface="Times New Roman"/>
              </a:rPr>
              <a:t>System.out.print("Enter</a:t>
            </a:r>
            <a:r>
              <a:rPr sz="3000" spc="6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your age:</a:t>
            </a:r>
            <a:r>
              <a:rPr sz="3000" spc="1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"); </a:t>
            </a:r>
            <a:r>
              <a:rPr sz="3000" spc="-73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int age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-15" dirty="0">
                <a:latin typeface="Times New Roman"/>
                <a:cs typeface="Times New Roman"/>
              </a:rPr>
              <a:t>reader.nextInt();</a:t>
            </a:r>
            <a:endParaRPr sz="30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720"/>
              </a:spcBef>
              <a:tabLst>
                <a:tab pos="3995420" algn="l"/>
                <a:tab pos="4975225" algn="l"/>
                <a:tab pos="5648960" algn="l"/>
                <a:tab pos="6345555" algn="l"/>
                <a:tab pos="7762875" algn="l"/>
              </a:tabLst>
            </a:pPr>
            <a:r>
              <a:rPr sz="3000" spc="-5" dirty="0">
                <a:latin typeface="Times New Roman"/>
                <a:cs typeface="Times New Roman"/>
              </a:rPr>
              <a:t>Assert</a:t>
            </a:r>
            <a:r>
              <a:rPr sz="3000" spc="-20" dirty="0">
                <a:latin typeface="Times New Roman"/>
                <a:cs typeface="Times New Roman"/>
              </a:rPr>
              <a:t>i</a:t>
            </a:r>
            <a:r>
              <a:rPr sz="3000" dirty="0">
                <a:latin typeface="Times New Roman"/>
                <a:cs typeface="Times New Roman"/>
              </a:rPr>
              <a:t>on</a:t>
            </a:r>
            <a:r>
              <a:rPr sz="3000" spc="15" dirty="0">
                <a:latin typeface="Times New Roman"/>
                <a:cs typeface="Times New Roman"/>
              </a:rPr>
              <a:t>.</a:t>
            </a:r>
            <a:r>
              <a:rPr sz="3000" spc="-5" dirty="0">
                <a:latin typeface="Times New Roman"/>
                <a:cs typeface="Times New Roman"/>
              </a:rPr>
              <a:t>asser</a:t>
            </a:r>
            <a:r>
              <a:rPr sz="3000" spc="-10" dirty="0">
                <a:latin typeface="Times New Roman"/>
                <a:cs typeface="Times New Roman"/>
              </a:rPr>
              <a:t>t</a:t>
            </a:r>
            <a:r>
              <a:rPr sz="3000" dirty="0">
                <a:latin typeface="Times New Roman"/>
                <a:cs typeface="Times New Roman"/>
              </a:rPr>
              <a:t>(a</a:t>
            </a:r>
            <a:r>
              <a:rPr sz="3000" spc="5" dirty="0">
                <a:latin typeface="Times New Roman"/>
                <a:cs typeface="Times New Roman"/>
              </a:rPr>
              <a:t>ge&lt;</a:t>
            </a:r>
            <a:r>
              <a:rPr sz="3000" dirty="0">
                <a:latin typeface="Times New Roman"/>
                <a:cs typeface="Times New Roman"/>
              </a:rPr>
              <a:t>18,	</a:t>
            </a:r>
            <a:r>
              <a:rPr sz="3000" spc="-20" dirty="0">
                <a:latin typeface="Times New Roman"/>
                <a:cs typeface="Times New Roman"/>
              </a:rPr>
              <a:t>"</a:t>
            </a:r>
            <a:r>
              <a:rPr sz="3000" spc="-300" dirty="0">
                <a:latin typeface="Times New Roman"/>
                <a:cs typeface="Times New Roman"/>
              </a:rPr>
              <a:t>Y</a:t>
            </a:r>
            <a:r>
              <a:rPr sz="3000" spc="-15" dirty="0">
                <a:latin typeface="Times New Roman"/>
                <a:cs typeface="Times New Roman"/>
              </a:rPr>
              <a:t>o</a:t>
            </a:r>
            <a:r>
              <a:rPr sz="3000" dirty="0">
                <a:latin typeface="Times New Roman"/>
                <a:cs typeface="Times New Roman"/>
              </a:rPr>
              <a:t>u	are	n</a:t>
            </a:r>
            <a:r>
              <a:rPr sz="3000" spc="5" dirty="0">
                <a:latin typeface="Times New Roman"/>
                <a:cs typeface="Times New Roman"/>
              </a:rPr>
              <a:t>o</a:t>
            </a:r>
            <a:r>
              <a:rPr sz="3000" dirty="0">
                <a:latin typeface="Times New Roman"/>
                <a:cs typeface="Times New Roman"/>
              </a:rPr>
              <a:t>t	</a:t>
            </a:r>
            <a:r>
              <a:rPr sz="3000" spc="5" dirty="0">
                <a:latin typeface="Times New Roman"/>
                <a:cs typeface="Times New Roman"/>
              </a:rPr>
              <a:t>a</a:t>
            </a:r>
            <a:r>
              <a:rPr sz="3000" dirty="0">
                <a:latin typeface="Times New Roman"/>
                <a:cs typeface="Times New Roman"/>
              </a:rPr>
              <a:t>l</a:t>
            </a:r>
            <a:r>
              <a:rPr sz="3000" spc="-15" dirty="0">
                <a:latin typeface="Times New Roman"/>
                <a:cs typeface="Times New Roman"/>
              </a:rPr>
              <a:t>l</a:t>
            </a:r>
            <a:r>
              <a:rPr sz="3000" dirty="0">
                <a:latin typeface="Times New Roman"/>
                <a:cs typeface="Times New Roman"/>
              </a:rPr>
              <a:t>owed	</a:t>
            </a:r>
            <a:r>
              <a:rPr sz="3000" spc="-10" dirty="0">
                <a:latin typeface="Times New Roman"/>
                <a:cs typeface="Times New Roman"/>
              </a:rPr>
              <a:t>to  </a:t>
            </a:r>
            <a:r>
              <a:rPr sz="3000" spc="-5" dirty="0">
                <a:latin typeface="Times New Roman"/>
                <a:cs typeface="Times New Roman"/>
              </a:rPr>
              <a:t>vote");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92174" y="96469"/>
            <a:ext cx="67310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latin typeface="Calibri"/>
                <a:cs typeface="Calibri"/>
              </a:rPr>
              <a:t>JAYAWANTRAO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35" dirty="0">
                <a:latin typeface="Calibri"/>
                <a:cs typeface="Calibri"/>
              </a:rPr>
              <a:t>SAWANT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COLLEGE</a:t>
            </a:r>
            <a:r>
              <a:rPr sz="1800" b="1" spc="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OF</a:t>
            </a:r>
            <a:r>
              <a:rPr sz="1800" b="1" dirty="0">
                <a:latin typeface="Calibri"/>
                <a:cs typeface="Calibri"/>
              </a:rPr>
              <a:t> ENGINEERING,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HADAPSAR,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PUNE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32511"/>
            <a:ext cx="745172" cy="507872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 smtClean="0"/>
              <a:t>Prof. M. A. Thorat</a:t>
            </a:r>
            <a:endParaRPr lang="en-IN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2064" y="482930"/>
            <a:ext cx="65843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latin typeface="Arial"/>
                <a:cs typeface="Arial"/>
              </a:rPr>
              <a:t>Environment</a:t>
            </a:r>
            <a:r>
              <a:rPr sz="4400" spc="-5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Framework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1140" y="1318005"/>
            <a:ext cx="8378825" cy="5001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715" indent="-342900" algn="just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Environment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framework</a:t>
            </a:r>
            <a:r>
              <a:rPr sz="2400" dirty="0">
                <a:latin typeface="Times New Roman"/>
                <a:cs typeface="Times New Roman"/>
              </a:rPr>
              <a:t> is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nothing</a:t>
            </a:r>
            <a:r>
              <a:rPr sz="2400" dirty="0">
                <a:latin typeface="Times New Roman"/>
                <a:cs typeface="Times New Roman"/>
              </a:rPr>
              <a:t> but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collection</a:t>
            </a:r>
            <a:r>
              <a:rPr sz="2400" dirty="0">
                <a:latin typeface="Times New Roman"/>
                <a:cs typeface="Times New Roman"/>
              </a:rPr>
              <a:t> of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infrastructure services that can </a:t>
            </a:r>
            <a:r>
              <a:rPr sz="2400" dirty="0">
                <a:latin typeface="Times New Roman"/>
                <a:cs typeface="Times New Roman"/>
              </a:rPr>
              <a:t>be </a:t>
            </a:r>
            <a:r>
              <a:rPr sz="2400" spc="-5" dirty="0">
                <a:latin typeface="Times New Roman"/>
                <a:cs typeface="Times New Roman"/>
              </a:rPr>
              <a:t>used </a:t>
            </a:r>
            <a:r>
              <a:rPr sz="2400" dirty="0">
                <a:latin typeface="Times New Roman"/>
                <a:cs typeface="Times New Roman"/>
              </a:rPr>
              <a:t>for program </a:t>
            </a:r>
            <a:r>
              <a:rPr sz="2400" spc="-5" dirty="0">
                <a:latin typeface="Times New Roman"/>
                <a:cs typeface="Times New Roman"/>
              </a:rPr>
              <a:t>development </a:t>
            </a:r>
            <a:r>
              <a:rPr sz="2400" dirty="0">
                <a:latin typeface="Times New Roman"/>
                <a:cs typeface="Times New Roman"/>
              </a:rPr>
              <a:t> purpose.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These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services</a:t>
            </a:r>
            <a:r>
              <a:rPr sz="2400" dirty="0">
                <a:latin typeface="Times New Roman"/>
                <a:cs typeface="Times New Roman"/>
              </a:rPr>
              <a:t> are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data</a:t>
            </a:r>
            <a:r>
              <a:rPr sz="2400" spc="-5" dirty="0">
                <a:latin typeface="Times New Roman"/>
                <a:cs typeface="Times New Roman"/>
              </a:rPr>
              <a:t> repository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Graphical</a:t>
            </a:r>
            <a:r>
              <a:rPr sz="2400" dirty="0">
                <a:latin typeface="Times New Roman"/>
                <a:cs typeface="Times New Roman"/>
              </a:rPr>
              <a:t> user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interface,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security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communication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services.</a:t>
            </a:r>
            <a:endParaRPr sz="2400">
              <a:latin typeface="Times New Roman"/>
              <a:cs typeface="Times New Roman"/>
            </a:endParaRPr>
          </a:p>
          <a:p>
            <a:pPr marL="355600" marR="5715" indent="-342900" algn="just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Borland </a:t>
            </a:r>
            <a:r>
              <a:rPr sz="2400" spc="-5" dirty="0">
                <a:latin typeface="Times New Roman"/>
                <a:cs typeface="Times New Roman"/>
              </a:rPr>
              <a:t>JBuilder </a:t>
            </a:r>
            <a:r>
              <a:rPr sz="2400" dirty="0">
                <a:latin typeface="Times New Roman"/>
                <a:cs typeface="Times New Roman"/>
              </a:rPr>
              <a:t>is a </a:t>
            </a:r>
            <a:r>
              <a:rPr sz="2400" spc="-5" dirty="0">
                <a:latin typeface="Times New Roman"/>
                <a:cs typeface="Times New Roman"/>
              </a:rPr>
              <a:t>programming environment that provides </a:t>
            </a:r>
            <a:r>
              <a:rPr sz="2400" dirty="0">
                <a:latin typeface="Times New Roman"/>
                <a:cs typeface="Times New Roman"/>
              </a:rPr>
              <a:t> integrated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compiler,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editor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debugger for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Java</a:t>
            </a:r>
            <a:r>
              <a:rPr sz="2400" spc="-5" dirty="0">
                <a:latin typeface="Times New Roman"/>
                <a:cs typeface="Times New Roman"/>
              </a:rPr>
              <a:t> development.</a:t>
            </a:r>
            <a:endParaRPr sz="2400">
              <a:latin typeface="Times New Roman"/>
              <a:cs typeface="Times New Roman"/>
            </a:endParaRPr>
          </a:p>
          <a:p>
            <a:pPr marL="355600" marR="5715" indent="-342900" algn="just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modern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programming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environment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makes</a:t>
            </a:r>
            <a:r>
              <a:rPr sz="2400" dirty="0">
                <a:latin typeface="Times New Roman"/>
                <a:cs typeface="Times New Roman"/>
              </a:rPr>
              <a:t> use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of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Visual 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Studio </a:t>
            </a:r>
            <a:r>
              <a:rPr sz="2400" spc="-10" dirty="0">
                <a:latin typeface="Times New Roman"/>
                <a:cs typeface="Times New Roman"/>
              </a:rPr>
              <a:t>.NET </a:t>
            </a:r>
            <a:r>
              <a:rPr sz="2400" spc="-5" dirty="0">
                <a:latin typeface="Times New Roman"/>
                <a:cs typeface="Times New Roman"/>
              </a:rPr>
              <a:t>for developing the applications using C#, </a:t>
            </a:r>
            <a:r>
              <a:rPr sz="2400" spc="-25" dirty="0">
                <a:latin typeface="Times New Roman"/>
                <a:cs typeface="Times New Roman"/>
              </a:rPr>
              <a:t>Visual 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Basic,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Times New Roman"/>
                <a:cs typeface="Times New Roman"/>
              </a:rPr>
              <a:t>.NET,</a:t>
            </a:r>
            <a:r>
              <a:rPr sz="2400" dirty="0">
                <a:latin typeface="Times New Roman"/>
                <a:cs typeface="Times New Roman"/>
              </a:rPr>
              <a:t> Jscript,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J#</a:t>
            </a:r>
            <a:r>
              <a:rPr sz="2400" dirty="0">
                <a:latin typeface="Times New Roman"/>
                <a:cs typeface="Times New Roman"/>
              </a:rPr>
              <a:t> and</a:t>
            </a:r>
            <a:r>
              <a:rPr sz="2400" spc="-5" dirty="0">
                <a:latin typeface="Times New Roman"/>
                <a:cs typeface="Times New Roman"/>
              </a:rPr>
              <a:t> so</a:t>
            </a:r>
            <a:r>
              <a:rPr sz="2400" dirty="0">
                <a:latin typeface="Times New Roman"/>
                <a:cs typeface="Times New Roman"/>
              </a:rPr>
              <a:t> on.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Unix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old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programming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environment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has</a:t>
            </a:r>
            <a:r>
              <a:rPr sz="2400" dirty="0">
                <a:latin typeface="Times New Roman"/>
                <a:cs typeface="Times New Roman"/>
              </a:rPr>
              <a:t> a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strong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support </a:t>
            </a:r>
            <a:r>
              <a:rPr sz="2400" spc="-5" dirty="0">
                <a:latin typeface="Times New Roman"/>
                <a:cs typeface="Times New Roman"/>
              </a:rPr>
              <a:t>for various powerful tools for software </a:t>
            </a:r>
            <a:r>
              <a:rPr sz="2400" dirty="0">
                <a:latin typeface="Times New Roman"/>
                <a:cs typeface="Times New Roman"/>
              </a:rPr>
              <a:t>production and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maintenance.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UNIX GUI </a:t>
            </a:r>
            <a:r>
              <a:rPr sz="2400" dirty="0">
                <a:latin typeface="Times New Roman"/>
                <a:cs typeface="Times New Roman"/>
              </a:rPr>
              <a:t>runs on </a:t>
            </a:r>
            <a:r>
              <a:rPr sz="2400" spc="-5" dirty="0">
                <a:latin typeface="Times New Roman"/>
                <a:cs typeface="Times New Roman"/>
              </a:rPr>
              <a:t>the top </a:t>
            </a:r>
            <a:r>
              <a:rPr sz="2400" dirty="0">
                <a:latin typeface="Times New Roman"/>
                <a:cs typeface="Times New Roman"/>
              </a:rPr>
              <a:t>of basic </a:t>
            </a:r>
            <a:r>
              <a:rPr sz="2400" spc="-5" dirty="0">
                <a:latin typeface="Times New Roman"/>
                <a:cs typeface="Times New Roman"/>
              </a:rPr>
              <a:t>UNIX </a:t>
            </a:r>
            <a:r>
              <a:rPr sz="2400" dirty="0">
                <a:latin typeface="Times New Roman"/>
                <a:cs typeface="Times New Roman"/>
              </a:rPr>
              <a:t> kernel.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Typical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examples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such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GUI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GNOME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KDE.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92174" y="96469"/>
            <a:ext cx="67310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latin typeface="Calibri"/>
                <a:cs typeface="Calibri"/>
              </a:rPr>
              <a:t>JAYAWANTRAO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35" dirty="0">
                <a:latin typeface="Calibri"/>
                <a:cs typeface="Calibri"/>
              </a:rPr>
              <a:t>SAWANT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COLLEGE</a:t>
            </a:r>
            <a:r>
              <a:rPr sz="1800" b="1" spc="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OF</a:t>
            </a:r>
            <a:r>
              <a:rPr sz="1800" b="1" dirty="0">
                <a:latin typeface="Calibri"/>
                <a:cs typeface="Calibri"/>
              </a:rPr>
              <a:t> ENGINEERING,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HADAPSAR,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PUNE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32511"/>
            <a:ext cx="745172" cy="507872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 smtClean="0"/>
              <a:t>Prof. M. A. Thorat</a:t>
            </a:r>
            <a:endParaRPr lang="en-IN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3658" y="514934"/>
            <a:ext cx="740155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5" dirty="0">
                <a:latin typeface="Arial MT"/>
                <a:cs typeface="Arial MT"/>
              </a:rPr>
              <a:t>Impact</a:t>
            </a:r>
            <a:r>
              <a:rPr sz="4000" b="0" spc="10" dirty="0">
                <a:latin typeface="Arial MT"/>
                <a:cs typeface="Arial MT"/>
              </a:rPr>
              <a:t> </a:t>
            </a:r>
            <a:r>
              <a:rPr sz="4000" b="0" spc="-5" dirty="0">
                <a:latin typeface="Arial MT"/>
                <a:cs typeface="Arial MT"/>
              </a:rPr>
              <a:t>of Machine</a:t>
            </a:r>
            <a:r>
              <a:rPr sz="4000" b="0" spc="-215" dirty="0">
                <a:latin typeface="Arial MT"/>
                <a:cs typeface="Arial MT"/>
              </a:rPr>
              <a:t> </a:t>
            </a:r>
            <a:r>
              <a:rPr sz="4000" b="0" dirty="0">
                <a:latin typeface="Arial MT"/>
                <a:cs typeface="Arial MT"/>
              </a:rPr>
              <a:t>Architectures.</a:t>
            </a:r>
            <a:endParaRPr sz="40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557273"/>
            <a:ext cx="8073390" cy="35794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dirty="0">
                <a:latin typeface="Times New Roman"/>
                <a:cs typeface="Times New Roman"/>
              </a:rPr>
              <a:t>1.Data:</a:t>
            </a:r>
            <a:endParaRPr sz="22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80000"/>
              </a:lnSpc>
              <a:spcBef>
                <a:spcPts val="530"/>
              </a:spcBef>
              <a:buFont typeface="Arial MT"/>
              <a:buChar char="•"/>
              <a:tabLst>
                <a:tab pos="355600" algn="l"/>
              </a:tabLst>
            </a:pPr>
            <a:r>
              <a:rPr sz="2200" spc="-5" dirty="0">
                <a:latin typeface="Times New Roman"/>
                <a:cs typeface="Times New Roman"/>
              </a:rPr>
              <a:t>The built in data types </a:t>
            </a:r>
            <a:r>
              <a:rPr sz="2200" spc="-10" dirty="0">
                <a:latin typeface="Times New Roman"/>
                <a:cs typeface="Times New Roman"/>
              </a:rPr>
              <a:t>can </a:t>
            </a:r>
            <a:r>
              <a:rPr sz="2200" dirty="0">
                <a:latin typeface="Times New Roman"/>
                <a:cs typeface="Times New Roman"/>
              </a:rPr>
              <a:t>be </a:t>
            </a:r>
            <a:r>
              <a:rPr sz="2200" spc="-5" dirty="0">
                <a:latin typeface="Times New Roman"/>
                <a:cs typeface="Times New Roman"/>
              </a:rPr>
              <a:t>directly manipulated </a:t>
            </a:r>
            <a:r>
              <a:rPr sz="2200" spc="-10" dirty="0">
                <a:latin typeface="Times New Roman"/>
                <a:cs typeface="Times New Roman"/>
              </a:rPr>
              <a:t>by </a:t>
            </a:r>
            <a:r>
              <a:rPr sz="2200" spc="-5" dirty="0">
                <a:latin typeface="Times New Roman"/>
                <a:cs typeface="Times New Roman"/>
              </a:rPr>
              <a:t>hardware 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primitive operations. Such </a:t>
            </a:r>
            <a:r>
              <a:rPr sz="2200" dirty="0">
                <a:latin typeface="Times New Roman"/>
                <a:cs typeface="Times New Roman"/>
              </a:rPr>
              <a:t>built </a:t>
            </a:r>
            <a:r>
              <a:rPr sz="2200" spc="-5" dirty="0">
                <a:latin typeface="Times New Roman"/>
                <a:cs typeface="Times New Roman"/>
              </a:rPr>
              <a:t>in data </a:t>
            </a:r>
            <a:r>
              <a:rPr sz="2200" dirty="0">
                <a:latin typeface="Times New Roman"/>
                <a:cs typeface="Times New Roman"/>
              </a:rPr>
              <a:t>types </a:t>
            </a:r>
            <a:r>
              <a:rPr sz="2200" spc="-5" dirty="0">
                <a:latin typeface="Times New Roman"/>
                <a:cs typeface="Times New Roman"/>
              </a:rPr>
              <a:t>are- </a:t>
            </a:r>
            <a:r>
              <a:rPr sz="2200" spc="-10" dirty="0">
                <a:latin typeface="Times New Roman"/>
                <a:cs typeface="Times New Roman"/>
              </a:rPr>
              <a:t>integer, </a:t>
            </a:r>
            <a:r>
              <a:rPr sz="2200" dirty="0">
                <a:latin typeface="Times New Roman"/>
                <a:cs typeface="Times New Roman"/>
              </a:rPr>
              <a:t>floating 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point numbers, double precision floating point numbers, and strings 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The</a:t>
            </a:r>
            <a:r>
              <a:rPr sz="2200" spc="14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data</a:t>
            </a:r>
            <a:r>
              <a:rPr sz="2200" spc="14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is</a:t>
            </a:r>
            <a:r>
              <a:rPr sz="2200" spc="1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stored</a:t>
            </a:r>
            <a:r>
              <a:rPr sz="2200" spc="14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and</a:t>
            </a:r>
            <a:r>
              <a:rPr sz="2200" spc="1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processed</a:t>
            </a:r>
            <a:r>
              <a:rPr sz="2200" spc="14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within</a:t>
            </a:r>
            <a:r>
              <a:rPr sz="2200" spc="14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data</a:t>
            </a:r>
            <a:r>
              <a:rPr sz="2200" spc="14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storage</a:t>
            </a:r>
            <a:r>
              <a:rPr sz="2200" spc="1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components</a:t>
            </a:r>
            <a:r>
              <a:rPr sz="2200" spc="1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5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Times New Roman"/>
                <a:cs typeface="Times New Roman"/>
              </a:rPr>
              <a:t>computer.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three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major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data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storage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components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are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–</a:t>
            </a:r>
            <a:endParaRPr sz="2200">
              <a:latin typeface="Times New Roman"/>
              <a:cs typeface="Times New Roman"/>
            </a:endParaRPr>
          </a:p>
          <a:p>
            <a:pPr marL="355600" indent="-342900" algn="just">
              <a:lnSpc>
                <a:spcPts val="2375"/>
              </a:lnSpc>
              <a:buFont typeface="Arial MT"/>
              <a:buChar char="•"/>
              <a:tabLst>
                <a:tab pos="355600" algn="l"/>
              </a:tabLst>
            </a:pPr>
            <a:r>
              <a:rPr sz="2200" spc="-5" dirty="0">
                <a:latin typeface="Times New Roman"/>
                <a:cs typeface="Times New Roman"/>
              </a:rPr>
              <a:t>Main</a:t>
            </a:r>
            <a:r>
              <a:rPr sz="2200" spc="19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memory:</a:t>
            </a:r>
            <a:r>
              <a:rPr sz="2200" spc="17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Main</a:t>
            </a:r>
            <a:r>
              <a:rPr sz="2200" spc="18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memory</a:t>
            </a:r>
            <a:r>
              <a:rPr sz="2200" spc="19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consists</a:t>
            </a:r>
            <a:r>
              <a:rPr sz="2200" spc="17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18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bits</a:t>
            </a:r>
            <a:r>
              <a:rPr sz="2200" spc="17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subdivided</a:t>
            </a:r>
            <a:r>
              <a:rPr sz="2200" spc="19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into</a:t>
            </a:r>
            <a:r>
              <a:rPr sz="2200" spc="19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fixed</a:t>
            </a:r>
            <a:endParaRPr sz="2200">
              <a:latin typeface="Times New Roman"/>
              <a:cs typeface="Times New Roman"/>
            </a:endParaRPr>
          </a:p>
          <a:p>
            <a:pPr marL="355600" algn="just">
              <a:lnSpc>
                <a:spcPts val="2375"/>
              </a:lnSpc>
            </a:pPr>
            <a:r>
              <a:rPr sz="2200" spc="-5" dirty="0">
                <a:latin typeface="Times New Roman"/>
                <a:cs typeface="Times New Roman"/>
              </a:rPr>
              <a:t>length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words.</a:t>
            </a:r>
            <a:endParaRPr sz="2200">
              <a:latin typeface="Times New Roman"/>
              <a:cs typeface="Times New Roman"/>
            </a:endParaRPr>
          </a:p>
          <a:p>
            <a:pPr marL="355600" marR="6350" indent="-342900" algn="just">
              <a:lnSpc>
                <a:spcPts val="2110"/>
              </a:lnSpc>
              <a:spcBef>
                <a:spcPts val="509"/>
              </a:spcBef>
              <a:buFont typeface="Arial MT"/>
              <a:buChar char="•"/>
              <a:tabLst>
                <a:tab pos="355600" algn="l"/>
              </a:tabLst>
            </a:pPr>
            <a:r>
              <a:rPr sz="2200" spc="-5" dirty="0">
                <a:latin typeface="Times New Roman"/>
                <a:cs typeface="Times New Roman"/>
              </a:rPr>
              <a:t>High-speed Registers: The contents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registers represent either data </a:t>
            </a:r>
            <a:r>
              <a:rPr sz="2200" dirty="0">
                <a:latin typeface="Times New Roman"/>
                <a:cs typeface="Times New Roman"/>
              </a:rPr>
              <a:t> or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memory</a:t>
            </a:r>
            <a:r>
              <a:rPr sz="2200" spc="4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address</a:t>
            </a:r>
            <a:r>
              <a:rPr sz="2200" dirty="0">
                <a:latin typeface="Times New Roman"/>
                <a:cs typeface="Times New Roman"/>
              </a:rPr>
              <a:t> of </a:t>
            </a:r>
            <a:r>
              <a:rPr sz="2200" spc="-10" dirty="0">
                <a:latin typeface="Times New Roman"/>
                <a:cs typeface="Times New Roman"/>
              </a:rPr>
              <a:t>main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memory</a:t>
            </a:r>
            <a:r>
              <a:rPr sz="2200" spc="6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containing data.</a:t>
            </a:r>
            <a:endParaRPr sz="2200">
              <a:latin typeface="Times New Roman"/>
              <a:cs typeface="Times New Roman"/>
            </a:endParaRPr>
          </a:p>
          <a:p>
            <a:pPr marL="355600" marR="5715" indent="-342900" algn="just">
              <a:lnSpc>
                <a:spcPts val="2110"/>
              </a:lnSpc>
              <a:spcBef>
                <a:spcPts val="530"/>
              </a:spcBef>
              <a:buFont typeface="Arial MT"/>
              <a:buChar char="•"/>
              <a:tabLst>
                <a:tab pos="355600" algn="l"/>
              </a:tabLst>
            </a:pPr>
            <a:r>
              <a:rPr sz="2200" spc="-5" dirty="0">
                <a:latin typeface="Times New Roman"/>
                <a:cs typeface="Times New Roman"/>
              </a:rPr>
              <a:t>External </a:t>
            </a:r>
            <a:r>
              <a:rPr sz="2200" dirty="0">
                <a:latin typeface="Times New Roman"/>
                <a:cs typeface="Times New Roman"/>
              </a:rPr>
              <a:t>Files: </a:t>
            </a:r>
            <a:r>
              <a:rPr sz="2200" spc="-5" dirty="0">
                <a:latin typeface="Times New Roman"/>
                <a:cs typeface="Times New Roman"/>
              </a:rPr>
              <a:t>The external files is generally stored </a:t>
            </a:r>
            <a:r>
              <a:rPr sz="2200" dirty="0">
                <a:latin typeface="Times New Roman"/>
                <a:cs typeface="Times New Roman"/>
              </a:rPr>
              <a:t>on </a:t>
            </a:r>
            <a:r>
              <a:rPr sz="2200" spc="-5" dirty="0">
                <a:latin typeface="Times New Roman"/>
                <a:cs typeface="Times New Roman"/>
              </a:rPr>
              <a:t>hard disk </a:t>
            </a:r>
            <a:r>
              <a:rPr sz="2200" dirty="0">
                <a:latin typeface="Times New Roman"/>
                <a:cs typeface="Times New Roman"/>
              </a:rPr>
              <a:t>or 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on</a:t>
            </a:r>
            <a:r>
              <a:rPr sz="2200" spc="-10" dirty="0">
                <a:latin typeface="Times New Roman"/>
                <a:cs typeface="Times New Roman"/>
              </a:rPr>
              <a:t> CD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ROM.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It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contains records.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92174" y="96469"/>
            <a:ext cx="67310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latin typeface="Calibri"/>
                <a:cs typeface="Calibri"/>
              </a:rPr>
              <a:t>JAYAWANTRAO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35" dirty="0">
                <a:latin typeface="Calibri"/>
                <a:cs typeface="Calibri"/>
              </a:rPr>
              <a:t>SAWANT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COLLEGE</a:t>
            </a:r>
            <a:r>
              <a:rPr sz="1800" b="1" spc="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OF</a:t>
            </a:r>
            <a:r>
              <a:rPr sz="1800" b="1" dirty="0">
                <a:latin typeface="Calibri"/>
                <a:cs typeface="Calibri"/>
              </a:rPr>
              <a:t> ENGINEERING,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HADAPSAR,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PUNE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32511"/>
            <a:ext cx="745172" cy="507872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 smtClean="0"/>
              <a:t>Prof. M. A. Thorat</a:t>
            </a:r>
            <a:endParaRPr lang="en-IN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47825" y="461594"/>
            <a:ext cx="584835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0" dirty="0">
                <a:latin typeface="Calibri"/>
                <a:cs typeface="Calibri"/>
              </a:rPr>
              <a:t>Data</a:t>
            </a:r>
            <a:r>
              <a:rPr sz="4400" spc="-10" dirty="0">
                <a:latin typeface="Calibri"/>
                <a:cs typeface="Calibri"/>
              </a:rPr>
              <a:t> </a:t>
            </a:r>
            <a:r>
              <a:rPr sz="4400" spc="-35" dirty="0">
                <a:latin typeface="Calibri"/>
                <a:cs typeface="Calibri"/>
              </a:rPr>
              <a:t>storage</a:t>
            </a:r>
            <a:r>
              <a:rPr sz="4400" dirty="0">
                <a:latin typeface="Calibri"/>
                <a:cs typeface="Calibri"/>
              </a:rPr>
              <a:t> </a:t>
            </a:r>
            <a:r>
              <a:rPr sz="4400" spc="-10" dirty="0">
                <a:latin typeface="Calibri"/>
                <a:cs typeface="Calibri"/>
              </a:rPr>
              <a:t>components</a:t>
            </a:r>
            <a:endParaRPr sz="44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09800" y="1298648"/>
            <a:ext cx="4648200" cy="545452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354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JAYAWANTRAO</a:t>
            </a:r>
            <a:r>
              <a:rPr spc="-20" dirty="0"/>
              <a:t> </a:t>
            </a:r>
            <a:r>
              <a:rPr spc="-35" dirty="0"/>
              <a:t>SAWANT</a:t>
            </a:r>
            <a:r>
              <a:rPr spc="10" dirty="0"/>
              <a:t> </a:t>
            </a:r>
            <a:r>
              <a:rPr spc="-15" dirty="0"/>
              <a:t>COLLEGE</a:t>
            </a:r>
            <a:r>
              <a:rPr spc="15" dirty="0"/>
              <a:t> </a:t>
            </a:r>
            <a:r>
              <a:rPr spc="-5" dirty="0"/>
              <a:t>OF</a:t>
            </a:r>
            <a:r>
              <a:rPr dirty="0"/>
              <a:t> ENGINEERING,</a:t>
            </a:r>
            <a:r>
              <a:rPr spc="-5" dirty="0"/>
              <a:t> </a:t>
            </a:r>
            <a:r>
              <a:rPr spc="-10" dirty="0"/>
              <a:t>HADAPSAR,</a:t>
            </a:r>
            <a:r>
              <a:rPr spc="-15" dirty="0"/>
              <a:t> </a:t>
            </a:r>
            <a:r>
              <a:rPr spc="-5" dirty="0"/>
              <a:t>PUNE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3400" y="32511"/>
            <a:ext cx="745172" cy="507872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 smtClean="0"/>
              <a:t>Prof. M. A. Thorat</a:t>
            </a:r>
            <a:endParaRPr lang="en-IN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79501"/>
            <a:ext cx="321119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5" dirty="0">
                <a:latin typeface="Times New Roman"/>
                <a:cs typeface="Times New Roman"/>
              </a:rPr>
              <a:t>2.</a:t>
            </a:r>
            <a:r>
              <a:rPr sz="2500" spc="-2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Primitive</a:t>
            </a:r>
            <a:r>
              <a:rPr sz="2500" spc="3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Operations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860805"/>
            <a:ext cx="8072120" cy="513143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marR="7620" indent="-342900">
              <a:lnSpc>
                <a:spcPts val="2400"/>
              </a:lnSpc>
              <a:spcBef>
                <a:spcPts val="675"/>
              </a:spcBef>
              <a:buFont typeface="Arial MT"/>
              <a:buChar char="•"/>
              <a:tabLst>
                <a:tab pos="354965" algn="l"/>
                <a:tab pos="355600" algn="l"/>
                <a:tab pos="2027555" algn="l"/>
                <a:tab pos="3218180" algn="l"/>
                <a:tab pos="3489325" algn="l"/>
                <a:tab pos="3972560" algn="l"/>
                <a:tab pos="4366895" algn="l"/>
                <a:tab pos="5434330" algn="l"/>
                <a:tab pos="6731634" algn="l"/>
              </a:tabLst>
            </a:pPr>
            <a:r>
              <a:rPr sz="2500" spc="-5" dirty="0">
                <a:latin typeface="Times New Roman"/>
                <a:cs typeface="Times New Roman"/>
              </a:rPr>
              <a:t>A</a:t>
            </a:r>
            <a:r>
              <a:rPr sz="2500" spc="26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c</a:t>
            </a:r>
            <a:r>
              <a:rPr sz="2500" dirty="0">
                <a:latin typeface="Times New Roman"/>
                <a:cs typeface="Times New Roman"/>
              </a:rPr>
              <a:t>o</a:t>
            </a:r>
            <a:r>
              <a:rPr sz="2500" spc="-15" dirty="0">
                <a:latin typeface="Times New Roman"/>
                <a:cs typeface="Times New Roman"/>
              </a:rPr>
              <a:t>m</a:t>
            </a:r>
            <a:r>
              <a:rPr sz="2500" spc="-5" dirty="0">
                <a:latin typeface="Times New Roman"/>
                <a:cs typeface="Times New Roman"/>
              </a:rPr>
              <a:t>p</a:t>
            </a:r>
            <a:r>
              <a:rPr sz="2500" spc="5" dirty="0">
                <a:latin typeface="Times New Roman"/>
                <a:cs typeface="Times New Roman"/>
              </a:rPr>
              <a:t>u</a:t>
            </a:r>
            <a:r>
              <a:rPr sz="2500" spc="-5" dirty="0">
                <a:latin typeface="Times New Roman"/>
                <a:cs typeface="Times New Roman"/>
              </a:rPr>
              <a:t>t</a:t>
            </a:r>
            <a:r>
              <a:rPr sz="2500" dirty="0">
                <a:latin typeface="Times New Roman"/>
                <a:cs typeface="Times New Roman"/>
              </a:rPr>
              <a:t>e</a:t>
            </a:r>
            <a:r>
              <a:rPr sz="2500" spc="-5" dirty="0">
                <a:latin typeface="Times New Roman"/>
                <a:cs typeface="Times New Roman"/>
              </a:rPr>
              <a:t>r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-5" dirty="0">
                <a:latin typeface="Times New Roman"/>
                <a:cs typeface="Times New Roman"/>
              </a:rPr>
              <a:t>con</a:t>
            </a:r>
            <a:r>
              <a:rPr sz="2500" dirty="0">
                <a:latin typeface="Times New Roman"/>
                <a:cs typeface="Times New Roman"/>
              </a:rPr>
              <a:t>t</a:t>
            </a:r>
            <a:r>
              <a:rPr sz="2500" spc="-5" dirty="0">
                <a:latin typeface="Times New Roman"/>
                <a:cs typeface="Times New Roman"/>
              </a:rPr>
              <a:t>a</a:t>
            </a:r>
            <a:r>
              <a:rPr sz="2500" dirty="0">
                <a:latin typeface="Times New Roman"/>
                <a:cs typeface="Times New Roman"/>
              </a:rPr>
              <a:t>i</a:t>
            </a:r>
            <a:r>
              <a:rPr sz="2500" spc="-5" dirty="0">
                <a:latin typeface="Times New Roman"/>
                <a:cs typeface="Times New Roman"/>
              </a:rPr>
              <a:t>ns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-5" dirty="0">
                <a:latin typeface="Times New Roman"/>
                <a:cs typeface="Times New Roman"/>
              </a:rPr>
              <a:t>a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-5" dirty="0">
                <a:latin typeface="Times New Roman"/>
                <a:cs typeface="Times New Roman"/>
              </a:rPr>
              <a:t>set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-5" dirty="0">
                <a:latin typeface="Times New Roman"/>
                <a:cs typeface="Times New Roman"/>
              </a:rPr>
              <a:t>of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-5" dirty="0">
                <a:latin typeface="Times New Roman"/>
                <a:cs typeface="Times New Roman"/>
              </a:rPr>
              <a:t>bui</a:t>
            </a:r>
            <a:r>
              <a:rPr sz="2500" spc="10" dirty="0">
                <a:latin typeface="Times New Roman"/>
                <a:cs typeface="Times New Roman"/>
              </a:rPr>
              <a:t>l</a:t>
            </a:r>
            <a:r>
              <a:rPr sz="2500" dirty="0">
                <a:latin typeface="Times New Roman"/>
                <a:cs typeface="Times New Roman"/>
              </a:rPr>
              <a:t>t</a:t>
            </a:r>
            <a:r>
              <a:rPr sz="2500" spc="-10" dirty="0">
                <a:latin typeface="Times New Roman"/>
                <a:cs typeface="Times New Roman"/>
              </a:rPr>
              <a:t>-</a:t>
            </a:r>
            <a:r>
              <a:rPr sz="2500" spc="5" dirty="0">
                <a:latin typeface="Times New Roman"/>
                <a:cs typeface="Times New Roman"/>
              </a:rPr>
              <a:t>i</a:t>
            </a:r>
            <a:r>
              <a:rPr sz="2500" spc="-5" dirty="0">
                <a:latin typeface="Times New Roman"/>
                <a:cs typeface="Times New Roman"/>
              </a:rPr>
              <a:t>n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5" dirty="0">
                <a:latin typeface="Times New Roman"/>
                <a:cs typeface="Times New Roman"/>
              </a:rPr>
              <a:t>p</a:t>
            </a:r>
            <a:r>
              <a:rPr sz="2500" spc="-5" dirty="0">
                <a:latin typeface="Times New Roman"/>
                <a:cs typeface="Times New Roman"/>
              </a:rPr>
              <a:t>r</a:t>
            </a:r>
            <a:r>
              <a:rPr sz="2500" dirty="0">
                <a:latin typeface="Times New Roman"/>
                <a:cs typeface="Times New Roman"/>
              </a:rPr>
              <a:t>i</a:t>
            </a:r>
            <a:r>
              <a:rPr sz="2500" spc="-15" dirty="0">
                <a:latin typeface="Times New Roman"/>
                <a:cs typeface="Times New Roman"/>
              </a:rPr>
              <a:t>m</a:t>
            </a:r>
            <a:r>
              <a:rPr sz="2500" spc="5" dirty="0">
                <a:latin typeface="Times New Roman"/>
                <a:cs typeface="Times New Roman"/>
              </a:rPr>
              <a:t>i</a:t>
            </a:r>
            <a:r>
              <a:rPr sz="2500" spc="-5" dirty="0">
                <a:latin typeface="Times New Roman"/>
                <a:cs typeface="Times New Roman"/>
              </a:rPr>
              <a:t>t</a:t>
            </a:r>
            <a:r>
              <a:rPr sz="2500" spc="10" dirty="0">
                <a:latin typeface="Times New Roman"/>
                <a:cs typeface="Times New Roman"/>
              </a:rPr>
              <a:t>i</a:t>
            </a:r>
            <a:r>
              <a:rPr sz="2500" spc="-5" dirty="0">
                <a:latin typeface="Times New Roman"/>
                <a:cs typeface="Times New Roman"/>
              </a:rPr>
              <a:t>ve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-5" dirty="0">
                <a:latin typeface="Times New Roman"/>
                <a:cs typeface="Times New Roman"/>
              </a:rPr>
              <a:t>o</a:t>
            </a:r>
            <a:r>
              <a:rPr sz="2500" spc="5" dirty="0">
                <a:latin typeface="Times New Roman"/>
                <a:cs typeface="Times New Roman"/>
              </a:rPr>
              <a:t>p</a:t>
            </a:r>
            <a:r>
              <a:rPr sz="2500" dirty="0">
                <a:latin typeface="Times New Roman"/>
                <a:cs typeface="Times New Roman"/>
              </a:rPr>
              <a:t>e</a:t>
            </a:r>
            <a:r>
              <a:rPr sz="2500" spc="-5" dirty="0">
                <a:latin typeface="Times New Roman"/>
                <a:cs typeface="Times New Roman"/>
              </a:rPr>
              <a:t>rat</a:t>
            </a:r>
            <a:r>
              <a:rPr sz="2500" dirty="0">
                <a:latin typeface="Times New Roman"/>
                <a:cs typeface="Times New Roman"/>
              </a:rPr>
              <a:t>i</a:t>
            </a:r>
            <a:r>
              <a:rPr sz="2500" spc="5" dirty="0">
                <a:latin typeface="Times New Roman"/>
                <a:cs typeface="Times New Roman"/>
              </a:rPr>
              <a:t>o</a:t>
            </a:r>
            <a:r>
              <a:rPr sz="2500" spc="-5" dirty="0">
                <a:latin typeface="Times New Roman"/>
                <a:cs typeface="Times New Roman"/>
              </a:rPr>
              <a:t>ns  such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as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addition,</a:t>
            </a:r>
            <a:r>
              <a:rPr sz="2500" spc="4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multiplication,</a:t>
            </a:r>
            <a:r>
              <a:rPr sz="2500" spc="8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subtraction</a:t>
            </a:r>
            <a:r>
              <a:rPr sz="2500" spc="5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and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division.</a:t>
            </a:r>
            <a:endParaRPr sz="2500">
              <a:latin typeface="Times New Roman"/>
              <a:cs typeface="Times New Roman"/>
            </a:endParaRPr>
          </a:p>
          <a:p>
            <a:pPr marL="355600" marR="6350" indent="-342900">
              <a:lnSpc>
                <a:spcPts val="2400"/>
              </a:lnSpc>
              <a:spcBef>
                <a:spcPts val="600"/>
              </a:spcBef>
              <a:buFont typeface="Arial MT"/>
              <a:buChar char="•"/>
              <a:tabLst>
                <a:tab pos="354965" algn="l"/>
                <a:tab pos="355600" algn="l"/>
                <a:tab pos="981710" algn="l"/>
                <a:tab pos="2284730" algn="l"/>
                <a:tab pos="3745229" algn="l"/>
                <a:tab pos="4267835" algn="l"/>
                <a:tab pos="4916170" algn="l"/>
                <a:tab pos="5632450" algn="l"/>
                <a:tab pos="6137910" algn="l"/>
                <a:tab pos="7668895" algn="l"/>
              </a:tabLst>
            </a:pPr>
            <a:r>
              <a:rPr sz="2500" spc="-5" dirty="0">
                <a:latin typeface="Times New Roman"/>
                <a:cs typeface="Times New Roman"/>
              </a:rPr>
              <a:t>The	</a:t>
            </a:r>
            <a:r>
              <a:rPr sz="2500" spc="5" dirty="0">
                <a:latin typeface="Times New Roman"/>
                <a:cs typeface="Times New Roman"/>
              </a:rPr>
              <a:t>p</a:t>
            </a:r>
            <a:r>
              <a:rPr sz="2500" spc="-5" dirty="0">
                <a:latin typeface="Times New Roman"/>
                <a:cs typeface="Times New Roman"/>
              </a:rPr>
              <a:t>r</a:t>
            </a:r>
            <a:r>
              <a:rPr sz="2500" spc="15" dirty="0">
                <a:latin typeface="Times New Roman"/>
                <a:cs typeface="Times New Roman"/>
              </a:rPr>
              <a:t>i</a:t>
            </a:r>
            <a:r>
              <a:rPr sz="2500" spc="-15" dirty="0">
                <a:latin typeface="Times New Roman"/>
                <a:cs typeface="Times New Roman"/>
              </a:rPr>
              <a:t>m</a:t>
            </a:r>
            <a:r>
              <a:rPr sz="2500" spc="-5" dirty="0">
                <a:latin typeface="Times New Roman"/>
                <a:cs typeface="Times New Roman"/>
              </a:rPr>
              <a:t>i</a:t>
            </a:r>
            <a:r>
              <a:rPr sz="2500" spc="10" dirty="0">
                <a:latin typeface="Times New Roman"/>
                <a:cs typeface="Times New Roman"/>
              </a:rPr>
              <a:t>t</a:t>
            </a:r>
            <a:r>
              <a:rPr sz="2500" spc="5" dirty="0">
                <a:latin typeface="Times New Roman"/>
                <a:cs typeface="Times New Roman"/>
              </a:rPr>
              <a:t>i</a:t>
            </a:r>
            <a:r>
              <a:rPr sz="2500" spc="-5" dirty="0">
                <a:latin typeface="Times New Roman"/>
                <a:cs typeface="Times New Roman"/>
              </a:rPr>
              <a:t>ve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-5" dirty="0">
                <a:latin typeface="Times New Roman"/>
                <a:cs typeface="Times New Roman"/>
              </a:rPr>
              <a:t>o</a:t>
            </a:r>
            <a:r>
              <a:rPr sz="2500" spc="5" dirty="0">
                <a:latin typeface="Times New Roman"/>
                <a:cs typeface="Times New Roman"/>
              </a:rPr>
              <a:t>p</a:t>
            </a:r>
            <a:r>
              <a:rPr sz="2500" dirty="0">
                <a:latin typeface="Times New Roman"/>
                <a:cs typeface="Times New Roman"/>
              </a:rPr>
              <a:t>e</a:t>
            </a:r>
            <a:r>
              <a:rPr sz="2500" spc="-5" dirty="0">
                <a:latin typeface="Times New Roman"/>
                <a:cs typeface="Times New Roman"/>
              </a:rPr>
              <a:t>rat</a:t>
            </a:r>
            <a:r>
              <a:rPr sz="2500" dirty="0">
                <a:latin typeface="Times New Roman"/>
                <a:cs typeface="Times New Roman"/>
              </a:rPr>
              <a:t>i</a:t>
            </a:r>
            <a:r>
              <a:rPr sz="2500" spc="5" dirty="0">
                <a:latin typeface="Times New Roman"/>
                <a:cs typeface="Times New Roman"/>
              </a:rPr>
              <a:t>o</a:t>
            </a:r>
            <a:r>
              <a:rPr sz="2500" spc="-5" dirty="0">
                <a:latin typeface="Times New Roman"/>
                <a:cs typeface="Times New Roman"/>
              </a:rPr>
              <a:t>ns</a:t>
            </a:r>
            <a:r>
              <a:rPr sz="2500" dirty="0">
                <a:latin typeface="Times New Roman"/>
                <a:cs typeface="Times New Roman"/>
              </a:rPr>
              <a:t>	ar</a:t>
            </a:r>
            <a:r>
              <a:rPr sz="2500" spc="-5" dirty="0">
                <a:latin typeface="Times New Roman"/>
                <a:cs typeface="Times New Roman"/>
              </a:rPr>
              <a:t>e</a:t>
            </a:r>
            <a:r>
              <a:rPr sz="2500" dirty="0">
                <a:latin typeface="Times New Roman"/>
                <a:cs typeface="Times New Roman"/>
              </a:rPr>
              <a:t>	a</a:t>
            </a:r>
            <a:r>
              <a:rPr sz="2500" spc="-5" dirty="0">
                <a:latin typeface="Times New Roman"/>
                <a:cs typeface="Times New Roman"/>
              </a:rPr>
              <a:t>lso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-5" dirty="0">
                <a:latin typeface="Times New Roman"/>
                <a:cs typeface="Times New Roman"/>
              </a:rPr>
              <a:t>used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-5" dirty="0">
                <a:latin typeface="Times New Roman"/>
                <a:cs typeface="Times New Roman"/>
              </a:rPr>
              <a:t>f</a:t>
            </a:r>
            <a:r>
              <a:rPr sz="2500" dirty="0">
                <a:latin typeface="Times New Roman"/>
                <a:cs typeface="Times New Roman"/>
              </a:rPr>
              <a:t>o</a:t>
            </a:r>
            <a:r>
              <a:rPr sz="2500" spc="-5" dirty="0">
                <a:latin typeface="Times New Roman"/>
                <a:cs typeface="Times New Roman"/>
              </a:rPr>
              <a:t>r</a:t>
            </a:r>
            <a:r>
              <a:rPr sz="2500" dirty="0">
                <a:latin typeface="Times New Roman"/>
                <a:cs typeface="Times New Roman"/>
              </a:rPr>
              <a:t>	c</a:t>
            </a:r>
            <a:r>
              <a:rPr sz="2500" spc="-5" dirty="0">
                <a:latin typeface="Times New Roman"/>
                <a:cs typeface="Times New Roman"/>
              </a:rPr>
              <a:t>ont</a:t>
            </a:r>
            <a:r>
              <a:rPr sz="2500" dirty="0">
                <a:latin typeface="Times New Roman"/>
                <a:cs typeface="Times New Roman"/>
              </a:rPr>
              <a:t>r</a:t>
            </a:r>
            <a:r>
              <a:rPr sz="2500" spc="-5" dirty="0">
                <a:latin typeface="Times New Roman"/>
                <a:cs typeface="Times New Roman"/>
              </a:rPr>
              <a:t>ol</a:t>
            </a:r>
            <a:r>
              <a:rPr sz="2500" spc="10" dirty="0">
                <a:latin typeface="Times New Roman"/>
                <a:cs typeface="Times New Roman"/>
              </a:rPr>
              <a:t>l</a:t>
            </a:r>
            <a:r>
              <a:rPr sz="2500" spc="-5" dirty="0">
                <a:latin typeface="Times New Roman"/>
                <a:cs typeface="Times New Roman"/>
              </a:rPr>
              <a:t>ing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5" dirty="0">
                <a:latin typeface="Times New Roman"/>
                <a:cs typeface="Times New Roman"/>
              </a:rPr>
              <a:t>t</a:t>
            </a:r>
            <a:r>
              <a:rPr sz="2500" spc="-5" dirty="0">
                <a:latin typeface="Times New Roman"/>
                <a:cs typeface="Times New Roman"/>
              </a:rPr>
              <a:t>he  sequence</a:t>
            </a:r>
            <a:r>
              <a:rPr sz="2500" spc="4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of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execution</a:t>
            </a:r>
            <a:r>
              <a:rPr sz="2500" spc="3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of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programming</a:t>
            </a:r>
            <a:r>
              <a:rPr sz="2500" spc="6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statements.</a:t>
            </a: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500" b="1" spc="-5" dirty="0">
                <a:latin typeface="Times New Roman"/>
                <a:cs typeface="Times New Roman"/>
              </a:rPr>
              <a:t>3.</a:t>
            </a:r>
            <a:r>
              <a:rPr sz="2500" b="1" spc="-25" dirty="0">
                <a:latin typeface="Times New Roman"/>
                <a:cs typeface="Times New Roman"/>
              </a:rPr>
              <a:t> </a:t>
            </a:r>
            <a:r>
              <a:rPr sz="2500" b="1" spc="-5" dirty="0">
                <a:latin typeface="Times New Roman"/>
                <a:cs typeface="Times New Roman"/>
              </a:rPr>
              <a:t>Sequence </a:t>
            </a:r>
            <a:r>
              <a:rPr sz="2500" b="1" spc="-10" dirty="0">
                <a:latin typeface="Times New Roman"/>
                <a:cs typeface="Times New Roman"/>
              </a:rPr>
              <a:t>Control</a:t>
            </a:r>
            <a:endParaRPr sz="2500">
              <a:latin typeface="Times New Roman"/>
              <a:cs typeface="Times New Roman"/>
            </a:endParaRPr>
          </a:p>
          <a:p>
            <a:pPr marL="355600" marR="5715" indent="-342900" algn="just">
              <a:lnSpc>
                <a:spcPts val="2400"/>
              </a:lnSpc>
              <a:spcBef>
                <a:spcPts val="580"/>
              </a:spcBef>
              <a:buFont typeface="Arial MT"/>
              <a:buChar char="•"/>
              <a:tabLst>
                <a:tab pos="355600" algn="l"/>
              </a:tabLst>
            </a:pPr>
            <a:r>
              <a:rPr sz="2500" spc="-5" dirty="0">
                <a:latin typeface="Times New Roman"/>
                <a:cs typeface="Times New Roman"/>
              </a:rPr>
              <a:t>Computer must </a:t>
            </a:r>
            <a:r>
              <a:rPr sz="2500" dirty="0">
                <a:latin typeface="Times New Roman"/>
                <a:cs typeface="Times New Roman"/>
              </a:rPr>
              <a:t>provide the </a:t>
            </a:r>
            <a:r>
              <a:rPr sz="2500" spc="-5" dirty="0">
                <a:latin typeface="Times New Roman"/>
                <a:cs typeface="Times New Roman"/>
              </a:rPr>
              <a:t>mechanism </a:t>
            </a:r>
            <a:r>
              <a:rPr sz="2500" dirty="0">
                <a:latin typeface="Times New Roman"/>
                <a:cs typeface="Times New Roman"/>
              </a:rPr>
              <a:t>for controlling </a:t>
            </a:r>
            <a:r>
              <a:rPr sz="2500" spc="-5" dirty="0">
                <a:latin typeface="Times New Roman"/>
                <a:cs typeface="Times New Roman"/>
              </a:rPr>
              <a:t>the </a:t>
            </a:r>
            <a:r>
              <a:rPr sz="250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flow</a:t>
            </a:r>
            <a:r>
              <a:rPr sz="2500" dirty="0">
                <a:latin typeface="Times New Roman"/>
                <a:cs typeface="Times New Roman"/>
              </a:rPr>
              <a:t> of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execution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of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programming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instruction.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This </a:t>
            </a:r>
            <a:r>
              <a:rPr sz="250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mechanism</a:t>
            </a:r>
            <a:r>
              <a:rPr sz="2500" spc="5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is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called</a:t>
            </a:r>
            <a:r>
              <a:rPr sz="2500" spc="3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as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sequence</a:t>
            </a:r>
            <a:r>
              <a:rPr sz="2500" spc="4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control.</a:t>
            </a:r>
            <a:endParaRPr sz="25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ts val="2400"/>
              </a:lnSpc>
              <a:spcBef>
                <a:spcPts val="605"/>
              </a:spcBef>
              <a:buFont typeface="Arial MT"/>
              <a:buChar char="•"/>
              <a:tabLst>
                <a:tab pos="355600" algn="l"/>
              </a:tabLst>
            </a:pPr>
            <a:r>
              <a:rPr sz="2500" spc="-45" dirty="0">
                <a:latin typeface="Times New Roman"/>
                <a:cs typeface="Times New Roman"/>
              </a:rPr>
              <a:t>Various </a:t>
            </a:r>
            <a:r>
              <a:rPr sz="2500" dirty="0">
                <a:latin typeface="Times New Roman"/>
                <a:cs typeface="Times New Roman"/>
              </a:rPr>
              <a:t>primitive operations </a:t>
            </a:r>
            <a:r>
              <a:rPr sz="2500" spc="-5" dirty="0">
                <a:latin typeface="Times New Roman"/>
                <a:cs typeface="Times New Roman"/>
              </a:rPr>
              <a:t>are </a:t>
            </a:r>
            <a:r>
              <a:rPr sz="2500" dirty="0">
                <a:latin typeface="Times New Roman"/>
                <a:cs typeface="Times New Roman"/>
              </a:rPr>
              <a:t>used </a:t>
            </a:r>
            <a:r>
              <a:rPr sz="2500" spc="-5" dirty="0">
                <a:latin typeface="Times New Roman"/>
                <a:cs typeface="Times New Roman"/>
              </a:rPr>
              <a:t>for </a:t>
            </a:r>
            <a:r>
              <a:rPr sz="2500" dirty="0">
                <a:latin typeface="Times New Roman"/>
                <a:cs typeface="Times New Roman"/>
              </a:rPr>
              <a:t>sequence control. 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These</a:t>
            </a:r>
            <a:r>
              <a:rPr sz="2500" dirty="0">
                <a:latin typeface="Times New Roman"/>
                <a:cs typeface="Times New Roman"/>
              </a:rPr>
              <a:t> operations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transfer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the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control</a:t>
            </a:r>
            <a:r>
              <a:rPr sz="2500" dirty="0">
                <a:latin typeface="Times New Roman"/>
                <a:cs typeface="Times New Roman"/>
              </a:rPr>
              <a:t> flow</a:t>
            </a:r>
            <a:r>
              <a:rPr sz="2500" spc="63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from</a:t>
            </a:r>
            <a:r>
              <a:rPr sz="2500" spc="63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one </a:t>
            </a:r>
            <a:r>
              <a:rPr sz="2500" spc="-610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memory</a:t>
            </a:r>
            <a:r>
              <a:rPr sz="2500" spc="5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location</a:t>
            </a:r>
            <a:r>
              <a:rPr sz="2500" spc="3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to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-20" dirty="0">
                <a:latin typeface="Times New Roman"/>
                <a:cs typeface="Times New Roman"/>
              </a:rPr>
              <a:t>another.</a:t>
            </a:r>
            <a:endParaRPr sz="25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ts val="2400"/>
              </a:lnSpc>
              <a:spcBef>
                <a:spcPts val="600"/>
              </a:spcBef>
              <a:buFont typeface="Arial MT"/>
              <a:buChar char="•"/>
              <a:tabLst>
                <a:tab pos="355600" algn="l"/>
              </a:tabLst>
            </a:pPr>
            <a:r>
              <a:rPr sz="2500" spc="-5" dirty="0">
                <a:latin typeface="Times New Roman"/>
                <a:cs typeface="Times New Roman"/>
              </a:rPr>
              <a:t>The next </a:t>
            </a:r>
            <a:r>
              <a:rPr sz="2500" dirty="0">
                <a:latin typeface="Times New Roman"/>
                <a:cs typeface="Times New Roman"/>
              </a:rPr>
              <a:t>instruction to be executed </a:t>
            </a:r>
            <a:r>
              <a:rPr sz="2500" spc="-5" dirty="0">
                <a:latin typeface="Times New Roman"/>
                <a:cs typeface="Times New Roman"/>
              </a:rPr>
              <a:t>is </a:t>
            </a:r>
            <a:r>
              <a:rPr sz="2500" dirty="0">
                <a:latin typeface="Times New Roman"/>
                <a:cs typeface="Times New Roman"/>
              </a:rPr>
              <a:t>determined </a:t>
            </a:r>
            <a:r>
              <a:rPr sz="2500" spc="-5" dirty="0">
                <a:latin typeface="Times New Roman"/>
                <a:cs typeface="Times New Roman"/>
              </a:rPr>
              <a:t>by </a:t>
            </a:r>
            <a:r>
              <a:rPr sz="2500" dirty="0">
                <a:latin typeface="Times New Roman"/>
                <a:cs typeface="Times New Roman"/>
              </a:rPr>
              <a:t>the 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special</a:t>
            </a:r>
            <a:r>
              <a:rPr sz="2500" spc="4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purpose</a:t>
            </a:r>
            <a:r>
              <a:rPr sz="2500" spc="2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register</a:t>
            </a:r>
            <a:r>
              <a:rPr sz="2500" spc="4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called</a:t>
            </a:r>
            <a:r>
              <a:rPr sz="2500" spc="3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program</a:t>
            </a:r>
            <a:r>
              <a:rPr sz="2500" spc="3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counter(PC).</a:t>
            </a:r>
            <a:endParaRPr sz="25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ts val="2400"/>
              </a:lnSpc>
              <a:spcBef>
                <a:spcPts val="600"/>
              </a:spcBef>
              <a:buFont typeface="Arial MT"/>
              <a:buChar char="•"/>
              <a:tabLst>
                <a:tab pos="355600" algn="l"/>
              </a:tabLst>
            </a:pPr>
            <a:r>
              <a:rPr sz="2500" spc="-5" dirty="0">
                <a:latin typeface="Times New Roman"/>
                <a:cs typeface="Times New Roman"/>
              </a:rPr>
              <a:t>The </a:t>
            </a:r>
            <a:r>
              <a:rPr sz="2500" dirty="0">
                <a:latin typeface="Times New Roman"/>
                <a:cs typeface="Times New Roman"/>
              </a:rPr>
              <a:t>mechanism </a:t>
            </a:r>
            <a:r>
              <a:rPr sz="2500" spc="-5" dirty="0">
                <a:latin typeface="Times New Roman"/>
                <a:cs typeface="Times New Roman"/>
              </a:rPr>
              <a:t>of </a:t>
            </a:r>
            <a:r>
              <a:rPr sz="2500" dirty="0">
                <a:latin typeface="Times New Roman"/>
                <a:cs typeface="Times New Roman"/>
              </a:rPr>
              <a:t>execution of programming instruction </a:t>
            </a:r>
            <a:r>
              <a:rPr sz="2500" spc="5" dirty="0">
                <a:latin typeface="Times New Roman"/>
                <a:cs typeface="Times New Roman"/>
              </a:rPr>
              <a:t>is 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illustrated</a:t>
            </a:r>
            <a:r>
              <a:rPr sz="2500" spc="6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by following</a:t>
            </a:r>
            <a:r>
              <a:rPr sz="2500" spc="4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figure.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92174" y="96469"/>
            <a:ext cx="67310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latin typeface="Calibri"/>
                <a:cs typeface="Calibri"/>
              </a:rPr>
              <a:t>JAYAWANTRAO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35" dirty="0">
                <a:latin typeface="Calibri"/>
                <a:cs typeface="Calibri"/>
              </a:rPr>
              <a:t>SAWANT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COLLEGE</a:t>
            </a:r>
            <a:r>
              <a:rPr sz="1800" b="1" spc="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OF</a:t>
            </a:r>
            <a:r>
              <a:rPr sz="1800" b="1" dirty="0">
                <a:latin typeface="Calibri"/>
                <a:cs typeface="Calibri"/>
              </a:rPr>
              <a:t> ENGINEERING,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HADAPSAR,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PUNE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32511"/>
            <a:ext cx="745172" cy="507872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 smtClean="0"/>
              <a:t>Prof. M. A. Thorat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4994" y="511886"/>
            <a:ext cx="73577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dirty="0">
                <a:latin typeface="Times New Roman"/>
                <a:cs typeface="Times New Roman"/>
              </a:rPr>
              <a:t>History</a:t>
            </a:r>
            <a:r>
              <a:rPr sz="4000" b="0" spc="-15" dirty="0">
                <a:latin typeface="Times New Roman"/>
                <a:cs typeface="Times New Roman"/>
              </a:rPr>
              <a:t> </a:t>
            </a:r>
            <a:r>
              <a:rPr sz="4000" b="0" spc="-5" dirty="0">
                <a:latin typeface="Times New Roman"/>
                <a:cs typeface="Times New Roman"/>
              </a:rPr>
              <a:t>of</a:t>
            </a:r>
            <a:r>
              <a:rPr sz="4000" b="0" spc="-10" dirty="0">
                <a:latin typeface="Times New Roman"/>
                <a:cs typeface="Times New Roman"/>
              </a:rPr>
              <a:t> </a:t>
            </a:r>
            <a:r>
              <a:rPr sz="4000" b="0" dirty="0">
                <a:latin typeface="Times New Roman"/>
                <a:cs typeface="Times New Roman"/>
              </a:rPr>
              <a:t>Programming</a:t>
            </a:r>
            <a:r>
              <a:rPr sz="4000" b="0" spc="-10" dirty="0">
                <a:latin typeface="Times New Roman"/>
                <a:cs typeface="Times New Roman"/>
              </a:rPr>
              <a:t> </a:t>
            </a:r>
            <a:r>
              <a:rPr sz="4000" b="0" dirty="0">
                <a:latin typeface="Times New Roman"/>
                <a:cs typeface="Times New Roman"/>
              </a:rPr>
              <a:t>Languages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546605"/>
            <a:ext cx="8072120" cy="421703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55600" marR="5715" indent="-342900" algn="just">
              <a:lnSpc>
                <a:spcPct val="80000"/>
              </a:lnSpc>
              <a:spcBef>
                <a:spcPts val="695"/>
              </a:spcBef>
              <a:buFont typeface="Arial MT"/>
              <a:buChar char="•"/>
              <a:tabLst>
                <a:tab pos="355600" algn="l"/>
              </a:tabLst>
            </a:pPr>
            <a:r>
              <a:rPr sz="2500" spc="-5" dirty="0">
                <a:latin typeface="Times New Roman"/>
                <a:cs typeface="Times New Roman"/>
              </a:rPr>
              <a:t>First</a:t>
            </a:r>
            <a:r>
              <a:rPr sz="2500" dirty="0">
                <a:latin typeface="Times New Roman"/>
                <a:cs typeface="Times New Roman"/>
              </a:rPr>
              <a:t> programming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language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was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invented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way</a:t>
            </a:r>
            <a:r>
              <a:rPr sz="250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back</a:t>
            </a:r>
            <a:r>
              <a:rPr sz="250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in </a:t>
            </a:r>
            <a:r>
              <a:rPr sz="250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1843-Ada</a:t>
            </a:r>
            <a:r>
              <a:rPr sz="2500" spc="59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Lovelace</a:t>
            </a:r>
            <a:r>
              <a:rPr sz="2500" spc="59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came</a:t>
            </a:r>
            <a:r>
              <a:rPr sz="2500" spc="60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up</a:t>
            </a:r>
            <a:r>
              <a:rPr sz="2500" spc="58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with</a:t>
            </a:r>
            <a:r>
              <a:rPr sz="2500" spc="59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the</a:t>
            </a:r>
            <a:r>
              <a:rPr sz="2500" spc="59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first-ever</a:t>
            </a:r>
            <a:r>
              <a:rPr sz="2500" spc="61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machine </a:t>
            </a:r>
            <a:r>
              <a:rPr sz="2500" spc="-61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algorithm for </a:t>
            </a:r>
            <a:r>
              <a:rPr sz="2500" spc="-10" dirty="0">
                <a:latin typeface="Times New Roman"/>
                <a:cs typeface="Times New Roman"/>
              </a:rPr>
              <a:t>an </a:t>
            </a:r>
            <a:r>
              <a:rPr sz="2500" dirty="0">
                <a:latin typeface="Times New Roman"/>
                <a:cs typeface="Times New Roman"/>
              </a:rPr>
              <a:t>early </a:t>
            </a:r>
            <a:r>
              <a:rPr sz="2500" spc="-5" dirty="0">
                <a:latin typeface="Times New Roman"/>
                <a:cs typeface="Times New Roman"/>
              </a:rPr>
              <a:t>computing machine </a:t>
            </a:r>
            <a:r>
              <a:rPr sz="2500" dirty="0">
                <a:latin typeface="Times New Roman"/>
                <a:cs typeface="Times New Roman"/>
              </a:rPr>
              <a:t>that she wrote 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down on a </a:t>
            </a:r>
            <a:r>
              <a:rPr sz="2500" dirty="0">
                <a:latin typeface="Times New Roman"/>
                <a:cs typeface="Times New Roman"/>
              </a:rPr>
              <a:t>piece of paper because </a:t>
            </a:r>
            <a:r>
              <a:rPr sz="2500" spc="-5" dirty="0">
                <a:latin typeface="Times New Roman"/>
                <a:cs typeface="Times New Roman"/>
              </a:rPr>
              <a:t>no </a:t>
            </a:r>
            <a:r>
              <a:rPr sz="2500" dirty="0">
                <a:latin typeface="Times New Roman"/>
                <a:cs typeface="Times New Roman"/>
              </a:rPr>
              <a:t>computers </a:t>
            </a:r>
            <a:r>
              <a:rPr sz="2500" spc="-5" dirty="0">
                <a:latin typeface="Times New Roman"/>
                <a:cs typeface="Times New Roman"/>
              </a:rPr>
              <a:t>existed </a:t>
            </a:r>
            <a:r>
              <a:rPr sz="2500" spc="-10" dirty="0">
                <a:latin typeface="Times New Roman"/>
                <a:cs typeface="Times New Roman"/>
              </a:rPr>
              <a:t>at </a:t>
            </a:r>
            <a:r>
              <a:rPr sz="2500" spc="-5" dirty="0">
                <a:latin typeface="Times New Roman"/>
                <a:cs typeface="Times New Roman"/>
              </a:rPr>
              <a:t> the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time.</a:t>
            </a:r>
            <a:endParaRPr sz="2500">
              <a:latin typeface="Times New Roman"/>
              <a:cs typeface="Times New Roman"/>
            </a:endParaRPr>
          </a:p>
          <a:p>
            <a:pPr marL="355600" marR="5715" indent="-342900" algn="just">
              <a:lnSpc>
                <a:spcPct val="80000"/>
              </a:lnSpc>
              <a:spcBef>
                <a:spcPts val="600"/>
              </a:spcBef>
              <a:buFont typeface="Arial MT"/>
              <a:buChar char="•"/>
              <a:tabLst>
                <a:tab pos="355600" algn="l"/>
              </a:tabLst>
            </a:pPr>
            <a:r>
              <a:rPr sz="2500" dirty="0">
                <a:latin typeface="Times New Roman"/>
                <a:cs typeface="Times New Roman"/>
              </a:rPr>
              <a:t>Programming </a:t>
            </a:r>
            <a:r>
              <a:rPr sz="2500" spc="-5" dirty="0">
                <a:latin typeface="Times New Roman"/>
                <a:cs typeface="Times New Roman"/>
              </a:rPr>
              <a:t>languages have </a:t>
            </a:r>
            <a:r>
              <a:rPr sz="2500" dirty="0">
                <a:latin typeface="Times New Roman"/>
                <a:cs typeface="Times New Roman"/>
              </a:rPr>
              <a:t>obviously </a:t>
            </a:r>
            <a:r>
              <a:rPr sz="2500" spc="-5" dirty="0">
                <a:latin typeface="Times New Roman"/>
                <a:cs typeface="Times New Roman"/>
              </a:rPr>
              <a:t>come a long way </a:t>
            </a:r>
            <a:r>
              <a:rPr sz="250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since</a:t>
            </a:r>
            <a:r>
              <a:rPr sz="2500" dirty="0">
                <a:latin typeface="Times New Roman"/>
                <a:cs typeface="Times New Roman"/>
              </a:rPr>
              <a:t> then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but</a:t>
            </a:r>
            <a:r>
              <a:rPr sz="250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in</a:t>
            </a:r>
            <a:r>
              <a:rPr sz="2500" dirty="0">
                <a:latin typeface="Times New Roman"/>
                <a:cs typeface="Times New Roman"/>
              </a:rPr>
              <a:t> order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to</a:t>
            </a:r>
            <a:r>
              <a:rPr sz="2500" dirty="0">
                <a:latin typeface="Times New Roman"/>
                <a:cs typeface="Times New Roman"/>
              </a:rPr>
              <a:t> understand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the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history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of 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programming languages, one </a:t>
            </a:r>
            <a:r>
              <a:rPr sz="2500" spc="-5" dirty="0">
                <a:latin typeface="Times New Roman"/>
                <a:cs typeface="Times New Roman"/>
              </a:rPr>
              <a:t>must </a:t>
            </a:r>
            <a:r>
              <a:rPr sz="2500" dirty="0">
                <a:latin typeface="Times New Roman"/>
                <a:cs typeface="Times New Roman"/>
              </a:rPr>
              <a:t>first </a:t>
            </a:r>
            <a:r>
              <a:rPr sz="2500" spc="-5" dirty="0">
                <a:latin typeface="Times New Roman"/>
                <a:cs typeface="Times New Roman"/>
              </a:rPr>
              <a:t>acknowledge </a:t>
            </a:r>
            <a:r>
              <a:rPr sz="2500" dirty="0">
                <a:latin typeface="Times New Roman"/>
                <a:cs typeface="Times New Roman"/>
              </a:rPr>
              <a:t>their 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origin.</a:t>
            </a:r>
            <a:endParaRPr sz="25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80000"/>
              </a:lnSpc>
              <a:spcBef>
                <a:spcPts val="600"/>
              </a:spcBef>
              <a:buFont typeface="Arial MT"/>
              <a:buChar char="•"/>
              <a:tabLst>
                <a:tab pos="355600" algn="l"/>
              </a:tabLst>
            </a:pPr>
            <a:r>
              <a:rPr sz="2500" dirty="0">
                <a:latin typeface="Times New Roman"/>
                <a:cs typeface="Times New Roman"/>
              </a:rPr>
              <a:t>Listed below </a:t>
            </a:r>
            <a:r>
              <a:rPr sz="2500" spc="-5" dirty="0">
                <a:latin typeface="Times New Roman"/>
                <a:cs typeface="Times New Roman"/>
              </a:rPr>
              <a:t>is a </a:t>
            </a:r>
            <a:r>
              <a:rPr sz="2500" dirty="0">
                <a:latin typeface="Times New Roman"/>
                <a:cs typeface="Times New Roman"/>
              </a:rPr>
              <a:t>timeline of the history </a:t>
            </a:r>
            <a:r>
              <a:rPr sz="2500" spc="-5" dirty="0">
                <a:latin typeface="Times New Roman"/>
                <a:cs typeface="Times New Roman"/>
              </a:rPr>
              <a:t>of </a:t>
            </a:r>
            <a:r>
              <a:rPr sz="2500" dirty="0">
                <a:latin typeface="Times New Roman"/>
                <a:cs typeface="Times New Roman"/>
              </a:rPr>
              <a:t>programming 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languages. The first known programming languages </a:t>
            </a:r>
            <a:r>
              <a:rPr sz="2500" dirty="0">
                <a:latin typeface="Times New Roman"/>
                <a:cs typeface="Times New Roman"/>
              </a:rPr>
              <a:t>were 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complicated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machine</a:t>
            </a:r>
            <a:r>
              <a:rPr sz="250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codes</a:t>
            </a:r>
            <a:r>
              <a:rPr sz="2500" dirty="0">
                <a:latin typeface="Times New Roman"/>
                <a:cs typeface="Times New Roman"/>
              </a:rPr>
              <a:t> that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were</a:t>
            </a:r>
            <a:r>
              <a:rPr sz="2500" spc="61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manually</a:t>
            </a:r>
            <a:r>
              <a:rPr sz="2500" spc="62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inputted 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into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early</a:t>
            </a:r>
            <a:r>
              <a:rPr sz="2500" spc="3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computing</a:t>
            </a:r>
            <a:r>
              <a:rPr sz="2500" spc="65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machines.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92174" y="96469"/>
            <a:ext cx="67310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latin typeface="Calibri"/>
                <a:cs typeface="Calibri"/>
              </a:rPr>
              <a:t>JAYAWANTRAO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35" dirty="0">
                <a:latin typeface="Calibri"/>
                <a:cs typeface="Calibri"/>
              </a:rPr>
              <a:t>SAWANT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COLLEGE</a:t>
            </a:r>
            <a:r>
              <a:rPr sz="1800" b="1" spc="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OF</a:t>
            </a:r>
            <a:r>
              <a:rPr sz="1800" b="1" dirty="0">
                <a:latin typeface="Calibri"/>
                <a:cs typeface="Calibri"/>
              </a:rPr>
              <a:t> ENGINEERING,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HADAPSAR,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PUNE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32511"/>
            <a:ext cx="745172" cy="507872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 smtClean="0"/>
              <a:t>Prof. M. A. Thorat</a:t>
            </a:r>
            <a:endParaRPr lang="en-IN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8264" y="461594"/>
            <a:ext cx="64312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5" dirty="0">
                <a:latin typeface="Calibri"/>
                <a:cs typeface="Calibri"/>
              </a:rPr>
              <a:t>Steps </a:t>
            </a:r>
            <a:r>
              <a:rPr sz="4400" spc="-35" dirty="0">
                <a:latin typeface="Calibri"/>
                <a:cs typeface="Calibri"/>
              </a:rPr>
              <a:t>for</a:t>
            </a:r>
            <a:r>
              <a:rPr sz="4400" spc="-20" dirty="0">
                <a:latin typeface="Calibri"/>
                <a:cs typeface="Calibri"/>
              </a:rPr>
              <a:t> Program</a:t>
            </a:r>
            <a:r>
              <a:rPr sz="4400" spc="-10" dirty="0">
                <a:latin typeface="Calibri"/>
                <a:cs typeface="Calibri"/>
              </a:rPr>
              <a:t> </a:t>
            </a:r>
            <a:r>
              <a:rPr sz="4400" spc="-15" dirty="0">
                <a:latin typeface="Calibri"/>
                <a:cs typeface="Calibri"/>
              </a:rPr>
              <a:t>Execution</a:t>
            </a:r>
            <a:endParaRPr sz="44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43200" y="1245522"/>
            <a:ext cx="4648200" cy="557784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354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JAYAWANTRAO</a:t>
            </a:r>
            <a:r>
              <a:rPr spc="-20" dirty="0"/>
              <a:t> </a:t>
            </a:r>
            <a:r>
              <a:rPr spc="-35" dirty="0"/>
              <a:t>SAWANT</a:t>
            </a:r>
            <a:r>
              <a:rPr spc="10" dirty="0"/>
              <a:t> </a:t>
            </a:r>
            <a:r>
              <a:rPr spc="-15" dirty="0"/>
              <a:t>COLLEGE</a:t>
            </a:r>
            <a:r>
              <a:rPr spc="15" dirty="0"/>
              <a:t> </a:t>
            </a:r>
            <a:r>
              <a:rPr spc="-5" dirty="0"/>
              <a:t>OF</a:t>
            </a:r>
            <a:r>
              <a:rPr dirty="0"/>
              <a:t> ENGINEERING,</a:t>
            </a:r>
            <a:r>
              <a:rPr spc="-5" dirty="0"/>
              <a:t> </a:t>
            </a:r>
            <a:r>
              <a:rPr spc="-10" dirty="0"/>
              <a:t>HADAPSAR,</a:t>
            </a:r>
            <a:r>
              <a:rPr spc="-15" dirty="0"/>
              <a:t> </a:t>
            </a:r>
            <a:r>
              <a:rPr spc="-5" dirty="0"/>
              <a:t>PUNE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3400" y="32511"/>
            <a:ext cx="745172" cy="507872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 smtClean="0"/>
              <a:t>Prof. M. A. Thorat</a:t>
            </a:r>
            <a:endParaRPr lang="en-IN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740" y="632205"/>
            <a:ext cx="195389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5" dirty="0">
                <a:latin typeface="Times New Roman"/>
                <a:cs typeface="Times New Roman"/>
              </a:rPr>
              <a:t>4. Data</a:t>
            </a:r>
            <a:r>
              <a:rPr sz="2500" spc="-12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Ac</a:t>
            </a:r>
            <a:r>
              <a:rPr sz="2500" spc="-15" dirty="0">
                <a:latin typeface="Times New Roman"/>
                <a:cs typeface="Times New Roman"/>
              </a:rPr>
              <a:t>c</a:t>
            </a:r>
            <a:r>
              <a:rPr sz="2500" spc="-5" dirty="0">
                <a:latin typeface="Times New Roman"/>
                <a:cs typeface="Times New Roman"/>
              </a:rPr>
              <a:t>ess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9740" y="1013205"/>
            <a:ext cx="8148955" cy="505523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marR="5715" indent="-342900" algn="just">
              <a:lnSpc>
                <a:spcPts val="2400"/>
              </a:lnSpc>
              <a:spcBef>
                <a:spcPts val="675"/>
              </a:spcBef>
              <a:buFont typeface="Arial MT"/>
              <a:buChar char="•"/>
              <a:tabLst>
                <a:tab pos="355600" algn="l"/>
              </a:tabLst>
            </a:pPr>
            <a:r>
              <a:rPr sz="2500" spc="-5" dirty="0">
                <a:latin typeface="Times New Roman"/>
                <a:cs typeface="Times New Roman"/>
              </a:rPr>
              <a:t>Computer provides a </a:t>
            </a:r>
            <a:r>
              <a:rPr sz="2500" dirty="0">
                <a:latin typeface="Times New Roman"/>
                <a:cs typeface="Times New Roman"/>
              </a:rPr>
              <a:t>controlling mechanism for supplying 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data</a:t>
            </a:r>
            <a:r>
              <a:rPr sz="2500" dirty="0">
                <a:latin typeface="Times New Roman"/>
                <a:cs typeface="Times New Roman"/>
              </a:rPr>
              <a:t> for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execution</a:t>
            </a:r>
            <a:r>
              <a:rPr sz="250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of</a:t>
            </a:r>
            <a:r>
              <a:rPr sz="2500" dirty="0">
                <a:latin typeface="Times New Roman"/>
                <a:cs typeface="Times New Roman"/>
              </a:rPr>
              <a:t> programming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instruction.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This </a:t>
            </a:r>
            <a:r>
              <a:rPr sz="250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mechanism</a:t>
            </a:r>
            <a:r>
              <a:rPr sz="2500" spc="5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is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called</a:t>
            </a:r>
            <a:r>
              <a:rPr sz="2500" spc="3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data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access</a:t>
            </a:r>
            <a:endParaRPr sz="25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20"/>
              </a:spcBef>
            </a:pPr>
            <a:r>
              <a:rPr sz="2500" b="1" spc="-5" dirty="0">
                <a:latin typeface="Times New Roman"/>
                <a:cs typeface="Times New Roman"/>
              </a:rPr>
              <a:t>5.</a:t>
            </a:r>
            <a:r>
              <a:rPr sz="2500" b="1" spc="-25" dirty="0">
                <a:latin typeface="Times New Roman"/>
                <a:cs typeface="Times New Roman"/>
              </a:rPr>
              <a:t> </a:t>
            </a:r>
            <a:r>
              <a:rPr sz="2500" b="1" spc="-5" dirty="0">
                <a:latin typeface="Times New Roman"/>
                <a:cs typeface="Times New Roman"/>
              </a:rPr>
              <a:t>Storage</a:t>
            </a:r>
            <a:r>
              <a:rPr sz="2500" b="1" spc="15" dirty="0">
                <a:latin typeface="Times New Roman"/>
                <a:cs typeface="Times New Roman"/>
              </a:rPr>
              <a:t> </a:t>
            </a:r>
            <a:r>
              <a:rPr sz="2500" b="1" spc="-5" dirty="0">
                <a:latin typeface="Times New Roman"/>
                <a:cs typeface="Times New Roman"/>
              </a:rPr>
              <a:t>Management</a:t>
            </a:r>
            <a:endParaRPr sz="2500">
              <a:latin typeface="Times New Roman"/>
              <a:cs typeface="Times New Roman"/>
            </a:endParaRPr>
          </a:p>
          <a:p>
            <a:pPr marL="355600" marR="6350" indent="-342900" algn="just">
              <a:lnSpc>
                <a:spcPts val="2400"/>
              </a:lnSpc>
              <a:spcBef>
                <a:spcPts val="580"/>
              </a:spcBef>
              <a:buFont typeface="Arial MT"/>
              <a:buChar char="•"/>
              <a:tabLst>
                <a:tab pos="355600" algn="l"/>
              </a:tabLst>
            </a:pPr>
            <a:r>
              <a:rPr sz="2500" spc="-5" dirty="0">
                <a:latin typeface="Times New Roman"/>
                <a:cs typeface="Times New Roman"/>
              </a:rPr>
              <a:t>Computer</a:t>
            </a:r>
            <a:r>
              <a:rPr sz="250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provides</a:t>
            </a:r>
            <a:r>
              <a:rPr sz="2500" dirty="0">
                <a:latin typeface="Times New Roman"/>
                <a:cs typeface="Times New Roman"/>
              </a:rPr>
              <a:t> the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mechanism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for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controlling</a:t>
            </a:r>
            <a:r>
              <a:rPr sz="2500" spc="63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the </a:t>
            </a:r>
            <a:r>
              <a:rPr sz="2500" spc="-61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storage</a:t>
            </a:r>
            <a:r>
              <a:rPr sz="2500" spc="2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for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programs</a:t>
            </a:r>
            <a:r>
              <a:rPr sz="2500" spc="6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and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data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resources.</a:t>
            </a:r>
            <a:endParaRPr sz="2500">
              <a:latin typeface="Times New Roman"/>
              <a:cs typeface="Times New Roman"/>
            </a:endParaRPr>
          </a:p>
          <a:p>
            <a:pPr marL="355600" marR="7620" indent="-342900" algn="just">
              <a:lnSpc>
                <a:spcPts val="2400"/>
              </a:lnSpc>
              <a:spcBef>
                <a:spcPts val="600"/>
              </a:spcBef>
              <a:buFont typeface="Arial MT"/>
              <a:buChar char="•"/>
              <a:tabLst>
                <a:tab pos="355600" algn="l"/>
              </a:tabLst>
            </a:pPr>
            <a:r>
              <a:rPr sz="2500" spc="-5" dirty="0">
                <a:latin typeface="Times New Roman"/>
                <a:cs typeface="Times New Roman"/>
              </a:rPr>
              <a:t>There</a:t>
            </a:r>
            <a:r>
              <a:rPr sz="2500" dirty="0">
                <a:latin typeface="Times New Roman"/>
                <a:cs typeface="Times New Roman"/>
              </a:rPr>
              <a:t> are three types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of </a:t>
            </a:r>
            <a:r>
              <a:rPr sz="2500" dirty="0">
                <a:latin typeface="Times New Roman"/>
                <a:cs typeface="Times New Roman"/>
              </a:rPr>
              <a:t>storage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components</a:t>
            </a:r>
            <a:r>
              <a:rPr sz="2500" spc="61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in</a:t>
            </a:r>
            <a:r>
              <a:rPr sz="2500" spc="61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computer 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and </a:t>
            </a:r>
            <a:r>
              <a:rPr sz="2500" dirty="0">
                <a:latin typeface="Times New Roman"/>
                <a:cs typeface="Times New Roman"/>
              </a:rPr>
              <a:t>those are </a:t>
            </a:r>
            <a:r>
              <a:rPr sz="2500" spc="-5" dirty="0">
                <a:latin typeface="Times New Roman"/>
                <a:cs typeface="Times New Roman"/>
              </a:rPr>
              <a:t>- </a:t>
            </a:r>
            <a:r>
              <a:rPr sz="2500" dirty="0">
                <a:latin typeface="Times New Roman"/>
                <a:cs typeface="Times New Roman"/>
              </a:rPr>
              <a:t>(1) Main Memory (ii) </a:t>
            </a:r>
            <a:r>
              <a:rPr sz="2500" spc="-5" dirty="0">
                <a:latin typeface="Times New Roman"/>
                <a:cs typeface="Times New Roman"/>
              </a:rPr>
              <a:t>High </a:t>
            </a:r>
            <a:r>
              <a:rPr sz="2500" dirty="0">
                <a:latin typeface="Times New Roman"/>
                <a:cs typeface="Times New Roman"/>
              </a:rPr>
              <a:t>speed Registers 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and</a:t>
            </a:r>
            <a:r>
              <a:rPr sz="250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(iii)</a:t>
            </a:r>
            <a:r>
              <a:rPr sz="2500" spc="3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External</a:t>
            </a:r>
            <a:r>
              <a:rPr sz="2500" spc="4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Files.</a:t>
            </a:r>
            <a:endParaRPr sz="2500">
              <a:latin typeface="Times New Roman"/>
              <a:cs typeface="Times New Roman"/>
            </a:endParaRPr>
          </a:p>
          <a:p>
            <a:pPr marL="355600" marR="6350" indent="-342900" algn="just">
              <a:lnSpc>
                <a:spcPts val="2400"/>
              </a:lnSpc>
              <a:spcBef>
                <a:spcPts val="605"/>
              </a:spcBef>
              <a:buFont typeface="Arial MT"/>
              <a:buChar char="•"/>
              <a:tabLst>
                <a:tab pos="355600" algn="l"/>
              </a:tabLst>
            </a:pPr>
            <a:r>
              <a:rPr sz="2500" spc="-5" dirty="0">
                <a:latin typeface="Times New Roman"/>
                <a:cs typeface="Times New Roman"/>
              </a:rPr>
              <a:t>Sometimes the </a:t>
            </a:r>
            <a:r>
              <a:rPr sz="2500" dirty="0">
                <a:latin typeface="Times New Roman"/>
                <a:cs typeface="Times New Roman"/>
              </a:rPr>
              <a:t>speed of </a:t>
            </a:r>
            <a:r>
              <a:rPr sz="2500" spc="-5" dirty="0">
                <a:latin typeface="Times New Roman"/>
                <a:cs typeface="Times New Roman"/>
              </a:rPr>
              <a:t>CPU and main memory </a:t>
            </a:r>
            <a:r>
              <a:rPr sz="2500" dirty="0">
                <a:latin typeface="Times New Roman"/>
                <a:cs typeface="Times New Roman"/>
              </a:rPr>
              <a:t>does not </a:t>
            </a:r>
            <a:r>
              <a:rPr sz="2500" spc="-5" dirty="0">
                <a:latin typeface="Times New Roman"/>
                <a:cs typeface="Times New Roman"/>
              </a:rPr>
              <a:t>get </a:t>
            </a:r>
            <a:r>
              <a:rPr sz="2500" spc="-61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synchronized. </a:t>
            </a:r>
            <a:r>
              <a:rPr sz="2500" spc="-5" dirty="0">
                <a:latin typeface="Times New Roman"/>
                <a:cs typeface="Times New Roman"/>
              </a:rPr>
              <a:t>Hence</a:t>
            </a:r>
            <a:r>
              <a:rPr sz="2500" dirty="0">
                <a:latin typeface="Times New Roman"/>
                <a:cs typeface="Times New Roman"/>
              </a:rPr>
              <a:t> then </a:t>
            </a:r>
            <a:r>
              <a:rPr sz="2500" spc="-5" dirty="0">
                <a:latin typeface="Times New Roman"/>
                <a:cs typeface="Times New Roman"/>
              </a:rPr>
              <a:t>a</a:t>
            </a:r>
            <a:r>
              <a:rPr sz="2500" dirty="0">
                <a:latin typeface="Times New Roman"/>
                <a:cs typeface="Times New Roman"/>
              </a:rPr>
              <a:t> special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memory</a:t>
            </a:r>
            <a:r>
              <a:rPr sz="2500" dirty="0">
                <a:latin typeface="Times New Roman"/>
                <a:cs typeface="Times New Roman"/>
              </a:rPr>
              <a:t> called cache 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memory</a:t>
            </a:r>
            <a:r>
              <a:rPr sz="2500" spc="5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is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used.</a:t>
            </a:r>
            <a:endParaRPr sz="25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80000"/>
              </a:lnSpc>
              <a:spcBef>
                <a:spcPts val="620"/>
              </a:spcBef>
              <a:buFont typeface="Arial MT"/>
              <a:buChar char="•"/>
              <a:tabLst>
                <a:tab pos="355600" algn="l"/>
              </a:tabLst>
            </a:pPr>
            <a:r>
              <a:rPr sz="2500" spc="-5" dirty="0">
                <a:latin typeface="Times New Roman"/>
                <a:cs typeface="Times New Roman"/>
              </a:rPr>
              <a:t>A </a:t>
            </a:r>
            <a:r>
              <a:rPr sz="2500" dirty="0">
                <a:latin typeface="Times New Roman"/>
                <a:cs typeface="Times New Roman"/>
              </a:rPr>
              <a:t>cache </a:t>
            </a:r>
            <a:r>
              <a:rPr sz="2500" spc="-5" dirty="0">
                <a:latin typeface="Times New Roman"/>
                <a:cs typeface="Times New Roman"/>
              </a:rPr>
              <a:t>memory is </a:t>
            </a:r>
            <a:r>
              <a:rPr sz="2500" dirty="0">
                <a:latin typeface="Times New Roman"/>
                <a:cs typeface="Times New Roman"/>
              </a:rPr>
              <a:t>high speed small </a:t>
            </a:r>
            <a:r>
              <a:rPr sz="2500" spc="-5" dirty="0">
                <a:latin typeface="Times New Roman"/>
                <a:cs typeface="Times New Roman"/>
              </a:rPr>
              <a:t>memory </a:t>
            </a:r>
            <a:r>
              <a:rPr sz="2500" dirty="0">
                <a:latin typeface="Times New Roman"/>
                <a:cs typeface="Times New Roman"/>
              </a:rPr>
              <a:t>situated </a:t>
            </a:r>
            <a:r>
              <a:rPr sz="2500" spc="5" dirty="0">
                <a:latin typeface="Times New Roman"/>
                <a:cs typeface="Times New Roman"/>
              </a:rPr>
              <a:t>in 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between </a:t>
            </a:r>
            <a:r>
              <a:rPr sz="2500" dirty="0">
                <a:latin typeface="Times New Roman"/>
                <a:cs typeface="Times New Roman"/>
              </a:rPr>
              <a:t>the </a:t>
            </a:r>
            <a:r>
              <a:rPr sz="2500" spc="-5" dirty="0">
                <a:latin typeface="Times New Roman"/>
                <a:cs typeface="Times New Roman"/>
              </a:rPr>
              <a:t>main memory and CPU. The </a:t>
            </a:r>
            <a:r>
              <a:rPr sz="2500" dirty="0">
                <a:latin typeface="Times New Roman"/>
                <a:cs typeface="Times New Roman"/>
              </a:rPr>
              <a:t>data </a:t>
            </a:r>
            <a:r>
              <a:rPr sz="2500" spc="-5" dirty="0">
                <a:latin typeface="Times New Roman"/>
                <a:cs typeface="Times New Roman"/>
              </a:rPr>
              <a:t>present in </a:t>
            </a:r>
            <a:r>
              <a:rPr sz="2500" spc="5" dirty="0">
                <a:latin typeface="Times New Roman"/>
                <a:cs typeface="Times New Roman"/>
              </a:rPr>
              <a:t>the 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cache</a:t>
            </a:r>
            <a:r>
              <a:rPr sz="2500" spc="20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memory</a:t>
            </a:r>
            <a:r>
              <a:rPr sz="2500" spc="6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is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immediately</a:t>
            </a:r>
            <a:r>
              <a:rPr sz="2500" spc="7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available</a:t>
            </a:r>
            <a:r>
              <a:rPr sz="2500" spc="4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CPU.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92174" y="96469"/>
            <a:ext cx="67310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latin typeface="Calibri"/>
                <a:cs typeface="Calibri"/>
              </a:rPr>
              <a:t>JAYAWANTRAO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35" dirty="0">
                <a:latin typeface="Calibri"/>
                <a:cs typeface="Calibri"/>
              </a:rPr>
              <a:t>SAWANT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COLLEGE</a:t>
            </a:r>
            <a:r>
              <a:rPr sz="1800" b="1" spc="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OF</a:t>
            </a:r>
            <a:r>
              <a:rPr sz="1800" b="1" dirty="0">
                <a:latin typeface="Calibri"/>
                <a:cs typeface="Calibri"/>
              </a:rPr>
              <a:t> ENGINEERING,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HADAPSAR,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PUNE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32511"/>
            <a:ext cx="745172" cy="507872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 smtClean="0"/>
              <a:t>Prof. M. A. Thorat</a:t>
            </a:r>
            <a:endParaRPr lang="en-IN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740" y="400253"/>
            <a:ext cx="461454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Times New Roman"/>
                <a:cs typeface="Times New Roman"/>
              </a:rPr>
              <a:t>6.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Operating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Environment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9740" y="985774"/>
            <a:ext cx="8148955" cy="30505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Computer</a:t>
            </a:r>
            <a:r>
              <a:rPr sz="3200" spc="77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provides</a:t>
            </a:r>
            <a:r>
              <a:rPr sz="3200" spc="7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7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mechanism</a:t>
            </a:r>
            <a:r>
              <a:rPr sz="3200" spc="76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by</a:t>
            </a:r>
            <a:r>
              <a:rPr sz="3200" spc="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which </a:t>
            </a:r>
            <a:r>
              <a:rPr sz="3200" spc="-79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external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programs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help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in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execution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of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application or user </a:t>
            </a:r>
            <a:r>
              <a:rPr sz="3200" spc="-5" dirty="0">
                <a:latin typeface="Times New Roman"/>
                <a:cs typeface="Times New Roman"/>
              </a:rPr>
              <a:t>programs which </a:t>
            </a:r>
            <a:r>
              <a:rPr sz="3200" dirty="0">
                <a:latin typeface="Times New Roman"/>
                <a:cs typeface="Times New Roman"/>
              </a:rPr>
              <a:t>constitutes 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programming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environment.</a:t>
            </a:r>
            <a:endParaRPr sz="32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operating</a:t>
            </a:r>
            <a:r>
              <a:rPr sz="3200" dirty="0">
                <a:latin typeface="Times New Roman"/>
                <a:cs typeface="Times New Roman"/>
              </a:rPr>
              <a:t> environment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consists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of 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peripheral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storage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and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I/O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devices.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92174" y="96469"/>
            <a:ext cx="67310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latin typeface="Calibri"/>
                <a:cs typeface="Calibri"/>
              </a:rPr>
              <a:t>JAYAWANTRAO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35" dirty="0">
                <a:latin typeface="Calibri"/>
                <a:cs typeface="Calibri"/>
              </a:rPr>
              <a:t>SAWANT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COLLEGE</a:t>
            </a:r>
            <a:r>
              <a:rPr sz="1800" b="1" spc="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OF</a:t>
            </a:r>
            <a:r>
              <a:rPr sz="1800" b="1" dirty="0">
                <a:latin typeface="Calibri"/>
                <a:cs typeface="Calibri"/>
              </a:rPr>
              <a:t> ENGINEERING,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HADAPSAR,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PUNE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32511"/>
            <a:ext cx="745172" cy="507872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 smtClean="0"/>
              <a:t>Prof. M. A. Thorat</a:t>
            </a:r>
            <a:endParaRPr lang="en-IN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1809" y="496646"/>
            <a:ext cx="77165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45" dirty="0"/>
              <a:t>Translators</a:t>
            </a:r>
            <a:r>
              <a:rPr sz="4000" spc="15" dirty="0"/>
              <a:t> </a:t>
            </a:r>
            <a:r>
              <a:rPr sz="4000" spc="-5" dirty="0"/>
              <a:t>and Virtual</a:t>
            </a:r>
            <a:r>
              <a:rPr sz="4000" spc="15" dirty="0"/>
              <a:t> </a:t>
            </a:r>
            <a:r>
              <a:rPr sz="4000" spc="-20" dirty="0"/>
              <a:t>Architectures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307340" y="1241805"/>
            <a:ext cx="19704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  <a:tab pos="1044575" algn="l"/>
              </a:tabLst>
            </a:pPr>
            <a:r>
              <a:rPr sz="2400" dirty="0">
                <a:latin typeface="Times New Roman"/>
                <a:cs typeface="Times New Roman"/>
              </a:rPr>
              <a:t>The	proce</a:t>
            </a:r>
            <a:r>
              <a:rPr sz="2400" spc="-15" dirty="0">
                <a:latin typeface="Times New Roman"/>
                <a:cs typeface="Times New Roman"/>
              </a:rPr>
              <a:t>s</a:t>
            </a:r>
            <a:r>
              <a:rPr sz="2400" spc="-5" dirty="0"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67101" y="1241805"/>
            <a:ext cx="62172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0059" algn="l"/>
                <a:tab pos="1983105" algn="l"/>
                <a:tab pos="2451100" algn="l"/>
                <a:tab pos="2801620" algn="l"/>
                <a:tab pos="4048760" algn="l"/>
                <a:tab pos="4855210" algn="l"/>
                <a:tab pos="5612765" algn="l"/>
              </a:tabLst>
            </a:pPr>
            <a:r>
              <a:rPr sz="2400" dirty="0">
                <a:latin typeface="Times New Roman"/>
                <a:cs typeface="Times New Roman"/>
              </a:rPr>
              <a:t>of	t</a:t>
            </a:r>
            <a:r>
              <a:rPr sz="2400" spc="5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anslation	of	a	prog</a:t>
            </a:r>
            <a:r>
              <a:rPr sz="2400" spc="5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am	fr</a:t>
            </a:r>
            <a:r>
              <a:rPr sz="2400" spc="5" dirty="0">
                <a:latin typeface="Times New Roman"/>
                <a:cs typeface="Times New Roman"/>
              </a:rPr>
              <a:t>o</a:t>
            </a:r>
            <a:r>
              <a:rPr sz="2400" dirty="0">
                <a:latin typeface="Times New Roman"/>
                <a:cs typeface="Times New Roman"/>
              </a:rPr>
              <a:t>m	high	l</a:t>
            </a:r>
            <a:r>
              <a:rPr sz="2400" spc="5" dirty="0">
                <a:latin typeface="Times New Roman"/>
                <a:cs typeface="Times New Roman"/>
              </a:rPr>
              <a:t>e</a:t>
            </a:r>
            <a:r>
              <a:rPr sz="2400" spc="-15" dirty="0">
                <a:latin typeface="Times New Roman"/>
                <a:cs typeface="Times New Roman"/>
              </a:rPr>
              <a:t>v</a:t>
            </a:r>
            <a:r>
              <a:rPr sz="2400" dirty="0">
                <a:latin typeface="Times New Roman"/>
                <a:cs typeface="Times New Roman"/>
              </a:rPr>
              <a:t>el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1607565"/>
            <a:ext cx="8378825" cy="4708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6350">
              <a:lnSpc>
                <a:spcPct val="100000"/>
              </a:lnSpc>
              <a:spcBef>
                <a:spcPts val="100"/>
              </a:spcBef>
              <a:tabLst>
                <a:tab pos="2245360" algn="l"/>
                <a:tab pos="3577590" algn="l"/>
                <a:tab pos="4048760" algn="l"/>
                <a:tab pos="4739005" algn="l"/>
                <a:tab pos="5563870" algn="l"/>
                <a:tab pos="6826884" algn="l"/>
                <a:tab pos="8159115" algn="l"/>
              </a:tabLst>
            </a:pPr>
            <a:r>
              <a:rPr sz="2400" dirty="0">
                <a:latin typeface="Times New Roman"/>
                <a:cs typeface="Times New Roman"/>
              </a:rPr>
              <a:t>prog</a:t>
            </a:r>
            <a:r>
              <a:rPr sz="2400" spc="5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20" dirty="0">
                <a:latin typeface="Times New Roman"/>
                <a:cs typeface="Times New Roman"/>
              </a:rPr>
              <a:t>mm</a:t>
            </a:r>
            <a:r>
              <a:rPr sz="2400" dirty="0">
                <a:latin typeface="Times New Roman"/>
                <a:cs typeface="Times New Roman"/>
              </a:rPr>
              <a:t>ing	l</a:t>
            </a:r>
            <a:r>
              <a:rPr sz="2400" spc="5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ngua</a:t>
            </a:r>
            <a:r>
              <a:rPr sz="2400" spc="-10" dirty="0">
                <a:latin typeface="Times New Roman"/>
                <a:cs typeface="Times New Roman"/>
              </a:rPr>
              <a:t>g</a:t>
            </a:r>
            <a:r>
              <a:rPr sz="2400" dirty="0">
                <a:latin typeface="Times New Roman"/>
                <a:cs typeface="Times New Roman"/>
              </a:rPr>
              <a:t>e	</a:t>
            </a:r>
            <a:r>
              <a:rPr sz="2400" spc="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o	</a:t>
            </a:r>
            <a:r>
              <a:rPr sz="2400" spc="-5" dirty="0">
                <a:latin typeface="Times New Roman"/>
                <a:cs typeface="Times New Roman"/>
              </a:rPr>
              <a:t>low</a:t>
            </a:r>
            <a:r>
              <a:rPr sz="2400" dirty="0">
                <a:latin typeface="Times New Roman"/>
                <a:cs typeface="Times New Roman"/>
              </a:rPr>
              <a:t>	lev</a:t>
            </a:r>
            <a:r>
              <a:rPr sz="2400" spc="-15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l	</a:t>
            </a:r>
            <a:r>
              <a:rPr sz="2400" spc="-20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achine	l</a:t>
            </a:r>
            <a:r>
              <a:rPr sz="2400" spc="5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ng</a:t>
            </a:r>
            <a:r>
              <a:rPr sz="2400" spc="-15" dirty="0">
                <a:latin typeface="Times New Roman"/>
                <a:cs typeface="Times New Roman"/>
              </a:rPr>
              <a:t>u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g</a:t>
            </a:r>
            <a:r>
              <a:rPr sz="2400" dirty="0">
                <a:latin typeface="Times New Roman"/>
                <a:cs typeface="Times New Roman"/>
              </a:rPr>
              <a:t>e	is  </a:t>
            </a:r>
            <a:r>
              <a:rPr sz="2400" spc="-5" dirty="0">
                <a:latin typeface="Times New Roman"/>
                <a:cs typeface="Times New Roman"/>
              </a:rPr>
              <a:t>performed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5" dirty="0">
                <a:latin typeface="Times New Roman"/>
                <a:cs typeface="Times New Roman"/>
              </a:rPr>
              <a:t> following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steps-</a:t>
            </a:r>
            <a:endParaRPr sz="2400">
              <a:latin typeface="Times New Roman"/>
              <a:cs typeface="Times New Roman"/>
            </a:endParaRPr>
          </a:p>
          <a:p>
            <a:pPr marL="527685" marR="6350" indent="-515620">
              <a:lnSpc>
                <a:spcPct val="100000"/>
              </a:lnSpc>
              <a:spcBef>
                <a:spcPts val="58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19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program</a:t>
            </a:r>
            <a:r>
              <a:rPr sz="2400" spc="19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modules</a:t>
            </a:r>
            <a:r>
              <a:rPr sz="2400" spc="2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19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separately</a:t>
            </a:r>
            <a:r>
              <a:rPr sz="2400" spc="19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translated</a:t>
            </a:r>
            <a:r>
              <a:rPr sz="2400" spc="1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into</a:t>
            </a:r>
            <a:r>
              <a:rPr sz="2400" spc="2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relocatable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machine </a:t>
            </a:r>
            <a:r>
              <a:rPr sz="2400" dirty="0">
                <a:latin typeface="Times New Roman"/>
                <a:cs typeface="Times New Roman"/>
              </a:rPr>
              <a:t>code.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This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translator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called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compiler.</a:t>
            </a:r>
            <a:endParaRPr sz="2400">
              <a:latin typeface="Times New Roman"/>
              <a:cs typeface="Times New Roman"/>
            </a:endParaRPr>
          </a:p>
          <a:p>
            <a:pPr marL="527685" marR="5080" indent="-515620">
              <a:lnSpc>
                <a:spcPct val="100000"/>
              </a:lnSpc>
              <a:spcBef>
                <a:spcPts val="575"/>
              </a:spcBef>
              <a:buAutoNum type="arabicPeriod"/>
              <a:tabLst>
                <a:tab pos="527685" algn="l"/>
                <a:tab pos="528320" algn="l"/>
                <a:tab pos="1387475" algn="l"/>
                <a:tab pos="2703830" algn="l"/>
                <a:tab pos="3867150" algn="l"/>
                <a:tab pos="4371340" algn="l"/>
                <a:tab pos="5264785" algn="l"/>
                <a:tab pos="6394450" algn="l"/>
                <a:tab pos="6762750" algn="l"/>
                <a:tab pos="7031355" algn="l"/>
              </a:tabLst>
            </a:pPr>
            <a:r>
              <a:rPr sz="2400" dirty="0">
                <a:latin typeface="Times New Roman"/>
                <a:cs typeface="Times New Roman"/>
              </a:rPr>
              <a:t>These	transla</a:t>
            </a:r>
            <a:r>
              <a:rPr sz="2400" spc="-10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ed	</a:t>
            </a:r>
            <a:r>
              <a:rPr sz="2400" spc="-20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odules	a</a:t>
            </a:r>
            <a:r>
              <a:rPr sz="2400" spc="5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e	linked	toget</a:t>
            </a:r>
            <a:r>
              <a:rPr sz="2400" spc="-15" dirty="0">
                <a:latin typeface="Times New Roman"/>
                <a:cs typeface="Times New Roman"/>
              </a:rPr>
              <a:t>h</a:t>
            </a:r>
            <a:r>
              <a:rPr sz="2400" dirty="0">
                <a:latin typeface="Times New Roman"/>
                <a:cs typeface="Times New Roman"/>
              </a:rPr>
              <a:t>er	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n	a	rel</a:t>
            </a:r>
            <a:r>
              <a:rPr sz="2400" spc="-15" dirty="0">
                <a:latin typeface="Times New Roman"/>
                <a:cs typeface="Times New Roman"/>
              </a:rPr>
              <a:t>o</a:t>
            </a:r>
            <a:r>
              <a:rPr sz="2400" dirty="0">
                <a:latin typeface="Times New Roman"/>
                <a:cs typeface="Times New Roman"/>
              </a:rPr>
              <a:t>cata</a:t>
            </a:r>
            <a:r>
              <a:rPr sz="2400" spc="-15" dirty="0">
                <a:latin typeface="Times New Roman"/>
                <a:cs typeface="Times New Roman"/>
              </a:rPr>
              <a:t>b</a:t>
            </a:r>
            <a:r>
              <a:rPr sz="2400" dirty="0">
                <a:latin typeface="Times New Roman"/>
                <a:cs typeface="Times New Roman"/>
              </a:rPr>
              <a:t>le  unit.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This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task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carried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out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by </a:t>
            </a:r>
            <a:r>
              <a:rPr sz="2400" dirty="0">
                <a:latin typeface="Times New Roman"/>
                <a:cs typeface="Times New Roman"/>
              </a:rPr>
              <a:t>linker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or</a:t>
            </a:r>
            <a:r>
              <a:rPr sz="2400" dirty="0">
                <a:latin typeface="Times New Roman"/>
                <a:cs typeface="Times New Roman"/>
              </a:rPr>
              <a:t> linkage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editor.</a:t>
            </a:r>
            <a:endParaRPr sz="2400">
              <a:latin typeface="Times New Roman"/>
              <a:cs typeface="Times New Roman"/>
            </a:endParaRPr>
          </a:p>
          <a:p>
            <a:pPr marL="527685" marR="6350" indent="-515620">
              <a:lnSpc>
                <a:spcPct val="100000"/>
              </a:lnSpc>
              <a:spcBef>
                <a:spcPts val="57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400" dirty="0">
                <a:latin typeface="Times New Roman"/>
                <a:cs typeface="Times New Roman"/>
              </a:rPr>
              <a:t>Finally</a:t>
            </a:r>
            <a:r>
              <a:rPr sz="2400" spc="20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2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complete</a:t>
            </a:r>
            <a:r>
              <a:rPr sz="2400" spc="2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program</a:t>
            </a:r>
            <a:r>
              <a:rPr sz="2400" spc="2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2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loaded</a:t>
            </a:r>
            <a:r>
              <a:rPr sz="2400" spc="2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into</a:t>
            </a:r>
            <a:r>
              <a:rPr sz="2400" spc="204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spc="2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memory</a:t>
            </a:r>
            <a:r>
              <a:rPr sz="2400" spc="2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as</a:t>
            </a:r>
            <a:r>
              <a:rPr sz="2400" spc="2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executable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machine </a:t>
            </a:r>
            <a:r>
              <a:rPr sz="2400" dirty="0">
                <a:latin typeface="Times New Roman"/>
                <a:cs typeface="Times New Roman"/>
              </a:rPr>
              <a:t>code.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This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task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carried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out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loader.</a:t>
            </a:r>
            <a:endParaRPr sz="24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modern translation technique uses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combined two technique-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translation and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interpretation. That means the source code </a:t>
            </a:r>
            <a:r>
              <a:rPr sz="2400" dirty="0">
                <a:latin typeface="Times New Roman"/>
                <a:cs typeface="Times New Roman"/>
              </a:rPr>
              <a:t>is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translated into intermediate code and then the intermediate code </a:t>
            </a:r>
            <a:r>
              <a:rPr sz="2400" dirty="0">
                <a:latin typeface="Times New Roman"/>
                <a:cs typeface="Times New Roman"/>
              </a:rPr>
              <a:t>is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interpreted.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92174" y="96469"/>
            <a:ext cx="67310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latin typeface="Calibri"/>
                <a:cs typeface="Calibri"/>
              </a:rPr>
              <a:t>JAYAWANTRAO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35" dirty="0">
                <a:latin typeface="Calibri"/>
                <a:cs typeface="Calibri"/>
              </a:rPr>
              <a:t>SAWANT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COLLEGE</a:t>
            </a:r>
            <a:r>
              <a:rPr sz="1800" b="1" spc="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OF</a:t>
            </a:r>
            <a:r>
              <a:rPr sz="1800" b="1" dirty="0">
                <a:latin typeface="Calibri"/>
                <a:cs typeface="Calibri"/>
              </a:rPr>
              <a:t> ENGINEERING,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HADAPSAR,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PUNE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3400" y="32511"/>
            <a:ext cx="745172" cy="507872"/>
          </a:xfrm>
          <a:prstGeom prst="rect">
            <a:avLst/>
          </a:prstGeom>
        </p:spPr>
      </p:pic>
      <p:sp>
        <p:nvSpPr>
          <p:cNvPr id="8" name="Footer Placeholder 7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 smtClean="0"/>
              <a:t>Prof. M. A. Thorat</a:t>
            </a:r>
            <a:endParaRPr lang="en-IN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6945" y="496646"/>
            <a:ext cx="78327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>
                <a:latin typeface="Calibri"/>
                <a:cs typeface="Calibri"/>
              </a:rPr>
              <a:t>Language</a:t>
            </a:r>
            <a:r>
              <a:rPr sz="4000" spc="15" dirty="0">
                <a:latin typeface="Calibri"/>
                <a:cs typeface="Calibri"/>
              </a:rPr>
              <a:t> </a:t>
            </a:r>
            <a:r>
              <a:rPr sz="4000" spc="-15" dirty="0">
                <a:latin typeface="Calibri"/>
                <a:cs typeface="Calibri"/>
              </a:rPr>
              <a:t>processing</a:t>
            </a:r>
            <a:r>
              <a:rPr sz="4000" spc="10" dirty="0">
                <a:latin typeface="Calibri"/>
                <a:cs typeface="Calibri"/>
              </a:rPr>
              <a:t> </a:t>
            </a:r>
            <a:r>
              <a:rPr sz="4000" spc="-10" dirty="0">
                <a:latin typeface="Calibri"/>
                <a:cs typeface="Calibri"/>
              </a:rPr>
              <a:t>using</a:t>
            </a:r>
            <a:r>
              <a:rPr sz="4000" spc="20" dirty="0">
                <a:latin typeface="Calibri"/>
                <a:cs typeface="Calibri"/>
              </a:rPr>
              <a:t> </a:t>
            </a:r>
            <a:r>
              <a:rPr sz="4000" spc="-15" dirty="0">
                <a:latin typeface="Calibri"/>
                <a:cs typeface="Calibri"/>
              </a:rPr>
              <a:t>translation</a:t>
            </a:r>
            <a:endParaRPr sz="40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28800" y="1209802"/>
            <a:ext cx="6362827" cy="526719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354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JAYAWANTRAO</a:t>
            </a:r>
            <a:r>
              <a:rPr spc="-20" dirty="0"/>
              <a:t> </a:t>
            </a:r>
            <a:r>
              <a:rPr spc="-35" dirty="0"/>
              <a:t>SAWANT</a:t>
            </a:r>
            <a:r>
              <a:rPr spc="10" dirty="0"/>
              <a:t> </a:t>
            </a:r>
            <a:r>
              <a:rPr spc="-15" dirty="0"/>
              <a:t>COLLEGE</a:t>
            </a:r>
            <a:r>
              <a:rPr spc="15" dirty="0"/>
              <a:t> </a:t>
            </a:r>
            <a:r>
              <a:rPr spc="-5" dirty="0"/>
              <a:t>OF</a:t>
            </a:r>
            <a:r>
              <a:rPr dirty="0"/>
              <a:t> ENGINEERING,</a:t>
            </a:r>
            <a:r>
              <a:rPr spc="-5" dirty="0"/>
              <a:t> </a:t>
            </a:r>
            <a:r>
              <a:rPr spc="-10" dirty="0"/>
              <a:t>HADAPSAR,</a:t>
            </a:r>
            <a:r>
              <a:rPr spc="-15" dirty="0"/>
              <a:t> </a:t>
            </a:r>
            <a:r>
              <a:rPr spc="-5" dirty="0"/>
              <a:t>PUNE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3400" y="32511"/>
            <a:ext cx="745172" cy="507872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 smtClean="0"/>
              <a:t>Prof. M. A. Thorat</a:t>
            </a:r>
            <a:endParaRPr lang="en-IN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491998"/>
            <a:ext cx="824293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5" dirty="0">
                <a:latin typeface="Arial MT"/>
                <a:cs typeface="Arial MT"/>
              </a:rPr>
              <a:t>Methods</a:t>
            </a:r>
            <a:r>
              <a:rPr sz="4000" b="0" spc="20" dirty="0">
                <a:latin typeface="Arial MT"/>
                <a:cs typeface="Arial MT"/>
              </a:rPr>
              <a:t> </a:t>
            </a:r>
            <a:r>
              <a:rPr sz="4000" b="0" spc="-5" dirty="0">
                <a:latin typeface="Arial MT"/>
                <a:cs typeface="Arial MT"/>
              </a:rPr>
              <a:t>of Program</a:t>
            </a:r>
            <a:r>
              <a:rPr sz="4000" b="0" spc="30" dirty="0">
                <a:latin typeface="Arial MT"/>
                <a:cs typeface="Arial MT"/>
              </a:rPr>
              <a:t> </a:t>
            </a:r>
            <a:r>
              <a:rPr sz="4000" b="0" spc="-5" dirty="0">
                <a:latin typeface="Arial MT"/>
                <a:cs typeface="Arial MT"/>
              </a:rPr>
              <a:t>Implementation</a:t>
            </a:r>
            <a:endParaRPr sz="40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19757"/>
            <a:ext cx="8073390" cy="4123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715" indent="-342900" algn="just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The </a:t>
            </a:r>
            <a:r>
              <a:rPr sz="3200" spc="-5" dirty="0">
                <a:latin typeface="Times New Roman"/>
                <a:cs typeface="Times New Roman"/>
              </a:rPr>
              <a:t>three </a:t>
            </a:r>
            <a:r>
              <a:rPr sz="3200" dirty="0">
                <a:latin typeface="Times New Roman"/>
                <a:cs typeface="Times New Roman"/>
              </a:rPr>
              <a:t>methods </a:t>
            </a:r>
            <a:r>
              <a:rPr sz="3200" spc="-5" dirty="0">
                <a:latin typeface="Times New Roman"/>
                <a:cs typeface="Times New Roman"/>
              </a:rPr>
              <a:t>of language implementation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are</a:t>
            </a:r>
            <a:endParaRPr sz="3200">
              <a:latin typeface="Times New Roman"/>
              <a:cs typeface="Times New Roman"/>
            </a:endParaRPr>
          </a:p>
          <a:p>
            <a:pPr marL="527685" marR="6350" indent="-515620" algn="just">
              <a:lnSpc>
                <a:spcPct val="100000"/>
              </a:lnSpc>
              <a:spcBef>
                <a:spcPts val="770"/>
              </a:spcBef>
              <a:buAutoNum type="arabicParenR"/>
              <a:tabLst>
                <a:tab pos="528320" algn="l"/>
              </a:tabLst>
            </a:pPr>
            <a:r>
              <a:rPr sz="3200" b="1" spc="-5" dirty="0">
                <a:latin typeface="Times New Roman"/>
                <a:cs typeface="Times New Roman"/>
              </a:rPr>
              <a:t>Compilation: </a:t>
            </a:r>
            <a:r>
              <a:rPr sz="3200" spc="-5" dirty="0">
                <a:latin typeface="Times New Roman"/>
                <a:cs typeface="Times New Roman"/>
              </a:rPr>
              <a:t>This is </a:t>
            </a:r>
            <a:r>
              <a:rPr sz="3200" dirty="0">
                <a:latin typeface="Times New Roman"/>
                <a:cs typeface="Times New Roman"/>
              </a:rPr>
              <a:t>a </a:t>
            </a:r>
            <a:r>
              <a:rPr sz="3200" spc="-5" dirty="0">
                <a:latin typeface="Times New Roman"/>
                <a:cs typeface="Times New Roman"/>
              </a:rPr>
              <a:t>process </a:t>
            </a:r>
            <a:r>
              <a:rPr sz="3200" spc="-10" dirty="0">
                <a:latin typeface="Times New Roman"/>
                <a:cs typeface="Times New Roman"/>
              </a:rPr>
              <a:t>in </a:t>
            </a:r>
            <a:r>
              <a:rPr sz="3200" dirty="0">
                <a:latin typeface="Times New Roman"/>
                <a:cs typeface="Times New Roman"/>
              </a:rPr>
              <a:t>which the 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high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level</a:t>
            </a:r>
            <a:r>
              <a:rPr sz="3200" dirty="0">
                <a:latin typeface="Times New Roman"/>
                <a:cs typeface="Times New Roman"/>
              </a:rPr>
              <a:t> programs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are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translated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into </a:t>
            </a:r>
            <a:r>
              <a:rPr sz="3200" dirty="0">
                <a:latin typeface="Times New Roman"/>
                <a:cs typeface="Times New Roman"/>
              </a:rPr>
              <a:t> machine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language.</a:t>
            </a:r>
            <a:endParaRPr sz="32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  <a:spcBef>
                <a:spcPts val="770"/>
              </a:spcBef>
              <a:buAutoNum type="arabicParenR"/>
              <a:tabLst>
                <a:tab pos="765810" algn="l"/>
              </a:tabLst>
            </a:pPr>
            <a:r>
              <a:rPr sz="3200" b="1" spc="-20" dirty="0">
                <a:latin typeface="Times New Roman"/>
                <a:cs typeface="Times New Roman"/>
              </a:rPr>
              <a:t>Pure</a:t>
            </a:r>
            <a:r>
              <a:rPr sz="3200" b="1" spc="-15" dirty="0">
                <a:latin typeface="Times New Roman"/>
                <a:cs typeface="Times New Roman"/>
              </a:rPr>
              <a:t> </a:t>
            </a:r>
            <a:r>
              <a:rPr sz="3200" b="1" spc="-10" dirty="0">
                <a:latin typeface="Times New Roman"/>
                <a:cs typeface="Times New Roman"/>
              </a:rPr>
              <a:t>interpretation:</a:t>
            </a:r>
            <a:r>
              <a:rPr sz="3200" b="1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In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this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process,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programs</a:t>
            </a:r>
            <a:r>
              <a:rPr sz="3200" spc="7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are</a:t>
            </a:r>
            <a:r>
              <a:rPr sz="3200" spc="77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interpreted</a:t>
            </a:r>
            <a:r>
              <a:rPr sz="3200" spc="78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line</a:t>
            </a:r>
            <a:r>
              <a:rPr sz="3200" spc="77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by</a:t>
            </a:r>
            <a:r>
              <a:rPr sz="3200" spc="77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line</a:t>
            </a:r>
            <a:r>
              <a:rPr sz="3200" spc="78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to</a:t>
            </a:r>
            <a:r>
              <a:rPr sz="3200" spc="77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target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program.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92174" y="96469"/>
            <a:ext cx="67310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latin typeface="Calibri"/>
                <a:cs typeface="Calibri"/>
              </a:rPr>
              <a:t>JAYAWANTRAO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35" dirty="0">
                <a:latin typeface="Calibri"/>
                <a:cs typeface="Calibri"/>
              </a:rPr>
              <a:t>SAWANT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COLLEGE</a:t>
            </a:r>
            <a:r>
              <a:rPr sz="1800" b="1" spc="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OF</a:t>
            </a:r>
            <a:r>
              <a:rPr sz="1800" b="1" dirty="0">
                <a:latin typeface="Calibri"/>
                <a:cs typeface="Calibri"/>
              </a:rPr>
              <a:t> ENGINEERING,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HADAPSAR,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PUNE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32511"/>
            <a:ext cx="745172" cy="507872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 smtClean="0"/>
              <a:t>Prof. M. A. Thorat</a:t>
            </a:r>
            <a:endParaRPr lang="en-IN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740" y="400253"/>
            <a:ext cx="219773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Times New Roman"/>
                <a:cs typeface="Times New Roman"/>
              </a:rPr>
              <a:t>Advantages: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9740" y="985774"/>
            <a:ext cx="8150859" cy="47091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715" algn="just">
              <a:lnSpc>
                <a:spcPct val="100000"/>
              </a:lnSpc>
              <a:spcBef>
                <a:spcPts val="105"/>
              </a:spcBef>
              <a:buAutoNum type="arabicPeriod"/>
              <a:tabLst>
                <a:tab pos="520700" algn="l"/>
              </a:tabLst>
            </a:pPr>
            <a:r>
              <a:rPr sz="3200" spc="-5" dirty="0">
                <a:latin typeface="Times New Roman"/>
                <a:cs typeface="Times New Roman"/>
              </a:rPr>
              <a:t>Modification</a:t>
            </a:r>
            <a:r>
              <a:rPr sz="3200" spc="78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of</a:t>
            </a:r>
            <a:r>
              <a:rPr sz="3200" spc="7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user</a:t>
            </a:r>
            <a:r>
              <a:rPr sz="3200" spc="77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program</a:t>
            </a:r>
            <a:r>
              <a:rPr sz="3200" spc="7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can</a:t>
            </a:r>
            <a:r>
              <a:rPr sz="3200" spc="7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be</a:t>
            </a:r>
            <a:r>
              <a:rPr sz="3200" spc="7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easily </a:t>
            </a:r>
            <a:r>
              <a:rPr sz="3200" spc="-79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made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and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implemented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execution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proceeds.</a:t>
            </a:r>
            <a:endParaRPr sz="3200">
              <a:latin typeface="Times New Roman"/>
              <a:cs typeface="Times New Roman"/>
            </a:endParaRPr>
          </a:p>
          <a:p>
            <a:pPr marL="12700" marR="6985" algn="just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523240" algn="l"/>
              </a:tabLst>
            </a:pPr>
            <a:r>
              <a:rPr sz="3200" spc="-60" dirty="0">
                <a:latin typeface="Times New Roman"/>
                <a:cs typeface="Times New Roman"/>
              </a:rPr>
              <a:t>Type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object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that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denotes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variable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may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change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dynamically</a:t>
            </a:r>
            <a:endParaRPr sz="32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  <a:spcBef>
                <a:spcPts val="765"/>
              </a:spcBef>
              <a:buAutoNum type="arabicPeriod"/>
              <a:tabLst>
                <a:tab pos="530225" algn="l"/>
              </a:tabLst>
            </a:pPr>
            <a:r>
              <a:rPr sz="3200" spc="-5" dirty="0">
                <a:latin typeface="Times New Roman"/>
                <a:cs typeface="Times New Roman"/>
              </a:rPr>
              <a:t>Debugging</a:t>
            </a:r>
            <a:r>
              <a:rPr sz="3200" dirty="0">
                <a:latin typeface="Times New Roman"/>
                <a:cs typeface="Times New Roman"/>
              </a:rPr>
              <a:t> a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program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and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finding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errors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is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simplified</a:t>
            </a:r>
            <a:r>
              <a:rPr sz="3200" dirty="0">
                <a:latin typeface="Times New Roman"/>
                <a:cs typeface="Times New Roman"/>
              </a:rPr>
              <a:t> task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for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program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used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for 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interpretation.</a:t>
            </a:r>
            <a:endParaRPr sz="3200">
              <a:latin typeface="Times New Roman"/>
              <a:cs typeface="Times New Roman"/>
            </a:endParaRPr>
          </a:p>
          <a:p>
            <a:pPr marL="12700" marR="5715" algn="just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574040" algn="l"/>
              </a:tabLst>
            </a:pP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interpreter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for</a:t>
            </a:r>
            <a:r>
              <a:rPr sz="3200" dirty="0">
                <a:latin typeface="Times New Roman"/>
                <a:cs typeface="Times New Roman"/>
              </a:rPr>
              <a:t> the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language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makes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it </a:t>
            </a:r>
            <a:r>
              <a:rPr sz="3200" dirty="0">
                <a:latin typeface="Times New Roman"/>
                <a:cs typeface="Times New Roman"/>
              </a:rPr>
              <a:t> machine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independent.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92174" y="96469"/>
            <a:ext cx="67310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latin typeface="Calibri"/>
                <a:cs typeface="Calibri"/>
              </a:rPr>
              <a:t>JAYAWANTRAO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35" dirty="0">
                <a:latin typeface="Calibri"/>
                <a:cs typeface="Calibri"/>
              </a:rPr>
              <a:t>SAWANT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COLLEGE</a:t>
            </a:r>
            <a:r>
              <a:rPr sz="1800" b="1" spc="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OF</a:t>
            </a:r>
            <a:r>
              <a:rPr sz="1800" b="1" dirty="0">
                <a:latin typeface="Calibri"/>
                <a:cs typeface="Calibri"/>
              </a:rPr>
              <a:t> ENGINEERING,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HADAPSAR,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PUNE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32511"/>
            <a:ext cx="745172" cy="507872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 smtClean="0"/>
              <a:t>Prof. M. A. Thorat</a:t>
            </a:r>
            <a:endParaRPr lang="en-IN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310388"/>
            <a:ext cx="1666239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Disad</a:t>
            </a:r>
            <a:r>
              <a:rPr sz="2000" spc="5" dirty="0">
                <a:latin typeface="Times New Roman"/>
                <a:cs typeface="Times New Roman"/>
              </a:rPr>
              <a:t>v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5" dirty="0">
                <a:latin typeface="Times New Roman"/>
                <a:cs typeface="Times New Roman"/>
              </a:rPr>
              <a:t>n</a:t>
            </a:r>
            <a:r>
              <a:rPr sz="2000" spc="-1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ag</a:t>
            </a:r>
            <a:r>
              <a:rPr sz="2000" spc="-15" dirty="0">
                <a:latin typeface="Times New Roman"/>
                <a:cs typeface="Times New Roman"/>
              </a:rPr>
              <a:t>e</a:t>
            </a:r>
            <a:r>
              <a:rPr sz="2000" spc="10" dirty="0">
                <a:latin typeface="Times New Roman"/>
                <a:cs typeface="Times New Roman"/>
              </a:rPr>
              <a:t>s</a:t>
            </a:r>
            <a:r>
              <a:rPr sz="2000" b="0" dirty="0"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39" y="615797"/>
            <a:ext cx="8987790" cy="593979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58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execution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program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2000" spc="-15" dirty="0">
                <a:latin typeface="Times New Roman"/>
                <a:cs typeface="Times New Roman"/>
              </a:rPr>
              <a:t> slower.</a:t>
            </a:r>
            <a:endParaRPr sz="2000" dirty="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spcBef>
                <a:spcPts val="48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000" spc="-5" dirty="0">
                <a:latin typeface="Times New Roman"/>
                <a:cs typeface="Times New Roman"/>
              </a:rPr>
              <a:t>Memory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consumption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more.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b="1" dirty="0">
                <a:latin typeface="Times New Roman"/>
                <a:cs typeface="Times New Roman"/>
              </a:rPr>
              <a:t>3)Hybrid</a:t>
            </a:r>
            <a:r>
              <a:rPr sz="2000" b="1" spc="-4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implementation</a:t>
            </a:r>
            <a:r>
              <a:rPr sz="2000" b="1" spc="-4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system: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this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system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programs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translated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using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both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interpreter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 </a:t>
            </a:r>
            <a:r>
              <a:rPr sz="2000" spc="-15" dirty="0">
                <a:latin typeface="Times New Roman"/>
                <a:cs typeface="Times New Roman"/>
              </a:rPr>
              <a:t>compiler.</a:t>
            </a:r>
            <a:endParaRPr sz="2000" dirty="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Using </a:t>
            </a:r>
            <a:r>
              <a:rPr sz="2000" spc="-5" dirty="0">
                <a:latin typeface="Times New Roman"/>
                <a:cs typeface="Times New Roman"/>
              </a:rPr>
              <a:t>compilers the </a:t>
            </a:r>
            <a:r>
              <a:rPr sz="2000" dirty="0">
                <a:latin typeface="Times New Roman"/>
                <a:cs typeface="Times New Roman"/>
              </a:rPr>
              <a:t>high </a:t>
            </a:r>
            <a:r>
              <a:rPr sz="2000" spc="-5" dirty="0">
                <a:latin typeface="Times New Roman"/>
                <a:cs typeface="Times New Roman"/>
              </a:rPr>
              <a:t>level programs are translated </a:t>
            </a:r>
            <a:r>
              <a:rPr sz="2000" spc="-10" dirty="0">
                <a:latin typeface="Times New Roman"/>
                <a:cs typeface="Times New Roman"/>
              </a:rPr>
              <a:t>into </a:t>
            </a:r>
            <a:r>
              <a:rPr sz="2000" spc="-5" dirty="0">
                <a:latin typeface="Times New Roman"/>
                <a:cs typeface="Times New Roman"/>
              </a:rPr>
              <a:t>intermediate language. </a:t>
            </a:r>
            <a:r>
              <a:rPr sz="2000" dirty="0">
                <a:latin typeface="Times New Roman"/>
                <a:cs typeface="Times New Roman"/>
              </a:rPr>
              <a:t> These </a:t>
            </a:r>
            <a:r>
              <a:rPr sz="2000" spc="-5" dirty="0">
                <a:latin typeface="Times New Roman"/>
                <a:cs typeface="Times New Roman"/>
              </a:rPr>
              <a:t>intermediate languages are </a:t>
            </a:r>
            <a:r>
              <a:rPr sz="2000" dirty="0">
                <a:latin typeface="Times New Roman"/>
                <a:cs typeface="Times New Roman"/>
              </a:rPr>
              <a:t>easy </a:t>
            </a:r>
            <a:r>
              <a:rPr sz="2000" spc="-5" dirty="0">
                <a:latin typeface="Times New Roman"/>
                <a:cs typeface="Times New Roman"/>
              </a:rPr>
              <a:t>to interpret. The interpreter interprets the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intermediate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language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form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machine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code.</a:t>
            </a:r>
          </a:p>
          <a:p>
            <a:pPr marL="355600" marR="5080" indent="-342900" algn="just">
              <a:lnSpc>
                <a:spcPct val="100000"/>
              </a:lnSpc>
              <a:spcBef>
                <a:spcPts val="484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spc="-5" dirty="0">
                <a:latin typeface="Times New Roman"/>
                <a:cs typeface="Times New Roman"/>
              </a:rPr>
              <a:t>Examples </a:t>
            </a:r>
            <a:r>
              <a:rPr sz="2000" dirty="0">
                <a:latin typeface="Times New Roman"/>
                <a:cs typeface="Times New Roman"/>
              </a:rPr>
              <a:t>- </a:t>
            </a:r>
            <a:r>
              <a:rPr sz="2000" spc="-5" dirty="0">
                <a:latin typeface="Times New Roman"/>
                <a:cs typeface="Times New Roman"/>
              </a:rPr>
              <a:t>Perl is implemented using with hybrid implementation </a:t>
            </a:r>
            <a:r>
              <a:rPr sz="2000" spc="-10" dirty="0">
                <a:latin typeface="Times New Roman"/>
                <a:cs typeface="Times New Roman"/>
              </a:rPr>
              <a:t>system. </a:t>
            </a:r>
            <a:r>
              <a:rPr sz="2000" spc="-5" dirty="0">
                <a:latin typeface="Times New Roman"/>
                <a:cs typeface="Times New Roman"/>
              </a:rPr>
              <a:t>Initially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implementation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5" dirty="0">
                <a:latin typeface="Times New Roman"/>
                <a:cs typeface="Times New Roman"/>
              </a:rPr>
              <a:t>Java were all hybrid.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intermediate </a:t>
            </a:r>
            <a:r>
              <a:rPr sz="2000" dirty="0">
                <a:latin typeface="Times New Roman"/>
                <a:cs typeface="Times New Roman"/>
              </a:rPr>
              <a:t>form </a:t>
            </a:r>
            <a:r>
              <a:rPr sz="2000" spc="-5" dirty="0">
                <a:latin typeface="Times New Roman"/>
                <a:cs typeface="Times New Roman"/>
              </a:rPr>
              <a:t>of </a:t>
            </a:r>
            <a:r>
              <a:rPr sz="2000" dirty="0">
                <a:latin typeface="Times New Roman"/>
                <a:cs typeface="Times New Roman"/>
              </a:rPr>
              <a:t>Java </a:t>
            </a:r>
            <a:r>
              <a:rPr sz="2000" spc="-5" dirty="0">
                <a:latin typeface="Times New Roman"/>
                <a:cs typeface="Times New Roman"/>
              </a:rPr>
              <a:t>code </a:t>
            </a:r>
            <a:r>
              <a:rPr sz="2000" spc="-10" dirty="0">
                <a:latin typeface="Times New Roman"/>
                <a:cs typeface="Times New Roman"/>
              </a:rPr>
              <a:t>is called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as </a:t>
            </a:r>
            <a:r>
              <a:rPr sz="2000" dirty="0">
                <a:latin typeface="Times New Roman"/>
                <a:cs typeface="Times New Roman"/>
              </a:rPr>
              <a:t>byte </a:t>
            </a:r>
            <a:r>
              <a:rPr sz="2000" spc="-5" dirty="0">
                <a:latin typeface="Times New Roman"/>
                <a:cs typeface="Times New Roman"/>
              </a:rPr>
              <a:t>code. </a:t>
            </a:r>
            <a:r>
              <a:rPr sz="2000" dirty="0">
                <a:latin typeface="Times New Roman"/>
                <a:cs typeface="Times New Roman"/>
              </a:rPr>
              <a:t>This byte </a:t>
            </a:r>
            <a:r>
              <a:rPr sz="2000" spc="-5" dirty="0">
                <a:latin typeface="Times New Roman"/>
                <a:cs typeface="Times New Roman"/>
              </a:rPr>
              <a:t>code provides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facility of execution of the code </a:t>
            </a:r>
            <a:r>
              <a:rPr sz="2000" dirty="0">
                <a:latin typeface="Times New Roman"/>
                <a:cs typeface="Times New Roman"/>
              </a:rPr>
              <a:t>on any 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platform. Thus portability to </a:t>
            </a:r>
            <a:r>
              <a:rPr sz="2000" dirty="0">
                <a:latin typeface="Times New Roman"/>
                <a:cs typeface="Times New Roman"/>
              </a:rPr>
              <a:t>any </a:t>
            </a:r>
            <a:r>
              <a:rPr sz="2000" spc="-5" dirty="0">
                <a:latin typeface="Times New Roman"/>
                <a:cs typeface="Times New Roman"/>
              </a:rPr>
              <a:t>machine(Platform independence) can be achieved </a:t>
            </a:r>
            <a:r>
              <a:rPr sz="2000" dirty="0">
                <a:latin typeface="Times New Roman"/>
                <a:cs typeface="Times New Roman"/>
              </a:rPr>
              <a:t> using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byte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code.</a:t>
            </a:r>
          </a:p>
          <a:p>
            <a:pPr marL="355600" marR="5080" indent="-342900" algn="just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15" dirty="0">
                <a:latin typeface="Times New Roman"/>
                <a:cs typeface="Times New Roman"/>
              </a:rPr>
              <a:t>Just-In-Time </a:t>
            </a:r>
            <a:r>
              <a:rPr sz="2000" spc="-5" dirty="0">
                <a:latin typeface="Times New Roman"/>
                <a:cs typeface="Times New Roman"/>
              </a:rPr>
              <a:t>(JIT) compiler </a:t>
            </a:r>
            <a:r>
              <a:rPr sz="2000" spc="-10" dirty="0">
                <a:latin typeface="Times New Roman"/>
                <a:cs typeface="Times New Roman"/>
              </a:rPr>
              <a:t>is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component of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Java Runtime Environment </a:t>
            </a:r>
            <a:r>
              <a:rPr sz="2000" dirty="0">
                <a:latin typeface="Times New Roman"/>
                <a:cs typeface="Times New Roman"/>
              </a:rPr>
              <a:t> that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improves</a:t>
            </a:r>
            <a:r>
              <a:rPr sz="2000" dirty="0">
                <a:latin typeface="Times New Roman"/>
                <a:cs typeface="Times New Roman"/>
              </a:rPr>
              <a:t> the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performance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of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Java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applications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at</a:t>
            </a:r>
            <a:r>
              <a:rPr sz="2000" dirty="0">
                <a:latin typeface="Times New Roman"/>
                <a:cs typeface="Times New Roman"/>
              </a:rPr>
              <a:t> run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time.</a:t>
            </a:r>
            <a:r>
              <a:rPr sz="2000" spc="-5" dirty="0">
                <a:latin typeface="Times New Roman"/>
                <a:cs typeface="Times New Roman"/>
              </a:rPr>
              <a:t> Java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programs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consists of classes, which contain platform neutral </a:t>
            </a:r>
            <a:r>
              <a:rPr sz="2000" dirty="0">
                <a:latin typeface="Times New Roman"/>
                <a:cs typeface="Times New Roman"/>
              </a:rPr>
              <a:t>byte </a:t>
            </a:r>
            <a:r>
              <a:rPr sz="2000" spc="-5" dirty="0">
                <a:latin typeface="Times New Roman"/>
                <a:cs typeface="Times New Roman"/>
              </a:rPr>
              <a:t>code </a:t>
            </a:r>
            <a:r>
              <a:rPr sz="2000" dirty="0">
                <a:latin typeface="Times New Roman"/>
                <a:cs typeface="Times New Roman"/>
              </a:rPr>
              <a:t>that </a:t>
            </a:r>
            <a:r>
              <a:rPr sz="2000" spc="-5" dirty="0">
                <a:latin typeface="Times New Roman"/>
                <a:cs typeface="Times New Roman"/>
              </a:rPr>
              <a:t>can </a:t>
            </a:r>
            <a:r>
              <a:rPr sz="2000" dirty="0">
                <a:latin typeface="Times New Roman"/>
                <a:cs typeface="Times New Roman"/>
              </a:rPr>
              <a:t>be </a:t>
            </a:r>
            <a:r>
              <a:rPr sz="2000" spc="-5" dirty="0">
                <a:latin typeface="Times New Roman"/>
                <a:cs typeface="Times New Roman"/>
              </a:rPr>
              <a:t>interpreted </a:t>
            </a:r>
            <a:r>
              <a:rPr sz="2000" dirty="0">
                <a:latin typeface="Times New Roman"/>
                <a:cs typeface="Times New Roman"/>
              </a:rPr>
              <a:t> by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Java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Virtual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Machine(JVM)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on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many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different</a:t>
            </a:r>
            <a:r>
              <a:rPr sz="2000" spc="-5" dirty="0">
                <a:latin typeface="Times New Roman"/>
                <a:cs typeface="Times New Roman"/>
              </a:rPr>
              <a:t> computer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architectures.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At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runtime,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JVM loads the </a:t>
            </a:r>
            <a:r>
              <a:rPr sz="2000" dirty="0">
                <a:latin typeface="Times New Roman"/>
                <a:cs typeface="Times New Roman"/>
              </a:rPr>
              <a:t>class </a:t>
            </a:r>
            <a:r>
              <a:rPr sz="2000" spc="-5" dirty="0">
                <a:latin typeface="Times New Roman"/>
                <a:cs typeface="Times New Roman"/>
              </a:rPr>
              <a:t>files, determines the semantics of each individual </a:t>
            </a:r>
            <a:r>
              <a:rPr sz="2000" dirty="0">
                <a:latin typeface="Times New Roman"/>
                <a:cs typeface="Times New Roman"/>
              </a:rPr>
              <a:t> byte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code,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performs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appropriate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computation.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92174" y="96469"/>
            <a:ext cx="67310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latin typeface="Calibri"/>
                <a:cs typeface="Calibri"/>
              </a:rPr>
              <a:t>JAYAWANTRAO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35" dirty="0">
                <a:latin typeface="Calibri"/>
                <a:cs typeface="Calibri"/>
              </a:rPr>
              <a:t>SAWANT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COLLEGE</a:t>
            </a:r>
            <a:r>
              <a:rPr sz="1800" b="1" spc="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OF</a:t>
            </a:r>
            <a:r>
              <a:rPr sz="1800" b="1" dirty="0">
                <a:latin typeface="Calibri"/>
                <a:cs typeface="Calibri"/>
              </a:rPr>
              <a:t> ENGINEERING,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HADAPSAR,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PUNE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32511"/>
            <a:ext cx="745172" cy="507872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 smtClean="0"/>
              <a:t>Prof. M. A. Thorat</a:t>
            </a:r>
            <a:endParaRPr lang="en-IN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70254" y="461594"/>
            <a:ext cx="70084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>
                <a:latin typeface="Calibri"/>
                <a:cs typeface="Calibri"/>
              </a:rPr>
              <a:t>Hybrid</a:t>
            </a:r>
            <a:r>
              <a:rPr sz="4400" spc="-10" dirty="0">
                <a:latin typeface="Calibri"/>
                <a:cs typeface="Calibri"/>
              </a:rPr>
              <a:t> implementation</a:t>
            </a:r>
            <a:r>
              <a:rPr sz="4400" spc="-30" dirty="0">
                <a:latin typeface="Calibri"/>
                <a:cs typeface="Calibri"/>
              </a:rPr>
              <a:t> </a:t>
            </a:r>
            <a:r>
              <a:rPr sz="4400" spc="-35" dirty="0">
                <a:latin typeface="Calibri"/>
                <a:cs typeface="Calibri"/>
              </a:rPr>
              <a:t>system</a:t>
            </a:r>
            <a:endParaRPr sz="44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23285" y="1142999"/>
            <a:ext cx="4012057" cy="5714997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354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JAYAWANTRAO</a:t>
            </a:r>
            <a:r>
              <a:rPr spc="-20" dirty="0"/>
              <a:t> </a:t>
            </a:r>
            <a:r>
              <a:rPr spc="-35" dirty="0"/>
              <a:t>SAWANT</a:t>
            </a:r>
            <a:r>
              <a:rPr spc="10" dirty="0"/>
              <a:t> </a:t>
            </a:r>
            <a:r>
              <a:rPr spc="-15" dirty="0"/>
              <a:t>COLLEGE</a:t>
            </a:r>
            <a:r>
              <a:rPr spc="15" dirty="0"/>
              <a:t> </a:t>
            </a:r>
            <a:r>
              <a:rPr spc="-5" dirty="0"/>
              <a:t>OF</a:t>
            </a:r>
            <a:r>
              <a:rPr dirty="0"/>
              <a:t> ENGINEERING,</a:t>
            </a:r>
            <a:r>
              <a:rPr spc="-5" dirty="0"/>
              <a:t> </a:t>
            </a:r>
            <a:r>
              <a:rPr spc="-10" dirty="0"/>
              <a:t>HADAPSAR,</a:t>
            </a:r>
            <a:r>
              <a:rPr spc="-15" dirty="0"/>
              <a:t> </a:t>
            </a:r>
            <a:r>
              <a:rPr spc="-5" dirty="0"/>
              <a:t>PUNE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3400" y="32511"/>
            <a:ext cx="745172" cy="507872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 smtClean="0"/>
              <a:t>Prof. M. A. Thorat</a:t>
            </a:r>
            <a:endParaRPr lang="en-IN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3083218"/>
              </p:ext>
            </p:extLst>
          </p:nvPr>
        </p:nvGraphicFramePr>
        <p:xfrm>
          <a:off x="0" y="0"/>
          <a:ext cx="8842375" cy="66294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660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763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3246">
                <a:tc>
                  <a:txBody>
                    <a:bodyPr/>
                    <a:lstStyle/>
                    <a:p>
                      <a:pPr marL="92075" marR="76200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Compiler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825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Interpreter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825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7743">
                <a:tc>
                  <a:txBody>
                    <a:bodyPr/>
                    <a:lstStyle/>
                    <a:p>
                      <a:pPr marR="7620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92075" marR="7620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compiler</a:t>
                      </a:r>
                      <a:r>
                        <a:rPr sz="1600" spc="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scans</a:t>
                      </a:r>
                      <a:r>
                        <a:rPr sz="16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6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whole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 program</a:t>
                      </a:r>
                      <a:r>
                        <a:rPr sz="1600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one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go.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6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994"/>
                        </a:spcBef>
                      </a:pP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Translates</a:t>
                      </a:r>
                      <a:r>
                        <a:rPr sz="1600" spc="1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600" spc="5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program</a:t>
                      </a:r>
                      <a:r>
                        <a:rPr sz="1600" spc="5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one</a:t>
                      </a:r>
                      <a:r>
                        <a:rPr sz="1600" spc="50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statement</a:t>
                      </a:r>
                      <a:r>
                        <a:rPr sz="1600" spc="5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at</a:t>
                      </a:r>
                      <a:r>
                        <a:rPr sz="1600" spc="5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9588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time.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2636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7743">
                <a:tc>
                  <a:txBody>
                    <a:bodyPr/>
                    <a:lstStyle/>
                    <a:p>
                      <a:pPr marL="92075" marR="170815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As</a:t>
                      </a:r>
                      <a:r>
                        <a:rPr sz="1600" spc="2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it</a:t>
                      </a:r>
                      <a:r>
                        <a:rPr sz="1600" spc="2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scans</a:t>
                      </a:r>
                      <a:r>
                        <a:rPr sz="1600" spc="229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600" spc="2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code</a:t>
                      </a:r>
                      <a:r>
                        <a:rPr sz="1600" spc="2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1600" spc="2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one</a:t>
                      </a:r>
                      <a:r>
                        <a:rPr sz="1600" spc="2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go,</a:t>
                      </a:r>
                      <a:r>
                        <a:rPr sz="1600" spc="2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600" spc="2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errors</a:t>
                      </a:r>
                      <a:r>
                        <a:rPr sz="1600" spc="2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(if</a:t>
                      </a:r>
                      <a:r>
                        <a:rPr sz="1600" spc="229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any)</a:t>
                      </a:r>
                      <a:r>
                        <a:rPr sz="1600" spc="2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are </a:t>
                      </a:r>
                      <a:r>
                        <a:rPr sz="1600" spc="-3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shown</a:t>
                      </a:r>
                      <a:r>
                        <a:rPr sz="16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at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end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5" dirty="0">
                          <a:latin typeface="Times New Roman"/>
                          <a:cs typeface="Times New Roman"/>
                        </a:rPr>
                        <a:t>together.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270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 marR="88265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Considering</a:t>
                      </a:r>
                      <a:r>
                        <a:rPr sz="1600" spc="2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it</a:t>
                      </a:r>
                      <a:r>
                        <a:rPr sz="1600" spc="1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scans</a:t>
                      </a:r>
                      <a:r>
                        <a:rPr sz="1600" spc="1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code</a:t>
                      </a:r>
                      <a:r>
                        <a:rPr sz="1600" spc="1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one</a:t>
                      </a:r>
                      <a:r>
                        <a:rPr sz="1600" spc="1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line</a:t>
                      </a:r>
                      <a:r>
                        <a:rPr sz="1600" spc="1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at</a:t>
                      </a:r>
                      <a:r>
                        <a:rPr sz="1600" spc="1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600" spc="1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time, </a:t>
                      </a:r>
                      <a:r>
                        <a:rPr sz="1600" spc="-3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errors</a:t>
                      </a:r>
                      <a:r>
                        <a:rPr sz="1600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are</a:t>
                      </a:r>
                      <a:r>
                        <a:rPr sz="16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shown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line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by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line.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270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7744">
                <a:tc>
                  <a:txBody>
                    <a:bodyPr/>
                    <a:lstStyle/>
                    <a:p>
                      <a:pPr marR="7620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92075" marR="7620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6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5" dirty="0">
                          <a:latin typeface="Times New Roman"/>
                          <a:cs typeface="Times New Roman"/>
                        </a:rPr>
                        <a:t>main</a:t>
                      </a:r>
                      <a:r>
                        <a:rPr sz="1600" spc="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advantage</a:t>
                      </a:r>
                      <a:r>
                        <a:rPr sz="16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 compilers</a:t>
                      </a:r>
                      <a:r>
                        <a:rPr sz="1600" spc="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16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its</a:t>
                      </a:r>
                      <a:r>
                        <a:rPr sz="16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execution</a:t>
                      </a:r>
                      <a:r>
                        <a:rPr sz="16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time.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6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Due</a:t>
                      </a:r>
                      <a:r>
                        <a:rPr sz="1600" spc="3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600" spc="3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interpreters</a:t>
                      </a:r>
                      <a:r>
                        <a:rPr sz="1600" spc="3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being</a:t>
                      </a:r>
                      <a:r>
                        <a:rPr sz="1600" spc="3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slow</a:t>
                      </a:r>
                      <a:r>
                        <a:rPr sz="1600" spc="3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1600" spc="3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executing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9588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object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code,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 it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preferred</a:t>
                      </a:r>
                      <a:r>
                        <a:rPr sz="160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less.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270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7743">
                <a:tc>
                  <a:txBody>
                    <a:bodyPr/>
                    <a:lstStyle/>
                    <a:p>
                      <a:pPr marR="7620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92075" marR="7620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It</a:t>
                      </a:r>
                      <a:r>
                        <a:rPr sz="16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converts</a:t>
                      </a:r>
                      <a:r>
                        <a:rPr sz="16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source</a:t>
                      </a:r>
                      <a:r>
                        <a:rPr sz="16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code</a:t>
                      </a:r>
                      <a:r>
                        <a:rPr sz="16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into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object</a:t>
                      </a:r>
                      <a:r>
                        <a:rPr sz="1600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code.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6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 marR="88265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It</a:t>
                      </a:r>
                      <a:r>
                        <a:rPr sz="1600" spc="3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does</a:t>
                      </a:r>
                      <a:r>
                        <a:rPr sz="1600" spc="3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not</a:t>
                      </a:r>
                      <a:r>
                        <a:rPr sz="1600" spc="3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convert</a:t>
                      </a:r>
                      <a:r>
                        <a:rPr sz="1600" spc="3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source</a:t>
                      </a:r>
                      <a:r>
                        <a:rPr sz="1600" spc="3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code</a:t>
                      </a:r>
                      <a:r>
                        <a:rPr sz="1600" spc="3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into</a:t>
                      </a:r>
                      <a:r>
                        <a:rPr sz="1600" spc="3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object </a:t>
                      </a:r>
                      <a:r>
                        <a:rPr sz="1600" spc="-3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code instead</a:t>
                      </a:r>
                      <a:r>
                        <a:rPr sz="1600" spc="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it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scans</a:t>
                      </a:r>
                      <a:r>
                        <a:rPr sz="16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it</a:t>
                      </a:r>
                      <a:r>
                        <a:rPr sz="16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line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by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line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270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2514">
                <a:tc>
                  <a:txBody>
                    <a:bodyPr/>
                    <a:lstStyle/>
                    <a:p>
                      <a:pPr marL="92075" marR="76200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It</a:t>
                      </a:r>
                      <a:r>
                        <a:rPr sz="1600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does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not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require</a:t>
                      </a:r>
                      <a:r>
                        <a:rPr sz="16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source</a:t>
                      </a:r>
                      <a:r>
                        <a:rPr sz="1600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code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 for</a:t>
                      </a:r>
                      <a:r>
                        <a:rPr sz="16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later</a:t>
                      </a:r>
                      <a:r>
                        <a:rPr sz="1600" spc="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execution.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270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It</a:t>
                      </a:r>
                      <a:r>
                        <a:rPr sz="16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requires</a:t>
                      </a:r>
                      <a:r>
                        <a:rPr sz="1600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source</a:t>
                      </a:r>
                      <a:r>
                        <a:rPr sz="16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code</a:t>
                      </a:r>
                      <a:r>
                        <a:rPr sz="16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16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later</a:t>
                      </a:r>
                      <a:r>
                        <a:rPr sz="16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execution.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270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27744">
                <a:tc>
                  <a:txBody>
                    <a:bodyPr/>
                    <a:lstStyle/>
                    <a:p>
                      <a:pPr marL="92075" marR="168910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Execution</a:t>
                      </a:r>
                      <a:r>
                        <a:rPr sz="16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6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600" spc="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program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takes</a:t>
                      </a:r>
                      <a:r>
                        <a:rPr sz="16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place</a:t>
                      </a:r>
                      <a:r>
                        <a:rPr sz="16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only</a:t>
                      </a:r>
                      <a:r>
                        <a:rPr sz="16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after</a:t>
                      </a:r>
                      <a:r>
                        <a:rPr sz="16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1600" spc="-3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whole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program</a:t>
                      </a:r>
                      <a:r>
                        <a:rPr sz="1600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16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compiled.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276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 marR="88900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Execution</a:t>
                      </a:r>
                      <a:r>
                        <a:rPr sz="1600" spc="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600" spc="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600" spc="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program</a:t>
                      </a:r>
                      <a:r>
                        <a:rPr sz="1600" spc="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happens</a:t>
                      </a:r>
                      <a:r>
                        <a:rPr sz="1600" spc="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after</a:t>
                      </a:r>
                      <a:r>
                        <a:rPr sz="1600" spc="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every </a:t>
                      </a:r>
                      <a:r>
                        <a:rPr sz="1600" spc="-3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line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16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checked</a:t>
                      </a:r>
                      <a:r>
                        <a:rPr sz="16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or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evaluated.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27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2513">
                <a:tc>
                  <a:txBody>
                    <a:bodyPr/>
                    <a:lstStyle/>
                    <a:p>
                      <a:pPr marL="92075" marR="76200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6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machine</a:t>
                      </a:r>
                      <a:r>
                        <a:rPr sz="1600" spc="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code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16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stored</a:t>
                      </a:r>
                      <a:r>
                        <a:rPr sz="1600" spc="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6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disk</a:t>
                      </a:r>
                      <a:r>
                        <a:rPr sz="16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storage.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276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Machine</a:t>
                      </a:r>
                      <a:r>
                        <a:rPr sz="16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code is</a:t>
                      </a:r>
                      <a:r>
                        <a:rPr sz="16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nowhere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stored.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27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27744">
                <a:tc>
                  <a:txBody>
                    <a:bodyPr/>
                    <a:lstStyle/>
                    <a:p>
                      <a:pPr marL="92075" marR="76200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Compilers</a:t>
                      </a:r>
                      <a:r>
                        <a:rPr sz="1600" spc="2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more</a:t>
                      </a:r>
                      <a:r>
                        <a:rPr sz="1600" spc="2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often</a:t>
                      </a:r>
                      <a:r>
                        <a:rPr sz="1600" spc="2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take</a:t>
                      </a:r>
                      <a:r>
                        <a:rPr sz="1600" spc="20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600" spc="2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large</a:t>
                      </a:r>
                      <a:r>
                        <a:rPr sz="1600" spc="2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amount</a:t>
                      </a:r>
                      <a:r>
                        <a:rPr sz="1600" spc="20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600" spc="2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time</a:t>
                      </a:r>
                      <a:r>
                        <a:rPr sz="1600" spc="2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for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92075" marR="7620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analyzing</a:t>
                      </a:r>
                      <a:r>
                        <a:rPr sz="16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source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code.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276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1600" spc="1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comparison,</a:t>
                      </a:r>
                      <a:r>
                        <a:rPr sz="1600" spc="1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Interpreters</a:t>
                      </a:r>
                      <a:r>
                        <a:rPr sz="1600" spc="1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take</a:t>
                      </a:r>
                      <a:r>
                        <a:rPr sz="1600" spc="1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less</a:t>
                      </a:r>
                      <a:r>
                        <a:rPr sz="1600" spc="1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time</a:t>
                      </a:r>
                      <a:r>
                        <a:rPr sz="1600" spc="1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for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9588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analyzing</a:t>
                      </a:r>
                      <a:r>
                        <a:rPr sz="16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source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code.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27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92514">
                <a:tc>
                  <a:txBody>
                    <a:bodyPr/>
                    <a:lstStyle/>
                    <a:p>
                      <a:pPr marL="92075" marR="76200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It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5" dirty="0">
                          <a:latin typeface="Times New Roman"/>
                          <a:cs typeface="Times New Roman"/>
                        </a:rPr>
                        <a:t>more</a:t>
                      </a:r>
                      <a:r>
                        <a:rPr sz="1600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efficient.</a:t>
                      </a: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276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It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less efficient.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27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2155">
                <a:tc>
                  <a:txBody>
                    <a:bodyPr/>
                    <a:lstStyle/>
                    <a:p>
                      <a:pPr marL="92075" marR="76200">
                        <a:lnSpc>
                          <a:spcPts val="1814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CPU</a:t>
                      </a: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utilization</a:t>
                      </a:r>
                      <a:r>
                        <a:rPr sz="1600" spc="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more.</a:t>
                      </a: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040"/>
                        </a:lnSpc>
                      </a:pPr>
                      <a:endParaRPr sz="1200" dirty="0">
                        <a:latin typeface="Calibri"/>
                        <a:cs typeface="Calibri"/>
                      </a:endParaRPr>
                    </a:p>
                    <a:p>
                      <a:pPr marL="95885">
                        <a:lnSpc>
                          <a:spcPts val="1814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CPU</a:t>
                      </a:r>
                      <a:r>
                        <a:rPr sz="16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utilization</a:t>
                      </a:r>
                      <a:r>
                        <a:rPr sz="1600" spc="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less.</a:t>
                      </a: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 smtClean="0"/>
              <a:t>Prof. M. A. Thorat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2140" y="1391157"/>
            <a:ext cx="742442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b="1" spc="5" dirty="0">
                <a:latin typeface="Times New Roman"/>
                <a:cs typeface="Times New Roman"/>
              </a:rPr>
              <a:t>1843</a:t>
            </a:r>
            <a:r>
              <a:rPr sz="3200" b="1" dirty="0">
                <a:latin typeface="Times New Roman"/>
                <a:cs typeface="Times New Roman"/>
              </a:rPr>
              <a:t>:</a:t>
            </a:r>
            <a:r>
              <a:rPr sz="3200" b="1" spc="-21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Ada</a:t>
            </a:r>
            <a:r>
              <a:rPr sz="3200" b="1" spc="-2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Lo</a:t>
            </a:r>
            <a:r>
              <a:rPr sz="3200" b="1" spc="5" dirty="0">
                <a:latin typeface="Times New Roman"/>
                <a:cs typeface="Times New Roman"/>
              </a:rPr>
              <a:t>v</a:t>
            </a:r>
            <a:r>
              <a:rPr sz="3200" b="1" dirty="0">
                <a:latin typeface="Times New Roman"/>
                <a:cs typeface="Times New Roman"/>
              </a:rPr>
              <a:t>ela</a:t>
            </a:r>
            <a:r>
              <a:rPr sz="3200" b="1" spc="10" dirty="0">
                <a:latin typeface="Times New Roman"/>
                <a:cs typeface="Times New Roman"/>
              </a:rPr>
              <a:t>c</a:t>
            </a:r>
            <a:r>
              <a:rPr sz="3200" b="1" dirty="0">
                <a:latin typeface="Times New Roman"/>
                <a:cs typeface="Times New Roman"/>
              </a:rPr>
              <a:t>e</a:t>
            </a:r>
            <a:r>
              <a:rPr sz="3200" b="1" spc="-114" dirty="0">
                <a:latin typeface="Times New Roman"/>
                <a:cs typeface="Times New Roman"/>
              </a:rPr>
              <a:t>’</a:t>
            </a:r>
            <a:r>
              <a:rPr sz="3200" b="1" dirty="0">
                <a:latin typeface="Times New Roman"/>
                <a:cs typeface="Times New Roman"/>
              </a:rPr>
              <a:t>s</a:t>
            </a:r>
            <a:r>
              <a:rPr sz="3200" b="1" spc="-2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machine</a:t>
            </a:r>
            <a:r>
              <a:rPr sz="3200" b="1" spc="-2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alg</a:t>
            </a:r>
            <a:r>
              <a:rPr sz="3200" b="1" spc="10" dirty="0">
                <a:latin typeface="Times New Roman"/>
                <a:cs typeface="Times New Roman"/>
              </a:rPr>
              <a:t>o</a:t>
            </a:r>
            <a:r>
              <a:rPr sz="3200" b="1" dirty="0">
                <a:latin typeface="Times New Roman"/>
                <a:cs typeface="Times New Roman"/>
              </a:rPr>
              <a:t>rithm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2140" y="1976450"/>
            <a:ext cx="590359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369060" algn="l"/>
                <a:tab pos="3539490" algn="l"/>
                <a:tab pos="5394325" algn="l"/>
              </a:tabLst>
            </a:pPr>
            <a:r>
              <a:rPr sz="3200" dirty="0">
                <a:latin typeface="Times New Roman"/>
                <a:cs typeface="Times New Roman"/>
              </a:rPr>
              <a:t>Ada	L</a:t>
            </a:r>
            <a:r>
              <a:rPr sz="3200" spc="-10" dirty="0">
                <a:latin typeface="Times New Roman"/>
                <a:cs typeface="Times New Roman"/>
              </a:rPr>
              <a:t>o</a:t>
            </a:r>
            <a:r>
              <a:rPr sz="3200" dirty="0">
                <a:latin typeface="Times New Roman"/>
                <a:cs typeface="Times New Roman"/>
              </a:rPr>
              <a:t>velace	i</a:t>
            </a:r>
            <a:r>
              <a:rPr sz="3200" spc="-10" dirty="0">
                <a:latin typeface="Times New Roman"/>
                <a:cs typeface="Times New Roman"/>
              </a:rPr>
              <a:t>n</a:t>
            </a:r>
            <a:r>
              <a:rPr sz="3200" dirty="0">
                <a:latin typeface="Times New Roman"/>
                <a:cs typeface="Times New Roman"/>
              </a:rPr>
              <a:t>vents	</a:t>
            </a:r>
            <a:r>
              <a:rPr sz="3200" spc="-20" dirty="0">
                <a:latin typeface="Times New Roman"/>
                <a:cs typeface="Times New Roman"/>
              </a:rPr>
              <a:t>t</a:t>
            </a:r>
            <a:r>
              <a:rPr sz="3200" dirty="0">
                <a:latin typeface="Times New Roman"/>
                <a:cs typeface="Times New Roman"/>
              </a:rPr>
              <a:t>he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2140" y="1976450"/>
            <a:ext cx="8072120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6557009">
              <a:lnSpc>
                <a:spcPct val="100000"/>
              </a:lnSpc>
              <a:spcBef>
                <a:spcPts val="105"/>
              </a:spcBef>
              <a:tabLst>
                <a:tab pos="1809114" algn="l"/>
                <a:tab pos="3809365" algn="l"/>
                <a:tab pos="4700905" algn="l"/>
                <a:tab pos="6362065" algn="l"/>
              </a:tabLst>
            </a:pPr>
            <a:r>
              <a:rPr sz="3200" dirty="0">
                <a:latin typeface="Times New Roman"/>
                <a:cs typeface="Times New Roman"/>
              </a:rPr>
              <a:t>f</a:t>
            </a:r>
            <a:r>
              <a:rPr sz="3200" spc="-20" dirty="0">
                <a:latin typeface="Times New Roman"/>
                <a:cs typeface="Times New Roman"/>
              </a:rPr>
              <a:t>i</a:t>
            </a:r>
            <a:r>
              <a:rPr sz="3200" dirty="0">
                <a:latin typeface="Times New Roman"/>
                <a:cs typeface="Times New Roman"/>
              </a:rPr>
              <a:t>rs</a:t>
            </a:r>
            <a:r>
              <a:rPr sz="3200" spc="-15" dirty="0">
                <a:latin typeface="Times New Roman"/>
                <a:cs typeface="Times New Roman"/>
              </a:rPr>
              <a:t>t</a:t>
            </a:r>
            <a:r>
              <a:rPr sz="3200" dirty="0">
                <a:latin typeface="Times New Roman"/>
                <a:cs typeface="Times New Roman"/>
              </a:rPr>
              <a:t>-ever  machine	</a:t>
            </a:r>
            <a:r>
              <a:rPr sz="32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algori</a:t>
            </a:r>
            <a:r>
              <a:rPr sz="3200" u="heavy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</a:t>
            </a:r>
            <a:r>
              <a:rPr sz="32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hm</a:t>
            </a:r>
            <a:r>
              <a:rPr sz="3200" dirty="0">
                <a:latin typeface="Times New Roman"/>
                <a:cs typeface="Times New Roman"/>
              </a:rPr>
              <a:t>	for	Ch</a:t>
            </a:r>
            <a:r>
              <a:rPr sz="3200" spc="5" dirty="0"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r</a:t>
            </a:r>
            <a:r>
              <a:rPr sz="3200" spc="-15" dirty="0">
                <a:latin typeface="Times New Roman"/>
                <a:cs typeface="Times New Roman"/>
              </a:rPr>
              <a:t>l</a:t>
            </a:r>
            <a:r>
              <a:rPr sz="3200" dirty="0">
                <a:latin typeface="Times New Roman"/>
                <a:cs typeface="Times New Roman"/>
              </a:rPr>
              <a:t>es	Ba</a:t>
            </a:r>
            <a:r>
              <a:rPr sz="3200" spc="5" dirty="0">
                <a:latin typeface="Times New Roman"/>
                <a:cs typeface="Times New Roman"/>
              </a:rPr>
              <a:t>b</a:t>
            </a:r>
            <a:r>
              <a:rPr sz="3200" dirty="0">
                <a:latin typeface="Times New Roman"/>
                <a:cs typeface="Times New Roman"/>
              </a:rPr>
              <a:t>bag</a:t>
            </a:r>
            <a:r>
              <a:rPr sz="3200" spc="5" dirty="0">
                <a:latin typeface="Times New Roman"/>
                <a:cs typeface="Times New Roman"/>
              </a:rPr>
              <a:t>e</a:t>
            </a:r>
            <a:r>
              <a:rPr sz="3200" spc="-180" dirty="0">
                <a:latin typeface="Times New Roman"/>
                <a:cs typeface="Times New Roman"/>
              </a:rPr>
              <a:t>’</a:t>
            </a:r>
            <a:r>
              <a:rPr sz="3200" dirty="0">
                <a:latin typeface="Times New Roman"/>
                <a:cs typeface="Times New Roman"/>
              </a:rPr>
              <a:t>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2140" y="2952114"/>
            <a:ext cx="8074659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200" spc="-10" dirty="0">
                <a:latin typeface="Times New Roman"/>
                <a:cs typeface="Times New Roman"/>
              </a:rPr>
              <a:t>Difference</a:t>
            </a:r>
            <a:r>
              <a:rPr sz="3200" spc="3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Machine</a:t>
            </a:r>
            <a:r>
              <a:rPr sz="3200" spc="40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that</a:t>
            </a:r>
            <a:r>
              <a:rPr sz="3200" spc="3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lays</a:t>
            </a:r>
            <a:r>
              <a:rPr sz="3200" spc="39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the</a:t>
            </a:r>
            <a:r>
              <a:rPr sz="3200" spc="39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foundation</a:t>
            </a:r>
            <a:r>
              <a:rPr sz="3200" spc="39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for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all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programming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languages.</a:t>
            </a:r>
            <a:endParaRPr sz="320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43600" y="3863187"/>
            <a:ext cx="2590800" cy="25908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392174" y="96469"/>
            <a:ext cx="67310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latin typeface="Calibri"/>
                <a:cs typeface="Calibri"/>
              </a:rPr>
              <a:t>JAYAWANTRAO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35" dirty="0">
                <a:latin typeface="Calibri"/>
                <a:cs typeface="Calibri"/>
              </a:rPr>
              <a:t>SAWANT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COLLEGE</a:t>
            </a:r>
            <a:r>
              <a:rPr sz="1800" b="1" spc="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OF</a:t>
            </a:r>
            <a:r>
              <a:rPr sz="1800" b="1" dirty="0">
                <a:latin typeface="Calibri"/>
                <a:cs typeface="Calibri"/>
              </a:rPr>
              <a:t> ENGINEERING,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HADAPSAR,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PUNE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3400" y="32511"/>
            <a:ext cx="745172" cy="507872"/>
          </a:xfrm>
          <a:prstGeom prst="rect">
            <a:avLst/>
          </a:prstGeom>
        </p:spPr>
      </p:pic>
      <p:sp>
        <p:nvSpPr>
          <p:cNvPr id="9" name="Footer Placeholder 8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 smtClean="0"/>
              <a:t>Prof. M. A. Thorat</a:t>
            </a:r>
            <a:endParaRPr lang="en-IN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82930"/>
            <a:ext cx="6706234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latin typeface="Arial"/>
                <a:cs typeface="Arial"/>
              </a:rPr>
              <a:t>Concept</a:t>
            </a:r>
            <a:r>
              <a:rPr sz="4400" spc="-40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of</a:t>
            </a:r>
            <a:r>
              <a:rPr sz="4400" spc="-3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Preprocessor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546605"/>
            <a:ext cx="8074025" cy="459803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marR="7620" indent="-342900">
              <a:lnSpc>
                <a:spcPts val="2400"/>
              </a:lnSpc>
              <a:spcBef>
                <a:spcPts val="675"/>
              </a:spcBef>
              <a:buFont typeface="Arial MT"/>
              <a:buChar char="•"/>
              <a:tabLst>
                <a:tab pos="354965" algn="l"/>
                <a:tab pos="355600" algn="l"/>
                <a:tab pos="1951355" algn="l"/>
                <a:tab pos="3792220" algn="l"/>
                <a:tab pos="4203700" algn="l"/>
                <a:tab pos="4544060" algn="l"/>
                <a:tab pos="5821045" algn="l"/>
                <a:tab pos="6497955" algn="l"/>
                <a:tab pos="7917180" algn="l"/>
              </a:tabLst>
            </a:pPr>
            <a:r>
              <a:rPr sz="2500" spc="-5" dirty="0">
                <a:latin typeface="Times New Roman"/>
                <a:cs typeface="Times New Roman"/>
              </a:rPr>
              <a:t>Defin</a:t>
            </a:r>
            <a:r>
              <a:rPr sz="2500" spc="10" dirty="0">
                <a:latin typeface="Times New Roman"/>
                <a:cs typeface="Times New Roman"/>
              </a:rPr>
              <a:t>i</a:t>
            </a:r>
            <a:r>
              <a:rPr sz="2500" spc="-5" dirty="0">
                <a:latin typeface="Times New Roman"/>
                <a:cs typeface="Times New Roman"/>
              </a:rPr>
              <a:t>tio</a:t>
            </a:r>
            <a:r>
              <a:rPr sz="2500" spc="15" dirty="0">
                <a:latin typeface="Times New Roman"/>
                <a:cs typeface="Times New Roman"/>
              </a:rPr>
              <a:t>n</a:t>
            </a:r>
            <a:r>
              <a:rPr sz="2500" spc="-5" dirty="0">
                <a:latin typeface="Times New Roman"/>
                <a:cs typeface="Times New Roman"/>
              </a:rPr>
              <a:t>: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-5" dirty="0">
                <a:latin typeface="Times New Roman"/>
                <a:cs typeface="Times New Roman"/>
              </a:rPr>
              <a:t>P</a:t>
            </a:r>
            <a:r>
              <a:rPr sz="2500" spc="5" dirty="0">
                <a:latin typeface="Times New Roman"/>
                <a:cs typeface="Times New Roman"/>
              </a:rPr>
              <a:t>r</a:t>
            </a:r>
            <a:r>
              <a:rPr sz="2500" spc="-5" dirty="0">
                <a:latin typeface="Times New Roman"/>
                <a:cs typeface="Times New Roman"/>
              </a:rPr>
              <a:t>e</a:t>
            </a:r>
            <a:r>
              <a:rPr sz="2500" dirty="0">
                <a:latin typeface="Times New Roman"/>
                <a:cs typeface="Times New Roman"/>
              </a:rPr>
              <a:t>p</a:t>
            </a:r>
            <a:r>
              <a:rPr sz="2500" spc="-5" dirty="0">
                <a:latin typeface="Times New Roman"/>
                <a:cs typeface="Times New Roman"/>
              </a:rPr>
              <a:t>roce</a:t>
            </a:r>
            <a:r>
              <a:rPr sz="2500" spc="5" dirty="0">
                <a:latin typeface="Times New Roman"/>
                <a:cs typeface="Times New Roman"/>
              </a:rPr>
              <a:t>s</a:t>
            </a:r>
            <a:r>
              <a:rPr sz="2500" spc="-5" dirty="0">
                <a:latin typeface="Times New Roman"/>
                <a:cs typeface="Times New Roman"/>
              </a:rPr>
              <a:t>sor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-5" dirty="0">
                <a:latin typeface="Times New Roman"/>
                <a:cs typeface="Times New Roman"/>
              </a:rPr>
              <a:t>is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-5" dirty="0">
                <a:latin typeface="Times New Roman"/>
                <a:cs typeface="Times New Roman"/>
              </a:rPr>
              <a:t>a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5" dirty="0">
                <a:latin typeface="Times New Roman"/>
                <a:cs typeface="Times New Roman"/>
              </a:rPr>
              <a:t>p</a:t>
            </a:r>
            <a:r>
              <a:rPr sz="2500" spc="-5" dirty="0">
                <a:latin typeface="Times New Roman"/>
                <a:cs typeface="Times New Roman"/>
              </a:rPr>
              <a:t>ro</a:t>
            </a:r>
            <a:r>
              <a:rPr sz="2500" dirty="0">
                <a:latin typeface="Times New Roman"/>
                <a:cs typeface="Times New Roman"/>
              </a:rPr>
              <a:t>gra</a:t>
            </a:r>
            <a:r>
              <a:rPr sz="2500" spc="-5" dirty="0">
                <a:latin typeface="Times New Roman"/>
                <a:cs typeface="Times New Roman"/>
              </a:rPr>
              <a:t>m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-5" dirty="0">
                <a:latin typeface="Times New Roman"/>
                <a:cs typeface="Times New Roman"/>
              </a:rPr>
              <a:t>t</a:t>
            </a:r>
            <a:r>
              <a:rPr sz="2500" spc="5" dirty="0">
                <a:latin typeface="Times New Roman"/>
                <a:cs typeface="Times New Roman"/>
              </a:rPr>
              <a:t>h</a:t>
            </a:r>
            <a:r>
              <a:rPr sz="2500" dirty="0">
                <a:latin typeface="Times New Roman"/>
                <a:cs typeface="Times New Roman"/>
              </a:rPr>
              <a:t>a</a:t>
            </a:r>
            <a:r>
              <a:rPr sz="2500" spc="-5" dirty="0">
                <a:latin typeface="Times New Roman"/>
                <a:cs typeface="Times New Roman"/>
              </a:rPr>
              <a:t>t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5" dirty="0">
                <a:latin typeface="Times New Roman"/>
                <a:cs typeface="Times New Roman"/>
              </a:rPr>
              <a:t>p</a:t>
            </a:r>
            <a:r>
              <a:rPr sz="2500" spc="-5" dirty="0">
                <a:latin typeface="Times New Roman"/>
                <a:cs typeface="Times New Roman"/>
              </a:rPr>
              <a:t>r</a:t>
            </a:r>
            <a:r>
              <a:rPr sz="2500" dirty="0">
                <a:latin typeface="Times New Roman"/>
                <a:cs typeface="Times New Roman"/>
              </a:rPr>
              <a:t>o</a:t>
            </a:r>
            <a:r>
              <a:rPr sz="2500" spc="-5" dirty="0">
                <a:latin typeface="Times New Roman"/>
                <a:cs typeface="Times New Roman"/>
              </a:rPr>
              <a:t>ces</a:t>
            </a:r>
            <a:r>
              <a:rPr sz="2500" spc="10" dirty="0">
                <a:latin typeface="Times New Roman"/>
                <a:cs typeface="Times New Roman"/>
              </a:rPr>
              <a:t>s</a:t>
            </a:r>
            <a:r>
              <a:rPr sz="2500" spc="-5" dirty="0">
                <a:latin typeface="Times New Roman"/>
                <a:cs typeface="Times New Roman"/>
              </a:rPr>
              <a:t>es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-5" dirty="0">
                <a:latin typeface="Times New Roman"/>
                <a:cs typeface="Times New Roman"/>
              </a:rPr>
              <a:t>a  program</a:t>
            </a:r>
            <a:r>
              <a:rPr sz="2500" spc="3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just</a:t>
            </a:r>
            <a:r>
              <a:rPr sz="2500" spc="2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before</a:t>
            </a:r>
            <a:r>
              <a:rPr sz="2500" spc="3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the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program</a:t>
            </a:r>
            <a:r>
              <a:rPr sz="2500" spc="3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is</a:t>
            </a:r>
            <a:r>
              <a:rPr sz="250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compiled.</a:t>
            </a:r>
            <a:endParaRPr sz="25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latin typeface="Times New Roman"/>
                <a:cs typeface="Times New Roman"/>
              </a:rPr>
              <a:t>Preprocessor</a:t>
            </a:r>
            <a:r>
              <a:rPr sz="2500" spc="5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instructions</a:t>
            </a:r>
            <a:r>
              <a:rPr sz="2500" spc="5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are</a:t>
            </a:r>
            <a:r>
              <a:rPr sz="2500" spc="40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embedded</a:t>
            </a:r>
            <a:r>
              <a:rPr sz="2500" spc="6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in</a:t>
            </a:r>
            <a:r>
              <a:rPr sz="2500" spc="2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the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program.</a:t>
            </a:r>
            <a:endParaRPr sz="2500" dirty="0">
              <a:latin typeface="Times New Roman"/>
              <a:cs typeface="Times New Roman"/>
            </a:endParaRPr>
          </a:p>
          <a:p>
            <a:pPr marL="355600" marR="5080" indent="-342900">
              <a:lnSpc>
                <a:spcPts val="2400"/>
              </a:lnSpc>
              <a:spcBef>
                <a:spcPts val="580"/>
              </a:spcBef>
              <a:buFont typeface="Arial MT"/>
              <a:buChar char="•"/>
              <a:tabLst>
                <a:tab pos="354965" algn="l"/>
                <a:tab pos="355600" algn="l"/>
                <a:tab pos="2143125" algn="l"/>
                <a:tab pos="3204210" algn="l"/>
                <a:tab pos="5046980" algn="l"/>
                <a:tab pos="5579110" algn="l"/>
                <a:tab pos="7083425" algn="l"/>
                <a:tab pos="7810500" algn="l"/>
              </a:tabLst>
            </a:pPr>
            <a:r>
              <a:rPr sz="2500" spc="-5" dirty="0">
                <a:latin typeface="Times New Roman"/>
                <a:cs typeface="Times New Roman"/>
              </a:rPr>
              <a:t>Pre</a:t>
            </a:r>
            <a:r>
              <a:rPr sz="2500" dirty="0">
                <a:latin typeface="Times New Roman"/>
                <a:cs typeface="Times New Roman"/>
              </a:rPr>
              <a:t>p</a:t>
            </a:r>
            <a:r>
              <a:rPr sz="2500" spc="-5" dirty="0">
                <a:latin typeface="Times New Roman"/>
                <a:cs typeface="Times New Roman"/>
              </a:rPr>
              <a:t>r</a:t>
            </a:r>
            <a:r>
              <a:rPr sz="2500" dirty="0">
                <a:latin typeface="Times New Roman"/>
                <a:cs typeface="Times New Roman"/>
              </a:rPr>
              <a:t>oc</a:t>
            </a:r>
            <a:r>
              <a:rPr sz="2500" spc="-5" dirty="0">
                <a:latin typeface="Times New Roman"/>
                <a:cs typeface="Times New Roman"/>
              </a:rPr>
              <a:t>ess</a:t>
            </a:r>
            <a:r>
              <a:rPr sz="2500" dirty="0">
                <a:latin typeface="Times New Roman"/>
                <a:cs typeface="Times New Roman"/>
              </a:rPr>
              <a:t>o</a:t>
            </a:r>
            <a:r>
              <a:rPr sz="2500" spc="-5" dirty="0">
                <a:latin typeface="Times New Roman"/>
                <a:cs typeface="Times New Roman"/>
              </a:rPr>
              <a:t>r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-15" dirty="0">
                <a:latin typeface="Times New Roman"/>
                <a:cs typeface="Times New Roman"/>
              </a:rPr>
              <a:t>m</a:t>
            </a:r>
            <a:r>
              <a:rPr sz="2500" dirty="0">
                <a:latin typeface="Times New Roman"/>
                <a:cs typeface="Times New Roman"/>
              </a:rPr>
              <a:t>ac</a:t>
            </a:r>
            <a:r>
              <a:rPr sz="2500" spc="-5" dirty="0">
                <a:latin typeface="Times New Roman"/>
                <a:cs typeface="Times New Roman"/>
              </a:rPr>
              <a:t>ros</a:t>
            </a:r>
            <a:r>
              <a:rPr sz="2500" dirty="0">
                <a:latin typeface="Times New Roman"/>
                <a:cs typeface="Times New Roman"/>
              </a:rPr>
              <a:t>	(</a:t>
            </a:r>
            <a:r>
              <a:rPr sz="2500" spc="5" dirty="0">
                <a:latin typeface="Times New Roman"/>
                <a:cs typeface="Times New Roman"/>
              </a:rPr>
              <a:t>i</a:t>
            </a:r>
            <a:r>
              <a:rPr sz="2500" spc="-5" dirty="0">
                <a:latin typeface="Times New Roman"/>
                <a:cs typeface="Times New Roman"/>
              </a:rPr>
              <a:t>ns</a:t>
            </a:r>
            <a:r>
              <a:rPr sz="2500" spc="5" dirty="0">
                <a:latin typeface="Times New Roman"/>
                <a:cs typeface="Times New Roman"/>
              </a:rPr>
              <a:t>t</a:t>
            </a:r>
            <a:r>
              <a:rPr sz="2500" spc="-5" dirty="0">
                <a:latin typeface="Times New Roman"/>
                <a:cs typeface="Times New Roman"/>
              </a:rPr>
              <a:t>ruct</a:t>
            </a:r>
            <a:r>
              <a:rPr sz="2500" dirty="0">
                <a:latin typeface="Times New Roman"/>
                <a:cs typeface="Times New Roman"/>
              </a:rPr>
              <a:t>i</a:t>
            </a:r>
            <a:r>
              <a:rPr sz="2500" spc="-5" dirty="0">
                <a:latin typeface="Times New Roman"/>
                <a:cs typeface="Times New Roman"/>
              </a:rPr>
              <a:t>o</a:t>
            </a:r>
            <a:r>
              <a:rPr sz="2500" spc="5" dirty="0">
                <a:latin typeface="Times New Roman"/>
                <a:cs typeface="Times New Roman"/>
              </a:rPr>
              <a:t>n</a:t>
            </a:r>
            <a:r>
              <a:rPr sz="2500" spc="-5" dirty="0">
                <a:latin typeface="Times New Roman"/>
                <a:cs typeface="Times New Roman"/>
              </a:rPr>
              <a:t>s)</a:t>
            </a:r>
            <a:r>
              <a:rPr sz="2500" dirty="0">
                <a:latin typeface="Times New Roman"/>
                <a:cs typeface="Times New Roman"/>
              </a:rPr>
              <a:t>	a</a:t>
            </a:r>
            <a:r>
              <a:rPr sz="2500" spc="-5" dirty="0">
                <a:latin typeface="Times New Roman"/>
                <a:cs typeface="Times New Roman"/>
              </a:rPr>
              <a:t>re</a:t>
            </a:r>
            <a:r>
              <a:rPr sz="2500" dirty="0">
                <a:latin typeface="Times New Roman"/>
                <a:cs typeface="Times New Roman"/>
              </a:rPr>
              <a:t>	c</a:t>
            </a:r>
            <a:r>
              <a:rPr sz="2500" spc="5" dirty="0">
                <a:latin typeface="Times New Roman"/>
                <a:cs typeface="Times New Roman"/>
              </a:rPr>
              <a:t>o</a:t>
            </a:r>
            <a:r>
              <a:rPr sz="2500" spc="-5" dirty="0">
                <a:latin typeface="Times New Roman"/>
                <a:cs typeface="Times New Roman"/>
              </a:rPr>
              <a:t>m</a:t>
            </a:r>
            <a:r>
              <a:rPr sz="2500" spc="10" dirty="0">
                <a:latin typeface="Times New Roman"/>
                <a:cs typeface="Times New Roman"/>
              </a:rPr>
              <a:t>m</a:t>
            </a:r>
            <a:r>
              <a:rPr sz="2500" spc="-5" dirty="0">
                <a:latin typeface="Times New Roman"/>
                <a:cs typeface="Times New Roman"/>
              </a:rPr>
              <a:t>only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5" dirty="0">
                <a:latin typeface="Times New Roman"/>
                <a:cs typeface="Times New Roman"/>
              </a:rPr>
              <a:t>u</a:t>
            </a:r>
            <a:r>
              <a:rPr sz="2500" spc="-5" dirty="0">
                <a:latin typeface="Times New Roman"/>
                <a:cs typeface="Times New Roman"/>
              </a:rPr>
              <a:t>sed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5" dirty="0">
                <a:latin typeface="Times New Roman"/>
                <a:cs typeface="Times New Roman"/>
              </a:rPr>
              <a:t>to  </a:t>
            </a:r>
            <a:r>
              <a:rPr sz="2500" spc="-5" dirty="0">
                <a:latin typeface="Times New Roman"/>
                <a:cs typeface="Times New Roman"/>
              </a:rPr>
              <a:t>specify</a:t>
            </a:r>
            <a:r>
              <a:rPr sz="2500" spc="3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that</a:t>
            </a:r>
            <a:r>
              <a:rPr sz="2500" spc="2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code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from</a:t>
            </a:r>
            <a:r>
              <a:rPr sz="2500" spc="2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another</a:t>
            </a:r>
            <a:r>
              <a:rPr sz="2500" spc="2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file</a:t>
            </a:r>
            <a:r>
              <a:rPr sz="2500" spc="2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is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to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be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included.</a:t>
            </a:r>
            <a:endParaRPr sz="2500" dirty="0">
              <a:latin typeface="Times New Roman"/>
              <a:cs typeface="Times New Roman"/>
            </a:endParaRPr>
          </a:p>
          <a:p>
            <a:pPr marL="355600" marR="7620" indent="-342900">
              <a:lnSpc>
                <a:spcPts val="2400"/>
              </a:lnSpc>
              <a:spcBef>
                <a:spcPts val="605"/>
              </a:spcBef>
              <a:buFont typeface="Arial MT"/>
              <a:buChar char="•"/>
              <a:tabLst>
                <a:tab pos="354965" algn="l"/>
                <a:tab pos="355600" algn="l"/>
                <a:tab pos="991235" algn="l"/>
                <a:tab pos="2352040" algn="l"/>
                <a:tab pos="3041015" algn="l"/>
                <a:tab pos="3448050" algn="l"/>
                <a:tab pos="5266690" algn="l"/>
                <a:tab pos="6503670" algn="l"/>
                <a:tab pos="7793355" algn="l"/>
              </a:tabLst>
            </a:pPr>
            <a:r>
              <a:rPr sz="2500" spc="-5" dirty="0">
                <a:latin typeface="Times New Roman"/>
                <a:cs typeface="Times New Roman"/>
              </a:rPr>
              <a:t>For	e</a:t>
            </a:r>
            <a:r>
              <a:rPr sz="2500" dirty="0">
                <a:latin typeface="Times New Roman"/>
                <a:cs typeface="Times New Roman"/>
              </a:rPr>
              <a:t>xa</a:t>
            </a:r>
            <a:r>
              <a:rPr sz="2500" spc="-15" dirty="0">
                <a:latin typeface="Times New Roman"/>
                <a:cs typeface="Times New Roman"/>
              </a:rPr>
              <a:t>m</a:t>
            </a:r>
            <a:r>
              <a:rPr sz="2500" spc="15" dirty="0">
                <a:latin typeface="Times New Roman"/>
                <a:cs typeface="Times New Roman"/>
              </a:rPr>
              <a:t>p</a:t>
            </a:r>
            <a:r>
              <a:rPr sz="2500" spc="-5" dirty="0">
                <a:latin typeface="Times New Roman"/>
                <a:cs typeface="Times New Roman"/>
              </a:rPr>
              <a:t>l</a:t>
            </a:r>
            <a:r>
              <a:rPr sz="2500" dirty="0">
                <a:latin typeface="Times New Roman"/>
                <a:cs typeface="Times New Roman"/>
              </a:rPr>
              <a:t>e</a:t>
            </a:r>
            <a:r>
              <a:rPr sz="2500" spc="-5" dirty="0">
                <a:latin typeface="Times New Roman"/>
                <a:cs typeface="Times New Roman"/>
              </a:rPr>
              <a:t>: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-5" dirty="0">
                <a:latin typeface="Times New Roman"/>
                <a:cs typeface="Times New Roman"/>
              </a:rPr>
              <a:t>T</a:t>
            </a:r>
            <a:r>
              <a:rPr sz="2500" dirty="0">
                <a:latin typeface="Times New Roman"/>
                <a:cs typeface="Times New Roman"/>
              </a:rPr>
              <a:t>h</a:t>
            </a:r>
            <a:r>
              <a:rPr sz="2500" spc="-5" dirty="0">
                <a:latin typeface="Times New Roman"/>
                <a:cs typeface="Times New Roman"/>
              </a:rPr>
              <a:t>e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-5" dirty="0">
                <a:latin typeface="Times New Roman"/>
                <a:cs typeface="Times New Roman"/>
              </a:rPr>
              <a:t>C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-5" dirty="0">
                <a:latin typeface="Times New Roman"/>
                <a:cs typeface="Times New Roman"/>
              </a:rPr>
              <a:t>prepr</a:t>
            </a:r>
            <a:r>
              <a:rPr sz="2500" spc="5" dirty="0">
                <a:latin typeface="Times New Roman"/>
                <a:cs typeface="Times New Roman"/>
              </a:rPr>
              <a:t>o</a:t>
            </a:r>
            <a:r>
              <a:rPr sz="2500" dirty="0">
                <a:latin typeface="Times New Roman"/>
                <a:cs typeface="Times New Roman"/>
              </a:rPr>
              <a:t>c</a:t>
            </a:r>
            <a:r>
              <a:rPr sz="2500" spc="-5" dirty="0">
                <a:latin typeface="Times New Roman"/>
                <a:cs typeface="Times New Roman"/>
              </a:rPr>
              <a:t>es</a:t>
            </a:r>
            <a:r>
              <a:rPr sz="2500" dirty="0">
                <a:latin typeface="Times New Roman"/>
                <a:cs typeface="Times New Roman"/>
              </a:rPr>
              <a:t>s</a:t>
            </a:r>
            <a:r>
              <a:rPr sz="2500" spc="-5" dirty="0">
                <a:latin typeface="Times New Roman"/>
                <a:cs typeface="Times New Roman"/>
              </a:rPr>
              <a:t>or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-5" dirty="0">
                <a:latin typeface="Times New Roman"/>
                <a:cs typeface="Times New Roman"/>
              </a:rPr>
              <a:t>e</a:t>
            </a:r>
            <a:r>
              <a:rPr sz="2500" dirty="0">
                <a:latin typeface="Times New Roman"/>
                <a:cs typeface="Times New Roman"/>
              </a:rPr>
              <a:t>x</a:t>
            </a:r>
            <a:r>
              <a:rPr sz="2500" spc="-5" dirty="0">
                <a:latin typeface="Times New Roman"/>
                <a:cs typeface="Times New Roman"/>
              </a:rPr>
              <a:t>p</a:t>
            </a:r>
            <a:r>
              <a:rPr sz="2500" dirty="0">
                <a:latin typeface="Times New Roman"/>
                <a:cs typeface="Times New Roman"/>
              </a:rPr>
              <a:t>a</a:t>
            </a:r>
            <a:r>
              <a:rPr sz="2500" spc="-5" dirty="0">
                <a:latin typeface="Times New Roman"/>
                <a:cs typeface="Times New Roman"/>
              </a:rPr>
              <a:t>nds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-5" dirty="0">
                <a:latin typeface="Times New Roman"/>
                <a:cs typeface="Times New Roman"/>
              </a:rPr>
              <a:t>#inc</a:t>
            </a:r>
            <a:r>
              <a:rPr sz="2500" spc="5" dirty="0">
                <a:latin typeface="Times New Roman"/>
                <a:cs typeface="Times New Roman"/>
              </a:rPr>
              <a:t>l</a:t>
            </a:r>
            <a:r>
              <a:rPr sz="2500" spc="-5" dirty="0">
                <a:latin typeface="Times New Roman"/>
                <a:cs typeface="Times New Roman"/>
              </a:rPr>
              <a:t>ude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-5" dirty="0">
                <a:latin typeface="Times New Roman"/>
                <a:cs typeface="Times New Roman"/>
              </a:rPr>
              <a:t>or  #define</a:t>
            </a:r>
            <a:r>
              <a:rPr sz="2500" spc="2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in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the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following</a:t>
            </a:r>
            <a:r>
              <a:rPr sz="2500" spc="30" dirty="0">
                <a:latin typeface="Times New Roman"/>
                <a:cs typeface="Times New Roman"/>
              </a:rPr>
              <a:t> </a:t>
            </a:r>
            <a:r>
              <a:rPr sz="2500" spc="-15" dirty="0">
                <a:latin typeface="Times New Roman"/>
                <a:cs typeface="Times New Roman"/>
              </a:rPr>
              <a:t>mariner-</a:t>
            </a:r>
            <a:endParaRPr sz="2500" dirty="0">
              <a:latin typeface="Times New Roman"/>
              <a:cs typeface="Times New Roman"/>
            </a:endParaRPr>
          </a:p>
          <a:p>
            <a:pPr marL="434340" indent="-422275">
              <a:lnSpc>
                <a:spcPct val="100000"/>
              </a:lnSpc>
              <a:spcBef>
                <a:spcPts val="20"/>
              </a:spcBef>
              <a:buFont typeface="Arial MT"/>
              <a:buChar char="•"/>
              <a:tabLst>
                <a:tab pos="434340" algn="l"/>
                <a:tab pos="434975" algn="l"/>
              </a:tabLst>
            </a:pPr>
            <a:r>
              <a:rPr sz="2500" spc="-5" dirty="0">
                <a:latin typeface="Times New Roman"/>
                <a:cs typeface="Times New Roman"/>
              </a:rPr>
              <a:t>#include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"mytestfile.h"</a:t>
            </a:r>
            <a:endParaRPr sz="2500" dirty="0">
              <a:latin typeface="Times New Roman"/>
              <a:cs typeface="Times New Roman"/>
            </a:endParaRPr>
          </a:p>
          <a:p>
            <a:pPr marL="12700" marR="6350">
              <a:lnSpc>
                <a:spcPts val="2400"/>
              </a:lnSpc>
              <a:spcBef>
                <a:spcPts val="580"/>
              </a:spcBef>
              <a:tabLst>
                <a:tab pos="980440" algn="l"/>
                <a:tab pos="1509395" algn="l"/>
                <a:tab pos="3272790" algn="l"/>
                <a:tab pos="3660140" algn="l"/>
                <a:tab pos="4414520" algn="l"/>
                <a:tab pos="4941570" algn="l"/>
                <a:tab pos="6142990" algn="l"/>
                <a:tab pos="6546850" algn="l"/>
              </a:tabLst>
            </a:pPr>
            <a:r>
              <a:rPr sz="2500" spc="-5" dirty="0">
                <a:latin typeface="Times New Roman"/>
                <a:cs typeface="Times New Roman"/>
              </a:rPr>
              <a:t>cau</a:t>
            </a:r>
            <a:r>
              <a:rPr sz="2500" spc="10" dirty="0">
                <a:latin typeface="Times New Roman"/>
                <a:cs typeface="Times New Roman"/>
              </a:rPr>
              <a:t>s</a:t>
            </a:r>
            <a:r>
              <a:rPr sz="2500" spc="-5" dirty="0">
                <a:latin typeface="Times New Roman"/>
                <a:cs typeface="Times New Roman"/>
              </a:rPr>
              <a:t>es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-5" dirty="0">
                <a:latin typeface="Times New Roman"/>
                <a:cs typeface="Times New Roman"/>
              </a:rPr>
              <a:t>t</a:t>
            </a:r>
            <a:r>
              <a:rPr sz="2500" spc="5" dirty="0">
                <a:latin typeface="Times New Roman"/>
                <a:cs typeface="Times New Roman"/>
              </a:rPr>
              <a:t>h</a:t>
            </a:r>
            <a:r>
              <a:rPr sz="2500" spc="-5" dirty="0">
                <a:latin typeface="Times New Roman"/>
                <a:cs typeface="Times New Roman"/>
              </a:rPr>
              <a:t>e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-5" dirty="0">
                <a:latin typeface="Times New Roman"/>
                <a:cs typeface="Times New Roman"/>
              </a:rPr>
              <a:t>p</a:t>
            </a:r>
            <a:r>
              <a:rPr sz="2500" dirty="0">
                <a:latin typeface="Times New Roman"/>
                <a:cs typeface="Times New Roman"/>
              </a:rPr>
              <a:t>r</a:t>
            </a:r>
            <a:r>
              <a:rPr sz="2500" spc="-5" dirty="0">
                <a:latin typeface="Times New Roman"/>
                <a:cs typeface="Times New Roman"/>
              </a:rPr>
              <a:t>e</a:t>
            </a:r>
            <a:r>
              <a:rPr sz="2500" dirty="0">
                <a:latin typeface="Times New Roman"/>
                <a:cs typeface="Times New Roman"/>
              </a:rPr>
              <a:t>p</a:t>
            </a:r>
            <a:r>
              <a:rPr sz="2500" spc="-5" dirty="0">
                <a:latin typeface="Times New Roman"/>
                <a:cs typeface="Times New Roman"/>
              </a:rPr>
              <a:t>roce</a:t>
            </a:r>
            <a:r>
              <a:rPr sz="2500" spc="5" dirty="0">
                <a:latin typeface="Times New Roman"/>
                <a:cs typeface="Times New Roman"/>
              </a:rPr>
              <a:t>s</a:t>
            </a:r>
            <a:r>
              <a:rPr sz="2500" spc="-5" dirty="0">
                <a:latin typeface="Times New Roman"/>
                <a:cs typeface="Times New Roman"/>
              </a:rPr>
              <a:t>s</a:t>
            </a:r>
            <a:r>
              <a:rPr sz="2500" spc="5" dirty="0">
                <a:latin typeface="Times New Roman"/>
                <a:cs typeface="Times New Roman"/>
              </a:rPr>
              <a:t>o</a:t>
            </a:r>
            <a:r>
              <a:rPr sz="2500" spc="-5" dirty="0">
                <a:latin typeface="Times New Roman"/>
                <a:cs typeface="Times New Roman"/>
              </a:rPr>
              <a:t>r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-5" dirty="0">
                <a:latin typeface="Times New Roman"/>
                <a:cs typeface="Times New Roman"/>
              </a:rPr>
              <a:t>to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-5" dirty="0">
                <a:latin typeface="Times New Roman"/>
                <a:cs typeface="Times New Roman"/>
              </a:rPr>
              <a:t>copy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5" dirty="0">
                <a:latin typeface="Times New Roman"/>
                <a:cs typeface="Times New Roman"/>
              </a:rPr>
              <a:t>t</a:t>
            </a:r>
            <a:r>
              <a:rPr sz="2500" spc="-5" dirty="0">
                <a:latin typeface="Times New Roman"/>
                <a:cs typeface="Times New Roman"/>
              </a:rPr>
              <a:t>he</a:t>
            </a:r>
            <a:r>
              <a:rPr sz="2500" dirty="0">
                <a:latin typeface="Times New Roman"/>
                <a:cs typeface="Times New Roman"/>
              </a:rPr>
              <a:t>	c</a:t>
            </a:r>
            <a:r>
              <a:rPr sz="2500" spc="-5" dirty="0">
                <a:latin typeface="Times New Roman"/>
                <a:cs typeface="Times New Roman"/>
              </a:rPr>
              <a:t>on</a:t>
            </a:r>
            <a:r>
              <a:rPr sz="2500" spc="5" dirty="0">
                <a:latin typeface="Times New Roman"/>
                <a:cs typeface="Times New Roman"/>
              </a:rPr>
              <a:t>t</a:t>
            </a:r>
            <a:r>
              <a:rPr sz="2500" spc="-5" dirty="0">
                <a:latin typeface="Times New Roman"/>
                <a:cs typeface="Times New Roman"/>
              </a:rPr>
              <a:t>en</a:t>
            </a:r>
            <a:r>
              <a:rPr sz="2500" dirty="0">
                <a:latin typeface="Times New Roman"/>
                <a:cs typeface="Times New Roman"/>
              </a:rPr>
              <a:t>t</a:t>
            </a:r>
            <a:r>
              <a:rPr sz="2500" spc="-5" dirty="0">
                <a:latin typeface="Times New Roman"/>
                <a:cs typeface="Times New Roman"/>
              </a:rPr>
              <a:t>s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-5" dirty="0">
                <a:latin typeface="Times New Roman"/>
                <a:cs typeface="Times New Roman"/>
              </a:rPr>
              <a:t>of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-15" dirty="0">
                <a:latin typeface="Times New Roman"/>
                <a:cs typeface="Times New Roman"/>
              </a:rPr>
              <a:t>m</a:t>
            </a:r>
            <a:r>
              <a:rPr sz="2500" spc="5" dirty="0">
                <a:latin typeface="Times New Roman"/>
                <a:cs typeface="Times New Roman"/>
              </a:rPr>
              <a:t>y</a:t>
            </a:r>
            <a:r>
              <a:rPr sz="2500" spc="-5" dirty="0">
                <a:latin typeface="Times New Roman"/>
                <a:cs typeface="Times New Roman"/>
              </a:rPr>
              <a:t>t</a:t>
            </a:r>
            <a:r>
              <a:rPr sz="2500" dirty="0">
                <a:latin typeface="Times New Roman"/>
                <a:cs typeface="Times New Roman"/>
              </a:rPr>
              <a:t>e</a:t>
            </a:r>
            <a:r>
              <a:rPr sz="2500" spc="-5" dirty="0">
                <a:latin typeface="Times New Roman"/>
                <a:cs typeface="Times New Roman"/>
              </a:rPr>
              <a:t>s</a:t>
            </a:r>
            <a:r>
              <a:rPr sz="2500" spc="5" dirty="0">
                <a:latin typeface="Times New Roman"/>
                <a:cs typeface="Times New Roman"/>
              </a:rPr>
              <a:t>t</a:t>
            </a:r>
            <a:r>
              <a:rPr sz="2500" dirty="0">
                <a:latin typeface="Times New Roman"/>
                <a:cs typeface="Times New Roman"/>
              </a:rPr>
              <a:t>f</a:t>
            </a:r>
            <a:r>
              <a:rPr sz="2500" spc="-5" dirty="0">
                <a:latin typeface="Times New Roman"/>
                <a:cs typeface="Times New Roman"/>
              </a:rPr>
              <a:t>il</a:t>
            </a:r>
            <a:r>
              <a:rPr sz="2500" spc="5" dirty="0">
                <a:latin typeface="Times New Roman"/>
                <a:cs typeface="Times New Roman"/>
              </a:rPr>
              <a:t>e.</a:t>
            </a:r>
            <a:r>
              <a:rPr sz="2500" spc="-5" dirty="0">
                <a:latin typeface="Times New Roman"/>
                <a:cs typeface="Times New Roman"/>
              </a:rPr>
              <a:t>h  into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the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program</a:t>
            </a:r>
            <a:r>
              <a:rPr sz="2500" spc="3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atthe</a:t>
            </a:r>
            <a:r>
              <a:rPr sz="2500" spc="2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position</a:t>
            </a:r>
            <a:r>
              <a:rPr sz="2500" spc="3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of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the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#include.</a:t>
            </a:r>
            <a:endParaRPr sz="25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latin typeface="Times New Roman"/>
                <a:cs typeface="Times New Roman"/>
              </a:rPr>
              <a:t>#define</a:t>
            </a:r>
            <a:r>
              <a:rPr sz="2500" spc="-1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SIZE</a:t>
            </a:r>
            <a:r>
              <a:rPr sz="2500" spc="-2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5</a:t>
            </a:r>
            <a:endParaRPr sz="2500" dirty="0">
              <a:latin typeface="Times New Roman"/>
              <a:cs typeface="Times New Roman"/>
            </a:endParaRPr>
          </a:p>
          <a:p>
            <a:pPr marL="12700" marR="8890">
              <a:lnSpc>
                <a:spcPts val="2400"/>
              </a:lnSpc>
              <a:spcBef>
                <a:spcPts val="580"/>
              </a:spcBef>
            </a:pPr>
            <a:r>
              <a:rPr sz="2500" spc="-5" dirty="0">
                <a:latin typeface="Times New Roman"/>
                <a:cs typeface="Times New Roman"/>
              </a:rPr>
              <a:t>In</a:t>
            </a:r>
            <a:r>
              <a:rPr sz="2500" spc="17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the</a:t>
            </a:r>
            <a:r>
              <a:rPr sz="2500" spc="17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program</a:t>
            </a:r>
            <a:r>
              <a:rPr sz="2500" spc="17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we</a:t>
            </a:r>
            <a:r>
              <a:rPr sz="2500" spc="185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can</a:t>
            </a:r>
            <a:r>
              <a:rPr sz="2500" spc="19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declare</a:t>
            </a:r>
            <a:r>
              <a:rPr sz="2500" spc="19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an</a:t>
            </a:r>
            <a:r>
              <a:rPr sz="2500" spc="19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array</a:t>
            </a:r>
            <a:r>
              <a:rPr sz="2500" spc="18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of</a:t>
            </a:r>
            <a:r>
              <a:rPr sz="2500" spc="17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size</a:t>
            </a:r>
            <a:r>
              <a:rPr sz="2500" spc="18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5</a:t>
            </a:r>
            <a:r>
              <a:rPr sz="2500" spc="17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in</a:t>
            </a:r>
            <a:r>
              <a:rPr sz="2500" spc="19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following </a:t>
            </a:r>
            <a:r>
              <a:rPr sz="2500" spc="-610" dirty="0">
                <a:latin typeface="Times New Roman"/>
                <a:cs typeface="Times New Roman"/>
              </a:rPr>
              <a:t> </a:t>
            </a:r>
            <a:r>
              <a:rPr sz="2500" spc="-15" dirty="0">
                <a:latin typeface="Times New Roman"/>
                <a:cs typeface="Times New Roman"/>
              </a:rPr>
              <a:t>manner-</a:t>
            </a:r>
            <a:r>
              <a:rPr sz="2500" spc="5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int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a[SIZE];</a:t>
            </a:r>
            <a:endParaRPr sz="25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92174" y="96469"/>
            <a:ext cx="67310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latin typeface="Calibri"/>
                <a:cs typeface="Calibri"/>
              </a:rPr>
              <a:t>JAYAWANTRAO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35" dirty="0">
                <a:latin typeface="Calibri"/>
                <a:cs typeface="Calibri"/>
              </a:rPr>
              <a:t>SAWANT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COLLEGE</a:t>
            </a:r>
            <a:r>
              <a:rPr sz="1800" b="1" spc="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OF</a:t>
            </a:r>
            <a:r>
              <a:rPr sz="1800" b="1" dirty="0">
                <a:latin typeface="Calibri"/>
                <a:cs typeface="Calibri"/>
              </a:rPr>
              <a:t> ENGINEERING,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HADAPSAR,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PUNE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32511"/>
            <a:ext cx="745172" cy="507872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 smtClean="0"/>
              <a:t>Prof. M. A. Thorat</a:t>
            </a:r>
            <a:endParaRPr lang="en-IN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9325" y="482930"/>
            <a:ext cx="486664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>
                <a:latin typeface="Arial"/>
                <a:cs typeface="Arial"/>
              </a:rPr>
              <a:t>Virtual</a:t>
            </a:r>
            <a:r>
              <a:rPr sz="4400" spc="-60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Computers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557273"/>
            <a:ext cx="8227059" cy="4921250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355600" marR="5080" indent="-342900" algn="just">
              <a:lnSpc>
                <a:spcPct val="80000"/>
              </a:lnSpc>
              <a:spcBef>
                <a:spcPts val="620"/>
              </a:spcBef>
              <a:buFont typeface="Arial MT"/>
              <a:buChar char="•"/>
              <a:tabLst>
                <a:tab pos="355600" algn="l"/>
              </a:tabLst>
            </a:pPr>
            <a:r>
              <a:rPr sz="2200" b="1" spc="-5" dirty="0">
                <a:latin typeface="Times New Roman"/>
                <a:cs typeface="Times New Roman"/>
              </a:rPr>
              <a:t>Definition</a:t>
            </a:r>
            <a:r>
              <a:rPr sz="2200" b="1" dirty="0">
                <a:latin typeface="Times New Roman"/>
                <a:cs typeface="Times New Roman"/>
              </a:rPr>
              <a:t> of</a:t>
            </a:r>
            <a:r>
              <a:rPr sz="2200" b="1" spc="5" dirty="0">
                <a:latin typeface="Times New Roman"/>
                <a:cs typeface="Times New Roman"/>
              </a:rPr>
              <a:t> </a:t>
            </a:r>
            <a:r>
              <a:rPr sz="2200" b="1" spc="-15" dirty="0">
                <a:latin typeface="Times New Roman"/>
                <a:cs typeface="Times New Roman"/>
              </a:rPr>
              <a:t>Virtual</a:t>
            </a:r>
            <a:r>
              <a:rPr sz="2200" b="1" spc="-1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Machine</a:t>
            </a:r>
            <a:r>
              <a:rPr sz="2200" b="1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:</a:t>
            </a:r>
            <a:r>
              <a:rPr sz="2200" b="1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Times New Roman"/>
                <a:cs typeface="Times New Roman"/>
              </a:rPr>
              <a:t>Virtual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machine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is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piece</a:t>
            </a:r>
            <a:r>
              <a:rPr sz="2200" dirty="0">
                <a:latin typeface="Times New Roman"/>
                <a:cs typeface="Times New Roman"/>
              </a:rPr>
              <a:t> of 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software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which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simulates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actual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machine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environment.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An </a:t>
            </a:r>
            <a:r>
              <a:rPr sz="2200" spc="-5" dirty="0">
                <a:latin typeface="Times New Roman"/>
                <a:cs typeface="Times New Roman"/>
              </a:rPr>
              <a:t> implementation of programming language requires </a:t>
            </a:r>
            <a:r>
              <a:rPr sz="2200" dirty="0">
                <a:latin typeface="Times New Roman"/>
                <a:cs typeface="Times New Roman"/>
              </a:rPr>
              <a:t>that </a:t>
            </a:r>
            <a:r>
              <a:rPr sz="2200" spc="-5" dirty="0">
                <a:latin typeface="Times New Roman"/>
                <a:cs typeface="Times New Roman"/>
              </a:rPr>
              <a:t>the programs 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in</a:t>
            </a:r>
            <a:r>
              <a:rPr sz="2200" spc="17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the</a:t>
            </a:r>
            <a:r>
              <a:rPr sz="2200" spc="17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language</a:t>
            </a:r>
            <a:r>
              <a:rPr sz="2200" spc="17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are</a:t>
            </a:r>
            <a:r>
              <a:rPr sz="2200" spc="17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analysed</a:t>
            </a:r>
            <a:r>
              <a:rPr sz="2200" spc="17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and</a:t>
            </a:r>
            <a:r>
              <a:rPr sz="2200" spc="18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then</a:t>
            </a:r>
            <a:r>
              <a:rPr sz="2200" spc="18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translated</a:t>
            </a:r>
            <a:r>
              <a:rPr sz="2200" spc="17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into</a:t>
            </a:r>
            <a:r>
              <a:rPr sz="2200" spc="17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</a:t>
            </a:r>
            <a:r>
              <a:rPr sz="2200" spc="17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form</a:t>
            </a:r>
            <a:r>
              <a:rPr sz="2200" spc="16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that</a:t>
            </a:r>
            <a:r>
              <a:rPr sz="2200" spc="17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can </a:t>
            </a:r>
            <a:r>
              <a:rPr sz="2200" spc="-5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be </a:t>
            </a:r>
            <a:r>
              <a:rPr sz="2200" spc="-5" dirty="0">
                <a:latin typeface="Times New Roman"/>
                <a:cs typeface="Times New Roman"/>
              </a:rPr>
              <a:t>run </a:t>
            </a:r>
            <a:r>
              <a:rPr sz="2200" dirty="0">
                <a:latin typeface="Times New Roman"/>
                <a:cs typeface="Times New Roman"/>
              </a:rPr>
              <a:t>by </a:t>
            </a:r>
            <a:r>
              <a:rPr sz="2200" spc="-5" dirty="0">
                <a:latin typeface="Times New Roman"/>
                <a:cs typeface="Times New Roman"/>
              </a:rPr>
              <a:t>interpreter i.e. </a:t>
            </a:r>
            <a:r>
              <a:rPr sz="2200" spc="-10" dirty="0">
                <a:latin typeface="Times New Roman"/>
                <a:cs typeface="Times New Roman"/>
              </a:rPr>
              <a:t>on </a:t>
            </a:r>
            <a:r>
              <a:rPr sz="2200" spc="-5" dirty="0">
                <a:latin typeface="Times New Roman"/>
                <a:cs typeface="Times New Roman"/>
              </a:rPr>
              <a:t>virtual machine first and then </a:t>
            </a:r>
            <a:r>
              <a:rPr sz="2200" dirty="0">
                <a:latin typeface="Times New Roman"/>
                <a:cs typeface="Times New Roman"/>
              </a:rPr>
              <a:t>on </a:t>
            </a:r>
            <a:r>
              <a:rPr sz="2200" spc="-5" dirty="0">
                <a:latin typeface="Times New Roman"/>
                <a:cs typeface="Times New Roman"/>
              </a:rPr>
              <a:t>actual 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real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machine.</a:t>
            </a:r>
            <a:endParaRPr sz="2200">
              <a:latin typeface="Times New Roman"/>
              <a:cs typeface="Times New Roman"/>
            </a:endParaRPr>
          </a:p>
          <a:p>
            <a:pPr marL="355600" marR="7620" indent="-342900" algn="just">
              <a:lnSpc>
                <a:spcPts val="2110"/>
              </a:lnSpc>
              <a:spcBef>
                <a:spcPts val="515"/>
              </a:spcBef>
              <a:buFont typeface="Arial MT"/>
              <a:buChar char="•"/>
              <a:tabLst>
                <a:tab pos="355600" algn="l"/>
              </a:tabLst>
            </a:pPr>
            <a:r>
              <a:rPr sz="2200" spc="-5" dirty="0">
                <a:latin typeface="Times New Roman"/>
                <a:cs typeface="Times New Roman"/>
              </a:rPr>
              <a:t>For a virtual machine environment </a:t>
            </a:r>
            <a:r>
              <a:rPr sz="2200" dirty="0">
                <a:latin typeface="Times New Roman"/>
                <a:cs typeface="Times New Roman"/>
              </a:rPr>
              <a:t>the </a:t>
            </a:r>
            <a:r>
              <a:rPr sz="2200" spc="-5" dirty="0">
                <a:latin typeface="Times New Roman"/>
                <a:cs typeface="Times New Roman"/>
              </a:rPr>
              <a:t>source </a:t>
            </a:r>
            <a:r>
              <a:rPr sz="2200" dirty="0">
                <a:latin typeface="Times New Roman"/>
                <a:cs typeface="Times New Roman"/>
              </a:rPr>
              <a:t>program </a:t>
            </a:r>
            <a:r>
              <a:rPr sz="2200" spc="-5" dirty="0">
                <a:latin typeface="Times New Roman"/>
                <a:cs typeface="Times New Roman"/>
              </a:rPr>
              <a:t>is translated 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into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an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intermediary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abstract</a:t>
            </a:r>
            <a:r>
              <a:rPr sz="2200" dirty="0">
                <a:latin typeface="Times New Roman"/>
                <a:cs typeface="Times New Roman"/>
              </a:rPr>
              <a:t> form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which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is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then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interpretively 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executed.</a:t>
            </a:r>
            <a:endParaRPr sz="2200">
              <a:latin typeface="Times New Roman"/>
              <a:cs typeface="Times New Roman"/>
            </a:endParaRPr>
          </a:p>
          <a:p>
            <a:pPr marL="355600" marR="5715" indent="-342900" algn="just">
              <a:lnSpc>
                <a:spcPts val="2110"/>
              </a:lnSpc>
              <a:spcBef>
                <a:spcPts val="535"/>
              </a:spcBef>
              <a:buFont typeface="Arial MT"/>
              <a:buChar char="•"/>
              <a:tabLst>
                <a:tab pos="355600" algn="l"/>
              </a:tabLst>
            </a:pPr>
            <a:r>
              <a:rPr sz="2200" spc="-5" dirty="0">
                <a:latin typeface="Times New Roman"/>
                <a:cs typeface="Times New Roman"/>
              </a:rPr>
              <a:t>In this </a:t>
            </a:r>
            <a:r>
              <a:rPr sz="2200" spc="-10" dirty="0">
                <a:latin typeface="Times New Roman"/>
                <a:cs typeface="Times New Roman"/>
              </a:rPr>
              <a:t>case,</a:t>
            </a:r>
            <a:r>
              <a:rPr sz="2200" spc="53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the</a:t>
            </a:r>
            <a:r>
              <a:rPr sz="2200" spc="53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source program </a:t>
            </a:r>
            <a:r>
              <a:rPr sz="2200" dirty="0">
                <a:latin typeface="Times New Roman"/>
                <a:cs typeface="Times New Roman"/>
              </a:rPr>
              <a:t>first </a:t>
            </a:r>
            <a:r>
              <a:rPr sz="2200" spc="-5" dirty="0">
                <a:latin typeface="Times New Roman"/>
                <a:cs typeface="Times New Roman"/>
              </a:rPr>
              <a:t>goes through three stages such 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as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lexical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analyser,</a:t>
            </a:r>
            <a:r>
              <a:rPr sz="2200" spc="-5" dirty="0">
                <a:latin typeface="Times New Roman"/>
                <a:cs typeface="Times New Roman"/>
              </a:rPr>
              <a:t> syntax</a:t>
            </a:r>
            <a:r>
              <a:rPr sz="2200" dirty="0">
                <a:latin typeface="Times New Roman"/>
                <a:cs typeface="Times New Roman"/>
              </a:rPr>
              <a:t> analyser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and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type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Times New Roman"/>
                <a:cs typeface="Times New Roman"/>
              </a:rPr>
              <a:t>checker.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Then</a:t>
            </a:r>
            <a:r>
              <a:rPr sz="2200" spc="54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the 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abstract syntax obtained from these three phases </a:t>
            </a:r>
            <a:r>
              <a:rPr sz="2200" spc="-10" dirty="0">
                <a:latin typeface="Times New Roman"/>
                <a:cs typeface="Times New Roman"/>
              </a:rPr>
              <a:t>is </a:t>
            </a:r>
            <a:r>
              <a:rPr sz="2200" spc="-5" dirty="0">
                <a:latin typeface="Times New Roman"/>
                <a:cs typeface="Times New Roman"/>
              </a:rPr>
              <a:t>interpreted to get 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the translated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output.</a:t>
            </a:r>
            <a:endParaRPr sz="2200">
              <a:latin typeface="Times New Roman"/>
              <a:cs typeface="Times New Roman"/>
            </a:endParaRPr>
          </a:p>
          <a:p>
            <a:pPr marL="355600" indent="-342900" algn="just">
              <a:lnSpc>
                <a:spcPts val="2375"/>
              </a:lnSpc>
              <a:spcBef>
                <a:spcPts val="30"/>
              </a:spcBef>
              <a:buFont typeface="Arial MT"/>
              <a:buChar char="•"/>
              <a:tabLst>
                <a:tab pos="355600" algn="l"/>
              </a:tabLst>
            </a:pPr>
            <a:r>
              <a:rPr sz="2200" spc="-5" dirty="0">
                <a:latin typeface="Times New Roman"/>
                <a:cs typeface="Times New Roman"/>
              </a:rPr>
              <a:t>Due</a:t>
            </a:r>
            <a:r>
              <a:rPr sz="2200" spc="2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to</a:t>
            </a:r>
            <a:r>
              <a:rPr sz="2200" spc="2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this</a:t>
            </a:r>
            <a:r>
              <a:rPr sz="2200" spc="2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feature</a:t>
            </a:r>
            <a:r>
              <a:rPr sz="2200" spc="2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it</a:t>
            </a:r>
            <a:r>
              <a:rPr sz="2200" spc="2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is</a:t>
            </a:r>
            <a:r>
              <a:rPr sz="2200" spc="2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possible</a:t>
            </a:r>
            <a:r>
              <a:rPr sz="2200" spc="2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to</a:t>
            </a:r>
            <a:r>
              <a:rPr sz="2200" spc="2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execute</a:t>
            </a:r>
            <a:r>
              <a:rPr sz="2200" spc="2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the</a:t>
            </a:r>
            <a:r>
              <a:rPr sz="2200" spc="2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abstract</a:t>
            </a:r>
            <a:r>
              <a:rPr sz="2200" spc="2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code</a:t>
            </a:r>
            <a:r>
              <a:rPr sz="2200" spc="2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on</a:t>
            </a:r>
            <a:r>
              <a:rPr sz="2200" spc="2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any</a:t>
            </a:r>
            <a:endParaRPr sz="2200">
              <a:latin typeface="Times New Roman"/>
              <a:cs typeface="Times New Roman"/>
            </a:endParaRPr>
          </a:p>
          <a:p>
            <a:pPr marL="355600" algn="just">
              <a:lnSpc>
                <a:spcPts val="2375"/>
              </a:lnSpc>
            </a:pPr>
            <a:r>
              <a:rPr sz="2200" spc="-5" dirty="0">
                <a:latin typeface="Times New Roman"/>
                <a:cs typeface="Times New Roman"/>
              </a:rPr>
              <a:t>desired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platform.</a:t>
            </a:r>
            <a:endParaRPr sz="2200">
              <a:latin typeface="Times New Roman"/>
              <a:cs typeface="Times New Roman"/>
            </a:endParaRPr>
          </a:p>
          <a:p>
            <a:pPr marL="355600" marR="8255" indent="-342900" algn="just">
              <a:lnSpc>
                <a:spcPct val="80000"/>
              </a:lnSpc>
              <a:spcBef>
                <a:spcPts val="525"/>
              </a:spcBef>
              <a:buFont typeface="Arial MT"/>
              <a:buChar char="•"/>
              <a:tabLst>
                <a:tab pos="355600" algn="l"/>
              </a:tabLst>
            </a:pPr>
            <a:r>
              <a:rPr sz="2200" spc="-5" dirty="0">
                <a:latin typeface="Times New Roman"/>
                <a:cs typeface="Times New Roman"/>
              </a:rPr>
              <a:t>For example - Java virtual machine is a kind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virtual machine which </a:t>
            </a:r>
            <a:r>
              <a:rPr sz="2200" spc="-5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plays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an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important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role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in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achieving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the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platform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independence.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92174" y="96469"/>
            <a:ext cx="67310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latin typeface="Calibri"/>
                <a:cs typeface="Calibri"/>
              </a:rPr>
              <a:t>JAYAWANTRAO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35" dirty="0">
                <a:latin typeface="Calibri"/>
                <a:cs typeface="Calibri"/>
              </a:rPr>
              <a:t>SAWANT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COLLEGE</a:t>
            </a:r>
            <a:r>
              <a:rPr sz="1800" b="1" spc="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OF</a:t>
            </a:r>
            <a:r>
              <a:rPr sz="1800" b="1" dirty="0">
                <a:latin typeface="Calibri"/>
                <a:cs typeface="Calibri"/>
              </a:rPr>
              <a:t> ENGINEERING,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HADAPSAR,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PUNE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32511"/>
            <a:ext cx="745172" cy="507872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 smtClean="0"/>
              <a:t>Prof. M. A. Thorat</a:t>
            </a:r>
            <a:endParaRPr lang="en-IN"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8077" y="461594"/>
            <a:ext cx="639191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>
                <a:latin typeface="Calibri"/>
                <a:cs typeface="Calibri"/>
              </a:rPr>
              <a:t>Structure </a:t>
            </a:r>
            <a:r>
              <a:rPr sz="4400" dirty="0">
                <a:latin typeface="Calibri"/>
                <a:cs typeface="Calibri"/>
              </a:rPr>
              <a:t>of</a:t>
            </a:r>
            <a:r>
              <a:rPr sz="4400" spc="-15" dirty="0">
                <a:latin typeface="Calibri"/>
                <a:cs typeface="Calibri"/>
              </a:rPr>
              <a:t> </a:t>
            </a:r>
            <a:r>
              <a:rPr sz="4400" dirty="0">
                <a:latin typeface="Calibri"/>
                <a:cs typeface="Calibri"/>
              </a:rPr>
              <a:t>virtual</a:t>
            </a:r>
            <a:r>
              <a:rPr sz="4400" spc="-10" dirty="0">
                <a:latin typeface="Calibri"/>
                <a:cs typeface="Calibri"/>
              </a:rPr>
              <a:t> </a:t>
            </a:r>
            <a:r>
              <a:rPr sz="4400" dirty="0">
                <a:latin typeface="Calibri"/>
                <a:cs typeface="Calibri"/>
              </a:rPr>
              <a:t>machine</a:t>
            </a:r>
            <a:endParaRPr sz="44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6902" y="2057400"/>
            <a:ext cx="8347075" cy="33528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354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JAYAWANTRAO</a:t>
            </a:r>
            <a:r>
              <a:rPr spc="-20" dirty="0"/>
              <a:t> </a:t>
            </a:r>
            <a:r>
              <a:rPr spc="-35" dirty="0"/>
              <a:t>SAWANT</a:t>
            </a:r>
            <a:r>
              <a:rPr spc="10" dirty="0"/>
              <a:t> </a:t>
            </a:r>
            <a:r>
              <a:rPr spc="-15" dirty="0"/>
              <a:t>COLLEGE</a:t>
            </a:r>
            <a:r>
              <a:rPr spc="15" dirty="0"/>
              <a:t> </a:t>
            </a:r>
            <a:r>
              <a:rPr spc="-5" dirty="0"/>
              <a:t>OF</a:t>
            </a:r>
            <a:r>
              <a:rPr dirty="0"/>
              <a:t> ENGINEERING,</a:t>
            </a:r>
            <a:r>
              <a:rPr spc="-5" dirty="0"/>
              <a:t> </a:t>
            </a:r>
            <a:r>
              <a:rPr spc="-10" dirty="0"/>
              <a:t>HADAPSAR,</a:t>
            </a:r>
            <a:r>
              <a:rPr spc="-15" dirty="0"/>
              <a:t> </a:t>
            </a:r>
            <a:r>
              <a:rPr spc="-5" dirty="0"/>
              <a:t>PUNE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3400" y="32511"/>
            <a:ext cx="745172" cy="507872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 smtClean="0"/>
              <a:t>Prof. M. A. Thorat</a:t>
            </a:r>
            <a:endParaRPr lang="en-IN" dirty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6810" y="482930"/>
            <a:ext cx="72574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latin typeface="Arial"/>
                <a:cs typeface="Arial"/>
              </a:rPr>
              <a:t>Binding</a:t>
            </a:r>
            <a:r>
              <a:rPr sz="4400" spc="-10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and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Binding</a:t>
            </a:r>
            <a:r>
              <a:rPr sz="4400" spc="-10" dirty="0">
                <a:latin typeface="Arial"/>
                <a:cs typeface="Arial"/>
              </a:rPr>
              <a:t> </a:t>
            </a:r>
            <a:r>
              <a:rPr sz="4400" spc="-20" dirty="0">
                <a:latin typeface="Arial"/>
                <a:cs typeface="Arial"/>
              </a:rPr>
              <a:t>Times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580134"/>
            <a:ext cx="8073390" cy="430593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marR="5080" indent="-342900" algn="just">
              <a:lnSpc>
                <a:spcPct val="90000"/>
              </a:lnSpc>
              <a:spcBef>
                <a:spcPts val="425"/>
              </a:spcBef>
              <a:buFont typeface="Arial MT"/>
              <a:buChar char="•"/>
              <a:tabLst>
                <a:tab pos="355600" algn="l"/>
              </a:tabLst>
            </a:pPr>
            <a:r>
              <a:rPr sz="2700" dirty="0">
                <a:latin typeface="Times New Roman"/>
                <a:cs typeface="Times New Roman"/>
              </a:rPr>
              <a:t>Any program contain various entities such </a:t>
            </a:r>
            <a:r>
              <a:rPr sz="2700" spc="-5" dirty="0">
                <a:latin typeface="Times New Roman"/>
                <a:cs typeface="Times New Roman"/>
              </a:rPr>
              <a:t>as variables, </a:t>
            </a:r>
            <a:r>
              <a:rPr sz="2700" dirty="0">
                <a:latin typeface="Times New Roman"/>
                <a:cs typeface="Times New Roman"/>
              </a:rPr>
              <a:t> routines, </a:t>
            </a:r>
            <a:r>
              <a:rPr sz="2700" spc="-5" dirty="0">
                <a:latin typeface="Times New Roman"/>
                <a:cs typeface="Times New Roman"/>
              </a:rPr>
              <a:t>control statements </a:t>
            </a:r>
            <a:r>
              <a:rPr sz="2700" dirty="0">
                <a:latin typeface="Times New Roman"/>
                <a:cs typeface="Times New Roman"/>
              </a:rPr>
              <a:t>and </a:t>
            </a:r>
            <a:r>
              <a:rPr sz="2700" spc="-5" dirty="0">
                <a:latin typeface="Times New Roman"/>
                <a:cs typeface="Times New Roman"/>
              </a:rPr>
              <a:t>so on. </a:t>
            </a:r>
            <a:r>
              <a:rPr sz="2700" dirty="0">
                <a:latin typeface="Times New Roman"/>
                <a:cs typeface="Times New Roman"/>
              </a:rPr>
              <a:t>These </a:t>
            </a:r>
            <a:r>
              <a:rPr sz="2700" spc="-5" dirty="0">
                <a:latin typeface="Times New Roman"/>
                <a:cs typeface="Times New Roman"/>
              </a:rPr>
              <a:t>entities </a:t>
            </a:r>
            <a:r>
              <a:rPr sz="2700" dirty="0">
                <a:latin typeface="Times New Roman"/>
                <a:cs typeface="Times New Roman"/>
              </a:rPr>
              <a:t> have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special</a:t>
            </a:r>
            <a:r>
              <a:rPr sz="2700" dirty="0">
                <a:latin typeface="Times New Roman"/>
                <a:cs typeface="Times New Roman"/>
              </a:rPr>
              <a:t> properties.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These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properties</a:t>
            </a:r>
            <a:r>
              <a:rPr sz="2700" dirty="0">
                <a:latin typeface="Times New Roman"/>
                <a:cs typeface="Times New Roman"/>
              </a:rPr>
              <a:t> are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called </a:t>
            </a:r>
            <a:r>
              <a:rPr sz="270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attributes.</a:t>
            </a:r>
            <a:r>
              <a:rPr sz="2700" spc="65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For</a:t>
            </a:r>
            <a:r>
              <a:rPr sz="2700" spc="66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example</a:t>
            </a:r>
            <a:r>
              <a:rPr sz="2700" spc="66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-</a:t>
            </a:r>
            <a:r>
              <a:rPr sz="2700" spc="65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the</a:t>
            </a:r>
            <a:r>
              <a:rPr sz="2700" spc="65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programming</a:t>
            </a:r>
            <a:r>
              <a:rPr sz="2700" dirty="0">
                <a:latin typeface="Times New Roman"/>
                <a:cs typeface="Times New Roman"/>
              </a:rPr>
              <a:t> entity </a:t>
            </a:r>
            <a:r>
              <a:rPr sz="2700" spc="-66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routine or </a:t>
            </a:r>
            <a:r>
              <a:rPr sz="2700" spc="-5" dirty="0">
                <a:latin typeface="Times New Roman"/>
                <a:cs typeface="Times New Roman"/>
              </a:rPr>
              <a:t>function has number </a:t>
            </a:r>
            <a:r>
              <a:rPr sz="2700" dirty="0">
                <a:latin typeface="Times New Roman"/>
                <a:cs typeface="Times New Roman"/>
              </a:rPr>
              <a:t>of parameters, type </a:t>
            </a:r>
            <a:r>
              <a:rPr sz="2700" spc="5" dirty="0">
                <a:latin typeface="Times New Roman"/>
                <a:cs typeface="Times New Roman"/>
              </a:rPr>
              <a:t>of 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parameters,</a:t>
            </a:r>
            <a:r>
              <a:rPr sz="2700" dirty="0">
                <a:latin typeface="Times New Roman"/>
                <a:cs typeface="Times New Roman"/>
              </a:rPr>
              <a:t> parameter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passing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methods</a:t>
            </a:r>
            <a:r>
              <a:rPr sz="2700" dirty="0">
                <a:latin typeface="Times New Roman"/>
                <a:cs typeface="Times New Roman"/>
              </a:rPr>
              <a:t> and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so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on. 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Specifying</a:t>
            </a:r>
            <a:r>
              <a:rPr sz="2700" spc="-1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the</a:t>
            </a:r>
            <a:r>
              <a:rPr sz="2700" spc="-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nature</a:t>
            </a:r>
            <a:r>
              <a:rPr sz="2700" spc="-1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of</a:t>
            </a:r>
            <a:r>
              <a:rPr sz="2700" spc="-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attributes</a:t>
            </a:r>
            <a:r>
              <a:rPr sz="2700" spc="-2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is</a:t>
            </a:r>
            <a:r>
              <a:rPr sz="2700" spc="-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called</a:t>
            </a:r>
            <a:r>
              <a:rPr sz="2700" spc="-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binding.</a:t>
            </a:r>
            <a:endParaRPr sz="2700">
              <a:latin typeface="Times New Roman"/>
              <a:cs typeface="Times New Roman"/>
            </a:endParaRPr>
          </a:p>
          <a:p>
            <a:pPr marL="355600" marR="7620" indent="-342900" algn="just">
              <a:lnSpc>
                <a:spcPts val="2920"/>
              </a:lnSpc>
              <a:spcBef>
                <a:spcPts val="685"/>
              </a:spcBef>
              <a:buFont typeface="Arial MT"/>
              <a:buChar char="•"/>
              <a:tabLst>
                <a:tab pos="434975" algn="l"/>
              </a:tabLst>
            </a:pPr>
            <a:r>
              <a:rPr dirty="0"/>
              <a:t>	</a:t>
            </a:r>
            <a:r>
              <a:rPr sz="2700" dirty="0">
                <a:latin typeface="Times New Roman"/>
                <a:cs typeface="Times New Roman"/>
              </a:rPr>
              <a:t>The</a:t>
            </a:r>
            <a:r>
              <a:rPr sz="2700" spc="63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time</a:t>
            </a:r>
            <a:r>
              <a:rPr sz="2700" spc="64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at</a:t>
            </a:r>
            <a:r>
              <a:rPr sz="2700" spc="64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which</a:t>
            </a:r>
            <a:r>
              <a:rPr sz="2700" spc="64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the</a:t>
            </a:r>
            <a:r>
              <a:rPr sz="2700" spc="63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choice</a:t>
            </a:r>
            <a:r>
              <a:rPr sz="2700" spc="63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for</a:t>
            </a:r>
            <a:r>
              <a:rPr sz="2700" spc="64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binding</a:t>
            </a:r>
            <a:r>
              <a:rPr sz="2700" spc="65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occurs</a:t>
            </a:r>
            <a:r>
              <a:rPr sz="2700" spc="630" dirty="0">
                <a:latin typeface="Times New Roman"/>
                <a:cs typeface="Times New Roman"/>
              </a:rPr>
              <a:t> </a:t>
            </a:r>
            <a:r>
              <a:rPr sz="2700" spc="-15" dirty="0">
                <a:latin typeface="Times New Roman"/>
                <a:cs typeface="Times New Roman"/>
              </a:rPr>
              <a:t>is </a:t>
            </a:r>
            <a:r>
              <a:rPr sz="2700" spc="-66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called</a:t>
            </a:r>
            <a:r>
              <a:rPr sz="2700" spc="-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binding</a:t>
            </a:r>
            <a:r>
              <a:rPr sz="2700" spc="-1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times.</a:t>
            </a:r>
            <a:endParaRPr sz="2700">
              <a:latin typeface="Times New Roman"/>
              <a:cs typeface="Times New Roman"/>
            </a:endParaRPr>
          </a:p>
          <a:p>
            <a:pPr marL="355600" marR="6350" indent="-342900" algn="just">
              <a:lnSpc>
                <a:spcPts val="2920"/>
              </a:lnSpc>
              <a:spcBef>
                <a:spcPts val="640"/>
              </a:spcBef>
              <a:buFont typeface="Arial MT"/>
              <a:buChar char="•"/>
              <a:tabLst>
                <a:tab pos="355600" algn="l"/>
              </a:tabLst>
            </a:pPr>
            <a:r>
              <a:rPr sz="2700" dirty="0">
                <a:latin typeface="Times New Roman"/>
                <a:cs typeface="Times New Roman"/>
              </a:rPr>
              <a:t>There are various </a:t>
            </a:r>
            <a:r>
              <a:rPr sz="2700" spc="-5" dirty="0">
                <a:latin typeface="Times New Roman"/>
                <a:cs typeface="Times New Roman"/>
              </a:rPr>
              <a:t>classes </a:t>
            </a:r>
            <a:r>
              <a:rPr sz="2700" dirty="0">
                <a:latin typeface="Times New Roman"/>
                <a:cs typeface="Times New Roman"/>
              </a:rPr>
              <a:t>of Binding types and these </a:t>
            </a:r>
            <a:r>
              <a:rPr sz="2700" spc="-5" dirty="0">
                <a:latin typeface="Times New Roman"/>
                <a:cs typeface="Times New Roman"/>
              </a:rPr>
              <a:t>are </a:t>
            </a:r>
            <a:r>
              <a:rPr sz="2700" spc="-66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represented</a:t>
            </a:r>
            <a:r>
              <a:rPr sz="2700" spc="-1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by</a:t>
            </a:r>
            <a:r>
              <a:rPr sz="2700" spc="-1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following </a:t>
            </a:r>
            <a:r>
              <a:rPr sz="2700" dirty="0">
                <a:latin typeface="Times New Roman"/>
                <a:cs typeface="Times New Roman"/>
              </a:rPr>
              <a:t>figure-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92174" y="96469"/>
            <a:ext cx="67310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latin typeface="Calibri"/>
                <a:cs typeface="Calibri"/>
              </a:rPr>
              <a:t>JAYAWANTRAO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35" dirty="0">
                <a:latin typeface="Calibri"/>
                <a:cs typeface="Calibri"/>
              </a:rPr>
              <a:t>SAWANT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COLLEGE</a:t>
            </a:r>
            <a:r>
              <a:rPr sz="1800" b="1" spc="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OF</a:t>
            </a:r>
            <a:r>
              <a:rPr sz="1800" b="1" dirty="0">
                <a:latin typeface="Calibri"/>
                <a:cs typeface="Calibri"/>
              </a:rPr>
              <a:t> ENGINEERING,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HADAPSAR,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PUNE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32511"/>
            <a:ext cx="745172" cy="507872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 smtClean="0"/>
              <a:t>Prof. M. A. Thorat</a:t>
            </a:r>
            <a:endParaRPr lang="en-IN" dirty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83540">
              <a:lnSpc>
                <a:spcPct val="100000"/>
              </a:lnSpc>
              <a:spcBef>
                <a:spcPts val="459"/>
              </a:spcBef>
            </a:pPr>
            <a:r>
              <a:rPr spc="-50" dirty="0"/>
              <a:t>JAYAWANTRAO</a:t>
            </a:r>
            <a:r>
              <a:rPr spc="-20" dirty="0"/>
              <a:t> </a:t>
            </a:r>
            <a:r>
              <a:rPr spc="-35" dirty="0"/>
              <a:t>SAWANT</a:t>
            </a:r>
            <a:r>
              <a:rPr spc="10" dirty="0"/>
              <a:t> </a:t>
            </a:r>
            <a:r>
              <a:rPr spc="-15" dirty="0"/>
              <a:t>COLLEGE</a:t>
            </a:r>
            <a:r>
              <a:rPr spc="15" dirty="0"/>
              <a:t> </a:t>
            </a:r>
            <a:r>
              <a:rPr spc="-5" dirty="0"/>
              <a:t>OF</a:t>
            </a:r>
            <a:r>
              <a:rPr dirty="0"/>
              <a:t> ENGINEERING,</a:t>
            </a:r>
            <a:r>
              <a:rPr spc="-5" dirty="0"/>
              <a:t> </a:t>
            </a:r>
            <a:r>
              <a:rPr spc="-10" dirty="0"/>
              <a:t>HADAPSAR,</a:t>
            </a:r>
            <a:r>
              <a:rPr spc="-15" dirty="0"/>
              <a:t> </a:t>
            </a:r>
            <a:r>
              <a:rPr spc="-5" dirty="0"/>
              <a:t>PUNE</a:t>
            </a:r>
          </a:p>
          <a:p>
            <a:pPr marL="257175">
              <a:lnSpc>
                <a:spcPct val="100000"/>
              </a:lnSpc>
              <a:spcBef>
                <a:spcPts val="890"/>
              </a:spcBef>
            </a:pPr>
            <a:r>
              <a:rPr sz="4400" dirty="0">
                <a:latin typeface="Arial"/>
                <a:cs typeface="Arial"/>
              </a:rPr>
              <a:t>Classes</a:t>
            </a:r>
            <a:r>
              <a:rPr sz="4400" spc="-10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of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binding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times</a:t>
            </a:r>
            <a:endParaRPr sz="44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6150" y="1676400"/>
            <a:ext cx="8398891" cy="45720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3400" y="32511"/>
            <a:ext cx="745172" cy="507872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 smtClean="0"/>
              <a:t>Prof. M. A. Thorat</a:t>
            </a:r>
            <a:endParaRPr lang="en-IN" dirty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60703"/>
            <a:ext cx="7510780" cy="853440"/>
          </a:xfrm>
          <a:prstGeom prst="rect">
            <a:avLst/>
          </a:prstGeom>
        </p:spPr>
        <p:txBody>
          <a:bodyPr vert="horz" wrap="square" lIns="0" tIns="48894" rIns="0" bIns="0" rtlCol="0">
            <a:spAutoFit/>
          </a:bodyPr>
          <a:lstStyle/>
          <a:p>
            <a:pPr marL="792480">
              <a:lnSpc>
                <a:spcPct val="100000"/>
              </a:lnSpc>
              <a:spcBef>
                <a:spcPts val="384"/>
              </a:spcBef>
            </a:pPr>
            <a:r>
              <a:rPr spc="-50" dirty="0"/>
              <a:t>JAYAWANTRAO</a:t>
            </a:r>
            <a:r>
              <a:rPr spc="-20" dirty="0"/>
              <a:t> </a:t>
            </a:r>
            <a:r>
              <a:rPr spc="-35" dirty="0"/>
              <a:t>SAWANT</a:t>
            </a:r>
            <a:r>
              <a:rPr spc="10" dirty="0"/>
              <a:t> </a:t>
            </a:r>
            <a:r>
              <a:rPr spc="-15" dirty="0"/>
              <a:t>COLLEGE</a:t>
            </a:r>
            <a:r>
              <a:rPr spc="15" dirty="0"/>
              <a:t> </a:t>
            </a:r>
            <a:r>
              <a:rPr spc="-5" dirty="0"/>
              <a:t>OF</a:t>
            </a:r>
            <a:r>
              <a:rPr dirty="0"/>
              <a:t> ENGINEERING,</a:t>
            </a:r>
            <a:r>
              <a:rPr spc="-5" dirty="0"/>
              <a:t> </a:t>
            </a:r>
            <a:r>
              <a:rPr spc="-10" dirty="0"/>
              <a:t>HADAPSAR,</a:t>
            </a:r>
            <a:r>
              <a:rPr spc="-15" dirty="0"/>
              <a:t> </a:t>
            </a:r>
            <a:r>
              <a:rPr spc="-5" dirty="0"/>
              <a:t>PUNE</a:t>
            </a: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3000" spc="-5" dirty="0">
                <a:latin typeface="Times New Roman"/>
                <a:cs typeface="Times New Roman"/>
              </a:rPr>
              <a:t>1.Execution</a:t>
            </a:r>
            <a:r>
              <a:rPr sz="3000" spc="-75" dirty="0">
                <a:latin typeface="Times New Roman"/>
                <a:cs typeface="Times New Roman"/>
              </a:rPr>
              <a:t> </a:t>
            </a:r>
            <a:r>
              <a:rPr sz="3000" spc="-15" dirty="0">
                <a:latin typeface="Times New Roman"/>
                <a:cs typeface="Times New Roman"/>
              </a:rPr>
              <a:t>Time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2140" y="933958"/>
            <a:ext cx="7999095" cy="478155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55600" marR="7620" indent="-342900" algn="just">
              <a:lnSpc>
                <a:spcPct val="90000"/>
              </a:lnSpc>
              <a:spcBef>
                <a:spcPts val="459"/>
              </a:spcBef>
              <a:buFont typeface="Arial MT"/>
              <a:buChar char="•"/>
              <a:tabLst>
                <a:tab pos="355600" algn="l"/>
              </a:tabLst>
            </a:pPr>
            <a:r>
              <a:rPr sz="3000" dirty="0">
                <a:latin typeface="Times New Roman"/>
                <a:cs typeface="Times New Roman"/>
              </a:rPr>
              <a:t>There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are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many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bindings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that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are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performed 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during execution </a:t>
            </a:r>
            <a:r>
              <a:rPr sz="3000" spc="5" dirty="0">
                <a:latin typeface="Times New Roman"/>
                <a:cs typeface="Times New Roman"/>
              </a:rPr>
              <a:t>of </a:t>
            </a:r>
            <a:r>
              <a:rPr sz="3000" dirty="0">
                <a:latin typeface="Times New Roman"/>
                <a:cs typeface="Times New Roman"/>
              </a:rPr>
              <a:t>the program. </a:t>
            </a:r>
            <a:r>
              <a:rPr sz="3000" spc="-5" dirty="0">
                <a:latin typeface="Times New Roman"/>
                <a:cs typeface="Times New Roman"/>
              </a:rPr>
              <a:t>These </a:t>
            </a:r>
            <a:r>
              <a:rPr sz="3000" dirty="0">
                <a:latin typeface="Times New Roman"/>
                <a:cs typeface="Times New Roman"/>
              </a:rPr>
              <a:t>type of 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binding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are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also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called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as</a:t>
            </a:r>
            <a:r>
              <a:rPr sz="3000" dirty="0">
                <a:latin typeface="Times New Roman"/>
                <a:cs typeface="Times New Roman"/>
              </a:rPr>
              <a:t> dynamic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binding</a:t>
            </a:r>
            <a:r>
              <a:rPr sz="3000" spc="75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or </a:t>
            </a:r>
            <a:r>
              <a:rPr sz="3000" spc="-73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Run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time</a:t>
            </a:r>
            <a:r>
              <a:rPr sz="3000" spc="2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binding.</a:t>
            </a:r>
            <a:endParaRPr sz="3000">
              <a:latin typeface="Times New Roman"/>
              <a:cs typeface="Times New Roman"/>
            </a:endParaRPr>
          </a:p>
          <a:p>
            <a:pPr marL="355600" marR="8255" indent="-342900" algn="just">
              <a:lnSpc>
                <a:spcPct val="90000"/>
              </a:lnSpc>
              <a:spcBef>
                <a:spcPts val="720"/>
              </a:spcBef>
              <a:buFont typeface="Arial MT"/>
              <a:buChar char="•"/>
              <a:tabLst>
                <a:tab pos="355600" algn="l"/>
              </a:tabLst>
            </a:pPr>
            <a:r>
              <a:rPr sz="3000" dirty="0">
                <a:latin typeface="Times New Roman"/>
                <a:cs typeface="Times New Roman"/>
              </a:rPr>
              <a:t>At </a:t>
            </a:r>
            <a:r>
              <a:rPr sz="3000" spc="-5" dirty="0">
                <a:latin typeface="Times New Roman"/>
                <a:cs typeface="Times New Roman"/>
              </a:rPr>
              <a:t>entry </a:t>
            </a:r>
            <a:r>
              <a:rPr sz="3000" dirty="0">
                <a:latin typeface="Times New Roman"/>
                <a:cs typeface="Times New Roman"/>
              </a:rPr>
              <a:t>to a block or subprogram: At the </a:t>
            </a:r>
            <a:r>
              <a:rPr sz="3000" spc="-5" dirty="0">
                <a:latin typeface="Times New Roman"/>
                <a:cs typeface="Times New Roman"/>
              </a:rPr>
              <a:t>entry </a:t>
            </a:r>
            <a:r>
              <a:rPr sz="3000" dirty="0">
                <a:latin typeface="Times New Roman"/>
                <a:cs typeface="Times New Roman"/>
              </a:rPr>
              <a:t>of </a:t>
            </a:r>
            <a:r>
              <a:rPr sz="3000" spc="-73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subprogram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the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binding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take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place</a:t>
            </a:r>
            <a:r>
              <a:rPr sz="3000" spc="75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between </a:t>
            </a:r>
            <a:r>
              <a:rPr sz="3000" spc="-73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actual </a:t>
            </a:r>
            <a:r>
              <a:rPr sz="3000" spc="-5" dirty="0">
                <a:latin typeface="Times New Roman"/>
                <a:cs typeface="Times New Roman"/>
              </a:rPr>
              <a:t>to </a:t>
            </a:r>
            <a:r>
              <a:rPr sz="3000" dirty="0">
                <a:latin typeface="Times New Roman"/>
                <a:cs typeface="Times New Roman"/>
              </a:rPr>
              <a:t>formal parameters. There </a:t>
            </a:r>
            <a:r>
              <a:rPr sz="3000" spc="-5" dirty="0">
                <a:latin typeface="Times New Roman"/>
                <a:cs typeface="Times New Roman"/>
              </a:rPr>
              <a:t>can be </a:t>
            </a:r>
            <a:r>
              <a:rPr sz="3000" dirty="0">
                <a:latin typeface="Times New Roman"/>
                <a:cs typeface="Times New Roman"/>
              </a:rPr>
              <a:t>binding </a:t>
            </a:r>
            <a:r>
              <a:rPr sz="3000" spc="-73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of </a:t>
            </a:r>
            <a:r>
              <a:rPr sz="3000" spc="-5" dirty="0">
                <a:latin typeface="Times New Roman"/>
                <a:cs typeface="Times New Roman"/>
              </a:rPr>
              <a:t>variables</a:t>
            </a:r>
            <a:r>
              <a:rPr sz="3000" spc="3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with </a:t>
            </a:r>
            <a:r>
              <a:rPr sz="3000" spc="-5" dirty="0">
                <a:latin typeface="Times New Roman"/>
                <a:cs typeface="Times New Roman"/>
              </a:rPr>
              <a:t>their</a:t>
            </a:r>
            <a:r>
              <a:rPr sz="3000" spc="2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values.</a:t>
            </a:r>
            <a:endParaRPr sz="30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90000"/>
              </a:lnSpc>
              <a:spcBef>
                <a:spcPts val="720"/>
              </a:spcBef>
              <a:buFont typeface="Arial MT"/>
              <a:buChar char="•"/>
              <a:tabLst>
                <a:tab pos="355600" algn="l"/>
              </a:tabLst>
            </a:pPr>
            <a:r>
              <a:rPr sz="3000" dirty="0">
                <a:latin typeface="Times New Roman"/>
                <a:cs typeface="Times New Roman"/>
              </a:rPr>
              <a:t>At arbitrary points </a:t>
            </a:r>
            <a:r>
              <a:rPr sz="3000" spc="-5" dirty="0">
                <a:latin typeface="Times New Roman"/>
                <a:cs typeface="Times New Roman"/>
              </a:rPr>
              <a:t>during </a:t>
            </a:r>
            <a:r>
              <a:rPr sz="3000" dirty="0">
                <a:latin typeface="Times New Roman"/>
                <a:cs typeface="Times New Roman"/>
              </a:rPr>
              <a:t>Program execution: At 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arbitrary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points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during</a:t>
            </a:r>
            <a:r>
              <a:rPr sz="3000" dirty="0">
                <a:latin typeface="Times New Roman"/>
                <a:cs typeface="Times New Roman"/>
              </a:rPr>
              <a:t> program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execution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the 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variables</a:t>
            </a:r>
            <a:r>
              <a:rPr sz="3000" spc="3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are </a:t>
            </a:r>
            <a:r>
              <a:rPr sz="3000" spc="-5" dirty="0">
                <a:latin typeface="Times New Roman"/>
                <a:cs typeface="Times New Roman"/>
              </a:rPr>
              <a:t>assigned</a:t>
            </a:r>
            <a:r>
              <a:rPr sz="3000" spc="1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with</a:t>
            </a:r>
            <a:r>
              <a:rPr sz="3000" spc="1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values.</a:t>
            </a:r>
            <a:endParaRPr sz="30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32511"/>
            <a:ext cx="745172" cy="507872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 smtClean="0"/>
              <a:t>Prof. M. A. Thorat</a:t>
            </a:r>
            <a:endParaRPr lang="en-IN"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645033"/>
            <a:ext cx="235712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latin typeface="Times New Roman"/>
                <a:cs typeface="Times New Roman"/>
              </a:rPr>
              <a:t>2.</a:t>
            </a:r>
            <a:r>
              <a:rPr sz="2200" spc="-70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Times New Roman"/>
                <a:cs typeface="Times New Roman"/>
              </a:rPr>
              <a:t>Translation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Time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2140" y="980389"/>
            <a:ext cx="7997825" cy="5055235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355600" marR="5080" indent="-342900" algn="just">
              <a:lnSpc>
                <a:spcPts val="2110"/>
              </a:lnSpc>
              <a:spcBef>
                <a:spcPts val="610"/>
              </a:spcBef>
              <a:buFont typeface="Arial MT"/>
              <a:buChar char="•"/>
              <a:tabLst>
                <a:tab pos="355600" algn="l"/>
              </a:tabLst>
            </a:pPr>
            <a:r>
              <a:rPr sz="2200" spc="-5" dirty="0">
                <a:latin typeface="Times New Roman"/>
                <a:cs typeface="Times New Roman"/>
              </a:rPr>
              <a:t>Chosen</a:t>
            </a:r>
            <a:r>
              <a:rPr sz="2200" spc="24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By</a:t>
            </a:r>
            <a:r>
              <a:rPr sz="2200" spc="23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Programmer.</a:t>
            </a:r>
            <a:r>
              <a:rPr sz="2200" spc="2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In</a:t>
            </a:r>
            <a:r>
              <a:rPr sz="2200" spc="24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this</a:t>
            </a:r>
            <a:r>
              <a:rPr sz="2200" spc="2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binding,</a:t>
            </a:r>
            <a:r>
              <a:rPr sz="2200" spc="24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declaration</a:t>
            </a:r>
            <a:r>
              <a:rPr sz="2200" spc="24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of</a:t>
            </a:r>
            <a:r>
              <a:rPr sz="2200" spc="2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bind</a:t>
            </a:r>
            <a:r>
              <a:rPr sz="2200" spc="24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types </a:t>
            </a:r>
            <a:r>
              <a:rPr sz="2200" spc="-5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to variable name occurs. Similarly the binding between values and 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constants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occur.</a:t>
            </a:r>
            <a:endParaRPr sz="2200">
              <a:latin typeface="Times New Roman"/>
              <a:cs typeface="Times New Roman"/>
            </a:endParaRPr>
          </a:p>
          <a:p>
            <a:pPr marL="355600" marR="8255" indent="-342900" algn="just">
              <a:lnSpc>
                <a:spcPts val="2110"/>
              </a:lnSpc>
              <a:spcBef>
                <a:spcPts val="535"/>
              </a:spcBef>
              <a:buFont typeface="Arial MT"/>
              <a:buChar char="•"/>
              <a:tabLst>
                <a:tab pos="355600" algn="l"/>
              </a:tabLst>
            </a:pPr>
            <a:r>
              <a:rPr sz="2200" spc="-5" dirty="0">
                <a:latin typeface="Times New Roman"/>
                <a:cs typeface="Times New Roman"/>
              </a:rPr>
              <a:t>Chosen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by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Times New Roman"/>
                <a:cs typeface="Times New Roman"/>
              </a:rPr>
              <a:t>Loader.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Some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bindings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are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chosen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by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Times New Roman"/>
                <a:cs typeface="Times New Roman"/>
              </a:rPr>
              <a:t>loader.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For 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example – global variables to location source program to object 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program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representation.</a:t>
            </a:r>
            <a:endParaRPr sz="2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20"/>
              </a:spcBef>
            </a:pPr>
            <a:r>
              <a:rPr sz="2200" b="1" dirty="0">
                <a:latin typeface="Times New Roman"/>
                <a:cs typeface="Times New Roman"/>
              </a:rPr>
              <a:t>3.</a:t>
            </a:r>
            <a:r>
              <a:rPr sz="2200" b="1" spc="-15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Language</a:t>
            </a:r>
            <a:r>
              <a:rPr sz="2200" b="1" spc="-1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Implementation</a:t>
            </a:r>
            <a:r>
              <a:rPr sz="2200" b="1" spc="5" dirty="0">
                <a:latin typeface="Times New Roman"/>
                <a:cs typeface="Times New Roman"/>
              </a:rPr>
              <a:t> </a:t>
            </a:r>
            <a:r>
              <a:rPr sz="2200" b="1" spc="-15" dirty="0">
                <a:latin typeface="Times New Roman"/>
                <a:cs typeface="Times New Roman"/>
              </a:rPr>
              <a:t>Time</a:t>
            </a:r>
            <a:endParaRPr sz="2200">
              <a:latin typeface="Times New Roman"/>
              <a:cs typeface="Times New Roman"/>
            </a:endParaRPr>
          </a:p>
          <a:p>
            <a:pPr marL="355600" marR="7620" indent="-342900" algn="just">
              <a:lnSpc>
                <a:spcPct val="80000"/>
              </a:lnSpc>
              <a:spcBef>
                <a:spcPts val="530"/>
              </a:spcBef>
              <a:buFont typeface="Arial MT"/>
              <a:buChar char="•"/>
              <a:tabLst>
                <a:tab pos="355600" algn="l"/>
              </a:tabLst>
            </a:pPr>
            <a:r>
              <a:rPr sz="2200" spc="-5" dirty="0">
                <a:latin typeface="Times New Roman"/>
                <a:cs typeface="Times New Roman"/>
              </a:rPr>
              <a:t>In this type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binding,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bind the values to the representation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in 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Times New Roman"/>
                <a:cs typeface="Times New Roman"/>
              </a:rPr>
              <a:t>computer.</a:t>
            </a:r>
            <a:endParaRPr sz="2200">
              <a:latin typeface="Times New Roman"/>
              <a:cs typeface="Times New Roman"/>
            </a:endParaRPr>
          </a:p>
          <a:p>
            <a:pPr marL="355600" indent="-342900" algn="just">
              <a:lnSpc>
                <a:spcPts val="2375"/>
              </a:lnSpc>
              <a:buFont typeface="Arial MT"/>
              <a:buChar char="•"/>
              <a:tabLst>
                <a:tab pos="355600" algn="l"/>
              </a:tabLst>
            </a:pPr>
            <a:r>
              <a:rPr sz="2200" spc="-5" dirty="0">
                <a:latin typeface="Times New Roman"/>
                <a:cs typeface="Times New Roman"/>
              </a:rPr>
              <a:t>Also</a:t>
            </a:r>
            <a:r>
              <a:rPr sz="2200" spc="2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there</a:t>
            </a:r>
            <a:r>
              <a:rPr sz="2200" spc="2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is</a:t>
            </a:r>
            <a:r>
              <a:rPr sz="2200" spc="2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binding</a:t>
            </a:r>
            <a:r>
              <a:rPr sz="2200" spc="2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204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operations</a:t>
            </a:r>
            <a:r>
              <a:rPr sz="2200" spc="2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and</a:t>
            </a:r>
            <a:r>
              <a:rPr sz="2200" spc="2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statements</a:t>
            </a:r>
            <a:r>
              <a:rPr sz="2200" spc="229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to</a:t>
            </a:r>
            <a:r>
              <a:rPr sz="2200" spc="2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semantics</a:t>
            </a:r>
            <a:r>
              <a:rPr sz="2200" spc="2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endParaRPr sz="2200">
              <a:latin typeface="Times New Roman"/>
              <a:cs typeface="Times New Roman"/>
            </a:endParaRPr>
          </a:p>
          <a:p>
            <a:pPr marL="355600">
              <a:lnSpc>
                <a:spcPts val="2375"/>
              </a:lnSpc>
            </a:pPr>
            <a:r>
              <a:rPr sz="2200" spc="-5" dirty="0">
                <a:latin typeface="Times New Roman"/>
                <a:cs typeface="Times New Roman"/>
              </a:rPr>
              <a:t>operations.</a:t>
            </a:r>
            <a:endParaRPr sz="2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2200" b="1" dirty="0">
                <a:latin typeface="Times New Roman"/>
                <a:cs typeface="Times New Roman"/>
              </a:rPr>
              <a:t>4.</a:t>
            </a:r>
            <a:r>
              <a:rPr sz="2200" b="1" spc="-15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Language Definition</a:t>
            </a:r>
            <a:r>
              <a:rPr sz="2200" b="1" spc="-20" dirty="0">
                <a:latin typeface="Times New Roman"/>
                <a:cs typeface="Times New Roman"/>
              </a:rPr>
              <a:t> </a:t>
            </a:r>
            <a:r>
              <a:rPr sz="2200" b="1" spc="-15" dirty="0">
                <a:latin typeface="Times New Roman"/>
                <a:cs typeface="Times New Roman"/>
              </a:rPr>
              <a:t>Time:</a:t>
            </a:r>
            <a:endParaRPr sz="22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80000"/>
              </a:lnSpc>
              <a:spcBef>
                <a:spcPts val="530"/>
              </a:spcBef>
              <a:buFont typeface="Arial MT"/>
              <a:buChar char="•"/>
              <a:tabLst>
                <a:tab pos="355600" algn="l"/>
              </a:tabLst>
            </a:pPr>
            <a:r>
              <a:rPr sz="2200" spc="-5" dirty="0">
                <a:latin typeface="Times New Roman"/>
                <a:cs typeface="Times New Roman"/>
              </a:rPr>
              <a:t>Most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the structures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programming</a:t>
            </a:r>
            <a:r>
              <a:rPr sz="2200" spc="54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languages is fixed at the 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time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the</a:t>
            </a:r>
            <a:r>
              <a:rPr sz="2200" dirty="0">
                <a:latin typeface="Times New Roman"/>
                <a:cs typeface="Times New Roman"/>
              </a:rPr>
              <a:t> language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is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defined.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Hence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binding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occurs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as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per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the 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structure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the program </a:t>
            </a:r>
            <a:r>
              <a:rPr sz="2200" dirty="0">
                <a:latin typeface="Times New Roman"/>
                <a:cs typeface="Times New Roman"/>
              </a:rPr>
              <a:t>that </a:t>
            </a:r>
            <a:r>
              <a:rPr sz="2200" spc="-5" dirty="0">
                <a:latin typeface="Times New Roman"/>
                <a:cs typeface="Times New Roman"/>
              </a:rPr>
              <a:t>has been defined at </a:t>
            </a:r>
            <a:r>
              <a:rPr sz="2200" spc="-10" dirty="0">
                <a:latin typeface="Times New Roman"/>
                <a:cs typeface="Times New Roman"/>
              </a:rPr>
              <a:t>the time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its </a:t>
            </a:r>
            <a:r>
              <a:rPr sz="2200" dirty="0">
                <a:latin typeface="Times New Roman"/>
                <a:cs typeface="Times New Roman"/>
              </a:rPr>
              <a:t> definition. </a:t>
            </a:r>
            <a:r>
              <a:rPr sz="2200" spc="-10" dirty="0">
                <a:latin typeface="Times New Roman"/>
                <a:cs typeface="Times New Roman"/>
              </a:rPr>
              <a:t>For</a:t>
            </a:r>
            <a:r>
              <a:rPr sz="2200" spc="-5" dirty="0">
                <a:latin typeface="Times New Roman"/>
                <a:cs typeface="Times New Roman"/>
              </a:rPr>
              <a:t> example-"DO" is a reserved word</a:t>
            </a:r>
            <a:r>
              <a:rPr sz="2200" spc="54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in </a:t>
            </a:r>
            <a:r>
              <a:rPr sz="2200" spc="-40" dirty="0">
                <a:latin typeface="Times New Roman"/>
                <a:cs typeface="Times New Roman"/>
              </a:rPr>
              <a:t>PASCAL </a:t>
            </a:r>
            <a:r>
              <a:rPr sz="2200" dirty="0">
                <a:latin typeface="Times New Roman"/>
                <a:cs typeface="Times New Roman"/>
              </a:rPr>
              <a:t>but 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not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in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FORTRAN.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92174" y="96469"/>
            <a:ext cx="67310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latin typeface="Calibri"/>
                <a:cs typeface="Calibri"/>
              </a:rPr>
              <a:t>JAYAWANTRAO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35" dirty="0">
                <a:latin typeface="Calibri"/>
                <a:cs typeface="Calibri"/>
              </a:rPr>
              <a:t>SAWANT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COLLEGE</a:t>
            </a:r>
            <a:r>
              <a:rPr sz="1800" b="1" spc="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OF</a:t>
            </a:r>
            <a:r>
              <a:rPr sz="1800" b="1" dirty="0">
                <a:latin typeface="Calibri"/>
                <a:cs typeface="Calibri"/>
              </a:rPr>
              <a:t> ENGINEERING,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HADAPSAR,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PUNE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32511"/>
            <a:ext cx="745172" cy="507872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 smtClean="0"/>
              <a:t>Prof. M. A. Thorat</a:t>
            </a:r>
            <a:endParaRPr lang="en-IN" dirty="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54732" y="461594"/>
            <a:ext cx="503809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5" dirty="0">
                <a:latin typeface="Calibri"/>
                <a:cs typeface="Calibri"/>
              </a:rPr>
              <a:t>Early </a:t>
            </a:r>
            <a:r>
              <a:rPr sz="4400" dirty="0">
                <a:latin typeface="Calibri"/>
                <a:cs typeface="Calibri"/>
              </a:rPr>
              <a:t>and</a:t>
            </a:r>
            <a:r>
              <a:rPr sz="4400" spc="-15" dirty="0">
                <a:latin typeface="Calibri"/>
                <a:cs typeface="Calibri"/>
              </a:rPr>
              <a:t> </a:t>
            </a:r>
            <a:r>
              <a:rPr sz="4400" spc="-25" dirty="0">
                <a:latin typeface="Calibri"/>
                <a:cs typeface="Calibri"/>
              </a:rPr>
              <a:t>Late</a:t>
            </a:r>
            <a:r>
              <a:rPr sz="4400" spc="-10" dirty="0">
                <a:latin typeface="Calibri"/>
                <a:cs typeface="Calibri"/>
              </a:rPr>
              <a:t> </a:t>
            </a:r>
            <a:r>
              <a:rPr sz="4400" dirty="0">
                <a:latin typeface="Calibri"/>
                <a:cs typeface="Calibri"/>
              </a:rPr>
              <a:t>Binding</a:t>
            </a:r>
            <a:endParaRPr sz="4400">
              <a:latin typeface="Calibri"/>
              <a:cs typeface="Calibri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50850" y="1593850"/>
          <a:ext cx="8229600" cy="34747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Early</a:t>
                      </a:r>
                      <a:r>
                        <a:rPr sz="2000" b="1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dirty="0">
                          <a:latin typeface="Times New Roman"/>
                          <a:cs typeface="Times New Roman"/>
                        </a:rPr>
                        <a:t>Binding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869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Late</a:t>
                      </a:r>
                      <a:r>
                        <a:rPr sz="200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spc="-5" dirty="0">
                          <a:latin typeface="Times New Roman"/>
                          <a:cs typeface="Times New Roman"/>
                        </a:rPr>
                        <a:t>Binding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869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102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99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It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compile-time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process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263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99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It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run-time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process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263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5339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99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 method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definition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 method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call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are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9525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linked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during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 compile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time.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263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99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 method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definition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 method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call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are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9588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linked</a:t>
                      </a:r>
                      <a:r>
                        <a:rPr sz="18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during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run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time.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263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1019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994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Actual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object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not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used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binding.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2636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994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Actual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object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used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binding.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2636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1019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994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example: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Method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overloading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2636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994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example: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Method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overriding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2636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1019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994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Program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execution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faster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2636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994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Program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execution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slower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2636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8420" rIns="0" bIns="0" rtlCol="0">
            <a:spAutoFit/>
          </a:bodyPr>
          <a:lstStyle/>
          <a:p>
            <a:pPr marL="384175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JAYAWANTRAO</a:t>
            </a:r>
            <a:r>
              <a:rPr spc="-20" dirty="0"/>
              <a:t> </a:t>
            </a:r>
            <a:r>
              <a:rPr spc="-35" dirty="0"/>
              <a:t>SAWANT</a:t>
            </a:r>
            <a:r>
              <a:rPr spc="10" dirty="0"/>
              <a:t> </a:t>
            </a:r>
            <a:r>
              <a:rPr spc="-15" dirty="0"/>
              <a:t>COLLEGE</a:t>
            </a:r>
            <a:r>
              <a:rPr spc="15" dirty="0"/>
              <a:t> </a:t>
            </a:r>
            <a:r>
              <a:rPr spc="-5" dirty="0"/>
              <a:t>OF</a:t>
            </a:r>
            <a:r>
              <a:rPr dirty="0"/>
              <a:t> ENGINEERING,</a:t>
            </a:r>
            <a:r>
              <a:rPr spc="-5" dirty="0"/>
              <a:t> </a:t>
            </a:r>
            <a:r>
              <a:rPr spc="-10" dirty="0"/>
              <a:t>HADAPSAR,</a:t>
            </a:r>
            <a:r>
              <a:rPr spc="-15" dirty="0"/>
              <a:t> </a:t>
            </a:r>
            <a:r>
              <a:rPr spc="-5" dirty="0"/>
              <a:t>PUNE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32511"/>
            <a:ext cx="745172" cy="507872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 smtClean="0"/>
              <a:t>Prof. M. A. Thorat</a:t>
            </a:r>
            <a:endParaRPr lang="en-IN" dirty="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07923"/>
            <a:ext cx="8529320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3868420" algn="l"/>
                <a:tab pos="5243830" algn="l"/>
                <a:tab pos="5778500" algn="l"/>
              </a:tabLst>
            </a:pPr>
            <a:r>
              <a:rPr sz="4000" spc="-5" dirty="0" smtClean="0">
                <a:latin typeface="Arial"/>
                <a:cs typeface="Arial"/>
              </a:rPr>
              <a:t>Progra</a:t>
            </a:r>
            <a:r>
              <a:rPr sz="4000" spc="10" dirty="0" smtClean="0">
                <a:latin typeface="Arial"/>
                <a:cs typeface="Arial"/>
              </a:rPr>
              <a:t>m</a:t>
            </a:r>
            <a:r>
              <a:rPr sz="4000" spc="-5" dirty="0" smtClean="0">
                <a:latin typeface="Arial"/>
                <a:cs typeface="Arial"/>
              </a:rPr>
              <a:t>m</a:t>
            </a:r>
            <a:r>
              <a:rPr sz="4000" spc="5" dirty="0" smtClean="0">
                <a:latin typeface="Arial"/>
                <a:cs typeface="Arial"/>
              </a:rPr>
              <a:t>i</a:t>
            </a:r>
            <a:r>
              <a:rPr sz="4000" spc="-5" dirty="0" smtClean="0">
                <a:latin typeface="Arial"/>
                <a:cs typeface="Arial"/>
              </a:rPr>
              <a:t>ng</a:t>
            </a:r>
            <a:r>
              <a:rPr lang="en-US" sz="4000" spc="-5" dirty="0" smtClean="0">
                <a:latin typeface="Arial"/>
                <a:cs typeface="Arial"/>
              </a:rPr>
              <a:t> </a:t>
            </a:r>
            <a:r>
              <a:rPr sz="4000" spc="-5" dirty="0" smtClean="0">
                <a:latin typeface="Arial"/>
                <a:cs typeface="Arial"/>
              </a:rPr>
              <a:t>paradigm</a:t>
            </a:r>
            <a:r>
              <a:rPr sz="4000" spc="10" dirty="0" smtClean="0">
                <a:latin typeface="Arial"/>
                <a:cs typeface="Arial"/>
              </a:rPr>
              <a:t>s</a:t>
            </a:r>
            <a:r>
              <a:rPr sz="4000" spc="-5" dirty="0" smtClean="0">
                <a:latin typeface="Arial"/>
                <a:cs typeface="Arial"/>
              </a:rPr>
              <a:t>-  Introduction</a:t>
            </a:r>
            <a:r>
              <a:rPr lang="en-US" sz="4000" dirty="0">
                <a:latin typeface="Arial"/>
                <a:cs typeface="Arial"/>
              </a:rPr>
              <a:t> </a:t>
            </a:r>
            <a:r>
              <a:rPr sz="4000" spc="-5" dirty="0" smtClean="0">
                <a:latin typeface="Arial"/>
                <a:cs typeface="Arial"/>
              </a:rPr>
              <a:t>to</a:t>
            </a:r>
            <a:r>
              <a:rPr lang="en-US" sz="4000" dirty="0">
                <a:latin typeface="Arial"/>
                <a:cs typeface="Arial"/>
              </a:rPr>
              <a:t> </a:t>
            </a:r>
            <a:r>
              <a:rPr sz="4000" spc="-5" dirty="0" smtClean="0">
                <a:latin typeface="Arial"/>
                <a:cs typeface="Arial"/>
              </a:rPr>
              <a:t>progra</a:t>
            </a:r>
            <a:r>
              <a:rPr sz="4000" spc="5" dirty="0" smtClean="0">
                <a:latin typeface="Arial"/>
                <a:cs typeface="Arial"/>
              </a:rPr>
              <a:t>m</a:t>
            </a:r>
            <a:r>
              <a:rPr sz="4000" spc="-5" dirty="0" smtClean="0">
                <a:latin typeface="Arial"/>
                <a:cs typeface="Arial"/>
              </a:rPr>
              <a:t>ming</a:t>
            </a:r>
            <a:endParaRPr sz="4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27377"/>
            <a:ext cx="25920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latin typeface="Arial"/>
                <a:cs typeface="Arial"/>
              </a:rPr>
              <a:t>paradigms</a:t>
            </a:r>
            <a:endParaRPr sz="4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2061794"/>
            <a:ext cx="8150225" cy="423291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355600" marR="5080" indent="-342900" algn="just">
              <a:lnSpc>
                <a:spcPct val="80000"/>
              </a:lnSpc>
              <a:spcBef>
                <a:spcPts val="819"/>
              </a:spcBef>
              <a:buFont typeface="Arial MT"/>
              <a:buChar char="•"/>
              <a:tabLst>
                <a:tab pos="355600" algn="l"/>
              </a:tabLst>
            </a:pPr>
            <a:r>
              <a:rPr sz="3000" dirty="0">
                <a:latin typeface="Times New Roman"/>
                <a:cs typeface="Times New Roman"/>
              </a:rPr>
              <a:t>Definition: </a:t>
            </a:r>
            <a:r>
              <a:rPr sz="3000" spc="-5" dirty="0">
                <a:latin typeface="Times New Roman"/>
                <a:cs typeface="Times New Roman"/>
              </a:rPr>
              <a:t>Programming </a:t>
            </a:r>
            <a:r>
              <a:rPr sz="3000" dirty="0">
                <a:latin typeface="Times New Roman"/>
                <a:cs typeface="Times New Roman"/>
              </a:rPr>
              <a:t>paradigm </a:t>
            </a:r>
            <a:r>
              <a:rPr sz="3000" spc="5" dirty="0">
                <a:latin typeface="Times New Roman"/>
                <a:cs typeface="Times New Roman"/>
              </a:rPr>
              <a:t>can </a:t>
            </a:r>
            <a:r>
              <a:rPr sz="3000" spc="-5" dirty="0">
                <a:latin typeface="Times New Roman"/>
                <a:cs typeface="Times New Roman"/>
              </a:rPr>
              <a:t>be defined </a:t>
            </a:r>
            <a:r>
              <a:rPr sz="3000" spc="-73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as</a:t>
            </a:r>
            <a:r>
              <a:rPr sz="3000" spc="36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</a:t>
            </a:r>
            <a:r>
              <a:rPr sz="3000" spc="36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method</a:t>
            </a:r>
            <a:r>
              <a:rPr sz="3000" spc="36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of</a:t>
            </a:r>
            <a:r>
              <a:rPr sz="3000" spc="36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problem</a:t>
            </a:r>
            <a:r>
              <a:rPr sz="3000" spc="36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solving</a:t>
            </a:r>
            <a:r>
              <a:rPr sz="3000" spc="36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and</a:t>
            </a:r>
            <a:r>
              <a:rPr sz="3000" spc="36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an</a:t>
            </a:r>
            <a:r>
              <a:rPr sz="3000" spc="36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approach </a:t>
            </a:r>
            <a:r>
              <a:rPr sz="3000" spc="-73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to programming </a:t>
            </a:r>
            <a:r>
              <a:rPr sz="3000" dirty="0">
                <a:latin typeface="Times New Roman"/>
                <a:cs typeface="Times New Roman"/>
              </a:rPr>
              <a:t>language </a:t>
            </a:r>
            <a:r>
              <a:rPr sz="3000" spc="-5" dirty="0">
                <a:latin typeface="Times New Roman"/>
                <a:cs typeface="Times New Roman"/>
              </a:rPr>
              <a:t>design. </a:t>
            </a:r>
            <a:r>
              <a:rPr sz="3000" spc="-50" dirty="0">
                <a:latin typeface="Times New Roman"/>
                <a:cs typeface="Times New Roman"/>
              </a:rPr>
              <a:t>Various </a:t>
            </a:r>
            <a:r>
              <a:rPr sz="3000" dirty="0">
                <a:latin typeface="Times New Roman"/>
                <a:cs typeface="Times New Roman"/>
              </a:rPr>
              <a:t>types of 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programming</a:t>
            </a:r>
            <a:r>
              <a:rPr sz="3000" spc="4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paradigm</a:t>
            </a:r>
            <a:r>
              <a:rPr sz="3000" spc="2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are-</a:t>
            </a:r>
            <a:endParaRPr sz="30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sz="3000" spc="-5" dirty="0">
                <a:latin typeface="Times New Roman"/>
                <a:cs typeface="Times New Roman"/>
              </a:rPr>
              <a:t>1,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Imperative</a:t>
            </a:r>
            <a:r>
              <a:rPr sz="3000" spc="4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or </a:t>
            </a:r>
            <a:r>
              <a:rPr sz="3000" dirty="0">
                <a:latin typeface="Times New Roman"/>
                <a:cs typeface="Times New Roman"/>
              </a:rPr>
              <a:t>procedural</a:t>
            </a:r>
            <a:r>
              <a:rPr sz="3000" spc="1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programming</a:t>
            </a:r>
            <a:endParaRPr sz="3000">
              <a:latin typeface="Times New Roman"/>
              <a:cs typeface="Times New Roman"/>
            </a:endParaRPr>
          </a:p>
          <a:p>
            <a:pPr marL="393700" indent="-381000">
              <a:lnSpc>
                <a:spcPct val="100000"/>
              </a:lnSpc>
              <a:buAutoNum type="arabicPeriod" startAt="2"/>
              <a:tabLst>
                <a:tab pos="393700" algn="l"/>
              </a:tabLst>
            </a:pPr>
            <a:r>
              <a:rPr sz="3000" dirty="0">
                <a:latin typeface="Times New Roman"/>
                <a:cs typeface="Times New Roman"/>
              </a:rPr>
              <a:t>Object </a:t>
            </a:r>
            <a:r>
              <a:rPr sz="3000" spc="-5" dirty="0">
                <a:latin typeface="Times New Roman"/>
                <a:cs typeface="Times New Roman"/>
              </a:rPr>
              <a:t>oriented</a:t>
            </a:r>
            <a:r>
              <a:rPr sz="3000" spc="2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programming</a:t>
            </a:r>
            <a:endParaRPr sz="3000">
              <a:latin typeface="Times New Roman"/>
              <a:cs typeface="Times New Roman"/>
            </a:endParaRPr>
          </a:p>
          <a:p>
            <a:pPr marL="393700" indent="-381000">
              <a:lnSpc>
                <a:spcPct val="100000"/>
              </a:lnSpc>
              <a:buAutoNum type="arabicPeriod" startAt="2"/>
              <a:tabLst>
                <a:tab pos="393700" algn="l"/>
              </a:tabLst>
            </a:pPr>
            <a:r>
              <a:rPr sz="3000" spc="-5" dirty="0">
                <a:latin typeface="Times New Roman"/>
                <a:cs typeface="Times New Roman"/>
              </a:rPr>
              <a:t>Functional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programming</a:t>
            </a:r>
            <a:endParaRPr sz="3000">
              <a:latin typeface="Times New Roman"/>
              <a:cs typeface="Times New Roman"/>
            </a:endParaRPr>
          </a:p>
          <a:p>
            <a:pPr marL="393700" indent="-381000">
              <a:lnSpc>
                <a:spcPct val="100000"/>
              </a:lnSpc>
              <a:buAutoNum type="arabicPeriod" startAt="2"/>
              <a:tabLst>
                <a:tab pos="393700" algn="l"/>
              </a:tabLst>
            </a:pPr>
            <a:r>
              <a:rPr sz="3000" dirty="0">
                <a:latin typeface="Times New Roman"/>
                <a:cs typeface="Times New Roman"/>
              </a:rPr>
              <a:t>Logic</a:t>
            </a:r>
            <a:r>
              <a:rPr sz="3000" spc="-2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programming</a:t>
            </a:r>
            <a:endParaRPr sz="3000">
              <a:latin typeface="Times New Roman"/>
              <a:cs typeface="Times New Roman"/>
            </a:endParaRPr>
          </a:p>
          <a:p>
            <a:pPr marL="12700" marR="8255">
              <a:lnSpc>
                <a:spcPct val="80000"/>
              </a:lnSpc>
              <a:spcBef>
                <a:spcPts val="720"/>
              </a:spcBef>
              <a:tabLst>
                <a:tab pos="564515" algn="l"/>
                <a:tab pos="1199515" algn="l"/>
                <a:tab pos="2281555" algn="l"/>
                <a:tab pos="4062095" algn="l"/>
                <a:tab pos="5598795" algn="l"/>
                <a:tab pos="5676265" algn="l"/>
                <a:tab pos="6099810" algn="l"/>
                <a:tab pos="6587490" algn="l"/>
                <a:tab pos="7752715" algn="l"/>
              </a:tabLst>
            </a:pPr>
            <a:r>
              <a:rPr sz="3000" dirty="0">
                <a:latin typeface="Times New Roman"/>
                <a:cs typeface="Times New Roman"/>
              </a:rPr>
              <a:t>Examples</a:t>
            </a:r>
            <a:r>
              <a:rPr sz="3000" spc="37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of</a:t>
            </a:r>
            <a:r>
              <a:rPr sz="3000" spc="37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various</a:t>
            </a:r>
            <a:r>
              <a:rPr sz="3000" spc="38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programming	</a:t>
            </a:r>
            <a:r>
              <a:rPr sz="3000" dirty="0">
                <a:latin typeface="Times New Roman"/>
                <a:cs typeface="Times New Roman"/>
              </a:rPr>
              <a:t>languages</a:t>
            </a:r>
            <a:r>
              <a:rPr sz="3000" spc="27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based </a:t>
            </a:r>
            <a:r>
              <a:rPr sz="3000" spc="-73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on	the	a</a:t>
            </a:r>
            <a:r>
              <a:rPr sz="3000" spc="5" dirty="0">
                <a:latin typeface="Times New Roman"/>
                <a:cs typeface="Times New Roman"/>
              </a:rPr>
              <a:t>b</a:t>
            </a:r>
            <a:r>
              <a:rPr sz="3000" dirty="0">
                <a:latin typeface="Times New Roman"/>
                <a:cs typeface="Times New Roman"/>
              </a:rPr>
              <a:t>ove	men</a:t>
            </a:r>
            <a:r>
              <a:rPr sz="3000" spc="5" dirty="0">
                <a:latin typeface="Times New Roman"/>
                <a:cs typeface="Times New Roman"/>
              </a:rPr>
              <a:t>t</a:t>
            </a:r>
            <a:r>
              <a:rPr sz="3000" dirty="0">
                <a:latin typeface="Times New Roman"/>
                <a:cs typeface="Times New Roman"/>
              </a:rPr>
              <a:t>ioned	</a:t>
            </a:r>
            <a:r>
              <a:rPr sz="3000" spc="5" dirty="0">
                <a:latin typeface="Times New Roman"/>
                <a:cs typeface="Times New Roman"/>
              </a:rPr>
              <a:t>p</a:t>
            </a:r>
            <a:r>
              <a:rPr sz="3000" dirty="0">
                <a:latin typeface="Times New Roman"/>
                <a:cs typeface="Times New Roman"/>
              </a:rPr>
              <a:t>ar</a:t>
            </a:r>
            <a:r>
              <a:rPr sz="3000" spc="5" dirty="0">
                <a:latin typeface="Times New Roman"/>
                <a:cs typeface="Times New Roman"/>
              </a:rPr>
              <a:t>a</a:t>
            </a:r>
            <a:r>
              <a:rPr sz="3000" dirty="0">
                <a:latin typeface="Times New Roman"/>
                <a:cs typeface="Times New Roman"/>
              </a:rPr>
              <a:t>digm		</a:t>
            </a:r>
            <a:r>
              <a:rPr sz="3000" spc="-15" dirty="0">
                <a:latin typeface="Times New Roman"/>
                <a:cs typeface="Times New Roman"/>
              </a:rPr>
              <a:t>i</a:t>
            </a:r>
            <a:r>
              <a:rPr sz="3000" spc="-5" dirty="0">
                <a:latin typeface="Times New Roman"/>
                <a:cs typeface="Times New Roman"/>
              </a:rPr>
              <a:t>s</a:t>
            </a:r>
            <a:r>
              <a:rPr sz="3000" dirty="0">
                <a:latin typeface="Times New Roman"/>
                <a:cs typeface="Times New Roman"/>
              </a:rPr>
              <a:t>	</a:t>
            </a:r>
            <a:r>
              <a:rPr sz="3000" spc="-5" dirty="0">
                <a:latin typeface="Times New Roman"/>
                <a:cs typeface="Times New Roman"/>
              </a:rPr>
              <a:t>as</a:t>
            </a:r>
            <a:r>
              <a:rPr sz="3000" dirty="0">
                <a:latin typeface="Times New Roman"/>
                <a:cs typeface="Times New Roman"/>
              </a:rPr>
              <a:t>	</a:t>
            </a:r>
            <a:r>
              <a:rPr sz="3000" spc="-5" dirty="0">
                <a:latin typeface="Times New Roman"/>
                <a:cs typeface="Times New Roman"/>
              </a:rPr>
              <a:t>shown</a:t>
            </a:r>
            <a:r>
              <a:rPr sz="3000" dirty="0">
                <a:latin typeface="Times New Roman"/>
                <a:cs typeface="Times New Roman"/>
              </a:rPr>
              <a:t>	by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6177483"/>
            <a:ext cx="243776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latin typeface="Times New Roman"/>
                <a:cs typeface="Times New Roman"/>
              </a:rPr>
              <a:t>following</a:t>
            </a:r>
            <a:r>
              <a:rPr sz="3000" spc="-3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table.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92174" y="96469"/>
            <a:ext cx="67310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latin typeface="Calibri"/>
                <a:cs typeface="Calibri"/>
              </a:rPr>
              <a:t>JAYAWANTRAO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35" dirty="0">
                <a:latin typeface="Calibri"/>
                <a:cs typeface="Calibri"/>
              </a:rPr>
              <a:t>SAWANT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COLLEGE</a:t>
            </a:r>
            <a:r>
              <a:rPr sz="1800" b="1" spc="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OF</a:t>
            </a:r>
            <a:r>
              <a:rPr sz="1800" b="1" dirty="0">
                <a:latin typeface="Calibri"/>
                <a:cs typeface="Calibri"/>
              </a:rPr>
              <a:t> ENGINEERING,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HADAPSAR,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PUNE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32511"/>
            <a:ext cx="745172" cy="507872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 smtClean="0"/>
              <a:t>Prof. M. A. Thorat</a:t>
            </a:r>
            <a:endParaRPr lang="en-IN" dirty="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98472" y="478358"/>
            <a:ext cx="61518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latin typeface="Times New Roman"/>
                <a:cs typeface="Times New Roman"/>
              </a:rPr>
              <a:t>Imperative</a:t>
            </a:r>
            <a:r>
              <a:rPr sz="4400" spc="-80" dirty="0">
                <a:latin typeface="Times New Roman"/>
                <a:cs typeface="Times New Roman"/>
              </a:rPr>
              <a:t> </a:t>
            </a:r>
            <a:r>
              <a:rPr sz="4400" spc="-5" dirty="0">
                <a:latin typeface="Times New Roman"/>
                <a:cs typeface="Times New Roman"/>
              </a:rPr>
              <a:t>Programming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528317"/>
            <a:ext cx="8075295" cy="441579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55600" marR="7620" indent="-342900" algn="just">
              <a:lnSpc>
                <a:spcPts val="2880"/>
              </a:lnSpc>
              <a:spcBef>
                <a:spcPts val="795"/>
              </a:spcBef>
              <a:buFont typeface="Arial MT"/>
              <a:buChar char="•"/>
              <a:tabLst>
                <a:tab pos="355600" algn="l"/>
              </a:tabLst>
            </a:pPr>
            <a:r>
              <a:rPr sz="3000" dirty="0">
                <a:latin typeface="Times New Roman"/>
                <a:cs typeface="Times New Roman"/>
              </a:rPr>
              <a:t>The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Latin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word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impetrate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means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driven</a:t>
            </a:r>
            <a:r>
              <a:rPr sz="3000" dirty="0">
                <a:latin typeface="Times New Roman"/>
                <a:cs typeface="Times New Roman"/>
              </a:rPr>
              <a:t> or 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statement</a:t>
            </a:r>
            <a:r>
              <a:rPr sz="3000" spc="4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oriented</a:t>
            </a:r>
            <a:r>
              <a:rPr sz="3000" spc="3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language.</a:t>
            </a:r>
            <a:endParaRPr sz="3000">
              <a:latin typeface="Times New Roman"/>
              <a:cs typeface="Times New Roman"/>
            </a:endParaRPr>
          </a:p>
          <a:p>
            <a:pPr marL="355600" marR="7620" indent="-342900" algn="just">
              <a:lnSpc>
                <a:spcPct val="80000"/>
              </a:lnSpc>
              <a:spcBef>
                <a:spcPts val="745"/>
              </a:spcBef>
              <a:buFont typeface="Arial MT"/>
              <a:buChar char="•"/>
              <a:tabLst>
                <a:tab pos="355600" algn="l"/>
              </a:tabLst>
            </a:pPr>
            <a:r>
              <a:rPr sz="3000" dirty="0">
                <a:latin typeface="Times New Roman"/>
                <a:cs typeface="Times New Roman"/>
              </a:rPr>
              <a:t>The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imperative</a:t>
            </a:r>
            <a:r>
              <a:rPr sz="3000" dirty="0">
                <a:latin typeface="Times New Roman"/>
                <a:cs typeface="Times New Roman"/>
              </a:rPr>
              <a:t> programming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Times New Roman"/>
                <a:cs typeface="Times New Roman"/>
              </a:rPr>
              <a:t>is</a:t>
            </a:r>
            <a:r>
              <a:rPr sz="3000" spc="-5" dirty="0">
                <a:latin typeface="Times New Roman"/>
                <a:cs typeface="Times New Roman"/>
              </a:rPr>
              <a:t> also</a:t>
            </a:r>
            <a:r>
              <a:rPr sz="3000" dirty="0">
                <a:latin typeface="Times New Roman"/>
                <a:cs typeface="Times New Roman"/>
              </a:rPr>
              <a:t> called</a:t>
            </a:r>
            <a:r>
              <a:rPr sz="3000" spc="5" dirty="0">
                <a:latin typeface="Times New Roman"/>
                <a:cs typeface="Times New Roman"/>
              </a:rPr>
              <a:t> as </a:t>
            </a:r>
            <a:r>
              <a:rPr sz="3000" spc="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procedural</a:t>
            </a:r>
            <a:r>
              <a:rPr sz="3000" spc="1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programming</a:t>
            </a:r>
            <a:r>
              <a:rPr sz="3000" spc="4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language.</a:t>
            </a:r>
            <a:endParaRPr sz="3000">
              <a:latin typeface="Times New Roman"/>
              <a:cs typeface="Times New Roman"/>
            </a:endParaRPr>
          </a:p>
          <a:p>
            <a:pPr marL="355600" marR="8890" indent="-342900" algn="just">
              <a:lnSpc>
                <a:spcPts val="2880"/>
              </a:lnSpc>
              <a:spcBef>
                <a:spcPts val="700"/>
              </a:spcBef>
              <a:buFont typeface="Arial MT"/>
              <a:buChar char="•"/>
              <a:tabLst>
                <a:tab pos="355600" algn="l"/>
              </a:tabLst>
            </a:pPr>
            <a:r>
              <a:rPr sz="3000" spc="-5" dirty="0">
                <a:latin typeface="Times New Roman"/>
                <a:cs typeface="Times New Roman"/>
              </a:rPr>
              <a:t>A </a:t>
            </a:r>
            <a:r>
              <a:rPr sz="3000" dirty="0">
                <a:latin typeface="Times New Roman"/>
                <a:cs typeface="Times New Roman"/>
              </a:rPr>
              <a:t>program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consists</a:t>
            </a:r>
            <a:r>
              <a:rPr sz="3000" dirty="0">
                <a:latin typeface="Times New Roman"/>
                <a:cs typeface="Times New Roman"/>
              </a:rPr>
              <a:t> of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sequence</a:t>
            </a:r>
            <a:r>
              <a:rPr sz="3000" dirty="0">
                <a:latin typeface="Times New Roman"/>
                <a:cs typeface="Times New Roman"/>
              </a:rPr>
              <a:t> of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statements. </a:t>
            </a:r>
            <a:r>
              <a:rPr sz="3000" dirty="0">
                <a:latin typeface="Times New Roman"/>
                <a:cs typeface="Times New Roman"/>
              </a:rPr>
              <a:t> After execution </a:t>
            </a:r>
            <a:r>
              <a:rPr sz="3000" spc="-5" dirty="0">
                <a:latin typeface="Times New Roman"/>
                <a:cs typeface="Times New Roman"/>
              </a:rPr>
              <a:t>of each </a:t>
            </a:r>
            <a:r>
              <a:rPr sz="3000" dirty="0">
                <a:latin typeface="Times New Roman"/>
                <a:cs typeface="Times New Roman"/>
              </a:rPr>
              <a:t>statement the values are 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stored</a:t>
            </a:r>
            <a:r>
              <a:rPr sz="3000" spc="1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in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the</a:t>
            </a:r>
            <a:r>
              <a:rPr sz="3000" spc="10" dirty="0">
                <a:latin typeface="Times New Roman"/>
                <a:cs typeface="Times New Roman"/>
              </a:rPr>
              <a:t> </a:t>
            </a:r>
            <a:r>
              <a:rPr sz="3000" spc="-30" dirty="0">
                <a:latin typeface="Times New Roman"/>
                <a:cs typeface="Times New Roman"/>
              </a:rPr>
              <a:t>memory.</a:t>
            </a:r>
            <a:endParaRPr sz="30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80000"/>
              </a:lnSpc>
              <a:spcBef>
                <a:spcPts val="745"/>
              </a:spcBef>
              <a:buFont typeface="Arial MT"/>
              <a:buChar char="•"/>
              <a:tabLst>
                <a:tab pos="355600" algn="l"/>
              </a:tabLst>
            </a:pPr>
            <a:r>
              <a:rPr sz="3000" dirty="0">
                <a:latin typeface="Times New Roman"/>
                <a:cs typeface="Times New Roman"/>
              </a:rPr>
              <a:t>The central features of </a:t>
            </a:r>
            <a:r>
              <a:rPr sz="3000" spc="-5" dirty="0">
                <a:latin typeface="Times New Roman"/>
                <a:cs typeface="Times New Roman"/>
              </a:rPr>
              <a:t>this </a:t>
            </a:r>
            <a:r>
              <a:rPr sz="3000" dirty="0">
                <a:latin typeface="Times New Roman"/>
                <a:cs typeface="Times New Roman"/>
              </a:rPr>
              <a:t>language are variables, </a:t>
            </a:r>
            <a:r>
              <a:rPr sz="3000" spc="-73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iterations </a:t>
            </a:r>
            <a:r>
              <a:rPr sz="3000" dirty="0">
                <a:latin typeface="Times New Roman"/>
                <a:cs typeface="Times New Roman"/>
              </a:rPr>
              <a:t>and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assignment </a:t>
            </a:r>
            <a:r>
              <a:rPr sz="3000" dirty="0">
                <a:latin typeface="Times New Roman"/>
                <a:cs typeface="Times New Roman"/>
              </a:rPr>
              <a:t>statements Examples </a:t>
            </a:r>
            <a:r>
              <a:rPr sz="3000" spc="10" dirty="0">
                <a:latin typeface="Times New Roman"/>
                <a:cs typeface="Times New Roman"/>
              </a:rPr>
              <a:t>of </a:t>
            </a:r>
            <a:r>
              <a:rPr sz="3000" spc="-73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imperative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programming</a:t>
            </a:r>
            <a:r>
              <a:rPr sz="3000" dirty="0">
                <a:latin typeface="Times New Roman"/>
                <a:cs typeface="Times New Roman"/>
              </a:rPr>
              <a:t> are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-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C,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Pascal,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Ada, </a:t>
            </a:r>
            <a:r>
              <a:rPr sz="300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Fortran</a:t>
            </a:r>
            <a:r>
              <a:rPr sz="3000" spc="1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and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so </a:t>
            </a:r>
            <a:r>
              <a:rPr sz="3000" dirty="0">
                <a:latin typeface="Times New Roman"/>
                <a:cs typeface="Times New Roman"/>
              </a:rPr>
              <a:t>on.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92174" y="96469"/>
            <a:ext cx="67310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latin typeface="Calibri"/>
                <a:cs typeface="Calibri"/>
              </a:rPr>
              <a:t>JAYAWANTRAO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35" dirty="0">
                <a:latin typeface="Calibri"/>
                <a:cs typeface="Calibri"/>
              </a:rPr>
              <a:t>SAWANT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COLLEGE</a:t>
            </a:r>
            <a:r>
              <a:rPr sz="1800" b="1" spc="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OF</a:t>
            </a:r>
            <a:r>
              <a:rPr sz="1800" b="1" dirty="0">
                <a:latin typeface="Calibri"/>
                <a:cs typeface="Calibri"/>
              </a:rPr>
              <a:t> ENGINEERING,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HADAPSAR,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PUNE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32511"/>
            <a:ext cx="745172" cy="507872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 smtClean="0"/>
              <a:t>Prof. M. A. Thorat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522827"/>
            <a:ext cx="8073390" cy="4123054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865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b="1" dirty="0">
                <a:latin typeface="Times New Roman"/>
                <a:cs typeface="Times New Roman"/>
              </a:rPr>
              <a:t>1944-45:</a:t>
            </a:r>
            <a:r>
              <a:rPr sz="3200" b="1" spc="-7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Plankalkül</a:t>
            </a:r>
            <a:endParaRPr sz="32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  <a:spcBef>
                <a:spcPts val="770"/>
              </a:spcBef>
            </a:pPr>
            <a:r>
              <a:rPr sz="3200" spc="-5" dirty="0">
                <a:latin typeface="Times New Roman"/>
                <a:cs typeface="Times New Roman"/>
              </a:rPr>
              <a:t>Somewhere</a:t>
            </a:r>
            <a:r>
              <a:rPr sz="3200" dirty="0">
                <a:latin typeface="Times New Roman"/>
                <a:cs typeface="Times New Roman"/>
              </a:rPr>
              <a:t> between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1944-45,</a:t>
            </a:r>
            <a:r>
              <a:rPr sz="3200" dirty="0">
                <a:latin typeface="Times New Roman"/>
                <a:cs typeface="Times New Roman"/>
              </a:rPr>
              <a:t> Konrad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Zuse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developed the </a:t>
            </a:r>
            <a:r>
              <a:rPr sz="3200" spc="-5" dirty="0">
                <a:latin typeface="Times New Roman"/>
                <a:cs typeface="Times New Roman"/>
              </a:rPr>
              <a:t>first ‘real’ programming language 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called</a:t>
            </a:r>
            <a:r>
              <a:rPr sz="3200" dirty="0">
                <a:latin typeface="Times New Roman"/>
                <a:cs typeface="Times New Roman"/>
              </a:rPr>
              <a:t> Plankalkül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(Plan</a:t>
            </a:r>
            <a:r>
              <a:rPr sz="3200" dirty="0">
                <a:latin typeface="Times New Roman"/>
                <a:cs typeface="Times New Roman"/>
              </a:rPr>
              <a:t> Calculus).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30" dirty="0">
                <a:latin typeface="Times New Roman"/>
                <a:cs typeface="Times New Roman"/>
              </a:rPr>
              <a:t>Zeus’s 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language (among other </a:t>
            </a:r>
            <a:r>
              <a:rPr sz="3200" spc="-5" dirty="0">
                <a:latin typeface="Times New Roman"/>
                <a:cs typeface="Times New Roman"/>
              </a:rPr>
              <a:t>things) </a:t>
            </a:r>
            <a:r>
              <a:rPr sz="3200" dirty="0">
                <a:latin typeface="Times New Roman"/>
                <a:cs typeface="Times New Roman"/>
              </a:rPr>
              <a:t>allowed </a:t>
            </a:r>
            <a:r>
              <a:rPr sz="3200" spc="-5" dirty="0">
                <a:latin typeface="Times New Roman"/>
                <a:cs typeface="Times New Roman"/>
              </a:rPr>
              <a:t>for </a:t>
            </a:r>
            <a:r>
              <a:rPr sz="3200" dirty="0">
                <a:latin typeface="Times New Roman"/>
                <a:cs typeface="Times New Roman"/>
              </a:rPr>
              <a:t>the 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creations </a:t>
            </a:r>
            <a:r>
              <a:rPr sz="3200" spc="-5" dirty="0">
                <a:latin typeface="Times New Roman"/>
                <a:cs typeface="Times New Roman"/>
              </a:rPr>
              <a:t>of </a:t>
            </a:r>
            <a:r>
              <a:rPr sz="3200" dirty="0">
                <a:latin typeface="Times New Roman"/>
                <a:cs typeface="Times New Roman"/>
              </a:rPr>
              <a:t>procedures, </a:t>
            </a:r>
            <a:r>
              <a:rPr sz="3200" spc="-5" dirty="0">
                <a:latin typeface="Times New Roman"/>
                <a:cs typeface="Times New Roman"/>
              </a:rPr>
              <a:t>which stored </a:t>
            </a:r>
            <a:r>
              <a:rPr sz="3200" dirty="0">
                <a:latin typeface="Times New Roman"/>
                <a:cs typeface="Times New Roman"/>
              </a:rPr>
              <a:t>chunks </a:t>
            </a:r>
            <a:r>
              <a:rPr sz="3200" spc="-10" dirty="0">
                <a:latin typeface="Times New Roman"/>
                <a:cs typeface="Times New Roman"/>
              </a:rPr>
              <a:t>of 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code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that</a:t>
            </a:r>
            <a:r>
              <a:rPr sz="3200" dirty="0">
                <a:latin typeface="Times New Roman"/>
                <a:cs typeface="Times New Roman"/>
              </a:rPr>
              <a:t> could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invoked</a:t>
            </a:r>
            <a:r>
              <a:rPr sz="3200" dirty="0">
                <a:latin typeface="Times New Roman"/>
                <a:cs typeface="Times New Roman"/>
              </a:rPr>
              <a:t> over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and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over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to 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perform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routine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operations.</a:t>
            </a:r>
            <a:endParaRPr sz="32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0" y="482726"/>
            <a:ext cx="2743200" cy="181457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392174" y="96469"/>
            <a:ext cx="67310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latin typeface="Calibri"/>
                <a:cs typeface="Calibri"/>
              </a:rPr>
              <a:t>JAYAWANTRAO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35" dirty="0">
                <a:latin typeface="Calibri"/>
                <a:cs typeface="Calibri"/>
              </a:rPr>
              <a:t>SAWANT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COLLEGE</a:t>
            </a:r>
            <a:r>
              <a:rPr sz="1800" b="1" spc="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OF</a:t>
            </a:r>
            <a:r>
              <a:rPr sz="1800" b="1" dirty="0">
                <a:latin typeface="Calibri"/>
                <a:cs typeface="Calibri"/>
              </a:rPr>
              <a:t> ENGINEERING,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HADAPSAR,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PUNE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3400" y="32511"/>
            <a:ext cx="745172" cy="507872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 smtClean="0"/>
              <a:t>Prof. M. A. Thorat</a:t>
            </a:r>
            <a:endParaRPr lang="en-IN" dirty="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522827"/>
            <a:ext cx="8071484" cy="226949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Merits:</a:t>
            </a:r>
            <a:endParaRPr sz="3200">
              <a:latin typeface="Times New Roman"/>
              <a:cs typeface="Times New Roman"/>
            </a:endParaRPr>
          </a:p>
          <a:p>
            <a:pPr marL="419100" indent="-407034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419734" algn="l"/>
              </a:tabLst>
            </a:pPr>
            <a:r>
              <a:rPr sz="3200" dirty="0">
                <a:latin typeface="Times New Roman"/>
                <a:cs typeface="Times New Roman"/>
              </a:rPr>
              <a:t>Simple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to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implement.</a:t>
            </a:r>
            <a:endParaRPr sz="32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319405" algn="l"/>
                <a:tab pos="1891664" algn="l"/>
                <a:tab pos="4121785" algn="l"/>
                <a:tab pos="5493385" algn="l"/>
                <a:tab pos="6703695" algn="l"/>
              </a:tabLst>
            </a:pPr>
            <a:r>
              <a:rPr sz="3200" dirty="0">
                <a:latin typeface="Times New Roman"/>
                <a:cs typeface="Times New Roman"/>
              </a:rPr>
              <a:t>Th</a:t>
            </a:r>
            <a:r>
              <a:rPr sz="3200" spc="5" dirty="0">
                <a:latin typeface="Times New Roman"/>
                <a:cs typeface="Times New Roman"/>
              </a:rPr>
              <a:t>e</a:t>
            </a:r>
            <a:r>
              <a:rPr sz="3200" spc="-10" dirty="0">
                <a:latin typeface="Times New Roman"/>
                <a:cs typeface="Times New Roman"/>
              </a:rPr>
              <a:t>s</a:t>
            </a:r>
            <a:r>
              <a:rPr sz="3200" dirty="0">
                <a:latin typeface="Times New Roman"/>
                <a:cs typeface="Times New Roman"/>
              </a:rPr>
              <a:t>e	lang</a:t>
            </a:r>
            <a:r>
              <a:rPr sz="3200" spc="-20" dirty="0">
                <a:latin typeface="Times New Roman"/>
                <a:cs typeface="Times New Roman"/>
              </a:rPr>
              <a:t>u</a:t>
            </a:r>
            <a:r>
              <a:rPr sz="3200" dirty="0">
                <a:latin typeface="Times New Roman"/>
                <a:cs typeface="Times New Roman"/>
              </a:rPr>
              <a:t>a</a:t>
            </a:r>
            <a:r>
              <a:rPr sz="3200" spc="5" dirty="0">
                <a:latin typeface="Times New Roman"/>
                <a:cs typeface="Times New Roman"/>
              </a:rPr>
              <a:t>g</a:t>
            </a:r>
            <a:r>
              <a:rPr sz="3200" dirty="0">
                <a:latin typeface="Times New Roman"/>
                <a:cs typeface="Times New Roman"/>
              </a:rPr>
              <a:t>es	have	</a:t>
            </a:r>
            <a:r>
              <a:rPr sz="3200" spc="-20" dirty="0">
                <a:latin typeface="Times New Roman"/>
                <a:cs typeface="Times New Roman"/>
              </a:rPr>
              <a:t>l</a:t>
            </a:r>
            <a:r>
              <a:rPr sz="3200" dirty="0">
                <a:latin typeface="Times New Roman"/>
                <a:cs typeface="Times New Roman"/>
              </a:rPr>
              <a:t>ow	memo</a:t>
            </a:r>
            <a:r>
              <a:rPr sz="3200" spc="-20" dirty="0">
                <a:latin typeface="Times New Roman"/>
                <a:cs typeface="Times New Roman"/>
              </a:rPr>
              <a:t>r</a:t>
            </a:r>
            <a:r>
              <a:rPr sz="3200" dirty="0">
                <a:latin typeface="Times New Roman"/>
                <a:cs typeface="Times New Roman"/>
              </a:rPr>
              <a:t>y  utilibzation.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92174" y="96469"/>
            <a:ext cx="67310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latin typeface="Calibri"/>
                <a:cs typeface="Calibri"/>
              </a:rPr>
              <a:t>JAYAWANTRAO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35" dirty="0">
                <a:latin typeface="Calibri"/>
                <a:cs typeface="Calibri"/>
              </a:rPr>
              <a:t>SAWANT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COLLEGE</a:t>
            </a:r>
            <a:r>
              <a:rPr sz="1800" b="1" spc="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OF</a:t>
            </a:r>
            <a:r>
              <a:rPr sz="1800" b="1" dirty="0">
                <a:latin typeface="Calibri"/>
                <a:cs typeface="Calibri"/>
              </a:rPr>
              <a:t> ENGINEERING,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HADAPSAR,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PUNE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32511"/>
            <a:ext cx="745172" cy="507872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 smtClean="0"/>
              <a:t>Prof. M. A. Thorat</a:t>
            </a:r>
            <a:endParaRPr lang="en-IN" dirty="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40" y="608431"/>
            <a:ext cx="8149590" cy="383032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Demerits:</a:t>
            </a:r>
            <a:endParaRPr sz="3200">
              <a:latin typeface="Times New Roman"/>
              <a:cs typeface="Times New Roman"/>
            </a:endParaRPr>
          </a:p>
          <a:p>
            <a:pPr marL="12700" marR="5715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733425" algn="l"/>
                <a:tab pos="734060" algn="l"/>
                <a:tab pos="2089785" algn="l"/>
                <a:tab pos="3905250" algn="l"/>
                <a:tab pos="5833110" algn="l"/>
                <a:tab pos="6815455" algn="l"/>
                <a:tab pos="7749540" algn="l"/>
              </a:tabLst>
            </a:pPr>
            <a:r>
              <a:rPr sz="3200" dirty="0">
                <a:latin typeface="Times New Roman"/>
                <a:cs typeface="Times New Roman"/>
              </a:rPr>
              <a:t>La</a:t>
            </a:r>
            <a:r>
              <a:rPr sz="3200" spc="-70" dirty="0">
                <a:latin typeface="Times New Roman"/>
                <a:cs typeface="Times New Roman"/>
              </a:rPr>
              <a:t>r</a:t>
            </a:r>
            <a:r>
              <a:rPr sz="3200" dirty="0">
                <a:latin typeface="Times New Roman"/>
                <a:cs typeface="Times New Roman"/>
              </a:rPr>
              <a:t>ge	com</a:t>
            </a:r>
            <a:r>
              <a:rPr sz="3200" spc="-20" dirty="0">
                <a:latin typeface="Times New Roman"/>
                <a:cs typeface="Times New Roman"/>
              </a:rPr>
              <a:t>p</a:t>
            </a:r>
            <a:r>
              <a:rPr sz="3200" dirty="0">
                <a:latin typeface="Times New Roman"/>
                <a:cs typeface="Times New Roman"/>
              </a:rPr>
              <a:t>lex	pr</a:t>
            </a:r>
            <a:r>
              <a:rPr sz="3200" spc="-10" dirty="0">
                <a:latin typeface="Times New Roman"/>
                <a:cs typeface="Times New Roman"/>
              </a:rPr>
              <a:t>o</a:t>
            </a:r>
            <a:r>
              <a:rPr sz="3200" dirty="0">
                <a:latin typeface="Times New Roman"/>
                <a:cs typeface="Times New Roman"/>
              </a:rPr>
              <a:t>blems	</a:t>
            </a:r>
            <a:r>
              <a:rPr sz="3200" spc="5" dirty="0">
                <a:latin typeface="Times New Roman"/>
                <a:cs typeface="Times New Roman"/>
              </a:rPr>
              <a:t>ca</a:t>
            </a:r>
            <a:r>
              <a:rPr sz="3200" dirty="0">
                <a:latin typeface="Times New Roman"/>
                <a:cs typeface="Times New Roman"/>
              </a:rPr>
              <a:t>n	not	</a:t>
            </a:r>
            <a:r>
              <a:rPr sz="3200" spc="5" dirty="0">
                <a:latin typeface="Times New Roman"/>
                <a:cs typeface="Times New Roman"/>
              </a:rPr>
              <a:t>be  </a:t>
            </a:r>
            <a:r>
              <a:rPr sz="3200" dirty="0">
                <a:latin typeface="Times New Roman"/>
                <a:cs typeface="Times New Roman"/>
              </a:rPr>
              <a:t>implemented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using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this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category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language.</a:t>
            </a:r>
            <a:endParaRPr sz="32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509270" algn="l"/>
                <a:tab pos="509905" algn="l"/>
                <a:tab pos="1940560" algn="l"/>
                <a:tab pos="4344035" algn="l"/>
                <a:tab pos="4806315" algn="l"/>
                <a:tab pos="5516245" algn="l"/>
                <a:tab pos="7042150" algn="l"/>
                <a:tab pos="7548245" algn="l"/>
              </a:tabLst>
            </a:pPr>
            <a:r>
              <a:rPr sz="3200" dirty="0">
                <a:latin typeface="Times New Roman"/>
                <a:cs typeface="Times New Roman"/>
              </a:rPr>
              <a:t>P</a:t>
            </a:r>
            <a:r>
              <a:rPr sz="3200" spc="-15" dirty="0"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ral</a:t>
            </a:r>
            <a:r>
              <a:rPr sz="3200" spc="-10" dirty="0">
                <a:latin typeface="Times New Roman"/>
                <a:cs typeface="Times New Roman"/>
              </a:rPr>
              <a:t>l</a:t>
            </a:r>
            <a:r>
              <a:rPr sz="3200" dirty="0">
                <a:latin typeface="Times New Roman"/>
                <a:cs typeface="Times New Roman"/>
              </a:rPr>
              <a:t>el	progr</a:t>
            </a:r>
            <a:r>
              <a:rPr sz="3200" spc="-10" dirty="0"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mmi</a:t>
            </a:r>
            <a:r>
              <a:rPr sz="3200" spc="-15" dirty="0">
                <a:latin typeface="Times New Roman"/>
                <a:cs typeface="Times New Roman"/>
              </a:rPr>
              <a:t>n</a:t>
            </a:r>
            <a:r>
              <a:rPr sz="3200" dirty="0">
                <a:latin typeface="Times New Roman"/>
                <a:cs typeface="Times New Roman"/>
              </a:rPr>
              <a:t>g	</a:t>
            </a:r>
            <a:r>
              <a:rPr sz="3200" spc="-15" dirty="0">
                <a:latin typeface="Times New Roman"/>
                <a:cs typeface="Times New Roman"/>
              </a:rPr>
              <a:t>i</a:t>
            </a:r>
            <a:r>
              <a:rPr sz="3200" dirty="0">
                <a:latin typeface="Times New Roman"/>
                <a:cs typeface="Times New Roman"/>
              </a:rPr>
              <a:t>s	not	p</a:t>
            </a:r>
            <a:r>
              <a:rPr sz="3200" spc="-15" dirty="0">
                <a:latin typeface="Times New Roman"/>
                <a:cs typeface="Times New Roman"/>
              </a:rPr>
              <a:t>o</a:t>
            </a:r>
            <a:r>
              <a:rPr sz="3200" dirty="0">
                <a:latin typeface="Times New Roman"/>
                <a:cs typeface="Times New Roman"/>
              </a:rPr>
              <a:t>ssible	</a:t>
            </a:r>
            <a:r>
              <a:rPr sz="3200" spc="-15" dirty="0">
                <a:latin typeface="Times New Roman"/>
                <a:cs typeface="Times New Roman"/>
              </a:rPr>
              <a:t>i</a:t>
            </a:r>
            <a:r>
              <a:rPr sz="3200" dirty="0">
                <a:latin typeface="Times New Roman"/>
                <a:cs typeface="Times New Roman"/>
              </a:rPr>
              <a:t>n	this  </a:t>
            </a:r>
            <a:r>
              <a:rPr sz="3200" spc="5" dirty="0">
                <a:latin typeface="Times New Roman"/>
                <a:cs typeface="Times New Roman"/>
              </a:rPr>
              <a:t>language.</a:t>
            </a:r>
            <a:endParaRPr sz="32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507365" algn="l"/>
                <a:tab pos="508000" algn="l"/>
                <a:tab pos="1419225" algn="l"/>
                <a:tab pos="3075940" algn="l"/>
                <a:tab pos="3538220" algn="l"/>
                <a:tab pos="4338320" algn="l"/>
                <a:tab pos="6266180" algn="l"/>
                <a:tab pos="7044055" algn="l"/>
                <a:tab pos="7525384" algn="l"/>
              </a:tabLst>
            </a:pPr>
            <a:r>
              <a:rPr sz="3200" spc="-15" dirty="0">
                <a:latin typeface="Times New Roman"/>
                <a:cs typeface="Times New Roman"/>
              </a:rPr>
              <a:t>T</a:t>
            </a:r>
            <a:r>
              <a:rPr sz="3200" dirty="0">
                <a:latin typeface="Times New Roman"/>
                <a:cs typeface="Times New Roman"/>
              </a:rPr>
              <a:t>his	</a:t>
            </a:r>
            <a:r>
              <a:rPr sz="3200" spc="-20" dirty="0">
                <a:latin typeface="Times New Roman"/>
                <a:cs typeface="Times New Roman"/>
              </a:rPr>
              <a:t>l</a:t>
            </a:r>
            <a:r>
              <a:rPr sz="3200" dirty="0">
                <a:latin typeface="Times New Roman"/>
                <a:cs typeface="Times New Roman"/>
              </a:rPr>
              <a:t>angua</a:t>
            </a:r>
            <a:r>
              <a:rPr sz="3200" spc="5" dirty="0">
                <a:latin typeface="Times New Roman"/>
                <a:cs typeface="Times New Roman"/>
              </a:rPr>
              <a:t>g</a:t>
            </a:r>
            <a:r>
              <a:rPr sz="3200" dirty="0">
                <a:latin typeface="Times New Roman"/>
                <a:cs typeface="Times New Roman"/>
              </a:rPr>
              <a:t>e	</a:t>
            </a:r>
            <a:r>
              <a:rPr sz="3200" spc="-5" dirty="0">
                <a:latin typeface="Times New Roman"/>
                <a:cs typeface="Times New Roman"/>
              </a:rPr>
              <a:t>i</a:t>
            </a:r>
            <a:r>
              <a:rPr sz="3200" dirty="0">
                <a:latin typeface="Times New Roman"/>
                <a:cs typeface="Times New Roman"/>
              </a:rPr>
              <a:t>s	less	pr</a:t>
            </a:r>
            <a:r>
              <a:rPr sz="3200" spc="-10" dirty="0">
                <a:latin typeface="Times New Roman"/>
                <a:cs typeface="Times New Roman"/>
              </a:rPr>
              <a:t>o</a:t>
            </a:r>
            <a:r>
              <a:rPr sz="3200" dirty="0">
                <a:latin typeface="Times New Roman"/>
                <a:cs typeface="Times New Roman"/>
              </a:rPr>
              <a:t>ductive	and	</a:t>
            </a:r>
            <a:r>
              <a:rPr sz="3200" spc="5" dirty="0"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t	low  level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compared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to</a:t>
            </a:r>
            <a:r>
              <a:rPr sz="3200" dirty="0">
                <a:latin typeface="Times New Roman"/>
                <a:cs typeface="Times New Roman"/>
              </a:rPr>
              <a:t> other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programming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languages.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8420" rIns="0" bIns="0" rtlCol="0">
            <a:spAutoFit/>
          </a:bodyPr>
          <a:lstStyle/>
          <a:p>
            <a:pPr marL="384175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JAYAWANTRAO</a:t>
            </a:r>
            <a:r>
              <a:rPr spc="-20" dirty="0"/>
              <a:t> </a:t>
            </a:r>
            <a:r>
              <a:rPr spc="-35" dirty="0"/>
              <a:t>SAWANT</a:t>
            </a:r>
            <a:r>
              <a:rPr spc="10" dirty="0"/>
              <a:t> </a:t>
            </a:r>
            <a:r>
              <a:rPr spc="-15" dirty="0"/>
              <a:t>COLLEGE</a:t>
            </a:r>
            <a:r>
              <a:rPr spc="15" dirty="0"/>
              <a:t> </a:t>
            </a:r>
            <a:r>
              <a:rPr spc="-5" dirty="0"/>
              <a:t>OF</a:t>
            </a:r>
            <a:r>
              <a:rPr dirty="0"/>
              <a:t> ENGINEERING,</a:t>
            </a:r>
            <a:r>
              <a:rPr spc="-5" dirty="0"/>
              <a:t> </a:t>
            </a:r>
            <a:r>
              <a:rPr spc="-10" dirty="0"/>
              <a:t>HADAPSAR,</a:t>
            </a:r>
            <a:r>
              <a:rPr spc="-15" dirty="0"/>
              <a:t> </a:t>
            </a:r>
            <a:r>
              <a:rPr spc="-5" dirty="0"/>
              <a:t>PUNE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32511"/>
            <a:ext cx="745172" cy="507872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 smtClean="0"/>
              <a:t>Prof. M. A. Thorat</a:t>
            </a:r>
            <a:endParaRPr lang="en-IN" dirty="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1570" y="478358"/>
            <a:ext cx="72878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latin typeface="Times New Roman"/>
                <a:cs typeface="Times New Roman"/>
              </a:rPr>
              <a:t>Object</a:t>
            </a:r>
            <a:r>
              <a:rPr sz="4400" spc="-40" dirty="0">
                <a:latin typeface="Times New Roman"/>
                <a:cs typeface="Times New Roman"/>
              </a:rPr>
              <a:t> </a:t>
            </a:r>
            <a:r>
              <a:rPr sz="4400" dirty="0">
                <a:latin typeface="Times New Roman"/>
                <a:cs typeface="Times New Roman"/>
              </a:rPr>
              <a:t>Oriental</a:t>
            </a:r>
            <a:r>
              <a:rPr sz="4400" spc="-25" dirty="0">
                <a:latin typeface="Times New Roman"/>
                <a:cs typeface="Times New Roman"/>
              </a:rPr>
              <a:t> </a:t>
            </a:r>
            <a:r>
              <a:rPr sz="4400" spc="-5" dirty="0">
                <a:latin typeface="Times New Roman"/>
                <a:cs typeface="Times New Roman"/>
              </a:rPr>
              <a:t>Programming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580134"/>
            <a:ext cx="8074025" cy="438848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55600" marR="8255" indent="-342900" algn="just">
              <a:lnSpc>
                <a:spcPts val="2920"/>
              </a:lnSpc>
              <a:spcBef>
                <a:spcPts val="459"/>
              </a:spcBef>
              <a:buFont typeface="Arial MT"/>
              <a:buChar char="•"/>
              <a:tabLst>
                <a:tab pos="355600" algn="l"/>
              </a:tabLst>
            </a:pPr>
            <a:r>
              <a:rPr sz="2700" dirty="0">
                <a:latin typeface="Times New Roman"/>
                <a:cs typeface="Times New Roman"/>
              </a:rPr>
              <a:t>In </a:t>
            </a:r>
            <a:r>
              <a:rPr sz="2700" spc="-5" dirty="0">
                <a:latin typeface="Times New Roman"/>
                <a:cs typeface="Times New Roman"/>
              </a:rPr>
              <a:t>this </a:t>
            </a:r>
            <a:r>
              <a:rPr sz="2700" dirty="0">
                <a:latin typeface="Times New Roman"/>
                <a:cs typeface="Times New Roman"/>
              </a:rPr>
              <a:t>language </a:t>
            </a:r>
            <a:r>
              <a:rPr sz="2700" spc="-5" dirty="0">
                <a:latin typeface="Times New Roman"/>
                <a:cs typeface="Times New Roman"/>
              </a:rPr>
              <a:t>everything modeled as </a:t>
            </a:r>
            <a:r>
              <a:rPr sz="2700" dirty="0">
                <a:latin typeface="Times New Roman"/>
                <a:cs typeface="Times New Roman"/>
              </a:rPr>
              <a:t>object. Hence </a:t>
            </a:r>
            <a:r>
              <a:rPr sz="2700" spc="-15" dirty="0">
                <a:latin typeface="Times New Roman"/>
                <a:cs typeface="Times New Roman"/>
              </a:rPr>
              <a:t>is </a:t>
            </a:r>
            <a:r>
              <a:rPr sz="2700" spc="-66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the</a:t>
            </a:r>
            <a:r>
              <a:rPr sz="2700" spc="-2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name.</a:t>
            </a:r>
            <a:endParaRPr sz="2700">
              <a:latin typeface="Times New Roman"/>
              <a:cs typeface="Times New Roman"/>
            </a:endParaRPr>
          </a:p>
          <a:p>
            <a:pPr marL="355600" marR="6350" indent="-342900" algn="just">
              <a:lnSpc>
                <a:spcPts val="2920"/>
              </a:lnSpc>
              <a:spcBef>
                <a:spcPts val="645"/>
              </a:spcBef>
              <a:buFont typeface="Arial MT"/>
              <a:buChar char="•"/>
              <a:tabLst>
                <a:tab pos="355600" algn="l"/>
              </a:tabLst>
            </a:pPr>
            <a:r>
              <a:rPr sz="2700" dirty="0">
                <a:latin typeface="Times New Roman"/>
                <a:cs typeface="Times New Roman"/>
              </a:rPr>
              <a:t>This language </a:t>
            </a:r>
            <a:r>
              <a:rPr sz="2700" spc="-5" dirty="0">
                <a:latin typeface="Times New Roman"/>
                <a:cs typeface="Times New Roman"/>
              </a:rPr>
              <a:t>has </a:t>
            </a:r>
            <a:r>
              <a:rPr sz="2700" dirty="0">
                <a:latin typeface="Times New Roman"/>
                <a:cs typeface="Times New Roman"/>
              </a:rPr>
              <a:t>a </a:t>
            </a:r>
            <a:r>
              <a:rPr sz="2700" spc="-5" dirty="0">
                <a:latin typeface="Times New Roman"/>
                <a:cs typeface="Times New Roman"/>
              </a:rPr>
              <a:t>modular programming </a:t>
            </a:r>
            <a:r>
              <a:rPr sz="2700" dirty="0">
                <a:latin typeface="Times New Roman"/>
                <a:cs typeface="Times New Roman"/>
              </a:rPr>
              <a:t>approach </a:t>
            </a:r>
            <a:r>
              <a:rPr sz="2700" spc="5" dirty="0">
                <a:latin typeface="Times New Roman"/>
                <a:cs typeface="Times New Roman"/>
              </a:rPr>
              <a:t>in 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which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data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and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functions</a:t>
            </a:r>
            <a:r>
              <a:rPr sz="2700" dirty="0">
                <a:latin typeface="Times New Roman"/>
                <a:cs typeface="Times New Roman"/>
              </a:rPr>
              <a:t> a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are</a:t>
            </a:r>
            <a:r>
              <a:rPr sz="2700" dirty="0">
                <a:latin typeface="Times New Roman"/>
                <a:cs typeface="Times New Roman"/>
              </a:rPr>
              <a:t> bound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in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one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entity </a:t>
            </a:r>
            <a:r>
              <a:rPr sz="2700" spc="-66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called</a:t>
            </a:r>
            <a:r>
              <a:rPr sz="2700" spc="-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class.</a:t>
            </a:r>
            <a:endParaRPr sz="27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ts val="2920"/>
              </a:lnSpc>
              <a:spcBef>
                <a:spcPts val="640"/>
              </a:spcBef>
              <a:buFont typeface="Arial MT"/>
              <a:buChar char="•"/>
              <a:tabLst>
                <a:tab pos="355600" algn="l"/>
              </a:tabLst>
            </a:pPr>
            <a:r>
              <a:rPr sz="2700" dirty="0">
                <a:latin typeface="Times New Roman"/>
                <a:cs typeface="Times New Roman"/>
              </a:rPr>
              <a:t>This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programming</a:t>
            </a:r>
            <a:r>
              <a:rPr sz="2700" dirty="0">
                <a:latin typeface="Times New Roman"/>
                <a:cs typeface="Times New Roman"/>
              </a:rPr>
              <a:t> paradigm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has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gained</a:t>
            </a:r>
            <a:r>
              <a:rPr sz="2700" dirty="0">
                <a:latin typeface="Times New Roman"/>
                <a:cs typeface="Times New Roman"/>
              </a:rPr>
              <a:t> a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great 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popularity in recent years because of its </a:t>
            </a:r>
            <a:r>
              <a:rPr sz="2700" spc="-5" dirty="0">
                <a:latin typeface="Times New Roman"/>
                <a:cs typeface="Times New Roman"/>
              </a:rPr>
              <a:t>characteristic </a:t>
            </a:r>
            <a:r>
              <a:rPr sz="270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features</a:t>
            </a:r>
            <a:r>
              <a:rPr sz="2700" dirty="0">
                <a:latin typeface="Times New Roman"/>
                <a:cs typeface="Times New Roman"/>
              </a:rPr>
              <a:t> such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spc="-10" dirty="0">
                <a:latin typeface="Times New Roman"/>
                <a:cs typeface="Times New Roman"/>
              </a:rPr>
              <a:t>as</a:t>
            </a:r>
            <a:r>
              <a:rPr sz="2700" spc="-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data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abstraction,</a:t>
            </a:r>
            <a:r>
              <a:rPr sz="270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encapsulation, </a:t>
            </a:r>
            <a:r>
              <a:rPr sz="2700" dirty="0">
                <a:latin typeface="Times New Roman"/>
                <a:cs typeface="Times New Roman"/>
              </a:rPr>
              <a:t> inheritance</a:t>
            </a:r>
            <a:r>
              <a:rPr sz="2700" spc="-3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polymorphism</a:t>
            </a:r>
            <a:r>
              <a:rPr sz="2700" spc="-2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and</a:t>
            </a:r>
            <a:r>
              <a:rPr sz="2700" spc="-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so on.</a:t>
            </a:r>
            <a:endParaRPr sz="2700">
              <a:latin typeface="Times New Roman"/>
              <a:cs typeface="Times New Roman"/>
            </a:endParaRPr>
          </a:p>
          <a:p>
            <a:pPr marL="355600" marR="6985" indent="-342900" algn="just">
              <a:lnSpc>
                <a:spcPts val="2920"/>
              </a:lnSpc>
              <a:spcBef>
                <a:spcPts val="635"/>
              </a:spcBef>
              <a:buFont typeface="Arial MT"/>
              <a:buChar char="•"/>
              <a:tabLst>
                <a:tab pos="355600" algn="l"/>
              </a:tabLst>
            </a:pPr>
            <a:r>
              <a:rPr sz="2700" spc="-5" dirty="0">
                <a:latin typeface="Times New Roman"/>
                <a:cs typeface="Times New Roman"/>
              </a:rPr>
              <a:t>Examples</a:t>
            </a:r>
            <a:r>
              <a:rPr sz="2700" dirty="0">
                <a:latin typeface="Times New Roman"/>
                <a:cs typeface="Times New Roman"/>
              </a:rPr>
              <a:t> of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object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oriented</a:t>
            </a:r>
            <a:r>
              <a:rPr sz="270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programming</a:t>
            </a:r>
            <a:r>
              <a:rPr sz="2700" spc="66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languages </a:t>
            </a:r>
            <a:r>
              <a:rPr sz="2700" spc="-66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are</a:t>
            </a:r>
            <a:r>
              <a:rPr sz="2700" spc="-5" dirty="0">
                <a:latin typeface="Times New Roman"/>
                <a:cs typeface="Times New Roman"/>
              </a:rPr>
              <a:t> Smalltalk, </a:t>
            </a:r>
            <a:r>
              <a:rPr sz="2700" dirty="0">
                <a:latin typeface="Times New Roman"/>
                <a:cs typeface="Times New Roman"/>
              </a:rPr>
              <a:t>C++,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Java,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92174" y="96469"/>
            <a:ext cx="67310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latin typeface="Calibri"/>
                <a:cs typeface="Calibri"/>
              </a:rPr>
              <a:t>JAYAWANTRAO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35" dirty="0">
                <a:latin typeface="Calibri"/>
                <a:cs typeface="Calibri"/>
              </a:rPr>
              <a:t>SAWANT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COLLEGE</a:t>
            </a:r>
            <a:r>
              <a:rPr sz="1800" b="1" spc="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OF</a:t>
            </a:r>
            <a:r>
              <a:rPr sz="1800" b="1" dirty="0">
                <a:latin typeface="Calibri"/>
                <a:cs typeface="Calibri"/>
              </a:rPr>
              <a:t> ENGINEERING,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HADAPSAR,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PUNE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32511"/>
            <a:ext cx="745172" cy="507872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 smtClean="0"/>
              <a:t>Prof. M. A. Thorat</a:t>
            </a:r>
            <a:endParaRPr lang="en-IN" dirty="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537413"/>
            <a:ext cx="112395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dirty="0">
                <a:latin typeface="Times New Roman"/>
                <a:cs typeface="Times New Roman"/>
              </a:rPr>
              <a:t>Me</a:t>
            </a:r>
            <a:r>
              <a:rPr sz="3000" b="0" spc="-10" dirty="0">
                <a:latin typeface="Times New Roman"/>
                <a:cs typeface="Times New Roman"/>
              </a:rPr>
              <a:t>r</a:t>
            </a:r>
            <a:r>
              <a:rPr sz="3000" b="0" dirty="0">
                <a:latin typeface="Times New Roman"/>
                <a:cs typeface="Times New Roman"/>
              </a:rPr>
              <a:t>i</a:t>
            </a:r>
            <a:r>
              <a:rPr sz="3000" b="0" spc="-15" dirty="0">
                <a:latin typeface="Times New Roman"/>
                <a:cs typeface="Times New Roman"/>
              </a:rPr>
              <a:t>t</a:t>
            </a:r>
            <a:r>
              <a:rPr sz="3000" b="0" spc="-5" dirty="0">
                <a:latin typeface="Times New Roman"/>
                <a:cs typeface="Times New Roman"/>
              </a:rPr>
              <a:t>s</a:t>
            </a:r>
            <a:r>
              <a:rPr sz="3000" b="0" dirty="0">
                <a:latin typeface="Times New Roman"/>
                <a:cs typeface="Times New Roman"/>
              </a:rPr>
              <a:t>: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2140" y="994917"/>
            <a:ext cx="7997825" cy="3775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indent="-381000" algn="just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93700" algn="l"/>
              </a:tabLst>
            </a:pPr>
            <a:r>
              <a:rPr sz="3000" spc="-5" dirty="0">
                <a:latin typeface="Times New Roman"/>
                <a:cs typeface="Times New Roman"/>
              </a:rPr>
              <a:t>It</a:t>
            </a:r>
            <a:r>
              <a:rPr sz="3000" spc="1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provides</a:t>
            </a:r>
            <a:r>
              <a:rPr sz="3000" spc="2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modular</a:t>
            </a:r>
            <a:r>
              <a:rPr sz="3000" spc="2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programming</a:t>
            </a:r>
            <a:r>
              <a:rPr sz="3000" spc="5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approach.</a:t>
            </a:r>
            <a:endParaRPr sz="3000">
              <a:latin typeface="Times New Roman"/>
              <a:cs typeface="Times New Roman"/>
            </a:endParaRPr>
          </a:p>
          <a:p>
            <a:pPr marL="12700" marR="5080" algn="just">
              <a:lnSpc>
                <a:spcPct val="80000"/>
              </a:lnSpc>
              <a:spcBef>
                <a:spcPts val="720"/>
              </a:spcBef>
              <a:buAutoNum type="arabicPeriod"/>
              <a:tabLst>
                <a:tab pos="446405" algn="l"/>
              </a:tabLst>
            </a:pPr>
            <a:r>
              <a:rPr sz="3000" spc="-5" dirty="0">
                <a:latin typeface="Times New Roman"/>
                <a:cs typeface="Times New Roman"/>
              </a:rPr>
              <a:t>It provides </a:t>
            </a:r>
            <a:r>
              <a:rPr sz="3000" dirty="0">
                <a:latin typeface="Times New Roman"/>
                <a:cs typeface="Times New Roman"/>
              </a:rPr>
              <a:t>abstract data type </a:t>
            </a:r>
            <a:r>
              <a:rPr sz="3000" spc="-5" dirty="0">
                <a:latin typeface="Times New Roman"/>
                <a:cs typeface="Times New Roman"/>
              </a:rPr>
              <a:t>in which </a:t>
            </a:r>
            <a:r>
              <a:rPr sz="3000" dirty="0">
                <a:latin typeface="Times New Roman"/>
                <a:cs typeface="Times New Roman"/>
              </a:rPr>
              <a:t>some of 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the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implementation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details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can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be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hidden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and 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protected.</a:t>
            </a:r>
            <a:endParaRPr sz="3000">
              <a:latin typeface="Times New Roman"/>
              <a:cs typeface="Times New Roman"/>
            </a:endParaRPr>
          </a:p>
          <a:p>
            <a:pPr marL="12700" marR="7620" algn="just">
              <a:lnSpc>
                <a:spcPts val="2880"/>
              </a:lnSpc>
              <a:spcBef>
                <a:spcPts val="695"/>
              </a:spcBef>
              <a:buAutoNum type="arabicPeriod"/>
              <a:tabLst>
                <a:tab pos="517525" algn="l"/>
              </a:tabLst>
            </a:pPr>
            <a:r>
              <a:rPr sz="3000" spc="-5" dirty="0">
                <a:latin typeface="Times New Roman"/>
                <a:cs typeface="Times New Roman"/>
              </a:rPr>
              <a:t>Modifying</a:t>
            </a:r>
            <a:r>
              <a:rPr sz="3000" dirty="0">
                <a:latin typeface="Times New Roman"/>
                <a:cs typeface="Times New Roman"/>
              </a:rPr>
              <a:t> the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code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for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maintenance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become 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-40" dirty="0">
                <a:latin typeface="Times New Roman"/>
                <a:cs typeface="Times New Roman"/>
              </a:rPr>
              <a:t>easy,</a:t>
            </a:r>
            <a:r>
              <a:rPr sz="3000" spc="40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due</a:t>
            </a:r>
            <a:r>
              <a:rPr sz="3000" spc="40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to</a:t>
            </a:r>
            <a:r>
              <a:rPr sz="3000" spc="40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modules</a:t>
            </a:r>
            <a:r>
              <a:rPr sz="3000" spc="409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in</a:t>
            </a:r>
            <a:r>
              <a:rPr sz="3000" spc="40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the</a:t>
            </a:r>
            <a:r>
              <a:rPr sz="3000" spc="42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program</a:t>
            </a:r>
            <a:r>
              <a:rPr sz="3000" spc="41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Modification </a:t>
            </a:r>
            <a:r>
              <a:rPr sz="3000" spc="-74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in</a:t>
            </a:r>
            <a:r>
              <a:rPr sz="3000" dirty="0">
                <a:latin typeface="Times New Roman"/>
                <a:cs typeface="Times New Roman"/>
              </a:rPr>
              <a:t> one </a:t>
            </a:r>
            <a:r>
              <a:rPr sz="3000" spc="-5" dirty="0">
                <a:latin typeface="Times New Roman"/>
                <a:cs typeface="Times New Roman"/>
              </a:rPr>
              <a:t>module</a:t>
            </a:r>
            <a:r>
              <a:rPr sz="3000" spc="2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can not</a:t>
            </a:r>
            <a:r>
              <a:rPr sz="3000" spc="1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disturb</a:t>
            </a:r>
            <a:r>
              <a:rPr sz="3000" spc="1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the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rest</a:t>
            </a:r>
            <a:r>
              <a:rPr sz="3000" dirty="0">
                <a:latin typeface="Times New Roman"/>
                <a:cs typeface="Times New Roman"/>
              </a:rPr>
              <a:t> of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the</a:t>
            </a:r>
            <a:r>
              <a:rPr sz="3000" spc="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code.</a:t>
            </a:r>
            <a:endParaRPr sz="3000">
              <a:latin typeface="Times New Roman"/>
              <a:cs typeface="Times New Roman"/>
            </a:endParaRPr>
          </a:p>
          <a:p>
            <a:pPr marL="393700" indent="-381000" algn="just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393700" algn="l"/>
              </a:tabLst>
            </a:pPr>
            <a:r>
              <a:rPr sz="3000" spc="-5" dirty="0">
                <a:latin typeface="Times New Roman"/>
                <a:cs typeface="Times New Roman"/>
              </a:rPr>
              <a:t>Finding</a:t>
            </a:r>
            <a:r>
              <a:rPr sz="3000" dirty="0">
                <a:latin typeface="Times New Roman"/>
                <a:cs typeface="Times New Roman"/>
              </a:rPr>
              <a:t> bugs</a:t>
            </a:r>
            <a:r>
              <a:rPr sz="3000" spc="-2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become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-40" dirty="0">
                <a:latin typeface="Times New Roman"/>
                <a:cs typeface="Times New Roman"/>
              </a:rPr>
              <a:t>easy.</a:t>
            </a:r>
            <a:endParaRPr sz="3000">
              <a:latin typeface="Times New Roman"/>
              <a:cs typeface="Times New Roman"/>
            </a:endParaRPr>
          </a:p>
          <a:p>
            <a:pPr marL="552450" indent="-540385" algn="just">
              <a:lnSpc>
                <a:spcPct val="100000"/>
              </a:lnSpc>
              <a:buAutoNum type="arabicPeriod"/>
              <a:tabLst>
                <a:tab pos="553085" algn="l"/>
              </a:tabLst>
            </a:pPr>
            <a:r>
              <a:rPr sz="3000" dirty="0">
                <a:latin typeface="Times New Roman"/>
                <a:cs typeface="Times New Roman"/>
              </a:rPr>
              <a:t>Object</a:t>
            </a:r>
            <a:r>
              <a:rPr sz="3000" spc="123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oriented</a:t>
            </a:r>
            <a:r>
              <a:rPr sz="3000" spc="125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programming</a:t>
            </a:r>
            <a:r>
              <a:rPr sz="3000" spc="123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provides</a:t>
            </a:r>
            <a:r>
              <a:rPr sz="3000" spc="123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good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2140" y="5018608"/>
            <a:ext cx="714629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21790" algn="l"/>
                <a:tab pos="3761740" algn="l"/>
                <a:tab pos="4589780" algn="l"/>
                <a:tab pos="5246370" algn="l"/>
                <a:tab pos="6433820" algn="l"/>
              </a:tabLst>
            </a:pPr>
            <a:r>
              <a:rPr sz="3000" dirty="0">
                <a:latin typeface="Times New Roman"/>
                <a:cs typeface="Times New Roman"/>
              </a:rPr>
              <a:t>sof</a:t>
            </a:r>
            <a:r>
              <a:rPr sz="3000" spc="-15" dirty="0">
                <a:latin typeface="Times New Roman"/>
                <a:cs typeface="Times New Roman"/>
              </a:rPr>
              <a:t>t</a:t>
            </a:r>
            <a:r>
              <a:rPr sz="3000" dirty="0">
                <a:latin typeface="Times New Roman"/>
                <a:cs typeface="Times New Roman"/>
              </a:rPr>
              <a:t>ware	co</a:t>
            </a:r>
            <a:r>
              <a:rPr sz="3000" spc="-10" dirty="0">
                <a:latin typeface="Times New Roman"/>
                <a:cs typeface="Times New Roman"/>
              </a:rPr>
              <a:t>m</a:t>
            </a:r>
            <a:r>
              <a:rPr sz="3000" dirty="0">
                <a:latin typeface="Times New Roman"/>
                <a:cs typeface="Times New Roman"/>
              </a:rPr>
              <a:t>ponents	</a:t>
            </a:r>
            <a:r>
              <a:rPr sz="3000" spc="-5" dirty="0">
                <a:latin typeface="Times New Roman"/>
                <a:cs typeface="Times New Roman"/>
              </a:rPr>
              <a:t>ca</a:t>
            </a:r>
            <a:r>
              <a:rPr sz="3000" dirty="0">
                <a:latin typeface="Times New Roman"/>
                <a:cs typeface="Times New Roman"/>
              </a:rPr>
              <a:t>n	</a:t>
            </a:r>
            <a:r>
              <a:rPr sz="3000" spc="-5" dirty="0">
                <a:latin typeface="Times New Roman"/>
                <a:cs typeface="Times New Roman"/>
              </a:rPr>
              <a:t>b</a:t>
            </a:r>
            <a:r>
              <a:rPr sz="3000" dirty="0">
                <a:latin typeface="Times New Roman"/>
                <a:cs typeface="Times New Roman"/>
              </a:rPr>
              <a:t>e	eas</a:t>
            </a:r>
            <a:r>
              <a:rPr sz="3000" spc="5" dirty="0">
                <a:latin typeface="Times New Roman"/>
                <a:cs typeface="Times New Roman"/>
              </a:rPr>
              <a:t>i</a:t>
            </a:r>
            <a:r>
              <a:rPr sz="3000" dirty="0">
                <a:latin typeface="Times New Roman"/>
                <a:cs typeface="Times New Roman"/>
              </a:rPr>
              <a:t>ly	used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2140" y="4653153"/>
            <a:ext cx="7995284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3240"/>
              </a:lnSpc>
              <a:spcBef>
                <a:spcPts val="100"/>
              </a:spcBef>
              <a:tabLst>
                <a:tab pos="2002155" algn="l"/>
                <a:tab pos="2775585" algn="l"/>
                <a:tab pos="3825240" algn="l"/>
                <a:tab pos="5171440" algn="l"/>
                <a:tab pos="6242685" algn="l"/>
                <a:tab pos="7503795" algn="l"/>
              </a:tabLst>
            </a:pPr>
            <a:r>
              <a:rPr sz="3000" spc="-5" dirty="0">
                <a:latin typeface="Times New Roman"/>
                <a:cs typeface="Times New Roman"/>
              </a:rPr>
              <a:t>framewo</a:t>
            </a:r>
            <a:r>
              <a:rPr sz="3000" spc="10" dirty="0">
                <a:latin typeface="Times New Roman"/>
                <a:cs typeface="Times New Roman"/>
              </a:rPr>
              <a:t>r</a:t>
            </a:r>
            <a:r>
              <a:rPr sz="3000" spc="-5" dirty="0">
                <a:latin typeface="Times New Roman"/>
                <a:cs typeface="Times New Roman"/>
              </a:rPr>
              <a:t>k	for	</a:t>
            </a:r>
            <a:r>
              <a:rPr sz="3000" dirty="0">
                <a:latin typeface="Times New Roman"/>
                <a:cs typeface="Times New Roman"/>
              </a:rPr>
              <a:t>c</a:t>
            </a:r>
            <a:r>
              <a:rPr sz="3000" spc="-5" dirty="0">
                <a:latin typeface="Times New Roman"/>
                <a:cs typeface="Times New Roman"/>
              </a:rPr>
              <a:t>ode	lib</a:t>
            </a:r>
            <a:r>
              <a:rPr sz="3000" spc="5" dirty="0">
                <a:latin typeface="Times New Roman"/>
                <a:cs typeface="Times New Roman"/>
              </a:rPr>
              <a:t>r</a:t>
            </a:r>
            <a:r>
              <a:rPr sz="3000" spc="-5" dirty="0">
                <a:latin typeface="Times New Roman"/>
                <a:cs typeface="Times New Roman"/>
              </a:rPr>
              <a:t>ary	from	which	the</a:t>
            </a:r>
            <a:endParaRPr sz="3000">
              <a:latin typeface="Times New Roman"/>
              <a:cs typeface="Times New Roman"/>
            </a:endParaRPr>
          </a:p>
          <a:p>
            <a:pPr marR="5715" algn="r">
              <a:lnSpc>
                <a:spcPts val="3240"/>
              </a:lnSpc>
            </a:pPr>
            <a:r>
              <a:rPr sz="3000" spc="-5" dirty="0">
                <a:latin typeface="Times New Roman"/>
                <a:cs typeface="Times New Roman"/>
              </a:rPr>
              <a:t>and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2140" y="5385003"/>
            <a:ext cx="449262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latin typeface="Times New Roman"/>
                <a:cs typeface="Times New Roman"/>
              </a:rPr>
              <a:t>modified</a:t>
            </a:r>
            <a:r>
              <a:rPr sz="3000" spc="2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by</a:t>
            </a:r>
            <a:r>
              <a:rPr sz="3000" spc="-3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the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spc="-20" dirty="0">
                <a:latin typeface="Times New Roman"/>
                <a:cs typeface="Times New Roman"/>
              </a:rPr>
              <a:t>programmer.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92174" y="96469"/>
            <a:ext cx="67310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latin typeface="Calibri"/>
                <a:cs typeface="Calibri"/>
              </a:rPr>
              <a:t>JAYAWANTRAO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35" dirty="0">
                <a:latin typeface="Calibri"/>
                <a:cs typeface="Calibri"/>
              </a:rPr>
              <a:t>SAWANT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COLLEGE</a:t>
            </a:r>
            <a:r>
              <a:rPr sz="1800" b="1" spc="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OF</a:t>
            </a:r>
            <a:r>
              <a:rPr sz="1800" b="1" dirty="0">
                <a:latin typeface="Calibri"/>
                <a:cs typeface="Calibri"/>
              </a:rPr>
              <a:t> ENGINEERING,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HADAPSAR,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PUNE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32511"/>
            <a:ext cx="745172" cy="507872"/>
          </a:xfrm>
          <a:prstGeom prst="rect">
            <a:avLst/>
          </a:prstGeom>
        </p:spPr>
      </p:pic>
      <p:sp>
        <p:nvSpPr>
          <p:cNvPr id="9" name="Footer Placeholder 8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 smtClean="0"/>
              <a:t>Prof. M. A. Thorat</a:t>
            </a:r>
            <a:endParaRPr lang="en-IN" dirty="0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740" y="552653"/>
            <a:ext cx="163258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0" dirty="0">
                <a:latin typeface="Times New Roman"/>
                <a:cs typeface="Times New Roman"/>
              </a:rPr>
              <a:t>Demerits: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9740" y="1138174"/>
            <a:ext cx="8150225" cy="4123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  <a:buAutoNum type="arabicPeriod"/>
              <a:tabLst>
                <a:tab pos="581660" algn="l"/>
              </a:tabLst>
            </a:pPr>
            <a:r>
              <a:rPr sz="3200" spc="-5" dirty="0">
                <a:latin typeface="Times New Roman"/>
                <a:cs typeface="Times New Roman"/>
              </a:rPr>
              <a:t>Sometimes</a:t>
            </a:r>
            <a:r>
              <a:rPr sz="3200" dirty="0">
                <a:latin typeface="Times New Roman"/>
                <a:cs typeface="Times New Roman"/>
              </a:rPr>
              <a:t> real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world</a:t>
            </a:r>
            <a:r>
              <a:rPr sz="3200" dirty="0">
                <a:latin typeface="Times New Roman"/>
                <a:cs typeface="Times New Roman"/>
              </a:rPr>
              <a:t> objects</a:t>
            </a:r>
            <a:r>
              <a:rPr sz="3200" spc="5" dirty="0">
                <a:latin typeface="Times New Roman"/>
                <a:cs typeface="Times New Roman"/>
              </a:rPr>
              <a:t> can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not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be 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realized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30" dirty="0">
                <a:latin typeface="Times New Roman"/>
                <a:cs typeface="Times New Roman"/>
              </a:rPr>
              <a:t>easily.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Hence</a:t>
            </a:r>
            <a:r>
              <a:rPr sz="3200" spc="-5" dirty="0">
                <a:latin typeface="Times New Roman"/>
                <a:cs typeface="Times New Roman"/>
              </a:rPr>
              <a:t> it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complex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implement.</a:t>
            </a:r>
            <a:endParaRPr sz="3200">
              <a:latin typeface="Times New Roman"/>
              <a:cs typeface="Times New Roman"/>
            </a:endParaRPr>
          </a:p>
          <a:p>
            <a:pPr marL="12700" marR="6350" algn="just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452120" algn="l"/>
              </a:tabLst>
            </a:pPr>
            <a:r>
              <a:rPr sz="3200" spc="-5" dirty="0">
                <a:latin typeface="Times New Roman"/>
                <a:cs typeface="Times New Roman"/>
              </a:rPr>
              <a:t>Some </a:t>
            </a:r>
            <a:r>
              <a:rPr sz="3200" dirty="0">
                <a:latin typeface="Times New Roman"/>
                <a:cs typeface="Times New Roman"/>
              </a:rPr>
              <a:t>of </a:t>
            </a:r>
            <a:r>
              <a:rPr sz="3200" spc="-5" dirty="0">
                <a:latin typeface="Times New Roman"/>
                <a:cs typeface="Times New Roman"/>
              </a:rPr>
              <a:t>the </a:t>
            </a:r>
            <a:r>
              <a:rPr sz="3200" dirty="0">
                <a:latin typeface="Times New Roman"/>
                <a:cs typeface="Times New Roman"/>
              </a:rPr>
              <a:t>members(data or methods) </a:t>
            </a:r>
            <a:r>
              <a:rPr sz="3200" spc="-5" dirty="0">
                <a:latin typeface="Times New Roman"/>
                <a:cs typeface="Times New Roman"/>
              </a:rPr>
              <a:t>of the </a:t>
            </a:r>
            <a:r>
              <a:rPr sz="3200" dirty="0">
                <a:latin typeface="Times New Roman"/>
                <a:cs typeface="Times New Roman"/>
              </a:rPr>
              <a:t> class are hidden. Hence they can not be accessed 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by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 objects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other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class.</a:t>
            </a:r>
            <a:endParaRPr sz="3200">
              <a:latin typeface="Times New Roman"/>
              <a:cs typeface="Times New Roman"/>
            </a:endParaRPr>
          </a:p>
          <a:p>
            <a:pPr marL="12700" marR="6350" algn="just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473075" algn="l"/>
              </a:tabLst>
            </a:pPr>
            <a:r>
              <a:rPr sz="3200" dirty="0">
                <a:latin typeface="Times New Roman"/>
                <a:cs typeface="Times New Roman"/>
              </a:rPr>
              <a:t>In </a:t>
            </a:r>
            <a:r>
              <a:rPr sz="3200" spc="-5" dirty="0">
                <a:latin typeface="Times New Roman"/>
                <a:cs typeface="Times New Roman"/>
              </a:rPr>
              <a:t>object oriented </a:t>
            </a:r>
            <a:r>
              <a:rPr sz="3200" dirty="0">
                <a:latin typeface="Times New Roman"/>
                <a:cs typeface="Times New Roman"/>
              </a:rPr>
              <a:t>programming everything </a:t>
            </a:r>
            <a:r>
              <a:rPr sz="3200" spc="-5" dirty="0">
                <a:latin typeface="Times New Roman"/>
                <a:cs typeface="Times New Roman"/>
              </a:rPr>
              <a:t>is </a:t>
            </a:r>
            <a:r>
              <a:rPr sz="3200" dirty="0">
                <a:latin typeface="Times New Roman"/>
                <a:cs typeface="Times New Roman"/>
              </a:rPr>
              <a:t> arranged </a:t>
            </a:r>
            <a:r>
              <a:rPr sz="3200" spc="-5" dirty="0">
                <a:latin typeface="Times New Roman"/>
                <a:cs typeface="Times New Roman"/>
              </a:rPr>
              <a:t>in </a:t>
            </a:r>
            <a:r>
              <a:rPr sz="3200" dirty="0">
                <a:latin typeface="Times New Roman"/>
                <a:cs typeface="Times New Roman"/>
              </a:rPr>
              <a:t>the </a:t>
            </a:r>
            <a:r>
              <a:rPr sz="3200" spc="-5" dirty="0">
                <a:latin typeface="Times New Roman"/>
                <a:cs typeface="Times New Roman"/>
              </a:rPr>
              <a:t>form of </a:t>
            </a:r>
            <a:r>
              <a:rPr sz="3200" dirty="0">
                <a:latin typeface="Times New Roman"/>
                <a:cs typeface="Times New Roman"/>
              </a:rPr>
              <a:t>modules. For </a:t>
            </a:r>
            <a:r>
              <a:rPr sz="3200" spc="-5" dirty="0">
                <a:latin typeface="Times New Roman"/>
                <a:cs typeface="Times New Roman"/>
              </a:rPr>
              <a:t>the </a:t>
            </a:r>
            <a:r>
              <a:rPr sz="3200" dirty="0">
                <a:latin typeface="Times New Roman"/>
                <a:cs typeface="Times New Roman"/>
              </a:rPr>
              <a:t>lower 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level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applications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it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is</a:t>
            </a:r>
            <a:r>
              <a:rPr sz="3200" spc="5" dirty="0">
                <a:latin typeface="Times New Roman"/>
                <a:cs typeface="Times New Roman"/>
              </a:rPr>
              <a:t> not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desirable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feature.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92174" y="96469"/>
            <a:ext cx="67310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latin typeface="Calibri"/>
                <a:cs typeface="Calibri"/>
              </a:rPr>
              <a:t>JAYAWANTRAO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35" dirty="0">
                <a:latin typeface="Calibri"/>
                <a:cs typeface="Calibri"/>
              </a:rPr>
              <a:t>SAWANT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COLLEGE</a:t>
            </a:r>
            <a:r>
              <a:rPr sz="1800" b="1" spc="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OF</a:t>
            </a:r>
            <a:r>
              <a:rPr sz="1800" b="1" dirty="0">
                <a:latin typeface="Calibri"/>
                <a:cs typeface="Calibri"/>
              </a:rPr>
              <a:t> ENGINEERING,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HADAPSAR,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PUNE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32511"/>
            <a:ext cx="745172" cy="507872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 smtClean="0"/>
              <a:t>Prof. M. A. Thorat</a:t>
            </a:r>
            <a:endParaRPr lang="en-IN" dirty="0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51610" y="482930"/>
            <a:ext cx="664845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latin typeface="Arial"/>
                <a:cs typeface="Arial"/>
              </a:rPr>
              <a:t>Functional</a:t>
            </a:r>
            <a:r>
              <a:rPr sz="4400" spc="-30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Programming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546605"/>
            <a:ext cx="8072755" cy="467423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marR="5715" indent="-342900" algn="just">
              <a:lnSpc>
                <a:spcPts val="2400"/>
              </a:lnSpc>
              <a:spcBef>
                <a:spcPts val="675"/>
              </a:spcBef>
              <a:buFont typeface="Arial MT"/>
              <a:buChar char="•"/>
              <a:tabLst>
                <a:tab pos="355600" algn="l"/>
              </a:tabLst>
            </a:pPr>
            <a:r>
              <a:rPr sz="2500" spc="-5" dirty="0">
                <a:latin typeface="Times New Roman"/>
                <a:cs typeface="Times New Roman"/>
              </a:rPr>
              <a:t>In this </a:t>
            </a:r>
            <a:r>
              <a:rPr sz="2500" dirty="0">
                <a:latin typeface="Times New Roman"/>
                <a:cs typeface="Times New Roman"/>
              </a:rPr>
              <a:t>paradigm the </a:t>
            </a:r>
            <a:r>
              <a:rPr sz="2500" spc="-5" dirty="0">
                <a:latin typeface="Times New Roman"/>
                <a:cs typeface="Times New Roman"/>
              </a:rPr>
              <a:t>computations are </a:t>
            </a:r>
            <a:r>
              <a:rPr sz="2500" dirty="0">
                <a:latin typeface="Times New Roman"/>
                <a:cs typeface="Times New Roman"/>
              </a:rPr>
              <a:t>expressed </a:t>
            </a:r>
            <a:r>
              <a:rPr sz="2500" spc="-5" dirty="0">
                <a:latin typeface="Times New Roman"/>
                <a:cs typeface="Times New Roman"/>
              </a:rPr>
              <a:t>in </a:t>
            </a:r>
            <a:r>
              <a:rPr sz="2500" dirty="0">
                <a:latin typeface="Times New Roman"/>
                <a:cs typeface="Times New Roman"/>
              </a:rPr>
              <a:t>the form 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of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functions.</a:t>
            </a:r>
            <a:endParaRPr sz="2500">
              <a:latin typeface="Times New Roman"/>
              <a:cs typeface="Times New Roman"/>
            </a:endParaRPr>
          </a:p>
          <a:p>
            <a:pPr marL="355600" marR="5715" indent="-342900" algn="just">
              <a:lnSpc>
                <a:spcPts val="2400"/>
              </a:lnSpc>
              <a:spcBef>
                <a:spcPts val="600"/>
              </a:spcBef>
              <a:buFont typeface="Arial MT"/>
              <a:buChar char="•"/>
              <a:tabLst>
                <a:tab pos="355600" algn="l"/>
              </a:tabLst>
            </a:pPr>
            <a:r>
              <a:rPr sz="2500" spc="-5" dirty="0">
                <a:latin typeface="Times New Roman"/>
                <a:cs typeface="Times New Roman"/>
              </a:rPr>
              <a:t>Functional </a:t>
            </a:r>
            <a:r>
              <a:rPr sz="2500" dirty="0">
                <a:latin typeface="Times New Roman"/>
                <a:cs typeface="Times New Roman"/>
              </a:rPr>
              <a:t>programming paradigms treat values as single 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entities.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Unlike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variables,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values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are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never</a:t>
            </a:r>
            <a:r>
              <a:rPr sz="2500" spc="63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modified. </a:t>
            </a:r>
            <a:r>
              <a:rPr sz="2500" spc="-61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Instead,</a:t>
            </a:r>
            <a:r>
              <a:rPr sz="2500" spc="3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values</a:t>
            </a:r>
            <a:r>
              <a:rPr sz="2500" spc="3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are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transformed</a:t>
            </a:r>
            <a:r>
              <a:rPr sz="2500" spc="5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into</a:t>
            </a:r>
            <a:r>
              <a:rPr sz="2500" spc="2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new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values.</a:t>
            </a:r>
            <a:endParaRPr sz="2500">
              <a:latin typeface="Times New Roman"/>
              <a:cs typeface="Times New Roman"/>
            </a:endParaRPr>
          </a:p>
          <a:p>
            <a:pPr marL="355600" marR="6350" indent="-342900" algn="just">
              <a:lnSpc>
                <a:spcPct val="80000"/>
              </a:lnSpc>
              <a:spcBef>
                <a:spcPts val="620"/>
              </a:spcBef>
              <a:buFont typeface="Arial MT"/>
              <a:buChar char="•"/>
              <a:tabLst>
                <a:tab pos="434975" algn="l"/>
              </a:tabLst>
            </a:pPr>
            <a:r>
              <a:rPr dirty="0"/>
              <a:t>	</a:t>
            </a:r>
            <a:r>
              <a:rPr sz="2500" spc="-5" dirty="0">
                <a:latin typeface="Times New Roman"/>
                <a:cs typeface="Times New Roman"/>
              </a:rPr>
              <a:t>Computations</a:t>
            </a:r>
            <a:r>
              <a:rPr sz="2500" dirty="0">
                <a:latin typeface="Times New Roman"/>
                <a:cs typeface="Times New Roman"/>
              </a:rPr>
              <a:t> of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functional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languages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are</a:t>
            </a:r>
            <a:r>
              <a:rPr sz="2500" spc="63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performed 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largely </a:t>
            </a:r>
            <a:r>
              <a:rPr sz="2500" dirty="0">
                <a:latin typeface="Times New Roman"/>
                <a:cs typeface="Times New Roman"/>
              </a:rPr>
              <a:t>through applying functions </a:t>
            </a:r>
            <a:r>
              <a:rPr sz="2500" spc="-5" dirty="0">
                <a:latin typeface="Times New Roman"/>
                <a:cs typeface="Times New Roman"/>
              </a:rPr>
              <a:t>to </a:t>
            </a:r>
            <a:r>
              <a:rPr sz="2500" dirty="0">
                <a:latin typeface="Times New Roman"/>
                <a:cs typeface="Times New Roman"/>
              </a:rPr>
              <a:t>values, </a:t>
            </a:r>
            <a:r>
              <a:rPr sz="2500" spc="-5" dirty="0">
                <a:latin typeface="Times New Roman"/>
                <a:cs typeface="Times New Roman"/>
              </a:rPr>
              <a:t>i.e., (+ 10 20). </a:t>
            </a:r>
            <a:r>
              <a:rPr sz="250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This expression</a:t>
            </a:r>
            <a:r>
              <a:rPr sz="250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is </a:t>
            </a:r>
            <a:r>
              <a:rPr sz="2500" dirty="0">
                <a:latin typeface="Times New Roman"/>
                <a:cs typeface="Times New Roman"/>
              </a:rPr>
              <a:t>interpreted as </a:t>
            </a:r>
            <a:r>
              <a:rPr sz="2500" spc="-5" dirty="0">
                <a:latin typeface="Times New Roman"/>
                <a:cs typeface="Times New Roman"/>
              </a:rPr>
              <a:t>10+20. The</a:t>
            </a:r>
            <a:r>
              <a:rPr sz="2500" spc="61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result </a:t>
            </a:r>
            <a:r>
              <a:rPr sz="2500" spc="-5" dirty="0">
                <a:latin typeface="Times New Roman"/>
                <a:cs typeface="Times New Roman"/>
              </a:rPr>
              <a:t>30 </a:t>
            </a:r>
            <a:r>
              <a:rPr sz="2500" dirty="0">
                <a:latin typeface="Times New Roman"/>
                <a:cs typeface="Times New Roman"/>
              </a:rPr>
              <a:t>will 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be</a:t>
            </a:r>
            <a:r>
              <a:rPr sz="250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returned.</a:t>
            </a:r>
            <a:endParaRPr sz="25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80000"/>
              </a:lnSpc>
              <a:spcBef>
                <a:spcPts val="600"/>
              </a:spcBef>
              <a:buFont typeface="Arial MT"/>
              <a:buChar char="•"/>
              <a:tabLst>
                <a:tab pos="355600" algn="l"/>
              </a:tabLst>
            </a:pPr>
            <a:r>
              <a:rPr sz="2500" spc="-5" dirty="0">
                <a:latin typeface="Times New Roman"/>
                <a:cs typeface="Times New Roman"/>
              </a:rPr>
              <a:t>For</a:t>
            </a:r>
            <a:r>
              <a:rPr sz="2500" dirty="0">
                <a:latin typeface="Times New Roman"/>
                <a:cs typeface="Times New Roman"/>
              </a:rPr>
              <a:t> building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more</a:t>
            </a:r>
            <a:r>
              <a:rPr sz="2500" dirty="0">
                <a:latin typeface="Times New Roman"/>
                <a:cs typeface="Times New Roman"/>
              </a:rPr>
              <a:t> complex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functions</a:t>
            </a:r>
            <a:r>
              <a:rPr sz="2500" dirty="0">
                <a:latin typeface="Times New Roman"/>
                <a:cs typeface="Times New Roman"/>
              </a:rPr>
              <a:t> the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previously 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developed functions </a:t>
            </a:r>
            <a:r>
              <a:rPr sz="2500" dirty="0">
                <a:latin typeface="Times New Roman"/>
                <a:cs typeface="Times New Roman"/>
              </a:rPr>
              <a:t>are </a:t>
            </a:r>
            <a:r>
              <a:rPr sz="2500" spc="-5" dirty="0">
                <a:latin typeface="Times New Roman"/>
                <a:cs typeface="Times New Roman"/>
              </a:rPr>
              <a:t>used. Thus </a:t>
            </a:r>
            <a:r>
              <a:rPr sz="2500" dirty="0">
                <a:latin typeface="Times New Roman"/>
                <a:cs typeface="Times New Roman"/>
              </a:rPr>
              <a:t>program development 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proceeds</a:t>
            </a:r>
            <a:r>
              <a:rPr sz="2500" dirty="0">
                <a:latin typeface="Times New Roman"/>
                <a:cs typeface="Times New Roman"/>
              </a:rPr>
              <a:t> by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developing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simple</a:t>
            </a:r>
            <a:r>
              <a:rPr sz="2500" dirty="0">
                <a:latin typeface="Times New Roman"/>
                <a:cs typeface="Times New Roman"/>
              </a:rPr>
              <a:t> function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development</a:t>
            </a:r>
            <a:r>
              <a:rPr sz="250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to </a:t>
            </a:r>
            <a:r>
              <a:rPr sz="2500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complex</a:t>
            </a:r>
            <a:r>
              <a:rPr sz="2500" spc="5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function</a:t>
            </a:r>
            <a:r>
              <a:rPr sz="2500" spc="3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development.</a:t>
            </a:r>
            <a:endParaRPr sz="2500">
              <a:latin typeface="Times New Roman"/>
              <a:cs typeface="Times New Roman"/>
            </a:endParaRPr>
          </a:p>
          <a:p>
            <a:pPr marL="355600" indent="-342900" algn="just">
              <a:lnSpc>
                <a:spcPct val="100000"/>
              </a:lnSpc>
              <a:buFont typeface="Arial MT"/>
              <a:buChar char="•"/>
              <a:tabLst>
                <a:tab pos="355600" algn="l"/>
              </a:tabLst>
            </a:pPr>
            <a:r>
              <a:rPr sz="2500" spc="-10" dirty="0">
                <a:latin typeface="Times New Roman"/>
                <a:cs typeface="Times New Roman"/>
              </a:rPr>
              <a:t>Examples</a:t>
            </a:r>
            <a:r>
              <a:rPr sz="2500" spc="6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of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function</a:t>
            </a:r>
            <a:r>
              <a:rPr sz="2500" spc="3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programming</a:t>
            </a:r>
            <a:r>
              <a:rPr sz="2500" spc="8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are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-60" dirty="0">
                <a:latin typeface="Times New Roman"/>
                <a:cs typeface="Times New Roman"/>
              </a:rPr>
              <a:t>LISP,</a:t>
            </a:r>
            <a:r>
              <a:rPr sz="2500" spc="-5" dirty="0">
                <a:latin typeface="Times New Roman"/>
                <a:cs typeface="Times New Roman"/>
              </a:rPr>
              <a:t> Haskell,</a:t>
            </a:r>
            <a:r>
              <a:rPr sz="2500" spc="4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ML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92174" y="96469"/>
            <a:ext cx="67310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latin typeface="Calibri"/>
                <a:cs typeface="Calibri"/>
              </a:rPr>
              <a:t>JAYAWANTRAO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35" dirty="0">
                <a:latin typeface="Calibri"/>
                <a:cs typeface="Calibri"/>
              </a:rPr>
              <a:t>SAWANT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COLLEGE</a:t>
            </a:r>
            <a:r>
              <a:rPr sz="1800" b="1" spc="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OF</a:t>
            </a:r>
            <a:r>
              <a:rPr sz="1800" b="1" dirty="0">
                <a:latin typeface="Calibri"/>
                <a:cs typeface="Calibri"/>
              </a:rPr>
              <a:t> ENGINEERING,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HADAPSAR,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PUNE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32511"/>
            <a:ext cx="745172" cy="507872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 smtClean="0"/>
              <a:t>Prof. M. A. Thorat</a:t>
            </a:r>
            <a:endParaRPr lang="en-IN" dirty="0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42405"/>
            <a:ext cx="8226425" cy="5932170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868680">
              <a:lnSpc>
                <a:spcPct val="100000"/>
              </a:lnSpc>
              <a:spcBef>
                <a:spcPts val="525"/>
              </a:spcBef>
            </a:pPr>
            <a:r>
              <a:rPr sz="1800" b="1" spc="-50" dirty="0">
                <a:latin typeface="Calibri"/>
                <a:cs typeface="Calibri"/>
              </a:rPr>
              <a:t>JAYAWANTRAO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35" dirty="0">
                <a:latin typeface="Calibri"/>
                <a:cs typeface="Calibri"/>
              </a:rPr>
              <a:t>SAWANT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COLLEGE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OF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ENGINEERING,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HADAPSAR,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PUNE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1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Times New Roman"/>
                <a:cs typeface="Times New Roman"/>
              </a:rPr>
              <a:t>Merits</a:t>
            </a:r>
            <a:r>
              <a:rPr sz="3000" spc="-1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:</a:t>
            </a:r>
            <a:endParaRPr sz="3000">
              <a:latin typeface="Times New Roman"/>
              <a:cs typeface="Times New Roman"/>
            </a:endParaRPr>
          </a:p>
          <a:p>
            <a:pPr marL="527685" marR="8890" indent="-515620">
              <a:lnSpc>
                <a:spcPts val="2880"/>
              </a:lnSpc>
              <a:spcBef>
                <a:spcPts val="69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3000" spc="-5" dirty="0">
                <a:latin typeface="Times New Roman"/>
                <a:cs typeface="Times New Roman"/>
              </a:rPr>
              <a:t>Due</a:t>
            </a:r>
            <a:r>
              <a:rPr sz="3000" spc="26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to</a:t>
            </a:r>
            <a:r>
              <a:rPr sz="3000" spc="265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Times New Roman"/>
                <a:cs typeface="Times New Roman"/>
              </a:rPr>
              <a:t>use</a:t>
            </a:r>
            <a:r>
              <a:rPr sz="3000" spc="26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of</a:t>
            </a:r>
            <a:r>
              <a:rPr sz="3000" spc="26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functions</a:t>
            </a:r>
            <a:r>
              <a:rPr sz="3000" spc="26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the</a:t>
            </a:r>
            <a:r>
              <a:rPr sz="3000" spc="254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programs</a:t>
            </a:r>
            <a:r>
              <a:rPr sz="3000" spc="26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are</a:t>
            </a:r>
            <a:r>
              <a:rPr sz="3000" spc="26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easy</a:t>
            </a:r>
            <a:r>
              <a:rPr sz="3000" spc="254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Times New Roman"/>
                <a:cs typeface="Times New Roman"/>
              </a:rPr>
              <a:t>to </a:t>
            </a:r>
            <a:r>
              <a:rPr sz="3000" spc="-73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understand.</a:t>
            </a:r>
            <a:endParaRPr sz="300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3000" dirty="0">
                <a:latin typeface="Times New Roman"/>
                <a:cs typeface="Times New Roman"/>
              </a:rPr>
              <a:t>The</a:t>
            </a:r>
            <a:r>
              <a:rPr sz="3000" spc="-5" dirty="0">
                <a:latin typeface="Times New Roman"/>
                <a:cs typeface="Times New Roman"/>
              </a:rPr>
              <a:t> functions</a:t>
            </a:r>
            <a:r>
              <a:rPr sz="3000" spc="2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are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reusable.</a:t>
            </a:r>
            <a:endParaRPr sz="3000">
              <a:latin typeface="Times New Roman"/>
              <a:cs typeface="Times New Roman"/>
            </a:endParaRPr>
          </a:p>
          <a:p>
            <a:pPr marL="527685" marR="5080" indent="-515620">
              <a:lnSpc>
                <a:spcPct val="80000"/>
              </a:lnSpc>
              <a:spcBef>
                <a:spcPts val="720"/>
              </a:spcBef>
              <a:buAutoNum type="arabicPeriod"/>
              <a:tabLst>
                <a:tab pos="527685" algn="l"/>
                <a:tab pos="528320" algn="l"/>
                <a:tab pos="1016635" algn="l"/>
                <a:tab pos="1527175" algn="l"/>
                <a:tab pos="3035300" algn="l"/>
                <a:tab pos="3589654" algn="l"/>
                <a:tab pos="5054600" algn="l"/>
                <a:tab pos="5862320" algn="l"/>
                <a:tab pos="7455534" algn="l"/>
              </a:tabLst>
            </a:pPr>
            <a:r>
              <a:rPr sz="3000" spc="-5" dirty="0">
                <a:latin typeface="Times New Roman"/>
                <a:cs typeface="Times New Roman"/>
              </a:rPr>
              <a:t>I</a:t>
            </a:r>
            <a:r>
              <a:rPr sz="3000" dirty="0">
                <a:latin typeface="Times New Roman"/>
                <a:cs typeface="Times New Roman"/>
              </a:rPr>
              <a:t>t	</a:t>
            </a:r>
            <a:r>
              <a:rPr sz="3000" spc="-10" dirty="0">
                <a:latin typeface="Times New Roman"/>
                <a:cs typeface="Times New Roman"/>
              </a:rPr>
              <a:t>i</a:t>
            </a:r>
            <a:r>
              <a:rPr sz="3000" dirty="0">
                <a:latin typeface="Times New Roman"/>
                <a:cs typeface="Times New Roman"/>
              </a:rPr>
              <a:t>s	possible	</a:t>
            </a:r>
            <a:r>
              <a:rPr sz="3000" spc="-10" dirty="0">
                <a:latin typeface="Times New Roman"/>
                <a:cs typeface="Times New Roman"/>
              </a:rPr>
              <a:t>t</a:t>
            </a:r>
            <a:r>
              <a:rPr sz="3000" dirty="0">
                <a:latin typeface="Times New Roman"/>
                <a:cs typeface="Times New Roman"/>
              </a:rPr>
              <a:t>o	develop	</a:t>
            </a:r>
            <a:r>
              <a:rPr sz="3000" spc="-5" dirty="0">
                <a:latin typeface="Times New Roman"/>
                <a:cs typeface="Times New Roman"/>
              </a:rPr>
              <a:t>an</a:t>
            </a:r>
            <a:r>
              <a:rPr sz="3000" dirty="0">
                <a:latin typeface="Times New Roman"/>
                <a:cs typeface="Times New Roman"/>
              </a:rPr>
              <a:t>d	maint</a:t>
            </a:r>
            <a:r>
              <a:rPr sz="3000" spc="5" dirty="0">
                <a:latin typeface="Times New Roman"/>
                <a:cs typeface="Times New Roman"/>
              </a:rPr>
              <a:t>a</a:t>
            </a:r>
            <a:r>
              <a:rPr sz="3000" dirty="0">
                <a:latin typeface="Times New Roman"/>
                <a:cs typeface="Times New Roman"/>
              </a:rPr>
              <a:t>in	la</a:t>
            </a:r>
            <a:r>
              <a:rPr sz="3000" spc="-40" dirty="0">
                <a:latin typeface="Times New Roman"/>
                <a:cs typeface="Times New Roman"/>
              </a:rPr>
              <a:t>r</a:t>
            </a:r>
            <a:r>
              <a:rPr sz="3000" dirty="0">
                <a:latin typeface="Times New Roman"/>
                <a:cs typeface="Times New Roman"/>
              </a:rPr>
              <a:t>ge  </a:t>
            </a:r>
            <a:r>
              <a:rPr sz="3000" spc="-5" dirty="0">
                <a:latin typeface="Times New Roman"/>
                <a:cs typeface="Times New Roman"/>
              </a:rPr>
              <a:t>programs</a:t>
            </a:r>
            <a:r>
              <a:rPr sz="3000" spc="1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consisting</a:t>
            </a:r>
            <a:r>
              <a:rPr sz="3000" spc="2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of </a:t>
            </a:r>
            <a:r>
              <a:rPr sz="3000" spc="-15" dirty="0">
                <a:latin typeface="Times New Roman"/>
                <a:cs typeface="Times New Roman"/>
              </a:rPr>
              <a:t>large</a:t>
            </a:r>
            <a:r>
              <a:rPr sz="3000" spc="2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number</a:t>
            </a:r>
            <a:r>
              <a:rPr sz="3000" spc="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of </a:t>
            </a:r>
            <a:r>
              <a:rPr sz="3000" spc="-5" dirty="0">
                <a:latin typeface="Times New Roman"/>
                <a:cs typeface="Times New Roman"/>
              </a:rPr>
              <a:t>functions.</a:t>
            </a:r>
            <a:endParaRPr sz="3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Times New Roman"/>
                <a:cs typeface="Times New Roman"/>
              </a:rPr>
              <a:t>Demerits:</a:t>
            </a:r>
            <a:endParaRPr sz="3000">
              <a:latin typeface="Times New Roman"/>
              <a:cs typeface="Times New Roman"/>
            </a:endParaRPr>
          </a:p>
          <a:p>
            <a:pPr marL="527685" marR="5715" indent="-515620">
              <a:lnSpc>
                <a:spcPts val="2880"/>
              </a:lnSpc>
              <a:spcBef>
                <a:spcPts val="70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3000" dirty="0">
                <a:latin typeface="Times New Roman"/>
                <a:cs typeface="Times New Roman"/>
              </a:rPr>
              <a:t>Functional</a:t>
            </a:r>
            <a:r>
              <a:rPr sz="3000" spc="24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programming</a:t>
            </a:r>
            <a:r>
              <a:rPr sz="3000" spc="260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Times New Roman"/>
                <a:cs typeface="Times New Roman"/>
              </a:rPr>
              <a:t>is</a:t>
            </a:r>
            <a:r>
              <a:rPr sz="3000" spc="24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less</a:t>
            </a:r>
            <a:r>
              <a:rPr sz="3000" spc="250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Times New Roman"/>
                <a:cs typeface="Times New Roman"/>
              </a:rPr>
              <a:t>efficient</a:t>
            </a:r>
            <a:r>
              <a:rPr sz="3000" spc="26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than</a:t>
            </a:r>
            <a:r>
              <a:rPr sz="3000" spc="25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the </a:t>
            </a:r>
            <a:r>
              <a:rPr sz="3000" spc="-73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other </a:t>
            </a:r>
            <a:r>
              <a:rPr sz="3000" spc="-5" dirty="0">
                <a:latin typeface="Times New Roman"/>
                <a:cs typeface="Times New Roman"/>
              </a:rPr>
              <a:t>languages.</a:t>
            </a:r>
            <a:endParaRPr sz="3000">
              <a:latin typeface="Times New Roman"/>
              <a:cs typeface="Times New Roman"/>
            </a:endParaRPr>
          </a:p>
          <a:p>
            <a:pPr marL="527685" marR="6350" indent="-515620">
              <a:lnSpc>
                <a:spcPts val="2880"/>
              </a:lnSpc>
              <a:spcBef>
                <a:spcPts val="72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3000" dirty="0">
                <a:latin typeface="Times New Roman"/>
                <a:cs typeface="Times New Roman"/>
              </a:rPr>
              <a:t>They</a:t>
            </a:r>
            <a:r>
              <a:rPr sz="3000" spc="18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consume</a:t>
            </a:r>
            <a:r>
              <a:rPr sz="3000" spc="180" dirty="0">
                <a:latin typeface="Times New Roman"/>
                <a:cs typeface="Times New Roman"/>
              </a:rPr>
              <a:t> </a:t>
            </a:r>
            <a:r>
              <a:rPr sz="3000" spc="-15" dirty="0">
                <a:latin typeface="Times New Roman"/>
                <a:cs typeface="Times New Roman"/>
              </a:rPr>
              <a:t>large</a:t>
            </a:r>
            <a:r>
              <a:rPr sz="3000" spc="18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amount</a:t>
            </a:r>
            <a:r>
              <a:rPr sz="3000" spc="18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of</a:t>
            </a:r>
            <a:r>
              <a:rPr sz="3000" spc="17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time</a:t>
            </a:r>
            <a:r>
              <a:rPr sz="3000" spc="17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and</a:t>
            </a:r>
            <a:r>
              <a:rPr sz="3000" spc="19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memory </a:t>
            </a:r>
            <a:r>
              <a:rPr sz="3000" spc="-73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for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execution.</a:t>
            </a:r>
            <a:endParaRPr sz="3000">
              <a:latin typeface="Times New Roman"/>
              <a:cs typeface="Times New Roman"/>
            </a:endParaRPr>
          </a:p>
          <a:p>
            <a:pPr marL="527685" marR="6350" indent="-515620">
              <a:lnSpc>
                <a:spcPct val="80000"/>
              </a:lnSpc>
              <a:spcBef>
                <a:spcPts val="745"/>
              </a:spcBef>
              <a:buAutoNum type="arabicPeriod"/>
              <a:tabLst>
                <a:tab pos="527685" algn="l"/>
                <a:tab pos="528320" algn="l"/>
                <a:tab pos="1754505" algn="l"/>
                <a:tab pos="3535045" algn="l"/>
                <a:tab pos="5843905" algn="l"/>
                <a:tab pos="6328410" algn="l"/>
                <a:tab pos="7048500" algn="l"/>
                <a:tab pos="7450455" algn="l"/>
              </a:tabLst>
            </a:pPr>
            <a:r>
              <a:rPr sz="3000" dirty="0">
                <a:latin typeface="Times New Roman"/>
                <a:cs typeface="Times New Roman"/>
              </a:rPr>
              <a:t>Pure</a:t>
            </a:r>
            <a:r>
              <a:rPr sz="3000" spc="-15" dirty="0">
                <a:latin typeface="Times New Roman"/>
                <a:cs typeface="Times New Roman"/>
              </a:rPr>
              <a:t>l</a:t>
            </a:r>
            <a:r>
              <a:rPr sz="3000" dirty="0">
                <a:latin typeface="Times New Roman"/>
                <a:cs typeface="Times New Roman"/>
              </a:rPr>
              <a:t>y	func</a:t>
            </a:r>
            <a:r>
              <a:rPr sz="3000" spc="5" dirty="0">
                <a:latin typeface="Times New Roman"/>
                <a:cs typeface="Times New Roman"/>
              </a:rPr>
              <a:t>t</a:t>
            </a:r>
            <a:r>
              <a:rPr sz="3000" dirty="0">
                <a:latin typeface="Times New Roman"/>
                <a:cs typeface="Times New Roman"/>
              </a:rPr>
              <a:t>io</a:t>
            </a:r>
            <a:r>
              <a:rPr sz="3000" spc="-10" dirty="0">
                <a:latin typeface="Times New Roman"/>
                <a:cs typeface="Times New Roman"/>
              </a:rPr>
              <a:t>n</a:t>
            </a:r>
            <a:r>
              <a:rPr sz="3000" spc="5" dirty="0">
                <a:latin typeface="Times New Roman"/>
                <a:cs typeface="Times New Roman"/>
              </a:rPr>
              <a:t>a</a:t>
            </a:r>
            <a:r>
              <a:rPr sz="3000" dirty="0">
                <a:latin typeface="Times New Roman"/>
                <a:cs typeface="Times New Roman"/>
              </a:rPr>
              <a:t>l	prog</a:t>
            </a:r>
            <a:r>
              <a:rPr sz="3000" spc="-15" dirty="0">
                <a:latin typeface="Times New Roman"/>
                <a:cs typeface="Times New Roman"/>
              </a:rPr>
              <a:t>r</a:t>
            </a:r>
            <a:r>
              <a:rPr sz="3000" spc="5" dirty="0">
                <a:latin typeface="Times New Roman"/>
                <a:cs typeface="Times New Roman"/>
              </a:rPr>
              <a:t>a</a:t>
            </a:r>
            <a:r>
              <a:rPr sz="3000" dirty="0">
                <a:latin typeface="Times New Roman"/>
                <a:cs typeface="Times New Roman"/>
              </a:rPr>
              <a:t>mming	</a:t>
            </a:r>
            <a:r>
              <a:rPr sz="3000" spc="-10" dirty="0">
                <a:latin typeface="Times New Roman"/>
                <a:cs typeface="Times New Roman"/>
              </a:rPr>
              <a:t>i</a:t>
            </a:r>
            <a:r>
              <a:rPr sz="3000" dirty="0">
                <a:latin typeface="Times New Roman"/>
                <a:cs typeface="Times New Roman"/>
              </a:rPr>
              <a:t>s	</a:t>
            </a:r>
            <a:r>
              <a:rPr sz="3000" spc="-5" dirty="0">
                <a:latin typeface="Times New Roman"/>
                <a:cs typeface="Times New Roman"/>
              </a:rPr>
              <a:t>no</a:t>
            </a:r>
            <a:r>
              <a:rPr sz="3000" dirty="0">
                <a:latin typeface="Times New Roman"/>
                <a:cs typeface="Times New Roman"/>
              </a:rPr>
              <a:t>t	a	g</a:t>
            </a:r>
            <a:r>
              <a:rPr sz="3000" spc="-15" dirty="0">
                <a:latin typeface="Times New Roman"/>
                <a:cs typeface="Times New Roman"/>
              </a:rPr>
              <a:t>o</a:t>
            </a:r>
            <a:r>
              <a:rPr sz="3000" dirty="0">
                <a:latin typeface="Times New Roman"/>
                <a:cs typeface="Times New Roman"/>
              </a:rPr>
              <a:t>od  </a:t>
            </a:r>
            <a:r>
              <a:rPr sz="3000" spc="-5" dirty="0">
                <a:latin typeface="Times New Roman"/>
                <a:cs typeface="Times New Roman"/>
              </a:rPr>
              <a:t>option</a:t>
            </a:r>
            <a:r>
              <a:rPr sz="3000" spc="1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for </a:t>
            </a:r>
            <a:r>
              <a:rPr sz="3000" spc="-5" dirty="0">
                <a:latin typeface="Times New Roman"/>
                <a:cs typeface="Times New Roman"/>
              </a:rPr>
              <a:t>commercial</a:t>
            </a:r>
            <a:r>
              <a:rPr sz="3000" spc="5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software</a:t>
            </a:r>
            <a:r>
              <a:rPr sz="3000" spc="2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development.</a:t>
            </a:r>
            <a:endParaRPr sz="30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32511"/>
            <a:ext cx="745172" cy="507872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 smtClean="0"/>
              <a:t>Prof. M. A. Thorat</a:t>
            </a:r>
            <a:endParaRPr lang="en-IN" dirty="0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96820" y="482930"/>
            <a:ext cx="53117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latin typeface="Arial"/>
                <a:cs typeface="Arial"/>
              </a:rPr>
              <a:t>Logic</a:t>
            </a:r>
            <a:r>
              <a:rPr sz="4400" spc="-4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Programming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538985"/>
            <a:ext cx="8073390" cy="4141470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355600" marR="5715" indent="-342900" algn="just">
              <a:lnSpc>
                <a:spcPct val="80000"/>
              </a:lnSpc>
              <a:spcBef>
                <a:spcPts val="745"/>
              </a:spcBef>
              <a:buFont typeface="Arial MT"/>
              <a:buChar char="•"/>
              <a:tabLst>
                <a:tab pos="355600" algn="l"/>
              </a:tabLst>
            </a:pPr>
            <a:r>
              <a:rPr sz="2700" dirty="0">
                <a:latin typeface="Times New Roman"/>
                <a:cs typeface="Times New Roman"/>
              </a:rPr>
              <a:t>In </a:t>
            </a:r>
            <a:r>
              <a:rPr sz="2700" spc="-5" dirty="0">
                <a:latin typeface="Times New Roman"/>
                <a:cs typeface="Times New Roman"/>
              </a:rPr>
              <a:t>this </a:t>
            </a:r>
            <a:r>
              <a:rPr sz="2700" dirty="0">
                <a:latin typeface="Times New Roman"/>
                <a:cs typeface="Times New Roman"/>
              </a:rPr>
              <a:t>paradigm </a:t>
            </a:r>
            <a:r>
              <a:rPr sz="2700" spc="-10" dirty="0">
                <a:latin typeface="Times New Roman"/>
                <a:cs typeface="Times New Roman"/>
              </a:rPr>
              <a:t>we </a:t>
            </a:r>
            <a:r>
              <a:rPr sz="2700" spc="-5" dirty="0">
                <a:latin typeface="Times New Roman"/>
                <a:cs typeface="Times New Roman"/>
              </a:rPr>
              <a:t>express computation </a:t>
            </a:r>
            <a:r>
              <a:rPr sz="2700" dirty="0">
                <a:latin typeface="Times New Roman"/>
                <a:cs typeface="Times New Roman"/>
              </a:rPr>
              <a:t>in terms </a:t>
            </a:r>
            <a:r>
              <a:rPr sz="2700" spc="-10" dirty="0">
                <a:latin typeface="Times New Roman"/>
                <a:cs typeface="Times New Roman"/>
              </a:rPr>
              <a:t>of </a:t>
            </a:r>
            <a:r>
              <a:rPr sz="2700" spc="-5" dirty="0">
                <a:latin typeface="Times New Roman"/>
                <a:cs typeface="Times New Roman"/>
              </a:rPr>
              <a:t> mathematical </a:t>
            </a:r>
            <a:r>
              <a:rPr sz="2700" dirty="0">
                <a:latin typeface="Times New Roman"/>
                <a:cs typeface="Times New Roman"/>
              </a:rPr>
              <a:t>logic </a:t>
            </a:r>
            <a:r>
              <a:rPr sz="2700" spc="-35" dirty="0">
                <a:latin typeface="Times New Roman"/>
                <a:cs typeface="Times New Roman"/>
              </a:rPr>
              <a:t>only. </a:t>
            </a:r>
            <a:r>
              <a:rPr sz="2700" dirty="0">
                <a:latin typeface="Times New Roman"/>
                <a:cs typeface="Times New Roman"/>
              </a:rPr>
              <a:t>It is also called </a:t>
            </a:r>
            <a:r>
              <a:rPr sz="2700" spc="-10" dirty="0">
                <a:latin typeface="Times New Roman"/>
                <a:cs typeface="Times New Roman"/>
              </a:rPr>
              <a:t>as </a:t>
            </a:r>
            <a:r>
              <a:rPr sz="2700" dirty="0">
                <a:latin typeface="Times New Roman"/>
                <a:cs typeface="Times New Roman"/>
              </a:rPr>
              <a:t>rule </a:t>
            </a:r>
            <a:r>
              <a:rPr sz="2700" spc="-5" dirty="0">
                <a:latin typeface="Times New Roman"/>
                <a:cs typeface="Times New Roman"/>
              </a:rPr>
              <a:t>based </a:t>
            </a:r>
            <a:r>
              <a:rPr sz="270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programming </a:t>
            </a:r>
            <a:r>
              <a:rPr sz="2700" dirty="0">
                <a:latin typeface="Times New Roman"/>
                <a:cs typeface="Times New Roman"/>
              </a:rPr>
              <a:t>approach.</a:t>
            </a:r>
            <a:endParaRPr sz="2700">
              <a:latin typeface="Times New Roman"/>
              <a:cs typeface="Times New Roman"/>
            </a:endParaRPr>
          </a:p>
          <a:p>
            <a:pPr marL="355600" indent="-342900" algn="just">
              <a:lnSpc>
                <a:spcPct val="100000"/>
              </a:lnSpc>
              <a:buFont typeface="Arial MT"/>
              <a:buChar char="•"/>
              <a:tabLst>
                <a:tab pos="355600" algn="l"/>
              </a:tabLst>
            </a:pPr>
            <a:r>
              <a:rPr sz="2700" dirty="0">
                <a:latin typeface="Times New Roman"/>
                <a:cs typeface="Times New Roman"/>
              </a:rPr>
              <a:t>Rules</a:t>
            </a:r>
            <a:r>
              <a:rPr sz="2700" spc="-1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are</a:t>
            </a:r>
            <a:r>
              <a:rPr sz="2700" spc="-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specified</a:t>
            </a:r>
            <a:r>
              <a:rPr sz="2700" spc="-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in</a:t>
            </a:r>
            <a:r>
              <a:rPr sz="2700" spc="-1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no</a:t>
            </a:r>
            <a:r>
              <a:rPr sz="2700" spc="-1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special</a:t>
            </a:r>
            <a:r>
              <a:rPr sz="2700" spc="-10" dirty="0">
                <a:latin typeface="Times New Roman"/>
                <a:cs typeface="Times New Roman"/>
              </a:rPr>
              <a:t> </a:t>
            </a:r>
            <a:r>
              <a:rPr sz="2700" spc="-25" dirty="0">
                <a:latin typeface="Times New Roman"/>
                <a:cs typeface="Times New Roman"/>
              </a:rPr>
              <a:t>order.</a:t>
            </a:r>
            <a:endParaRPr sz="27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80000"/>
              </a:lnSpc>
              <a:spcBef>
                <a:spcPts val="650"/>
              </a:spcBef>
              <a:buFont typeface="Arial MT"/>
              <a:buChar char="•"/>
              <a:tabLst>
                <a:tab pos="355600" algn="l"/>
              </a:tabLst>
            </a:pPr>
            <a:r>
              <a:rPr sz="2700" dirty="0">
                <a:latin typeface="Times New Roman"/>
                <a:cs typeface="Times New Roman"/>
              </a:rPr>
              <a:t>It supports </a:t>
            </a:r>
            <a:r>
              <a:rPr sz="2700" spc="-10" dirty="0">
                <a:latin typeface="Times New Roman"/>
                <a:cs typeface="Times New Roman"/>
              </a:rPr>
              <a:t>for </a:t>
            </a:r>
            <a:r>
              <a:rPr sz="2700" dirty="0">
                <a:latin typeface="Times New Roman"/>
                <a:cs typeface="Times New Roman"/>
              </a:rPr>
              <a:t>declarative </a:t>
            </a:r>
            <a:r>
              <a:rPr sz="2700" spc="-5" dirty="0">
                <a:latin typeface="Times New Roman"/>
                <a:cs typeface="Times New Roman"/>
              </a:rPr>
              <a:t>programming </a:t>
            </a:r>
            <a:r>
              <a:rPr sz="2700" dirty="0">
                <a:latin typeface="Times New Roman"/>
                <a:cs typeface="Times New Roman"/>
              </a:rPr>
              <a:t>approach. </a:t>
            </a:r>
            <a:r>
              <a:rPr sz="2700" spc="-5" dirty="0">
                <a:latin typeface="Times New Roman"/>
                <a:cs typeface="Times New Roman"/>
              </a:rPr>
              <a:t>In </a:t>
            </a:r>
            <a:r>
              <a:rPr sz="270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this</a:t>
            </a:r>
            <a:r>
              <a:rPr sz="270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approach</a:t>
            </a:r>
            <a:r>
              <a:rPr sz="2700" dirty="0">
                <a:latin typeface="Times New Roman"/>
                <a:cs typeface="Times New Roman"/>
              </a:rPr>
              <a:t> how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the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computations</a:t>
            </a:r>
            <a:r>
              <a:rPr sz="270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take</a:t>
            </a:r>
            <a:r>
              <a:rPr sz="270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place</a:t>
            </a:r>
            <a:r>
              <a:rPr sz="2700" dirty="0">
                <a:latin typeface="Times New Roman"/>
                <a:cs typeface="Times New Roman"/>
              </a:rPr>
              <a:t> is 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explained.</a:t>
            </a:r>
            <a:endParaRPr sz="27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80000"/>
              </a:lnSpc>
              <a:spcBef>
                <a:spcPts val="650"/>
              </a:spcBef>
              <a:buFont typeface="Arial MT"/>
              <a:buChar char="•"/>
              <a:tabLst>
                <a:tab pos="355600" algn="l"/>
              </a:tabLst>
            </a:pPr>
            <a:r>
              <a:rPr sz="2700" dirty="0">
                <a:latin typeface="Times New Roman"/>
                <a:cs typeface="Times New Roman"/>
              </a:rPr>
              <a:t>The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logic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paradigm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focuses</a:t>
            </a:r>
            <a:r>
              <a:rPr sz="2700" dirty="0">
                <a:latin typeface="Times New Roman"/>
                <a:cs typeface="Times New Roman"/>
              </a:rPr>
              <a:t> on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predicate</a:t>
            </a:r>
            <a:r>
              <a:rPr sz="2700" spc="66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logic,</a:t>
            </a:r>
            <a:r>
              <a:rPr sz="2700" spc="675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in 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which</a:t>
            </a:r>
            <a:r>
              <a:rPr sz="2700" spc="-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the</a:t>
            </a:r>
            <a:r>
              <a:rPr sz="2700" spc="-1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basic</a:t>
            </a:r>
            <a:r>
              <a:rPr sz="2700" spc="-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concept</a:t>
            </a:r>
            <a:r>
              <a:rPr sz="2700" spc="-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is</a:t>
            </a:r>
            <a:r>
              <a:rPr sz="2700" spc="-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</a:t>
            </a:r>
            <a:r>
              <a:rPr sz="2700" spc="-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relation.</a:t>
            </a:r>
            <a:endParaRPr sz="2700">
              <a:latin typeface="Times New Roman"/>
              <a:cs typeface="Times New Roman"/>
            </a:endParaRPr>
          </a:p>
          <a:p>
            <a:pPr marL="355600" indent="-342900" algn="just">
              <a:lnSpc>
                <a:spcPct val="100000"/>
              </a:lnSpc>
              <a:buFont typeface="Arial MT"/>
              <a:buChar char="•"/>
              <a:tabLst>
                <a:tab pos="355600" algn="l"/>
              </a:tabLst>
            </a:pPr>
            <a:r>
              <a:rPr sz="2700" spc="-5" dirty="0">
                <a:latin typeface="Times New Roman"/>
                <a:cs typeface="Times New Roman"/>
              </a:rPr>
              <a:t>Example</a:t>
            </a:r>
            <a:r>
              <a:rPr sz="2700" dirty="0">
                <a:latin typeface="Times New Roman"/>
                <a:cs typeface="Times New Roman"/>
              </a:rPr>
              <a:t> of</a:t>
            </a:r>
            <a:r>
              <a:rPr sz="2700" spc="-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Logic</a:t>
            </a:r>
            <a:r>
              <a:rPr sz="2700" spc="-1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programming</a:t>
            </a:r>
            <a:r>
              <a:rPr sz="2700" spc="1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is</a:t>
            </a:r>
            <a:r>
              <a:rPr sz="2700" spc="-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Prolog.</a:t>
            </a:r>
            <a:endParaRPr sz="2700">
              <a:latin typeface="Times New Roman"/>
              <a:cs typeface="Times New Roman"/>
            </a:endParaRPr>
          </a:p>
          <a:p>
            <a:pPr marL="355600" indent="-342900" algn="just">
              <a:lnSpc>
                <a:spcPct val="100000"/>
              </a:lnSpc>
              <a:buFont typeface="Arial MT"/>
              <a:buChar char="•"/>
              <a:tabLst>
                <a:tab pos="355600" algn="l"/>
              </a:tabLst>
            </a:pPr>
            <a:r>
              <a:rPr sz="2700" dirty="0">
                <a:latin typeface="Times New Roman"/>
                <a:cs typeface="Times New Roman"/>
              </a:rPr>
              <a:t>Merits:1.</a:t>
            </a:r>
            <a:r>
              <a:rPr sz="2700" spc="-8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This</a:t>
            </a:r>
            <a:r>
              <a:rPr sz="2700" spc="-5" dirty="0">
                <a:latin typeface="Times New Roman"/>
                <a:cs typeface="Times New Roman"/>
              </a:rPr>
              <a:t> programming</a:t>
            </a:r>
            <a:r>
              <a:rPr sz="2700" dirty="0">
                <a:latin typeface="Times New Roman"/>
                <a:cs typeface="Times New Roman"/>
              </a:rPr>
              <a:t> paradigm</a:t>
            </a:r>
            <a:r>
              <a:rPr sz="2700" spc="-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is</a:t>
            </a:r>
            <a:r>
              <a:rPr sz="2700" spc="-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reliable.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92174" y="96469"/>
            <a:ext cx="67310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latin typeface="Calibri"/>
                <a:cs typeface="Calibri"/>
              </a:rPr>
              <a:t>JAYAWANTRAO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35" dirty="0">
                <a:latin typeface="Calibri"/>
                <a:cs typeface="Calibri"/>
              </a:rPr>
              <a:t>SAWANT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COLLEGE</a:t>
            </a:r>
            <a:r>
              <a:rPr sz="1800" b="1" spc="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OF</a:t>
            </a:r>
            <a:r>
              <a:rPr sz="1800" b="1" dirty="0">
                <a:latin typeface="Calibri"/>
                <a:cs typeface="Calibri"/>
              </a:rPr>
              <a:t> ENGINEERING,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HADAPSAR,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PUNE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32511"/>
            <a:ext cx="745172" cy="507872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 smtClean="0"/>
              <a:t>Prof. M. A. Thorat</a:t>
            </a:r>
            <a:endParaRPr lang="en-IN" dirty="0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740" y="351231"/>
            <a:ext cx="8150225" cy="139255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 marR="5080" algn="just">
              <a:lnSpc>
                <a:spcPts val="3460"/>
              </a:lnSpc>
              <a:spcBef>
                <a:spcPts val="535"/>
              </a:spcBef>
            </a:pPr>
            <a:r>
              <a:rPr sz="3200" b="0" dirty="0">
                <a:latin typeface="Times New Roman"/>
                <a:cs typeface="Times New Roman"/>
              </a:rPr>
              <a:t>2. The program can be quickly developed using </a:t>
            </a:r>
            <a:r>
              <a:rPr sz="3200" b="0" spc="5" dirty="0">
                <a:latin typeface="Times New Roman"/>
                <a:cs typeface="Times New Roman"/>
              </a:rPr>
              <a:t> </a:t>
            </a:r>
            <a:r>
              <a:rPr sz="3200" b="0" dirty="0">
                <a:latin typeface="Times New Roman"/>
                <a:cs typeface="Times New Roman"/>
              </a:rPr>
              <a:t>this</a:t>
            </a:r>
            <a:r>
              <a:rPr sz="3200" b="0" spc="5" dirty="0">
                <a:latin typeface="Times New Roman"/>
                <a:cs typeface="Times New Roman"/>
              </a:rPr>
              <a:t> </a:t>
            </a:r>
            <a:r>
              <a:rPr sz="3200" b="0" dirty="0">
                <a:latin typeface="Times New Roman"/>
                <a:cs typeface="Times New Roman"/>
              </a:rPr>
              <a:t>approach</a:t>
            </a:r>
            <a:r>
              <a:rPr sz="3200" b="0" spc="5" dirty="0">
                <a:latin typeface="Times New Roman"/>
                <a:cs typeface="Times New Roman"/>
              </a:rPr>
              <a:t> </a:t>
            </a:r>
            <a:r>
              <a:rPr sz="3200" b="0" dirty="0">
                <a:latin typeface="Times New Roman"/>
                <a:cs typeface="Times New Roman"/>
              </a:rPr>
              <a:t>as</a:t>
            </a:r>
            <a:r>
              <a:rPr sz="3200" b="0" spc="5" dirty="0">
                <a:latin typeface="Times New Roman"/>
                <a:cs typeface="Times New Roman"/>
              </a:rPr>
              <a:t> </a:t>
            </a:r>
            <a:r>
              <a:rPr sz="3200" b="0" spc="-5" dirty="0">
                <a:latin typeface="Times New Roman"/>
                <a:cs typeface="Times New Roman"/>
              </a:rPr>
              <a:t>it</a:t>
            </a:r>
            <a:r>
              <a:rPr sz="3200" b="0" dirty="0">
                <a:latin typeface="Times New Roman"/>
                <a:cs typeface="Times New Roman"/>
              </a:rPr>
              <a:t> makes</a:t>
            </a:r>
            <a:r>
              <a:rPr sz="3200" b="0" spc="5" dirty="0">
                <a:latin typeface="Times New Roman"/>
                <a:cs typeface="Times New Roman"/>
              </a:rPr>
              <a:t> </a:t>
            </a:r>
            <a:r>
              <a:rPr sz="3200" b="0" dirty="0">
                <a:latin typeface="Times New Roman"/>
                <a:cs typeface="Times New Roman"/>
              </a:rPr>
              <a:t>use</a:t>
            </a:r>
            <a:r>
              <a:rPr sz="3200" b="0" spc="5" dirty="0">
                <a:latin typeface="Times New Roman"/>
                <a:cs typeface="Times New Roman"/>
              </a:rPr>
              <a:t> </a:t>
            </a:r>
            <a:r>
              <a:rPr sz="3200" b="0" dirty="0">
                <a:latin typeface="Times New Roman"/>
                <a:cs typeface="Times New Roman"/>
              </a:rPr>
              <a:t>of</a:t>
            </a:r>
            <a:r>
              <a:rPr sz="3200" b="0" spc="5" dirty="0">
                <a:latin typeface="Times New Roman"/>
                <a:cs typeface="Times New Roman"/>
              </a:rPr>
              <a:t> </a:t>
            </a:r>
            <a:r>
              <a:rPr sz="3200" b="0" spc="-5" dirty="0">
                <a:latin typeface="Times New Roman"/>
                <a:cs typeface="Times New Roman"/>
              </a:rPr>
              <a:t>true/false </a:t>
            </a:r>
            <a:r>
              <a:rPr sz="3200" b="0" dirty="0">
                <a:latin typeface="Times New Roman"/>
                <a:cs typeface="Times New Roman"/>
              </a:rPr>
              <a:t> statements</a:t>
            </a:r>
            <a:r>
              <a:rPr sz="3200" b="0" spc="-20" dirty="0">
                <a:latin typeface="Times New Roman"/>
                <a:cs typeface="Times New Roman"/>
              </a:rPr>
              <a:t> </a:t>
            </a:r>
            <a:r>
              <a:rPr sz="3200" b="0" dirty="0">
                <a:latin typeface="Times New Roman"/>
                <a:cs typeface="Times New Roman"/>
              </a:rPr>
              <a:t>rather</a:t>
            </a:r>
            <a:r>
              <a:rPr sz="3200" b="0" spc="-20" dirty="0">
                <a:latin typeface="Times New Roman"/>
                <a:cs typeface="Times New Roman"/>
              </a:rPr>
              <a:t> </a:t>
            </a:r>
            <a:r>
              <a:rPr sz="3200" b="0" dirty="0">
                <a:latin typeface="Times New Roman"/>
                <a:cs typeface="Times New Roman"/>
              </a:rPr>
              <a:t>than</a:t>
            </a:r>
            <a:r>
              <a:rPr sz="3200" b="0" spc="-10" dirty="0">
                <a:latin typeface="Times New Roman"/>
                <a:cs typeface="Times New Roman"/>
              </a:rPr>
              <a:t> </a:t>
            </a:r>
            <a:r>
              <a:rPr sz="3200" b="0" dirty="0">
                <a:latin typeface="Times New Roman"/>
                <a:cs typeface="Times New Roman"/>
              </a:rPr>
              <a:t>objects.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9740" y="1766062"/>
            <a:ext cx="8149590" cy="397764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 marR="5080">
              <a:lnSpc>
                <a:spcPts val="3460"/>
              </a:lnSpc>
              <a:spcBef>
                <a:spcPts val="535"/>
              </a:spcBef>
              <a:tabLst>
                <a:tab pos="494030" algn="l"/>
                <a:tab pos="917575" algn="l"/>
                <a:tab pos="1364615" algn="l"/>
                <a:tab pos="2196465" algn="l"/>
                <a:tab pos="3638550" algn="l"/>
                <a:tab pos="4287520" algn="l"/>
                <a:tab pos="4959985" algn="l"/>
                <a:tab pos="6650355" algn="l"/>
                <a:tab pos="7141209" algn="l"/>
              </a:tabLst>
            </a:pPr>
            <a:r>
              <a:rPr sz="3200" spc="5" dirty="0">
                <a:latin typeface="Times New Roman"/>
                <a:cs typeface="Times New Roman"/>
              </a:rPr>
              <a:t>3</a:t>
            </a:r>
            <a:r>
              <a:rPr sz="3200" dirty="0">
                <a:latin typeface="Times New Roman"/>
                <a:cs typeface="Times New Roman"/>
              </a:rPr>
              <a:t>.	It	</a:t>
            </a:r>
            <a:r>
              <a:rPr sz="3200" spc="-5" dirty="0">
                <a:latin typeface="Times New Roman"/>
                <a:cs typeface="Times New Roman"/>
              </a:rPr>
              <a:t>i</a:t>
            </a:r>
            <a:r>
              <a:rPr sz="3200" dirty="0">
                <a:latin typeface="Times New Roman"/>
                <a:cs typeface="Times New Roman"/>
              </a:rPr>
              <a:t>s	best	suitable	</a:t>
            </a:r>
            <a:r>
              <a:rPr sz="3200" spc="-10" dirty="0">
                <a:latin typeface="Times New Roman"/>
                <a:cs typeface="Times New Roman"/>
              </a:rPr>
              <a:t>f</a:t>
            </a:r>
            <a:r>
              <a:rPr sz="3200" dirty="0">
                <a:latin typeface="Times New Roman"/>
                <a:cs typeface="Times New Roman"/>
              </a:rPr>
              <a:t>or	</a:t>
            </a:r>
            <a:r>
              <a:rPr sz="3200" spc="-20" dirty="0">
                <a:latin typeface="Times New Roman"/>
                <a:cs typeface="Times New Roman"/>
              </a:rPr>
              <a:t>t</a:t>
            </a:r>
            <a:r>
              <a:rPr sz="3200" dirty="0">
                <a:latin typeface="Times New Roman"/>
                <a:cs typeface="Times New Roman"/>
              </a:rPr>
              <a:t>he	pr</a:t>
            </a:r>
            <a:r>
              <a:rPr sz="3200" spc="-10" dirty="0">
                <a:latin typeface="Times New Roman"/>
                <a:cs typeface="Times New Roman"/>
              </a:rPr>
              <a:t>o</a:t>
            </a:r>
            <a:r>
              <a:rPr sz="3200" dirty="0">
                <a:latin typeface="Times New Roman"/>
                <a:cs typeface="Times New Roman"/>
              </a:rPr>
              <a:t>blems	</a:t>
            </a:r>
            <a:r>
              <a:rPr sz="3200" spc="-15" dirty="0">
                <a:latin typeface="Times New Roman"/>
                <a:cs typeface="Times New Roman"/>
              </a:rPr>
              <a:t>i</a:t>
            </a:r>
            <a:r>
              <a:rPr sz="3200" dirty="0">
                <a:latin typeface="Times New Roman"/>
                <a:cs typeface="Times New Roman"/>
              </a:rPr>
              <a:t>n	which  knowledge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base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can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be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established.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3200" dirty="0">
                <a:latin typeface="Times New Roman"/>
                <a:cs typeface="Times New Roman"/>
              </a:rPr>
              <a:t>Demerits:</a:t>
            </a:r>
            <a:endParaRPr sz="320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spcBef>
                <a:spcPts val="38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3200" dirty="0">
                <a:latin typeface="Times New Roman"/>
                <a:cs typeface="Times New Roman"/>
              </a:rPr>
              <a:t>Execution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 program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very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spc="-40" dirty="0">
                <a:latin typeface="Times New Roman"/>
                <a:cs typeface="Times New Roman"/>
              </a:rPr>
              <a:t>slow.</a:t>
            </a:r>
            <a:endParaRPr sz="3200">
              <a:latin typeface="Times New Roman"/>
              <a:cs typeface="Times New Roman"/>
            </a:endParaRPr>
          </a:p>
          <a:p>
            <a:pPr marL="527685" marR="5080" indent="-515620">
              <a:lnSpc>
                <a:spcPts val="3460"/>
              </a:lnSpc>
              <a:spcBef>
                <a:spcPts val="815"/>
              </a:spcBef>
              <a:buAutoNum type="arabicPeriod"/>
              <a:tabLst>
                <a:tab pos="527685" algn="l"/>
                <a:tab pos="528320" algn="l"/>
                <a:tab pos="2359660" algn="l"/>
                <a:tab pos="4274185" algn="l"/>
                <a:tab pos="5038090" algn="l"/>
                <a:tab pos="5755640" algn="l"/>
                <a:tab pos="6810375" algn="l"/>
                <a:tab pos="7798434" algn="l"/>
              </a:tabLst>
            </a:pPr>
            <a:r>
              <a:rPr sz="3200" spc="-114" dirty="0">
                <a:latin typeface="Times New Roman"/>
                <a:cs typeface="Times New Roman"/>
              </a:rPr>
              <a:t>T</a:t>
            </a:r>
            <a:r>
              <a:rPr sz="3200" spc="-15" dirty="0">
                <a:latin typeface="Times New Roman"/>
                <a:cs typeface="Times New Roman"/>
              </a:rPr>
              <a:t>r</a:t>
            </a:r>
            <a:r>
              <a:rPr sz="3200" dirty="0">
                <a:latin typeface="Times New Roman"/>
                <a:cs typeface="Times New Roman"/>
              </a:rPr>
              <a:t>ue/fal</a:t>
            </a:r>
            <a:r>
              <a:rPr sz="3200" spc="-20" dirty="0">
                <a:latin typeface="Times New Roman"/>
                <a:cs typeface="Times New Roman"/>
              </a:rPr>
              <a:t>s</a:t>
            </a:r>
            <a:r>
              <a:rPr sz="3200" dirty="0">
                <a:latin typeface="Times New Roman"/>
                <a:cs typeface="Times New Roman"/>
              </a:rPr>
              <a:t>e	state</a:t>
            </a:r>
            <a:r>
              <a:rPr sz="3200" spc="-20" dirty="0">
                <a:latin typeface="Times New Roman"/>
                <a:cs typeface="Times New Roman"/>
              </a:rPr>
              <a:t>m</a:t>
            </a:r>
            <a:r>
              <a:rPr sz="3200" dirty="0">
                <a:latin typeface="Times New Roman"/>
                <a:cs typeface="Times New Roman"/>
              </a:rPr>
              <a:t>ents	can	not	</a:t>
            </a:r>
            <a:r>
              <a:rPr sz="3200" spc="-15" dirty="0">
                <a:latin typeface="Times New Roman"/>
                <a:cs typeface="Times New Roman"/>
              </a:rPr>
              <a:t>s</a:t>
            </a:r>
            <a:r>
              <a:rPr sz="3200" dirty="0">
                <a:latin typeface="Times New Roman"/>
                <a:cs typeface="Times New Roman"/>
              </a:rPr>
              <a:t>o</a:t>
            </a:r>
            <a:r>
              <a:rPr sz="3200" spc="-10" dirty="0">
                <a:latin typeface="Times New Roman"/>
                <a:cs typeface="Times New Roman"/>
              </a:rPr>
              <a:t>l</a:t>
            </a:r>
            <a:r>
              <a:rPr sz="3200" dirty="0">
                <a:latin typeface="Times New Roman"/>
                <a:cs typeface="Times New Roman"/>
              </a:rPr>
              <a:t>ve	</a:t>
            </a:r>
            <a:r>
              <a:rPr sz="3200" spc="-5" dirty="0">
                <a:latin typeface="Times New Roman"/>
                <a:cs typeface="Times New Roman"/>
              </a:rPr>
              <a:t>m</a:t>
            </a:r>
            <a:r>
              <a:rPr sz="3200" dirty="0">
                <a:latin typeface="Times New Roman"/>
                <a:cs typeface="Times New Roman"/>
              </a:rPr>
              <a:t>ost	</a:t>
            </a:r>
            <a:r>
              <a:rPr sz="3200" spc="-10" dirty="0">
                <a:latin typeface="Times New Roman"/>
                <a:cs typeface="Times New Roman"/>
              </a:rPr>
              <a:t>of 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problems.</a:t>
            </a:r>
            <a:endParaRPr sz="3200">
              <a:latin typeface="Times New Roman"/>
              <a:cs typeface="Times New Roman"/>
            </a:endParaRPr>
          </a:p>
          <a:p>
            <a:pPr marL="527685" marR="5080" indent="-515620">
              <a:lnSpc>
                <a:spcPts val="3460"/>
              </a:lnSpc>
              <a:spcBef>
                <a:spcPts val="760"/>
              </a:spcBef>
              <a:buAutoNum type="arabicPeriod"/>
              <a:tabLst>
                <a:tab pos="527685" algn="l"/>
                <a:tab pos="528320" algn="l"/>
                <a:tab pos="1027430" algn="l"/>
                <a:tab pos="1844675" algn="l"/>
                <a:tab pos="2954020" algn="l"/>
                <a:tab pos="3928110" algn="l"/>
                <a:tab pos="5330190" algn="l"/>
                <a:tab pos="6033135" algn="l"/>
                <a:tab pos="6623050" algn="l"/>
              </a:tabLst>
            </a:pPr>
            <a:r>
              <a:rPr sz="3200" dirty="0">
                <a:latin typeface="Times New Roman"/>
                <a:cs typeface="Times New Roman"/>
              </a:rPr>
              <a:t>It	can	</a:t>
            </a:r>
            <a:r>
              <a:rPr sz="3200" spc="-10" dirty="0">
                <a:latin typeface="Times New Roman"/>
                <a:cs typeface="Times New Roman"/>
              </a:rPr>
              <a:t>s</a:t>
            </a:r>
            <a:r>
              <a:rPr sz="3200" dirty="0">
                <a:latin typeface="Times New Roman"/>
                <a:cs typeface="Times New Roman"/>
              </a:rPr>
              <a:t>olve	on</a:t>
            </a:r>
            <a:r>
              <a:rPr sz="3200" spc="-20" dirty="0">
                <a:latin typeface="Times New Roman"/>
                <a:cs typeface="Times New Roman"/>
              </a:rPr>
              <a:t>l</a:t>
            </a:r>
            <a:r>
              <a:rPr sz="3200" dirty="0">
                <a:latin typeface="Times New Roman"/>
                <a:cs typeface="Times New Roman"/>
              </a:rPr>
              <a:t>y	l</a:t>
            </a:r>
            <a:r>
              <a:rPr sz="3200" spc="-20" dirty="0">
                <a:latin typeface="Times New Roman"/>
                <a:cs typeface="Times New Roman"/>
              </a:rPr>
              <a:t>i</a:t>
            </a:r>
            <a:r>
              <a:rPr sz="3200" dirty="0">
                <a:latin typeface="Times New Roman"/>
                <a:cs typeface="Times New Roman"/>
              </a:rPr>
              <a:t>mited	set	</a:t>
            </a:r>
            <a:r>
              <a:rPr sz="3200" spc="5" dirty="0">
                <a:latin typeface="Times New Roman"/>
                <a:cs typeface="Times New Roman"/>
              </a:rPr>
              <a:t>o</a:t>
            </a:r>
            <a:r>
              <a:rPr sz="3200" dirty="0">
                <a:latin typeface="Times New Roman"/>
                <a:cs typeface="Times New Roman"/>
              </a:rPr>
              <a:t>f	pr</a:t>
            </a:r>
            <a:r>
              <a:rPr sz="3200" spc="-10" dirty="0">
                <a:latin typeface="Times New Roman"/>
                <a:cs typeface="Times New Roman"/>
              </a:rPr>
              <a:t>o</a:t>
            </a:r>
            <a:r>
              <a:rPr sz="3200" dirty="0">
                <a:latin typeface="Times New Roman"/>
                <a:cs typeface="Times New Roman"/>
              </a:rPr>
              <a:t>blems  </a:t>
            </a:r>
            <a:r>
              <a:rPr sz="3200" spc="-20" dirty="0">
                <a:latin typeface="Times New Roman"/>
                <a:cs typeface="Times New Roman"/>
              </a:rPr>
              <a:t>efficiently.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92174" y="96469"/>
            <a:ext cx="67310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latin typeface="Calibri"/>
                <a:cs typeface="Calibri"/>
              </a:rPr>
              <a:t>JAYAWANTRAO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35" dirty="0">
                <a:latin typeface="Calibri"/>
                <a:cs typeface="Calibri"/>
              </a:rPr>
              <a:t>SAWANT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COLLEGE</a:t>
            </a:r>
            <a:r>
              <a:rPr sz="1800" b="1" spc="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OF</a:t>
            </a:r>
            <a:r>
              <a:rPr sz="1800" b="1" dirty="0">
                <a:latin typeface="Calibri"/>
                <a:cs typeface="Calibri"/>
              </a:rPr>
              <a:t> ENGINEERING,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HADAPSAR,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PUNE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32511"/>
            <a:ext cx="745172" cy="507872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 smtClean="0"/>
              <a:t>Prof. M. A. Thorat</a:t>
            </a:r>
            <a:endParaRPr lang="en-IN" dirty="0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3554" y="496646"/>
            <a:ext cx="75342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5" dirty="0">
                <a:latin typeface="Calibri"/>
                <a:cs typeface="Calibri"/>
              </a:rPr>
              <a:t>A</a:t>
            </a:r>
            <a:r>
              <a:rPr sz="4000" b="0" spc="-15" dirty="0">
                <a:latin typeface="Calibri"/>
                <a:cs typeface="Calibri"/>
              </a:rPr>
              <a:t> case</a:t>
            </a:r>
            <a:r>
              <a:rPr sz="4000" b="0" spc="-25" dirty="0">
                <a:latin typeface="Calibri"/>
                <a:cs typeface="Calibri"/>
              </a:rPr>
              <a:t> </a:t>
            </a:r>
            <a:r>
              <a:rPr sz="4000" b="0" spc="-10" dirty="0">
                <a:latin typeface="Calibri"/>
                <a:cs typeface="Calibri"/>
              </a:rPr>
              <a:t>study:</a:t>
            </a:r>
            <a:r>
              <a:rPr sz="4000" b="0" spc="-15" dirty="0">
                <a:latin typeface="Calibri"/>
                <a:cs typeface="Calibri"/>
              </a:rPr>
              <a:t> </a:t>
            </a:r>
            <a:r>
              <a:rPr sz="4000" b="0" spc="-25" dirty="0">
                <a:latin typeface="Calibri"/>
                <a:cs typeface="Calibri"/>
              </a:rPr>
              <a:t>Retail</a:t>
            </a:r>
            <a:r>
              <a:rPr sz="4000" b="0" spc="-40" dirty="0">
                <a:latin typeface="Calibri"/>
                <a:cs typeface="Calibri"/>
              </a:rPr>
              <a:t> </a:t>
            </a:r>
            <a:r>
              <a:rPr sz="4000" b="0" spc="-5" dirty="0">
                <a:latin typeface="Calibri"/>
                <a:cs typeface="Calibri"/>
              </a:rPr>
              <a:t>Sales</a:t>
            </a:r>
            <a:r>
              <a:rPr sz="4000" b="0" spc="-15" dirty="0">
                <a:latin typeface="Calibri"/>
                <a:cs typeface="Calibri"/>
              </a:rPr>
              <a:t> </a:t>
            </a:r>
            <a:r>
              <a:rPr sz="4000" b="0" spc="-10" dirty="0">
                <a:latin typeface="Calibri"/>
                <a:cs typeface="Calibri"/>
              </a:rPr>
              <a:t>application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07565"/>
            <a:ext cx="7926705" cy="25628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Clr>
                <a:srgbClr val="000000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http://mit.wu.ac.th/mit/images/editor/files/C </a:t>
            </a:r>
            <a:r>
              <a:rPr sz="3200" spc="-7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32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h%2006(3).pdf</a:t>
            </a:r>
            <a:endParaRPr sz="3200">
              <a:latin typeface="Calibri"/>
              <a:cs typeface="Calibri"/>
            </a:endParaRPr>
          </a:p>
          <a:p>
            <a:pPr marL="355600" marR="666115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15" dirty="0">
                <a:latin typeface="Calibri"/>
                <a:cs typeface="Calibri"/>
              </a:rPr>
              <a:t>https://hbr.org/2015/06/case-study-can- </a:t>
            </a:r>
            <a:r>
              <a:rPr sz="3200" spc="-10" dirty="0">
                <a:latin typeface="Calibri"/>
                <a:cs typeface="Calibri"/>
              </a:rPr>
              <a:t> retailers-win-back-shoppers-who-browse-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then-buy-online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92174" y="96469"/>
            <a:ext cx="67310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latin typeface="Calibri"/>
                <a:cs typeface="Calibri"/>
              </a:rPr>
              <a:t>JAYAWANTRAO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35" dirty="0">
                <a:latin typeface="Calibri"/>
                <a:cs typeface="Calibri"/>
              </a:rPr>
              <a:t>SAWANT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COLLEGE</a:t>
            </a:r>
            <a:r>
              <a:rPr sz="1800" b="1" spc="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OF</a:t>
            </a:r>
            <a:r>
              <a:rPr sz="1800" b="1" dirty="0">
                <a:latin typeface="Calibri"/>
                <a:cs typeface="Calibri"/>
              </a:rPr>
              <a:t> ENGINEERING,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HADAPSAR,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PUNE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3400" y="32511"/>
            <a:ext cx="745172" cy="507872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 smtClean="0"/>
              <a:t>Prof. M. A. Thorat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2140" y="1844"/>
            <a:ext cx="7996555" cy="5640705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792480">
              <a:lnSpc>
                <a:spcPct val="100000"/>
              </a:lnSpc>
              <a:spcBef>
                <a:spcPts val="844"/>
              </a:spcBef>
            </a:pPr>
            <a:r>
              <a:rPr sz="1800" b="1" spc="-50" dirty="0">
                <a:latin typeface="Calibri"/>
                <a:cs typeface="Calibri"/>
              </a:rPr>
              <a:t>JAYAWANTRAO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35" dirty="0">
                <a:latin typeface="Calibri"/>
                <a:cs typeface="Calibri"/>
              </a:rPr>
              <a:t>SAWANT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COLLEGE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OF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ENGINEERING,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HADAPSAR,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PUNE</a:t>
            </a:r>
            <a:endParaRPr sz="1800">
              <a:latin typeface="Calibri"/>
              <a:cs typeface="Calibri"/>
            </a:endParaRPr>
          </a:p>
          <a:p>
            <a:pPr marL="355600" indent="-342900" algn="just">
              <a:lnSpc>
                <a:spcPct val="100000"/>
              </a:lnSpc>
              <a:spcBef>
                <a:spcPts val="1120"/>
              </a:spcBef>
              <a:buFont typeface="Arial MT"/>
              <a:buChar char="•"/>
              <a:tabLst>
                <a:tab pos="355600" algn="l"/>
              </a:tabLst>
            </a:pPr>
            <a:r>
              <a:rPr sz="2700" b="1" dirty="0">
                <a:latin typeface="Times New Roman"/>
                <a:cs typeface="Times New Roman"/>
              </a:rPr>
              <a:t>194</a:t>
            </a:r>
            <a:r>
              <a:rPr sz="2700" b="1" spc="5" dirty="0">
                <a:latin typeface="Times New Roman"/>
                <a:cs typeface="Times New Roman"/>
              </a:rPr>
              <a:t>9</a:t>
            </a:r>
            <a:r>
              <a:rPr sz="2700" b="1" dirty="0">
                <a:latin typeface="Times New Roman"/>
                <a:cs typeface="Times New Roman"/>
              </a:rPr>
              <a:t>:</a:t>
            </a:r>
            <a:r>
              <a:rPr sz="2700" b="1" spc="-175" dirty="0">
                <a:latin typeface="Times New Roman"/>
                <a:cs typeface="Times New Roman"/>
              </a:rPr>
              <a:t> </a:t>
            </a:r>
            <a:r>
              <a:rPr sz="2700" b="1" dirty="0">
                <a:latin typeface="Times New Roman"/>
                <a:cs typeface="Times New Roman"/>
              </a:rPr>
              <a:t>Assembly</a:t>
            </a:r>
            <a:r>
              <a:rPr sz="2700" b="1" spc="-10" dirty="0">
                <a:latin typeface="Times New Roman"/>
                <a:cs typeface="Times New Roman"/>
              </a:rPr>
              <a:t> </a:t>
            </a:r>
            <a:r>
              <a:rPr sz="2700" b="1" dirty="0">
                <a:latin typeface="Times New Roman"/>
                <a:cs typeface="Times New Roman"/>
              </a:rPr>
              <a:t>Langua</a:t>
            </a:r>
            <a:r>
              <a:rPr sz="2700" b="1" spc="5" dirty="0">
                <a:latin typeface="Times New Roman"/>
                <a:cs typeface="Times New Roman"/>
              </a:rPr>
              <a:t>g</a:t>
            </a:r>
            <a:r>
              <a:rPr sz="2700" b="1" dirty="0">
                <a:latin typeface="Times New Roman"/>
                <a:cs typeface="Times New Roman"/>
              </a:rPr>
              <a:t>e</a:t>
            </a:r>
            <a:endParaRPr sz="27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90000"/>
              </a:lnSpc>
              <a:spcBef>
                <a:spcPts val="650"/>
              </a:spcBef>
              <a:buFont typeface="Arial MT"/>
              <a:buChar char="•"/>
              <a:tabLst>
                <a:tab pos="355600" algn="l"/>
              </a:tabLst>
            </a:pPr>
            <a:r>
              <a:rPr sz="2700" spc="-5" dirty="0">
                <a:latin typeface="Times New Roman"/>
                <a:cs typeface="Times New Roman"/>
              </a:rPr>
              <a:t>Assembly language was </a:t>
            </a:r>
            <a:r>
              <a:rPr sz="2700" dirty="0">
                <a:latin typeface="Times New Roman"/>
                <a:cs typeface="Times New Roman"/>
              </a:rPr>
              <a:t>used </a:t>
            </a:r>
            <a:r>
              <a:rPr sz="2700" spc="-5" dirty="0">
                <a:latin typeface="Times New Roman"/>
                <a:cs typeface="Times New Roman"/>
              </a:rPr>
              <a:t>in </a:t>
            </a:r>
            <a:r>
              <a:rPr sz="2700" dirty="0">
                <a:latin typeface="Times New Roman"/>
                <a:cs typeface="Times New Roman"/>
              </a:rPr>
              <a:t>the </a:t>
            </a:r>
            <a:r>
              <a:rPr sz="27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Electronic Delay </a:t>
            </a:r>
            <a:r>
              <a:rPr sz="2700" dirty="0">
                <a:latin typeface="Times New Roman"/>
                <a:cs typeface="Times New Roman"/>
              </a:rPr>
              <a:t> </a:t>
            </a:r>
            <a:r>
              <a:rPr sz="27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Storage</a:t>
            </a:r>
            <a:r>
              <a:rPr sz="27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7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Automatic</a:t>
            </a:r>
            <a:r>
              <a:rPr sz="27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Calculator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(EDSAC).</a:t>
            </a:r>
            <a:r>
              <a:rPr sz="2700" dirty="0">
                <a:latin typeface="Times New Roman"/>
                <a:cs typeface="Times New Roman"/>
              </a:rPr>
              <a:t> Assembly 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language</a:t>
            </a:r>
            <a:r>
              <a:rPr sz="270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was</a:t>
            </a:r>
            <a:r>
              <a:rPr sz="2700" dirty="0">
                <a:latin typeface="Times New Roman"/>
                <a:cs typeface="Times New Roman"/>
              </a:rPr>
              <a:t> a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type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of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low-level</a:t>
            </a:r>
            <a:r>
              <a:rPr sz="270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programming </a:t>
            </a:r>
            <a:r>
              <a:rPr sz="2700" dirty="0">
                <a:latin typeface="Times New Roman"/>
                <a:cs typeface="Times New Roman"/>
              </a:rPr>
              <a:t> language that </a:t>
            </a:r>
            <a:r>
              <a:rPr sz="2700" spc="-5" dirty="0">
                <a:latin typeface="Times New Roman"/>
                <a:cs typeface="Times New Roman"/>
              </a:rPr>
              <a:t>simplified </a:t>
            </a:r>
            <a:r>
              <a:rPr sz="2700" dirty="0">
                <a:latin typeface="Times New Roman"/>
                <a:cs typeface="Times New Roman"/>
              </a:rPr>
              <a:t>the language of machine code. </a:t>
            </a:r>
            <a:r>
              <a:rPr sz="2700" spc="-66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In other </a:t>
            </a:r>
            <a:r>
              <a:rPr sz="2700" spc="-5" dirty="0">
                <a:latin typeface="Times New Roman"/>
                <a:cs typeface="Times New Roman"/>
              </a:rPr>
              <a:t>words, </a:t>
            </a:r>
            <a:r>
              <a:rPr sz="2700" dirty="0">
                <a:latin typeface="Times New Roman"/>
                <a:cs typeface="Times New Roman"/>
              </a:rPr>
              <a:t>the specific instructions </a:t>
            </a:r>
            <a:r>
              <a:rPr sz="2700" spc="-5" dirty="0">
                <a:latin typeface="Times New Roman"/>
                <a:cs typeface="Times New Roman"/>
              </a:rPr>
              <a:t>necessary </a:t>
            </a:r>
            <a:r>
              <a:rPr sz="2700" spc="-10" dirty="0">
                <a:latin typeface="Times New Roman"/>
                <a:cs typeface="Times New Roman"/>
              </a:rPr>
              <a:t>to </a:t>
            </a:r>
            <a:r>
              <a:rPr sz="2700" spc="-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operate</a:t>
            </a:r>
            <a:r>
              <a:rPr sz="2700" spc="-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</a:t>
            </a:r>
            <a:r>
              <a:rPr sz="2700" spc="-5" dirty="0">
                <a:latin typeface="Times New Roman"/>
                <a:cs typeface="Times New Roman"/>
              </a:rPr>
              <a:t> </a:t>
            </a:r>
            <a:r>
              <a:rPr sz="2700" spc="-15" dirty="0">
                <a:latin typeface="Times New Roman"/>
                <a:cs typeface="Times New Roman"/>
              </a:rPr>
              <a:t>computer.</a:t>
            </a:r>
            <a:endParaRPr sz="2700">
              <a:latin typeface="Times New Roman"/>
              <a:cs typeface="Times New Roman"/>
            </a:endParaRPr>
          </a:p>
          <a:p>
            <a:pPr marL="355600" indent="-342900" algn="just">
              <a:lnSpc>
                <a:spcPct val="100000"/>
              </a:lnSpc>
              <a:spcBef>
                <a:spcPts val="325"/>
              </a:spcBef>
              <a:buFont typeface="Arial MT"/>
              <a:buChar char="•"/>
              <a:tabLst>
                <a:tab pos="355600" algn="l"/>
              </a:tabLst>
            </a:pPr>
            <a:r>
              <a:rPr sz="2700" b="1" dirty="0">
                <a:latin typeface="Times New Roman"/>
                <a:cs typeface="Times New Roman"/>
              </a:rPr>
              <a:t>1949:</a:t>
            </a:r>
            <a:r>
              <a:rPr sz="2700" b="1" spc="-60" dirty="0">
                <a:latin typeface="Times New Roman"/>
                <a:cs typeface="Times New Roman"/>
              </a:rPr>
              <a:t> </a:t>
            </a:r>
            <a:r>
              <a:rPr sz="2700" b="1" dirty="0">
                <a:latin typeface="Times New Roman"/>
                <a:cs typeface="Times New Roman"/>
              </a:rPr>
              <a:t>Shortcode</a:t>
            </a:r>
            <a:endParaRPr sz="27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90000"/>
              </a:lnSpc>
              <a:spcBef>
                <a:spcPts val="650"/>
              </a:spcBef>
              <a:buFont typeface="Arial MT"/>
              <a:buChar char="•"/>
              <a:tabLst>
                <a:tab pos="355600" algn="l"/>
              </a:tabLst>
            </a:pPr>
            <a:r>
              <a:rPr sz="2700" dirty="0">
                <a:latin typeface="Times New Roman"/>
                <a:cs typeface="Times New Roman"/>
              </a:rPr>
              <a:t>Shortcode (or Short-order </a:t>
            </a:r>
            <a:r>
              <a:rPr sz="2700" spc="-5" dirty="0">
                <a:latin typeface="Times New Roman"/>
                <a:cs typeface="Times New Roman"/>
              </a:rPr>
              <a:t>code), </a:t>
            </a:r>
            <a:r>
              <a:rPr sz="2700" dirty="0">
                <a:latin typeface="Times New Roman"/>
                <a:cs typeface="Times New Roman"/>
              </a:rPr>
              <a:t>was the </a:t>
            </a:r>
            <a:r>
              <a:rPr sz="2700" spc="-5" dirty="0">
                <a:latin typeface="Times New Roman"/>
                <a:cs typeface="Times New Roman"/>
              </a:rPr>
              <a:t>first </a:t>
            </a:r>
            <a:r>
              <a:rPr sz="27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High- 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Level</a:t>
            </a:r>
            <a:r>
              <a:rPr sz="2700" u="heavy" spc="4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7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Language</a:t>
            </a:r>
            <a:r>
              <a:rPr sz="2700" u="heavy" spc="4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7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(HLL)</a:t>
            </a:r>
            <a:r>
              <a:rPr sz="2700" spc="40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suggested</a:t>
            </a:r>
            <a:r>
              <a:rPr sz="2700" spc="42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by</a:t>
            </a:r>
            <a:r>
              <a:rPr sz="2700" spc="409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John</a:t>
            </a:r>
            <a:r>
              <a:rPr sz="2700" spc="40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McCauley </a:t>
            </a:r>
            <a:r>
              <a:rPr sz="2700" spc="-66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in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1949.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spc="-15" dirty="0">
                <a:latin typeface="Times New Roman"/>
                <a:cs typeface="Times New Roman"/>
              </a:rPr>
              <a:t>However,</a:t>
            </a:r>
            <a:r>
              <a:rPr sz="2700" spc="65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it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was</a:t>
            </a:r>
            <a:r>
              <a:rPr sz="2700" dirty="0">
                <a:latin typeface="Times New Roman"/>
                <a:cs typeface="Times New Roman"/>
              </a:rPr>
              <a:t> </a:t>
            </a:r>
            <a:r>
              <a:rPr sz="2700" spc="-20" dirty="0">
                <a:latin typeface="Times New Roman"/>
                <a:cs typeface="Times New Roman"/>
              </a:rPr>
              <a:t>William</a:t>
            </a:r>
            <a:r>
              <a:rPr sz="2700" spc="-1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Schmitt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who </a:t>
            </a:r>
            <a:r>
              <a:rPr sz="2700" spc="-66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implemented it </a:t>
            </a:r>
            <a:r>
              <a:rPr sz="2700" spc="-5" dirty="0">
                <a:latin typeface="Times New Roman"/>
                <a:cs typeface="Times New Roman"/>
              </a:rPr>
              <a:t>for </a:t>
            </a:r>
            <a:r>
              <a:rPr sz="2700" dirty="0">
                <a:latin typeface="Times New Roman"/>
                <a:cs typeface="Times New Roman"/>
              </a:rPr>
              <a:t>the </a:t>
            </a:r>
            <a:r>
              <a:rPr sz="2700" spc="-5" dirty="0">
                <a:latin typeface="Times New Roman"/>
                <a:cs typeface="Times New Roman"/>
              </a:rPr>
              <a:t>BINAC </a:t>
            </a:r>
            <a:r>
              <a:rPr sz="2700" dirty="0">
                <a:latin typeface="Times New Roman"/>
                <a:cs typeface="Times New Roman"/>
              </a:rPr>
              <a:t>computer </a:t>
            </a:r>
            <a:r>
              <a:rPr sz="2700" spc="-10" dirty="0">
                <a:latin typeface="Times New Roman"/>
                <a:cs typeface="Times New Roman"/>
              </a:rPr>
              <a:t>the </a:t>
            </a:r>
            <a:r>
              <a:rPr sz="2700" dirty="0">
                <a:latin typeface="Times New Roman"/>
                <a:cs typeface="Times New Roman"/>
              </a:rPr>
              <a:t>same year </a:t>
            </a:r>
            <a:r>
              <a:rPr sz="2700" spc="-66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and</a:t>
            </a:r>
            <a:r>
              <a:rPr sz="2700" spc="-1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for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the</a:t>
            </a:r>
            <a:r>
              <a:rPr sz="2700" spc="-15" dirty="0">
                <a:latin typeface="Times New Roman"/>
                <a:cs typeface="Times New Roman"/>
              </a:rPr>
              <a:t> </a:t>
            </a:r>
            <a:r>
              <a:rPr sz="2700" spc="-65" dirty="0">
                <a:latin typeface="Times New Roman"/>
                <a:cs typeface="Times New Roman"/>
              </a:rPr>
              <a:t>UNIVAC</a:t>
            </a:r>
            <a:r>
              <a:rPr sz="2700" spc="2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in</a:t>
            </a:r>
            <a:r>
              <a:rPr sz="2700" spc="-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1950.</a:t>
            </a:r>
            <a:endParaRPr sz="27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32511"/>
            <a:ext cx="745172" cy="507872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 smtClean="0"/>
              <a:t>Prof. M. A. Thorat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</TotalTime>
  <Words>6837</Words>
  <Application>Microsoft Office PowerPoint</Application>
  <PresentationFormat>On-screen Show (4:3)</PresentationFormat>
  <Paragraphs>626</Paragraphs>
  <Slides>89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89</vt:i4>
      </vt:variant>
    </vt:vector>
  </HeadingPairs>
  <TitlesOfParts>
    <vt:vector size="94" baseType="lpstr">
      <vt:lpstr>Arial</vt:lpstr>
      <vt:lpstr>Arial MT</vt:lpstr>
      <vt:lpstr>Calibri</vt:lpstr>
      <vt:lpstr>Times New Roman</vt:lpstr>
      <vt:lpstr>Office Theme</vt:lpstr>
      <vt:lpstr>PowerPoint Presentation</vt:lpstr>
      <vt:lpstr>Importance of Studying  Programming Languages</vt:lpstr>
      <vt:lpstr>2) Improved background for choosing  appropriate language:</vt:lpstr>
      <vt:lpstr>3) Increased ability to learn a new language:</vt:lpstr>
      <vt:lpstr>5) Better use of languages that are already</vt:lpstr>
      <vt:lpstr>History of Programming Languages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JAYAWANTRAO SAWANT COLLEGE OF ENGINEERING, HADAPSAR, PUNE</vt:lpstr>
      <vt:lpstr>PowerPoint Presentation</vt:lpstr>
      <vt:lpstr>PowerPoint Presentation</vt:lpstr>
      <vt:lpstr>PowerPoint Presentation</vt:lpstr>
      <vt:lpstr>1972: C</vt:lpstr>
      <vt:lpstr>PowerPoint Presentation</vt:lpstr>
      <vt:lpstr>1980/81: Ada</vt:lpstr>
      <vt:lpstr>1983: C++</vt:lpstr>
      <vt:lpstr>PowerPoint Presentation</vt:lpstr>
      <vt:lpstr>1987: Perl</vt:lpstr>
      <vt:lpstr>PowerPoint Presentation</vt:lpstr>
      <vt:lpstr>PowerPoint Presentation</vt:lpstr>
      <vt:lpstr>PowerPoint Presentation</vt:lpstr>
      <vt:lpstr>PowerPoint Presentation</vt:lpstr>
      <vt:lpstr>1993: Ruby</vt:lpstr>
      <vt:lpstr>1990: Java</vt:lpstr>
      <vt:lpstr>1995: PHP</vt:lpstr>
      <vt:lpstr>PowerPoint Presentation</vt:lpstr>
      <vt:lpstr>2000: C#</vt:lpstr>
      <vt:lpstr>2003: Scala</vt:lpstr>
      <vt:lpstr>PowerPoint Presentation</vt:lpstr>
      <vt:lpstr>2009: Go</vt:lpstr>
      <vt:lpstr>2014: Swift</vt:lpstr>
      <vt:lpstr>PowerPoint Presentation</vt:lpstr>
      <vt:lpstr>Role of Programming Languages</vt:lpstr>
      <vt:lpstr>2.FORTRAN II:</vt:lpstr>
      <vt:lpstr>3. FORTRAN IV,77,90:</vt:lpstr>
      <vt:lpstr>4. Functional Programming: LISP:</vt:lpstr>
      <vt:lpstr>6. COBOL:</vt:lpstr>
      <vt:lpstr>8. PL/I:</vt:lpstr>
      <vt:lpstr>JAYAWANTRAO SAWANT COLLEGE OF ENGINEERING, HADAPSAR, PUNE</vt:lpstr>
      <vt:lpstr>13. C++:</vt:lpstr>
      <vt:lpstr>15. Scripting Languages for WEB:</vt:lpstr>
      <vt:lpstr>17.Markup/Programming Hybrid Languages:</vt:lpstr>
      <vt:lpstr>Attributes of Good Language</vt:lpstr>
      <vt:lpstr>3. Naturalness for application:</vt:lpstr>
      <vt:lpstr>8. Cost of use: The cost is major element in evaluation of any programming  language. The cost can be computed for various factors such as-</vt:lpstr>
      <vt:lpstr>Programming Environments</vt:lpstr>
      <vt:lpstr>Effect on Language Design</vt:lpstr>
      <vt:lpstr>PowerPoint Presentation</vt:lpstr>
      <vt:lpstr>Testing and Debugging: Many languages contain some features that help  in testing and debugging. For example</vt:lpstr>
      <vt:lpstr>2. Execution Trace Feature: By this feature  particular variable or statement can be tagged for  tracing during the execution of the program.</vt:lpstr>
      <vt:lpstr>Environment Framework</vt:lpstr>
      <vt:lpstr>Impact of Machine Architectures.</vt:lpstr>
      <vt:lpstr>JAYAWANTRAO SAWANT COLLEGE OF ENGINEERING, HADAPSAR, PUNE</vt:lpstr>
      <vt:lpstr>2. Primitive Operations</vt:lpstr>
      <vt:lpstr>JAYAWANTRAO SAWANT COLLEGE OF ENGINEERING, HADAPSAR, PUNE</vt:lpstr>
      <vt:lpstr>4. Data Access</vt:lpstr>
      <vt:lpstr>6. Operating Environment</vt:lpstr>
      <vt:lpstr>Translators and Virtual Architectures</vt:lpstr>
      <vt:lpstr>JAYAWANTRAO SAWANT COLLEGE OF ENGINEERING, HADAPSAR, PUNE</vt:lpstr>
      <vt:lpstr>Methods of Program Implementation</vt:lpstr>
      <vt:lpstr>Advantages:</vt:lpstr>
      <vt:lpstr>Disadvantages:</vt:lpstr>
      <vt:lpstr>JAYAWANTRAO SAWANT COLLEGE OF ENGINEERING, HADAPSAR, PUNE</vt:lpstr>
      <vt:lpstr>PowerPoint Presentation</vt:lpstr>
      <vt:lpstr>Concept of Preprocessor</vt:lpstr>
      <vt:lpstr>Virtual Computers</vt:lpstr>
      <vt:lpstr>JAYAWANTRAO SAWANT COLLEGE OF ENGINEERING, HADAPSAR, PUNE</vt:lpstr>
      <vt:lpstr>Binding and Binding Times</vt:lpstr>
      <vt:lpstr>JAYAWANTRAO SAWANT COLLEGE OF ENGINEERING, HADAPSAR, PUNE Classes of binding times</vt:lpstr>
      <vt:lpstr>JAYAWANTRAO SAWANT COLLEGE OF ENGINEERING, HADAPSAR, PUNE 1.Execution Time</vt:lpstr>
      <vt:lpstr>2. Translation Time</vt:lpstr>
      <vt:lpstr>JAYAWANTRAO SAWANT COLLEGE OF ENGINEERING, HADAPSAR, PUNE</vt:lpstr>
      <vt:lpstr>Programming paradigms-  Introduction to programming</vt:lpstr>
      <vt:lpstr>Imperative Programming</vt:lpstr>
      <vt:lpstr>PowerPoint Presentation</vt:lpstr>
      <vt:lpstr>JAYAWANTRAO SAWANT COLLEGE OF ENGINEERING, HADAPSAR, PUNE</vt:lpstr>
      <vt:lpstr>Object Oriental Programming</vt:lpstr>
      <vt:lpstr>Merits:</vt:lpstr>
      <vt:lpstr>Demerits:</vt:lpstr>
      <vt:lpstr>Functional Programming</vt:lpstr>
      <vt:lpstr>PowerPoint Presentation</vt:lpstr>
      <vt:lpstr>Logic Programming</vt:lpstr>
      <vt:lpstr>2. The program can be quickly developed using  this approach as it makes use of true/false  statements rather than objects.</vt:lpstr>
      <vt:lpstr>A case study: Retail Sales application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pallavi chavan</dc:creator>
  <cp:lastModifiedBy>Bapusheb Varpe</cp:lastModifiedBy>
  <cp:revision>5</cp:revision>
  <dcterms:created xsi:type="dcterms:W3CDTF">2023-12-26T04:43:08Z</dcterms:created>
  <dcterms:modified xsi:type="dcterms:W3CDTF">2025-01-03T18:40:53Z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2023-02-21T00:00:00Z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2023-12-26T00:00:00Z</vt:filetime>
  </property>
</Properties>
</file>