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97" r:id="rId17"/>
    <p:sldId id="398" r:id="rId18"/>
    <p:sldId id="399" r:id="rId19"/>
    <p:sldId id="400" r:id="rId20"/>
    <p:sldId id="401" r:id="rId21"/>
    <p:sldId id="402" r:id="rId22"/>
    <p:sldId id="403" r:id="rId23"/>
    <p:sldId id="411" r:id="rId24"/>
    <p:sldId id="404" r:id="rId25"/>
    <p:sldId id="405" r:id="rId26"/>
    <p:sldId id="406" r:id="rId27"/>
    <p:sldId id="407" r:id="rId28"/>
    <p:sldId id="408" r:id="rId29"/>
    <p:sldId id="409" r:id="rId30"/>
    <p:sldId id="410" r:id="rId31"/>
    <p:sldId id="412" r:id="rId32"/>
    <p:sldId id="271" r:id="rId33"/>
    <p:sldId id="272" r:id="rId34"/>
    <p:sldId id="273" r:id="rId35"/>
    <p:sldId id="274" r:id="rId36"/>
    <p:sldId id="275" r:id="rId37"/>
    <p:sldId id="413" r:id="rId38"/>
    <p:sldId id="414"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F63B6AD-501B-4A83-94FB-2EC5EE2F4EFD}" type="datetimeFigureOut">
              <a:rPr lang="en-IN" smtClean="0"/>
              <a:t>06-01-2025</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F78F2A6-FFD3-41B5-9E04-581219FF1F1D}" type="slidenum">
              <a:rPr lang="en-IN" smtClean="0"/>
              <a:t>‹#›</a:t>
            </a:fld>
            <a:endParaRPr lang="en-IN"/>
          </a:p>
        </p:txBody>
      </p:sp>
    </p:spTree>
    <p:extLst>
      <p:ext uri="{BB962C8B-B14F-4D97-AF65-F5344CB8AC3E}">
        <p14:creationId xmlns:p14="http://schemas.microsoft.com/office/powerpoint/2010/main" val="384281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6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6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4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4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4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4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5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4" name="Google Shape;654;p5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p5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3" name="Google Shape;673;p5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5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5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67: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p6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68: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7" name="Google Shape;857;p6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69: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6" name="Google Shape;866;p6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p70: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p7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7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4" name="Google Shape;884;p7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72: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2" name="Google Shape;892;p7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4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6" name="Google Shape;586;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4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p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6937" y="2397633"/>
            <a:ext cx="1770125" cy="84836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48842" y="3883533"/>
            <a:ext cx="6846315" cy="136715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887C137-14FA-4DF3-B898-268EFF3BA249}"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9B55B5B-9128-488B-A389-4C8CE8386D1B}"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AA54143-589F-4200-B9AA-25B31AD36172}" type="datetime1">
              <a:rPr lang="en-US" smtClean="0"/>
              <a:t>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671E4B1-357A-4055-A7E7-A23008742B0D}" type="datetime1">
              <a:rPr lang="en-US" smtClean="0"/>
              <a:t>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A4D8CA3-8247-4426-B56D-0F98FCF0D603}" type="datetime1">
              <a:rPr lang="en-US" smtClean="0"/>
              <a:t>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5"/>
        <p:cNvGrpSpPr/>
        <p:nvPr/>
      </p:nvGrpSpPr>
      <p:grpSpPr>
        <a:xfrm>
          <a:off x="0" y="0"/>
          <a:ext cx="0" cy="0"/>
          <a:chOff x="0" y="0"/>
          <a:chExt cx="0" cy="0"/>
        </a:xfrm>
      </p:grpSpPr>
      <p:sp>
        <p:nvSpPr>
          <p:cNvPr id="26" name="Google Shape;26;p1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600A27A-739C-4B59-8D41-CF191488B337}" type="datetime1">
              <a:rPr lang="en-US" smtClean="0"/>
              <a:t>1/6/2025</a:t>
            </a:fld>
            <a:endParaRPr/>
          </a:p>
        </p:txBody>
      </p:sp>
      <p:sp>
        <p:nvSpPr>
          <p:cNvPr id="27" name="Google Shape;27;p1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Prof. M.A.Thorat</a:t>
            </a:r>
            <a:endParaRPr/>
          </a:p>
        </p:txBody>
      </p:sp>
      <p:sp>
        <p:nvSpPr>
          <p:cNvPr id="28" name="Google Shape;28;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23184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0825" y="96469"/>
            <a:ext cx="7102348" cy="30035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a:xfrm>
            <a:off x="457199" y="1578610"/>
            <a:ext cx="8229600" cy="3246754"/>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60114" y="6464909"/>
            <a:ext cx="122364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31812A99-4C13-4A13-9CFA-D308F93C49BD}" type="datetime1">
              <a:rPr lang="en-US" smtClean="0"/>
              <a:t>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www.javatpoint.com/java-tutorial" TargetMode="Externa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hyperlink" Target="https://www.javatpoint.com/object-and-class-in-java"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geeksforgeeks.org/object-class-in-jav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eeksforgeeks.org/object-class-in-java/" TargetMode="External"/><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java-programs" TargetMode="External"/><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www.javatpoint.com/java-variables" TargetMode="External"/><Relationship Id="rId2" Type="http://schemas.openxmlformats.org/officeDocument/2006/relationships/hyperlink" Target="https://www.javatpoint.com/java-tutorial" TargetMode="Externa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hyperlink" Target="https://www.javatpoint.com/java-inner-clas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00400" y="1066800"/>
            <a:ext cx="2028063" cy="843821"/>
          </a:xfrm>
          <a:prstGeom prst="rect">
            <a:avLst/>
          </a:prstGeom>
        </p:spPr>
        <p:txBody>
          <a:bodyPr vert="horz" wrap="square" lIns="0" tIns="12700" rIns="0" bIns="0" rtlCol="0">
            <a:spAutoFit/>
          </a:bodyPr>
          <a:lstStyle/>
          <a:p>
            <a:pPr marL="12700">
              <a:lnSpc>
                <a:spcPct val="100000"/>
              </a:lnSpc>
              <a:spcBef>
                <a:spcPts val="100"/>
              </a:spcBef>
            </a:pPr>
            <a:r>
              <a:rPr dirty="0"/>
              <a:t>Unit</a:t>
            </a:r>
            <a:r>
              <a:rPr spc="-95" dirty="0"/>
              <a:t> </a:t>
            </a:r>
            <a:r>
              <a:rPr dirty="0" smtClean="0"/>
              <a:t>II</a:t>
            </a:r>
            <a:r>
              <a:rPr lang="en-US" dirty="0" smtClean="0"/>
              <a:t>I</a:t>
            </a:r>
            <a:endParaRPr dirty="0"/>
          </a:p>
        </p:txBody>
      </p:sp>
      <p:sp>
        <p:nvSpPr>
          <p:cNvPr id="3" name="object 3"/>
          <p:cNvSpPr txBox="1">
            <a:spLocks noGrp="1"/>
          </p:cNvSpPr>
          <p:nvPr>
            <p:ph type="subTitle" idx="4"/>
          </p:nvPr>
        </p:nvSpPr>
        <p:spPr>
          <a:xfrm>
            <a:off x="457200" y="2362200"/>
            <a:ext cx="8458200" cy="2056973"/>
          </a:xfrm>
          <a:prstGeom prst="rect">
            <a:avLst/>
          </a:prstGeom>
        </p:spPr>
        <p:txBody>
          <a:bodyPr vert="horz" wrap="square" lIns="0" tIns="12700" rIns="0" bIns="0" rtlCol="0">
            <a:spAutoFit/>
          </a:bodyPr>
          <a:lstStyle/>
          <a:p>
            <a:pPr marL="468630" marR="5080" indent="760095" algn="ctr">
              <a:spcBef>
                <a:spcPts val="100"/>
              </a:spcBef>
            </a:pPr>
            <a:r>
              <a:rPr lang="en-US" dirty="0"/>
              <a:t>Java as Object Oriented Programming Language Overview</a:t>
            </a:r>
          </a:p>
          <a:p>
            <a:pPr marL="468630" marR="5080" indent="760095">
              <a:lnSpc>
                <a:spcPct val="100000"/>
              </a:lnSpc>
              <a:spcBef>
                <a:spcPts val="100"/>
              </a:spcBef>
            </a:pPr>
            <a:endParaRPr spc="-25" dirty="0"/>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530757"/>
            <a:ext cx="7454265" cy="3283591"/>
          </a:xfrm>
          <a:prstGeom prst="rect">
            <a:avLst/>
          </a:prstGeom>
        </p:spPr>
        <p:txBody>
          <a:bodyPr vert="horz" wrap="square" lIns="0" tIns="102235" rIns="0" bIns="0" rtlCol="0">
            <a:spAutoFit/>
          </a:bodyPr>
          <a:lstStyle/>
          <a:p>
            <a:pPr marL="355600" indent="-342900" algn="just">
              <a:lnSpc>
                <a:spcPct val="100000"/>
              </a:lnSpc>
              <a:spcBef>
                <a:spcPts val="805"/>
              </a:spcBef>
              <a:buChar char="•"/>
              <a:tabLst>
                <a:tab pos="354965" algn="l"/>
                <a:tab pos="355600" algn="l"/>
              </a:tabLst>
            </a:pPr>
            <a:r>
              <a:rPr lang="en-US" sz="2000" dirty="0">
                <a:latin typeface="Times New Roman" pitchFamily="18" charset="0"/>
                <a:cs typeface="Times New Roman" pitchFamily="18" charset="0"/>
              </a:rPr>
              <a:t>An array is a homogeneous data structure that stores data of the same type in contiguous memory locations. Multidimensional Arrays can be thought of as an array inside the array i.e. elements inside a multidimensional array are arrays themselves. They can hold more than one row and column in tabular form</a:t>
            </a:r>
            <a:r>
              <a:rPr lang="en-US" sz="2000" dirty="0" smtClean="0">
                <a:latin typeface="Times New Roman" pitchFamily="18" charset="0"/>
                <a:cs typeface="Times New Roman" pitchFamily="18" charset="0"/>
              </a:rPr>
              <a:t>.</a:t>
            </a:r>
          </a:p>
          <a:p>
            <a:pPr marL="342900" indent="-342900">
              <a:buFont typeface="Arial" pitchFamily="34" charset="0"/>
              <a:buChar char="•"/>
            </a:pPr>
            <a:r>
              <a:rPr lang="en-US" sz="2000" dirty="0"/>
              <a:t>A multidimensional array is an array of arrays.</a:t>
            </a:r>
          </a:p>
          <a:p>
            <a:pPr marL="342900" indent="-342900">
              <a:buFont typeface="Arial" pitchFamily="34" charset="0"/>
              <a:buChar char="•"/>
            </a:pPr>
            <a:r>
              <a:rPr lang="en-US" sz="2000" dirty="0"/>
              <a:t>Multidimensional arrays are useful when you want to store data as a tabular form, like a table with rows and </a:t>
            </a:r>
            <a:r>
              <a:rPr lang="en-US" sz="2000" dirty="0" smtClean="0"/>
              <a:t>columns.</a:t>
            </a:r>
          </a:p>
          <a:p>
            <a:pPr marL="342900" indent="-342900">
              <a:buFont typeface="Arial" pitchFamily="34" charset="0"/>
              <a:buChar char="•"/>
            </a:pPr>
            <a:endParaRPr lang="en-US" sz="2000" dirty="0"/>
          </a:p>
          <a:p>
            <a:pPr marL="355600" indent="-342900" algn="just">
              <a:lnSpc>
                <a:spcPct val="100000"/>
              </a:lnSpc>
              <a:spcBef>
                <a:spcPts val="805"/>
              </a:spcBef>
              <a:buChar char="•"/>
              <a:tabLst>
                <a:tab pos="354965" algn="l"/>
                <a:tab pos="355600" algn="l"/>
              </a:tabLst>
            </a:pPr>
            <a:endParaRPr sz="20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701901" y="555228"/>
            <a:ext cx="6146699" cy="369332"/>
          </a:xfrm>
          <a:prstGeom prst="rect">
            <a:avLst/>
          </a:prstGeom>
        </p:spPr>
        <p:txBody>
          <a:bodyPr wrap="square">
            <a:spAutoFit/>
          </a:bodyPr>
          <a:lstStyle/>
          <a:p>
            <a:r>
              <a:rPr lang="en-US" b="1" dirty="0" smtClean="0"/>
              <a:t>Multi-dimensional array in Java</a:t>
            </a:r>
            <a:endParaRPr lang="en-US"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990600"/>
            <a:ext cx="7150734" cy="5273880"/>
          </a:xfrm>
          <a:prstGeom prst="rect">
            <a:avLst/>
          </a:prstGeom>
        </p:spPr>
        <p:txBody>
          <a:bodyPr vert="horz" wrap="square" lIns="0" tIns="102235" rIns="0" bIns="0" rtlCol="0">
            <a:spAutoFit/>
          </a:bodyPr>
          <a:lstStyle/>
          <a:p>
            <a:r>
              <a:rPr lang="en-US" sz="2400" dirty="0">
                <a:latin typeface="Times New Roman" pitchFamily="18" charset="0"/>
                <a:cs typeface="Times New Roman" pitchFamily="18" charset="0"/>
              </a:rPr>
              <a:t>To create a two-dimensional array, add each array within its own set of </a:t>
            </a:r>
            <a:r>
              <a:rPr lang="en-US" sz="2400" b="1" dirty="0">
                <a:latin typeface="Times New Roman" pitchFamily="18" charset="0"/>
                <a:cs typeface="Times New Roman" pitchFamily="18" charset="0"/>
              </a:rPr>
              <a:t>curly braces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Example:</a:t>
            </a:r>
          </a:p>
          <a:p>
            <a:r>
              <a:rPr lang="en-US" sz="2400" dirty="0" smtClean="0">
                <a:latin typeface="Times New Roman" pitchFamily="18" charset="0"/>
                <a:cs typeface="Times New Roman" pitchFamily="18" charset="0"/>
              </a:rPr>
              <a:t>int</a:t>
            </a:r>
            <a:r>
              <a:rPr lang="en-US" sz="2400" dirty="0">
                <a:latin typeface="Times New Roman" pitchFamily="18" charset="0"/>
                <a:cs typeface="Times New Roman" pitchFamily="18" charset="0"/>
              </a:rPr>
              <a:t>[][] myNumbers = { {1, 2, 3, 4}, {5, 6, 7} </a:t>
            </a:r>
            <a:r>
              <a:rPr lang="en-US" sz="2400" dirty="0" smtClean="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t>Access Elements</a:t>
            </a:r>
          </a:p>
          <a:p>
            <a:r>
              <a:rPr lang="en-US" sz="2400" dirty="0"/>
              <a:t>To access the elements of the </a:t>
            </a:r>
            <a:r>
              <a:rPr lang="en-US" sz="2400" b="1" dirty="0"/>
              <a:t>myNumbers</a:t>
            </a:r>
            <a:r>
              <a:rPr lang="en-US" sz="2400" dirty="0"/>
              <a:t> array, specify two indexes: one for the array, and one for the element inside that array. This example accesses the third element (2) in the second array (1) of myNumbers:</a:t>
            </a:r>
          </a:p>
          <a:p>
            <a:r>
              <a:rPr lang="en-US" sz="2400" dirty="0" smtClean="0"/>
              <a:t>Example:</a:t>
            </a:r>
            <a:endParaRPr lang="en-US" sz="2400" dirty="0"/>
          </a:p>
          <a:p>
            <a:r>
              <a:rPr lang="en-US" sz="2400" dirty="0"/>
              <a:t>int[][] myNumbers = { {1, 2, 3, 4}, {5, 6, 7} }; </a:t>
            </a:r>
            <a:r>
              <a:rPr lang="en-US" sz="2400" dirty="0" err="1"/>
              <a:t>System.out.println</a:t>
            </a:r>
            <a:r>
              <a:rPr lang="en-US" sz="2400" dirty="0"/>
              <a:t>(myNumbers[1][2]); // Outputs 7</a:t>
            </a:r>
          </a:p>
          <a:p>
            <a:endParaRPr lang="en-US" sz="24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2057400" y="540383"/>
            <a:ext cx="5257800" cy="400110"/>
          </a:xfrm>
          <a:prstGeom prst="rect">
            <a:avLst/>
          </a:prstGeom>
        </p:spPr>
        <p:txBody>
          <a:bodyPr wrap="square">
            <a:spAutoFit/>
          </a:bodyPr>
          <a:lstStyle/>
          <a:p>
            <a:r>
              <a:rPr lang="en-US" sz="2000" b="1" dirty="0" smtClean="0"/>
              <a:t>Multi-dimensional array in Java</a:t>
            </a:r>
            <a:endParaRPr lang="en-US" sz="20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p:nvPr/>
        </p:nvSpPr>
        <p:spPr>
          <a:xfrm>
            <a:off x="8318500" y="4612970"/>
            <a:ext cx="825500" cy="300355"/>
          </a:xfrm>
          <a:prstGeom prst="rect">
            <a:avLst/>
          </a:prstGeom>
        </p:spPr>
        <p:txBody>
          <a:bodyPr vert="horz" wrap="square" lIns="0" tIns="12700" rIns="0" bIns="0" rtlCol="0">
            <a:spAutoFit/>
          </a:bodyPr>
          <a:lstStyle/>
          <a:p>
            <a:pPr marL="127635">
              <a:lnSpc>
                <a:spcPct val="100000"/>
              </a:lnSpc>
              <a:spcBef>
                <a:spcPts val="100"/>
              </a:spcBef>
            </a:pPr>
            <a:r>
              <a:rPr sz="1800" spc="-5" dirty="0">
                <a:solidFill>
                  <a:srgbClr val="FFFFFF"/>
                </a:solidFill>
                <a:latin typeface="Calibri"/>
                <a:cs typeface="Calibri"/>
              </a:rPr>
              <a:t>Union</a:t>
            </a:r>
            <a:endParaRPr sz="1800">
              <a:latin typeface="Calibri"/>
              <a:cs typeface="Calibri"/>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9" name="object 39"/>
          <p:cNvPicPr/>
          <p:nvPr/>
        </p:nvPicPr>
        <p:blipFill>
          <a:blip r:embed="rId2" cstate="print"/>
          <a:stretch>
            <a:fillRect/>
          </a:stretch>
        </p:blipFill>
        <p:spPr>
          <a:xfrm>
            <a:off x="533400" y="32511"/>
            <a:ext cx="745172" cy="507872"/>
          </a:xfrm>
          <a:prstGeom prst="rect">
            <a:avLst/>
          </a:prstGeom>
        </p:spPr>
      </p:pic>
      <p:sp>
        <p:nvSpPr>
          <p:cNvPr id="41" name="TextBox 40"/>
          <p:cNvSpPr txBox="1"/>
          <p:nvPr/>
        </p:nvSpPr>
        <p:spPr>
          <a:xfrm>
            <a:off x="1219200" y="1676400"/>
            <a:ext cx="6858000" cy="4801314"/>
          </a:xfrm>
          <a:prstGeom prst="rect">
            <a:avLst/>
          </a:prstGeom>
          <a:noFill/>
        </p:spPr>
        <p:txBody>
          <a:bodyPr wrap="square" rtlCol="0">
            <a:spAutoFit/>
          </a:bodyPr>
          <a:lstStyle/>
          <a:p>
            <a:r>
              <a:rPr lang="en-IN" b="1" dirty="0"/>
              <a:t>Loop Through a Multi-Dimensional </a:t>
            </a:r>
            <a:r>
              <a:rPr lang="en-IN" b="1" dirty="0" smtClean="0"/>
              <a:t>Array:</a:t>
            </a:r>
          </a:p>
          <a:p>
            <a:endParaRPr lang="en-IN" dirty="0"/>
          </a:p>
          <a:p>
            <a:r>
              <a:rPr lang="en-IN" dirty="0"/>
              <a:t>We can also use a for loop inside another for loop to get the elements of a two-dimensional array (we still have to point to the two indexes):</a:t>
            </a:r>
          </a:p>
          <a:p>
            <a:r>
              <a:rPr lang="en-IN" dirty="0" smtClean="0"/>
              <a:t>Example:</a:t>
            </a:r>
            <a:endParaRPr lang="en-IN" dirty="0"/>
          </a:p>
          <a:p>
            <a:r>
              <a:rPr lang="en-IN" dirty="0"/>
              <a:t>public class Main { public static void main(String[] </a:t>
            </a:r>
            <a:r>
              <a:rPr lang="en-IN" dirty="0" err="1"/>
              <a:t>args</a:t>
            </a:r>
            <a:r>
              <a:rPr lang="en-IN" dirty="0"/>
              <a:t>) </a:t>
            </a:r>
            <a:endParaRPr lang="en-IN" dirty="0" smtClean="0"/>
          </a:p>
          <a:p>
            <a:r>
              <a:rPr lang="en-IN" dirty="0" smtClean="0"/>
              <a:t>{ </a:t>
            </a:r>
          </a:p>
          <a:p>
            <a:r>
              <a:rPr lang="en-IN" dirty="0" err="1" smtClean="0"/>
              <a:t>int</a:t>
            </a:r>
            <a:r>
              <a:rPr lang="en-IN" dirty="0"/>
              <a:t>[][] </a:t>
            </a:r>
            <a:r>
              <a:rPr lang="en-IN" dirty="0" err="1"/>
              <a:t>myNumbers</a:t>
            </a:r>
            <a:r>
              <a:rPr lang="en-IN" dirty="0"/>
              <a:t> = { {1, 2, 3, 4}, {5, 6, 7} }; </a:t>
            </a:r>
            <a:endParaRPr lang="en-IN" dirty="0" smtClean="0"/>
          </a:p>
          <a:p>
            <a:r>
              <a:rPr lang="en-IN" dirty="0" smtClean="0"/>
              <a:t>for </a:t>
            </a:r>
            <a:r>
              <a:rPr lang="en-IN" dirty="0"/>
              <a:t>(</a:t>
            </a:r>
            <a:r>
              <a:rPr lang="en-IN" dirty="0" err="1"/>
              <a:t>int</a:t>
            </a:r>
            <a:r>
              <a:rPr lang="en-IN" dirty="0"/>
              <a:t> i = 0; i &lt; </a:t>
            </a:r>
            <a:r>
              <a:rPr lang="en-IN" dirty="0" err="1"/>
              <a:t>myNumbers.length</a:t>
            </a:r>
            <a:r>
              <a:rPr lang="en-IN" dirty="0"/>
              <a:t>; ++i</a:t>
            </a:r>
            <a:r>
              <a:rPr lang="en-IN" dirty="0" smtClean="0"/>
              <a:t>)</a:t>
            </a:r>
          </a:p>
          <a:p>
            <a:r>
              <a:rPr lang="en-IN" dirty="0" smtClean="0"/>
              <a:t> </a:t>
            </a:r>
            <a:r>
              <a:rPr lang="en-IN" dirty="0"/>
              <a:t>{ for(</a:t>
            </a:r>
            <a:r>
              <a:rPr lang="en-IN" dirty="0" err="1"/>
              <a:t>int</a:t>
            </a:r>
            <a:r>
              <a:rPr lang="en-IN" dirty="0"/>
              <a:t> j = 0; j &lt; </a:t>
            </a:r>
            <a:r>
              <a:rPr lang="en-IN" dirty="0" err="1"/>
              <a:t>myNumbers</a:t>
            </a:r>
            <a:r>
              <a:rPr lang="en-IN" dirty="0"/>
              <a:t>[i].length; ++j) </a:t>
            </a:r>
            <a:endParaRPr lang="en-IN" dirty="0" smtClean="0"/>
          </a:p>
          <a:p>
            <a:r>
              <a:rPr lang="en-IN" dirty="0" smtClean="0"/>
              <a:t>{ </a:t>
            </a:r>
          </a:p>
          <a:p>
            <a:r>
              <a:rPr lang="en-IN" dirty="0" err="1" smtClean="0"/>
              <a:t>System.out.println</a:t>
            </a:r>
            <a:r>
              <a:rPr lang="en-IN" dirty="0" smtClean="0"/>
              <a:t>(</a:t>
            </a:r>
            <a:r>
              <a:rPr lang="en-IN" dirty="0" err="1" smtClean="0"/>
              <a:t>myNumbers</a:t>
            </a:r>
            <a:r>
              <a:rPr lang="en-IN" dirty="0" smtClean="0"/>
              <a:t>[i</a:t>
            </a:r>
            <a:r>
              <a:rPr lang="en-IN" dirty="0"/>
              <a:t>][j]); </a:t>
            </a:r>
            <a:endParaRPr lang="en-IN" dirty="0" smtClean="0"/>
          </a:p>
          <a:p>
            <a:r>
              <a:rPr lang="en-IN" dirty="0" smtClean="0"/>
              <a:t>}</a:t>
            </a:r>
            <a:r>
              <a:rPr lang="en-IN" dirty="0"/>
              <a:t/>
            </a:r>
            <a:br>
              <a:rPr lang="en-IN" dirty="0"/>
            </a:br>
            <a:r>
              <a:rPr lang="en-IN" dirty="0"/>
              <a:t>} </a:t>
            </a:r>
            <a:endParaRPr lang="en-IN" dirty="0" smtClean="0"/>
          </a:p>
          <a:p>
            <a:r>
              <a:rPr lang="en-IN" dirty="0" smtClean="0"/>
              <a:t>} </a:t>
            </a:r>
          </a:p>
          <a:p>
            <a:r>
              <a:rPr lang="en-IN" dirty="0" smtClean="0"/>
              <a:t>}</a:t>
            </a:r>
            <a:endParaRPr lang="en-IN" dirty="0"/>
          </a:p>
          <a:p>
            <a:endParaRPr lang="en-IN" dirty="0"/>
          </a:p>
        </p:txBody>
      </p:sp>
      <p:sp>
        <p:nvSpPr>
          <p:cNvPr id="42" name="Rectangle 41"/>
          <p:cNvSpPr/>
          <p:nvPr/>
        </p:nvSpPr>
        <p:spPr>
          <a:xfrm>
            <a:off x="2286000" y="762000"/>
            <a:ext cx="4724400" cy="369332"/>
          </a:xfrm>
          <a:prstGeom prst="rect">
            <a:avLst/>
          </a:prstGeom>
        </p:spPr>
        <p:txBody>
          <a:bodyPr wrap="square">
            <a:spAutoFit/>
          </a:bodyPr>
          <a:lstStyle/>
          <a:p>
            <a:r>
              <a:rPr lang="en-US" b="1" dirty="0" smtClean="0"/>
              <a:t>Multi-dimensional array in Java</a:t>
            </a:r>
            <a:endParaRPr lang="en-US"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p:nvPr/>
        </p:nvSpPr>
        <p:spPr>
          <a:xfrm>
            <a:off x="8089900" y="4816855"/>
            <a:ext cx="1054100" cy="299720"/>
          </a:xfrm>
          <a:prstGeom prst="rect">
            <a:avLst/>
          </a:prstGeom>
        </p:spPr>
        <p:txBody>
          <a:bodyPr vert="horz" wrap="square" lIns="0" tIns="12700" rIns="0" bIns="0" rtlCol="0">
            <a:spAutoFit/>
          </a:bodyPr>
          <a:lstStyle/>
          <a:p>
            <a:pPr marL="109220">
              <a:lnSpc>
                <a:spcPct val="100000"/>
              </a:lnSpc>
              <a:spcBef>
                <a:spcPts val="100"/>
              </a:spcBef>
            </a:pPr>
            <a:r>
              <a:rPr sz="1800" spc="-10" dirty="0">
                <a:solidFill>
                  <a:srgbClr val="FFFFFF"/>
                </a:solidFill>
                <a:latin typeface="Calibri"/>
                <a:cs typeface="Calibri"/>
              </a:rPr>
              <a:t>interface</a:t>
            </a:r>
            <a:endParaRPr sz="1800">
              <a:latin typeface="Calibri"/>
              <a:cs typeface="Calibri"/>
            </a:endParaRPr>
          </a:p>
        </p:txBody>
      </p:sp>
      <p:sp>
        <p:nvSpPr>
          <p:cNvPr id="36" name="object 36"/>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7" name="object 37"/>
          <p:cNvPicPr/>
          <p:nvPr/>
        </p:nvPicPr>
        <p:blipFill>
          <a:blip r:embed="rId2" cstate="print"/>
          <a:stretch>
            <a:fillRect/>
          </a:stretch>
        </p:blipFill>
        <p:spPr>
          <a:xfrm>
            <a:off x="533400" y="32511"/>
            <a:ext cx="745172" cy="507872"/>
          </a:xfrm>
          <a:prstGeom prst="rect">
            <a:avLst/>
          </a:prstGeom>
        </p:spPr>
      </p:pic>
      <p:sp>
        <p:nvSpPr>
          <p:cNvPr id="40" name="Rectangle 39"/>
          <p:cNvSpPr/>
          <p:nvPr/>
        </p:nvSpPr>
        <p:spPr>
          <a:xfrm>
            <a:off x="1050131" y="685800"/>
            <a:ext cx="6036469" cy="4524315"/>
          </a:xfrm>
          <a:prstGeom prst="rect">
            <a:avLst/>
          </a:prstGeom>
        </p:spPr>
        <p:txBody>
          <a:bodyPr wrap="square">
            <a:spAutoFit/>
          </a:bodyPr>
          <a:lstStyle/>
          <a:p>
            <a:pPr lvl="0" algn="ctr"/>
            <a:r>
              <a:rPr lang="en-US" b="1" dirty="0" smtClean="0"/>
              <a:t>Multi-dimensional array in Java</a:t>
            </a:r>
            <a:r>
              <a:rPr lang="en-US" dirty="0">
                <a:solidFill>
                  <a:schemeClr val="lt1"/>
                </a:solidFill>
                <a:cs typeface="Calibri"/>
                <a:sym typeface="Calibri"/>
              </a:rPr>
              <a:t> </a:t>
            </a:r>
            <a:r>
              <a:rPr lang="en-US" b="1" dirty="0" smtClean="0">
                <a:cs typeface="Calibri"/>
                <a:sym typeface="Calibri"/>
              </a:rPr>
              <a:t>2D</a:t>
            </a:r>
            <a:r>
              <a:rPr lang="en-US" b="1" dirty="0" smtClean="0">
                <a:ea typeface="Calibri"/>
                <a:cs typeface="Calibri"/>
                <a:sym typeface="Calibri"/>
              </a:rPr>
              <a:t>mensional</a:t>
            </a:r>
            <a:r>
              <a:rPr lang="en-US" b="1" dirty="0" smtClean="0">
                <a:solidFill>
                  <a:schemeClr val="lt1"/>
                </a:solidFill>
                <a:ea typeface="Calibri"/>
                <a:cs typeface="Calibri"/>
                <a:sym typeface="Calibri"/>
              </a:rPr>
              <a:t> </a:t>
            </a:r>
            <a:r>
              <a:rPr lang="en-US" b="1" dirty="0">
                <a:solidFill>
                  <a:schemeClr val="lt1"/>
                </a:solidFill>
                <a:ea typeface="Calibri"/>
                <a:cs typeface="Calibri"/>
                <a:sym typeface="Calibri"/>
              </a:rPr>
              <a:t>Arrays </a:t>
            </a:r>
            <a:r>
              <a:rPr lang="en-US" dirty="0">
                <a:solidFill>
                  <a:schemeClr val="lt1"/>
                </a:solidFill>
                <a:ea typeface="Calibri"/>
                <a:cs typeface="Calibri"/>
                <a:sym typeface="Calibri"/>
              </a:rPr>
              <a:t>:</a:t>
            </a:r>
            <a:r>
              <a:rPr lang="en-US" dirty="0" smtClean="0">
                <a:solidFill>
                  <a:schemeClr val="lt1"/>
                </a:solidFill>
                <a:ea typeface="Calibri"/>
                <a:cs typeface="Calibri"/>
                <a:sym typeface="Calibri"/>
              </a:rPr>
              <a:t>2</a:t>
            </a:r>
          </a:p>
          <a:p>
            <a:pPr lvl="0" algn="ctr"/>
            <a:endParaRPr lang="en-US" dirty="0">
              <a:solidFill>
                <a:schemeClr val="lt1"/>
              </a:solidFill>
              <a:ea typeface="Calibri"/>
              <a:cs typeface="Calibri"/>
              <a:sym typeface="Calibri"/>
            </a:endParaRPr>
          </a:p>
          <a:p>
            <a:r>
              <a:rPr lang="en-IN" dirty="0" smtClean="0"/>
              <a:t>class </a:t>
            </a:r>
            <a:r>
              <a:rPr lang="en-IN" dirty="0" err="1" smtClean="0"/>
              <a:t>TwoDArray</a:t>
            </a:r>
            <a:r>
              <a:rPr lang="en-IN" dirty="0" smtClean="0"/>
              <a:t> {</a:t>
            </a:r>
          </a:p>
          <a:p>
            <a:r>
              <a:rPr lang="en-IN" dirty="0" smtClean="0"/>
              <a:t>public static void main(String </a:t>
            </a:r>
            <a:r>
              <a:rPr lang="en-IN" dirty="0" err="1" smtClean="0"/>
              <a:t>args</a:t>
            </a:r>
            <a:r>
              <a:rPr lang="en-IN" dirty="0" smtClean="0"/>
              <a:t>[]) {</a:t>
            </a:r>
          </a:p>
          <a:p>
            <a:r>
              <a:rPr lang="en-IN" dirty="0" err="1" smtClean="0"/>
              <a:t>int</a:t>
            </a:r>
            <a:r>
              <a:rPr lang="en-IN" dirty="0" smtClean="0"/>
              <a:t> </a:t>
            </a:r>
            <a:r>
              <a:rPr lang="en-IN" dirty="0" err="1" smtClean="0"/>
              <a:t>twoD</a:t>
            </a:r>
            <a:r>
              <a:rPr lang="en-IN" dirty="0" smtClean="0"/>
              <a:t>[][]= new </a:t>
            </a:r>
            <a:r>
              <a:rPr lang="en-IN" dirty="0" err="1" smtClean="0"/>
              <a:t>int</a:t>
            </a:r>
            <a:r>
              <a:rPr lang="en-IN" dirty="0" smtClean="0"/>
              <a:t>[4][5];</a:t>
            </a:r>
          </a:p>
          <a:p>
            <a:r>
              <a:rPr lang="en-IN" dirty="0" err="1" smtClean="0"/>
              <a:t>int</a:t>
            </a:r>
            <a:r>
              <a:rPr lang="en-IN" dirty="0" smtClean="0"/>
              <a:t> i, j, k = 0;</a:t>
            </a:r>
          </a:p>
          <a:p>
            <a:r>
              <a:rPr lang="en-IN" dirty="0" smtClean="0"/>
              <a:t>for(i=0; i&lt;4; i++)</a:t>
            </a:r>
          </a:p>
          <a:p>
            <a:r>
              <a:rPr lang="en-IN" dirty="0" smtClean="0"/>
              <a:t>for(j=0; j&lt;5; j++) {</a:t>
            </a:r>
          </a:p>
          <a:p>
            <a:r>
              <a:rPr lang="en-IN" dirty="0" err="1" smtClean="0"/>
              <a:t>twoD</a:t>
            </a:r>
            <a:r>
              <a:rPr lang="en-IN" dirty="0" smtClean="0"/>
              <a:t>[i][j] = k;</a:t>
            </a:r>
          </a:p>
          <a:p>
            <a:r>
              <a:rPr lang="en-IN" dirty="0" smtClean="0"/>
              <a:t>k++;</a:t>
            </a:r>
          </a:p>
          <a:p>
            <a:r>
              <a:rPr lang="en-IN" dirty="0" smtClean="0"/>
              <a:t>}</a:t>
            </a:r>
          </a:p>
          <a:p>
            <a:r>
              <a:rPr lang="en-IN" dirty="0" smtClean="0"/>
              <a:t>for(i=0; i&lt;4; i++) {</a:t>
            </a:r>
          </a:p>
          <a:p>
            <a:r>
              <a:rPr lang="en-IN" dirty="0" smtClean="0"/>
              <a:t>for(j=0; j&lt;5; j++)</a:t>
            </a:r>
          </a:p>
          <a:p>
            <a:r>
              <a:rPr lang="en-IN" dirty="0" err="1" smtClean="0"/>
              <a:t>System.out.print</a:t>
            </a:r>
            <a:r>
              <a:rPr lang="en-IN" dirty="0" smtClean="0"/>
              <a:t>(</a:t>
            </a:r>
            <a:r>
              <a:rPr lang="en-IN" dirty="0" err="1" smtClean="0"/>
              <a:t>twoD</a:t>
            </a:r>
            <a:r>
              <a:rPr lang="en-IN" dirty="0" smtClean="0"/>
              <a:t>[i][j] + " ");</a:t>
            </a:r>
          </a:p>
          <a:p>
            <a:r>
              <a:rPr lang="en-IN" dirty="0" err="1" smtClean="0"/>
              <a:t>System.out.println</a:t>
            </a:r>
            <a:r>
              <a:rPr lang="en-IN" dirty="0" smtClean="0"/>
              <a:t>();  }       }               }</a:t>
            </a:r>
            <a:endParaRPr lang="en-IN" sz="2000" dirty="0" smtClean="0"/>
          </a:p>
          <a:p>
            <a:pPr lvl="0" algn="ctr"/>
            <a:r>
              <a:rPr lang="en-US" dirty="0" smtClean="0">
                <a:solidFill>
                  <a:schemeClr val="lt1"/>
                </a:solidFill>
                <a:ea typeface="Calibri"/>
                <a:cs typeface="Calibri"/>
                <a:sym typeface="Calibri"/>
              </a:rPr>
              <a:t>D</a:t>
            </a:r>
            <a:endParaRPr lang="en-US" sz="900" dirty="0">
              <a:solidFill>
                <a:schemeClr val="lt1"/>
              </a:solidFill>
              <a:ea typeface="Calibri"/>
              <a:cs typeface="Calibri"/>
              <a:sym typeface="Calibri"/>
            </a:endParaRP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914400"/>
            <a:ext cx="6976745" cy="5273880"/>
          </a:xfrm>
          <a:prstGeom prst="rect">
            <a:avLst/>
          </a:prstGeom>
        </p:spPr>
        <p:txBody>
          <a:bodyPr vert="horz" wrap="square" lIns="0" tIns="102235" rIns="0" bIns="0" rtlCol="0">
            <a:spAutoFit/>
          </a:bodyPr>
          <a:lstStyle/>
          <a:p>
            <a:r>
              <a:rPr lang="en-IN" sz="2400" dirty="0" smtClean="0"/>
              <a:t>class </a:t>
            </a:r>
            <a:r>
              <a:rPr lang="en-IN" sz="2400" dirty="0" err="1" smtClean="0"/>
              <a:t>ThreeDMatrix</a:t>
            </a:r>
            <a:r>
              <a:rPr lang="en-IN" sz="2400" dirty="0" smtClean="0"/>
              <a:t> {</a:t>
            </a:r>
          </a:p>
          <a:p>
            <a:r>
              <a:rPr lang="en-IN" sz="2400" dirty="0" smtClean="0"/>
              <a:t>public static void main(String </a:t>
            </a:r>
            <a:r>
              <a:rPr lang="en-IN" sz="2400" dirty="0" err="1" smtClean="0"/>
              <a:t>args</a:t>
            </a:r>
            <a:r>
              <a:rPr lang="en-IN" sz="2400" dirty="0" smtClean="0"/>
              <a:t>[]) {</a:t>
            </a:r>
          </a:p>
          <a:p>
            <a:r>
              <a:rPr lang="en-IN" sz="2400" dirty="0" err="1" smtClean="0"/>
              <a:t>int</a:t>
            </a:r>
            <a:r>
              <a:rPr lang="en-IN" sz="2400" dirty="0" smtClean="0"/>
              <a:t> </a:t>
            </a:r>
            <a:r>
              <a:rPr lang="en-IN" sz="2400" dirty="0" err="1" smtClean="0"/>
              <a:t>threeD</a:t>
            </a:r>
            <a:r>
              <a:rPr lang="en-IN" sz="2400" dirty="0" smtClean="0"/>
              <a:t>[][][] = new </a:t>
            </a:r>
            <a:r>
              <a:rPr lang="en-IN" sz="2400" dirty="0" err="1" smtClean="0"/>
              <a:t>int</a:t>
            </a:r>
            <a:r>
              <a:rPr lang="en-IN" sz="2400" dirty="0" smtClean="0"/>
              <a:t>[3][4][5];</a:t>
            </a:r>
          </a:p>
          <a:p>
            <a:r>
              <a:rPr lang="en-IN" sz="2400" dirty="0" err="1" smtClean="0"/>
              <a:t>int</a:t>
            </a:r>
            <a:r>
              <a:rPr lang="en-IN" sz="2400" dirty="0" smtClean="0"/>
              <a:t> i, j, k;</a:t>
            </a:r>
          </a:p>
          <a:p>
            <a:r>
              <a:rPr lang="en-IN" sz="2400" dirty="0" smtClean="0"/>
              <a:t>for(i=0; i&lt;3; i++)</a:t>
            </a:r>
          </a:p>
          <a:p>
            <a:r>
              <a:rPr lang="en-IN" sz="2400" dirty="0" smtClean="0"/>
              <a:t>for(j=0; j&lt;4; j++)</a:t>
            </a:r>
          </a:p>
          <a:p>
            <a:r>
              <a:rPr lang="en-IN" sz="2400" dirty="0" smtClean="0"/>
              <a:t>for(k=0; k&lt;5; k++)</a:t>
            </a:r>
          </a:p>
          <a:p>
            <a:r>
              <a:rPr lang="en-IN" sz="2400" dirty="0" err="1" smtClean="0"/>
              <a:t>threeD</a:t>
            </a:r>
            <a:r>
              <a:rPr lang="en-IN" sz="2400" dirty="0" smtClean="0"/>
              <a:t>[i][j][k] = i * j * k;</a:t>
            </a:r>
          </a:p>
          <a:p>
            <a:r>
              <a:rPr lang="en-IN" sz="2400" dirty="0" smtClean="0"/>
              <a:t>for(i=0; i&lt;3; i++) {</a:t>
            </a:r>
          </a:p>
          <a:p>
            <a:r>
              <a:rPr lang="en-IN" sz="2400" dirty="0" smtClean="0"/>
              <a:t>for(j=0; j&lt;4; j++) {</a:t>
            </a:r>
          </a:p>
          <a:p>
            <a:r>
              <a:rPr lang="en-IN" sz="2400" dirty="0" smtClean="0"/>
              <a:t>for(k=0; k&lt;5; k++)</a:t>
            </a:r>
          </a:p>
          <a:p>
            <a:r>
              <a:rPr lang="en-IN" sz="2400" dirty="0" err="1" smtClean="0"/>
              <a:t>System.out.print</a:t>
            </a:r>
            <a:r>
              <a:rPr lang="en-IN" sz="2400" dirty="0" smtClean="0"/>
              <a:t>(</a:t>
            </a:r>
            <a:r>
              <a:rPr lang="en-IN" sz="2400" dirty="0" err="1" smtClean="0"/>
              <a:t>threeD</a:t>
            </a:r>
            <a:r>
              <a:rPr lang="en-IN" sz="2400" dirty="0" smtClean="0"/>
              <a:t>[i][j][k] + " ");</a:t>
            </a:r>
          </a:p>
          <a:p>
            <a:r>
              <a:rPr lang="en-IN" sz="2400" dirty="0" err="1" smtClean="0"/>
              <a:t>System.out.println</a:t>
            </a:r>
            <a:r>
              <a:rPr lang="en-IN" sz="2400" dirty="0" smtClean="0"/>
              <a:t>(); }</a:t>
            </a:r>
          </a:p>
          <a:p>
            <a:r>
              <a:rPr lang="en-IN" sz="2400" dirty="0" err="1" smtClean="0"/>
              <a:t>System.out.println</a:t>
            </a:r>
            <a:r>
              <a:rPr lang="en-IN" sz="2400" dirty="0" smtClean="0"/>
              <a:t>(); }          }               }</a:t>
            </a:r>
            <a:endParaRPr lang="en-IN" sz="2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600200" y="516938"/>
            <a:ext cx="4572000" cy="646331"/>
          </a:xfrm>
          <a:prstGeom prst="rect">
            <a:avLst/>
          </a:prstGeom>
        </p:spPr>
        <p:txBody>
          <a:bodyPr>
            <a:spAutoFit/>
          </a:bodyPr>
          <a:lstStyle/>
          <a:p>
            <a:pPr lvl="0" algn="ctr"/>
            <a:r>
              <a:rPr lang="en-US" b="1" dirty="0" smtClean="0"/>
              <a:t>Multi-dimensional array in Java</a:t>
            </a:r>
            <a:r>
              <a:rPr lang="en-US" dirty="0" smtClean="0">
                <a:solidFill>
                  <a:schemeClr val="lt1"/>
                </a:solidFill>
                <a:cs typeface="Calibri"/>
                <a:sym typeface="Calibri"/>
              </a:rPr>
              <a:t> </a:t>
            </a:r>
            <a:r>
              <a:rPr lang="en-US" b="1" dirty="0" smtClean="0">
                <a:cs typeface="Calibri"/>
                <a:sym typeface="Calibri"/>
              </a:rPr>
              <a:t>3 </a:t>
            </a:r>
            <a:r>
              <a:rPr lang="en-US" b="1" dirty="0" err="1" smtClean="0">
                <a:cs typeface="Calibri"/>
                <a:sym typeface="Calibri"/>
              </a:rPr>
              <a:t>D</a:t>
            </a:r>
            <a:r>
              <a:rPr lang="en-US" b="1" dirty="0" err="1" smtClean="0">
                <a:ea typeface="Calibri"/>
                <a:cs typeface="Calibri"/>
                <a:sym typeface="Calibri"/>
              </a:rPr>
              <a:t>mensional</a:t>
            </a:r>
            <a:r>
              <a:rPr lang="en-US" b="1" dirty="0" smtClean="0">
                <a:solidFill>
                  <a:schemeClr val="lt1"/>
                </a:solidFill>
                <a:ea typeface="Calibri"/>
                <a:cs typeface="Calibri"/>
                <a:sym typeface="Calibri"/>
              </a:rPr>
              <a:t> Arrays </a:t>
            </a:r>
            <a:r>
              <a:rPr lang="en-US" dirty="0" smtClean="0">
                <a:solidFill>
                  <a:schemeClr val="lt1"/>
                </a:solidFill>
                <a:ea typeface="Calibri"/>
                <a:cs typeface="Calibri"/>
                <a:sym typeface="Calibri"/>
              </a:rPr>
              <a:t>:2</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5" name="object 5"/>
          <p:cNvSpPr txBox="1"/>
          <p:nvPr/>
        </p:nvSpPr>
        <p:spPr>
          <a:xfrm>
            <a:off x="688035" y="1013523"/>
            <a:ext cx="7435139" cy="5332870"/>
          </a:xfrm>
          <a:prstGeom prst="rect">
            <a:avLst/>
          </a:prstGeom>
        </p:spPr>
        <p:txBody>
          <a:bodyPr vert="horz" wrap="square" lIns="0" tIns="99695" rIns="0" bIns="0" rtlCol="0">
            <a:spAutoFit/>
          </a:bodyPr>
          <a:lstStyle/>
          <a:p>
            <a:pPr fontAlgn="base"/>
            <a:r>
              <a:rPr lang="en-US" sz="2000" dirty="0"/>
              <a:t>There is a second form that can be used to declare an array:</a:t>
            </a:r>
          </a:p>
          <a:p>
            <a:pPr fontAlgn="base"/>
            <a:r>
              <a:rPr lang="en-US" sz="2000" i="1" dirty="0"/>
              <a:t>type</a:t>
            </a:r>
            <a:r>
              <a:rPr lang="en-US" sz="2000" dirty="0"/>
              <a:t>[ ] </a:t>
            </a:r>
            <a:r>
              <a:rPr lang="en-US" sz="2000" i="1" dirty="0"/>
              <a:t>var-name</a:t>
            </a:r>
            <a:r>
              <a:rPr lang="en-US" sz="2000" dirty="0"/>
              <a:t>;</a:t>
            </a:r>
          </a:p>
          <a:p>
            <a:pPr fontAlgn="base"/>
            <a:r>
              <a:rPr lang="en-US" sz="2000" dirty="0"/>
              <a:t>Here, the square brackets follow the type </a:t>
            </a:r>
            <a:r>
              <a:rPr lang="en-US" sz="2000" dirty="0" err="1"/>
              <a:t>specifier</a:t>
            </a:r>
            <a:r>
              <a:rPr lang="en-US" sz="2000" dirty="0"/>
              <a:t>, not the name of the array variable. For example, the following two declarations are equivalent</a:t>
            </a:r>
            <a:r>
              <a:rPr lang="en-US" sz="2000" dirty="0" smtClean="0"/>
              <a:t>:</a:t>
            </a:r>
          </a:p>
          <a:p>
            <a:pPr fontAlgn="base"/>
            <a:endParaRPr lang="en-US" sz="2000" dirty="0" smtClean="0"/>
          </a:p>
          <a:p>
            <a:pPr fontAlgn="base"/>
            <a:r>
              <a:rPr lang="en-US" sz="2000" dirty="0"/>
              <a:t>i</a:t>
            </a:r>
            <a:r>
              <a:rPr lang="en-US" sz="2000" dirty="0" smtClean="0"/>
              <a:t>nt counter [] = new int[3];</a:t>
            </a:r>
          </a:p>
          <a:p>
            <a:pPr fontAlgn="base"/>
            <a:r>
              <a:rPr lang="en-US" sz="2000" dirty="0" smtClean="0"/>
              <a:t>int [] counter = new int[3];</a:t>
            </a:r>
          </a:p>
          <a:p>
            <a:pPr fontAlgn="base"/>
            <a:endParaRPr lang="en-US" sz="2000" dirty="0"/>
          </a:p>
          <a:p>
            <a:pPr fontAlgn="base"/>
            <a:r>
              <a:rPr lang="en-US" sz="2000" dirty="0"/>
              <a:t>The following declarations are also equivalent</a:t>
            </a:r>
            <a:r>
              <a:rPr lang="en-US" sz="2000" dirty="0" smtClean="0"/>
              <a:t>:</a:t>
            </a:r>
          </a:p>
          <a:p>
            <a:pPr fontAlgn="base"/>
            <a:r>
              <a:rPr lang="en-US" sz="2000" dirty="0" smtClean="0"/>
              <a:t>char table[][] = new char[3][4];</a:t>
            </a:r>
          </a:p>
          <a:p>
            <a:pPr fontAlgn="base"/>
            <a:r>
              <a:rPr lang="en-US" sz="2000" dirty="0" smtClean="0"/>
              <a:t>char [][] table = new char[3][4];</a:t>
            </a:r>
          </a:p>
          <a:p>
            <a:pPr fontAlgn="base"/>
            <a:endParaRPr lang="en-US" sz="2000" dirty="0"/>
          </a:p>
          <a:p>
            <a:pPr fontAlgn="base"/>
            <a:r>
              <a:rPr lang="en-US" sz="2000" dirty="0"/>
              <a:t>This alternative declaration form offers convenience when declaring several arrays at the same time. For example</a:t>
            </a:r>
            <a:r>
              <a:rPr lang="en-US" sz="2000" dirty="0" smtClean="0"/>
              <a:t>,</a:t>
            </a:r>
          </a:p>
          <a:p>
            <a:pPr fontAlgn="base"/>
            <a:endParaRPr lang="en-US" sz="2000" dirty="0" smtClean="0"/>
          </a:p>
          <a:p>
            <a:pPr fontAlgn="base"/>
            <a:r>
              <a:rPr lang="en-US" sz="2000" dirty="0" smtClean="0"/>
              <a:t>Int[] nums,nums2,nums3;    //creates 3 arrays</a:t>
            </a:r>
            <a:endParaRPr lang="en-US" sz="2000" dirty="0"/>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sp>
        <p:nvSpPr>
          <p:cNvPr id="9" name="Rectangle 8"/>
          <p:cNvSpPr/>
          <p:nvPr/>
        </p:nvSpPr>
        <p:spPr>
          <a:xfrm>
            <a:off x="1524000" y="562018"/>
            <a:ext cx="4572000" cy="461665"/>
          </a:xfrm>
          <a:prstGeom prst="rect">
            <a:avLst/>
          </a:prstGeom>
        </p:spPr>
        <p:txBody>
          <a:bodyPr>
            <a:spAutoFit/>
          </a:bodyPr>
          <a:lstStyle/>
          <a:p>
            <a:pPr lvl="0" algn="ctr"/>
            <a:r>
              <a:rPr lang="en-US" sz="2400" b="1" dirty="0" smtClean="0">
                <a:ea typeface="Calibri"/>
                <a:cs typeface="Calibri"/>
                <a:sym typeface="Calibri"/>
              </a:rPr>
              <a:t>Alternative Array Declaration</a:t>
            </a:r>
            <a:endParaRPr lang="en-US" sz="2400" dirty="0" smtClean="0">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pic>
        <p:nvPicPr>
          <p:cNvPr id="843" name="Google Shape;843;p66"/>
          <p:cNvPicPr preferRelativeResize="0"/>
          <p:nvPr/>
        </p:nvPicPr>
        <p:blipFill rotWithShape="1">
          <a:blip r:embed="rId3">
            <a:alphaModFix/>
          </a:blip>
          <a:srcRect/>
          <a:stretch/>
        </p:blipFill>
        <p:spPr>
          <a:xfrm>
            <a:off x="228599" y="729137"/>
            <a:ext cx="8340725" cy="808037"/>
          </a:xfrm>
          <a:prstGeom prst="rect">
            <a:avLst/>
          </a:prstGeom>
          <a:noFill/>
          <a:ln>
            <a:noFill/>
          </a:ln>
        </p:spPr>
      </p:pic>
      <p:pic>
        <p:nvPicPr>
          <p:cNvPr id="844" name="Google Shape;844;p66"/>
          <p:cNvPicPr preferRelativeResize="0"/>
          <p:nvPr/>
        </p:nvPicPr>
        <p:blipFill rotWithShape="1">
          <a:blip r:embed="rId4">
            <a:alphaModFix/>
          </a:blip>
          <a:srcRect/>
          <a:stretch/>
        </p:blipFill>
        <p:spPr>
          <a:xfrm>
            <a:off x="381000" y="2184400"/>
            <a:ext cx="6902178" cy="4085352"/>
          </a:xfrm>
          <a:prstGeom prst="rect">
            <a:avLst/>
          </a:prstGeom>
          <a:noFill/>
          <a:ln>
            <a:noFill/>
          </a:ln>
        </p:spPr>
      </p:pic>
      <p:sp>
        <p:nvSpPr>
          <p:cNvPr id="845" name="Google Shape;845;p66"/>
          <p:cNvSpPr/>
          <p:nvPr/>
        </p:nvSpPr>
        <p:spPr>
          <a:xfrm>
            <a:off x="6934200" y="2133600"/>
            <a:ext cx="2057400" cy="980364"/>
          </a:xfrm>
          <a:prstGeom prst="wedgeRoundRectCallout">
            <a:avLst>
              <a:gd name="adj1" fmla="val -126557"/>
              <a:gd name="adj2" fmla="val 151393"/>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Calibri"/>
                <a:ea typeface="Calibri"/>
                <a:cs typeface="Calibri"/>
                <a:sym typeface="Calibri"/>
              </a:rPr>
              <a:t>STRING ARE </a:t>
            </a:r>
            <a:r>
              <a:rPr lang="en-US" sz="1800" b="1" dirty="0">
                <a:solidFill>
                  <a:srgbClr val="FF0000"/>
                </a:solidFill>
                <a:latin typeface="Calibri"/>
                <a:ea typeface="Calibri"/>
                <a:cs typeface="Calibri"/>
                <a:sym typeface="Calibri"/>
              </a:rPr>
              <a:t>IMMUTABLE </a:t>
            </a:r>
            <a:endParaRPr sz="1800" b="1" dirty="0">
              <a:solidFill>
                <a:srgbClr val="FF0000"/>
              </a:solidFill>
              <a:latin typeface="Calibri"/>
              <a:ea typeface="Calibri"/>
              <a:cs typeface="Calibri"/>
              <a:sym typeface="Calibri"/>
            </a:endParaRPr>
          </a:p>
        </p:txBody>
      </p:sp>
      <p:sp>
        <p:nvSpPr>
          <p:cNvPr id="3" name="Rectangle 2"/>
          <p:cNvSpPr/>
          <p:nvPr/>
        </p:nvSpPr>
        <p:spPr>
          <a:xfrm>
            <a:off x="1524000" y="120134"/>
            <a:ext cx="6878638" cy="369332"/>
          </a:xfrm>
          <a:prstGeom prst="rect">
            <a:avLst/>
          </a:prstGeom>
        </p:spPr>
        <p:txBody>
          <a:bodyPr wrap="square">
            <a:spAutoFit/>
          </a:bodyPr>
          <a:lstStyle/>
          <a:p>
            <a:pPr marL="12700">
              <a:lnSpc>
                <a:spcPct val="100000"/>
              </a:lnSpc>
              <a:spcBef>
                <a:spcPts val="100"/>
              </a:spcBef>
            </a:pPr>
            <a:r>
              <a:rPr lang="en-US" b="1" spc="-50" dirty="0" smtClean="0">
                <a:cs typeface="Calibri"/>
              </a:rPr>
              <a:t>JAYAWANTRAO</a:t>
            </a:r>
            <a:r>
              <a:rPr lang="en-US" b="1" spc="-20" dirty="0" smtClean="0">
                <a:cs typeface="Calibri"/>
              </a:rPr>
              <a:t> </a:t>
            </a:r>
            <a:r>
              <a:rPr lang="en-US" b="1" spc="-35" dirty="0" smtClean="0">
                <a:cs typeface="Calibri"/>
              </a:rPr>
              <a:t>SAWANT</a:t>
            </a:r>
            <a:r>
              <a:rPr lang="en-US" b="1" spc="10" dirty="0" smtClean="0">
                <a:cs typeface="Calibri"/>
              </a:rPr>
              <a:t> </a:t>
            </a:r>
            <a:r>
              <a:rPr lang="en-US" b="1" spc="-15" dirty="0" smtClean="0">
                <a:cs typeface="Calibri"/>
              </a:rPr>
              <a:t>COLLEGE</a:t>
            </a:r>
            <a:r>
              <a:rPr lang="en-US" b="1" spc="15" dirty="0" smtClean="0">
                <a:cs typeface="Calibri"/>
              </a:rPr>
              <a:t> </a:t>
            </a:r>
            <a:r>
              <a:rPr lang="en-US" b="1" spc="-5" dirty="0" smtClean="0">
                <a:cs typeface="Calibri"/>
              </a:rPr>
              <a:t>OF</a:t>
            </a:r>
            <a:r>
              <a:rPr lang="en-US" b="1" dirty="0" smtClean="0">
                <a:cs typeface="Calibri"/>
              </a:rPr>
              <a:t> ENGINEERING,</a:t>
            </a:r>
            <a:r>
              <a:rPr lang="en-US" b="1" spc="-5" dirty="0" smtClean="0">
                <a:cs typeface="Calibri"/>
              </a:rPr>
              <a:t> </a:t>
            </a:r>
            <a:r>
              <a:rPr lang="en-US" b="1" spc="-10" dirty="0" smtClean="0">
                <a:cs typeface="Calibri"/>
              </a:rPr>
              <a:t>HADAPSAR,</a:t>
            </a:r>
            <a:r>
              <a:rPr lang="en-US" b="1" spc="-15" dirty="0" smtClean="0">
                <a:cs typeface="Calibri"/>
              </a:rPr>
              <a:t> </a:t>
            </a:r>
            <a:r>
              <a:rPr lang="en-US" b="1" spc="-5" dirty="0" smtClean="0">
                <a:cs typeface="Calibri"/>
              </a:rPr>
              <a:t>PUNE</a:t>
            </a:r>
            <a:endParaRPr lang="en-US" dirty="0">
              <a:cs typeface="Calibri"/>
            </a:endParaRPr>
          </a:p>
        </p:txBody>
      </p:sp>
      <p:pic>
        <p:nvPicPr>
          <p:cNvPr id="9" name="object 4"/>
          <p:cNvPicPr/>
          <p:nvPr/>
        </p:nvPicPr>
        <p:blipFill>
          <a:blip r:embed="rId5" cstate="print"/>
          <a:stretch>
            <a:fillRect/>
          </a:stretch>
        </p:blipFill>
        <p:spPr>
          <a:xfrm>
            <a:off x="533400" y="32511"/>
            <a:ext cx="745172" cy="507872"/>
          </a:xfrm>
          <a:prstGeom prst="rect">
            <a:avLst/>
          </a:prstGeom>
        </p:spPr>
      </p:pic>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239101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67"/>
          <p:cNvSpPr/>
          <p:nvPr/>
        </p:nvSpPr>
        <p:spPr>
          <a:xfrm>
            <a:off x="1087437" y="0"/>
            <a:ext cx="8056880" cy="6858000"/>
          </a:xfrm>
          <a:custGeom>
            <a:avLst/>
            <a:gdLst/>
            <a:ahLst/>
            <a:cxnLst/>
            <a:rect l="l" t="t" r="r" b="b"/>
            <a:pathLst>
              <a:path w="8056880" h="6858000" extrusionOk="0">
                <a:moveTo>
                  <a:pt x="0" y="6858000"/>
                </a:moveTo>
                <a:lnTo>
                  <a:pt x="8056499" y="6858000"/>
                </a:lnTo>
                <a:lnTo>
                  <a:pt x="8056499" y="0"/>
                </a:lnTo>
                <a:lnTo>
                  <a:pt x="0" y="0"/>
                </a:lnTo>
                <a:lnTo>
                  <a:pt x="0" y="6858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67"/>
          <p:cNvSpPr/>
          <p:nvPr/>
        </p:nvSpPr>
        <p:spPr>
          <a:xfrm>
            <a:off x="1050925" y="0"/>
            <a:ext cx="0" cy="931544"/>
          </a:xfrm>
          <a:custGeom>
            <a:avLst/>
            <a:gdLst/>
            <a:ahLst/>
            <a:cxnLst/>
            <a:rect l="l" t="t" r="r" b="b"/>
            <a:pathLst>
              <a:path w="120000" h="931544" extrusionOk="0">
                <a:moveTo>
                  <a:pt x="0" y="0"/>
                </a:moveTo>
                <a:lnTo>
                  <a:pt x="0" y="931489"/>
                </a:lnTo>
              </a:path>
            </a:pathLst>
          </a:custGeom>
          <a:noFill/>
          <a:ln w="730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67"/>
          <p:cNvSpPr/>
          <p:nvPr/>
        </p:nvSpPr>
        <p:spPr>
          <a:xfrm>
            <a:off x="1050925" y="986210"/>
            <a:ext cx="0" cy="5871845"/>
          </a:xfrm>
          <a:custGeom>
            <a:avLst/>
            <a:gdLst/>
            <a:ahLst/>
            <a:cxnLst/>
            <a:rect l="l" t="t" r="r" b="b"/>
            <a:pathLst>
              <a:path w="120000" h="5871845" extrusionOk="0">
                <a:moveTo>
                  <a:pt x="0" y="0"/>
                </a:moveTo>
                <a:lnTo>
                  <a:pt x="0" y="5871789"/>
                </a:lnTo>
              </a:path>
            </a:pathLst>
          </a:custGeom>
          <a:noFill/>
          <a:ln w="73025" cap="flat" cmpd="sng">
            <a:solidFill>
              <a:srgbClr val="FFFF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Google Shape;853;p67"/>
          <p:cNvSpPr txBox="1">
            <a:spLocks noGrp="1"/>
          </p:cNvSpPr>
          <p:nvPr>
            <p:ph type="body" idx="4294967295"/>
          </p:nvPr>
        </p:nvSpPr>
        <p:spPr>
          <a:xfrm>
            <a:off x="228600" y="986210"/>
            <a:ext cx="7905750" cy="3349625"/>
          </a:xfrm>
          <a:prstGeom prst="rect">
            <a:avLst/>
          </a:prstGeom>
          <a:noFill/>
          <a:ln>
            <a:noFill/>
          </a:ln>
        </p:spPr>
        <p:txBody>
          <a:bodyPr spcFirstLastPara="1" wrap="square" lIns="0" tIns="182875" rIns="0" bIns="0" anchor="t" anchorCtr="0">
            <a:spAutoFit/>
          </a:bodyPr>
          <a:lstStyle/>
          <a:p>
            <a:pPr marL="709930" lvl="0" indent="-286385" algn="l" rtl="0">
              <a:lnSpc>
                <a:spcPct val="100000"/>
              </a:lnSpc>
              <a:spcBef>
                <a:spcPts val="0"/>
              </a:spcBef>
              <a:spcAft>
                <a:spcPts val="0"/>
              </a:spcAft>
              <a:buClr>
                <a:schemeClr val="dk1"/>
              </a:buClr>
              <a:buSzPts val="3200"/>
              <a:buFont typeface="Noto Sans Symbols"/>
              <a:buChar char="❖"/>
            </a:pPr>
            <a:r>
              <a:rPr lang="en-US" dirty="0"/>
              <a:t>String objects are handled specially by the compiler.</a:t>
            </a:r>
            <a:endParaRPr dirty="0"/>
          </a:p>
          <a:p>
            <a:pPr marL="709930" lvl="0" indent="-286385" algn="l" rtl="0">
              <a:lnSpc>
                <a:spcPct val="100000"/>
              </a:lnSpc>
              <a:spcBef>
                <a:spcPts val="144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String is the only class which has "implicit" instantiation.</a:t>
            </a:r>
            <a:endParaRPr sz="2400" dirty="0">
              <a:latin typeface="Times New Roman"/>
              <a:ea typeface="Times New Roman"/>
              <a:cs typeface="Times New Roman"/>
              <a:sym typeface="Times New Roman"/>
            </a:endParaRPr>
          </a:p>
          <a:p>
            <a:pPr marL="709930" lvl="0" indent="-286385" algn="l" rtl="0">
              <a:lnSpc>
                <a:spcPct val="100000"/>
              </a:lnSpc>
              <a:spcBef>
                <a:spcPts val="1520"/>
              </a:spcBef>
              <a:spcAft>
                <a:spcPts val="0"/>
              </a:spcAft>
              <a:buClr>
                <a:schemeClr val="dk1"/>
              </a:buClr>
              <a:buSzPts val="3200"/>
              <a:buFont typeface="Noto Sans Symbols"/>
              <a:buChar char="❖"/>
            </a:pPr>
            <a:r>
              <a:rPr lang="en-US" dirty="0"/>
              <a:t>The String class is defined in the </a:t>
            </a:r>
            <a:r>
              <a:rPr lang="en-US" b="1" dirty="0" err="1">
                <a:solidFill>
                  <a:srgbClr val="FF0000"/>
                </a:solidFill>
                <a:latin typeface="Times New Roman"/>
                <a:ea typeface="Times New Roman"/>
                <a:cs typeface="Times New Roman"/>
                <a:sym typeface="Times New Roman"/>
              </a:rPr>
              <a:t>java.lang</a:t>
            </a:r>
            <a:r>
              <a:rPr lang="en-US" b="1" dirty="0">
                <a:solidFill>
                  <a:srgbClr val="FF0000"/>
                </a:solidFill>
                <a:latin typeface="Times New Roman"/>
                <a:ea typeface="Times New Roman"/>
                <a:cs typeface="Times New Roman"/>
                <a:sym typeface="Times New Roman"/>
              </a:rPr>
              <a:t> </a:t>
            </a:r>
            <a:r>
              <a:rPr lang="en-US" b="1" dirty="0">
                <a:solidFill>
                  <a:srgbClr val="006FC0"/>
                </a:solidFill>
                <a:latin typeface="Times New Roman"/>
                <a:ea typeface="Times New Roman"/>
                <a:cs typeface="Times New Roman"/>
                <a:sym typeface="Times New Roman"/>
              </a:rPr>
              <a:t>package.</a:t>
            </a:r>
            <a:endParaRPr dirty="0"/>
          </a:p>
          <a:p>
            <a:pPr marL="709930" lvl="0" indent="-286385" algn="l" rtl="0">
              <a:lnSpc>
                <a:spcPct val="100000"/>
              </a:lnSpc>
              <a:spcBef>
                <a:spcPts val="1520"/>
              </a:spcBef>
              <a:spcAft>
                <a:spcPts val="0"/>
              </a:spcAft>
              <a:buClr>
                <a:schemeClr val="dk1"/>
              </a:buClr>
              <a:buSzPts val="3200"/>
              <a:buFont typeface="Noto Sans Symbols"/>
              <a:buChar char="❖"/>
            </a:pPr>
            <a:r>
              <a:rPr lang="en-US" dirty="0"/>
              <a:t>Strings are immutable. </a:t>
            </a:r>
            <a:endParaRPr dirty="0"/>
          </a:p>
          <a:p>
            <a:pPr marL="709930" lvl="0" indent="-286385" algn="l" rtl="0">
              <a:lnSpc>
                <a:spcPct val="100000"/>
              </a:lnSpc>
              <a:spcBef>
                <a:spcPts val="1520"/>
              </a:spcBef>
              <a:spcAft>
                <a:spcPts val="0"/>
              </a:spcAft>
              <a:buClr>
                <a:schemeClr val="dk1"/>
              </a:buClr>
              <a:buSzPts val="3200"/>
              <a:buFont typeface="Noto Sans Symbols"/>
              <a:buChar char="❖"/>
            </a:pPr>
            <a:r>
              <a:rPr lang="en-US" dirty="0"/>
              <a:t>The value of a String object can never be changed. </a:t>
            </a:r>
            <a:endParaRPr dirty="0"/>
          </a:p>
          <a:p>
            <a:pPr marL="709930" lvl="0" indent="-286385" algn="l" rtl="0">
              <a:lnSpc>
                <a:spcPct val="100000"/>
              </a:lnSpc>
              <a:spcBef>
                <a:spcPts val="152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For mutable Strings, use the </a:t>
            </a:r>
            <a:r>
              <a:rPr lang="en-US" sz="2400" dirty="0" err="1">
                <a:latin typeface="Times New Roman"/>
                <a:ea typeface="Times New Roman"/>
                <a:cs typeface="Times New Roman"/>
                <a:sym typeface="Times New Roman"/>
              </a:rPr>
              <a:t>StringBuffer</a:t>
            </a:r>
            <a:r>
              <a:rPr lang="en-US" sz="2400" dirty="0">
                <a:latin typeface="Times New Roman"/>
                <a:ea typeface="Times New Roman"/>
                <a:cs typeface="Times New Roman"/>
                <a:sym typeface="Times New Roman"/>
              </a:rPr>
              <a:t> class.</a:t>
            </a:r>
            <a:endParaRPr sz="2400" dirty="0">
              <a:latin typeface="Times New Roman"/>
              <a:ea typeface="Times New Roman"/>
              <a:cs typeface="Times New Roman"/>
              <a:sym typeface="Times New Roman"/>
            </a:endParaRPr>
          </a:p>
        </p:txBody>
      </p:sp>
      <p:sp>
        <p:nvSpPr>
          <p:cNvPr id="854" name="Google Shape;854;p67"/>
          <p:cNvSpPr txBox="1"/>
          <p:nvPr/>
        </p:nvSpPr>
        <p:spPr>
          <a:xfrm>
            <a:off x="457200" y="15396"/>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b="1" dirty="0">
                <a:solidFill>
                  <a:schemeClr val="lt1"/>
                </a:solidFill>
                <a:latin typeface="Calibri"/>
                <a:ea typeface="Calibri"/>
                <a:cs typeface="Calibri"/>
                <a:sym typeface="Calibri"/>
              </a:rPr>
              <a:t>STRINGS IN JAVA </a:t>
            </a:r>
            <a:endParaRPr sz="4290" b="1" dirty="0">
              <a:solidFill>
                <a:schemeClr val="lt1"/>
              </a:solidFill>
              <a:latin typeface="Calibri"/>
              <a:ea typeface="Calibri"/>
              <a:cs typeface="Calibri"/>
              <a:sym typeface="Calibri"/>
            </a:endParaRPr>
          </a:p>
        </p:txBody>
      </p:sp>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1499411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pic>
        <p:nvPicPr>
          <p:cNvPr id="862" name="Google Shape;862;p68"/>
          <p:cNvPicPr preferRelativeResize="0"/>
          <p:nvPr/>
        </p:nvPicPr>
        <p:blipFill rotWithShape="1">
          <a:blip r:embed="rId3">
            <a:alphaModFix/>
          </a:blip>
          <a:srcRect/>
          <a:stretch/>
        </p:blipFill>
        <p:spPr>
          <a:xfrm>
            <a:off x="304800" y="2286000"/>
            <a:ext cx="8610600" cy="3276600"/>
          </a:xfrm>
          <a:prstGeom prst="rect">
            <a:avLst/>
          </a:prstGeom>
          <a:noFill/>
          <a:ln>
            <a:noFill/>
          </a:ln>
        </p:spPr>
      </p:pic>
      <p:pic>
        <p:nvPicPr>
          <p:cNvPr id="863" name="Google Shape;863;p68"/>
          <p:cNvPicPr preferRelativeResize="0"/>
          <p:nvPr/>
        </p:nvPicPr>
        <p:blipFill rotWithShape="1">
          <a:blip r:embed="rId4">
            <a:alphaModFix/>
          </a:blip>
          <a:srcRect/>
          <a:stretch/>
        </p:blipFill>
        <p:spPr>
          <a:xfrm>
            <a:off x="304800" y="381000"/>
            <a:ext cx="8340725" cy="1335087"/>
          </a:xfrm>
          <a:prstGeom prst="rect">
            <a:avLst/>
          </a:prstGeom>
          <a:noFill/>
          <a:ln>
            <a:noFill/>
          </a:ln>
        </p:spPr>
      </p:pic>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30306567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pic>
        <p:nvPicPr>
          <p:cNvPr id="871" name="Google Shape;871;p69"/>
          <p:cNvPicPr preferRelativeResize="0"/>
          <p:nvPr/>
        </p:nvPicPr>
        <p:blipFill rotWithShape="1">
          <a:blip r:embed="rId3">
            <a:alphaModFix/>
          </a:blip>
          <a:srcRect/>
          <a:stretch/>
        </p:blipFill>
        <p:spPr>
          <a:xfrm>
            <a:off x="304800" y="381000"/>
            <a:ext cx="8340725" cy="1335087"/>
          </a:xfrm>
          <a:prstGeom prst="rect">
            <a:avLst/>
          </a:prstGeom>
          <a:noFill/>
          <a:ln>
            <a:noFill/>
          </a:ln>
        </p:spPr>
      </p:pic>
      <p:pic>
        <p:nvPicPr>
          <p:cNvPr id="872" name="Google Shape;872;p69"/>
          <p:cNvPicPr preferRelativeResize="0"/>
          <p:nvPr/>
        </p:nvPicPr>
        <p:blipFill rotWithShape="1">
          <a:blip r:embed="rId4">
            <a:alphaModFix/>
          </a:blip>
          <a:srcRect/>
          <a:stretch/>
        </p:blipFill>
        <p:spPr>
          <a:xfrm>
            <a:off x="838200" y="2819400"/>
            <a:ext cx="7010400" cy="3657600"/>
          </a:xfrm>
          <a:prstGeom prst="rect">
            <a:avLst/>
          </a:prstGeom>
          <a:noFill/>
          <a:ln>
            <a:noFill/>
          </a:ln>
        </p:spPr>
      </p:pic>
      <p:sp>
        <p:nvSpPr>
          <p:cNvPr id="873" name="Google Shape;873;p69"/>
          <p:cNvSpPr/>
          <p:nvPr/>
        </p:nvSpPr>
        <p:spPr>
          <a:xfrm>
            <a:off x="6934200" y="2133600"/>
            <a:ext cx="2057400" cy="980364"/>
          </a:xfrm>
          <a:prstGeom prst="wedgeRoundRectCallout">
            <a:avLst>
              <a:gd name="adj1" fmla="val -105330"/>
              <a:gd name="adj2" fmla="val 233528"/>
              <a:gd name="adj3" fmla="val 16667"/>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STRING CONSTANT POOL</a:t>
            </a:r>
            <a:endParaRPr sz="1800" b="1">
              <a:solidFill>
                <a:schemeClr val="dk1"/>
              </a:solidFill>
              <a:latin typeface="Calibri"/>
              <a:ea typeface="Calibri"/>
              <a:cs typeface="Calibri"/>
              <a:sym typeface="Calibri"/>
            </a:endParaRPr>
          </a:p>
        </p:txBody>
      </p:sp>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31129523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685800"/>
            <a:ext cx="7874000" cy="629018"/>
          </a:xfrm>
          <a:prstGeom prst="rect">
            <a:avLst/>
          </a:prstGeom>
        </p:spPr>
        <p:txBody>
          <a:bodyPr vert="horz" wrap="square" lIns="0" tIns="13335" rIns="0" bIns="0" rtlCol="0">
            <a:spAutoFit/>
          </a:bodyPr>
          <a:lstStyle/>
          <a:p>
            <a:pPr marL="12700">
              <a:lnSpc>
                <a:spcPct val="100000"/>
              </a:lnSpc>
              <a:spcBef>
                <a:spcPts val="105"/>
              </a:spcBef>
            </a:pPr>
            <a:r>
              <a:rPr lang="en-IN" sz="4000" dirty="0">
                <a:latin typeface="Times New Roman" pitchFamily="18" charset="0"/>
                <a:cs typeface="Times New Roman" pitchFamily="18" charset="0"/>
              </a:rPr>
              <a:t>Fundamentals of JAVA, Arrays</a:t>
            </a:r>
            <a:endParaRPr sz="4000" dirty="0">
              <a:latin typeface="Times New Roman" pitchFamily="18" charset="0"/>
              <a:cs typeface="Times New Roman" pitchFamily="18" charset="0"/>
            </a:endParaRPr>
          </a:p>
        </p:txBody>
      </p:sp>
      <p:sp>
        <p:nvSpPr>
          <p:cNvPr id="3" name="object 3"/>
          <p:cNvSpPr txBox="1"/>
          <p:nvPr/>
        </p:nvSpPr>
        <p:spPr>
          <a:xfrm>
            <a:off x="535940" y="1607565"/>
            <a:ext cx="7874000" cy="3758080"/>
          </a:xfrm>
          <a:prstGeom prst="rect">
            <a:avLst/>
          </a:prstGeom>
        </p:spPr>
        <p:txBody>
          <a:bodyPr vert="horz" wrap="square" lIns="0" tIns="13335" rIns="0" bIns="0" rtlCol="0">
            <a:spAutoFit/>
          </a:bodyPr>
          <a:lstStyle/>
          <a:p>
            <a:pPr marL="355600" marR="5080" indent="-342900">
              <a:lnSpc>
                <a:spcPct val="100000"/>
              </a:lnSpc>
              <a:spcBef>
                <a:spcPts val="105"/>
              </a:spcBef>
              <a:buFont typeface="Arial MT"/>
              <a:buChar char="•"/>
              <a:tabLst>
                <a:tab pos="354965" algn="l"/>
                <a:tab pos="355600" algn="l"/>
              </a:tabLst>
            </a:pPr>
            <a:r>
              <a:rPr lang="en-US" sz="2400" dirty="0" smtClean="0"/>
              <a:t>An </a:t>
            </a:r>
            <a:r>
              <a:rPr lang="en-US" sz="2400" dirty="0"/>
              <a:t>array is a collection of similar type of elements which has contiguous memory </a:t>
            </a:r>
            <a:r>
              <a:rPr lang="en-US" sz="2400" dirty="0" smtClean="0"/>
              <a:t>location.</a:t>
            </a:r>
          </a:p>
          <a:p>
            <a:pPr marL="355600" marR="5080" indent="-342900">
              <a:lnSpc>
                <a:spcPct val="100000"/>
              </a:lnSpc>
              <a:spcBef>
                <a:spcPts val="105"/>
              </a:spcBef>
              <a:buFont typeface="Arial MT"/>
              <a:buChar char="•"/>
              <a:tabLst>
                <a:tab pos="354965" algn="l"/>
                <a:tab pos="355600" algn="l"/>
              </a:tabLst>
            </a:pPr>
            <a:r>
              <a:rPr lang="en-US" sz="2400" b="1" dirty="0"/>
              <a:t>Java array</a:t>
            </a:r>
            <a:r>
              <a:rPr lang="en-US" sz="2400" dirty="0"/>
              <a:t> is an object which contains elements of a similar data type. Additionally, The elements of an array are stored in a contiguous memory location</a:t>
            </a:r>
            <a:r>
              <a:rPr lang="en-US" sz="2400" dirty="0" smtClean="0"/>
              <a:t>.</a:t>
            </a:r>
          </a:p>
          <a:p>
            <a:pPr marL="355600" marR="5080" indent="-342900">
              <a:lnSpc>
                <a:spcPct val="100000"/>
              </a:lnSpc>
              <a:spcBef>
                <a:spcPts val="105"/>
              </a:spcBef>
              <a:buFont typeface="Arial MT"/>
              <a:buChar char="•"/>
              <a:tabLst>
                <a:tab pos="354965" algn="l"/>
                <a:tab pos="355600" algn="l"/>
              </a:tabLst>
            </a:pPr>
            <a:r>
              <a:rPr lang="en-US" sz="2400" dirty="0"/>
              <a:t>Array in Java is index-based, the first element of the array is stored at the 0th index, 2nd element is stored on 1st index and so on</a:t>
            </a:r>
            <a:r>
              <a:rPr lang="en-US" sz="2400" dirty="0" smtClean="0"/>
              <a:t>.</a:t>
            </a:r>
          </a:p>
          <a:p>
            <a:pPr marL="355600" marR="5080" indent="-342900">
              <a:lnSpc>
                <a:spcPct val="100000"/>
              </a:lnSpc>
              <a:spcBef>
                <a:spcPts val="105"/>
              </a:spcBef>
              <a:buFont typeface="Arial MT"/>
              <a:buChar char="•"/>
              <a:tabLst>
                <a:tab pos="354965" algn="l"/>
                <a:tab pos="355600" algn="l"/>
              </a:tabLst>
            </a:pPr>
            <a:endParaRPr lang="en-US" sz="2400" dirty="0">
              <a:latin typeface="Calibri"/>
              <a:cs typeface="Calibri"/>
            </a:endParaRPr>
          </a:p>
          <a:p>
            <a:pPr marL="355600" marR="5080" indent="-342900">
              <a:lnSpc>
                <a:spcPct val="100000"/>
              </a:lnSpc>
              <a:spcBef>
                <a:spcPts val="105"/>
              </a:spcBef>
              <a:buFont typeface="Arial MT"/>
              <a:buChar char="•"/>
              <a:tabLst>
                <a:tab pos="354965" algn="l"/>
                <a:tab pos="355600" algn="l"/>
              </a:tabLst>
            </a:pPr>
            <a:endParaRPr sz="2400" dirty="0">
              <a:latin typeface="Calibri"/>
              <a:cs typeface="Calibri"/>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334" t="45601" r="59800" b="39567"/>
          <a:stretch/>
        </p:blipFill>
        <p:spPr bwMode="auto">
          <a:xfrm>
            <a:off x="2286000" y="4953000"/>
            <a:ext cx="3332480" cy="955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881" name="Google Shape;881;p70"/>
          <p:cNvPicPr preferRelativeResize="0"/>
          <p:nvPr/>
        </p:nvPicPr>
        <p:blipFill rotWithShape="1">
          <a:blip r:embed="rId3">
            <a:alphaModFix/>
          </a:blip>
          <a:srcRect/>
          <a:stretch/>
        </p:blipFill>
        <p:spPr>
          <a:xfrm>
            <a:off x="395288" y="628650"/>
            <a:ext cx="8353425" cy="5600700"/>
          </a:xfrm>
          <a:prstGeom prst="rect">
            <a:avLst/>
          </a:prstGeom>
          <a:noFill/>
          <a:ln>
            <a:noFill/>
          </a:ln>
        </p:spPr>
      </p:pic>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124959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pic>
        <p:nvPicPr>
          <p:cNvPr id="889" name="Google Shape;889;p71"/>
          <p:cNvPicPr preferRelativeResize="0"/>
          <p:nvPr/>
        </p:nvPicPr>
        <p:blipFill rotWithShape="1">
          <a:blip r:embed="rId3">
            <a:alphaModFix/>
          </a:blip>
          <a:srcRect/>
          <a:stretch/>
        </p:blipFill>
        <p:spPr>
          <a:xfrm>
            <a:off x="400050" y="228600"/>
            <a:ext cx="8343900" cy="5795963"/>
          </a:xfrm>
          <a:prstGeom prst="rect">
            <a:avLst/>
          </a:prstGeom>
          <a:noFill/>
          <a:ln>
            <a:noFill/>
          </a:ln>
        </p:spPr>
      </p:pic>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20454796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pic>
        <p:nvPicPr>
          <p:cNvPr id="897" name="Google Shape;897;p72"/>
          <p:cNvPicPr preferRelativeResize="0"/>
          <p:nvPr/>
        </p:nvPicPr>
        <p:blipFill rotWithShape="1">
          <a:blip r:embed="rId3">
            <a:alphaModFix/>
          </a:blip>
          <a:srcRect/>
          <a:stretch/>
        </p:blipFill>
        <p:spPr>
          <a:xfrm>
            <a:off x="457200" y="838200"/>
            <a:ext cx="8277225" cy="5210175"/>
          </a:xfrm>
          <a:prstGeom prst="rect">
            <a:avLst/>
          </a:prstGeom>
          <a:noFill/>
          <a:ln>
            <a:noFill/>
          </a:ln>
        </p:spPr>
      </p:pic>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39601172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0;p50"/>
          <p:cNvSpPr txBox="1"/>
          <p:nvPr/>
        </p:nvSpPr>
        <p:spPr>
          <a:xfrm>
            <a:off x="370345" y="152399"/>
            <a:ext cx="8229600" cy="1052945"/>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lvl="0" algn="ctr">
              <a:buClr>
                <a:schemeClr val="lt1"/>
              </a:buClr>
              <a:buSzPts val="4290"/>
            </a:pPr>
            <a:r>
              <a:rPr lang="en-US" sz="4290" b="1" dirty="0">
                <a:solidFill>
                  <a:schemeClr val="lt1"/>
                </a:solidFill>
                <a:latin typeface="Calibri"/>
                <a:ea typeface="Calibri"/>
                <a:cs typeface="Calibri"/>
                <a:sym typeface="Calibri"/>
              </a:rPr>
              <a:t>A Simple Class</a:t>
            </a:r>
            <a:endParaRPr dirty="0"/>
          </a:p>
        </p:txBody>
      </p:sp>
      <p:sp>
        <p:nvSpPr>
          <p:cNvPr id="4" name="Rectangle 3"/>
          <p:cNvSpPr/>
          <p:nvPr/>
        </p:nvSpPr>
        <p:spPr>
          <a:xfrm>
            <a:off x="609600" y="1336120"/>
            <a:ext cx="7564582" cy="5355312"/>
          </a:xfrm>
          <a:prstGeom prst="rect">
            <a:avLst/>
          </a:prstGeom>
        </p:spPr>
        <p:txBody>
          <a:bodyPr wrap="square">
            <a:spAutoFit/>
          </a:bodyPr>
          <a:lstStyle/>
          <a:p>
            <a:r>
              <a:rPr lang="en-IN" sz="1800" dirty="0"/>
              <a:t>class Box {</a:t>
            </a:r>
          </a:p>
          <a:p>
            <a:r>
              <a:rPr lang="en-IN" sz="1800" dirty="0"/>
              <a:t>double width;</a:t>
            </a:r>
          </a:p>
          <a:p>
            <a:r>
              <a:rPr lang="en-IN" sz="1800" dirty="0"/>
              <a:t>double height;</a:t>
            </a:r>
          </a:p>
          <a:p>
            <a:r>
              <a:rPr lang="en-IN" sz="1800" dirty="0"/>
              <a:t>double depth;</a:t>
            </a:r>
          </a:p>
          <a:p>
            <a:r>
              <a:rPr lang="en-IN" sz="1800" dirty="0"/>
              <a:t>}</a:t>
            </a:r>
          </a:p>
          <a:p>
            <a:r>
              <a:rPr lang="en-IN" sz="1800" dirty="0"/>
              <a:t>// This class declares an object of type Box.</a:t>
            </a:r>
          </a:p>
          <a:p>
            <a:r>
              <a:rPr lang="en-IN" sz="1800" dirty="0"/>
              <a:t>class </a:t>
            </a:r>
            <a:r>
              <a:rPr lang="en-IN" sz="1800" dirty="0" err="1"/>
              <a:t>BoxDemo</a:t>
            </a:r>
            <a:r>
              <a:rPr lang="en-IN" sz="1800" dirty="0"/>
              <a:t> {</a:t>
            </a:r>
          </a:p>
          <a:p>
            <a:r>
              <a:rPr lang="en-IN" sz="1800" dirty="0"/>
              <a:t>public static void main(String </a:t>
            </a:r>
            <a:r>
              <a:rPr lang="en-IN" sz="1800" dirty="0" err="1"/>
              <a:t>args</a:t>
            </a:r>
            <a:r>
              <a:rPr lang="en-IN" sz="1800" dirty="0"/>
              <a:t>[]) {</a:t>
            </a:r>
          </a:p>
          <a:p>
            <a:r>
              <a:rPr lang="en-IN" sz="1800" dirty="0"/>
              <a:t>Box </a:t>
            </a:r>
            <a:r>
              <a:rPr lang="en-IN" sz="1800" dirty="0" err="1"/>
              <a:t>mybox</a:t>
            </a:r>
            <a:r>
              <a:rPr lang="en-IN" sz="1800" dirty="0"/>
              <a:t> = new Box();</a:t>
            </a:r>
          </a:p>
          <a:p>
            <a:r>
              <a:rPr lang="en-IN" sz="1800" dirty="0"/>
              <a:t>double </a:t>
            </a:r>
            <a:r>
              <a:rPr lang="en-IN" sz="1800" dirty="0" err="1"/>
              <a:t>vol</a:t>
            </a:r>
            <a:r>
              <a:rPr lang="en-IN" sz="1800" dirty="0"/>
              <a:t>;</a:t>
            </a:r>
          </a:p>
          <a:p>
            <a:r>
              <a:rPr lang="en-IN" sz="1800" dirty="0"/>
              <a:t>// assign values to </a:t>
            </a:r>
            <a:r>
              <a:rPr lang="en-IN" sz="1800" dirty="0" err="1"/>
              <a:t>mybox's</a:t>
            </a:r>
            <a:r>
              <a:rPr lang="en-IN" sz="1800" dirty="0"/>
              <a:t> instance variables</a:t>
            </a:r>
          </a:p>
          <a:p>
            <a:r>
              <a:rPr lang="en-IN" sz="1800" dirty="0" err="1"/>
              <a:t>mybox.width</a:t>
            </a:r>
            <a:r>
              <a:rPr lang="en-IN" sz="1800" dirty="0"/>
              <a:t> = 10;</a:t>
            </a:r>
          </a:p>
          <a:p>
            <a:r>
              <a:rPr lang="en-IN" sz="1800" dirty="0" err="1"/>
              <a:t>mybox.height</a:t>
            </a:r>
            <a:r>
              <a:rPr lang="en-IN" sz="1800" dirty="0"/>
              <a:t> = 20;</a:t>
            </a:r>
          </a:p>
          <a:p>
            <a:r>
              <a:rPr lang="en-IN" sz="1800" dirty="0" err="1"/>
              <a:t>mybox.depth</a:t>
            </a:r>
            <a:r>
              <a:rPr lang="en-IN" sz="1800" dirty="0"/>
              <a:t> = 15;</a:t>
            </a:r>
          </a:p>
          <a:p>
            <a:r>
              <a:rPr lang="en-IN" sz="1800" dirty="0"/>
              <a:t>// compute volume of box</a:t>
            </a:r>
          </a:p>
          <a:p>
            <a:r>
              <a:rPr lang="en-IN" sz="1800" dirty="0" err="1"/>
              <a:t>vol</a:t>
            </a:r>
            <a:r>
              <a:rPr lang="en-IN" sz="1800" dirty="0"/>
              <a:t> = </a:t>
            </a:r>
            <a:r>
              <a:rPr lang="en-IN" sz="1800" dirty="0" err="1"/>
              <a:t>mybox.width</a:t>
            </a:r>
            <a:r>
              <a:rPr lang="en-IN" sz="1800" dirty="0"/>
              <a:t> * </a:t>
            </a:r>
            <a:r>
              <a:rPr lang="en-IN" sz="1800" dirty="0" err="1"/>
              <a:t>mybox.height</a:t>
            </a:r>
            <a:r>
              <a:rPr lang="en-IN" sz="1800" dirty="0"/>
              <a:t> * </a:t>
            </a:r>
            <a:r>
              <a:rPr lang="en-IN" sz="1800" dirty="0" err="1"/>
              <a:t>mybox.depth</a:t>
            </a:r>
            <a:r>
              <a:rPr lang="en-IN" sz="1800" dirty="0"/>
              <a:t>;</a:t>
            </a:r>
          </a:p>
          <a:p>
            <a:r>
              <a:rPr lang="en-IN" sz="1800" dirty="0" err="1"/>
              <a:t>System.out.println</a:t>
            </a:r>
            <a:r>
              <a:rPr lang="en-IN" sz="1800" dirty="0"/>
              <a:t>("Volume is " + </a:t>
            </a:r>
            <a:r>
              <a:rPr lang="en-IN" sz="1800" dirty="0" err="1"/>
              <a:t>vol</a:t>
            </a:r>
            <a:r>
              <a:rPr lang="en-IN" sz="1800" dirty="0"/>
              <a:t>);</a:t>
            </a:r>
          </a:p>
          <a:p>
            <a:r>
              <a:rPr lang="en-IN" sz="1800" dirty="0"/>
              <a:t>}</a:t>
            </a:r>
          </a:p>
          <a:p>
            <a:r>
              <a:rPr lang="en-IN" sz="1800" dirty="0"/>
              <a:t>}</a:t>
            </a:r>
          </a:p>
        </p:txBody>
      </p:sp>
      <p:sp>
        <p:nvSpPr>
          <p:cNvPr id="5" name="Footer Placeholder 4"/>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1472338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4"/>
          <p:cNvSpPr/>
          <p:nvPr/>
        </p:nvSpPr>
        <p:spPr>
          <a:xfrm>
            <a:off x="3178" y="5588038"/>
            <a:ext cx="5070535" cy="12715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9" name="Google Shape;589;p44"/>
          <p:cNvSpPr/>
          <p:nvPr/>
        </p:nvSpPr>
        <p:spPr>
          <a:xfrm>
            <a:off x="2479550" y="0"/>
            <a:ext cx="4181855" cy="11247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44"/>
          <p:cNvSpPr/>
          <p:nvPr/>
        </p:nvSpPr>
        <p:spPr>
          <a:xfrm>
            <a:off x="5817110" y="0"/>
            <a:ext cx="993647" cy="11247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44"/>
          <p:cNvSpPr txBox="1">
            <a:spLocks noGrp="1"/>
          </p:cNvSpPr>
          <p:nvPr>
            <p:ph type="title"/>
          </p:nvPr>
        </p:nvSpPr>
        <p:spPr>
          <a:xfrm>
            <a:off x="370344" y="152400"/>
            <a:ext cx="8621255"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ts val="3959"/>
              <a:buFont typeface="Calibri"/>
              <a:buNone/>
            </a:pPr>
            <a:r>
              <a:rPr lang="en-US" sz="3959" dirty="0">
                <a:solidFill>
                  <a:schemeClr val="lt1"/>
                </a:solidFill>
                <a:latin typeface="Calibri"/>
                <a:ea typeface="Calibri"/>
                <a:cs typeface="Calibri"/>
                <a:sym typeface="Calibri"/>
              </a:rPr>
              <a:t/>
            </a:r>
            <a:br>
              <a:rPr lang="en-US" sz="3959" dirty="0">
                <a:solidFill>
                  <a:schemeClr val="lt1"/>
                </a:solidFill>
                <a:latin typeface="Calibri"/>
                <a:ea typeface="Calibri"/>
                <a:cs typeface="Calibri"/>
                <a:sym typeface="Calibri"/>
              </a:rPr>
            </a:br>
            <a:r>
              <a:rPr lang="en-US" sz="3959" dirty="0">
                <a:solidFill>
                  <a:schemeClr val="lt1"/>
                </a:solidFill>
                <a:latin typeface="Calibri"/>
                <a:ea typeface="Calibri"/>
                <a:cs typeface="Calibri"/>
                <a:sym typeface="Calibri"/>
              </a:rPr>
              <a:t>CLASSES &amp; OBJECTS</a:t>
            </a:r>
            <a:endParaRPr dirty="0"/>
          </a:p>
          <a:p>
            <a:pPr marL="0" lvl="0" indent="0" algn="ctr" rtl="0">
              <a:lnSpc>
                <a:spcPct val="100000"/>
              </a:lnSpc>
              <a:spcBef>
                <a:spcPts val="0"/>
              </a:spcBef>
              <a:spcAft>
                <a:spcPts val="0"/>
              </a:spcAft>
              <a:buClr>
                <a:schemeClr val="dk1"/>
              </a:buClr>
              <a:buSzPts val="3960"/>
              <a:buFont typeface="Calibri"/>
              <a:buNone/>
            </a:pPr>
            <a:endParaRPr sz="3959" dirty="0"/>
          </a:p>
        </p:txBody>
      </p:sp>
      <p:pic>
        <p:nvPicPr>
          <p:cNvPr id="595" name="Google Shape;595;p44"/>
          <p:cNvPicPr preferRelativeResize="0"/>
          <p:nvPr/>
        </p:nvPicPr>
        <p:blipFill rotWithShape="1">
          <a:blip r:embed="rId6">
            <a:alphaModFix/>
          </a:blip>
          <a:srcRect/>
          <a:stretch/>
        </p:blipFill>
        <p:spPr>
          <a:xfrm>
            <a:off x="457200" y="1905000"/>
            <a:ext cx="8305800" cy="4267200"/>
          </a:xfrm>
          <a:prstGeom prst="rect">
            <a:avLst/>
          </a:prstGeom>
          <a:noFill/>
          <a:ln>
            <a:noFill/>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7151802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45"/>
          <p:cNvSpPr/>
          <p:nvPr/>
        </p:nvSpPr>
        <p:spPr>
          <a:xfrm>
            <a:off x="3178" y="5588038"/>
            <a:ext cx="5070535" cy="127157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1" name="Google Shape;601;p45"/>
          <p:cNvSpPr/>
          <p:nvPr/>
        </p:nvSpPr>
        <p:spPr>
          <a:xfrm>
            <a:off x="2479550" y="0"/>
            <a:ext cx="4181855" cy="112471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2" name="Google Shape;602;p45"/>
          <p:cNvSpPr/>
          <p:nvPr/>
        </p:nvSpPr>
        <p:spPr>
          <a:xfrm>
            <a:off x="5817110" y="0"/>
            <a:ext cx="993647" cy="1124712"/>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45"/>
          <p:cNvSpPr txBox="1">
            <a:spLocks noGrp="1"/>
          </p:cNvSpPr>
          <p:nvPr>
            <p:ph type="title"/>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ts val="4400"/>
              <a:buFont typeface="Calibri"/>
              <a:buNone/>
            </a:pPr>
            <a:r>
              <a:rPr lang="en-US">
                <a:solidFill>
                  <a:schemeClr val="lt1"/>
                </a:solidFill>
                <a:latin typeface="Calibri"/>
                <a:ea typeface="Calibri"/>
                <a:cs typeface="Calibri"/>
                <a:sym typeface="Calibri"/>
              </a:rPr>
              <a:t>CLASSES &amp; OBJECTS</a:t>
            </a:r>
            <a:endParaRPr/>
          </a:p>
        </p:txBody>
      </p:sp>
      <p:pic>
        <p:nvPicPr>
          <p:cNvPr id="607" name="Google Shape;607;p45"/>
          <p:cNvPicPr preferRelativeResize="0"/>
          <p:nvPr/>
        </p:nvPicPr>
        <p:blipFill rotWithShape="1">
          <a:blip r:embed="rId6">
            <a:alphaModFix/>
          </a:blip>
          <a:srcRect/>
          <a:stretch/>
        </p:blipFill>
        <p:spPr>
          <a:xfrm>
            <a:off x="304800" y="1524000"/>
            <a:ext cx="8077200" cy="4572000"/>
          </a:xfrm>
          <a:prstGeom prst="rect">
            <a:avLst/>
          </a:prstGeom>
          <a:noFill/>
          <a:ln>
            <a:noFill/>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4216333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16" name="Google Shape;616;p46"/>
          <p:cNvSpPr txBox="1"/>
          <p:nvPr/>
        </p:nvSpPr>
        <p:spPr>
          <a:xfrm>
            <a:off x="370344" y="152400"/>
            <a:ext cx="8316455"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b="1">
                <a:solidFill>
                  <a:schemeClr val="lt1"/>
                </a:solidFill>
                <a:latin typeface="Calibri"/>
                <a:ea typeface="Calibri"/>
                <a:cs typeface="Calibri"/>
                <a:sym typeface="Calibri"/>
              </a:rPr>
              <a:t>HELLO WORLD PROGRAM !!</a:t>
            </a:r>
            <a:endParaRPr sz="4290" b="1">
              <a:solidFill>
                <a:schemeClr val="lt1"/>
              </a:solidFill>
              <a:latin typeface="Calibri"/>
              <a:ea typeface="Calibri"/>
              <a:cs typeface="Calibri"/>
              <a:sym typeface="Calibri"/>
            </a:endParaRPr>
          </a:p>
        </p:txBody>
      </p:sp>
      <p:pic>
        <p:nvPicPr>
          <p:cNvPr id="617" name="Google Shape;617;p46"/>
          <p:cNvPicPr preferRelativeResize="0"/>
          <p:nvPr/>
        </p:nvPicPr>
        <p:blipFill rotWithShape="1">
          <a:blip r:embed="rId3">
            <a:alphaModFix/>
          </a:blip>
          <a:srcRect/>
          <a:stretch/>
        </p:blipFill>
        <p:spPr>
          <a:xfrm>
            <a:off x="457200" y="1600199"/>
            <a:ext cx="8458200" cy="4638675"/>
          </a:xfrm>
          <a:prstGeom prst="rect">
            <a:avLst/>
          </a:prstGeom>
          <a:noFill/>
          <a:ln>
            <a:noFill/>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1317664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23" name="Google Shape;623;p47"/>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627" name="Google Shape;627;p47"/>
          <p:cNvPicPr preferRelativeResize="0"/>
          <p:nvPr/>
        </p:nvPicPr>
        <p:blipFill rotWithShape="1">
          <a:blip r:embed="rId3">
            <a:alphaModFix/>
          </a:blip>
          <a:srcRect/>
          <a:stretch/>
        </p:blipFill>
        <p:spPr>
          <a:xfrm>
            <a:off x="533400" y="1600200"/>
            <a:ext cx="8610600" cy="4724400"/>
          </a:xfrm>
          <a:prstGeom prst="rect">
            <a:avLst/>
          </a:prstGeom>
          <a:noFill/>
          <a:ln>
            <a:noFill/>
          </a:ln>
        </p:spPr>
      </p:pic>
      <p:sp>
        <p:nvSpPr>
          <p:cNvPr id="628" name="Google Shape;628;p47"/>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400"/>
              <a:buFont typeface="Calibri"/>
              <a:buNone/>
            </a:pPr>
            <a:r>
              <a:rPr lang="en-US" sz="4400">
                <a:solidFill>
                  <a:schemeClr val="lt1"/>
                </a:solidFill>
                <a:latin typeface="Calibri"/>
                <a:ea typeface="Calibri"/>
                <a:cs typeface="Calibri"/>
                <a:sym typeface="Calibri"/>
              </a:rPr>
              <a:t>CLASSES &amp; OBJECTS</a:t>
            </a:r>
            <a:endParaRPr sz="4400">
              <a:solidFill>
                <a:schemeClr val="lt1"/>
              </a:solidFill>
              <a:latin typeface="Calibri"/>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6924459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34" name="Google Shape;634;p48"/>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638" name="Google Shape;638;p48"/>
          <p:cNvPicPr preferRelativeResize="0"/>
          <p:nvPr/>
        </p:nvPicPr>
        <p:blipFill rotWithShape="1">
          <a:blip r:embed="rId3">
            <a:alphaModFix/>
          </a:blip>
          <a:srcRect/>
          <a:stretch/>
        </p:blipFill>
        <p:spPr>
          <a:xfrm>
            <a:off x="457200" y="1600200"/>
            <a:ext cx="8382000" cy="4572000"/>
          </a:xfrm>
          <a:prstGeom prst="rect">
            <a:avLst/>
          </a:prstGeom>
          <a:noFill/>
          <a:ln>
            <a:noFill/>
          </a:ln>
        </p:spPr>
      </p:pic>
      <p:sp>
        <p:nvSpPr>
          <p:cNvPr id="639" name="Google Shape;639;p48"/>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a:solidFill>
                  <a:schemeClr val="lt1"/>
                </a:solidFill>
                <a:latin typeface="Calibri"/>
                <a:ea typeface="Calibri"/>
                <a:cs typeface="Calibri"/>
                <a:sym typeface="Calibri"/>
              </a:rPr>
              <a:t>CLASSES &amp; OBJECTS</a:t>
            </a:r>
            <a:endParaRPr sz="4290" b="1">
              <a:solidFill>
                <a:schemeClr val="lt1"/>
              </a:solidFill>
              <a:latin typeface="Calibri"/>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02865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48" name="Google Shape;648;p49"/>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b="1">
                <a:solidFill>
                  <a:schemeClr val="lt1"/>
                </a:solidFill>
                <a:latin typeface="Calibri"/>
                <a:ea typeface="Calibri"/>
                <a:cs typeface="Calibri"/>
                <a:sym typeface="Calibri"/>
              </a:rPr>
              <a:t>CLASS &amp; OBJECTS</a:t>
            </a:r>
            <a:endParaRPr/>
          </a:p>
        </p:txBody>
      </p:sp>
      <p:sp>
        <p:nvSpPr>
          <p:cNvPr id="649" name="Google Shape;649;p49"/>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650" name="Google Shape;650;p49" descr="C:\Users\tpo\Desktop\java-constructor.png"/>
          <p:cNvPicPr preferRelativeResize="0"/>
          <p:nvPr/>
        </p:nvPicPr>
        <p:blipFill rotWithShape="1">
          <a:blip r:embed="rId3">
            <a:alphaModFix/>
          </a:blip>
          <a:srcRect/>
          <a:stretch/>
        </p:blipFill>
        <p:spPr>
          <a:xfrm>
            <a:off x="1066800" y="1676400"/>
            <a:ext cx="6349207" cy="2895600"/>
          </a:xfrm>
          <a:prstGeom prst="rect">
            <a:avLst/>
          </a:prstGeom>
          <a:noFill/>
          <a:ln>
            <a:noFill/>
          </a:ln>
        </p:spPr>
      </p:pic>
      <p:sp>
        <p:nvSpPr>
          <p:cNvPr id="651" name="Google Shape;651;p49"/>
          <p:cNvSpPr/>
          <p:nvPr/>
        </p:nvSpPr>
        <p:spPr>
          <a:xfrm>
            <a:off x="990600" y="5181600"/>
            <a:ext cx="7391400" cy="9144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COPY CONSTRUCTOR ????</a:t>
            </a:r>
            <a:endParaRPr sz="3600" b="1">
              <a:solidFill>
                <a:schemeClr val="dk1"/>
              </a:solidFill>
              <a:latin typeface="Calibri"/>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555541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1594"/>
            <a:ext cx="5219700" cy="690574"/>
          </a:xfrm>
          <a:prstGeom prst="rect">
            <a:avLst/>
          </a:prstGeom>
        </p:spPr>
        <p:txBody>
          <a:bodyPr vert="horz" wrap="square" lIns="0" tIns="13335" rIns="0" bIns="0" rtlCol="0">
            <a:spAutoFit/>
          </a:bodyPr>
          <a:lstStyle/>
          <a:p>
            <a:r>
              <a:rPr lang="en-US" sz="4400" b="0" dirty="0"/>
              <a:t>Types of Array in java</a:t>
            </a:r>
          </a:p>
        </p:txBody>
      </p:sp>
      <p:sp>
        <p:nvSpPr>
          <p:cNvPr id="3" name="object 3"/>
          <p:cNvSpPr txBox="1"/>
          <p:nvPr/>
        </p:nvSpPr>
        <p:spPr>
          <a:xfrm>
            <a:off x="535940" y="1545081"/>
            <a:ext cx="8073390" cy="1348446"/>
          </a:xfrm>
          <a:prstGeom prst="rect">
            <a:avLst/>
          </a:prstGeom>
        </p:spPr>
        <p:txBody>
          <a:bodyPr vert="horz" wrap="square" lIns="0" tIns="88265" rIns="0" bIns="0" rtlCol="0">
            <a:spAutoFit/>
          </a:bodyPr>
          <a:lstStyle/>
          <a:p>
            <a:r>
              <a:rPr lang="en-IN" sz="2800" dirty="0" smtClean="0"/>
              <a:t>1. Single </a:t>
            </a:r>
            <a:r>
              <a:rPr lang="en-IN" sz="2800" dirty="0"/>
              <a:t>Dimensional Array</a:t>
            </a:r>
          </a:p>
          <a:p>
            <a:r>
              <a:rPr lang="en-IN" sz="2800" dirty="0" smtClean="0"/>
              <a:t>2. Multidimensional </a:t>
            </a:r>
            <a:r>
              <a:rPr lang="en-IN" sz="2800" dirty="0"/>
              <a:t>Array</a:t>
            </a:r>
          </a:p>
          <a:p>
            <a:pPr marL="355600" marR="5080" indent="-342900" algn="just">
              <a:lnSpc>
                <a:spcPct val="80000"/>
              </a:lnSpc>
              <a:spcBef>
                <a:spcPts val="695"/>
              </a:spcBef>
              <a:buFont typeface="Arial MT"/>
              <a:buChar char="•"/>
              <a:tabLst>
                <a:tab pos="355600" algn="l"/>
              </a:tabLst>
            </a:pPr>
            <a:endParaRPr sz="2500" dirty="0">
              <a:latin typeface="Calibri"/>
              <a:cs typeface="Calibri"/>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60" name="Google Shape;660;p50"/>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b="1" dirty="0">
                <a:solidFill>
                  <a:schemeClr val="lt1"/>
                </a:solidFill>
                <a:latin typeface="Calibri"/>
                <a:ea typeface="Calibri"/>
                <a:cs typeface="Calibri"/>
                <a:sym typeface="Calibri"/>
              </a:rPr>
              <a:t>CLASS &amp; OBJECTS</a:t>
            </a:r>
            <a:endParaRPr dirty="0"/>
          </a:p>
        </p:txBody>
      </p:sp>
      <p:pic>
        <p:nvPicPr>
          <p:cNvPr id="661" name="Google Shape;661;p50"/>
          <p:cNvPicPr preferRelativeResize="0"/>
          <p:nvPr/>
        </p:nvPicPr>
        <p:blipFill rotWithShape="1">
          <a:blip r:embed="rId3">
            <a:alphaModFix/>
          </a:blip>
          <a:srcRect/>
          <a:stretch/>
        </p:blipFill>
        <p:spPr>
          <a:xfrm>
            <a:off x="446545" y="1447800"/>
            <a:ext cx="8066545" cy="4829175"/>
          </a:xfrm>
          <a:prstGeom prst="rect">
            <a:avLst/>
          </a:prstGeom>
          <a:noFill/>
          <a:ln>
            <a:noFill/>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7197749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60;p50"/>
          <p:cNvSpPr txBox="1"/>
          <p:nvPr/>
        </p:nvSpPr>
        <p:spPr>
          <a:xfrm>
            <a:off x="370345" y="152399"/>
            <a:ext cx="8229600" cy="1052945"/>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fontScale="92500"/>
          </a:bodyPr>
          <a:lstStyle/>
          <a:p>
            <a:pPr lvl="0" algn="ctr">
              <a:buClr>
                <a:schemeClr val="lt1"/>
              </a:buClr>
              <a:buSzPts val="4290"/>
            </a:pPr>
            <a:r>
              <a:rPr lang="en-US" sz="4290" b="1" dirty="0">
                <a:solidFill>
                  <a:schemeClr val="lt1"/>
                </a:solidFill>
                <a:latin typeface="Calibri"/>
                <a:ea typeface="Calibri"/>
                <a:cs typeface="Calibri"/>
                <a:sym typeface="Calibri"/>
              </a:rPr>
              <a:t>Assigning Object Reference Variables</a:t>
            </a:r>
            <a:endParaRPr dirty="0"/>
          </a:p>
        </p:txBody>
      </p:sp>
      <p:sp>
        <p:nvSpPr>
          <p:cNvPr id="4" name="Rectangle 3"/>
          <p:cNvSpPr/>
          <p:nvPr/>
        </p:nvSpPr>
        <p:spPr>
          <a:xfrm>
            <a:off x="609600" y="1336120"/>
            <a:ext cx="7564582" cy="830997"/>
          </a:xfrm>
          <a:prstGeom prst="rect">
            <a:avLst/>
          </a:prstGeom>
        </p:spPr>
        <p:txBody>
          <a:bodyPr wrap="square">
            <a:spAutoFit/>
          </a:bodyPr>
          <a:lstStyle/>
          <a:p>
            <a:r>
              <a:rPr lang="en-IN" sz="2400" dirty="0"/>
              <a:t>Box b1 = new Box();</a:t>
            </a:r>
          </a:p>
          <a:p>
            <a:r>
              <a:rPr lang="en-IN" sz="2400" dirty="0"/>
              <a:t>Box b2 = b1;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587" y="1336120"/>
            <a:ext cx="4935249"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4309692"/>
            <a:ext cx="4572000" cy="1323439"/>
          </a:xfrm>
          <a:prstGeom prst="rect">
            <a:avLst/>
          </a:prstGeom>
        </p:spPr>
        <p:txBody>
          <a:bodyPr>
            <a:spAutoFit/>
          </a:bodyPr>
          <a:lstStyle/>
          <a:p>
            <a:r>
              <a:rPr lang="en-IN" sz="2000" dirty="0"/>
              <a:t>Box b1 = new Box();</a:t>
            </a:r>
          </a:p>
          <a:p>
            <a:r>
              <a:rPr lang="en-IN" sz="2000" dirty="0"/>
              <a:t>Box b2 = b1;</a:t>
            </a:r>
          </a:p>
          <a:p>
            <a:r>
              <a:rPr lang="en-IN" sz="2000" dirty="0"/>
              <a:t>// ...</a:t>
            </a:r>
          </a:p>
          <a:p>
            <a:r>
              <a:rPr lang="en-IN" sz="2000" dirty="0"/>
              <a:t>b1 = null;</a:t>
            </a:r>
          </a:p>
        </p:txBody>
      </p:sp>
      <p:sp>
        <p:nvSpPr>
          <p:cNvPr id="6" name="Footer Placeholder 5"/>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3184285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15" name="object 1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7" name="Rectangle 16"/>
          <p:cNvSpPr/>
          <p:nvPr/>
        </p:nvSpPr>
        <p:spPr>
          <a:xfrm>
            <a:off x="1278572" y="838200"/>
            <a:ext cx="6570028" cy="5262979"/>
          </a:xfrm>
          <a:prstGeom prst="rect">
            <a:avLst/>
          </a:prstGeom>
        </p:spPr>
        <p:txBody>
          <a:bodyPr wrap="square">
            <a:spAutoFit/>
          </a:bodyPr>
          <a:lstStyle/>
          <a:p>
            <a:r>
              <a:rPr lang="en-US" sz="2800" b="1" dirty="0" smtClean="0"/>
              <a:t>Constructors</a:t>
            </a:r>
          </a:p>
          <a:p>
            <a:pPr marL="457200" indent="-457200" algn="just">
              <a:buFont typeface="Arial" pitchFamily="34" charset="0"/>
              <a:buChar char="•"/>
            </a:pPr>
            <a:r>
              <a:rPr lang="en-US" sz="2800" dirty="0" smtClean="0"/>
              <a:t>In </a:t>
            </a:r>
            <a:r>
              <a:rPr lang="en-US" sz="2800" dirty="0" smtClean="0">
                <a:hlinkClick r:id="rId3"/>
              </a:rPr>
              <a:t>Java</a:t>
            </a:r>
            <a:r>
              <a:rPr lang="en-US" sz="2800" dirty="0" smtClean="0"/>
              <a:t>, a constructor is a block of codes similar to the method. It is called when an instance of the </a:t>
            </a:r>
            <a:r>
              <a:rPr lang="en-US" sz="2800" dirty="0" smtClean="0">
                <a:hlinkClick r:id="rId4"/>
              </a:rPr>
              <a:t>class</a:t>
            </a:r>
            <a:r>
              <a:rPr lang="en-US" sz="2800" dirty="0" smtClean="0"/>
              <a:t> is created. At the time of calling constructor, memory for the object is allocated in the memory.</a:t>
            </a:r>
          </a:p>
          <a:p>
            <a:pPr marL="457200" indent="-457200" algn="just">
              <a:buFont typeface="Arial" pitchFamily="34" charset="0"/>
              <a:buChar char="•"/>
            </a:pPr>
            <a:r>
              <a:rPr lang="en-US" sz="2800" dirty="0" smtClean="0"/>
              <a:t>It is a special type of method which is used to initialize the object.</a:t>
            </a:r>
          </a:p>
          <a:p>
            <a:pPr marL="457200" indent="-457200" algn="just">
              <a:buFont typeface="Arial" pitchFamily="34" charset="0"/>
              <a:buChar char="•"/>
            </a:pPr>
            <a:r>
              <a:rPr lang="en-US" sz="2800" dirty="0" smtClean="0"/>
              <a:t>Every time an object is created using the new() keyword, at least one constructor is called.</a:t>
            </a:r>
          </a:p>
          <a:p>
            <a:endParaRPr lang="en-IN"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533400" y="1445669"/>
            <a:ext cx="7472680" cy="2071721"/>
          </a:xfrm>
          <a:prstGeom prst="rect">
            <a:avLst/>
          </a:prstGeom>
        </p:spPr>
        <p:txBody>
          <a:bodyPr vert="horz" wrap="square" lIns="0" tIns="100965" rIns="0" bIns="0" rtlCol="0">
            <a:spAutoFit/>
          </a:bodyPr>
          <a:lstStyle/>
          <a:p>
            <a:r>
              <a:rPr lang="en-US" sz="3200" dirty="0" smtClean="0"/>
              <a:t>Types of Java constructors:</a:t>
            </a:r>
          </a:p>
          <a:p>
            <a:endParaRPr lang="en-US" sz="3200" dirty="0" smtClean="0"/>
          </a:p>
          <a:p>
            <a:r>
              <a:rPr lang="en-US" sz="3200" dirty="0" smtClean="0"/>
              <a:t>Default constructor (no-</a:t>
            </a:r>
            <a:r>
              <a:rPr lang="en-US" sz="3200" dirty="0" err="1" smtClean="0"/>
              <a:t>arg</a:t>
            </a:r>
            <a:r>
              <a:rPr lang="en-US" sz="3200" dirty="0" smtClean="0"/>
              <a:t> constructor)</a:t>
            </a:r>
          </a:p>
          <a:p>
            <a:r>
              <a:rPr lang="en-US" sz="3200" dirty="0" smtClean="0"/>
              <a:t>Parameterized constructor</a:t>
            </a:r>
            <a:endParaRPr lang="en-US" sz="3200" dirty="0"/>
          </a:p>
        </p:txBody>
      </p:sp>
      <p:sp>
        <p:nvSpPr>
          <p:cNvPr id="16" name="object 1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7" name="object 17"/>
          <p:cNvPicPr/>
          <p:nvPr/>
        </p:nvPicPr>
        <p:blipFill>
          <a:blip r:embed="rId2" cstate="print"/>
          <a:stretch>
            <a:fillRect/>
          </a:stretch>
        </p:blipFill>
        <p:spPr>
          <a:xfrm>
            <a:off x="533400" y="32511"/>
            <a:ext cx="745172" cy="507872"/>
          </a:xfrm>
          <a:prstGeom prst="rect">
            <a:avLst/>
          </a:prstGeom>
        </p:spPr>
      </p:pic>
      <p:sp>
        <p:nvSpPr>
          <p:cNvPr id="20" name="Rectangle 19"/>
          <p:cNvSpPr/>
          <p:nvPr/>
        </p:nvSpPr>
        <p:spPr>
          <a:xfrm>
            <a:off x="1392174" y="553837"/>
            <a:ext cx="2346283" cy="584775"/>
          </a:xfrm>
          <a:prstGeom prst="rect">
            <a:avLst/>
          </a:prstGeom>
        </p:spPr>
        <p:txBody>
          <a:bodyPr wrap="none">
            <a:spAutoFit/>
          </a:bodyPr>
          <a:lstStyle/>
          <a:p>
            <a:r>
              <a:rPr lang="en-US" sz="3200" b="1" dirty="0" smtClean="0"/>
              <a:t>Constructors</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8" name="object 8"/>
          <p:cNvPicPr/>
          <p:nvPr/>
        </p:nvPicPr>
        <p:blipFill>
          <a:blip r:embed="rId2" cstate="print"/>
          <a:stretch>
            <a:fillRect/>
          </a:stretch>
        </p:blipFill>
        <p:spPr>
          <a:xfrm>
            <a:off x="533400" y="32511"/>
            <a:ext cx="745172" cy="507872"/>
          </a:xfrm>
          <a:prstGeom prst="rect">
            <a:avLst/>
          </a:prstGeom>
        </p:spPr>
      </p:pic>
      <p:sp>
        <p:nvSpPr>
          <p:cNvPr id="10" name="Rectangle 9"/>
          <p:cNvSpPr/>
          <p:nvPr/>
        </p:nvSpPr>
        <p:spPr>
          <a:xfrm>
            <a:off x="921226" y="788636"/>
            <a:ext cx="6637814" cy="5632311"/>
          </a:xfrm>
          <a:prstGeom prst="rect">
            <a:avLst/>
          </a:prstGeom>
        </p:spPr>
        <p:txBody>
          <a:bodyPr wrap="square">
            <a:spAutoFit/>
          </a:bodyPr>
          <a:lstStyle/>
          <a:p>
            <a:r>
              <a:rPr lang="en-US" sz="2400" dirty="0" smtClean="0"/>
              <a:t>1. Default Constructor :</a:t>
            </a:r>
          </a:p>
          <a:p>
            <a:r>
              <a:rPr lang="en-US" sz="2400" dirty="0" smtClean="0"/>
              <a:t>A constructor is called "Default Constructor" when it doesn't have any parameter.</a:t>
            </a:r>
          </a:p>
          <a:p>
            <a:r>
              <a:rPr lang="en-US" sz="2400" dirty="0" smtClean="0"/>
              <a:t>Syntax of default constructor:</a:t>
            </a:r>
          </a:p>
          <a:p>
            <a:endParaRPr lang="en-US" sz="2400" dirty="0" smtClean="0"/>
          </a:p>
          <a:p>
            <a:pPr algn="ctr"/>
            <a:r>
              <a:rPr lang="en-US" sz="2400" dirty="0" err="1" smtClean="0">
                <a:solidFill>
                  <a:srgbClr val="FF0000"/>
                </a:solidFill>
              </a:rPr>
              <a:t>class_name</a:t>
            </a:r>
            <a:r>
              <a:rPr lang="en-US" sz="2400" dirty="0" smtClean="0">
                <a:solidFill>
                  <a:srgbClr val="FF0000"/>
                </a:solidFill>
              </a:rPr>
              <a:t>()</a:t>
            </a:r>
          </a:p>
          <a:p>
            <a:pPr algn="ctr"/>
            <a:r>
              <a:rPr lang="en-US" sz="2400" dirty="0" smtClean="0">
                <a:solidFill>
                  <a:srgbClr val="FF0000"/>
                </a:solidFill>
              </a:rPr>
              <a:t>{    }  </a:t>
            </a:r>
          </a:p>
          <a:p>
            <a:r>
              <a:rPr lang="en-US" sz="2400" dirty="0" smtClean="0"/>
              <a:t>2. parameterized Constructor :</a:t>
            </a:r>
          </a:p>
          <a:p>
            <a:r>
              <a:rPr lang="en-US" sz="2400" dirty="0" smtClean="0"/>
              <a:t>A constructor which has a specific number of parameters is called a parameterized constructor.</a:t>
            </a:r>
          </a:p>
          <a:p>
            <a:r>
              <a:rPr lang="en-US" sz="2400" dirty="0" smtClean="0"/>
              <a:t>Why use the parameterized constructor?</a:t>
            </a:r>
          </a:p>
          <a:p>
            <a:r>
              <a:rPr lang="en-US" sz="2400" dirty="0" smtClean="0"/>
              <a:t>The parameterized constructor is used to provide different values to distinct objects. However, you can provide the same values also.</a:t>
            </a:r>
          </a:p>
          <a:p>
            <a:endParaRPr lang="en-US" sz="2400" dirty="0">
              <a:solidFill>
                <a:srgbClr val="FF0000"/>
              </a:solidFill>
            </a:endParaRPr>
          </a:p>
        </p:txBody>
      </p:sp>
      <p:sp>
        <p:nvSpPr>
          <p:cNvPr id="11" name="Rectangle 10"/>
          <p:cNvSpPr/>
          <p:nvPr/>
        </p:nvSpPr>
        <p:spPr>
          <a:xfrm>
            <a:off x="1524000" y="253373"/>
            <a:ext cx="1977144" cy="523220"/>
          </a:xfrm>
          <a:prstGeom prst="rect">
            <a:avLst/>
          </a:prstGeom>
        </p:spPr>
        <p:txBody>
          <a:bodyPr wrap="none">
            <a:spAutoFit/>
          </a:bodyPr>
          <a:lstStyle/>
          <a:p>
            <a:r>
              <a:rPr lang="en-US" sz="2800" b="1" dirty="0" smtClean="0"/>
              <a:t>constructor </a:t>
            </a:r>
            <a:endParaRPr lang="en-IN"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340" y="1619757"/>
            <a:ext cx="7438390" cy="1490793"/>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sz="3200" dirty="0" smtClean="0">
                <a:solidFill>
                  <a:srgbClr val="000000"/>
                </a:solidFill>
                <a:latin typeface="Times New Roman" pitchFamily="18" charset="0"/>
                <a:cs typeface="Times New Roman" pitchFamily="18" charset="0"/>
              </a:rPr>
              <a:t>this is a </a:t>
            </a:r>
            <a:r>
              <a:rPr lang="en-US" sz="3200" b="1" dirty="0" smtClean="0">
                <a:latin typeface="Times New Roman" pitchFamily="18" charset="0"/>
                <a:cs typeface="Times New Roman" pitchFamily="18" charset="0"/>
              </a:rPr>
              <a:t>reference variable</a:t>
            </a:r>
            <a:r>
              <a:rPr lang="en-US" sz="3200" dirty="0" smtClean="0">
                <a:solidFill>
                  <a:srgbClr val="000000"/>
                </a:solidFill>
                <a:latin typeface="Times New Roman" pitchFamily="18" charset="0"/>
                <a:cs typeface="Times New Roman" pitchFamily="18" charset="0"/>
              </a:rPr>
              <a:t> that refers to the current object</a:t>
            </a:r>
            <a:r>
              <a:rPr lang="en-US" sz="3200" dirty="0" smtClean="0">
                <a:solidFill>
                  <a:srgbClr val="000000"/>
                </a:solidFill>
                <a:latin typeface="verdana" panose="020B0604030504040204" pitchFamily="34" charset="0"/>
              </a:rPr>
              <a:t>.</a:t>
            </a:r>
          </a:p>
          <a:p>
            <a:pPr marL="285750" indent="-285750">
              <a:buFont typeface="Arial" panose="020B0604020202020204" pitchFamily="34" charset="0"/>
              <a:buChar char="•"/>
            </a:pPr>
            <a:endParaRPr lang="en-IN" sz="32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2209800" y="540383"/>
            <a:ext cx="4114800" cy="369332"/>
          </a:xfrm>
          <a:prstGeom prst="rect">
            <a:avLst/>
          </a:prstGeom>
        </p:spPr>
        <p:txBody>
          <a:bodyPr wrap="square">
            <a:spAutoFit/>
          </a:bodyPr>
          <a:lstStyle/>
          <a:p>
            <a:r>
              <a:rPr lang="en-IN" b="1" dirty="0" smtClean="0"/>
              <a:t>this keyword </a:t>
            </a:r>
            <a:endParaRPr lang="en-IN" b="1" dirty="0"/>
          </a:p>
        </p:txBody>
      </p:sp>
      <p:pic>
        <p:nvPicPr>
          <p:cNvPr id="8" name="Picture 2" descr="java this keywo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4999" y="2819400"/>
            <a:ext cx="5105401" cy="2362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5" name="object 5"/>
          <p:cNvSpPr txBox="1"/>
          <p:nvPr/>
        </p:nvSpPr>
        <p:spPr>
          <a:xfrm>
            <a:off x="228600" y="1219200"/>
            <a:ext cx="8763000" cy="3075842"/>
          </a:xfrm>
          <a:prstGeom prst="rect">
            <a:avLst/>
          </a:prstGeom>
        </p:spPr>
        <p:txBody>
          <a:bodyPr vert="horz" wrap="square" lIns="0" tIns="120015" rIns="0" bIns="0" rtlCol="0">
            <a:spAutoFit/>
          </a:bodyPr>
          <a:lstStyle/>
          <a:p>
            <a:pPr marL="342900" indent="-342900">
              <a:buFont typeface="Arial" pitchFamily="34" charset="0"/>
              <a:buChar char="•"/>
            </a:pPr>
            <a:r>
              <a:rPr lang="en-US" sz="2400" dirty="0" smtClean="0"/>
              <a:t>Here is given the 6 usage of java this keyword.</a:t>
            </a:r>
          </a:p>
          <a:p>
            <a:pPr marL="342900" indent="-342900">
              <a:buFont typeface="Arial" pitchFamily="34" charset="0"/>
              <a:buChar char="•"/>
            </a:pPr>
            <a:r>
              <a:rPr lang="en-US" sz="2400" dirty="0" smtClean="0"/>
              <a:t>this can be used to refer current class instance variable.</a:t>
            </a:r>
          </a:p>
          <a:p>
            <a:pPr marL="342900" indent="-342900">
              <a:buFont typeface="Arial" pitchFamily="34" charset="0"/>
              <a:buChar char="•"/>
            </a:pPr>
            <a:r>
              <a:rPr lang="en-US" sz="2400" dirty="0" smtClean="0"/>
              <a:t>this can be used to invoke current class method (implicitly)</a:t>
            </a:r>
          </a:p>
          <a:p>
            <a:pPr marL="342900" indent="-342900">
              <a:buFont typeface="Arial" pitchFamily="34" charset="0"/>
              <a:buChar char="•"/>
            </a:pPr>
            <a:r>
              <a:rPr lang="en-US" sz="2400" dirty="0" smtClean="0"/>
              <a:t>this() can be used to invoke current class constructor.</a:t>
            </a:r>
          </a:p>
          <a:p>
            <a:pPr marL="342900" indent="-342900">
              <a:buFont typeface="Arial" pitchFamily="34" charset="0"/>
              <a:buChar char="•"/>
            </a:pPr>
            <a:r>
              <a:rPr lang="en-US" sz="2400" dirty="0" smtClean="0"/>
              <a:t>this can be passed as an argument in the method call.</a:t>
            </a:r>
          </a:p>
          <a:p>
            <a:pPr marL="342900" indent="-342900">
              <a:buFont typeface="Arial" pitchFamily="34" charset="0"/>
              <a:buChar char="•"/>
            </a:pPr>
            <a:r>
              <a:rPr lang="en-US" sz="2400" dirty="0" smtClean="0"/>
              <a:t>this can be passed as argument in the constructor call.</a:t>
            </a:r>
          </a:p>
          <a:p>
            <a:pPr marL="342900" indent="-342900">
              <a:buFont typeface="Arial" pitchFamily="34" charset="0"/>
              <a:buChar char="•"/>
            </a:pPr>
            <a:r>
              <a:rPr lang="en-US" sz="2400" dirty="0" smtClean="0"/>
              <a:t>this can be used to return the current class instance from the method.</a:t>
            </a:r>
            <a:endParaRPr lang="en-US" sz="2400" dirty="0"/>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8" name="Rectangle 7"/>
          <p:cNvSpPr/>
          <p:nvPr/>
        </p:nvSpPr>
        <p:spPr>
          <a:xfrm>
            <a:off x="1508760" y="500390"/>
            <a:ext cx="4161267" cy="523220"/>
          </a:xfrm>
          <a:prstGeom prst="rect">
            <a:avLst/>
          </a:prstGeom>
        </p:spPr>
        <p:txBody>
          <a:bodyPr wrap="none">
            <a:spAutoFit/>
          </a:bodyPr>
          <a:lstStyle/>
          <a:p>
            <a:r>
              <a:rPr lang="en-US" sz="2800" b="1" dirty="0" smtClean="0"/>
              <a:t>Usage of java this keyword</a:t>
            </a:r>
            <a:endParaRPr lang="en-IN" sz="2800"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76" name="Google Shape;676;p52"/>
          <p:cNvSpPr txBox="1">
            <a:spLocks noGrp="1"/>
          </p:cNvSpPr>
          <p:nvPr>
            <p:ph type="body" idx="4294967295"/>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680" name="Google Shape;680;p52"/>
          <p:cNvPicPr preferRelativeResize="0"/>
          <p:nvPr/>
        </p:nvPicPr>
        <p:blipFill rotWithShape="1">
          <a:blip r:embed="rId3">
            <a:alphaModFix/>
          </a:blip>
          <a:srcRect/>
          <a:stretch/>
        </p:blipFill>
        <p:spPr>
          <a:xfrm>
            <a:off x="465730" y="1600200"/>
            <a:ext cx="8678270" cy="4763921"/>
          </a:xfrm>
          <a:prstGeom prst="rect">
            <a:avLst/>
          </a:prstGeom>
          <a:noFill/>
          <a:ln>
            <a:noFill/>
          </a:ln>
        </p:spPr>
      </p:pic>
      <p:sp>
        <p:nvSpPr>
          <p:cNvPr id="681" name="Google Shape;681;p52"/>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a:solidFill>
                  <a:schemeClr val="lt1"/>
                </a:solidFill>
                <a:latin typeface="Calibri"/>
                <a:ea typeface="Calibri"/>
                <a:cs typeface="Calibri"/>
                <a:sym typeface="Calibri"/>
              </a:rPr>
              <a:t>GARBAGE COLLECTION</a:t>
            </a:r>
            <a:endParaRPr sz="4290">
              <a:solidFill>
                <a:schemeClr val="lt1"/>
              </a:solidFill>
              <a:latin typeface="Calibri"/>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7660306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690" name="Google Shape;690;p53"/>
          <p:cNvSpPr txBox="1"/>
          <p:nvPr/>
        </p:nvSpPr>
        <p:spPr>
          <a:xfrm>
            <a:off x="370345" y="152400"/>
            <a:ext cx="8229600" cy="11430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rmAutofit/>
          </a:bodyPr>
          <a:lstStyle/>
          <a:p>
            <a:pPr marL="0" marR="0" lvl="0" indent="0" algn="ctr" rtl="0">
              <a:spcBef>
                <a:spcPts val="0"/>
              </a:spcBef>
              <a:spcAft>
                <a:spcPts val="0"/>
              </a:spcAft>
              <a:buClr>
                <a:schemeClr val="lt1"/>
              </a:buClr>
              <a:buSzPts val="4290"/>
              <a:buFont typeface="Calibri"/>
              <a:buNone/>
            </a:pPr>
            <a:r>
              <a:rPr lang="en-US" sz="4290">
                <a:solidFill>
                  <a:schemeClr val="lt1"/>
                </a:solidFill>
                <a:latin typeface="Calibri"/>
                <a:ea typeface="Calibri"/>
                <a:cs typeface="Calibri"/>
                <a:sym typeface="Calibri"/>
              </a:rPr>
              <a:t>GARBAGE COLLECTION</a:t>
            </a:r>
            <a:endParaRPr sz="4290">
              <a:solidFill>
                <a:schemeClr val="lt1"/>
              </a:solidFill>
              <a:latin typeface="Calibri"/>
              <a:ea typeface="Calibri"/>
              <a:cs typeface="Calibri"/>
              <a:sym typeface="Calibri"/>
            </a:endParaRPr>
          </a:p>
        </p:txBody>
      </p:sp>
      <p:sp>
        <p:nvSpPr>
          <p:cNvPr id="691" name="Google Shape;691;p53"/>
          <p:cNvSpPr/>
          <p:nvPr/>
        </p:nvSpPr>
        <p:spPr>
          <a:xfrm>
            <a:off x="533400" y="1905000"/>
            <a:ext cx="7848600" cy="341632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228600" algn="l"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Finalize() is the method of Object class. </a:t>
            </a:r>
            <a:endParaRPr/>
          </a:p>
          <a:p>
            <a:pPr marL="0" marR="0" lvl="0" indent="-228600" algn="l"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This method is called just before an object is garbage collected. </a:t>
            </a:r>
            <a:endParaRPr/>
          </a:p>
          <a:p>
            <a:pPr marL="0" marR="0" lvl="0" indent="-228600" algn="l"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finalize() method overrides to dispose system resources, perform clean-up activities and minimize memory leaks.</a:t>
            </a:r>
            <a:endParaRPr sz="3600">
              <a:solidFill>
                <a:schemeClr val="dk1"/>
              </a:solidFill>
              <a:latin typeface="Calibri"/>
              <a:ea typeface="Calibri"/>
              <a:cs typeface="Calibri"/>
              <a:sym typeface="Calibri"/>
            </a:endParaRPr>
          </a:p>
        </p:txBody>
      </p:sp>
      <p:sp>
        <p:nvSpPr>
          <p:cNvPr id="692" name="Google Shape;692;p53"/>
          <p:cNvSpPr/>
          <p:nvPr/>
        </p:nvSpPr>
        <p:spPr>
          <a:xfrm>
            <a:off x="838200" y="5562600"/>
            <a:ext cx="74676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SYNTAX :protected</a:t>
            </a:r>
            <a:r>
              <a:rPr lang="en-US" sz="1800">
                <a:solidFill>
                  <a:schemeClr val="dk1"/>
                </a:solidFill>
                <a:latin typeface="Calibri"/>
                <a:ea typeface="Calibri"/>
                <a:cs typeface="Calibri"/>
                <a:sym typeface="Calibri"/>
              </a:rPr>
              <a:t> </a:t>
            </a:r>
            <a:r>
              <a:rPr lang="en-US" sz="1800" b="1">
                <a:solidFill>
                  <a:schemeClr val="dk1"/>
                </a:solidFill>
                <a:latin typeface="Calibri"/>
                <a:ea typeface="Calibri"/>
                <a:cs typeface="Calibri"/>
                <a:sym typeface="Calibri"/>
              </a:rPr>
              <a:t>void</a:t>
            </a:r>
            <a:r>
              <a:rPr lang="en-US" sz="1800">
                <a:solidFill>
                  <a:schemeClr val="dk1"/>
                </a:solidFill>
                <a:latin typeface="Calibri"/>
                <a:ea typeface="Calibri"/>
                <a:cs typeface="Calibri"/>
                <a:sym typeface="Calibri"/>
              </a:rPr>
              <a:t> finalize() </a:t>
            </a:r>
            <a:r>
              <a:rPr lang="en-US" sz="1800" b="1">
                <a:solidFill>
                  <a:schemeClr val="dk1"/>
                </a:solidFill>
                <a:latin typeface="Calibri"/>
                <a:ea typeface="Calibri"/>
                <a:cs typeface="Calibri"/>
                <a:sym typeface="Calibri"/>
              </a:rPr>
              <a:t>throws</a:t>
            </a:r>
            <a:r>
              <a:rPr lang="en-US" sz="1800">
                <a:solidFill>
                  <a:schemeClr val="dk1"/>
                </a:solidFill>
                <a:latin typeface="Calibri"/>
                <a:ea typeface="Calibri"/>
                <a:cs typeface="Calibri"/>
                <a:sym typeface="Calibri"/>
              </a:rPr>
              <a:t> Throwable  </a:t>
            </a:r>
            <a:endParaRPr sz="1800">
              <a:solidFill>
                <a:schemeClr val="dk1"/>
              </a:solidFill>
              <a:latin typeface="Calibri"/>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22080604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621281"/>
            <a:ext cx="7901305" cy="3459280"/>
          </a:xfrm>
          <a:prstGeom prst="rect">
            <a:avLst/>
          </a:prstGeom>
        </p:spPr>
        <p:txBody>
          <a:bodyPr vert="horz" wrap="square" lIns="0" tIns="12065" rIns="0" bIns="0" rtlCol="0">
            <a:spAutoFit/>
          </a:bodyPr>
          <a:lstStyle/>
          <a:p>
            <a:pPr marL="457200" indent="-457200" algn="just" fontAlgn="base">
              <a:buFont typeface="Arial" pitchFamily="34" charset="0"/>
              <a:buChar char="•"/>
            </a:pPr>
            <a:r>
              <a:rPr lang="en-US" sz="2800" dirty="0" smtClean="0"/>
              <a:t>Before destroying an object, Garbage Collector calls </a:t>
            </a:r>
            <a:r>
              <a:rPr lang="en-US" sz="2800" i="1" dirty="0" smtClean="0"/>
              <a:t>finalize()</a:t>
            </a:r>
            <a:r>
              <a:rPr lang="en-US" sz="2800" dirty="0" smtClean="0"/>
              <a:t> method on the object to perform cleanup activities. Once </a:t>
            </a:r>
            <a:r>
              <a:rPr lang="en-US" sz="2800" i="1" dirty="0" smtClean="0"/>
              <a:t>finalize()</a:t>
            </a:r>
            <a:r>
              <a:rPr lang="en-US" sz="2800" dirty="0" smtClean="0"/>
              <a:t> method completes, Garbage Collector destroys that object.</a:t>
            </a:r>
          </a:p>
          <a:p>
            <a:pPr marL="457200" indent="-457200" algn="just" fontAlgn="base">
              <a:buFont typeface="Arial" pitchFamily="34" charset="0"/>
              <a:buChar char="•"/>
            </a:pPr>
            <a:r>
              <a:rPr lang="en-US" sz="2800" i="1" dirty="0" smtClean="0"/>
              <a:t>finalize()</a:t>
            </a:r>
            <a:r>
              <a:rPr lang="en-US" sz="2800" dirty="0" smtClean="0"/>
              <a:t> method is present in </a:t>
            </a:r>
            <a:r>
              <a:rPr lang="en-US" sz="2800" dirty="0" smtClean="0">
                <a:hlinkClick r:id="rId2"/>
              </a:rPr>
              <a:t>Object class</a:t>
            </a:r>
            <a:r>
              <a:rPr lang="en-US" sz="2800" dirty="0" smtClean="0"/>
              <a:t> with following prototype.</a:t>
            </a:r>
          </a:p>
          <a:p>
            <a:pPr marL="457200" indent="-457200" algn="just" fontAlgn="base">
              <a:buFont typeface="Arial" pitchFamily="34" charset="0"/>
              <a:buChar char="•"/>
            </a:pPr>
            <a:r>
              <a:rPr lang="en-US" sz="2800" dirty="0" smtClean="0"/>
              <a:t>Syntax</a:t>
            </a:r>
          </a:p>
          <a:p>
            <a:pPr marL="457200" indent="-457200" algn="just" fontAlgn="base">
              <a:buFont typeface="Arial" pitchFamily="34" charset="0"/>
              <a:buChar char="•"/>
            </a:pPr>
            <a:r>
              <a:rPr lang="en-US" sz="2800" b="1" dirty="0" smtClean="0"/>
              <a:t>protected</a:t>
            </a:r>
            <a:r>
              <a:rPr lang="en-US" sz="2800" dirty="0" smtClean="0"/>
              <a:t> </a:t>
            </a:r>
            <a:r>
              <a:rPr lang="en-US" sz="2800" b="1" dirty="0" smtClean="0"/>
              <a:t>void</a:t>
            </a:r>
            <a:r>
              <a:rPr lang="en-US" sz="2800" dirty="0" smtClean="0"/>
              <a:t> finalize() </a:t>
            </a:r>
            <a:r>
              <a:rPr lang="en-US" sz="2800" b="1" dirty="0" smtClean="0"/>
              <a:t>throws</a:t>
            </a:r>
            <a:r>
              <a:rPr lang="en-US" sz="2800" dirty="0" smtClean="0"/>
              <a:t> </a:t>
            </a:r>
            <a:r>
              <a:rPr lang="en-US" sz="2800" dirty="0" err="1" smtClean="0"/>
              <a:t>Throwable</a:t>
            </a:r>
            <a:endParaRPr lang="en-US"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7" name="Rectangle 6"/>
          <p:cNvSpPr/>
          <p:nvPr/>
        </p:nvSpPr>
        <p:spPr>
          <a:xfrm>
            <a:off x="1392174" y="685800"/>
            <a:ext cx="2661498" cy="461665"/>
          </a:xfrm>
          <a:prstGeom prst="rect">
            <a:avLst/>
          </a:prstGeom>
        </p:spPr>
        <p:txBody>
          <a:bodyPr wrap="none">
            <a:spAutoFit/>
          </a:bodyPr>
          <a:lstStyle/>
          <a:p>
            <a:r>
              <a:rPr lang="en-IN" sz="2400" b="1" dirty="0" smtClean="0"/>
              <a:t>Finalized () Method</a:t>
            </a:r>
            <a:endParaRPr lang="en-IN" sz="2400"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3277" y="490167"/>
            <a:ext cx="5959983" cy="690574"/>
          </a:xfrm>
          <a:prstGeom prst="rect">
            <a:avLst/>
          </a:prstGeom>
        </p:spPr>
        <p:txBody>
          <a:bodyPr vert="horz" wrap="square" lIns="0" tIns="13335" rIns="0" bIns="0" rtlCol="0">
            <a:spAutoFit/>
          </a:bodyPr>
          <a:lstStyle/>
          <a:p>
            <a:pPr marL="12700">
              <a:lnSpc>
                <a:spcPct val="100000"/>
              </a:lnSpc>
              <a:spcBef>
                <a:spcPts val="105"/>
              </a:spcBef>
            </a:pPr>
            <a:r>
              <a:rPr lang="en-US" sz="4400" dirty="0" smtClean="0">
                <a:latin typeface="Calibri"/>
                <a:cs typeface="Calibri"/>
              </a:rPr>
              <a:t>One Dimensional Array</a:t>
            </a:r>
            <a:endParaRPr sz="4400" dirty="0">
              <a:latin typeface="Calibri"/>
              <a:cs typeface="Calibri"/>
            </a:endParaRPr>
          </a:p>
        </p:txBody>
      </p:sp>
      <p:sp>
        <p:nvSpPr>
          <p:cNvPr id="3" name="object 3"/>
          <p:cNvSpPr txBox="1"/>
          <p:nvPr/>
        </p:nvSpPr>
        <p:spPr>
          <a:xfrm>
            <a:off x="535940" y="1607565"/>
            <a:ext cx="8074659" cy="4471096"/>
          </a:xfrm>
          <a:prstGeom prst="rect">
            <a:avLst/>
          </a:prstGeom>
        </p:spPr>
        <p:txBody>
          <a:bodyPr vert="horz" wrap="square" lIns="0" tIns="13335" rIns="0" bIns="0" rtlCol="0">
            <a:spAutoFit/>
          </a:bodyPr>
          <a:lstStyle/>
          <a:p>
            <a:pPr marL="355600" marR="8890" indent="-342900">
              <a:lnSpc>
                <a:spcPct val="100000"/>
              </a:lnSpc>
              <a:spcBef>
                <a:spcPts val="105"/>
              </a:spcBef>
              <a:buFont typeface="Arial MT"/>
              <a:buChar char="•"/>
              <a:tabLst>
                <a:tab pos="354965" algn="l"/>
                <a:tab pos="355600" algn="l"/>
                <a:tab pos="1033780" algn="l"/>
                <a:tab pos="1677035" algn="l"/>
                <a:tab pos="2223770" algn="l"/>
                <a:tab pos="4622800" algn="l"/>
                <a:tab pos="6442710" algn="l"/>
                <a:tab pos="7861934" algn="l"/>
              </a:tabLst>
            </a:pPr>
            <a:r>
              <a:rPr lang="en-US" sz="2400" dirty="0"/>
              <a:t>A One-Dimensional Array in Java programming is a special type of variable that can store multiple values of only a single data type such as int, float, double, char, etc. at a contagious location in computer </a:t>
            </a:r>
            <a:r>
              <a:rPr lang="en-US" sz="2400" dirty="0" smtClean="0"/>
              <a:t>memory.</a:t>
            </a:r>
          </a:p>
          <a:p>
            <a:pPr marL="355600" marR="8890" indent="-342900">
              <a:lnSpc>
                <a:spcPct val="100000"/>
              </a:lnSpc>
              <a:spcBef>
                <a:spcPts val="105"/>
              </a:spcBef>
              <a:buFont typeface="Arial MT"/>
              <a:buChar char="•"/>
              <a:tabLst>
                <a:tab pos="354965" algn="l"/>
                <a:tab pos="355600" algn="l"/>
                <a:tab pos="1033780" algn="l"/>
                <a:tab pos="1677035" algn="l"/>
                <a:tab pos="2223770" algn="l"/>
                <a:tab pos="4622800" algn="l"/>
                <a:tab pos="6442710" algn="l"/>
                <a:tab pos="7861934" algn="l"/>
              </a:tabLst>
            </a:pPr>
            <a:r>
              <a:rPr lang="en-US" sz="2400" dirty="0"/>
              <a:t>A one-dimensional array in Java is a collection of similar types of elements stored at contiguous memory locations. The data is stored in a continuous manner, which makes operations like search, delete, insert etc., much easier</a:t>
            </a:r>
            <a:r>
              <a:rPr lang="en-US" sz="2400" dirty="0" smtClean="0"/>
              <a:t>.</a:t>
            </a:r>
          </a:p>
          <a:p>
            <a:pPr marL="355600" marR="8890" indent="-342900">
              <a:lnSpc>
                <a:spcPct val="100000"/>
              </a:lnSpc>
              <a:spcBef>
                <a:spcPts val="105"/>
              </a:spcBef>
              <a:buFont typeface="Arial MT"/>
              <a:buChar char="•"/>
              <a:tabLst>
                <a:tab pos="354965" algn="l"/>
                <a:tab pos="355600" algn="l"/>
                <a:tab pos="1033780" algn="l"/>
                <a:tab pos="1677035" algn="l"/>
                <a:tab pos="2223770" algn="l"/>
                <a:tab pos="4622800" algn="l"/>
                <a:tab pos="6442710" algn="l"/>
                <a:tab pos="7861934" algn="l"/>
              </a:tabLst>
            </a:pPr>
            <a:r>
              <a:rPr lang="en-US" sz="2400" dirty="0"/>
              <a:t>It is clear from the name that a one-dimensional array in java must deal with only one parameter. Entities of similar types can be stored together using one-dimensional arrays. It can store primitive data types (int, float, char, etc.) or objects.</a:t>
            </a:r>
            <a:endParaRPr lang="en-US" sz="2400" dirty="0" smtClean="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607565"/>
            <a:ext cx="8063865" cy="3706784"/>
          </a:xfrm>
          <a:prstGeom prst="rect">
            <a:avLst/>
          </a:prstGeom>
        </p:spPr>
        <p:txBody>
          <a:bodyPr vert="horz" wrap="square" lIns="0" tIns="13335" rIns="0" bIns="0" rtlCol="0">
            <a:spAutoFit/>
          </a:bodyPr>
          <a:lstStyle/>
          <a:p>
            <a:pPr marL="457200" indent="-457200" algn="just" fontAlgn="base">
              <a:buFont typeface="Arial" pitchFamily="34" charset="0"/>
              <a:buChar char="•"/>
            </a:pPr>
            <a:r>
              <a:rPr lang="en-US" sz="2400" dirty="0" smtClean="0"/>
              <a:t>The </a:t>
            </a:r>
            <a:r>
              <a:rPr lang="en-US" sz="2400" i="1" dirty="0" smtClean="0"/>
              <a:t>finalize() </a:t>
            </a:r>
            <a:r>
              <a:rPr lang="en-US" sz="2400" dirty="0" smtClean="0"/>
              <a:t>method called by Garbage Collector not </a:t>
            </a:r>
            <a:r>
              <a:rPr lang="en-US" sz="2400" dirty="0" smtClean="0">
                <a:hlinkClick r:id="rId2"/>
              </a:rPr>
              <a:t>JVM</a:t>
            </a:r>
            <a:r>
              <a:rPr lang="en-US" sz="2400" dirty="0" smtClean="0"/>
              <a:t>. Although Garbage Collector is one of the module of JVM.</a:t>
            </a:r>
          </a:p>
          <a:p>
            <a:pPr marL="457200" indent="-457200" algn="just" fontAlgn="base">
              <a:buFont typeface="Arial" pitchFamily="34" charset="0"/>
              <a:buChar char="•"/>
            </a:pPr>
            <a:r>
              <a:rPr lang="en-US" sz="2400" dirty="0" smtClean="0">
                <a:hlinkClick r:id="rId3"/>
              </a:rPr>
              <a:t>Object class</a:t>
            </a:r>
            <a:r>
              <a:rPr lang="en-US" sz="2400" dirty="0" smtClean="0"/>
              <a:t> </a:t>
            </a:r>
            <a:r>
              <a:rPr lang="en-US" sz="2400" i="1" dirty="0" smtClean="0"/>
              <a:t>finalize()</a:t>
            </a:r>
            <a:r>
              <a:rPr lang="en-US" sz="2400" dirty="0" smtClean="0"/>
              <a:t> method has empty implementation, thus it is recommended to override </a:t>
            </a:r>
            <a:r>
              <a:rPr lang="en-US" sz="2400" i="1" dirty="0" smtClean="0"/>
              <a:t>finalize()</a:t>
            </a:r>
            <a:r>
              <a:rPr lang="en-US" sz="2400" dirty="0" smtClean="0"/>
              <a:t> method to dispose of system resources or to perform other cleanup.</a:t>
            </a:r>
          </a:p>
          <a:p>
            <a:pPr marL="457200" indent="-457200" algn="just" fontAlgn="base">
              <a:buFont typeface="Arial" pitchFamily="34" charset="0"/>
              <a:buChar char="•"/>
            </a:pPr>
            <a:r>
              <a:rPr lang="en-US" sz="2400" dirty="0" smtClean="0"/>
              <a:t>The </a:t>
            </a:r>
            <a:r>
              <a:rPr lang="en-US" sz="2400" i="1" dirty="0" smtClean="0"/>
              <a:t>finalize() </a:t>
            </a:r>
            <a:r>
              <a:rPr lang="en-US" sz="2400" dirty="0" smtClean="0"/>
              <a:t>method is never invoked more than once for any given object.</a:t>
            </a:r>
          </a:p>
          <a:p>
            <a:pPr marL="457200" indent="-457200" algn="just" fontAlgn="base">
              <a:buFont typeface="Arial" pitchFamily="34" charset="0"/>
              <a:buChar char="•"/>
            </a:pPr>
            <a:r>
              <a:rPr lang="en-US" sz="2400" dirty="0" smtClean="0"/>
              <a:t>If an uncaught exception is thrown by the </a:t>
            </a:r>
            <a:r>
              <a:rPr lang="en-US" sz="2400" i="1" dirty="0" smtClean="0"/>
              <a:t>finalize()</a:t>
            </a:r>
            <a:r>
              <a:rPr lang="en-US" sz="2400" dirty="0" smtClean="0"/>
              <a:t> method, the exception is ignored and finalization of that object terminates.</a:t>
            </a:r>
            <a:endParaRPr lang="en-US" sz="2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4" cstate="print"/>
          <a:stretch>
            <a:fillRect/>
          </a:stretch>
        </p:blipFill>
        <p:spPr>
          <a:xfrm>
            <a:off x="533400" y="32511"/>
            <a:ext cx="745172" cy="507872"/>
          </a:xfrm>
          <a:prstGeom prst="rect">
            <a:avLst/>
          </a:prstGeom>
        </p:spPr>
      </p:pic>
      <p:sp>
        <p:nvSpPr>
          <p:cNvPr id="8" name="Rectangle 7"/>
          <p:cNvSpPr/>
          <p:nvPr/>
        </p:nvSpPr>
        <p:spPr>
          <a:xfrm>
            <a:off x="1392174" y="685800"/>
            <a:ext cx="2661498" cy="461665"/>
          </a:xfrm>
          <a:prstGeom prst="rect">
            <a:avLst/>
          </a:prstGeom>
        </p:spPr>
        <p:txBody>
          <a:bodyPr wrap="none">
            <a:spAutoFit/>
          </a:bodyPr>
          <a:lstStyle/>
          <a:p>
            <a:r>
              <a:rPr lang="en-IN" sz="2400" b="1" dirty="0" smtClean="0"/>
              <a:t>Finalized () Method</a:t>
            </a:r>
            <a:endParaRPr lang="en-IN" sz="2400"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1055132"/>
            <a:ext cx="8204834" cy="4630114"/>
          </a:xfrm>
          <a:prstGeom prst="rect">
            <a:avLst/>
          </a:prstGeom>
        </p:spPr>
        <p:txBody>
          <a:bodyPr vert="horz" wrap="square" lIns="0" tIns="13335" rIns="0" bIns="0" rtlCol="0">
            <a:spAutoFit/>
          </a:bodyPr>
          <a:lstStyle/>
          <a:p>
            <a:pPr marL="457200" indent="-457200" algn="just">
              <a:buFont typeface="Arial" pitchFamily="34" charset="0"/>
              <a:buChar char="•"/>
            </a:pPr>
            <a:r>
              <a:rPr lang="en-US" sz="2500" dirty="0" smtClean="0"/>
              <a:t>If a </a:t>
            </a:r>
            <a:r>
              <a:rPr lang="en-US" sz="2500" dirty="0" smtClean="0">
                <a:hlinkClick r:id="rId2"/>
              </a:rPr>
              <a:t>class</a:t>
            </a:r>
            <a:r>
              <a:rPr lang="en-US" sz="2500" dirty="0" smtClean="0"/>
              <a:t> has multiple methods having same name but different in parameters, it is known as </a:t>
            </a:r>
            <a:r>
              <a:rPr lang="en-US" sz="2500" b="1" dirty="0" smtClean="0"/>
              <a:t>Method Overloading</a:t>
            </a:r>
            <a:r>
              <a:rPr lang="en-US" sz="2500" dirty="0" smtClean="0"/>
              <a:t>.</a:t>
            </a:r>
          </a:p>
          <a:p>
            <a:pPr marL="457200" indent="-457200" algn="just">
              <a:buFont typeface="Arial" pitchFamily="34" charset="0"/>
              <a:buChar char="•"/>
            </a:pPr>
            <a:r>
              <a:rPr lang="en-US" sz="2500" dirty="0" smtClean="0"/>
              <a:t>If we have to perform only one operation, having same name of the methods increases the readability of the </a:t>
            </a:r>
            <a:r>
              <a:rPr lang="en-US" sz="2500" dirty="0" smtClean="0">
                <a:hlinkClick r:id="rId3"/>
              </a:rPr>
              <a:t>program</a:t>
            </a:r>
            <a:r>
              <a:rPr lang="en-US" sz="2500" dirty="0" smtClean="0"/>
              <a:t>.</a:t>
            </a:r>
          </a:p>
          <a:p>
            <a:pPr marL="457200" indent="-457200" algn="just">
              <a:buFont typeface="Arial" pitchFamily="34" charset="0"/>
              <a:buChar char="•"/>
            </a:pPr>
            <a:r>
              <a:rPr lang="en-US" sz="2500" dirty="0" smtClean="0"/>
              <a:t>Suppose you have to perform addition of the given numbers but there can be any number of arguments, if you write the method such as a(</a:t>
            </a:r>
            <a:r>
              <a:rPr lang="en-US" sz="2500" dirty="0" err="1" smtClean="0"/>
              <a:t>int,int</a:t>
            </a:r>
            <a:r>
              <a:rPr lang="en-US" sz="2500" dirty="0" smtClean="0"/>
              <a:t>) for two parameters, and b(</a:t>
            </a:r>
            <a:r>
              <a:rPr lang="en-US" sz="2500" dirty="0" err="1" smtClean="0"/>
              <a:t>int,int,int</a:t>
            </a:r>
            <a:r>
              <a:rPr lang="en-US" sz="2500" dirty="0" smtClean="0"/>
              <a:t>) for three parameters then it may be difficult for you as well as other programmers to understand the behavior of the method because its name differs.</a:t>
            </a:r>
            <a:endParaRPr lang="en-US" sz="25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4" cstate="print"/>
          <a:stretch>
            <a:fillRect/>
          </a:stretch>
        </p:blipFill>
        <p:spPr>
          <a:xfrm>
            <a:off x="533400" y="32511"/>
            <a:ext cx="745172" cy="507872"/>
          </a:xfrm>
          <a:prstGeom prst="rect">
            <a:avLst/>
          </a:prstGeom>
        </p:spPr>
      </p:pic>
      <p:sp>
        <p:nvSpPr>
          <p:cNvPr id="7" name="Rectangle 6"/>
          <p:cNvSpPr/>
          <p:nvPr/>
        </p:nvSpPr>
        <p:spPr>
          <a:xfrm>
            <a:off x="1392174" y="685800"/>
            <a:ext cx="2860911" cy="369332"/>
          </a:xfrm>
          <a:prstGeom prst="rect">
            <a:avLst/>
          </a:prstGeom>
        </p:spPr>
        <p:txBody>
          <a:bodyPr wrap="none">
            <a:spAutoFit/>
          </a:bodyPr>
          <a:lstStyle/>
          <a:p>
            <a:r>
              <a:rPr lang="en-IN" b="1" dirty="0" smtClean="0"/>
              <a:t>Method Overloading in Java</a:t>
            </a:r>
            <a:endParaRPr lang="en-IN"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530757"/>
            <a:ext cx="6913880" cy="3119444"/>
          </a:xfrm>
          <a:prstGeom prst="rect">
            <a:avLst/>
          </a:prstGeom>
        </p:spPr>
        <p:txBody>
          <a:bodyPr vert="horz" wrap="square" lIns="0" tIns="102235" rIns="0" bIns="0" rtlCol="0">
            <a:spAutoFit/>
          </a:bodyPr>
          <a:lstStyle/>
          <a:p>
            <a:pPr marL="457200" indent="-457200">
              <a:buFont typeface="Arial" pitchFamily="34" charset="0"/>
              <a:buChar char="•"/>
            </a:pPr>
            <a:r>
              <a:rPr lang="en-US" sz="2800" dirty="0" smtClean="0"/>
              <a:t>Method overloading </a:t>
            </a:r>
            <a:r>
              <a:rPr lang="en-US" sz="2800" i="1" dirty="0" smtClean="0"/>
              <a:t>increases the readability of the program</a:t>
            </a:r>
            <a:r>
              <a:rPr lang="en-US" sz="2800" dirty="0" smtClean="0"/>
              <a:t>.</a:t>
            </a:r>
          </a:p>
          <a:p>
            <a:pPr marL="457200" indent="-457200">
              <a:buFont typeface="Arial" pitchFamily="34" charset="0"/>
              <a:buChar char="•"/>
            </a:pPr>
            <a:r>
              <a:rPr lang="en-US" sz="2800" dirty="0" smtClean="0"/>
              <a:t>Different ways to overload the method</a:t>
            </a:r>
          </a:p>
          <a:p>
            <a:pPr marL="457200" indent="-457200">
              <a:buFont typeface="Arial" pitchFamily="34" charset="0"/>
              <a:buChar char="•"/>
            </a:pPr>
            <a:r>
              <a:rPr lang="en-US" sz="2800" dirty="0" smtClean="0"/>
              <a:t>There are two ways to overload the method in java</a:t>
            </a:r>
          </a:p>
          <a:p>
            <a:pPr marL="457200" indent="-457200">
              <a:buFont typeface="Arial" pitchFamily="34" charset="0"/>
              <a:buChar char="•"/>
            </a:pPr>
            <a:r>
              <a:rPr lang="en-US" sz="2800" dirty="0" smtClean="0"/>
              <a:t>By changing number of arguments</a:t>
            </a:r>
          </a:p>
          <a:p>
            <a:pPr marL="457200" indent="-457200">
              <a:buFont typeface="Arial" pitchFamily="34" charset="0"/>
              <a:buChar char="•"/>
            </a:pPr>
            <a:r>
              <a:rPr lang="en-US" sz="2800" dirty="0" smtClean="0"/>
              <a:t>By changing the data type</a:t>
            </a:r>
            <a:endParaRPr lang="en-US"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143000" y="762000"/>
            <a:ext cx="4572000" cy="461665"/>
          </a:xfrm>
          <a:prstGeom prst="rect">
            <a:avLst/>
          </a:prstGeom>
        </p:spPr>
        <p:txBody>
          <a:bodyPr>
            <a:spAutoFit/>
          </a:bodyPr>
          <a:lstStyle/>
          <a:p>
            <a:r>
              <a:rPr lang="en-US" sz="2400" b="1" dirty="0" smtClean="0"/>
              <a:t>Advantage of method overloading</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685800" y="1752600"/>
            <a:ext cx="7071359" cy="1986441"/>
          </a:xfrm>
          <a:prstGeom prst="rect">
            <a:avLst/>
          </a:prstGeom>
        </p:spPr>
        <p:txBody>
          <a:bodyPr vert="horz" wrap="square" lIns="0" tIns="16510" rIns="0" bIns="0" rtlCol="0">
            <a:spAutoFit/>
          </a:bodyPr>
          <a:lstStyle/>
          <a:p>
            <a:r>
              <a:rPr lang="en-US" sz="3200" dirty="0"/>
              <a:t>There are mainly two ways of passing arguments to methods:</a:t>
            </a:r>
          </a:p>
          <a:p>
            <a:r>
              <a:rPr lang="en-US" sz="3200" dirty="0"/>
              <a:t>• Pass by value</a:t>
            </a:r>
          </a:p>
          <a:p>
            <a:r>
              <a:rPr lang="en-US" sz="3200" dirty="0"/>
              <a:t>• Pass by reference</a:t>
            </a:r>
          </a:p>
        </p:txBody>
      </p:sp>
      <p:sp>
        <p:nvSpPr>
          <p:cNvPr id="12" name="object 12"/>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3" name="object 13"/>
          <p:cNvPicPr/>
          <p:nvPr/>
        </p:nvPicPr>
        <p:blipFill>
          <a:blip r:embed="rId2" cstate="print"/>
          <a:stretch>
            <a:fillRect/>
          </a:stretch>
        </p:blipFill>
        <p:spPr>
          <a:xfrm>
            <a:off x="533400" y="32511"/>
            <a:ext cx="745172" cy="507872"/>
          </a:xfrm>
          <a:prstGeom prst="rect">
            <a:avLst/>
          </a:prstGeom>
        </p:spPr>
      </p:pic>
      <p:sp>
        <p:nvSpPr>
          <p:cNvPr id="15" name="TextBox 14"/>
          <p:cNvSpPr txBox="1"/>
          <p:nvPr/>
        </p:nvSpPr>
        <p:spPr>
          <a:xfrm>
            <a:off x="1536953" y="990600"/>
            <a:ext cx="4863847"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Argument Passing</a:t>
            </a:r>
            <a:endParaRPr lang="en-IN" sz="32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309181" y="1600200"/>
            <a:ext cx="7832725" cy="4330032"/>
          </a:xfrm>
          <a:prstGeom prst="rect">
            <a:avLst/>
          </a:prstGeom>
        </p:spPr>
        <p:txBody>
          <a:bodyPr vert="horz" wrap="square" lIns="0" tIns="20955" rIns="0" bIns="0" rtlCol="0">
            <a:spAutoFit/>
          </a:bodyPr>
          <a:lstStyle/>
          <a:p>
            <a:r>
              <a:rPr lang="en-US" sz="2800" b="1" dirty="0"/>
              <a:t>Pass by </a:t>
            </a:r>
            <a:r>
              <a:rPr lang="en-US" sz="2800" b="1" dirty="0" smtClean="0"/>
              <a:t>value:</a:t>
            </a:r>
            <a:endParaRPr lang="en-US" sz="2800" b="1" dirty="0"/>
          </a:p>
          <a:p>
            <a:r>
              <a:rPr lang="en-US" sz="2800" dirty="0"/>
              <a:t>When the arguments are passed using the </a:t>
            </a:r>
            <a:r>
              <a:rPr lang="en-US" sz="2800" i="1" dirty="0"/>
              <a:t>pass by value </a:t>
            </a:r>
            <a:r>
              <a:rPr lang="en-US" sz="2800" dirty="0"/>
              <a:t>mechanism, only a copy of the variables are passed which has the scope within the method which receives the copy of these variables. The changes made to the parameters inside the methods are not returned to the calling method. This ensures that the value of the variables in the calling method will remain unchanged after return from the calling method.</a:t>
            </a:r>
          </a:p>
        </p:txBody>
      </p:sp>
      <p:sp>
        <p:nvSpPr>
          <p:cNvPr id="14" name="object 1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5" name="object 15"/>
          <p:cNvPicPr/>
          <p:nvPr/>
        </p:nvPicPr>
        <p:blipFill>
          <a:blip r:embed="rId2" cstate="print"/>
          <a:stretch>
            <a:fillRect/>
          </a:stretch>
        </p:blipFill>
        <p:spPr>
          <a:xfrm>
            <a:off x="533400" y="32511"/>
            <a:ext cx="745172" cy="507872"/>
          </a:xfrm>
          <a:prstGeom prst="rect">
            <a:avLst/>
          </a:prstGeom>
        </p:spPr>
      </p:pic>
      <p:sp>
        <p:nvSpPr>
          <p:cNvPr id="17" name="Rectangle 16"/>
          <p:cNvSpPr/>
          <p:nvPr/>
        </p:nvSpPr>
        <p:spPr>
          <a:xfrm>
            <a:off x="1676400" y="838200"/>
            <a:ext cx="2159822" cy="523220"/>
          </a:xfrm>
          <a:prstGeom prst="rect">
            <a:avLst/>
          </a:prstGeom>
        </p:spPr>
        <p:txBody>
          <a:bodyPr wrap="none">
            <a:spAutoFit/>
          </a:bodyPr>
          <a:lstStyle/>
          <a:p>
            <a:r>
              <a:rPr lang="en-US" sz="2800" b="1" dirty="0"/>
              <a:t>Pass by value</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33400" y="1447800"/>
            <a:ext cx="7539355" cy="3891450"/>
          </a:xfrm>
          <a:prstGeom prst="rect">
            <a:avLst/>
          </a:prstGeom>
        </p:spPr>
        <p:txBody>
          <a:bodyPr vert="horz" wrap="square" lIns="0" tIns="13335" rIns="0" bIns="0" rtlCol="0">
            <a:spAutoFit/>
          </a:bodyPr>
          <a:lstStyle/>
          <a:p>
            <a:pPr marL="353695" marR="5080" indent="-341630">
              <a:lnSpc>
                <a:spcPct val="100000"/>
              </a:lnSpc>
              <a:spcBef>
                <a:spcPts val="105"/>
              </a:spcBef>
              <a:buFont typeface="Arial MT"/>
              <a:buChar char="•"/>
              <a:tabLst>
                <a:tab pos="353695" algn="l"/>
                <a:tab pos="354330" algn="l"/>
                <a:tab pos="1705610" algn="l"/>
              </a:tabLst>
            </a:pPr>
            <a:r>
              <a:rPr lang="en-US" sz="2800" i="1" dirty="0" smtClean="0"/>
              <a:t>pass </a:t>
            </a:r>
            <a:r>
              <a:rPr lang="en-US" sz="2800" i="1" dirty="0"/>
              <a:t>by reference </a:t>
            </a:r>
            <a:r>
              <a:rPr lang="en-US" sz="2800" dirty="0" smtClean="0"/>
              <a:t>mechanism: when </a:t>
            </a:r>
            <a:r>
              <a:rPr lang="en-US" sz="2800" dirty="0"/>
              <a:t>parameters are passed to the methods, the calling method returns the changed value of the variables to the called method. The call by reference mechanism is not used by Java for passing parameters to the methods. Rather it manipulates objects by reference and hence all object variables are referenced. Program illustrates the call by reference mechanism in Java.</a:t>
            </a:r>
            <a:endParaRPr sz="2800" dirty="0">
              <a:latin typeface="Times New Roman"/>
              <a:cs typeface="Times New Roman"/>
            </a:endParaRP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1633438" y="685800"/>
            <a:ext cx="3929024" cy="461665"/>
          </a:xfrm>
          <a:prstGeom prst="rect">
            <a:avLst/>
          </a:prstGeom>
        </p:spPr>
        <p:txBody>
          <a:bodyPr wrap="none">
            <a:spAutoFit/>
          </a:bodyPr>
          <a:lstStyle/>
          <a:p>
            <a:r>
              <a:rPr lang="en-US" sz="2400" b="1" i="1" dirty="0"/>
              <a:t>pass by reference </a:t>
            </a:r>
            <a:r>
              <a:rPr lang="en-US" sz="2400" b="1" dirty="0"/>
              <a:t>mechanism</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77416"/>
            <a:ext cx="7770165" cy="3521413"/>
          </a:xfrm>
          <a:prstGeom prst="rect">
            <a:avLst/>
          </a:prstGeom>
        </p:spPr>
        <p:txBody>
          <a:bodyPr vert="horz" wrap="square" lIns="0" tIns="69215" rIns="0" bIns="0" rtlCol="0">
            <a:spAutoFit/>
          </a:bodyPr>
          <a:lstStyle/>
          <a:p>
            <a:pPr marL="353695" marR="156210" indent="-341630" algn="just">
              <a:lnSpc>
                <a:spcPct val="88600"/>
              </a:lnSpc>
              <a:spcBef>
                <a:spcPts val="545"/>
              </a:spcBef>
              <a:buChar char="•"/>
              <a:tabLst>
                <a:tab pos="354330" algn="l"/>
              </a:tabLst>
            </a:pPr>
            <a:r>
              <a:rPr lang="en-US" sz="2800" dirty="0"/>
              <a:t>A method can take an objects as a parameter. For example, in the following program, the method </a:t>
            </a:r>
            <a:r>
              <a:rPr lang="en-US" sz="2800" b="1" dirty="0"/>
              <a:t>setData( )</a:t>
            </a:r>
            <a:r>
              <a:rPr lang="en-US" sz="2800" dirty="0"/>
              <a:t> takes three parameter. The first parameter is an </a:t>
            </a:r>
            <a:r>
              <a:rPr lang="en-US" sz="2800" b="1" dirty="0"/>
              <a:t>Data</a:t>
            </a:r>
            <a:r>
              <a:rPr lang="en-US" sz="2800" dirty="0"/>
              <a:t> object. If you pass an object as an argument to a method, the mechanism that applies is called </a:t>
            </a:r>
            <a:r>
              <a:rPr lang="en-US" sz="2800" b="1" dirty="0"/>
              <a:t>pass-by-reference</a:t>
            </a:r>
            <a:r>
              <a:rPr lang="en-US" sz="2800" dirty="0"/>
              <a:t>, because a copy of the reference contained in the variable is transferred to the method, not a copy of the object itself.</a:t>
            </a:r>
            <a:endParaRPr sz="2800" dirty="0">
              <a:latin typeface="Times New Roman"/>
              <a:cs typeface="Times New Roman"/>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1524000" y="762000"/>
            <a:ext cx="4953000" cy="584775"/>
          </a:xfrm>
          <a:prstGeom prst="rect">
            <a:avLst/>
          </a:prstGeom>
          <a:noFill/>
        </p:spPr>
        <p:txBody>
          <a:bodyPr wrap="square" rtlCol="0">
            <a:spAutoFit/>
          </a:bodyPr>
          <a:lstStyle/>
          <a:p>
            <a:r>
              <a:rPr lang="en-US" sz="3200" b="1" dirty="0" smtClean="0"/>
              <a:t>Object as Parameter</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095" y="1371600"/>
            <a:ext cx="8391905" cy="2167901"/>
          </a:xfrm>
          <a:prstGeom prst="rect">
            <a:avLst/>
          </a:prstGeom>
        </p:spPr>
        <p:txBody>
          <a:bodyPr vert="horz" wrap="square" lIns="0" tIns="13335" rIns="0" bIns="0" rtlCol="0">
            <a:spAutoFit/>
          </a:bodyPr>
          <a:lstStyle/>
          <a:p>
            <a:pPr marL="379095" marR="30480" indent="-341630">
              <a:lnSpc>
                <a:spcPct val="100000"/>
              </a:lnSpc>
              <a:spcBef>
                <a:spcPts val="105"/>
              </a:spcBef>
              <a:buChar char="•"/>
              <a:tabLst>
                <a:tab pos="379095" algn="l"/>
                <a:tab pos="379730" algn="l"/>
              </a:tabLst>
            </a:pPr>
            <a:r>
              <a:rPr lang="en-US" sz="2800" dirty="0"/>
              <a:t>In Java, </a:t>
            </a:r>
            <a:r>
              <a:rPr lang="en-US" sz="2800" b="1" dirty="0"/>
              <a:t>a method can return any type of data, including class types that you can create</a:t>
            </a:r>
            <a:r>
              <a:rPr lang="en-US" sz="2800" dirty="0"/>
              <a:t>. For example, in the following Java program, the method </a:t>
            </a:r>
            <a:r>
              <a:rPr lang="en-US" sz="2800" dirty="0" err="1"/>
              <a:t>incrByTen</a:t>
            </a:r>
            <a:r>
              <a:rPr lang="en-US" sz="2800" dirty="0"/>
              <a:t>() returns an object in which the value of a is ten greater than it is in the invoking object.</a:t>
            </a:r>
            <a:endParaRPr sz="2800" dirty="0">
              <a:latin typeface="Times New Roman"/>
              <a:cs typeface="Times New Roman"/>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1524000" y="762000"/>
            <a:ext cx="4038600" cy="584775"/>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Returning Object</a:t>
            </a:r>
            <a:endParaRPr lang="en-IN" sz="32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11835" y="1363726"/>
            <a:ext cx="7693965" cy="2043123"/>
          </a:xfrm>
          <a:prstGeom prst="rect">
            <a:avLst/>
          </a:prstGeom>
        </p:spPr>
        <p:txBody>
          <a:bodyPr vert="horz" wrap="square" lIns="0" tIns="48260" rIns="0" bIns="0" rtlCol="0">
            <a:spAutoFit/>
          </a:bodyPr>
          <a:lstStyle/>
          <a:p>
            <a:pPr marL="355600" marR="475615" indent="-342900" algn="just">
              <a:lnSpc>
                <a:spcPct val="90200"/>
              </a:lnSpc>
              <a:spcBef>
                <a:spcPts val="380"/>
              </a:spcBef>
              <a:buChar char="•"/>
              <a:tabLst>
                <a:tab pos="355600" algn="l"/>
              </a:tabLst>
            </a:pPr>
            <a:r>
              <a:rPr lang="en-US" sz="2400" dirty="0"/>
              <a:t>Access level modifiers determine whether other classes can use a particular field or invoke a particular method. There are two levels of access control: At the top level— </a:t>
            </a:r>
            <a:r>
              <a:rPr lang="en-US" sz="2400" b="1" dirty="0"/>
              <a:t>public , or package-private (no explicit modifier).</a:t>
            </a:r>
            <a:r>
              <a:rPr lang="en-US" sz="2400" dirty="0"/>
              <a:t> </a:t>
            </a:r>
            <a:r>
              <a:rPr lang="en-US" sz="2400" b="1" dirty="0"/>
              <a:t>At the member level— public , private , protected , or package-private (no explicit modifier)</a:t>
            </a:r>
            <a:r>
              <a:rPr lang="en-US" sz="2400" dirty="0"/>
              <a:t>.</a:t>
            </a:r>
            <a:endParaRPr sz="2000" dirty="0">
              <a:latin typeface="Times New Roman"/>
              <a:cs typeface="Times New Roman"/>
            </a:endParaRPr>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9" name="object 5"/>
          <p:cNvPicPr/>
          <p:nvPr/>
        </p:nvPicPr>
        <p:blipFill>
          <a:blip r:embed="rId2" cstate="print"/>
          <a:stretch>
            <a:fillRect/>
          </a:stretch>
        </p:blipFill>
        <p:spPr>
          <a:xfrm>
            <a:off x="533400" y="32511"/>
            <a:ext cx="745172" cy="507872"/>
          </a:xfrm>
          <a:prstGeom prst="rect">
            <a:avLst/>
          </a:prstGeom>
        </p:spPr>
      </p:pic>
      <p:sp>
        <p:nvSpPr>
          <p:cNvPr id="11" name="TextBox 10"/>
          <p:cNvSpPr txBox="1"/>
          <p:nvPr/>
        </p:nvSpPr>
        <p:spPr>
          <a:xfrm>
            <a:off x="1143000" y="728990"/>
            <a:ext cx="5198428"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Access Control</a:t>
            </a:r>
            <a:endParaRPr lang="en-IN" sz="28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578102"/>
            <a:ext cx="7755890" cy="4364015"/>
          </a:xfrm>
          <a:prstGeom prst="rect">
            <a:avLst/>
          </a:prstGeom>
        </p:spPr>
        <p:txBody>
          <a:bodyPr vert="horz" wrap="square" lIns="0" tIns="54610" rIns="0" bIns="0" rtlCol="0">
            <a:spAutoFit/>
          </a:bodyPr>
          <a:lstStyle/>
          <a:p>
            <a:pPr marL="457200" indent="-457200">
              <a:buFont typeface="Arial" pitchFamily="34" charset="0"/>
              <a:buChar char="•"/>
            </a:pPr>
            <a:r>
              <a:rPr lang="en-US" sz="2800" dirty="0"/>
              <a:t>The </a:t>
            </a:r>
            <a:r>
              <a:rPr lang="en-US" sz="2800" b="1" dirty="0"/>
              <a:t>static keyword</a:t>
            </a:r>
            <a:r>
              <a:rPr lang="en-US" sz="2800" dirty="0"/>
              <a:t> in </a:t>
            </a:r>
            <a:r>
              <a:rPr lang="en-US" sz="2800" dirty="0">
                <a:hlinkClick r:id="rId2"/>
              </a:rPr>
              <a:t>Java</a:t>
            </a:r>
            <a:r>
              <a:rPr lang="en-US" sz="2800" dirty="0"/>
              <a:t> is used for memory management mainly. We can apply static keyword with </a:t>
            </a:r>
            <a:r>
              <a:rPr lang="en-US" sz="2800" dirty="0">
                <a:hlinkClick r:id="rId3"/>
              </a:rPr>
              <a:t>variables</a:t>
            </a:r>
            <a:r>
              <a:rPr lang="en-US" sz="2800" dirty="0"/>
              <a:t>, methods, blocks and </a:t>
            </a:r>
            <a:r>
              <a:rPr lang="en-US" sz="2800" dirty="0">
                <a:hlinkClick r:id="rId4"/>
              </a:rPr>
              <a:t>nested classes</a:t>
            </a:r>
            <a:r>
              <a:rPr lang="en-US" sz="2800" dirty="0"/>
              <a:t>. The static keyword belongs to the class than an instance of the class.</a:t>
            </a:r>
          </a:p>
          <a:p>
            <a:pPr marL="457200" indent="-457200">
              <a:buFont typeface="Arial" pitchFamily="34" charset="0"/>
              <a:buChar char="•"/>
            </a:pPr>
            <a:r>
              <a:rPr lang="en-US" sz="2800" dirty="0"/>
              <a:t>The static can be:</a:t>
            </a:r>
          </a:p>
          <a:p>
            <a:pPr marL="457200" indent="-457200">
              <a:buFont typeface="Arial" pitchFamily="34" charset="0"/>
              <a:buChar char="•"/>
            </a:pPr>
            <a:r>
              <a:rPr lang="en-US" sz="2800" dirty="0"/>
              <a:t>Variable (also known as a class variable)</a:t>
            </a:r>
          </a:p>
          <a:p>
            <a:pPr marL="457200" indent="-457200">
              <a:buFont typeface="Arial" pitchFamily="34" charset="0"/>
              <a:buChar char="•"/>
            </a:pPr>
            <a:r>
              <a:rPr lang="en-US" sz="2800" dirty="0"/>
              <a:t>Method (also known as a class method)</a:t>
            </a:r>
          </a:p>
          <a:p>
            <a:pPr marL="457200" indent="-457200">
              <a:buFont typeface="Arial" pitchFamily="34" charset="0"/>
              <a:buChar char="•"/>
            </a:pPr>
            <a:r>
              <a:rPr lang="en-US" sz="2800" dirty="0"/>
              <a:t>Block</a:t>
            </a:r>
          </a:p>
          <a:p>
            <a:pPr marL="457200" indent="-457200">
              <a:buFont typeface="Arial" pitchFamily="34" charset="0"/>
              <a:buChar char="•"/>
            </a:pPr>
            <a:r>
              <a:rPr lang="en-US" sz="2800" dirty="0"/>
              <a:t>Nested class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5" cstate="print"/>
          <a:stretch>
            <a:fillRect/>
          </a:stretch>
        </p:blipFill>
        <p:spPr>
          <a:xfrm>
            <a:off x="533400" y="32511"/>
            <a:ext cx="745172" cy="507872"/>
          </a:xfrm>
          <a:prstGeom prst="rect">
            <a:avLst/>
          </a:prstGeom>
        </p:spPr>
      </p:pic>
      <p:sp>
        <p:nvSpPr>
          <p:cNvPr id="7" name="TextBox 6"/>
          <p:cNvSpPr txBox="1"/>
          <p:nvPr/>
        </p:nvSpPr>
        <p:spPr>
          <a:xfrm>
            <a:off x="1447800" y="591183"/>
            <a:ext cx="4419600" cy="584775"/>
          </a:xfrm>
          <a:prstGeom prst="rect">
            <a:avLst/>
          </a:prstGeom>
          <a:noFill/>
        </p:spPr>
        <p:txBody>
          <a:bodyPr wrap="square" rtlCol="0">
            <a:spAutoFit/>
          </a:bodyPr>
          <a:lstStyle/>
          <a:p>
            <a:r>
              <a:rPr lang="en-US" sz="3200" b="1" dirty="0" smtClean="0"/>
              <a:t>Static</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871524" y="534365"/>
            <a:ext cx="6977076" cy="627736"/>
          </a:xfrm>
          <a:prstGeom prst="rect">
            <a:avLst/>
          </a:prstGeom>
        </p:spPr>
        <p:txBody>
          <a:bodyPr vert="horz" wrap="square" lIns="0" tIns="12065" rIns="0" bIns="0" rtlCol="0">
            <a:spAutoFit/>
          </a:bodyPr>
          <a:lstStyle/>
          <a:p>
            <a:pPr marL="12700">
              <a:lnSpc>
                <a:spcPct val="100000"/>
              </a:lnSpc>
              <a:spcBef>
                <a:spcPts val="95"/>
              </a:spcBef>
            </a:pPr>
            <a:r>
              <a:rPr lang="en-US" sz="4000" b="1" dirty="0">
                <a:cs typeface="Calibri"/>
              </a:rPr>
              <a:t>One Dimensional Array</a:t>
            </a:r>
            <a:endParaRPr sz="4000" b="1" dirty="0">
              <a:latin typeface="Calibri"/>
              <a:cs typeface="Calibri"/>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16" name="object 16"/>
          <p:cNvPicPr/>
          <p:nvPr/>
        </p:nvPicPr>
        <p:blipFill>
          <a:blip r:embed="rId2" cstate="print"/>
          <a:stretch>
            <a:fillRect/>
          </a:stretch>
        </p:blipFill>
        <p:spPr>
          <a:xfrm>
            <a:off x="533400" y="32511"/>
            <a:ext cx="745172" cy="507872"/>
          </a:xfrm>
          <a:prstGeom prst="rect">
            <a:avLst/>
          </a:prstGeom>
        </p:spPr>
      </p:pic>
      <p:sp>
        <p:nvSpPr>
          <p:cNvPr id="18" name="TextBox 17"/>
          <p:cNvSpPr txBox="1"/>
          <p:nvPr/>
        </p:nvSpPr>
        <p:spPr>
          <a:xfrm>
            <a:off x="871524" y="1600200"/>
            <a:ext cx="7281876" cy="1477328"/>
          </a:xfrm>
          <a:prstGeom prst="rect">
            <a:avLst/>
          </a:prstGeom>
          <a:noFill/>
        </p:spPr>
        <p:txBody>
          <a:bodyPr wrap="square" rtlCol="0">
            <a:spAutoFit/>
          </a:bodyPr>
          <a:lstStyle/>
          <a:p>
            <a:pPr marL="285750" indent="-285750">
              <a:buFont typeface="Arial" pitchFamily="34" charset="0"/>
              <a:buChar char="•"/>
            </a:pPr>
            <a:r>
              <a:rPr lang="en-US" dirty="0"/>
              <a:t>A one-dimensional array can be visualized as a single row or a column of array elements that are represented by a variable name and whose elements are accessed by index values</a:t>
            </a:r>
            <a:r>
              <a:rPr lang="en-US" dirty="0" smtClean="0"/>
              <a:t>.</a:t>
            </a:r>
          </a:p>
          <a:p>
            <a:pPr marL="285750" indent="-285750">
              <a:buFont typeface="Arial" pitchFamily="34" charset="0"/>
              <a:buChar char="•"/>
            </a:pPr>
            <a:endParaRPr lang="en-US" dirty="0" smtClean="0"/>
          </a:p>
          <a:p>
            <a:pPr marL="285750" indent="-285750">
              <a:buFont typeface="Arial" pitchFamily="34" charset="0"/>
              <a:buChar char="•"/>
            </a:pPr>
            <a:endParaRPr lang="en-IN"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866" t="44919" r="46500" b="33867"/>
          <a:stretch/>
        </p:blipFill>
        <p:spPr bwMode="auto">
          <a:xfrm>
            <a:off x="1447800" y="2438400"/>
            <a:ext cx="5735320" cy="1818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1066800" y="4114800"/>
            <a:ext cx="7379494" cy="2308324"/>
          </a:xfrm>
          <a:prstGeom prst="rect">
            <a:avLst/>
          </a:prstGeom>
          <a:noFill/>
        </p:spPr>
        <p:txBody>
          <a:bodyPr wrap="square" rtlCol="0">
            <a:spAutoFit/>
          </a:bodyPr>
          <a:lstStyle/>
          <a:p>
            <a:r>
              <a:rPr lang="en-IN" b="1" dirty="0"/>
              <a:t>Declaration of one-dimensional </a:t>
            </a:r>
            <a:r>
              <a:rPr lang="en-IN" b="1" dirty="0" smtClean="0"/>
              <a:t>array:</a:t>
            </a:r>
          </a:p>
          <a:p>
            <a:endParaRPr lang="en-IN" b="1" dirty="0" smtClean="0"/>
          </a:p>
          <a:p>
            <a:r>
              <a:rPr lang="en-US" b="1" dirty="0"/>
              <a:t>data-type:</a:t>
            </a:r>
            <a:r>
              <a:rPr lang="en-US" dirty="0"/>
              <a:t> The data type determines the data type of each element present in the array-like char, int, float, objects etc.</a:t>
            </a:r>
          </a:p>
          <a:p>
            <a:r>
              <a:rPr lang="en-US" b="1" dirty="0" err="1"/>
              <a:t>var</a:t>
            </a:r>
            <a:r>
              <a:rPr lang="en-US" b="1" dirty="0"/>
              <a:t>-name:</a:t>
            </a:r>
            <a:r>
              <a:rPr lang="en-US" dirty="0"/>
              <a:t> It is the name of the reference variable which points to the array object stored in the heap memory.</a:t>
            </a:r>
          </a:p>
          <a:p>
            <a:endParaRPr lang="en-IN" b="1" dirty="0"/>
          </a:p>
          <a:p>
            <a:endParaRPr lang="en-IN"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447800"/>
            <a:ext cx="7973695" cy="4813497"/>
          </a:xfrm>
          <a:prstGeom prst="rect">
            <a:avLst/>
          </a:prstGeom>
        </p:spPr>
        <p:txBody>
          <a:bodyPr vert="horz" wrap="square" lIns="0" tIns="12065" rIns="0" bIns="0" rtlCol="0">
            <a:spAutoFit/>
          </a:bodyPr>
          <a:lstStyle/>
          <a:p>
            <a:pPr marL="457200" indent="-457200">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final keyword</a:t>
            </a:r>
            <a:r>
              <a:rPr lang="en-US" sz="2400" dirty="0">
                <a:latin typeface="Times New Roman" pitchFamily="18" charset="0"/>
                <a:cs typeface="Times New Roman" pitchFamily="18" charset="0"/>
              </a:rPr>
              <a:t> in java is used to restrict the user. The java final keyword can be used in many context. Final can be:</a:t>
            </a:r>
          </a:p>
          <a:p>
            <a:pPr marL="457200" indent="-457200">
              <a:buFont typeface="Arial" pitchFamily="34" charset="0"/>
              <a:buChar char="•"/>
            </a:pPr>
            <a:r>
              <a:rPr lang="en-US" sz="2400" dirty="0">
                <a:latin typeface="Times New Roman" pitchFamily="18" charset="0"/>
                <a:cs typeface="Times New Roman" pitchFamily="18" charset="0"/>
              </a:rPr>
              <a:t>variable</a:t>
            </a:r>
          </a:p>
          <a:p>
            <a:pPr marL="457200" indent="-457200">
              <a:buFont typeface="Arial" pitchFamily="34" charset="0"/>
              <a:buChar char="•"/>
            </a:pPr>
            <a:r>
              <a:rPr lang="en-US" sz="2400" dirty="0">
                <a:latin typeface="Times New Roman" pitchFamily="18" charset="0"/>
                <a:cs typeface="Times New Roman" pitchFamily="18" charset="0"/>
              </a:rPr>
              <a:t>method</a:t>
            </a:r>
          </a:p>
          <a:p>
            <a:pPr marL="457200" indent="-457200">
              <a:buFont typeface="Arial" pitchFamily="34" charset="0"/>
              <a:buChar char="•"/>
            </a:pPr>
            <a:r>
              <a:rPr lang="en-US" sz="2400" dirty="0">
                <a:latin typeface="Times New Roman" pitchFamily="18" charset="0"/>
                <a:cs typeface="Times New Roman" pitchFamily="18" charset="0"/>
              </a:rPr>
              <a:t>class</a:t>
            </a:r>
          </a:p>
          <a:p>
            <a:pPr marL="457200" indent="-457200">
              <a:buFont typeface="Arial" pitchFamily="34" charset="0"/>
              <a:buChar char="•"/>
            </a:pPr>
            <a:r>
              <a:rPr lang="en-US" sz="2400" dirty="0">
                <a:latin typeface="Times New Roman" pitchFamily="18" charset="0"/>
                <a:cs typeface="Times New Roman" pitchFamily="18" charset="0"/>
              </a:rPr>
              <a:t>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 We will have detailed learning of these. Let's first learn the basics of final keyword.</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1392174" y="672812"/>
            <a:ext cx="4038600" cy="584775"/>
          </a:xfrm>
          <a:prstGeom prst="rect">
            <a:avLst/>
          </a:prstGeom>
          <a:noFill/>
        </p:spPr>
        <p:txBody>
          <a:bodyPr wrap="square" rtlCol="0">
            <a:spAutoFit/>
          </a:bodyPr>
          <a:lstStyle/>
          <a:p>
            <a:r>
              <a:rPr lang="en-US" sz="3200" b="1" dirty="0" smtClean="0"/>
              <a:t>Final</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6200" y="1447800"/>
            <a:ext cx="8046974" cy="3459922"/>
          </a:xfrm>
          <a:prstGeom prst="rect">
            <a:avLst/>
          </a:prstGeom>
        </p:spPr>
        <p:txBody>
          <a:bodyPr vert="horz" wrap="square" lIns="0" tIns="12700" rIns="0" bIns="0" rtlCol="0">
            <a:spAutoFit/>
          </a:bodyPr>
          <a:lstStyle/>
          <a:p>
            <a:pPr marL="342900" indent="-342900">
              <a:buFont typeface="Arial" pitchFamily="34" charset="0"/>
              <a:buChar char="•"/>
            </a:pPr>
            <a:r>
              <a:rPr lang="en-US" sz="2800" b="1" dirty="0"/>
              <a:t>Java inner class</a:t>
            </a:r>
            <a:r>
              <a:rPr lang="en-US" sz="2800" dirty="0"/>
              <a:t> or nested class is a class that is declared inside the class or interface.</a:t>
            </a:r>
          </a:p>
          <a:p>
            <a:pPr marL="342900" indent="-342900">
              <a:buFont typeface="Arial" pitchFamily="34" charset="0"/>
              <a:buChar char="•"/>
            </a:pPr>
            <a:r>
              <a:rPr lang="en-US" sz="2800" dirty="0"/>
              <a:t>We use inner classes to logically group classes and interfaces in one place to be more readable and maintainable.</a:t>
            </a:r>
          </a:p>
          <a:p>
            <a:pPr marL="342900" indent="-342900">
              <a:buFont typeface="Arial" pitchFamily="34" charset="0"/>
              <a:buChar char="•"/>
            </a:pPr>
            <a:r>
              <a:rPr lang="en-US" sz="2800" dirty="0"/>
              <a:t>Additionally, it can access all the members of the outer class, including private data members and methods.</a:t>
            </a: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8" name="TextBox 7"/>
          <p:cNvSpPr txBox="1"/>
          <p:nvPr/>
        </p:nvSpPr>
        <p:spPr>
          <a:xfrm>
            <a:off x="1676400" y="683270"/>
            <a:ext cx="4419600" cy="523220"/>
          </a:xfrm>
          <a:prstGeom prst="rect">
            <a:avLst/>
          </a:prstGeom>
          <a:noFill/>
        </p:spPr>
        <p:txBody>
          <a:bodyPr wrap="square" rtlCol="0">
            <a:spAutoFit/>
          </a:bodyPr>
          <a:lstStyle/>
          <a:p>
            <a:r>
              <a:rPr lang="en-US" sz="2800" b="1" dirty="0" smtClean="0"/>
              <a:t>Nested and Inner Class</a:t>
            </a:r>
            <a:endParaRPr lang="en-IN"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1524000" y="581023"/>
            <a:ext cx="4944237" cy="461665"/>
          </a:xfrm>
          <a:prstGeom prst="rect">
            <a:avLst/>
          </a:prstGeom>
          <a:noFill/>
        </p:spPr>
        <p:txBody>
          <a:bodyPr wrap="square" rtlCol="0">
            <a:spAutoFit/>
          </a:bodyPr>
          <a:lstStyle/>
          <a:p>
            <a:r>
              <a:rPr lang="en-US" sz="2400" b="1" dirty="0" smtClean="0"/>
              <a:t>Command Line Argument</a:t>
            </a:r>
            <a:endParaRPr lang="en-IN" sz="2400" b="1" dirty="0"/>
          </a:p>
        </p:txBody>
      </p:sp>
      <p:sp>
        <p:nvSpPr>
          <p:cNvPr id="8" name="Rectangle 7"/>
          <p:cNvSpPr/>
          <p:nvPr/>
        </p:nvSpPr>
        <p:spPr>
          <a:xfrm>
            <a:off x="875506" y="1447800"/>
            <a:ext cx="7354094" cy="3416320"/>
          </a:xfrm>
          <a:prstGeom prst="rect">
            <a:avLst/>
          </a:prstGeom>
        </p:spPr>
        <p:txBody>
          <a:bodyPr wrap="square">
            <a:spAutoFit/>
          </a:bodyPr>
          <a:lstStyle/>
          <a:p>
            <a:pPr marL="285750" indent="-285750">
              <a:buFont typeface="Arial" pitchFamily="34" charset="0"/>
              <a:buChar char="•"/>
            </a:pPr>
            <a:r>
              <a:rPr lang="en-US" sz="2400" dirty="0"/>
              <a:t>The java command-line argument is an argument i.e. passed at the time of running the java program.</a:t>
            </a:r>
          </a:p>
          <a:p>
            <a:pPr marL="285750" indent="-285750">
              <a:buFont typeface="Arial" pitchFamily="34" charset="0"/>
              <a:buChar char="•"/>
            </a:pPr>
            <a:r>
              <a:rPr lang="en-US" sz="2400" dirty="0"/>
              <a:t>The arguments passed from the console can be received in the java program and it can be used as an input.</a:t>
            </a:r>
          </a:p>
          <a:p>
            <a:pPr marL="285750" indent="-285750">
              <a:buFont typeface="Arial" pitchFamily="34" charset="0"/>
              <a:buChar char="•"/>
            </a:pPr>
            <a:r>
              <a:rPr lang="en-US" sz="2400" dirty="0"/>
              <a:t>So, it provides a convenient way to check the behavior of the program for the different values. You can pass </a:t>
            </a:r>
            <a:r>
              <a:rPr lang="en-US" sz="2400" b="1" dirty="0"/>
              <a:t>N</a:t>
            </a:r>
            <a:r>
              <a:rPr lang="en-US" sz="2400" dirty="0"/>
              <a:t> (1,2,3 and so on) numbers of arguments from the command prompt.</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762000" y="1981200"/>
            <a:ext cx="7816215" cy="2576218"/>
          </a:xfrm>
          <a:prstGeom prst="rect">
            <a:avLst/>
          </a:prstGeom>
        </p:spPr>
        <p:txBody>
          <a:bodyPr vert="horz" wrap="square" lIns="0" tIns="16510" rIns="0" bIns="0" rtlCol="0">
            <a:spAutoFit/>
          </a:bodyPr>
          <a:lstStyle/>
          <a:p>
            <a:pPr marL="12065" marR="5080" algn="just">
              <a:lnSpc>
                <a:spcPct val="99300"/>
              </a:lnSpc>
              <a:spcBef>
                <a:spcPts val="130"/>
              </a:spcBef>
              <a:tabLst>
                <a:tab pos="544195" algn="l"/>
                <a:tab pos="544830" algn="l"/>
                <a:tab pos="6718934" algn="l"/>
              </a:tabLst>
            </a:pPr>
            <a:r>
              <a:rPr lang="en-US" sz="2800" dirty="0"/>
              <a:t>A method with variable length arguments(</a:t>
            </a:r>
            <a:r>
              <a:rPr lang="en-US" sz="2800" dirty="0" err="1"/>
              <a:t>Varargs</a:t>
            </a:r>
            <a:r>
              <a:rPr lang="en-US" sz="2800" dirty="0"/>
              <a:t>) in Java </a:t>
            </a:r>
            <a:r>
              <a:rPr lang="en-US" sz="2800" b="1" dirty="0"/>
              <a:t>can have zero or multiple arguments</a:t>
            </a:r>
            <a:r>
              <a:rPr lang="en-US" sz="2800" dirty="0"/>
              <a:t>. Variable length arguments are most useful when the number of arguments to be passed to the method is </a:t>
            </a:r>
            <a:r>
              <a:rPr lang="en-US" sz="2800" dirty="0" smtClean="0"/>
              <a:t>not known </a:t>
            </a:r>
            <a:r>
              <a:rPr lang="en-US" sz="2800" dirty="0"/>
              <a:t>beforehand. They also reduce the code as overloaded methods are not required</a:t>
            </a:r>
            <a:endParaRPr sz="2400" dirty="0">
              <a:latin typeface="Times New Roman"/>
              <a:cs typeface="Times New Roman"/>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8" name="TextBox 7"/>
          <p:cNvSpPr txBox="1"/>
          <p:nvPr/>
        </p:nvSpPr>
        <p:spPr>
          <a:xfrm>
            <a:off x="1298892" y="805934"/>
            <a:ext cx="4495800" cy="461665"/>
          </a:xfrm>
          <a:prstGeom prst="rect">
            <a:avLst/>
          </a:prstGeom>
          <a:noFill/>
        </p:spPr>
        <p:txBody>
          <a:bodyPr wrap="square" rtlCol="0">
            <a:spAutoFit/>
          </a:bodyPr>
          <a:lstStyle/>
          <a:p>
            <a:r>
              <a:rPr lang="en-US" sz="2400" b="1" dirty="0" smtClean="0"/>
              <a:t>Variable – Length arguments</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TextBox 7"/>
          <p:cNvSpPr txBox="1"/>
          <p:nvPr/>
        </p:nvSpPr>
        <p:spPr>
          <a:xfrm>
            <a:off x="1219200" y="838200"/>
            <a:ext cx="6477000" cy="3629199"/>
          </a:xfrm>
          <a:prstGeom prst="rect">
            <a:avLst/>
          </a:prstGeom>
          <a:noFill/>
        </p:spPr>
        <p:txBody>
          <a:bodyPr wrap="square" rtlCol="0">
            <a:spAutoFit/>
          </a:bodyPr>
          <a:lstStyle/>
          <a:p>
            <a:pPr marL="12700">
              <a:lnSpc>
                <a:spcPct val="100000"/>
              </a:lnSpc>
              <a:spcBef>
                <a:spcPts val="95"/>
              </a:spcBef>
            </a:pPr>
            <a:r>
              <a:rPr lang="en-US" sz="2800" b="1" dirty="0" smtClean="0">
                <a:cs typeface="Calibri"/>
              </a:rPr>
              <a:t>One Dimensional Array</a:t>
            </a:r>
          </a:p>
          <a:p>
            <a:pPr marL="12700">
              <a:lnSpc>
                <a:spcPct val="100000"/>
              </a:lnSpc>
              <a:spcBef>
                <a:spcPts val="95"/>
              </a:spcBef>
            </a:pPr>
            <a:endParaRPr lang="en-US" sz="2800" b="1" dirty="0" smtClean="0">
              <a:cs typeface="Calibri"/>
            </a:endParaRPr>
          </a:p>
          <a:p>
            <a:pPr marL="12700">
              <a:lnSpc>
                <a:spcPct val="100000"/>
              </a:lnSpc>
              <a:spcBef>
                <a:spcPts val="95"/>
              </a:spcBef>
            </a:pPr>
            <a:r>
              <a:rPr lang="en-US" sz="2800" dirty="0"/>
              <a:t>int</a:t>
            </a:r>
            <a:r>
              <a:rPr lang="en-US" sz="2800" dirty="0" smtClean="0">
                <a:effectLst/>
              </a:rPr>
              <a:t> Array[]; </a:t>
            </a:r>
          </a:p>
          <a:p>
            <a:pPr marL="12700">
              <a:lnSpc>
                <a:spcPct val="100000"/>
              </a:lnSpc>
              <a:spcBef>
                <a:spcPts val="95"/>
              </a:spcBef>
            </a:pPr>
            <a:r>
              <a:rPr lang="en-US" sz="2800" dirty="0" smtClean="0"/>
              <a:t>long</a:t>
            </a:r>
            <a:r>
              <a:rPr lang="en-US" sz="2800" dirty="0" smtClean="0">
                <a:effectLst/>
              </a:rPr>
              <a:t> </a:t>
            </a:r>
            <a:r>
              <a:rPr lang="en-US" sz="2800" dirty="0" err="1" smtClean="0">
                <a:effectLst/>
              </a:rPr>
              <a:t>longArray</a:t>
            </a:r>
            <a:r>
              <a:rPr lang="en-US" sz="2800" dirty="0" smtClean="0">
                <a:effectLst/>
              </a:rPr>
              <a:t>[]; </a:t>
            </a:r>
          </a:p>
          <a:p>
            <a:pPr marL="12700">
              <a:lnSpc>
                <a:spcPct val="100000"/>
              </a:lnSpc>
              <a:spcBef>
                <a:spcPts val="95"/>
              </a:spcBef>
            </a:pPr>
            <a:r>
              <a:rPr lang="en-US" sz="2800" dirty="0" smtClean="0"/>
              <a:t>float</a:t>
            </a:r>
            <a:r>
              <a:rPr lang="en-US" sz="2800" dirty="0" smtClean="0">
                <a:effectLst/>
              </a:rPr>
              <a:t> </a:t>
            </a:r>
            <a:r>
              <a:rPr lang="en-US" sz="2800" dirty="0" err="1" smtClean="0">
                <a:effectLst/>
              </a:rPr>
              <a:t>floatArray</a:t>
            </a:r>
            <a:r>
              <a:rPr lang="en-US" sz="2800" dirty="0" smtClean="0">
                <a:effectLst/>
              </a:rPr>
              <a:t>[]; </a:t>
            </a:r>
          </a:p>
          <a:p>
            <a:pPr marL="12700">
              <a:lnSpc>
                <a:spcPct val="100000"/>
              </a:lnSpc>
              <a:spcBef>
                <a:spcPts val="95"/>
              </a:spcBef>
            </a:pPr>
            <a:r>
              <a:rPr lang="en-US" sz="2800" dirty="0" smtClean="0"/>
              <a:t>double</a:t>
            </a:r>
            <a:r>
              <a:rPr lang="en-US" sz="2800" dirty="0" smtClean="0">
                <a:effectLst/>
              </a:rPr>
              <a:t> </a:t>
            </a:r>
            <a:r>
              <a:rPr lang="en-US" sz="2800" dirty="0" err="1" smtClean="0">
                <a:effectLst/>
              </a:rPr>
              <a:t>doubleArray</a:t>
            </a:r>
            <a:r>
              <a:rPr lang="en-US" sz="2800" dirty="0" smtClean="0">
                <a:effectLst/>
              </a:rPr>
              <a:t>[]; </a:t>
            </a:r>
          </a:p>
          <a:p>
            <a:pPr marL="12700">
              <a:lnSpc>
                <a:spcPct val="100000"/>
              </a:lnSpc>
              <a:spcBef>
                <a:spcPts val="95"/>
              </a:spcBef>
            </a:pPr>
            <a:r>
              <a:rPr lang="en-US" sz="2800" dirty="0" smtClean="0"/>
              <a:t>char</a:t>
            </a:r>
            <a:r>
              <a:rPr lang="en-US" sz="2800" dirty="0" smtClean="0">
                <a:effectLst/>
              </a:rPr>
              <a:t> </a:t>
            </a:r>
            <a:r>
              <a:rPr lang="en-US" sz="2800" dirty="0" err="1" smtClean="0">
                <a:effectLst/>
              </a:rPr>
              <a:t>charArray</a:t>
            </a:r>
            <a:r>
              <a:rPr lang="en-US" sz="2800" dirty="0" smtClean="0">
                <a:effectLst/>
              </a:rPr>
              <a:t>[];</a:t>
            </a:r>
            <a:endParaRPr lang="en-US" sz="2800" b="1" dirty="0">
              <a:cs typeface="Calibri"/>
            </a:endParaRPr>
          </a:p>
          <a:p>
            <a:pPr marL="12700">
              <a:lnSpc>
                <a:spcPct val="100000"/>
              </a:lnSpc>
              <a:spcBef>
                <a:spcPts val="95"/>
              </a:spcBef>
            </a:pPr>
            <a:endParaRPr lang="en-US" sz="2800" b="1" dirty="0">
              <a:cs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1" name="TextBox 10"/>
          <p:cNvSpPr txBox="1"/>
          <p:nvPr/>
        </p:nvSpPr>
        <p:spPr>
          <a:xfrm>
            <a:off x="1392174" y="793313"/>
            <a:ext cx="6951028" cy="6217087"/>
          </a:xfrm>
          <a:prstGeom prst="rect">
            <a:avLst/>
          </a:prstGeom>
          <a:noFill/>
        </p:spPr>
        <p:txBody>
          <a:bodyPr wrap="square" rtlCol="0">
            <a:spAutoFit/>
          </a:bodyPr>
          <a:lstStyle/>
          <a:p>
            <a:r>
              <a:rPr lang="en-US" sz="2000" b="1" dirty="0" smtClean="0"/>
              <a:t>One-dimensional </a:t>
            </a:r>
            <a:r>
              <a:rPr lang="en-US" sz="2000" b="1" dirty="0"/>
              <a:t>array in </a:t>
            </a:r>
            <a:r>
              <a:rPr lang="en-US" sz="2000" b="1" dirty="0" smtClean="0"/>
              <a:t>Java</a:t>
            </a:r>
            <a:endParaRPr lang="en-US" sz="2000" b="1" dirty="0"/>
          </a:p>
          <a:p>
            <a:r>
              <a:rPr lang="en-US" sz="2000" b="1" dirty="0"/>
              <a:t>Construction of one-dimensional array in Java</a:t>
            </a:r>
          </a:p>
          <a:p>
            <a:pPr algn="just"/>
            <a:r>
              <a:rPr lang="en-US" sz="2000" dirty="0"/>
              <a:t>There are mainly two ways to create an array in java :</a:t>
            </a:r>
          </a:p>
          <a:p>
            <a:pPr algn="just"/>
            <a:r>
              <a:rPr lang="en-US" sz="2000" dirty="0" smtClean="0"/>
              <a:t>1. We </a:t>
            </a:r>
            <a:r>
              <a:rPr lang="en-US" sz="2000" dirty="0"/>
              <a:t>can declare and store the values directly at the time of declaration </a:t>
            </a:r>
            <a:r>
              <a:rPr lang="en-US" sz="2000" dirty="0" smtClean="0"/>
              <a:t>:</a:t>
            </a:r>
          </a:p>
          <a:p>
            <a:pPr algn="just"/>
            <a:endParaRPr lang="en-US" sz="2000" dirty="0"/>
          </a:p>
          <a:p>
            <a:pPr algn="just"/>
            <a:r>
              <a:rPr lang="en-US" sz="2000" dirty="0"/>
              <a:t>int</a:t>
            </a:r>
            <a:r>
              <a:rPr lang="en-US" sz="2000" dirty="0" smtClean="0">
                <a:effectLst/>
              </a:rPr>
              <a:t> marks[ ] = { </a:t>
            </a:r>
            <a:r>
              <a:rPr lang="en-US" sz="2000" dirty="0"/>
              <a:t>90</a:t>
            </a:r>
            <a:r>
              <a:rPr lang="en-US" sz="2000" dirty="0" smtClean="0">
                <a:effectLst/>
              </a:rPr>
              <a:t>, </a:t>
            </a:r>
            <a:r>
              <a:rPr lang="en-US" sz="2000" dirty="0"/>
              <a:t>97</a:t>
            </a:r>
            <a:r>
              <a:rPr lang="en-US" sz="2000" dirty="0" smtClean="0">
                <a:effectLst/>
              </a:rPr>
              <a:t>, </a:t>
            </a:r>
            <a:r>
              <a:rPr lang="en-US" sz="2000" dirty="0"/>
              <a:t>95</a:t>
            </a:r>
            <a:r>
              <a:rPr lang="en-US" sz="2000" dirty="0" smtClean="0">
                <a:effectLst/>
              </a:rPr>
              <a:t>, </a:t>
            </a:r>
            <a:r>
              <a:rPr lang="en-US" sz="2000" dirty="0"/>
              <a:t>99</a:t>
            </a:r>
            <a:r>
              <a:rPr lang="en-US" sz="2000" dirty="0" smtClean="0">
                <a:effectLst/>
              </a:rPr>
              <a:t>, </a:t>
            </a:r>
            <a:r>
              <a:rPr lang="en-US" sz="2000" dirty="0"/>
              <a:t>100</a:t>
            </a:r>
            <a:r>
              <a:rPr lang="en-US" sz="2000" dirty="0" smtClean="0">
                <a:effectLst/>
              </a:rPr>
              <a:t> };</a:t>
            </a:r>
          </a:p>
          <a:p>
            <a:pPr algn="just"/>
            <a:endParaRPr lang="en-US" sz="2000" dirty="0"/>
          </a:p>
          <a:p>
            <a:pPr algn="just"/>
            <a:r>
              <a:rPr lang="en-US" sz="2000" dirty="0" smtClean="0">
                <a:effectLst/>
              </a:rPr>
              <a:t>2. The second way of creating an array is by first declaring the array and then allocating the memory through the </a:t>
            </a:r>
            <a:r>
              <a:rPr lang="en-US" sz="2000" b="1" dirty="0" smtClean="0">
                <a:effectLst/>
              </a:rPr>
              <a:t>new</a:t>
            </a:r>
            <a:r>
              <a:rPr lang="en-US" sz="2000" dirty="0" smtClean="0">
                <a:effectLst/>
              </a:rPr>
              <a:t> keyword :</a:t>
            </a:r>
          </a:p>
          <a:p>
            <a:pPr algn="just"/>
            <a:endParaRPr lang="en-US" sz="2000" dirty="0" smtClean="0">
              <a:effectLst/>
            </a:endParaRPr>
          </a:p>
          <a:p>
            <a:pPr algn="just"/>
            <a:r>
              <a:rPr lang="en-US" sz="2000" dirty="0"/>
              <a:t>var</a:t>
            </a:r>
            <a:r>
              <a:rPr lang="en-US" sz="2000" dirty="0" smtClean="0">
                <a:effectLst/>
              </a:rPr>
              <a:t>-name = </a:t>
            </a:r>
            <a:r>
              <a:rPr lang="en-US" sz="2000" dirty="0"/>
              <a:t>new</a:t>
            </a:r>
            <a:r>
              <a:rPr lang="en-US" sz="2000" dirty="0" smtClean="0">
                <a:effectLst/>
              </a:rPr>
              <a:t> type[size]; </a:t>
            </a:r>
          </a:p>
          <a:p>
            <a:pPr algn="just"/>
            <a:endParaRPr lang="en-US" sz="2000" dirty="0" smtClean="0">
              <a:effectLst/>
            </a:endParaRPr>
          </a:p>
          <a:p>
            <a:pPr algn="just"/>
            <a:r>
              <a:rPr lang="en-US" sz="2000" dirty="0" smtClean="0">
                <a:effectLst/>
              </a:rPr>
              <a:t>Here </a:t>
            </a:r>
            <a:r>
              <a:rPr lang="en-US" sz="2000" b="1" dirty="0" smtClean="0">
                <a:effectLst/>
              </a:rPr>
              <a:t>size</a:t>
            </a:r>
            <a:r>
              <a:rPr lang="en-US" sz="2000" dirty="0" smtClean="0">
                <a:effectLst/>
              </a:rPr>
              <a:t> determines the max number of elements that can be stored in the array, To allocate memory using </a:t>
            </a:r>
            <a:r>
              <a:rPr lang="en-US" sz="2000" b="1" dirty="0" smtClean="0">
                <a:effectLst/>
              </a:rPr>
              <a:t>new</a:t>
            </a:r>
            <a:r>
              <a:rPr lang="en-US" sz="2000" dirty="0" smtClean="0">
                <a:effectLst/>
              </a:rPr>
              <a:t> we must specify the type and number of elements in the array.</a:t>
            </a:r>
          </a:p>
          <a:p>
            <a:pPr algn="just"/>
            <a:endParaRPr lang="en-US" sz="2000" dirty="0" smtClean="0">
              <a:effectLst/>
            </a:endParaRPr>
          </a:p>
          <a:p>
            <a:pPr algn="just"/>
            <a:r>
              <a:rPr lang="en-US" sz="2000" dirty="0"/>
              <a:t>int</a:t>
            </a:r>
            <a:r>
              <a:rPr lang="en-US" sz="2000" dirty="0" smtClean="0">
                <a:effectLst/>
              </a:rPr>
              <a:t>[] Number = </a:t>
            </a:r>
            <a:r>
              <a:rPr lang="en-US" sz="2000" dirty="0"/>
              <a:t>new</a:t>
            </a:r>
            <a:r>
              <a:rPr lang="en-US" sz="2000" dirty="0" smtClean="0">
                <a:effectLst/>
              </a:rPr>
              <a:t> </a:t>
            </a:r>
            <a:r>
              <a:rPr lang="en-US" sz="2000" dirty="0"/>
              <a:t>int</a:t>
            </a:r>
            <a:r>
              <a:rPr lang="en-US" sz="2000" dirty="0" smtClean="0">
                <a:effectLst/>
              </a:rPr>
              <a:t>[</a:t>
            </a:r>
            <a:r>
              <a:rPr lang="en-US" sz="2000" dirty="0"/>
              <a:t>10</a:t>
            </a:r>
            <a:r>
              <a:rPr lang="en-US" sz="2000" dirty="0" smtClean="0">
                <a:effectLst/>
              </a:rPr>
              <a:t>]; </a:t>
            </a:r>
            <a:r>
              <a:rPr lang="en-US" sz="2000" dirty="0"/>
              <a:t/>
            </a:r>
            <a:br>
              <a:rPr lang="en-US" sz="2000" dirty="0"/>
            </a:br>
            <a:endParaRPr lang="en-US" sz="2000" dirty="0" smtClean="0">
              <a:effectLst/>
            </a:endParaRPr>
          </a:p>
          <a:p>
            <a:endParaRPr lang="en-IN"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2401" y="1621281"/>
            <a:ext cx="8839200" cy="4436471"/>
          </a:xfrm>
          <a:prstGeom prst="rect">
            <a:avLst/>
          </a:prstGeom>
        </p:spPr>
        <p:txBody>
          <a:bodyPr vert="horz" wrap="square" lIns="0" tIns="12065" rIns="0" bIns="0" rtlCol="0">
            <a:spAutoFit/>
          </a:bodyPr>
          <a:lstStyle/>
          <a:p>
            <a:pPr marL="12065" marR="17780">
              <a:lnSpc>
                <a:spcPct val="100000"/>
              </a:lnSpc>
              <a:spcBef>
                <a:spcPts val="95"/>
              </a:spcBef>
              <a:tabLst>
                <a:tab pos="353695" algn="l"/>
                <a:tab pos="354330" algn="l"/>
                <a:tab pos="7020559" algn="l"/>
              </a:tabLst>
            </a:pPr>
            <a:r>
              <a:rPr lang="en-US" sz="2800" dirty="0"/>
              <a:t>public</a:t>
            </a:r>
            <a:r>
              <a:rPr lang="en-US" sz="2800" dirty="0" smtClean="0">
                <a:effectLst/>
              </a:rPr>
              <a:t> </a:t>
            </a:r>
            <a:r>
              <a:rPr lang="en-US" sz="2800" dirty="0"/>
              <a:t>class</a:t>
            </a:r>
            <a:r>
              <a:rPr lang="en-US" sz="2800" dirty="0" smtClean="0">
                <a:effectLst/>
              </a:rPr>
              <a:t> </a:t>
            </a:r>
            <a:r>
              <a:rPr lang="en-US" sz="2800" dirty="0"/>
              <a:t>AssignValues</a:t>
            </a:r>
            <a:r>
              <a:rPr lang="en-US" sz="2800" dirty="0" smtClean="0">
                <a:effectLst/>
              </a:rPr>
              <a:t> { </a:t>
            </a:r>
          </a:p>
          <a:p>
            <a:pPr marL="12065" marR="17780">
              <a:lnSpc>
                <a:spcPct val="100000"/>
              </a:lnSpc>
              <a:spcBef>
                <a:spcPts val="95"/>
              </a:spcBef>
              <a:tabLst>
                <a:tab pos="353695" algn="l"/>
                <a:tab pos="354330" algn="l"/>
                <a:tab pos="7020559" algn="l"/>
              </a:tabLst>
            </a:pPr>
            <a:r>
              <a:rPr lang="en-US" sz="2800" dirty="0" smtClean="0"/>
              <a:t>public </a:t>
            </a:r>
            <a:r>
              <a:rPr lang="en-US" sz="2800" dirty="0"/>
              <a:t>static void main(String args[]) </a:t>
            </a:r>
            <a:endParaRPr lang="en-US" sz="2800" dirty="0" smtClean="0"/>
          </a:p>
          <a:p>
            <a:pPr marL="12065" marR="17780">
              <a:lnSpc>
                <a:spcPct val="100000"/>
              </a:lnSpc>
              <a:spcBef>
                <a:spcPts val="95"/>
              </a:spcBef>
              <a:tabLst>
                <a:tab pos="353695" algn="l"/>
                <a:tab pos="354330" algn="l"/>
                <a:tab pos="7020559" algn="l"/>
              </a:tabLst>
            </a:pPr>
            <a:r>
              <a:rPr lang="en-US" sz="2800" dirty="0" smtClean="0">
                <a:effectLst/>
              </a:rPr>
              <a:t>{ </a:t>
            </a:r>
            <a:r>
              <a:rPr lang="en-US" sz="2800" dirty="0"/>
              <a:t>int</a:t>
            </a:r>
            <a:r>
              <a:rPr lang="en-US" sz="2800" dirty="0" smtClean="0">
                <a:effectLst/>
              </a:rPr>
              <a:t> number[]; </a:t>
            </a:r>
            <a:r>
              <a:rPr lang="en-US" sz="2800" i="1" dirty="0"/>
              <a:t>// array declared</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effectLst/>
              </a:rPr>
              <a:t>number = </a:t>
            </a:r>
            <a:r>
              <a:rPr lang="en-US" sz="2800" dirty="0"/>
              <a:t>new</a:t>
            </a:r>
            <a:r>
              <a:rPr lang="en-US" sz="2800" dirty="0" smtClean="0">
                <a:effectLst/>
              </a:rPr>
              <a:t> </a:t>
            </a:r>
            <a:r>
              <a:rPr lang="en-US" sz="2800" dirty="0"/>
              <a:t>int</a:t>
            </a:r>
            <a:r>
              <a:rPr lang="en-US" sz="2800" dirty="0" smtClean="0">
                <a:effectLst/>
              </a:rPr>
              <a:t>[</a:t>
            </a:r>
            <a:r>
              <a:rPr lang="en-US" sz="2800" dirty="0"/>
              <a:t>10</a:t>
            </a:r>
            <a:r>
              <a:rPr lang="en-US" sz="2800" dirty="0" smtClean="0">
                <a:effectLst/>
              </a:rPr>
              <a:t>]; </a:t>
            </a:r>
            <a:r>
              <a:rPr lang="en-US" sz="2800" i="1" dirty="0"/>
              <a:t>// allocating </a:t>
            </a:r>
            <a:r>
              <a:rPr lang="en-US" sz="2800" i="1" dirty="0" smtClean="0"/>
              <a:t>memory, initialization</a:t>
            </a:r>
          </a:p>
          <a:p>
            <a:pPr marL="12065" marR="17780">
              <a:lnSpc>
                <a:spcPct val="100000"/>
              </a:lnSpc>
              <a:spcBef>
                <a:spcPts val="95"/>
              </a:spcBef>
              <a:tabLst>
                <a:tab pos="353695" algn="l"/>
                <a:tab pos="354330" algn="l"/>
                <a:tab pos="7020559" algn="l"/>
              </a:tabLst>
            </a:pPr>
            <a:r>
              <a:rPr lang="en-US" sz="2800" dirty="0" smtClean="0">
                <a:effectLst/>
              </a:rPr>
              <a:t>number[</a:t>
            </a:r>
            <a:r>
              <a:rPr lang="en-US" sz="2800" dirty="0" smtClean="0"/>
              <a:t>0</a:t>
            </a:r>
            <a:r>
              <a:rPr lang="en-US" sz="2800" dirty="0" smtClean="0">
                <a:effectLst/>
              </a:rPr>
              <a:t>] = </a:t>
            </a:r>
            <a:r>
              <a:rPr lang="en-US" sz="2800" dirty="0"/>
              <a:t>11</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effectLst/>
              </a:rPr>
              <a:t>number[</a:t>
            </a:r>
            <a:r>
              <a:rPr lang="en-US" sz="2800" dirty="0" smtClean="0"/>
              <a:t>1</a:t>
            </a:r>
            <a:r>
              <a:rPr lang="en-US" sz="2800" dirty="0" smtClean="0">
                <a:effectLst/>
              </a:rPr>
              <a:t>] = </a:t>
            </a:r>
            <a:r>
              <a:rPr lang="en-US" sz="2800" dirty="0"/>
              <a:t>22</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effectLst/>
              </a:rPr>
              <a:t>number[</a:t>
            </a:r>
            <a:r>
              <a:rPr lang="en-US" sz="2800" dirty="0" smtClean="0"/>
              <a:t>2</a:t>
            </a:r>
            <a:r>
              <a:rPr lang="en-US" sz="2800" dirty="0" smtClean="0">
                <a:effectLst/>
              </a:rPr>
              <a:t>] = </a:t>
            </a:r>
            <a:r>
              <a:rPr lang="en-US" sz="2800" dirty="0"/>
              <a:t>33</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effectLst/>
              </a:rPr>
              <a:t>number[</a:t>
            </a:r>
            <a:r>
              <a:rPr lang="en-US" sz="2800" dirty="0" smtClean="0"/>
              <a:t>3</a:t>
            </a:r>
            <a:r>
              <a:rPr lang="en-US" sz="2800" dirty="0" smtClean="0">
                <a:effectLst/>
              </a:rPr>
              <a:t>] = </a:t>
            </a:r>
            <a:r>
              <a:rPr lang="en-US" sz="2800" dirty="0"/>
              <a:t>44</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effectLst/>
              </a:rPr>
              <a:t>number[</a:t>
            </a:r>
            <a:r>
              <a:rPr lang="en-US" sz="2800" dirty="0" smtClean="0"/>
              <a:t>4</a:t>
            </a:r>
            <a:r>
              <a:rPr lang="en-US" sz="2800" dirty="0" smtClean="0">
                <a:effectLst/>
              </a:rPr>
              <a:t>] = </a:t>
            </a:r>
            <a:r>
              <a:rPr lang="en-US" sz="2800" dirty="0"/>
              <a:t>55</a:t>
            </a:r>
            <a:r>
              <a:rPr lang="en-US" sz="2800" dirty="0" smtClean="0">
                <a:effectLst/>
              </a:rPr>
              <a:t>; </a:t>
            </a:r>
          </a:p>
          <a:p>
            <a:pPr marL="12065" marR="17780">
              <a:lnSpc>
                <a:spcPct val="100000"/>
              </a:lnSpc>
              <a:spcBef>
                <a:spcPts val="95"/>
              </a:spcBef>
              <a:tabLst>
                <a:tab pos="353695" algn="l"/>
                <a:tab pos="354330" algn="l"/>
                <a:tab pos="7020559" algn="l"/>
              </a:tabLst>
            </a:pPr>
            <a:r>
              <a:rPr lang="en-US" sz="2800" dirty="0" smtClean="0"/>
              <a:t>} }</a:t>
            </a:r>
            <a:endParaRPr sz="2800" dirty="0">
              <a:latin typeface="Times New Roman"/>
              <a:cs typeface="Times New Roman"/>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516226" y="533517"/>
            <a:ext cx="6408574" cy="461665"/>
          </a:xfrm>
          <a:prstGeom prst="rect">
            <a:avLst/>
          </a:prstGeom>
        </p:spPr>
        <p:txBody>
          <a:bodyPr wrap="square">
            <a:spAutoFit/>
          </a:bodyPr>
          <a:lstStyle/>
          <a:p>
            <a:r>
              <a:rPr lang="en-US" sz="2400" b="1" dirty="0" smtClean="0"/>
              <a:t>One-dimensional array in Java</a:t>
            </a:r>
            <a:endParaRPr lang="en-US"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30025"/>
            <a:ext cx="8074965" cy="3777316"/>
          </a:xfrm>
          <a:prstGeom prst="rect">
            <a:avLst/>
          </a:prstGeom>
        </p:spPr>
        <p:txBody>
          <a:bodyPr vert="horz" wrap="square" lIns="0" tIns="103505" rIns="0" bIns="0" rtlCol="0">
            <a:spAutoFit/>
          </a:bodyPr>
          <a:lstStyle/>
          <a:p>
            <a:pPr marL="12700">
              <a:lnSpc>
                <a:spcPct val="100000"/>
              </a:lnSpc>
              <a:spcBef>
                <a:spcPts val="815"/>
              </a:spcBef>
              <a:tabLst>
                <a:tab pos="354965" algn="l"/>
                <a:tab pos="355600" algn="l"/>
              </a:tabLst>
            </a:pPr>
            <a:r>
              <a:rPr lang="en-IN" sz="2400" dirty="0"/>
              <a:t>public</a:t>
            </a:r>
            <a:r>
              <a:rPr lang="en-IN" sz="2400" dirty="0" smtClean="0">
                <a:effectLst/>
              </a:rPr>
              <a:t> </a:t>
            </a:r>
            <a:r>
              <a:rPr lang="en-IN" sz="2400" dirty="0"/>
              <a:t>class</a:t>
            </a:r>
            <a:r>
              <a:rPr lang="en-IN" sz="2400" dirty="0" smtClean="0">
                <a:effectLst/>
              </a:rPr>
              <a:t> </a:t>
            </a:r>
            <a:r>
              <a:rPr lang="en-IN" sz="2400" dirty="0"/>
              <a:t>Example</a:t>
            </a:r>
            <a:r>
              <a:rPr lang="en-IN" sz="2400" dirty="0" smtClean="0">
                <a:effectLst/>
              </a:rPr>
              <a:t> { </a:t>
            </a:r>
          </a:p>
          <a:p>
            <a:pPr marL="12700">
              <a:lnSpc>
                <a:spcPct val="100000"/>
              </a:lnSpc>
              <a:spcBef>
                <a:spcPts val="815"/>
              </a:spcBef>
              <a:tabLst>
                <a:tab pos="354965" algn="l"/>
                <a:tab pos="355600" algn="l"/>
              </a:tabLst>
            </a:pPr>
            <a:r>
              <a:rPr lang="en-IN" sz="2400" dirty="0" smtClean="0"/>
              <a:t>public </a:t>
            </a:r>
            <a:r>
              <a:rPr lang="en-IN" sz="2400" dirty="0"/>
              <a:t>static void main(String </a:t>
            </a:r>
            <a:r>
              <a:rPr lang="en-IN" sz="2400" dirty="0" err="1"/>
              <a:t>args</a:t>
            </a:r>
            <a:r>
              <a:rPr lang="en-IN" sz="2400" dirty="0"/>
              <a:t>[]) </a:t>
            </a:r>
            <a:endParaRPr lang="en-IN" sz="2400" dirty="0" smtClean="0"/>
          </a:p>
          <a:p>
            <a:pPr marL="12700">
              <a:lnSpc>
                <a:spcPct val="100000"/>
              </a:lnSpc>
              <a:spcBef>
                <a:spcPts val="815"/>
              </a:spcBef>
              <a:tabLst>
                <a:tab pos="354965" algn="l"/>
                <a:tab pos="355600" algn="l"/>
              </a:tabLst>
            </a:pPr>
            <a:r>
              <a:rPr lang="en-IN" sz="2400" dirty="0" smtClean="0">
                <a:effectLst/>
              </a:rPr>
              <a:t>{</a:t>
            </a:r>
          </a:p>
          <a:p>
            <a:pPr marL="12700">
              <a:lnSpc>
                <a:spcPct val="100000"/>
              </a:lnSpc>
              <a:spcBef>
                <a:spcPts val="815"/>
              </a:spcBef>
              <a:tabLst>
                <a:tab pos="354965" algn="l"/>
                <a:tab pos="355600" algn="l"/>
              </a:tabLst>
            </a:pPr>
            <a:r>
              <a:rPr lang="en-IN" sz="2400" dirty="0" smtClean="0">
                <a:effectLst/>
              </a:rPr>
              <a:t> </a:t>
            </a:r>
            <a:r>
              <a:rPr lang="en-IN" sz="2400" dirty="0" err="1"/>
              <a:t>int</a:t>
            </a:r>
            <a:r>
              <a:rPr lang="en-IN" sz="2400" dirty="0" smtClean="0">
                <a:effectLst/>
              </a:rPr>
              <a:t> </a:t>
            </a:r>
            <a:r>
              <a:rPr lang="en-IN" sz="2400" dirty="0" err="1" smtClean="0">
                <a:effectLst/>
              </a:rPr>
              <a:t>arr</a:t>
            </a:r>
            <a:r>
              <a:rPr lang="en-IN" sz="2400" dirty="0" smtClean="0">
                <a:effectLst/>
              </a:rPr>
              <a:t>[] = { </a:t>
            </a:r>
            <a:r>
              <a:rPr lang="en-IN" sz="2400" dirty="0"/>
              <a:t>1</a:t>
            </a:r>
            <a:r>
              <a:rPr lang="en-IN" sz="2400" dirty="0" smtClean="0">
                <a:effectLst/>
              </a:rPr>
              <a:t>, </a:t>
            </a:r>
            <a:r>
              <a:rPr lang="en-IN" sz="2400" dirty="0"/>
              <a:t>5</a:t>
            </a:r>
            <a:r>
              <a:rPr lang="en-IN" sz="2400" dirty="0" smtClean="0">
                <a:effectLst/>
              </a:rPr>
              <a:t>, </a:t>
            </a:r>
            <a:r>
              <a:rPr lang="en-IN" sz="2400" dirty="0"/>
              <a:t>10</a:t>
            </a:r>
            <a:r>
              <a:rPr lang="en-IN" sz="2400" dirty="0" smtClean="0">
                <a:effectLst/>
              </a:rPr>
              <a:t>, </a:t>
            </a:r>
            <a:r>
              <a:rPr lang="en-IN" sz="2400" dirty="0"/>
              <a:t>15</a:t>
            </a:r>
            <a:r>
              <a:rPr lang="en-IN" sz="2400" dirty="0" smtClean="0">
                <a:effectLst/>
              </a:rPr>
              <a:t>, </a:t>
            </a:r>
            <a:r>
              <a:rPr lang="en-IN" sz="2400" dirty="0"/>
              <a:t>20</a:t>
            </a:r>
            <a:r>
              <a:rPr lang="en-IN" sz="2400" dirty="0" smtClean="0">
                <a:effectLst/>
              </a:rPr>
              <a:t> }; </a:t>
            </a:r>
            <a:r>
              <a:rPr lang="en-IN" sz="2400" i="1" dirty="0"/>
              <a:t>// initializing array</a:t>
            </a:r>
            <a:r>
              <a:rPr lang="en-IN" sz="2400" dirty="0" smtClean="0">
                <a:effectLst/>
              </a:rPr>
              <a:t> </a:t>
            </a:r>
          </a:p>
          <a:p>
            <a:pPr marL="12700">
              <a:lnSpc>
                <a:spcPct val="100000"/>
              </a:lnSpc>
              <a:spcBef>
                <a:spcPts val="815"/>
              </a:spcBef>
              <a:tabLst>
                <a:tab pos="354965" algn="l"/>
                <a:tab pos="355600" algn="l"/>
              </a:tabLst>
            </a:pPr>
            <a:r>
              <a:rPr lang="en-IN" sz="2400" dirty="0" smtClean="0"/>
              <a:t>for</a:t>
            </a:r>
            <a:r>
              <a:rPr lang="en-IN" sz="2400" dirty="0" smtClean="0">
                <a:effectLst/>
              </a:rPr>
              <a:t> (</a:t>
            </a:r>
            <a:r>
              <a:rPr lang="en-IN" sz="2400" dirty="0" err="1"/>
              <a:t>int</a:t>
            </a:r>
            <a:r>
              <a:rPr lang="en-IN" sz="2400" dirty="0" smtClean="0">
                <a:effectLst/>
              </a:rPr>
              <a:t> i = </a:t>
            </a:r>
            <a:r>
              <a:rPr lang="en-IN" sz="2400" dirty="0"/>
              <a:t>0</a:t>
            </a:r>
            <a:r>
              <a:rPr lang="en-IN" sz="2400" dirty="0" smtClean="0">
                <a:effectLst/>
              </a:rPr>
              <a:t>; i &lt; </a:t>
            </a:r>
            <a:r>
              <a:rPr lang="en-IN" sz="2400" dirty="0" err="1" smtClean="0">
                <a:effectLst/>
              </a:rPr>
              <a:t>arr.length</a:t>
            </a:r>
            <a:r>
              <a:rPr lang="en-IN" sz="2400" dirty="0" smtClean="0">
                <a:effectLst/>
              </a:rPr>
              <a:t>; i++)</a:t>
            </a:r>
          </a:p>
          <a:p>
            <a:pPr marL="12700">
              <a:lnSpc>
                <a:spcPct val="100000"/>
              </a:lnSpc>
              <a:spcBef>
                <a:spcPts val="815"/>
              </a:spcBef>
              <a:tabLst>
                <a:tab pos="354965" algn="l"/>
                <a:tab pos="355600" algn="l"/>
              </a:tabLst>
            </a:pPr>
            <a:r>
              <a:rPr lang="en-IN" sz="2400" dirty="0" smtClean="0">
                <a:effectLst/>
              </a:rPr>
              <a:t> { </a:t>
            </a:r>
          </a:p>
          <a:p>
            <a:pPr marL="12700">
              <a:lnSpc>
                <a:spcPct val="100000"/>
              </a:lnSpc>
              <a:spcBef>
                <a:spcPts val="815"/>
              </a:spcBef>
              <a:tabLst>
                <a:tab pos="354965" algn="l"/>
                <a:tab pos="355600" algn="l"/>
              </a:tabLst>
            </a:pPr>
            <a:r>
              <a:rPr lang="en-IN" sz="2400" dirty="0" err="1" smtClean="0">
                <a:effectLst/>
              </a:rPr>
              <a:t>System.out.println</a:t>
            </a:r>
            <a:r>
              <a:rPr lang="en-IN" sz="2400" dirty="0" smtClean="0">
                <a:effectLst/>
              </a:rPr>
              <a:t>(</a:t>
            </a:r>
            <a:r>
              <a:rPr lang="en-IN" sz="2400" dirty="0" err="1" smtClean="0">
                <a:effectLst/>
              </a:rPr>
              <a:t>arr</a:t>
            </a:r>
            <a:r>
              <a:rPr lang="en-IN" sz="2400" dirty="0" smtClean="0">
                <a:effectLst/>
              </a:rPr>
              <a:t>[i] + </a:t>
            </a:r>
            <a:r>
              <a:rPr lang="en-IN" sz="2400" dirty="0"/>
              <a:t>" "</a:t>
            </a:r>
            <a:r>
              <a:rPr lang="en-IN" sz="2400" dirty="0" smtClean="0">
                <a:effectLst/>
              </a:rPr>
              <a:t>); </a:t>
            </a:r>
            <a:r>
              <a:rPr lang="en-IN" sz="2400" i="1" dirty="0"/>
              <a:t>// printing array elements</a:t>
            </a:r>
            <a:r>
              <a:rPr lang="en-IN" sz="2400" dirty="0" smtClean="0">
                <a:effectLst/>
              </a:rPr>
              <a:t> </a:t>
            </a:r>
          </a:p>
          <a:p>
            <a:pPr marL="12700">
              <a:lnSpc>
                <a:spcPct val="100000"/>
              </a:lnSpc>
              <a:spcBef>
                <a:spcPts val="815"/>
              </a:spcBef>
              <a:tabLst>
                <a:tab pos="354965" algn="l"/>
                <a:tab pos="355600" algn="l"/>
              </a:tabLst>
            </a:pPr>
            <a:r>
              <a:rPr lang="en-IN" sz="2400" dirty="0" smtClean="0"/>
              <a:t>} } }</a:t>
            </a:r>
            <a:endParaRPr sz="2400" dirty="0">
              <a:latin typeface="Times New Roman"/>
              <a:cs typeface="Times New Roman"/>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981200" y="540383"/>
            <a:ext cx="4724400" cy="523220"/>
          </a:xfrm>
          <a:prstGeom prst="rect">
            <a:avLst/>
          </a:prstGeom>
        </p:spPr>
        <p:txBody>
          <a:bodyPr wrap="square">
            <a:spAutoFit/>
          </a:bodyPr>
          <a:lstStyle/>
          <a:p>
            <a:r>
              <a:rPr lang="en-US" sz="2800" b="1" dirty="0" smtClean="0"/>
              <a:t>One-dimensional array in Java</a:t>
            </a:r>
            <a:endParaRPr lang="en-US"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TotalTime>
  <Words>1645</Words>
  <Application>Microsoft Office PowerPoint</Application>
  <PresentationFormat>On-screen Show (4:3)</PresentationFormat>
  <Paragraphs>363</Paragraphs>
  <Slides>53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MT</vt:lpstr>
      <vt:lpstr>Calibri</vt:lpstr>
      <vt:lpstr>Noto Sans Symbols</vt:lpstr>
      <vt:lpstr>Times New Roman</vt:lpstr>
      <vt:lpstr>verdana</vt:lpstr>
      <vt:lpstr>Office Theme</vt:lpstr>
      <vt:lpstr>Unit III</vt:lpstr>
      <vt:lpstr>Fundamentals of JAVA, Arrays</vt:lpstr>
      <vt:lpstr>Types of Array in java</vt:lpstr>
      <vt:lpstr>One Dimensional Array</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CLASSES &amp; OBJECTS </vt:lpstr>
      <vt:lpstr>CLASSES &amp;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pallavi chavan</dc:creator>
  <cp:lastModifiedBy>Bapusheb Varpe</cp:lastModifiedBy>
  <cp:revision>66</cp:revision>
  <dcterms:created xsi:type="dcterms:W3CDTF">2023-04-06T05:45:12Z</dcterms:created>
  <dcterms:modified xsi:type="dcterms:W3CDTF">2025-01-06T14:44:37Z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2023-02-21T00:00:00Z</vt:filetime>
  </property>
  <property fmtid="{D5CDD505-2E9C-101B-9397-08002B2CF9AE}" pid="3" name="Creator">
    <vt:lpwstr>Microsoft® PowerPoint® 2010</vt:lpwstr>
  </property>
  <property fmtid="{D5CDD505-2E9C-101B-9397-08002B2CF9AE}" pid="4" name="LastSaved">
    <vt:filetime>2023-04-06T00:00:00Z</vt:filetime>
  </property>
</Properties>
</file>