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415" r:id="rId18"/>
    <p:sldId id="272" r:id="rId19"/>
    <p:sldId id="275" r:id="rId20"/>
    <p:sldId id="277" r:id="rId21"/>
    <p:sldId id="278" r:id="rId22"/>
    <p:sldId id="279" r:id="rId23"/>
    <p:sldId id="280" r:id="rId24"/>
    <p:sldId id="442" r:id="rId25"/>
    <p:sldId id="443" r:id="rId26"/>
    <p:sldId id="281" r:id="rId27"/>
    <p:sldId id="282" r:id="rId28"/>
    <p:sldId id="427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880"/>
        <p:guide pos="21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3B6AD-501B-4A83-94FB-2EC5EE2F4EF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8F2A6-FFD3-41B5-9E04-581219FF1F1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6937" y="2397633"/>
            <a:ext cx="17701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48842" y="3883533"/>
            <a:ext cx="6846315" cy="136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B984B-AD59-41FB-BFF5-2DBE453BA2E1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487A-4422-4D0C-BBA2-DE9B0F4E77E0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97BB-399E-4907-BC88-92A3DC0F4F51}" type="datetime1">
              <a:rPr lang="en-US" smtClean="0"/>
              <a:t>1/6/2025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A6F6-D7EF-49C6-9B78-B40C10E2D7A0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0A47-9F34-44AD-8711-0132A60A2EF6}" type="datetime1">
              <a:rPr lang="en-US" smtClean="0"/>
              <a:t>1/6/2025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0825" y="96469"/>
            <a:ext cx="7102348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199" y="1578610"/>
            <a:ext cx="8229600" cy="32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60114" y="6464909"/>
            <a:ext cx="12236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88DF-5FBE-4BA3-9C9A-5F3B7ACA1D11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200400" y="1066800"/>
            <a:ext cx="202806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95" dirty="0"/>
              <a:t> </a:t>
            </a:r>
            <a:r>
              <a:rPr lang="en-US" dirty="0" smtClean="0"/>
              <a:t>VI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457200" y="2362200"/>
            <a:ext cx="8458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u="sng" dirty="0" smtClean="0"/>
              <a:t>Logical and Functional Programming</a:t>
            </a:r>
            <a:endParaRPr lang="en-IN" u="sng" dirty="0"/>
          </a:p>
        </p:txBody>
      </p:sp>
      <p:sp>
        <p:nvSpPr>
          <p:cNvPr id="5" name="object 5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8035" y="1530757"/>
            <a:ext cx="7846365" cy="3283591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listp</a:t>
            </a:r>
            <a:r>
              <a:rPr lang="en-US" sz="3200" dirty="0"/>
              <a:t>  </a:t>
            </a:r>
            <a:r>
              <a:rPr lang="en-US" sz="3200" dirty="0" err="1"/>
              <a:t>numberp</a:t>
            </a:r>
            <a:r>
              <a:rPr lang="en-US" sz="3200" dirty="0"/>
              <a:t>  </a:t>
            </a:r>
            <a:r>
              <a:rPr lang="en-US" sz="3200" dirty="0" err="1"/>
              <a:t>integerp</a:t>
            </a:r>
            <a:r>
              <a:rPr lang="en-US" sz="3200" dirty="0"/>
              <a:t>  </a:t>
            </a:r>
            <a:r>
              <a:rPr lang="en-US" sz="3200" dirty="0" err="1"/>
              <a:t>stringp</a:t>
            </a:r>
            <a:r>
              <a:rPr lang="en-US" sz="3200" dirty="0"/>
              <a:t>  atom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NOTE:  </a:t>
            </a:r>
            <a:r>
              <a:rPr lang="en-US" sz="3200" b="1" dirty="0"/>
              <a:t>nil</a:t>
            </a:r>
            <a:r>
              <a:rPr lang="en-US" sz="3200" dirty="0"/>
              <a:t> is false, </a:t>
            </a:r>
            <a:r>
              <a:rPr lang="en-US" sz="3200" b="1" dirty="0"/>
              <a:t>T</a:t>
            </a:r>
            <a:r>
              <a:rPr lang="en-US" sz="3200" dirty="0"/>
              <a:t> is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null:  checks if the argument is nil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= equal  </a:t>
            </a:r>
            <a:r>
              <a:rPr lang="en-US" sz="3200" dirty="0" err="1"/>
              <a:t>eq</a:t>
            </a:r>
            <a:r>
              <a:rPr lang="en-US" sz="3200" dirty="0"/>
              <a:t>  </a:t>
            </a:r>
            <a:r>
              <a:rPr lang="en-US" sz="3200" dirty="0" err="1"/>
              <a:t>eql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and  or  not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55600" indent="-342900" algn="just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05986" y="762000"/>
            <a:ext cx="1728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Predicates</a:t>
            </a:r>
            <a:endParaRPr lang="en-IN" sz="2800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63321" y="396824"/>
            <a:ext cx="7922565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800" b="1" dirty="0"/>
              <a:t>quote</a:t>
            </a:r>
            <a:endParaRPr lang="en-IN" altLang="en-US" sz="2800" b="1" dirty="0"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219200"/>
            <a:ext cx="792480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quote or ’ prevents an expression from being evaluated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(quote </a:t>
            </a:r>
            <a:r>
              <a:rPr lang="en-US" sz="2800" dirty="0" err="1"/>
              <a:t>exp</a:t>
            </a:r>
            <a:r>
              <a:rPr lang="en-US" sz="2800" dirty="0"/>
              <a:t>) same as ’</a:t>
            </a:r>
            <a:r>
              <a:rPr lang="en-US" sz="2800" dirty="0" err="1"/>
              <a:t>exp</a:t>
            </a:r>
            <a:endParaRPr lang="en-US" sz="2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&gt; 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Error because a is unbound/can’t be evaluated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&gt;’a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&gt;(+ 3 2)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5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&gt;’(+ 3 2)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(+ 3 2)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8318500" y="4612970"/>
            <a:ext cx="825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Union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JAYAWANTRAO</a:t>
            </a:r>
            <a:r>
              <a:rPr spc="-20" dirty="0"/>
              <a:t> </a:t>
            </a:r>
            <a:r>
              <a:rPr spc="-35" dirty="0"/>
              <a:t>SAWANT</a:t>
            </a:r>
            <a:r>
              <a:rPr spc="10" dirty="0"/>
              <a:t> </a:t>
            </a:r>
            <a:r>
              <a:rPr spc="-15" dirty="0"/>
              <a:t>COLLEGE</a:t>
            </a:r>
            <a:r>
              <a:rPr spc="15" dirty="0"/>
              <a:t> </a:t>
            </a:r>
            <a:r>
              <a:rPr spc="-5" dirty="0"/>
              <a:t>OF</a:t>
            </a:r>
            <a:r>
              <a:rPr dirty="0"/>
              <a:t> ENGINEERING,</a:t>
            </a:r>
            <a:r>
              <a:rPr spc="-5" dirty="0"/>
              <a:t> </a:t>
            </a:r>
            <a:r>
              <a:rPr spc="-10" dirty="0"/>
              <a:t>HADAPSAR,</a:t>
            </a:r>
            <a:r>
              <a:rPr spc="-15" dirty="0"/>
              <a:t> </a:t>
            </a:r>
            <a:r>
              <a:rPr spc="-5" dirty="0"/>
              <a:t>PUNE</a:t>
            </a:r>
          </a:p>
        </p:txBody>
      </p:sp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296500" y="901310"/>
            <a:ext cx="6780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setq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1066800" y="1454086"/>
            <a:ext cx="6323500" cy="5022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3600" dirty="0" err="1"/>
              <a:t>setq</a:t>
            </a:r>
            <a:r>
              <a:rPr lang="en-US" sz="3600" dirty="0"/>
              <a:t> stores a value for a symbol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200" dirty="0"/>
              <a:t>&gt;(</a:t>
            </a:r>
            <a:r>
              <a:rPr lang="en-US" sz="3200" dirty="0" err="1"/>
              <a:t>setq</a:t>
            </a:r>
            <a:r>
              <a:rPr lang="en-US" sz="3200" dirty="0"/>
              <a:t> a 5)		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200" dirty="0"/>
              <a:t>5	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200" dirty="0"/>
              <a:t>&gt;a	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200" dirty="0"/>
              <a:t>5	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200" dirty="0"/>
              <a:t>&gt;(</a:t>
            </a:r>
            <a:r>
              <a:rPr lang="en-US" sz="3200" dirty="0" err="1"/>
              <a:t>setq</a:t>
            </a:r>
            <a:r>
              <a:rPr lang="en-US" sz="3200" dirty="0"/>
              <a:t> b a)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200" dirty="0"/>
              <a:t>5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200" dirty="0"/>
              <a:t>&gt;(</a:t>
            </a:r>
            <a:r>
              <a:rPr lang="en-US" sz="3200" dirty="0" err="1"/>
              <a:t>setq</a:t>
            </a:r>
            <a:r>
              <a:rPr lang="en-US" sz="3200" dirty="0"/>
              <a:t> c ’a)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200" dirty="0"/>
              <a:t>a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200" dirty="0"/>
              <a:t>&gt;(</a:t>
            </a:r>
            <a:r>
              <a:rPr lang="en-US" sz="3200" dirty="0" err="1"/>
              <a:t>setq</a:t>
            </a:r>
            <a:r>
              <a:rPr lang="en-US" sz="3200" dirty="0"/>
              <a:t> acts ’(s l r))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200" dirty="0"/>
              <a:t>(s l r)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8089900" y="4816855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interface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JAYAWANTRAO</a:t>
            </a:r>
            <a:r>
              <a:rPr spc="-20" dirty="0"/>
              <a:t> </a:t>
            </a:r>
            <a:r>
              <a:rPr spc="-35" dirty="0"/>
              <a:t>SAWANT</a:t>
            </a:r>
            <a:r>
              <a:rPr spc="10" dirty="0"/>
              <a:t> </a:t>
            </a:r>
            <a:r>
              <a:rPr spc="-15" dirty="0"/>
              <a:t>COLLEGE</a:t>
            </a:r>
            <a:r>
              <a:rPr spc="15" dirty="0"/>
              <a:t> </a:t>
            </a:r>
            <a:r>
              <a:rPr spc="-5" dirty="0"/>
              <a:t>OF</a:t>
            </a:r>
            <a:r>
              <a:rPr dirty="0"/>
              <a:t> ENGINEERING,</a:t>
            </a:r>
            <a:r>
              <a:rPr spc="-5" dirty="0"/>
              <a:t> </a:t>
            </a:r>
            <a:r>
              <a:rPr spc="-10" dirty="0"/>
              <a:t>HADAPSAR,</a:t>
            </a:r>
            <a:r>
              <a:rPr spc="-15" dirty="0"/>
              <a:t> </a:t>
            </a:r>
            <a:r>
              <a:rPr spc="-5" dirty="0"/>
              <a:t>PUNE</a:t>
            </a: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33400" y="1447401"/>
            <a:ext cx="84582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dirty="0">
              <a:solidFill>
                <a:schemeClr val="lt1"/>
              </a:solidFill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3200" dirty="0"/>
              <a:t>&gt;’a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/>
              <a:t>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/>
              <a:t>&gt;(</a:t>
            </a:r>
            <a:r>
              <a:rPr lang="en-US" sz="3200" dirty="0" err="1"/>
              <a:t>setq</a:t>
            </a:r>
            <a:r>
              <a:rPr lang="en-US" sz="3200" dirty="0"/>
              <a:t> a 5)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/>
              <a:t>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/>
              <a:t>&gt;a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/>
              <a:t>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/>
              <a:t>&gt;’a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3200" dirty="0"/>
              <a:t>a</a:t>
            </a:r>
          </a:p>
          <a:p>
            <a:pPr>
              <a:buClrTx/>
            </a:pPr>
            <a:endParaRPr lang="en-IN" b="1" dirty="0"/>
          </a:p>
          <a:p>
            <a:pPr lvl="0" algn="ctr"/>
            <a:r>
              <a:rPr lang="en-US" dirty="0" smtClean="0">
                <a:solidFill>
                  <a:schemeClr val="lt1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D</a:t>
            </a:r>
            <a:endParaRPr lang="en-US" sz="900" dirty="0">
              <a:solidFill>
                <a:schemeClr val="lt1"/>
              </a:solidFill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5986" y="821555"/>
            <a:ext cx="2645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2400" dirty="0"/>
              <a:t>Evaluating a symbol</a:t>
            </a:r>
            <a:endParaRPr lang="en-IN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3982" y="1600200"/>
            <a:ext cx="6976745" cy="121122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defun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-name (</a:t>
            </a:r>
            <a:r>
              <a:rPr lang="en-US" dirty="0" err="1"/>
              <a:t>args</a:t>
            </a:r>
            <a:r>
              <a:rPr lang="en-US" dirty="0"/>
              <a:t>) body 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body may contain some elements in </a:t>
            </a:r>
            <a:r>
              <a:rPr lang="en-US" dirty="0" err="1"/>
              <a:t>args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body may contain several expressions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Last expression is the one returned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6800" y="89222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</a:pPr>
            <a:r>
              <a:rPr lang="en-US" sz="2800" dirty="0" err="1"/>
              <a:t>defun</a:t>
            </a:r>
            <a:endParaRPr lang="en-IN" sz="2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63590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400" dirty="0"/>
              <a:t>Special Functions</a:t>
            </a:r>
            <a:endParaRPr lang="en-US" sz="2400" dirty="0" smtClean="0"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5986" y="1098238"/>
            <a:ext cx="67140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(if condition then-result else-result)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(</a:t>
            </a:r>
            <a:r>
              <a:rPr lang="en-US" sz="2800" dirty="0" err="1"/>
              <a:t>cond</a:t>
            </a:r>
            <a:r>
              <a:rPr lang="en-US" sz="2800" dirty="0"/>
              <a:t> (test1 result1)</a:t>
            </a:r>
            <a:br>
              <a:rPr lang="en-US" sz="2800" dirty="0"/>
            </a:br>
            <a:r>
              <a:rPr lang="en-US" sz="2800" dirty="0"/>
              <a:t>         (test2 result2)</a:t>
            </a:r>
            <a:br>
              <a:rPr lang="en-US" sz="2800" dirty="0"/>
            </a:br>
            <a:r>
              <a:rPr lang="en-US" sz="2800" dirty="0"/>
              <a:t>          …</a:t>
            </a:r>
            <a:br>
              <a:rPr lang="en-US" sz="2800" dirty="0"/>
            </a:br>
            <a:r>
              <a:rPr lang="en-US" sz="28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You would often have a final condition that captures all remaining cases (T (whatever …))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(loop …)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0127" y="1117739"/>
            <a:ext cx="78077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Create a text file containing Lisp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Suppose the file is named </a:t>
            </a:r>
            <a:r>
              <a:rPr lang="en-US" sz="3600" b="1" dirty="0" err="1"/>
              <a:t>file.lisp</a:t>
            </a:r>
            <a:endParaRPr lang="en-US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Type in the expression: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&gt; (load ’</a:t>
            </a:r>
            <a:r>
              <a:rPr lang="en-US" sz="3600" dirty="0" err="1"/>
              <a:t>file.lisp</a:t>
            </a:r>
            <a:r>
              <a:rPr lang="en-US" sz="36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948972" y="656074"/>
            <a:ext cx="726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load</a:t>
            </a:r>
            <a:endParaRPr lang="en-IN" altLang="en-US" sz="2400" b="1" dirty="0">
              <a:sym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5986" y="1471911"/>
            <a:ext cx="778081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Define functions that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Computes the square of its argument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Computes the absolute value of its argument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Computes n!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Reverses the elements in a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Flattens a list (removes nested lists)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the last 3 problems, use recursion instead of iteration</a:t>
            </a:r>
          </a:p>
          <a:p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901504" y="838200"/>
            <a:ext cx="2133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Some Examples</a:t>
            </a:r>
            <a:endParaRPr lang="en-US" sz="2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392174" y="553837"/>
            <a:ext cx="4856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square and </a:t>
            </a:r>
            <a:r>
              <a:rPr lang="en-US" sz="3200" b="1" dirty="0" err="1"/>
              <a:t>myabs</a:t>
            </a:r>
            <a:endParaRPr lang="en-US" sz="32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685800" y="12954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</a:t>
            </a:r>
            <a:r>
              <a:rPr lang="en-US" sz="2400" dirty="0" err="1"/>
              <a:t>defun</a:t>
            </a:r>
            <a:r>
              <a:rPr lang="en-US" sz="2400" dirty="0"/>
              <a:t> square(n) (* n n))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; abs is already defined as a </a:t>
            </a:r>
            <a:r>
              <a:rPr lang="en-US" sz="2400" dirty="0" err="1"/>
              <a:t>builtin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</a:t>
            </a:r>
            <a:r>
              <a:rPr lang="en-US" sz="2400" dirty="0" err="1"/>
              <a:t>defun</a:t>
            </a:r>
            <a:r>
              <a:rPr lang="en-US" sz="2400" dirty="0"/>
              <a:t> </a:t>
            </a:r>
            <a:r>
              <a:rPr lang="en-US" sz="2400" dirty="0" err="1"/>
              <a:t>myabs</a:t>
            </a:r>
            <a:r>
              <a:rPr lang="en-US" sz="2400" dirty="0"/>
              <a:t>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  (if (&lt; n 0) (- n) n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8600" y="1752600"/>
            <a:ext cx="8763000" cy="3137397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r>
              <a:rPr lang="en-US" sz="2800" dirty="0"/>
              <a:t>Recurrence: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n! = 1 if n = 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       n*(n-1)! otherwise</a:t>
            </a:r>
          </a:p>
          <a:p>
            <a:pPr>
              <a:buFont typeface="Wingdings" panose="05000000000000000000" pitchFamily="2" charset="2"/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(</a:t>
            </a:r>
            <a:r>
              <a:rPr lang="en-US" sz="2800" dirty="0" err="1"/>
              <a:t>defun</a:t>
            </a:r>
            <a:r>
              <a:rPr lang="en-US" sz="2800" dirty="0"/>
              <a:t> factorial(n)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    (if  (= n 0)  1   (* n (factorial (- n 1 )))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645" y="695980"/>
            <a:ext cx="1376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factorial</a:t>
            </a:r>
            <a:endParaRPr lang="en-IN" altLang="en-US" sz="2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52197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dirty="0"/>
              <a:t>Brief Intro</a:t>
            </a:r>
            <a:endParaRPr lang="en-US" sz="4400" b="0" dirty="0"/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182880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Lisp:  List Processor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Designed in 1958 by McCarthy</a:t>
            </a:r>
            <a:br>
              <a:rPr lang="en-US" sz="3600" dirty="0"/>
            </a:br>
            <a:r>
              <a:rPr lang="en-US" sz="3600" dirty="0"/>
              <a:t>(2</a:t>
            </a:r>
            <a:r>
              <a:rPr lang="en-US" sz="3600" baseline="30000" dirty="0"/>
              <a:t>nd</a:t>
            </a:r>
            <a:r>
              <a:rPr lang="en-US" sz="3600" dirty="0"/>
              <a:t> oldest programming language)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Functional programming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Interpreted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Based on symbolic expressions, lists, functions, </a:t>
            </a:r>
            <a:r>
              <a:rPr lang="en-US" sz="3600" dirty="0" smtClean="0"/>
              <a:t>recursion.</a:t>
            </a:r>
            <a:endParaRPr lang="en-US" sz="3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07565"/>
            <a:ext cx="8063865" cy="30296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(reverse is already defined as a built-in)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Recurrence: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nil, return nil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Otherwise, append the reverse of the rest (</a:t>
            </a:r>
            <a:r>
              <a:rPr lang="en-US" sz="2800" dirty="0" err="1"/>
              <a:t>cdr</a:t>
            </a:r>
            <a:r>
              <a:rPr lang="en-US" sz="2800" dirty="0"/>
              <a:t> l) with a list containing the first</a:t>
            </a:r>
            <a:br>
              <a:rPr lang="en-US" sz="2800" dirty="0"/>
            </a:br>
            <a:r>
              <a:rPr lang="en-US" sz="2800" dirty="0"/>
              <a:t>(list (car l))</a:t>
            </a:r>
          </a:p>
          <a:p>
            <a:endParaRPr lang="en-IN"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2024" y="712694"/>
            <a:ext cx="2270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The rev function</a:t>
            </a:r>
            <a:endParaRPr lang="en-IN" sz="24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92174" y="422222"/>
            <a:ext cx="2042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flatten function</a:t>
            </a:r>
            <a:endParaRPr lang="en-IN" b="1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457200" y="908720"/>
            <a:ext cx="8229600" cy="5544616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Three cases:  nil, (car l) is an atom, or (car l) is a list</a:t>
            </a:r>
          </a:p>
          <a:p>
            <a:r>
              <a:rPr lang="en-US" sz="2400" dirty="0"/>
              <a:t>Recurrence:</a:t>
            </a:r>
          </a:p>
          <a:p>
            <a:pPr lvl="1"/>
            <a:r>
              <a:rPr lang="en-US" sz="2400" dirty="0"/>
              <a:t>If nil, return nil</a:t>
            </a:r>
          </a:p>
          <a:p>
            <a:pPr lvl="1"/>
            <a:r>
              <a:rPr lang="en-US" sz="2400" dirty="0"/>
              <a:t>If (car l) is an atom, insert (car l) into (flatten (</a:t>
            </a:r>
            <a:r>
              <a:rPr lang="en-US" sz="2400" dirty="0" err="1"/>
              <a:t>cdr</a:t>
            </a:r>
            <a:r>
              <a:rPr lang="en-US" sz="2400" dirty="0"/>
              <a:t> l))</a:t>
            </a:r>
          </a:p>
          <a:p>
            <a:pPr lvl="1"/>
            <a:r>
              <a:rPr lang="en-US" sz="2400" dirty="0"/>
              <a:t>If (car l) is a list, append (flatten (car l)) and (flatten (</a:t>
            </a:r>
            <a:r>
              <a:rPr lang="en-US" sz="2400" dirty="0" err="1"/>
              <a:t>cdr</a:t>
            </a:r>
            <a:r>
              <a:rPr lang="en-US" sz="2400" dirty="0"/>
              <a:t> l))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40996" y="914400"/>
            <a:ext cx="76696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Logic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defines facts and rules and give this to the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logic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Ask it what we want to know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will look and reason, using available facts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rules, and then tells us an answer (or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answers)</a:t>
            </a:r>
            <a:endParaRPr lang="en-IN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000" y="381000"/>
            <a:ext cx="7945120" cy="6492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Fact and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Comes from Horn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H🡨B1,B2,…Bn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Which means if all the Bs are true, then H is also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Prolog, we write fact in the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predicate(atom1,….)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Predicate is a name that we give to a 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An atom is a constant value, usually written in lower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Fact is the H part of horn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Rule is in the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predicate(Var1,…):- predicate1(…), predicate2(…),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Where Var1 is a variable, usually begins with upper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Yes, it’s just a rewriting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H🡨B1,B2,…Bn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Fact is a rule that does not have the right hand side</a:t>
            </a:r>
            <a:r>
              <a:rPr lang="en-US" sz="2400" b="1" dirty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000" y="685800"/>
            <a:ext cx="7945120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Prolog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If we have this fact and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rainy(london).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rainy(bangkok).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dull(X):- rainy(X).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It’ll give C= bangkok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If it cannot find any more answer, it will answer “no”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400" y="610870"/>
            <a:ext cx="9498965" cy="624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We can ask (or query) prolog on its command prompt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?- dull(C). (is there a C that makes this predicate true?)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It will automatically try to substitute atoms in its fact into its rule such that our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question gives the answer true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in this example, we begin with dull(X), so the program first chooses an atom for X,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that is london (our first atom in this example)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The program looks to see if there is rainy(london). There is!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So the substitution gives the result “true”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The Prolog will answer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C= london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To find an alternative answer, type “;” and “Enter”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5128" t="15507" r="20849" b="16529"/>
          <a:stretch>
            <a:fillRect/>
          </a:stretch>
        </p:blipFill>
        <p:spPr>
          <a:xfrm>
            <a:off x="609600" y="609600"/>
            <a:ext cx="7800340" cy="518033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42365" y="1152525"/>
            <a:ext cx="8610600" cy="5553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of individual and predicates.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begins with a lowercase letter.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contain letters, digits, underscore.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 in single quotes are also atom: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‘don’’t worry’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 very long atom’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‘’.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1000" y="685800"/>
            <a:ext cx="32766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syntax</a:t>
            </a:r>
            <a:br>
              <a:rPr lang="en-IN" sz="2400" b="1" dirty="0"/>
            </a:br>
            <a:endParaRPr lang="en-IN" sz="24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1000" y="685800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sz="2400" b="1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381000" y="1146175"/>
            <a:ext cx="8229600" cy="506916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with capital letter or underscore.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name can contain letters, digits,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underscore.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Which_ever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_howdy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85800"/>
            <a:ext cx="7874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dirty="0"/>
              <a:t>Symbols and Numbers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0470" y="1524000"/>
            <a:ext cx="8040130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Symbol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String of characters (letters, digits, and hyphens)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Examples: x  Move  a1  turn-right  SQR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NOT case sensitive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Number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Examples:  123  -1.234  8e99  -7.8E-23</a:t>
            </a:r>
          </a:p>
          <a:p>
            <a:pPr marL="742950" lvl="1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Just like </a:t>
            </a:r>
            <a:r>
              <a:rPr lang="en-US" sz="2800" dirty="0" err="1"/>
              <a:t>int</a:t>
            </a:r>
            <a:r>
              <a:rPr lang="en-US" sz="2800" dirty="0"/>
              <a:t> or double constants in C/Java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595998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/>
              <a:t>Lists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" y="1447800"/>
            <a:ext cx="80010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List: Sequence of symbols, numbers, or lists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Examples: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(a b c d e 1 2 3)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(This list (contains (4 elements)) (really))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Expressions that aren’t lists are </a:t>
            </a:r>
            <a:r>
              <a:rPr lang="en-US" sz="2800" b="1" dirty="0"/>
              <a:t>atoms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Examples:  A  1  the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empty list is </a:t>
            </a:r>
            <a:r>
              <a:rPr lang="en-US" sz="2800" b="1" dirty="0"/>
              <a:t>nil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nil</a:t>
            </a:r>
            <a:r>
              <a:rPr lang="en-US" sz="2800" dirty="0"/>
              <a:t> is a special symbol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both a list and an atom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871524" y="534365"/>
            <a:ext cx="6977076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dirty="0"/>
              <a:t>Lisp Expressions</a:t>
            </a:r>
            <a:br>
              <a:rPr lang="en-US" sz="4000" b="1" dirty="0"/>
            </a:br>
            <a:r>
              <a:rPr lang="en-US" sz="4000" b="1" dirty="0"/>
              <a:t>and the Lisp Interpreter</a:t>
            </a:r>
            <a:endParaRPr sz="4000" b="1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JAYAWANTRAO</a:t>
            </a:r>
            <a:r>
              <a:rPr spc="-20" dirty="0"/>
              <a:t> </a:t>
            </a:r>
            <a:r>
              <a:rPr spc="-35" dirty="0"/>
              <a:t>SAWANT</a:t>
            </a:r>
            <a:r>
              <a:rPr spc="10" dirty="0"/>
              <a:t> </a:t>
            </a:r>
            <a:r>
              <a:rPr spc="-15" dirty="0"/>
              <a:t>COLLEGE</a:t>
            </a:r>
            <a:r>
              <a:rPr spc="15" dirty="0"/>
              <a:t> </a:t>
            </a:r>
            <a:r>
              <a:rPr spc="-5" dirty="0"/>
              <a:t>OF</a:t>
            </a:r>
            <a:r>
              <a:rPr dirty="0"/>
              <a:t> ENGINEERING,</a:t>
            </a:r>
            <a:r>
              <a:rPr spc="-5" dirty="0"/>
              <a:t> </a:t>
            </a:r>
            <a:r>
              <a:rPr spc="-10" dirty="0"/>
              <a:t>HADAPSAR,</a:t>
            </a:r>
            <a:r>
              <a:rPr spc="-15" dirty="0"/>
              <a:t> </a:t>
            </a:r>
            <a:r>
              <a:rPr spc="-5" dirty="0"/>
              <a:t>PUNE</a:t>
            </a: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6800" y="1777654"/>
            <a:ext cx="6096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interpreter repeatedly:</a:t>
            </a:r>
          </a:p>
          <a:p>
            <a:pPr lvl="1" algn="just"/>
            <a:r>
              <a:rPr lang="en-US" sz="2400" dirty="0"/>
              <a:t>Prompts for a well-formed expression</a:t>
            </a:r>
          </a:p>
          <a:p>
            <a:pPr lvl="1" algn="just"/>
            <a:r>
              <a:rPr lang="en-US" sz="2400" dirty="0"/>
              <a:t>Evaluates the expression</a:t>
            </a:r>
          </a:p>
          <a:p>
            <a:pPr lvl="1" algn="just"/>
            <a:r>
              <a:rPr lang="en-US" sz="2400" dirty="0"/>
              <a:t>Returns a response</a:t>
            </a:r>
          </a:p>
          <a:p>
            <a:r>
              <a:rPr lang="en-US" sz="2800" dirty="0"/>
              <a:t>Examples: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sz="2400" dirty="0"/>
              <a:t>&gt; (+ 1 5)			&gt; (square 5)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/>
              <a:t>6					25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/>
              <a:t>&gt; ’(square 5)		&gt; (first ’((a b) c (1 2) 3)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/>
              <a:t>(square 5)		(a b)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78572" y="762000"/>
            <a:ext cx="3179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200" b="1" dirty="0"/>
              <a:t>Built-in Functions</a:t>
            </a:r>
            <a:endParaRPr lang="x-none" altLang="en-IN" sz="3200" b="1"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5986" y="1524000"/>
            <a:ext cx="57996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Numeric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List Access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List Construction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Predicates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quote and </a:t>
            </a:r>
            <a:r>
              <a:rPr lang="en-US" sz="3200" b="1" dirty="0" err="1"/>
              <a:t>setq</a:t>
            </a: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defun</a:t>
            </a: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Special Functions:  if, </a:t>
            </a:r>
            <a:r>
              <a:rPr lang="en-US" sz="3200" dirty="0" err="1"/>
              <a:t>cond</a:t>
            </a:r>
            <a:r>
              <a:rPr lang="en-US" sz="3200" dirty="0"/>
              <a:t>, loop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5986" y="757881"/>
            <a:ext cx="33746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Numeric Functions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762000" y="1524000"/>
            <a:ext cx="7239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 (+ 5 8 3 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+ - * 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sqrt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expt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min max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 mod 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 </a:t>
            </a:r>
            <a:r>
              <a:rPr lang="en-US" sz="2800" dirty="0" err="1"/>
              <a:t>cos</a:t>
            </a:r>
            <a:r>
              <a:rPr lang="en-US" sz="2800" dirty="0"/>
              <a:t> tan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533516"/>
            <a:ext cx="6408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List Access Functions</a:t>
            </a:r>
            <a:endParaRPr lang="en-IN" alt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533400" y="1295400"/>
            <a:ext cx="784860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first or CAR: returns the first element of its argument list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rest or CDR: returns a list containing all but the first element of a list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last:  returns the last element (as a list) of a list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length:  returns the number of elements in a list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92174" y="96469"/>
            <a:ext cx="673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 panose="020F0502020204030204"/>
                <a:cs typeface="Calibri" panose="020F0502020204030204"/>
              </a:rPr>
              <a:t>JAYAWANTRAO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SAWANT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1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ENGINEERING,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HADAPSAR,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PUNE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511"/>
            <a:ext cx="745172" cy="5078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3000" y="685800"/>
            <a:ext cx="472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List Construction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905986" y="1447800"/>
            <a:ext cx="74760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cons:  takes two arguments; returns the result of inserting the first argument in front of the second argument (opposite of car)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append: takes two list arguments; returns a concatenation of the two lists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list:  returns a list of all its arguments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20" smtClean="0"/>
              <a:t>Prof. M.A.Thorat</a:t>
            </a:r>
            <a:endParaRPr lang="en-IN"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1418</Words>
  <Application>Microsoft Office PowerPoint</Application>
  <PresentationFormat>On-screen Show (4:3)</PresentationFormat>
  <Paragraphs>309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Unit VI</vt:lpstr>
      <vt:lpstr>Brief Intro</vt:lpstr>
      <vt:lpstr>Symbols and Numbers</vt:lpstr>
      <vt:lpstr>Lists</vt:lpstr>
      <vt:lpstr>JAYAWANTRAO SAWANT COLLEGE OF ENGINEERING, HADAPSAR, PUNE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JAYAWANTRAO SAWANT COLLEGE OF ENGINEERING, HADAPSAR, PUNE</vt:lpstr>
      <vt:lpstr>JAYAWANTRAO SAWANT COLLEGE OF ENGINEERING, HADAPSAR, PUNE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</dc:title>
  <dc:creator>pallavi chavan</dc:creator>
  <cp:lastModifiedBy>Bapusheb Varpe</cp:lastModifiedBy>
  <cp:revision>224</cp:revision>
  <dcterms:created xsi:type="dcterms:W3CDTF">2023-04-06T05:45:00Z</dcterms:created>
  <dcterms:modified xsi:type="dcterms:W3CDTF">2025-01-06T15:15:43Z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2023-02-21T05:30:00Z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2023-04-06T05:30:00Z</vt:filetime>
  </property>
  <property fmtid="{D5CDD505-2E9C-101B-9397-08002B2CF9AE}" pid="5" name="ICV">
    <vt:lpwstr>B1C5EC423CDE4853BD89589380634C83</vt:lpwstr>
  </property>
  <property fmtid="{D5CDD505-2E9C-101B-9397-08002B2CF9AE}" pid="6" name="KSOProductBuildVer">
    <vt:lpwstr>1033-11.2.0.11219</vt:lpwstr>
  </property>
</Properties>
</file>