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32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AF63B6AD-501B-4A83-94FB-2EC5EE2F4EFD}" type="datetimeFigureOut">
              <a:rPr lang="en-IN" smtClean="0"/>
              <a:t>24-07-2024</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5F78F2A6-FFD3-41B5-9E04-581219FF1F1D}" type="slidenum">
              <a:rPr lang="en-IN" smtClean="0"/>
              <a:t>‹#›</a:t>
            </a:fld>
            <a:endParaRPr lang="en-IN"/>
          </a:p>
        </p:txBody>
      </p:sp>
    </p:spTree>
    <p:extLst>
      <p:ext uri="{BB962C8B-B14F-4D97-AF65-F5344CB8AC3E}">
        <p14:creationId xmlns:p14="http://schemas.microsoft.com/office/powerpoint/2010/main" val="3842812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686937" y="2397633"/>
            <a:ext cx="1770125" cy="848360"/>
          </a:xfrm>
          <a:prstGeom prst="rect">
            <a:avLst/>
          </a:prstGeom>
        </p:spPr>
        <p:txBody>
          <a:bodyPr wrap="square" lIns="0" tIns="0" rIns="0" bIns="0">
            <a:spAutoFit/>
          </a:bodyPr>
          <a:lstStyle>
            <a:lvl1pPr>
              <a:defRPr sz="54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148842" y="3883533"/>
            <a:ext cx="6846315" cy="1367154"/>
          </a:xfrm>
          <a:prstGeom prst="rect">
            <a:avLst/>
          </a:prstGeom>
        </p:spPr>
        <p:txBody>
          <a:bodyPr wrap="square" lIns="0" tIns="0" rIns="0" bIns="0">
            <a:spAutoFit/>
          </a:bodyPr>
          <a:lstStyle>
            <a:lvl1pPr>
              <a:defRPr sz="44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20" dirty="0"/>
              <a:t>Prof.</a:t>
            </a:r>
            <a:r>
              <a:rPr spc="-40" dirty="0"/>
              <a:t> </a:t>
            </a:r>
            <a:r>
              <a:rPr spc="-10" dirty="0"/>
              <a:t>Pallavi</a:t>
            </a:r>
            <a:r>
              <a:rPr spc="-25" dirty="0"/>
              <a:t> </a:t>
            </a:r>
            <a:r>
              <a:rPr spc="-10" dirty="0"/>
              <a:t>Chavan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20" dirty="0"/>
              <a:t>Prof.</a:t>
            </a:r>
            <a:r>
              <a:rPr spc="-40" dirty="0"/>
              <a:t> </a:t>
            </a:r>
            <a:r>
              <a:rPr spc="-10" dirty="0"/>
              <a:t>Pallavi</a:t>
            </a:r>
            <a:r>
              <a:rPr spc="-25" dirty="0"/>
              <a:t> </a:t>
            </a:r>
            <a:r>
              <a:rPr spc="-10" dirty="0"/>
              <a:t>Chavan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20" dirty="0"/>
              <a:t>Prof.</a:t>
            </a:r>
            <a:r>
              <a:rPr spc="-40" dirty="0"/>
              <a:t> </a:t>
            </a:r>
            <a:r>
              <a:rPr spc="-10" dirty="0"/>
              <a:t>Pallavi</a:t>
            </a:r>
            <a:r>
              <a:rPr spc="-25" dirty="0"/>
              <a:t> </a:t>
            </a:r>
            <a:r>
              <a:rPr spc="-10" dirty="0"/>
              <a:t>Chavan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20" dirty="0"/>
              <a:t>Prof.</a:t>
            </a:r>
            <a:r>
              <a:rPr spc="-40" dirty="0"/>
              <a:t> </a:t>
            </a:r>
            <a:r>
              <a:rPr spc="-10" dirty="0"/>
              <a:t>Pallavi</a:t>
            </a:r>
            <a:r>
              <a:rPr spc="-25" dirty="0"/>
              <a:t> </a:t>
            </a:r>
            <a:r>
              <a:rPr spc="-10" dirty="0"/>
              <a:t>Chavan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20" dirty="0"/>
              <a:t>Prof.</a:t>
            </a:r>
            <a:r>
              <a:rPr spc="-40" dirty="0"/>
              <a:t> </a:t>
            </a:r>
            <a:r>
              <a:rPr spc="-10" dirty="0"/>
              <a:t>Pallavi</a:t>
            </a:r>
            <a:r>
              <a:rPr spc="-25" dirty="0"/>
              <a:t> </a:t>
            </a:r>
            <a:r>
              <a:rPr spc="-10" dirty="0"/>
              <a:t>Chavan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7/24/2024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20825" y="96469"/>
            <a:ext cx="7102348" cy="300355"/>
          </a:xfrm>
          <a:prstGeom prst="rect">
            <a:avLst/>
          </a:prstGeom>
        </p:spPr>
        <p:txBody>
          <a:bodyPr wrap="square" lIns="0" tIns="0" rIns="0" bIns="0">
            <a:spAutoFit/>
          </a:bodyPr>
          <a:lstStyle>
            <a:lvl1pPr>
              <a:defRPr sz="1800" b="1" i="0">
                <a:solidFill>
                  <a:schemeClr val="tx1"/>
                </a:solidFill>
                <a:latin typeface="Calibri"/>
                <a:cs typeface="Calibri"/>
              </a:defRPr>
            </a:lvl1pPr>
          </a:lstStyle>
          <a:p>
            <a:endParaRPr/>
          </a:p>
        </p:txBody>
      </p:sp>
      <p:sp>
        <p:nvSpPr>
          <p:cNvPr id="3" name="Holder 3"/>
          <p:cNvSpPr>
            <a:spLocks noGrp="1"/>
          </p:cNvSpPr>
          <p:nvPr>
            <p:ph type="body" idx="1"/>
          </p:nvPr>
        </p:nvSpPr>
        <p:spPr>
          <a:xfrm>
            <a:off x="457199" y="1578610"/>
            <a:ext cx="8229600" cy="3246754"/>
          </a:xfrm>
          <a:prstGeom prst="rect">
            <a:avLst/>
          </a:prstGeom>
        </p:spPr>
        <p:txBody>
          <a:bodyPr wrap="square" lIns="0" tIns="0" rIns="0" bIns="0">
            <a:spAutoFit/>
          </a:bodyPr>
          <a:lstStyle>
            <a:lvl1pPr>
              <a:defRPr sz="2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960114" y="6464909"/>
            <a:ext cx="122364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spc="-20" dirty="0"/>
              <a:t>Prof.</a:t>
            </a:r>
            <a:r>
              <a:rPr spc="-40" dirty="0"/>
              <a:t> </a:t>
            </a:r>
            <a:r>
              <a:rPr spc="-10" dirty="0"/>
              <a:t>Pallavi</a:t>
            </a:r>
            <a:r>
              <a:rPr spc="-25" dirty="0"/>
              <a:t> </a:t>
            </a:r>
            <a:r>
              <a:rPr spc="-10" dirty="0"/>
              <a:t>Chavan</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7/24/2024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505200" y="1066800"/>
            <a:ext cx="2028063" cy="843821"/>
          </a:xfrm>
          <a:prstGeom prst="rect">
            <a:avLst/>
          </a:prstGeom>
        </p:spPr>
        <p:txBody>
          <a:bodyPr vert="horz" wrap="square" lIns="0" tIns="12700" rIns="0" bIns="0" rtlCol="0">
            <a:spAutoFit/>
          </a:bodyPr>
          <a:lstStyle/>
          <a:p>
            <a:pPr marL="12700">
              <a:lnSpc>
                <a:spcPct val="100000"/>
              </a:lnSpc>
              <a:spcBef>
                <a:spcPts val="100"/>
              </a:spcBef>
            </a:pPr>
            <a:r>
              <a:rPr dirty="0"/>
              <a:t>Unit</a:t>
            </a:r>
            <a:r>
              <a:rPr spc="-95" dirty="0"/>
              <a:t> </a:t>
            </a:r>
            <a:r>
              <a:rPr lang="en-US" dirty="0"/>
              <a:t>I</a:t>
            </a:r>
            <a:endParaRPr dirty="0"/>
          </a:p>
        </p:txBody>
      </p:sp>
      <p:sp>
        <p:nvSpPr>
          <p:cNvPr id="3" name="object 3"/>
          <p:cNvSpPr txBox="1">
            <a:spLocks noGrp="1"/>
          </p:cNvSpPr>
          <p:nvPr>
            <p:ph type="subTitle" idx="4"/>
          </p:nvPr>
        </p:nvSpPr>
        <p:spPr>
          <a:xfrm>
            <a:off x="457200" y="2362200"/>
            <a:ext cx="8458200" cy="1367041"/>
          </a:xfrm>
          <a:prstGeom prst="rect">
            <a:avLst/>
          </a:prstGeom>
        </p:spPr>
        <p:txBody>
          <a:bodyPr vert="horz" wrap="square" lIns="0" tIns="12700" rIns="0" bIns="0" rtlCol="0">
            <a:spAutoFit/>
          </a:bodyPr>
          <a:lstStyle/>
          <a:p>
            <a:pPr marL="468630" marR="5080" indent="760095" algn="ctr">
              <a:spcBef>
                <a:spcPts val="100"/>
              </a:spcBef>
            </a:pPr>
            <a:r>
              <a:rPr lang="en-US" dirty="0">
                <a:latin typeface="Times New Roman" pitchFamily="18" charset="0"/>
                <a:cs typeface="Times New Roman" pitchFamily="18" charset="0"/>
              </a:rPr>
              <a:t>Topic</a:t>
            </a:r>
            <a:r>
              <a:rPr lang="en-US" dirty="0" smtClean="0">
                <a:latin typeface="Times New Roman" pitchFamily="18" charset="0"/>
                <a:cs typeface="Times New Roman" pitchFamily="18" charset="0"/>
              </a:rPr>
              <a:t>:</a:t>
            </a:r>
            <a:r>
              <a:rPr lang="en-US" b="0" dirty="0">
                <a:latin typeface="Times New Roman" pitchFamily="18" charset="0"/>
                <a:ea typeface="Palatino Linotype"/>
                <a:cs typeface="Times New Roman" pitchFamily="18" charset="0"/>
                <a:sym typeface="Palatino Linotype"/>
              </a:rPr>
              <a:t/>
            </a:r>
            <a:br>
              <a:rPr lang="en-US" b="0" dirty="0">
                <a:latin typeface="Times New Roman" pitchFamily="18" charset="0"/>
                <a:ea typeface="Palatino Linotype"/>
                <a:cs typeface="Times New Roman" pitchFamily="18" charset="0"/>
                <a:sym typeface="Palatino Linotype"/>
              </a:rPr>
            </a:br>
            <a:r>
              <a:rPr lang="en-US" b="0" dirty="0">
                <a:latin typeface="Times New Roman" pitchFamily="18" charset="0"/>
                <a:ea typeface="Palatino Linotype"/>
                <a:cs typeface="Times New Roman" pitchFamily="18" charset="0"/>
                <a:sym typeface="Palatino Linotype"/>
              </a:rPr>
              <a:t>Introduction To Machine Learning</a:t>
            </a:r>
            <a:endParaRPr spc="-25" dirty="0">
              <a:latin typeface="Times New Roman" pitchFamily="18" charset="0"/>
              <a:cs typeface="Times New Roman" pitchFamily="18" charset="0"/>
            </a:endParaRPr>
          </a:p>
        </p:txBody>
      </p:sp>
      <p:sp>
        <p:nvSpPr>
          <p:cNvPr id="4" name="object 4"/>
          <p:cNvSpPr/>
          <p:nvPr/>
        </p:nvSpPr>
        <p:spPr>
          <a:xfrm>
            <a:off x="3124200" y="6356350"/>
            <a:ext cx="2895600" cy="365125"/>
          </a:xfrm>
          <a:custGeom>
            <a:avLst/>
            <a:gdLst/>
            <a:ahLst/>
            <a:cxnLst/>
            <a:rect l="l" t="t" r="r" b="b"/>
            <a:pathLst>
              <a:path w="2895600" h="365125">
                <a:moveTo>
                  <a:pt x="2895600" y="0"/>
                </a:moveTo>
                <a:lnTo>
                  <a:pt x="0" y="0"/>
                </a:lnTo>
                <a:lnTo>
                  <a:pt x="0" y="365125"/>
                </a:lnTo>
                <a:lnTo>
                  <a:pt x="2895600" y="365125"/>
                </a:lnTo>
                <a:lnTo>
                  <a:pt x="2895600" y="0"/>
                </a:lnTo>
                <a:close/>
              </a:path>
            </a:pathLst>
          </a:custGeom>
          <a:solidFill>
            <a:srgbClr val="000000"/>
          </a:solidFill>
        </p:spPr>
        <p:txBody>
          <a:bodyPr wrap="square" lIns="0" tIns="0" rIns="0" bIns="0" rtlCol="0"/>
          <a:lstStyle/>
          <a:p>
            <a:endParaRPr/>
          </a:p>
        </p:txBody>
      </p:sp>
      <p:sp>
        <p:nvSpPr>
          <p:cNvPr id="5" name="object 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dirty="0">
              <a:latin typeface="Calibri"/>
              <a:cs typeface="Calibri"/>
            </a:endParaRPr>
          </a:p>
        </p:txBody>
      </p:sp>
      <p:pic>
        <p:nvPicPr>
          <p:cNvPr id="6" name="object 6"/>
          <p:cNvPicPr/>
          <p:nvPr/>
        </p:nvPicPr>
        <p:blipFill>
          <a:blip r:embed="rId2" cstate="print"/>
          <a:stretch>
            <a:fillRect/>
          </a:stretch>
        </p:blipFill>
        <p:spPr>
          <a:xfrm>
            <a:off x="533400" y="32511"/>
            <a:ext cx="745172" cy="507872"/>
          </a:xfrm>
          <a:prstGeom prst="rect">
            <a:avLst/>
          </a:prstGeom>
        </p:spPr>
      </p:pic>
      <p:sp>
        <p:nvSpPr>
          <p:cNvPr id="7" name="object 7"/>
          <p:cNvSpPr txBox="1">
            <a:spLocks noGrp="1"/>
          </p:cNvSpPr>
          <p:nvPr>
            <p:ph type="ftr" sz="quarter" idx="5"/>
          </p:nvPr>
        </p:nvSpPr>
        <p:spPr>
          <a:xfrm>
            <a:off x="3960114" y="6464909"/>
            <a:ext cx="1602486" cy="309957"/>
          </a:xfrm>
          <a:prstGeom prst="rect">
            <a:avLst/>
          </a:prstGeom>
        </p:spPr>
        <p:txBody>
          <a:bodyPr vert="horz" wrap="square" lIns="0" tIns="0" rIns="0" bIns="0" rtlCol="0">
            <a:spAutoFit/>
          </a:bodyPr>
          <a:lstStyle/>
          <a:p>
            <a:pPr marL="12700" lvl="0">
              <a:lnSpc>
                <a:spcPts val="1240"/>
              </a:lnSpc>
            </a:pPr>
            <a:r>
              <a:rPr lang="en-US" dirty="0">
                <a:solidFill>
                  <a:srgbClr val="00B0F0"/>
                </a:solidFill>
              </a:rPr>
              <a:t>Prof .Mohini </a:t>
            </a:r>
            <a:r>
              <a:rPr lang="en-US" dirty="0" err="1">
                <a:solidFill>
                  <a:srgbClr val="00B0F0"/>
                </a:solidFill>
              </a:rPr>
              <a:t>Thorat</a:t>
            </a:r>
            <a:endParaRPr lang="en-US" dirty="0">
              <a:solidFill>
                <a:srgbClr val="00B0F0"/>
              </a:solidFill>
            </a:endParaRPr>
          </a:p>
          <a:p>
            <a:pPr marL="12700">
              <a:lnSpc>
                <a:spcPts val="1240"/>
              </a:lnSpc>
            </a:pPr>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6" name="object 6"/>
          <p:cNvSpPr txBox="1">
            <a:spLocks noGrp="1"/>
          </p:cNvSpPr>
          <p:nvPr>
            <p:ph type="ftr" sz="quarter" idx="5"/>
          </p:nvPr>
        </p:nvSpPr>
        <p:spPr>
          <a:xfrm>
            <a:off x="3960114" y="6464909"/>
            <a:ext cx="1526286" cy="156068"/>
          </a:xfrm>
          <a:prstGeom prst="rect">
            <a:avLst/>
          </a:prstGeom>
        </p:spPr>
        <p:txBody>
          <a:bodyPr vert="horz" wrap="square" lIns="0" tIns="0" rIns="0" bIns="0" rtlCol="0">
            <a:spAutoFit/>
          </a:bodyPr>
          <a:lstStyle/>
          <a:p>
            <a:pPr marL="12700">
              <a:lnSpc>
                <a:spcPts val="1240"/>
              </a:lnSpc>
            </a:pPr>
            <a:r>
              <a:rPr lang="en-US" spc="-10" dirty="0" smtClean="0"/>
              <a:t>Prof. Mohini </a:t>
            </a:r>
            <a:r>
              <a:rPr lang="en-US" spc="-10" dirty="0" err="1" smtClean="0"/>
              <a:t>Thorat</a:t>
            </a:r>
            <a:endParaRPr lang="en-IN" spc="-10" dirty="0"/>
          </a:p>
        </p:txBody>
      </p:sp>
      <p:sp>
        <p:nvSpPr>
          <p:cNvPr id="7" name="Rectangle 6"/>
          <p:cNvSpPr/>
          <p:nvPr/>
        </p:nvSpPr>
        <p:spPr>
          <a:xfrm>
            <a:off x="1701901" y="555228"/>
            <a:ext cx="6146699" cy="461665"/>
          </a:xfrm>
          <a:prstGeom prst="rect">
            <a:avLst/>
          </a:prstGeom>
        </p:spPr>
        <p:txBody>
          <a:bodyPr wrap="square">
            <a:spAutoFit/>
          </a:bodyPr>
          <a:lstStyle/>
          <a:p>
            <a:r>
              <a:rPr lang="en-US" sz="2400" b="1" dirty="0">
                <a:solidFill>
                  <a:srgbClr val="610B4B"/>
                </a:solidFill>
                <a:highlight>
                  <a:srgbClr val="FFFFFF"/>
                </a:highlight>
                <a:latin typeface="Times New Roman" pitchFamily="18" charset="0"/>
                <a:cs typeface="Times New Roman" pitchFamily="18" charset="0"/>
              </a:rPr>
              <a:t>Unsupervised Learning</a:t>
            </a:r>
            <a:endParaRPr lang="en-US" sz="2400" b="1" dirty="0">
              <a:latin typeface="Times New Roman" pitchFamily="18" charset="0"/>
              <a:cs typeface="Times New Roman" pitchFamily="18" charset="0"/>
            </a:endParaRPr>
          </a:p>
        </p:txBody>
      </p:sp>
      <p:sp>
        <p:nvSpPr>
          <p:cNvPr id="9" name="Google Shape;184;g1e4a8230822_0_54"/>
          <p:cNvSpPr txBox="1">
            <a:spLocks/>
          </p:cNvSpPr>
          <p:nvPr/>
        </p:nvSpPr>
        <p:spPr>
          <a:xfrm>
            <a:off x="197550" y="1088975"/>
            <a:ext cx="8260650" cy="3787825"/>
          </a:xfrm>
          <a:prstGeom prst="rect">
            <a:avLst/>
          </a:prstGeom>
          <a:noFill/>
          <a:ln>
            <a:noFill/>
          </a:ln>
        </p:spPr>
        <p:txBody>
          <a:bodyPr spcFirstLastPara="1" wrap="square" lIns="91425" tIns="45700" rIns="91425" bIns="45700" anchor="t" anchorCtr="0">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415925" algn="just" rtl="0">
              <a:lnSpc>
                <a:spcPct val="115000"/>
              </a:lnSpc>
              <a:spcBef>
                <a:spcPts val="1200"/>
              </a:spcBef>
              <a:buSzPts val="2500"/>
              <a:buFontTx/>
              <a:buChar char="■"/>
            </a:pPr>
            <a:r>
              <a:rPr lang="en-US" sz="2400" dirty="0" smtClean="0">
                <a:solidFill>
                  <a:srgbClr val="333333"/>
                </a:solidFill>
                <a:highlight>
                  <a:srgbClr val="FFFFFF"/>
                </a:highlight>
                <a:latin typeface="Times New Roman" pitchFamily="18" charset="0"/>
                <a:ea typeface="Roboto"/>
                <a:cs typeface="Times New Roman" pitchFamily="18" charset="0"/>
                <a:sym typeface="Roboto"/>
              </a:rPr>
              <a:t>Unsupervised learning is a learning method in which a machine learns without any supervision.</a:t>
            </a:r>
          </a:p>
          <a:p>
            <a:pPr marL="342900" indent="-415925" algn="just" rtl="0">
              <a:lnSpc>
                <a:spcPct val="115000"/>
              </a:lnSpc>
              <a:buSzPts val="2500"/>
              <a:buFontTx/>
              <a:buChar char="■"/>
            </a:pPr>
            <a:r>
              <a:rPr lang="en-US" sz="2400" dirty="0" smtClean="0">
                <a:solidFill>
                  <a:srgbClr val="333333"/>
                </a:solidFill>
                <a:highlight>
                  <a:srgbClr val="FFFFFF"/>
                </a:highlight>
                <a:latin typeface="Times New Roman" pitchFamily="18" charset="0"/>
                <a:ea typeface="Roboto"/>
                <a:cs typeface="Times New Roman" pitchFamily="18" charset="0"/>
                <a:sym typeface="Roboto"/>
              </a:rPr>
              <a:t>The </a:t>
            </a:r>
            <a:r>
              <a:rPr lang="en-US" sz="2400" dirty="0" smtClean="0">
                <a:solidFill>
                  <a:srgbClr val="333333"/>
                </a:solidFill>
                <a:highlight>
                  <a:srgbClr val="FFFFFF"/>
                </a:highlight>
                <a:latin typeface="Times New Roman" pitchFamily="18" charset="0"/>
                <a:ea typeface="Roboto"/>
                <a:cs typeface="Times New Roman" pitchFamily="18" charset="0"/>
                <a:sym typeface="Roboto"/>
              </a:rPr>
              <a:t>training is provided to the machine with the set of data that has not been labeled, classified, or categorized, and the algorithm needs to act on that data without any supervision.</a:t>
            </a:r>
          </a:p>
          <a:p>
            <a:pPr algn="just" rtl="0">
              <a:lnSpc>
                <a:spcPct val="115000"/>
              </a:lnSpc>
              <a:spcBef>
                <a:spcPts val="1200"/>
              </a:spcBef>
            </a:pPr>
            <a:r>
              <a:rPr lang="en-US" sz="2400" dirty="0" smtClean="0">
                <a:solidFill>
                  <a:srgbClr val="333333"/>
                </a:solidFill>
                <a:highlight>
                  <a:srgbClr val="FFFFFF"/>
                </a:highlight>
                <a:latin typeface="Times New Roman" pitchFamily="18" charset="0"/>
                <a:ea typeface="Roboto"/>
                <a:cs typeface="Times New Roman" pitchFamily="18" charset="0"/>
                <a:sym typeface="Roboto"/>
              </a:rPr>
              <a:t>   In unsupervised learning, we don't have a predetermined result. The machine tries to find useful insights from the huge amount of data. It can be further classifieds into two categories of algorithms:</a:t>
            </a:r>
          </a:p>
          <a:p>
            <a:pPr marL="457200" marR="25400" indent="-387350" algn="just">
              <a:lnSpc>
                <a:spcPct val="156250"/>
              </a:lnSpc>
              <a:spcBef>
                <a:spcPts val="1500"/>
              </a:spcBef>
              <a:buClr>
                <a:schemeClr val="dk1"/>
              </a:buClr>
              <a:buSzPts val="2500"/>
              <a:buFont typeface="Roboto"/>
              <a:buChar char="○"/>
            </a:pPr>
            <a:r>
              <a:rPr lang="en-US" sz="1200" b="1" dirty="0">
                <a:highlight>
                  <a:srgbClr val="FFFFFF"/>
                </a:highlight>
                <a:latin typeface="Roboto"/>
                <a:ea typeface="Roboto"/>
                <a:cs typeface="Roboto"/>
                <a:sym typeface="Roboto"/>
              </a:rPr>
              <a:t>Clustering</a:t>
            </a:r>
          </a:p>
          <a:p>
            <a:pPr marL="457200" marR="25400" indent="-387350" algn="just">
              <a:lnSpc>
                <a:spcPct val="156250"/>
              </a:lnSpc>
              <a:buClr>
                <a:schemeClr val="dk1"/>
              </a:buClr>
              <a:buSzPts val="2500"/>
              <a:buFont typeface="Roboto"/>
              <a:buChar char="○"/>
            </a:pPr>
            <a:r>
              <a:rPr lang="en-US" sz="1200" b="1" dirty="0">
                <a:highlight>
                  <a:srgbClr val="FFFFFF"/>
                </a:highlight>
                <a:latin typeface="Roboto"/>
                <a:ea typeface="Roboto"/>
                <a:cs typeface="Roboto"/>
                <a:sym typeface="Roboto"/>
              </a:rPr>
              <a:t>Association</a:t>
            </a:r>
          </a:p>
          <a:p>
            <a:pPr algn="just" rtl="0">
              <a:lnSpc>
                <a:spcPct val="115000"/>
              </a:lnSpc>
              <a:spcBef>
                <a:spcPts val="1200"/>
              </a:spcBef>
            </a:pPr>
            <a:endParaRPr lang="en-US" sz="1200" dirty="0" smtClean="0">
              <a:solidFill>
                <a:srgbClr val="333333"/>
              </a:solidFill>
              <a:highlight>
                <a:srgbClr val="FFFFFF"/>
              </a:highlight>
              <a:latin typeface="Roboto"/>
              <a:ea typeface="Roboto"/>
              <a:cs typeface="Roboto"/>
              <a:sym typeface="Roboto"/>
            </a:endParaRPr>
          </a:p>
          <a:p>
            <a:pPr marL="342900" algn="l" rtl="0">
              <a:lnSpc>
                <a:spcPct val="90000"/>
              </a:lnSpc>
              <a:spcBef>
                <a:spcPts val="1200"/>
              </a:spcBef>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Rectangle 6"/>
          <p:cNvSpPr/>
          <p:nvPr/>
        </p:nvSpPr>
        <p:spPr>
          <a:xfrm>
            <a:off x="2057400" y="540383"/>
            <a:ext cx="5257800" cy="461665"/>
          </a:xfrm>
          <a:prstGeom prst="rect">
            <a:avLst/>
          </a:prstGeom>
        </p:spPr>
        <p:txBody>
          <a:bodyPr wrap="square">
            <a:spAutoFit/>
          </a:bodyPr>
          <a:lstStyle/>
          <a:p>
            <a:r>
              <a:rPr lang="en-US" sz="2400" b="1" dirty="0">
                <a:solidFill>
                  <a:srgbClr val="610B4B"/>
                </a:solidFill>
                <a:highlight>
                  <a:srgbClr val="FFFFFF"/>
                </a:highlight>
                <a:latin typeface="Times New Roman" pitchFamily="18" charset="0"/>
                <a:cs typeface="Times New Roman" pitchFamily="18" charset="0"/>
              </a:rPr>
              <a:t>Reinforcement Learning</a:t>
            </a:r>
            <a:endParaRPr lang="en-US" sz="2400" b="1" dirty="0">
              <a:latin typeface="Times New Roman" pitchFamily="18" charset="0"/>
              <a:cs typeface="Times New Roman" pitchFamily="18" charset="0"/>
            </a:endParaRPr>
          </a:p>
        </p:txBody>
      </p:sp>
      <p:sp>
        <p:nvSpPr>
          <p:cNvPr id="8" name="Google Shape;192;g1e4a8230822_0_73"/>
          <p:cNvSpPr txBox="1">
            <a:spLocks/>
          </p:cNvSpPr>
          <p:nvPr/>
        </p:nvSpPr>
        <p:spPr>
          <a:xfrm>
            <a:off x="233575" y="1206600"/>
            <a:ext cx="8748900" cy="5148300"/>
          </a:xfrm>
          <a:prstGeom prst="rect">
            <a:avLst/>
          </a:prstGeom>
          <a:noFill/>
          <a:ln>
            <a:noFill/>
          </a:ln>
        </p:spPr>
        <p:txBody>
          <a:bodyPr spcFirstLastPara="1" wrap="square" lIns="91425" tIns="45700" rIns="91425" bIns="45700" anchor="t" anchorCtr="0">
            <a:no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434975" algn="just" rtl="0">
              <a:lnSpc>
                <a:spcPct val="115000"/>
              </a:lnSpc>
              <a:spcBef>
                <a:spcPts val="1200"/>
              </a:spcBef>
              <a:buSzPts val="2800"/>
              <a:buFont typeface="Times New Roman"/>
              <a:buChar char="■"/>
            </a:pPr>
            <a:r>
              <a:rPr lang="en-US" sz="2400" dirty="0" smtClean="0">
                <a:solidFill>
                  <a:srgbClr val="333333"/>
                </a:solidFill>
                <a:highlight>
                  <a:srgbClr val="FFFFFF"/>
                </a:highlight>
                <a:latin typeface="Times New Roman"/>
                <a:ea typeface="Times New Roman"/>
                <a:cs typeface="Times New Roman"/>
                <a:sym typeface="Times New Roman"/>
              </a:rPr>
              <a:t>Reinforcement learning is a feedback-based learning method, in which a learning agent gets a reward for each right action and gets a penalty for each wrong action.</a:t>
            </a:r>
          </a:p>
          <a:p>
            <a:pPr marL="342900" indent="-434975" algn="just" rtl="0">
              <a:lnSpc>
                <a:spcPct val="115000"/>
              </a:lnSpc>
              <a:buClr>
                <a:srgbClr val="333333"/>
              </a:buClr>
              <a:buSzPts val="2800"/>
              <a:buFont typeface="Times New Roman"/>
              <a:buChar char="■"/>
            </a:pPr>
            <a:r>
              <a:rPr lang="en-US" sz="2400" dirty="0" smtClean="0">
                <a:solidFill>
                  <a:srgbClr val="333333"/>
                </a:solidFill>
                <a:highlight>
                  <a:srgbClr val="FFFFFF"/>
                </a:highlight>
                <a:latin typeface="Times New Roman"/>
                <a:ea typeface="Times New Roman"/>
                <a:cs typeface="Times New Roman"/>
                <a:sym typeface="Times New Roman"/>
              </a:rPr>
              <a:t>The agent learns automatically with these feedbacks and improves its performance. In reinforcement learning, the agent interacts with the environment and explores it. </a:t>
            </a:r>
          </a:p>
          <a:p>
            <a:pPr marL="342900" indent="-434975" algn="just" rtl="0">
              <a:lnSpc>
                <a:spcPct val="115000"/>
              </a:lnSpc>
              <a:buClr>
                <a:srgbClr val="333333"/>
              </a:buClr>
              <a:buSzPts val="2800"/>
              <a:buFont typeface="Times New Roman"/>
              <a:buChar char="■"/>
            </a:pPr>
            <a:r>
              <a:rPr lang="en-US" sz="2400" dirty="0" smtClean="0">
                <a:solidFill>
                  <a:srgbClr val="333333"/>
                </a:solidFill>
                <a:highlight>
                  <a:srgbClr val="FFFFFF"/>
                </a:highlight>
                <a:latin typeface="Times New Roman"/>
                <a:ea typeface="Times New Roman"/>
                <a:cs typeface="Times New Roman"/>
                <a:sym typeface="Times New Roman"/>
              </a:rPr>
              <a:t>The robotic dog, which automatically learns the movement of his arms, is an example of Reinforcement learning.</a:t>
            </a:r>
          </a:p>
          <a:p>
            <a:pPr marL="457200" marR="25400" algn="l" rtl="0">
              <a:lnSpc>
                <a:spcPct val="156250"/>
              </a:lnSpc>
              <a:spcBef>
                <a:spcPts val="1500"/>
              </a:spcBef>
            </a:pPr>
            <a:endParaRPr lang="en-US" sz="2200" b="1" dirty="0" smtClean="0">
              <a:highlight>
                <a:srgbClr val="FFFFFF"/>
              </a:highlight>
              <a:latin typeface="Roboto"/>
              <a:ea typeface="Roboto"/>
              <a:cs typeface="Roboto"/>
              <a:sym typeface="Roboto"/>
            </a:endParaRPr>
          </a:p>
          <a:p>
            <a:pPr algn="just" rtl="0">
              <a:lnSpc>
                <a:spcPct val="115000"/>
              </a:lnSpc>
              <a:spcBef>
                <a:spcPts val="1200"/>
              </a:spcBef>
            </a:pPr>
            <a:endParaRPr lang="en-US" sz="1200" dirty="0" smtClean="0">
              <a:solidFill>
                <a:srgbClr val="333333"/>
              </a:solidFill>
              <a:highlight>
                <a:srgbClr val="FFFFFF"/>
              </a:highlight>
              <a:latin typeface="Roboto"/>
              <a:ea typeface="Roboto"/>
              <a:cs typeface="Roboto"/>
              <a:sym typeface="Roboto"/>
            </a:endParaRPr>
          </a:p>
          <a:p>
            <a:pPr marL="342900" algn="l" rtl="0">
              <a:lnSpc>
                <a:spcPct val="90000"/>
              </a:lnSpc>
              <a:spcBef>
                <a:spcPts val="1200"/>
              </a:spcBef>
            </a:pPr>
            <a:endParaRPr lang="en-US" dirty="0" smtClean="0">
              <a:solidFill>
                <a:schemeClr val="lt2"/>
              </a:solidFill>
            </a:endParaRPr>
          </a:p>
          <a:p>
            <a:pPr marL="342900" algn="l" rtl="0">
              <a:lnSpc>
                <a:spcPct val="90000"/>
              </a:lnSpc>
              <a:spcBef>
                <a:spcPts val="480"/>
              </a:spcBef>
            </a:pPr>
            <a:endParaRPr lang="en-US" dirty="0"/>
          </a:p>
        </p:txBody>
      </p:sp>
      <p:sp>
        <p:nvSpPr>
          <p:cNvPr id="2" name="Rectangle 1"/>
          <p:cNvSpPr/>
          <p:nvPr/>
        </p:nvSpPr>
        <p:spPr>
          <a:xfrm>
            <a:off x="3555215" y="6175533"/>
            <a:ext cx="2033570" cy="377667"/>
          </a:xfrm>
          <a:prstGeom prst="rect">
            <a:avLst/>
          </a:prstGeom>
        </p:spPr>
        <p:txBody>
          <a:bodyPr wrap="none">
            <a:spAutoFit/>
          </a:bodyPr>
          <a:lstStyle/>
          <a:p>
            <a:pPr marL="12700" lvl="0">
              <a:lnSpc>
                <a:spcPct val="103333"/>
              </a:lnSpc>
            </a:pPr>
            <a:r>
              <a:rPr lang="en-US" dirty="0"/>
              <a:t>Prof .Mohini </a:t>
            </a:r>
            <a:r>
              <a:rPr lang="en-US" dirty="0" err="1"/>
              <a:t>Thorat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object 26"/>
          <p:cNvSpPr txBox="1"/>
          <p:nvPr/>
        </p:nvSpPr>
        <p:spPr>
          <a:xfrm>
            <a:off x="8318500" y="4612970"/>
            <a:ext cx="825500" cy="300355"/>
          </a:xfrm>
          <a:prstGeom prst="rect">
            <a:avLst/>
          </a:prstGeom>
        </p:spPr>
        <p:txBody>
          <a:bodyPr vert="horz" wrap="square" lIns="0" tIns="12700" rIns="0" bIns="0" rtlCol="0">
            <a:spAutoFit/>
          </a:bodyPr>
          <a:lstStyle/>
          <a:p>
            <a:pPr marL="127635">
              <a:lnSpc>
                <a:spcPct val="100000"/>
              </a:lnSpc>
              <a:spcBef>
                <a:spcPts val="100"/>
              </a:spcBef>
            </a:pPr>
            <a:r>
              <a:rPr sz="1800" spc="-5" dirty="0">
                <a:solidFill>
                  <a:srgbClr val="FFFFFF"/>
                </a:solidFill>
                <a:latin typeface="Calibri"/>
                <a:cs typeface="Calibri"/>
              </a:rPr>
              <a:t>Union</a:t>
            </a:r>
            <a:endParaRPr sz="1800">
              <a:latin typeface="Calibri"/>
              <a:cs typeface="Calibri"/>
            </a:endParaRPr>
          </a:p>
        </p:txBody>
      </p:sp>
      <p:sp>
        <p:nvSpPr>
          <p:cNvPr id="38" name="object 38"/>
          <p:cNvSpPr txBox="1">
            <a:spLocks noGrp="1"/>
          </p:cNvSpPr>
          <p:nvPr>
            <p:ph type="title"/>
          </p:nvPr>
        </p:nvSpPr>
        <p:spPr>
          <a:prstGeom prst="rect">
            <a:avLst/>
          </a:prstGeom>
        </p:spPr>
        <p:txBody>
          <a:bodyPr vert="horz" wrap="square" lIns="0" tIns="12700" rIns="0" bIns="0" rtlCol="0">
            <a:spAutoFit/>
          </a:bodyPr>
          <a:lstStyle/>
          <a:p>
            <a:pPr marL="383540">
              <a:lnSpc>
                <a:spcPct val="100000"/>
              </a:lnSpc>
              <a:spcBef>
                <a:spcPts val="100"/>
              </a:spcBef>
            </a:pPr>
            <a:r>
              <a:rPr spc="-50" dirty="0"/>
              <a:t>JAYAWANTRAO</a:t>
            </a:r>
            <a:r>
              <a:rPr spc="-20" dirty="0"/>
              <a:t> </a:t>
            </a:r>
            <a:r>
              <a:rPr spc="-35" dirty="0"/>
              <a:t>SAWANT</a:t>
            </a:r>
            <a:r>
              <a:rPr spc="10" dirty="0"/>
              <a:t> </a:t>
            </a:r>
            <a:r>
              <a:rPr spc="-15" dirty="0"/>
              <a:t>COLLEGE</a:t>
            </a:r>
            <a:r>
              <a:rPr spc="15" dirty="0"/>
              <a:t> </a:t>
            </a:r>
            <a:r>
              <a:rPr spc="-5" dirty="0"/>
              <a:t>OF</a:t>
            </a:r>
            <a:r>
              <a:rPr dirty="0"/>
              <a:t> ENGINEERING,</a:t>
            </a:r>
            <a:r>
              <a:rPr spc="-5" dirty="0"/>
              <a:t> </a:t>
            </a:r>
            <a:r>
              <a:rPr spc="-10" dirty="0"/>
              <a:t>HADAPSAR,</a:t>
            </a:r>
            <a:r>
              <a:rPr spc="-15" dirty="0"/>
              <a:t> </a:t>
            </a:r>
            <a:r>
              <a:rPr spc="-5" dirty="0"/>
              <a:t>PUNE</a:t>
            </a:r>
          </a:p>
        </p:txBody>
      </p:sp>
      <p:pic>
        <p:nvPicPr>
          <p:cNvPr id="39" name="object 39"/>
          <p:cNvPicPr/>
          <p:nvPr/>
        </p:nvPicPr>
        <p:blipFill>
          <a:blip r:embed="rId2" cstate="print"/>
          <a:stretch>
            <a:fillRect/>
          </a:stretch>
        </p:blipFill>
        <p:spPr>
          <a:xfrm>
            <a:off x="533400" y="32511"/>
            <a:ext cx="745172" cy="507872"/>
          </a:xfrm>
          <a:prstGeom prst="rect">
            <a:avLst/>
          </a:prstGeom>
        </p:spPr>
      </p:pic>
      <p:sp>
        <p:nvSpPr>
          <p:cNvPr id="40" name="object 40"/>
          <p:cNvSpPr txBox="1">
            <a:spLocks noGrp="1"/>
          </p:cNvSpPr>
          <p:nvPr>
            <p:ph type="ftr" sz="quarter" idx="5"/>
          </p:nvPr>
        </p:nvSpPr>
        <p:spPr>
          <a:xfrm>
            <a:off x="3960114" y="6464909"/>
            <a:ext cx="1754886" cy="156068"/>
          </a:xfrm>
          <a:prstGeom prst="rect">
            <a:avLst/>
          </a:prstGeom>
        </p:spPr>
        <p:txBody>
          <a:bodyPr vert="horz" wrap="square" lIns="0" tIns="0" rIns="0" bIns="0" rtlCol="0">
            <a:spAutoFit/>
          </a:bodyPr>
          <a:lstStyle/>
          <a:p>
            <a:pPr marL="12700">
              <a:lnSpc>
                <a:spcPts val="1240"/>
              </a:lnSpc>
            </a:pPr>
            <a:r>
              <a:rPr lang="en-US" spc="-10" dirty="0" smtClean="0"/>
              <a:t>Prof. Mohini </a:t>
            </a:r>
            <a:r>
              <a:rPr lang="en-US" spc="-10" dirty="0" err="1" smtClean="0"/>
              <a:t>Thorat</a:t>
            </a:r>
            <a:endParaRPr lang="en-IN" spc="-10" dirty="0"/>
          </a:p>
        </p:txBody>
      </p:sp>
      <p:sp>
        <p:nvSpPr>
          <p:cNvPr id="42" name="Rectangle 41"/>
          <p:cNvSpPr/>
          <p:nvPr/>
        </p:nvSpPr>
        <p:spPr>
          <a:xfrm>
            <a:off x="762000" y="762000"/>
            <a:ext cx="4724400" cy="369332"/>
          </a:xfrm>
          <a:prstGeom prst="rect">
            <a:avLst/>
          </a:prstGeom>
        </p:spPr>
        <p:txBody>
          <a:bodyPr wrap="square">
            <a:spAutoFit/>
          </a:bodyPr>
          <a:lstStyle/>
          <a:p>
            <a:r>
              <a:rPr lang="en-US" b="1" dirty="0">
                <a:solidFill>
                  <a:srgbClr val="610B38"/>
                </a:solidFill>
                <a:highlight>
                  <a:srgbClr val="FFFFFF"/>
                </a:highlight>
              </a:rPr>
              <a:t>Applications of Machine learning</a:t>
            </a:r>
            <a:endParaRPr lang="en-US" b="1" dirty="0"/>
          </a:p>
        </p:txBody>
      </p:sp>
      <p:pic>
        <p:nvPicPr>
          <p:cNvPr id="8" name="Google Shape;200;g1e4a8230822_0_86"/>
          <p:cNvPicPr preferRelativeResize="0"/>
          <p:nvPr/>
        </p:nvPicPr>
        <p:blipFill>
          <a:blip r:embed="rId3">
            <a:alphaModFix/>
          </a:blip>
          <a:stretch>
            <a:fillRect/>
          </a:stretch>
        </p:blipFill>
        <p:spPr>
          <a:xfrm>
            <a:off x="1243012" y="1219200"/>
            <a:ext cx="6248400" cy="45740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object 23"/>
          <p:cNvSpPr txBox="1"/>
          <p:nvPr/>
        </p:nvSpPr>
        <p:spPr>
          <a:xfrm>
            <a:off x="8089900" y="4816855"/>
            <a:ext cx="1054100" cy="299720"/>
          </a:xfrm>
          <a:prstGeom prst="rect">
            <a:avLst/>
          </a:prstGeom>
        </p:spPr>
        <p:txBody>
          <a:bodyPr vert="horz" wrap="square" lIns="0" tIns="12700" rIns="0" bIns="0" rtlCol="0">
            <a:spAutoFit/>
          </a:bodyPr>
          <a:lstStyle/>
          <a:p>
            <a:pPr marL="109220">
              <a:lnSpc>
                <a:spcPct val="100000"/>
              </a:lnSpc>
              <a:spcBef>
                <a:spcPts val="100"/>
              </a:spcBef>
            </a:pPr>
            <a:r>
              <a:rPr sz="1800" spc="-10" dirty="0">
                <a:solidFill>
                  <a:srgbClr val="FFFFFF"/>
                </a:solidFill>
                <a:latin typeface="Calibri"/>
                <a:cs typeface="Calibri"/>
              </a:rPr>
              <a:t>interface</a:t>
            </a:r>
            <a:endParaRPr sz="1800">
              <a:latin typeface="Calibri"/>
              <a:cs typeface="Calibri"/>
            </a:endParaRPr>
          </a:p>
        </p:txBody>
      </p:sp>
      <p:sp>
        <p:nvSpPr>
          <p:cNvPr id="36" name="object 36"/>
          <p:cNvSpPr txBox="1">
            <a:spLocks noGrp="1"/>
          </p:cNvSpPr>
          <p:nvPr>
            <p:ph type="title"/>
          </p:nvPr>
        </p:nvSpPr>
        <p:spPr>
          <a:prstGeom prst="rect">
            <a:avLst/>
          </a:prstGeom>
        </p:spPr>
        <p:txBody>
          <a:bodyPr vert="horz" wrap="square" lIns="0" tIns="12700" rIns="0" bIns="0" rtlCol="0">
            <a:spAutoFit/>
          </a:bodyPr>
          <a:lstStyle/>
          <a:p>
            <a:pPr marL="383540">
              <a:lnSpc>
                <a:spcPct val="100000"/>
              </a:lnSpc>
              <a:spcBef>
                <a:spcPts val="100"/>
              </a:spcBef>
            </a:pPr>
            <a:r>
              <a:rPr spc="-50" dirty="0"/>
              <a:t>JAYAWANTRAO</a:t>
            </a:r>
            <a:r>
              <a:rPr spc="-20" dirty="0"/>
              <a:t> </a:t>
            </a:r>
            <a:r>
              <a:rPr spc="-35" dirty="0"/>
              <a:t>SAWANT</a:t>
            </a:r>
            <a:r>
              <a:rPr spc="10" dirty="0"/>
              <a:t> </a:t>
            </a:r>
            <a:r>
              <a:rPr spc="-15" dirty="0"/>
              <a:t>COLLEGE</a:t>
            </a:r>
            <a:r>
              <a:rPr spc="15" dirty="0"/>
              <a:t> </a:t>
            </a:r>
            <a:r>
              <a:rPr spc="-5" dirty="0"/>
              <a:t>OF</a:t>
            </a:r>
            <a:r>
              <a:rPr dirty="0"/>
              <a:t> ENGINEERING,</a:t>
            </a:r>
            <a:r>
              <a:rPr spc="-5" dirty="0"/>
              <a:t> </a:t>
            </a:r>
            <a:r>
              <a:rPr spc="-10" dirty="0"/>
              <a:t>HADAPSAR,</a:t>
            </a:r>
            <a:r>
              <a:rPr spc="-15" dirty="0"/>
              <a:t> </a:t>
            </a:r>
            <a:r>
              <a:rPr spc="-5" dirty="0"/>
              <a:t>PUNE</a:t>
            </a:r>
          </a:p>
        </p:txBody>
      </p:sp>
      <p:pic>
        <p:nvPicPr>
          <p:cNvPr id="37" name="object 37"/>
          <p:cNvPicPr/>
          <p:nvPr/>
        </p:nvPicPr>
        <p:blipFill>
          <a:blip r:embed="rId2" cstate="print"/>
          <a:stretch>
            <a:fillRect/>
          </a:stretch>
        </p:blipFill>
        <p:spPr>
          <a:xfrm>
            <a:off x="533400" y="32511"/>
            <a:ext cx="745172" cy="507872"/>
          </a:xfrm>
          <a:prstGeom prst="rect">
            <a:avLst/>
          </a:prstGeom>
        </p:spPr>
      </p:pic>
      <p:sp>
        <p:nvSpPr>
          <p:cNvPr id="40" name="Rectangle 39"/>
          <p:cNvSpPr/>
          <p:nvPr/>
        </p:nvSpPr>
        <p:spPr>
          <a:xfrm>
            <a:off x="1050131" y="685800"/>
            <a:ext cx="6036469" cy="1107996"/>
          </a:xfrm>
          <a:prstGeom prst="rect">
            <a:avLst/>
          </a:prstGeom>
        </p:spPr>
        <p:txBody>
          <a:bodyPr wrap="square">
            <a:spAutoFit/>
          </a:bodyPr>
          <a:lstStyle/>
          <a:p>
            <a:r>
              <a:rPr lang="en-IN" sz="2400" b="1" dirty="0">
                <a:latin typeface="Times New Roman" pitchFamily="18" charset="0"/>
                <a:cs typeface="Times New Roman" pitchFamily="18" charset="0"/>
              </a:rPr>
              <a:t>Parametric model</a:t>
            </a:r>
          </a:p>
          <a:p>
            <a:r>
              <a:rPr lang="en-IN" dirty="0"/>
              <a:t/>
            </a:r>
            <a:br>
              <a:rPr lang="en-IN" dirty="0"/>
            </a:br>
            <a:endParaRPr lang="en-US" sz="2400" dirty="0">
              <a:solidFill>
                <a:schemeClr val="lt1"/>
              </a:solidFill>
              <a:latin typeface="Times New Roman" pitchFamily="18" charset="0"/>
              <a:ea typeface="Calibri"/>
              <a:cs typeface="Times New Roman" pitchFamily="18" charset="0"/>
              <a:sym typeface="Calibri"/>
            </a:endParaRPr>
          </a:p>
        </p:txBody>
      </p:sp>
      <p:sp>
        <p:nvSpPr>
          <p:cNvPr id="2" name="Rectangle 1"/>
          <p:cNvSpPr/>
          <p:nvPr/>
        </p:nvSpPr>
        <p:spPr>
          <a:xfrm>
            <a:off x="3657600" y="6324600"/>
            <a:ext cx="2133600" cy="400110"/>
          </a:xfrm>
          <a:prstGeom prst="rect">
            <a:avLst/>
          </a:prstGeom>
        </p:spPr>
        <p:txBody>
          <a:bodyPr wrap="square">
            <a:spAutoFit/>
          </a:bodyPr>
          <a:lstStyle/>
          <a:p>
            <a:pPr marL="12700" lvl="0">
              <a:lnSpc>
                <a:spcPts val="1240"/>
              </a:lnSpc>
            </a:pPr>
            <a:r>
              <a:rPr lang="en-US" sz="1100" dirty="0"/>
              <a:t>Prof .Mohini </a:t>
            </a:r>
            <a:r>
              <a:rPr lang="en-US" sz="1100" dirty="0" err="1"/>
              <a:t>Thorat</a:t>
            </a:r>
            <a:endParaRPr lang="en-US" sz="1100" dirty="0"/>
          </a:p>
          <a:p>
            <a:pPr marL="12700">
              <a:lnSpc>
                <a:spcPts val="1240"/>
              </a:lnSpc>
            </a:pPr>
            <a:endParaRPr lang="en-IN" sz="1100" spc="-10" dirty="0"/>
          </a:p>
        </p:txBody>
      </p:sp>
      <p:sp>
        <p:nvSpPr>
          <p:cNvPr id="3" name="Rectangle 2"/>
          <p:cNvSpPr/>
          <p:nvPr/>
        </p:nvSpPr>
        <p:spPr>
          <a:xfrm>
            <a:off x="2590800" y="3124200"/>
            <a:ext cx="2152881" cy="369332"/>
          </a:xfrm>
          <a:prstGeom prst="rect">
            <a:avLst/>
          </a:prstGeom>
        </p:spPr>
        <p:txBody>
          <a:bodyPr wrap="square">
            <a:spAutoFit/>
          </a:bodyPr>
          <a:lstStyle/>
          <a:p>
            <a:r>
              <a:rPr lang="en-IN" dirty="0"/>
              <a:t>  </a:t>
            </a:r>
          </a:p>
        </p:txBody>
      </p:sp>
      <p:sp>
        <p:nvSpPr>
          <p:cNvPr id="6" name="Rectangle 5"/>
          <p:cNvSpPr/>
          <p:nvPr/>
        </p:nvSpPr>
        <p:spPr>
          <a:xfrm>
            <a:off x="4453217" y="3244334"/>
            <a:ext cx="237566" cy="369332"/>
          </a:xfrm>
          <a:prstGeom prst="rect">
            <a:avLst/>
          </a:prstGeom>
        </p:spPr>
        <p:txBody>
          <a:bodyPr wrap="none">
            <a:spAutoFit/>
          </a:bodyPr>
          <a:lstStyle/>
          <a:p>
            <a:r>
              <a:rPr lang="en-IN" dirty="0"/>
              <a:t> </a:t>
            </a:r>
          </a:p>
        </p:txBody>
      </p:sp>
      <p:sp>
        <p:nvSpPr>
          <p:cNvPr id="8" name="Rectangle 7"/>
          <p:cNvSpPr/>
          <p:nvPr/>
        </p:nvSpPr>
        <p:spPr>
          <a:xfrm>
            <a:off x="762000" y="1266597"/>
            <a:ext cx="6629400" cy="3785652"/>
          </a:xfrm>
          <a:prstGeom prst="rect">
            <a:avLst/>
          </a:prstGeom>
        </p:spPr>
        <p:txBody>
          <a:bodyPr wrap="square">
            <a:spAutoFit/>
          </a:bodyPr>
          <a:lstStyle/>
          <a:p>
            <a:pPr marL="285750" indent="-285750" fontAlgn="base">
              <a:buFont typeface="Arial" pitchFamily="34" charset="0"/>
              <a:buChar char="•"/>
            </a:pPr>
            <a:r>
              <a:rPr lang="en-US" sz="2400" dirty="0">
                <a:latin typeface="Times New Roman" pitchFamily="18" charset="0"/>
                <a:cs typeface="Times New Roman" pitchFamily="18" charset="0"/>
              </a:rPr>
              <a:t>It summarizes data with a set of parameters of fixed size, so it doesn’t matter how data is being considered for parametric model.</a:t>
            </a:r>
          </a:p>
          <a:p>
            <a:pPr marL="285750" indent="-285750" fontAlgn="base">
              <a:buFont typeface="Arial" pitchFamily="34" charset="0"/>
              <a:buChar char="•"/>
            </a:pPr>
            <a:r>
              <a:rPr lang="en-US" sz="2400" dirty="0">
                <a:latin typeface="Times New Roman" pitchFamily="18" charset="0"/>
                <a:cs typeface="Times New Roman" pitchFamily="18" charset="0"/>
              </a:rPr>
              <a:t>Examples of parametric Machine Learning Algorithm-</a:t>
            </a:r>
          </a:p>
          <a:p>
            <a:pPr marL="285750" indent="-285750" fontAlgn="base">
              <a:buFont typeface="Arial" pitchFamily="34" charset="0"/>
              <a:buChar char="•"/>
            </a:pPr>
            <a:r>
              <a:rPr lang="en-US" sz="2400" dirty="0">
                <a:latin typeface="Times New Roman" pitchFamily="18" charset="0"/>
                <a:cs typeface="Times New Roman" pitchFamily="18" charset="0"/>
              </a:rPr>
              <a:t>Logistic Regression</a:t>
            </a:r>
          </a:p>
          <a:p>
            <a:pPr marL="285750" indent="-285750" fontAlgn="base">
              <a:buFont typeface="Arial" pitchFamily="34" charset="0"/>
              <a:buChar char="•"/>
            </a:pPr>
            <a:r>
              <a:rPr lang="en-US" sz="2400" dirty="0">
                <a:latin typeface="Times New Roman" pitchFamily="18" charset="0"/>
                <a:cs typeface="Times New Roman" pitchFamily="18" charset="0"/>
              </a:rPr>
              <a:t>Linear Discriminant Analysis</a:t>
            </a:r>
          </a:p>
          <a:p>
            <a:pPr marL="285750" indent="-285750" fontAlgn="base">
              <a:buFont typeface="Arial" pitchFamily="34" charset="0"/>
              <a:buChar char="•"/>
            </a:pPr>
            <a:r>
              <a:rPr lang="en-US" sz="2400" dirty="0">
                <a:latin typeface="Times New Roman" pitchFamily="18" charset="0"/>
                <a:cs typeface="Times New Roman" pitchFamily="18" charset="0"/>
              </a:rPr>
              <a:t>Perception</a:t>
            </a:r>
          </a:p>
          <a:p>
            <a:pPr marL="285750" indent="-285750" fontAlgn="base">
              <a:buFont typeface="Arial" pitchFamily="34" charset="0"/>
              <a:buChar char="•"/>
            </a:pPr>
            <a:r>
              <a:rPr lang="en-US" sz="2400" dirty="0">
                <a:latin typeface="Times New Roman" pitchFamily="18" charset="0"/>
                <a:cs typeface="Times New Roman" pitchFamily="18" charset="0"/>
              </a:rPr>
              <a:t>Naïve Bayes</a:t>
            </a:r>
          </a:p>
          <a:p>
            <a:pPr marL="285750" indent="-285750" fontAlgn="base">
              <a:buFont typeface="Arial" pitchFamily="34" charset="0"/>
              <a:buChar char="•"/>
            </a:pPr>
            <a:r>
              <a:rPr lang="en-US" sz="2400" dirty="0">
                <a:latin typeface="Times New Roman" pitchFamily="18" charset="0"/>
                <a:cs typeface="Times New Roman" pitchFamily="18" charset="0"/>
              </a:rPr>
              <a:t>Simple neural networks.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Rectangle 6"/>
          <p:cNvSpPr/>
          <p:nvPr/>
        </p:nvSpPr>
        <p:spPr>
          <a:xfrm>
            <a:off x="1600200" y="516938"/>
            <a:ext cx="4572000" cy="1015663"/>
          </a:xfrm>
          <a:prstGeom prst="rect">
            <a:avLst/>
          </a:prstGeom>
        </p:spPr>
        <p:txBody>
          <a:bodyPr>
            <a:spAutoFit/>
          </a:bodyPr>
          <a:lstStyle/>
          <a:p>
            <a:r>
              <a:rPr lang="en-IN" sz="2400" b="1" dirty="0">
                <a:latin typeface="Times New Roman" pitchFamily="18" charset="0"/>
                <a:cs typeface="Times New Roman" pitchFamily="18" charset="0"/>
              </a:rPr>
              <a:t>Non –parametric Learning</a:t>
            </a:r>
          </a:p>
          <a:p>
            <a:r>
              <a:rPr lang="en-IN" dirty="0"/>
              <a:t/>
            </a:r>
            <a:br>
              <a:rPr lang="en-IN" dirty="0"/>
            </a:br>
            <a:endParaRPr lang="en-US" dirty="0" smtClean="0">
              <a:solidFill>
                <a:schemeClr val="lt1"/>
              </a:solidFill>
              <a:ea typeface="Calibri"/>
              <a:cs typeface="Calibri"/>
              <a:sym typeface="Calibri"/>
            </a:endParaRPr>
          </a:p>
        </p:txBody>
      </p:sp>
      <p:sp>
        <p:nvSpPr>
          <p:cNvPr id="6" name="object 6"/>
          <p:cNvSpPr txBox="1">
            <a:spLocks noGrp="1"/>
          </p:cNvSpPr>
          <p:nvPr>
            <p:ph type="ftr" sz="quarter" idx="5"/>
          </p:nvPr>
        </p:nvSpPr>
        <p:spPr>
          <a:xfrm>
            <a:off x="3960114" y="6464909"/>
            <a:ext cx="1602486" cy="156068"/>
          </a:xfrm>
          <a:prstGeom prst="rect">
            <a:avLst/>
          </a:prstGeom>
        </p:spPr>
        <p:txBody>
          <a:bodyPr vert="horz" wrap="square" lIns="0" tIns="0" rIns="0" bIns="0" rtlCol="0">
            <a:spAutoFit/>
          </a:bodyPr>
          <a:lstStyle/>
          <a:p>
            <a:pPr marL="12700">
              <a:lnSpc>
                <a:spcPts val="1240"/>
              </a:lnSpc>
            </a:pPr>
            <a:r>
              <a:rPr lang="en-US" spc="-10" dirty="0" smtClean="0"/>
              <a:t>Prof. Mohini </a:t>
            </a:r>
            <a:r>
              <a:rPr lang="en-US" spc="-10" dirty="0" err="1" smtClean="0"/>
              <a:t>Thorat</a:t>
            </a:r>
            <a:endParaRPr spc="-10" dirty="0"/>
          </a:p>
        </p:txBody>
      </p:sp>
      <p:sp>
        <p:nvSpPr>
          <p:cNvPr id="2" name="Rectangle 1"/>
          <p:cNvSpPr/>
          <p:nvPr/>
        </p:nvSpPr>
        <p:spPr>
          <a:xfrm>
            <a:off x="905986" y="1048889"/>
            <a:ext cx="6866414" cy="4154984"/>
          </a:xfrm>
          <a:prstGeom prst="rect">
            <a:avLst/>
          </a:prstGeom>
        </p:spPr>
        <p:txBody>
          <a:bodyPr wrap="square">
            <a:spAutoFit/>
          </a:bodyPr>
          <a:lstStyle/>
          <a:p>
            <a:pPr marL="285750" indent="-285750" algn="just" fontAlgn="base">
              <a:buFont typeface="Arial" pitchFamily="34" charset="0"/>
              <a:buChar char="•"/>
            </a:pPr>
            <a:r>
              <a:rPr lang="en-US" sz="2400" dirty="0">
                <a:latin typeface="Times New Roman" pitchFamily="18" charset="0"/>
                <a:cs typeface="Times New Roman" pitchFamily="18" charset="0"/>
              </a:rPr>
              <a:t>This types of Algorithms do not make strong assumptions for mapping functions.</a:t>
            </a:r>
          </a:p>
          <a:p>
            <a:pPr marL="285750" indent="-285750" algn="just" fontAlgn="base">
              <a:buFont typeface="Arial" pitchFamily="34" charset="0"/>
              <a:buChar char="•"/>
            </a:pPr>
            <a:r>
              <a:rPr lang="en-US" sz="2400" dirty="0">
                <a:latin typeface="Times New Roman" pitchFamily="18" charset="0"/>
                <a:cs typeface="Times New Roman" pitchFamily="18" charset="0"/>
              </a:rPr>
              <a:t>As these are no assumptions ,any functional form can be learnt from the training data.</a:t>
            </a:r>
          </a:p>
          <a:p>
            <a:pPr marL="285750" indent="-285750" algn="just" fontAlgn="base">
              <a:buFont typeface="Arial" pitchFamily="34" charset="0"/>
              <a:buChar char="•"/>
            </a:pPr>
            <a:r>
              <a:rPr lang="en-US" sz="2400" dirty="0">
                <a:latin typeface="Times New Roman" pitchFamily="18" charset="0"/>
                <a:cs typeface="Times New Roman" pitchFamily="18" charset="0"/>
              </a:rPr>
              <a:t>This type of non-parametric learning is applicable when there is a lot of data and no prior knowledge is available.</a:t>
            </a:r>
          </a:p>
          <a:p>
            <a:pPr marL="285750" indent="-285750" algn="just" fontAlgn="base">
              <a:buFont typeface="Arial" pitchFamily="34" charset="0"/>
              <a:buChar char="•"/>
            </a:pPr>
            <a:r>
              <a:rPr lang="en-US" sz="2400" dirty="0">
                <a:latin typeface="Times New Roman" pitchFamily="18" charset="0"/>
                <a:cs typeface="Times New Roman" pitchFamily="18" charset="0"/>
              </a:rPr>
              <a:t>A very common Non-parametric family is called Instance – Based learning and makes real time predictions based on hypothesis  determined only by the training samples.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533400" y="32511"/>
            <a:ext cx="745172" cy="507872"/>
          </a:xfrm>
          <a:prstGeom prst="rect">
            <a:avLst/>
          </a:prstGeom>
        </p:spPr>
      </p:pic>
      <p:sp>
        <p:nvSpPr>
          <p:cNvPr id="7" name="object 7"/>
          <p:cNvSpPr txBox="1">
            <a:spLocks noGrp="1"/>
          </p:cNvSpPr>
          <p:nvPr>
            <p:ph type="ftr" sz="quarter" idx="5"/>
          </p:nvPr>
        </p:nvSpPr>
        <p:spPr>
          <a:xfrm>
            <a:off x="4264914" y="6456682"/>
            <a:ext cx="1831086" cy="309957"/>
          </a:xfrm>
          <a:prstGeom prst="rect">
            <a:avLst/>
          </a:prstGeom>
        </p:spPr>
        <p:txBody>
          <a:bodyPr vert="horz" wrap="square" lIns="0" tIns="0" rIns="0" bIns="0" rtlCol="0">
            <a:spAutoFit/>
          </a:bodyPr>
          <a:lstStyle/>
          <a:p>
            <a:pPr marL="12700" lvl="0">
              <a:lnSpc>
                <a:spcPts val="1240"/>
              </a:lnSpc>
            </a:pPr>
            <a:r>
              <a:rPr lang="en-US" dirty="0"/>
              <a:t>Prof .Mohini </a:t>
            </a:r>
            <a:r>
              <a:rPr lang="en-US" dirty="0" err="1"/>
              <a:t>Thorat</a:t>
            </a:r>
            <a:endParaRPr lang="en-US" dirty="0"/>
          </a:p>
          <a:p>
            <a:pPr marL="12700">
              <a:lnSpc>
                <a:spcPts val="1240"/>
              </a:lnSpc>
            </a:pPr>
            <a:endParaRPr spc="-10" dirty="0"/>
          </a:p>
        </p:txBody>
      </p:sp>
      <p:sp>
        <p:nvSpPr>
          <p:cNvPr id="6" name="object 6"/>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dirty="0">
              <a:latin typeface="Calibri"/>
              <a:cs typeface="Calibri"/>
            </a:endParaRPr>
          </a:p>
        </p:txBody>
      </p:sp>
      <p:sp>
        <p:nvSpPr>
          <p:cNvPr id="9" name="Rectangle 8"/>
          <p:cNvSpPr/>
          <p:nvPr/>
        </p:nvSpPr>
        <p:spPr>
          <a:xfrm>
            <a:off x="1524000" y="562018"/>
            <a:ext cx="4572000" cy="1200329"/>
          </a:xfrm>
          <a:prstGeom prst="rect">
            <a:avLst/>
          </a:prstGeom>
        </p:spPr>
        <p:txBody>
          <a:bodyPr>
            <a:spAutoFit/>
          </a:bodyPr>
          <a:lstStyle/>
          <a:p>
            <a:r>
              <a:rPr lang="en-IN" sz="2400" b="1" dirty="0">
                <a:latin typeface="Times New Roman" pitchFamily="18" charset="0"/>
                <a:cs typeface="Times New Roman" pitchFamily="18" charset="0"/>
              </a:rPr>
              <a:t>Learnability</a:t>
            </a:r>
          </a:p>
          <a:p>
            <a:r>
              <a:rPr lang="en-IN" sz="2400" dirty="0"/>
              <a:t/>
            </a:r>
            <a:br>
              <a:rPr lang="en-IN" sz="2400" dirty="0"/>
            </a:br>
            <a:endParaRPr lang="en-US" sz="2400" dirty="0" smtClean="0">
              <a:ea typeface="Calibri"/>
              <a:cs typeface="Calibri"/>
              <a:sym typeface="Calibri"/>
            </a:endParaRPr>
          </a:p>
        </p:txBody>
      </p:sp>
      <p:sp>
        <p:nvSpPr>
          <p:cNvPr id="2" name="Rectangle 1"/>
          <p:cNvSpPr/>
          <p:nvPr/>
        </p:nvSpPr>
        <p:spPr>
          <a:xfrm>
            <a:off x="731520" y="1295400"/>
            <a:ext cx="6736080" cy="4339650"/>
          </a:xfrm>
          <a:prstGeom prst="rect">
            <a:avLst/>
          </a:prstGeom>
        </p:spPr>
        <p:txBody>
          <a:bodyPr wrap="square">
            <a:spAutoFit/>
          </a:bodyPr>
          <a:lstStyle/>
          <a:p>
            <a:pPr marL="342900" indent="-342900" algn="just" fontAlgn="base">
              <a:buFont typeface="Arial" pitchFamily="34" charset="0"/>
              <a:buChar char="•"/>
            </a:pPr>
            <a:r>
              <a:rPr lang="en-US" sz="2400" dirty="0">
                <a:latin typeface="Times New Roman" pitchFamily="18" charset="0"/>
                <a:cs typeface="Times New Roman" pitchFamily="18" charset="0"/>
              </a:rPr>
              <a:t>The parametric model can be divided into two parts:</a:t>
            </a:r>
          </a:p>
          <a:p>
            <a:pPr algn="just" fontAlgn="base"/>
            <a:r>
              <a:rPr lang="en-US" sz="2400" dirty="0" smtClean="0">
                <a:latin typeface="Times New Roman" pitchFamily="18" charset="0"/>
                <a:cs typeface="Times New Roman" pitchFamily="18" charset="0"/>
              </a:rPr>
              <a:t>1.   Static </a:t>
            </a:r>
            <a:r>
              <a:rPr lang="en-US" sz="2400" dirty="0">
                <a:latin typeface="Times New Roman" pitchFamily="18" charset="0"/>
                <a:cs typeface="Times New Roman" pitchFamily="18" charset="0"/>
              </a:rPr>
              <a:t>structure of parameters –</a:t>
            </a:r>
          </a:p>
          <a:p>
            <a:pPr marL="342900" indent="-342900" algn="just">
              <a:buFont typeface="Arial" pitchFamily="34" charset="0"/>
              <a:buChar char="•"/>
            </a:pPr>
            <a:r>
              <a:rPr lang="en-US" sz="2400" dirty="0">
                <a:latin typeface="Times New Roman" pitchFamily="18" charset="0"/>
                <a:cs typeface="Times New Roman" pitchFamily="18" charset="0"/>
              </a:rPr>
              <a:t>It is determined by the choice of specific algorithm and mostly immutable unless model provides some re-</a:t>
            </a:r>
            <a:r>
              <a:rPr lang="en-US" sz="2400" dirty="0" err="1">
                <a:latin typeface="Times New Roman" pitchFamily="18" charset="0"/>
                <a:cs typeface="Times New Roman" pitchFamily="18" charset="0"/>
              </a:rPr>
              <a:t>modelling</a:t>
            </a:r>
            <a:r>
              <a:rPr lang="en-US" sz="2400" dirty="0">
                <a:latin typeface="Times New Roman" pitchFamily="18" charset="0"/>
                <a:cs typeface="Times New Roman" pitchFamily="18" charset="0"/>
              </a:rPr>
              <a:t> functionalities.</a:t>
            </a:r>
          </a:p>
          <a:p>
            <a:pPr algn="just" fontAlgn="base"/>
            <a:r>
              <a:rPr lang="en-US" sz="2400" dirty="0" smtClean="0">
                <a:latin typeface="Times New Roman" pitchFamily="18" charset="0"/>
                <a:cs typeface="Times New Roman" pitchFamily="18" charset="0"/>
              </a:rPr>
              <a:t>2.   Dynamic </a:t>
            </a:r>
            <a:r>
              <a:rPr lang="en-US" sz="2400" dirty="0">
                <a:latin typeface="Times New Roman" pitchFamily="18" charset="0"/>
                <a:cs typeface="Times New Roman" pitchFamily="18" charset="0"/>
              </a:rPr>
              <a:t>set of parameters-</a:t>
            </a:r>
          </a:p>
          <a:p>
            <a:pPr marL="342900" indent="-342900" algn="just">
              <a:buFont typeface="Arial" pitchFamily="34" charset="0"/>
              <a:buChar char="•"/>
            </a:pPr>
            <a:r>
              <a:rPr lang="en-US" sz="2400" dirty="0">
                <a:latin typeface="Times New Roman" pitchFamily="18" charset="0"/>
                <a:cs typeface="Times New Roman" pitchFamily="18" charset="0"/>
              </a:rPr>
              <a:t>It is the objective of optimization ,which considers n unbounded parameters ,which generates n-dimensional space.</a:t>
            </a:r>
          </a:p>
          <a:p>
            <a:r>
              <a:rPr lang="en-US" dirty="0"/>
              <a:t/>
            </a:r>
            <a:br>
              <a:rPr lang="en-US" dirty="0"/>
            </a:b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5000" y="685800"/>
            <a:ext cx="7874000" cy="629018"/>
          </a:xfrm>
          <a:prstGeom prst="rect">
            <a:avLst/>
          </a:prstGeom>
        </p:spPr>
        <p:txBody>
          <a:bodyPr vert="horz" wrap="square" lIns="0" tIns="13335" rIns="0" bIns="0" rtlCol="0">
            <a:spAutoFit/>
          </a:bodyPr>
          <a:lstStyle/>
          <a:p>
            <a:pPr marL="12700">
              <a:lnSpc>
                <a:spcPct val="100000"/>
              </a:lnSpc>
              <a:spcBef>
                <a:spcPts val="105"/>
              </a:spcBef>
            </a:pPr>
            <a:r>
              <a:rPr lang="en-US" sz="4000" dirty="0">
                <a:solidFill>
                  <a:srgbClr val="610B38"/>
                </a:solidFill>
                <a:highlight>
                  <a:srgbClr val="FFFFFF"/>
                </a:highlight>
              </a:rPr>
              <a:t>What is Machine Learning</a:t>
            </a:r>
            <a:endParaRPr sz="4000" dirty="0">
              <a:latin typeface="Times New Roman" pitchFamily="18" charset="0"/>
              <a:cs typeface="Times New Roman" pitchFamily="18" charset="0"/>
            </a:endParaRPr>
          </a:p>
        </p:txBody>
      </p:sp>
      <p:sp>
        <p:nvSpPr>
          <p:cNvPr id="3" name="object 3"/>
          <p:cNvSpPr txBox="1"/>
          <p:nvPr/>
        </p:nvSpPr>
        <p:spPr>
          <a:xfrm>
            <a:off x="535940" y="1607565"/>
            <a:ext cx="7874000" cy="2836289"/>
          </a:xfrm>
          <a:prstGeom prst="rect">
            <a:avLst/>
          </a:prstGeom>
        </p:spPr>
        <p:txBody>
          <a:bodyPr vert="horz" wrap="square" lIns="0" tIns="13335" rIns="0" bIns="0" rtlCol="0">
            <a:spAutoFit/>
          </a:bodyPr>
          <a:lstStyle/>
          <a:p>
            <a:pPr marL="342900" lvl="0" indent="-441325" algn="just">
              <a:lnSpc>
                <a:spcPct val="90000"/>
              </a:lnSpc>
              <a:spcBef>
                <a:spcPts val="480"/>
              </a:spcBef>
              <a:buSzPts val="3350"/>
              <a:buFont typeface="Times New Roman"/>
              <a:buChar char="■"/>
            </a:pPr>
            <a:r>
              <a:rPr lang="en-US" sz="2400" dirty="0">
                <a:solidFill>
                  <a:srgbClr val="333333"/>
                </a:solidFill>
                <a:highlight>
                  <a:srgbClr val="FFFFFF"/>
                </a:highlight>
                <a:latin typeface="Times New Roman"/>
                <a:ea typeface="Times New Roman"/>
                <a:cs typeface="Times New Roman"/>
                <a:sym typeface="Times New Roman"/>
              </a:rPr>
              <a:t>In the real world, we are surrounded by humans who can learn everything from their experiences with their learning capability.</a:t>
            </a:r>
          </a:p>
          <a:p>
            <a:pPr marL="342900" lvl="0" indent="-441325" algn="just">
              <a:lnSpc>
                <a:spcPct val="90000"/>
              </a:lnSpc>
              <a:spcBef>
                <a:spcPts val="480"/>
              </a:spcBef>
              <a:buSzPts val="3350"/>
              <a:buFont typeface="Times New Roman"/>
              <a:buChar char="■"/>
            </a:pPr>
            <a:r>
              <a:rPr lang="en-US" sz="2400" dirty="0">
                <a:solidFill>
                  <a:srgbClr val="333333"/>
                </a:solidFill>
                <a:highlight>
                  <a:srgbClr val="FFFFFF"/>
                </a:highlight>
                <a:latin typeface="Times New Roman"/>
                <a:ea typeface="Times New Roman"/>
                <a:cs typeface="Times New Roman"/>
                <a:sym typeface="Times New Roman"/>
              </a:rPr>
              <a:t>we have computers or machines which work on our instructions. But can a machine also learn from experiences or past data like a human does?</a:t>
            </a:r>
            <a:endParaRPr lang="en-US" sz="3600" dirty="0">
              <a:latin typeface="Times New Roman"/>
              <a:ea typeface="Times New Roman"/>
              <a:cs typeface="Times New Roman"/>
              <a:sym typeface="Times New Roman"/>
            </a:endParaRPr>
          </a:p>
          <a:p>
            <a:pPr marL="355600" marR="5080" indent="-342900">
              <a:lnSpc>
                <a:spcPct val="100000"/>
              </a:lnSpc>
              <a:spcBef>
                <a:spcPts val="105"/>
              </a:spcBef>
              <a:buFont typeface="Arial MT"/>
              <a:buChar char="•"/>
              <a:tabLst>
                <a:tab pos="354965" algn="l"/>
                <a:tab pos="355600" algn="l"/>
              </a:tabLst>
            </a:pPr>
            <a:endParaRPr lang="en-US" sz="2400" dirty="0">
              <a:latin typeface="Calibri"/>
              <a:cs typeface="Calibri"/>
            </a:endParaRPr>
          </a:p>
          <a:p>
            <a:pPr marL="355600" marR="5080" indent="-342900">
              <a:lnSpc>
                <a:spcPct val="100000"/>
              </a:lnSpc>
              <a:spcBef>
                <a:spcPts val="105"/>
              </a:spcBef>
              <a:buFont typeface="Arial MT"/>
              <a:buChar char="•"/>
              <a:tabLst>
                <a:tab pos="354965" algn="l"/>
                <a:tab pos="355600" algn="l"/>
              </a:tabLst>
            </a:pPr>
            <a:endParaRPr sz="2400" dirty="0">
              <a:latin typeface="Calibri"/>
              <a:cs typeface="Calibri"/>
            </a:endParaRPr>
          </a:p>
        </p:txBody>
      </p:sp>
      <p:sp>
        <p:nvSpPr>
          <p:cNvPr id="4" name="object 4"/>
          <p:cNvSpPr/>
          <p:nvPr/>
        </p:nvSpPr>
        <p:spPr>
          <a:xfrm>
            <a:off x="3124200" y="6356350"/>
            <a:ext cx="2895600" cy="365125"/>
          </a:xfrm>
          <a:custGeom>
            <a:avLst/>
            <a:gdLst/>
            <a:ahLst/>
            <a:cxnLst/>
            <a:rect l="l" t="t" r="r" b="b"/>
            <a:pathLst>
              <a:path w="2895600" h="365125">
                <a:moveTo>
                  <a:pt x="2895600" y="0"/>
                </a:moveTo>
                <a:lnTo>
                  <a:pt x="0" y="0"/>
                </a:lnTo>
                <a:lnTo>
                  <a:pt x="0" y="365125"/>
                </a:lnTo>
                <a:lnTo>
                  <a:pt x="2895600" y="365125"/>
                </a:lnTo>
                <a:lnTo>
                  <a:pt x="2895600" y="0"/>
                </a:lnTo>
                <a:close/>
              </a:path>
            </a:pathLst>
          </a:custGeom>
          <a:solidFill>
            <a:srgbClr val="000000"/>
          </a:solidFill>
        </p:spPr>
        <p:txBody>
          <a:bodyPr wrap="square" lIns="0" tIns="0" rIns="0" bIns="0" rtlCol="0"/>
          <a:lstStyle/>
          <a:p>
            <a:endParaRPr/>
          </a:p>
        </p:txBody>
      </p:sp>
      <p:sp>
        <p:nvSpPr>
          <p:cNvPr id="5" name="object 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6" name="object 6"/>
          <p:cNvPicPr/>
          <p:nvPr/>
        </p:nvPicPr>
        <p:blipFill>
          <a:blip r:embed="rId2" cstate="print"/>
          <a:stretch>
            <a:fillRect/>
          </a:stretch>
        </p:blipFill>
        <p:spPr>
          <a:xfrm>
            <a:off x="533400" y="32511"/>
            <a:ext cx="745172" cy="507872"/>
          </a:xfrm>
          <a:prstGeom prst="rect">
            <a:avLst/>
          </a:prstGeom>
        </p:spPr>
      </p:pic>
      <p:sp>
        <p:nvSpPr>
          <p:cNvPr id="7" name="object 7"/>
          <p:cNvSpPr txBox="1">
            <a:spLocks noGrp="1"/>
          </p:cNvSpPr>
          <p:nvPr>
            <p:ph type="ftr" sz="quarter" idx="5"/>
          </p:nvPr>
        </p:nvSpPr>
        <p:spPr>
          <a:xfrm>
            <a:off x="3557396" y="6461968"/>
            <a:ext cx="1929003" cy="309957"/>
          </a:xfrm>
          <a:prstGeom prst="rect">
            <a:avLst/>
          </a:prstGeom>
        </p:spPr>
        <p:txBody>
          <a:bodyPr vert="horz" wrap="square" lIns="0" tIns="0" rIns="0" bIns="0" rtlCol="0">
            <a:spAutoFit/>
          </a:bodyPr>
          <a:lstStyle/>
          <a:p>
            <a:pPr marL="12700" lvl="0">
              <a:lnSpc>
                <a:spcPts val="1240"/>
              </a:lnSpc>
            </a:pPr>
            <a:r>
              <a:rPr lang="en-US" dirty="0"/>
              <a:t>Prof .Mohini </a:t>
            </a:r>
            <a:r>
              <a:rPr lang="en-US" dirty="0" err="1"/>
              <a:t>Thorat</a:t>
            </a:r>
            <a:endParaRPr lang="en-US" dirty="0"/>
          </a:p>
          <a:p>
            <a:pPr marL="12700">
              <a:lnSpc>
                <a:spcPts val="1240"/>
              </a:lnSpc>
            </a:pPr>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1594"/>
            <a:ext cx="5219700" cy="505908"/>
          </a:xfrm>
          <a:prstGeom prst="rect">
            <a:avLst/>
          </a:prstGeom>
        </p:spPr>
        <p:txBody>
          <a:bodyPr vert="horz" wrap="square" lIns="0" tIns="13335" rIns="0" bIns="0" rtlCol="0">
            <a:spAutoFit/>
          </a:bodyPr>
          <a:lstStyle/>
          <a:p>
            <a:r>
              <a:rPr lang="en-US" sz="3200" dirty="0">
                <a:solidFill>
                  <a:srgbClr val="610B38"/>
                </a:solidFill>
                <a:highlight>
                  <a:srgbClr val="FFFFFF"/>
                </a:highlight>
                <a:latin typeface="Times New Roman"/>
                <a:ea typeface="Times New Roman"/>
                <a:cs typeface="Times New Roman"/>
                <a:sym typeface="Times New Roman"/>
              </a:rPr>
              <a:t>What is Machine Learning</a:t>
            </a:r>
            <a:endParaRPr lang="en-US" sz="3200" b="0" dirty="0"/>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6" name="object 6"/>
          <p:cNvSpPr txBox="1">
            <a:spLocks noGrp="1"/>
          </p:cNvSpPr>
          <p:nvPr>
            <p:ph type="ftr" sz="quarter" idx="5"/>
          </p:nvPr>
        </p:nvSpPr>
        <p:spPr>
          <a:xfrm>
            <a:off x="3960114" y="6464909"/>
            <a:ext cx="1526286" cy="309957"/>
          </a:xfrm>
          <a:prstGeom prst="rect">
            <a:avLst/>
          </a:prstGeom>
        </p:spPr>
        <p:txBody>
          <a:bodyPr vert="horz" wrap="square" lIns="0" tIns="0" rIns="0" bIns="0" rtlCol="0">
            <a:spAutoFit/>
          </a:bodyPr>
          <a:lstStyle/>
          <a:p>
            <a:pPr marL="12700" lvl="0">
              <a:lnSpc>
                <a:spcPts val="1240"/>
              </a:lnSpc>
            </a:pPr>
            <a:r>
              <a:rPr lang="en-US" dirty="0"/>
              <a:t>Prof .Mohini </a:t>
            </a:r>
            <a:r>
              <a:rPr lang="en-US" dirty="0" err="1"/>
              <a:t>Thorat</a:t>
            </a:r>
            <a:endParaRPr lang="en-US" dirty="0"/>
          </a:p>
          <a:p>
            <a:pPr marL="12700">
              <a:lnSpc>
                <a:spcPts val="1240"/>
              </a:lnSpc>
            </a:pPr>
            <a:endParaRPr spc="-10" dirty="0"/>
          </a:p>
        </p:txBody>
      </p:sp>
      <p:pic>
        <p:nvPicPr>
          <p:cNvPr id="7" name="Google Shape;130;g1e4a8230822_0_3" descr="Introduction to Machine Learning"/>
          <p:cNvPicPr preferRelativeResize="0"/>
          <p:nvPr/>
        </p:nvPicPr>
        <p:blipFill>
          <a:blip r:embed="rId3">
            <a:alphaModFix/>
          </a:blip>
          <a:stretch>
            <a:fillRect/>
          </a:stretch>
        </p:blipFill>
        <p:spPr>
          <a:xfrm>
            <a:off x="154075" y="1379050"/>
            <a:ext cx="8456525" cy="4488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3277" y="490167"/>
            <a:ext cx="5959983" cy="690574"/>
          </a:xfrm>
          <a:prstGeom prst="rect">
            <a:avLst/>
          </a:prstGeom>
        </p:spPr>
        <p:txBody>
          <a:bodyPr vert="horz" wrap="square" lIns="0" tIns="13335" rIns="0" bIns="0" rtlCol="0">
            <a:spAutoFit/>
          </a:bodyPr>
          <a:lstStyle/>
          <a:p>
            <a:pPr marL="12700">
              <a:lnSpc>
                <a:spcPct val="100000"/>
              </a:lnSpc>
              <a:spcBef>
                <a:spcPts val="105"/>
              </a:spcBef>
            </a:pPr>
            <a:r>
              <a:rPr lang="en-US" sz="4400" dirty="0">
                <a:solidFill>
                  <a:srgbClr val="610B38"/>
                </a:solidFill>
                <a:highlight>
                  <a:srgbClr val="FFFFFF"/>
                </a:highlight>
                <a:latin typeface="Times New Roman"/>
                <a:ea typeface="Times New Roman"/>
                <a:cs typeface="Times New Roman"/>
                <a:sym typeface="Times New Roman"/>
              </a:rPr>
              <a:t>Machine learning</a:t>
            </a:r>
            <a:endParaRPr sz="4400" dirty="0">
              <a:latin typeface="Calibri"/>
              <a:cs typeface="Calibri"/>
            </a:endParaRPr>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6" name="object 6"/>
          <p:cNvSpPr txBox="1">
            <a:spLocks noGrp="1"/>
          </p:cNvSpPr>
          <p:nvPr>
            <p:ph type="ftr" sz="quarter" idx="5"/>
          </p:nvPr>
        </p:nvSpPr>
        <p:spPr>
          <a:xfrm>
            <a:off x="3960114" y="6464909"/>
            <a:ext cx="1831086" cy="309957"/>
          </a:xfrm>
          <a:prstGeom prst="rect">
            <a:avLst/>
          </a:prstGeom>
        </p:spPr>
        <p:txBody>
          <a:bodyPr vert="horz" wrap="square" lIns="0" tIns="0" rIns="0" bIns="0" rtlCol="0">
            <a:spAutoFit/>
          </a:bodyPr>
          <a:lstStyle/>
          <a:p>
            <a:pPr marL="12700" lvl="0">
              <a:lnSpc>
                <a:spcPts val="1240"/>
              </a:lnSpc>
            </a:pPr>
            <a:r>
              <a:rPr lang="en-US" dirty="0"/>
              <a:t>Prof .Mohini </a:t>
            </a:r>
            <a:r>
              <a:rPr lang="en-US" dirty="0" err="1"/>
              <a:t>Thorat</a:t>
            </a:r>
            <a:endParaRPr lang="en-US" dirty="0"/>
          </a:p>
          <a:p>
            <a:pPr marL="12700">
              <a:lnSpc>
                <a:spcPts val="1240"/>
              </a:lnSpc>
            </a:pPr>
            <a:endParaRPr lang="en-IN" spc="-10" dirty="0"/>
          </a:p>
        </p:txBody>
      </p:sp>
      <p:sp>
        <p:nvSpPr>
          <p:cNvPr id="7" name="Google Shape;138;p3"/>
          <p:cNvSpPr txBox="1">
            <a:spLocks noGrp="1"/>
          </p:cNvSpPr>
          <p:nvPr>
            <p:ph type="body" idx="1"/>
          </p:nvPr>
        </p:nvSpPr>
        <p:spPr>
          <a:xfrm>
            <a:off x="533400" y="1524000"/>
            <a:ext cx="8229600" cy="4419600"/>
          </a:xfrm>
          <a:prstGeom prst="rect">
            <a:avLst/>
          </a:prstGeom>
          <a:noFill/>
          <a:ln>
            <a:noFill/>
          </a:ln>
        </p:spPr>
        <p:txBody>
          <a:bodyPr spcFirstLastPara="1" wrap="square" lIns="91425" tIns="45700" rIns="91425" bIns="45700" anchor="t" anchorCtr="0">
            <a:noAutofit/>
          </a:bodyPr>
          <a:lstStyle/>
          <a:p>
            <a:pPr marL="342900" lvl="0" indent="-447675" algn="just" rtl="0">
              <a:lnSpc>
                <a:spcPct val="90000"/>
              </a:lnSpc>
              <a:spcBef>
                <a:spcPts val="0"/>
              </a:spcBef>
              <a:spcAft>
                <a:spcPts val="0"/>
              </a:spcAft>
              <a:buSzPts val="3000"/>
              <a:buFont typeface="Times New Roman"/>
              <a:buChar char="■"/>
            </a:pPr>
            <a:r>
              <a:rPr lang="en-US" b="0" dirty="0">
                <a:solidFill>
                  <a:srgbClr val="333333"/>
                </a:solidFill>
                <a:highlight>
                  <a:srgbClr val="F9F9F9"/>
                </a:highlight>
                <a:latin typeface="Times New Roman"/>
                <a:ea typeface="Times New Roman"/>
                <a:cs typeface="Times New Roman"/>
                <a:sym typeface="Times New Roman"/>
              </a:rPr>
              <a:t>Machine learning enables a machine to automatically learn from data, improve performance from experiences, and predict things without being explicitly programmed.</a:t>
            </a:r>
            <a:endParaRPr b="0" dirty="0">
              <a:latin typeface="Times New Roman"/>
              <a:ea typeface="Times New Roman"/>
              <a:cs typeface="Times New Roman"/>
              <a:sym typeface="Times New Roman"/>
            </a:endParaRPr>
          </a:p>
          <a:p>
            <a:pPr marL="342900" lvl="0" indent="-447675" algn="just" rtl="0">
              <a:lnSpc>
                <a:spcPct val="90000"/>
              </a:lnSpc>
              <a:spcBef>
                <a:spcPts val="480"/>
              </a:spcBef>
              <a:spcAft>
                <a:spcPts val="0"/>
              </a:spcAft>
              <a:buSzPts val="3000"/>
              <a:buFont typeface="Times New Roman"/>
              <a:buChar char="■"/>
            </a:pPr>
            <a:r>
              <a:rPr lang="en-US" b="0" dirty="0">
                <a:latin typeface="Times New Roman"/>
                <a:ea typeface="Times New Roman"/>
                <a:cs typeface="Times New Roman"/>
                <a:sym typeface="Times New Roman"/>
              </a:rPr>
              <a:t>Primary aim of ML is to allow the computers to learn automatically without human interaction.</a:t>
            </a:r>
            <a:endParaRPr b="0" dirty="0">
              <a:latin typeface="Times New Roman"/>
              <a:ea typeface="Times New Roman"/>
              <a:cs typeface="Times New Roman"/>
              <a:sym typeface="Times New Roman"/>
            </a:endParaRPr>
          </a:p>
          <a:p>
            <a:pPr marL="342900" lvl="0" indent="-447675" algn="just" rtl="0">
              <a:lnSpc>
                <a:spcPct val="90000"/>
              </a:lnSpc>
              <a:spcBef>
                <a:spcPts val="480"/>
              </a:spcBef>
              <a:spcAft>
                <a:spcPts val="0"/>
              </a:spcAft>
              <a:buSzPts val="3000"/>
              <a:buChar char="■"/>
            </a:pPr>
            <a:r>
              <a:rPr lang="en-US" b="0" dirty="0" err="1">
                <a:latin typeface="Times New Roman"/>
                <a:ea typeface="Times New Roman"/>
                <a:cs typeface="Times New Roman"/>
                <a:sym typeface="Times New Roman"/>
              </a:rPr>
              <a:t>eg</a:t>
            </a:r>
            <a:r>
              <a:rPr lang="en-US" b="0" dirty="0">
                <a:latin typeface="Times New Roman"/>
                <a:ea typeface="Times New Roman"/>
                <a:cs typeface="Times New Roman"/>
                <a:sym typeface="Times New Roman"/>
              </a:rPr>
              <a:t>. F</a:t>
            </a:r>
            <a:r>
              <a:rPr lang="en-US" b="0" dirty="0">
                <a:solidFill>
                  <a:srgbClr val="333333"/>
                </a:solidFill>
                <a:highlight>
                  <a:srgbClr val="FFFFFF"/>
                </a:highlight>
                <a:latin typeface="Times New Roman"/>
                <a:ea typeface="Times New Roman"/>
                <a:cs typeface="Times New Roman"/>
                <a:sym typeface="Times New Roman"/>
              </a:rPr>
              <a:t>ace recognition, and friend suggestion by Facebook, self-driving cars, cyber fraud detection</a:t>
            </a:r>
            <a:endParaRPr b="0"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p:nvPr/>
        </p:nvSpPr>
        <p:spPr>
          <a:xfrm>
            <a:off x="871524" y="534365"/>
            <a:ext cx="6977076" cy="504625"/>
          </a:xfrm>
          <a:prstGeom prst="rect">
            <a:avLst/>
          </a:prstGeom>
        </p:spPr>
        <p:txBody>
          <a:bodyPr vert="horz" wrap="square" lIns="0" tIns="12065" rIns="0" bIns="0" rtlCol="0">
            <a:spAutoFit/>
          </a:bodyPr>
          <a:lstStyle/>
          <a:p>
            <a:pPr marL="12700">
              <a:lnSpc>
                <a:spcPct val="100000"/>
              </a:lnSpc>
              <a:spcBef>
                <a:spcPts val="95"/>
              </a:spcBef>
            </a:pPr>
            <a:r>
              <a:rPr lang="en-US" sz="3200" b="1" dirty="0">
                <a:solidFill>
                  <a:srgbClr val="610B38"/>
                </a:solidFill>
                <a:highlight>
                  <a:srgbClr val="FFFFFF"/>
                </a:highlight>
                <a:latin typeface="Times New Roman" pitchFamily="18" charset="0"/>
                <a:cs typeface="Times New Roman" pitchFamily="18" charset="0"/>
              </a:rPr>
              <a:t>How does Machine Learning work</a:t>
            </a:r>
            <a:endParaRPr sz="3200" b="1" dirty="0">
              <a:latin typeface="Times New Roman" pitchFamily="18" charset="0"/>
              <a:cs typeface="Times New Roman" pitchFamily="18" charset="0"/>
            </a:endParaRPr>
          </a:p>
        </p:txBody>
      </p:sp>
      <p:sp>
        <p:nvSpPr>
          <p:cNvPr id="15" name="object 15"/>
          <p:cNvSpPr txBox="1">
            <a:spLocks noGrp="1"/>
          </p:cNvSpPr>
          <p:nvPr>
            <p:ph type="title"/>
          </p:nvPr>
        </p:nvSpPr>
        <p:spPr>
          <a:prstGeom prst="rect">
            <a:avLst/>
          </a:prstGeom>
        </p:spPr>
        <p:txBody>
          <a:bodyPr vert="horz" wrap="square" lIns="0" tIns="12700" rIns="0" bIns="0" rtlCol="0">
            <a:spAutoFit/>
          </a:bodyPr>
          <a:lstStyle/>
          <a:p>
            <a:pPr marL="383540">
              <a:lnSpc>
                <a:spcPct val="100000"/>
              </a:lnSpc>
              <a:spcBef>
                <a:spcPts val="100"/>
              </a:spcBef>
            </a:pPr>
            <a:r>
              <a:rPr spc="-50" dirty="0"/>
              <a:t>JAYAWANTRAO</a:t>
            </a:r>
            <a:r>
              <a:rPr spc="-20" dirty="0"/>
              <a:t> </a:t>
            </a:r>
            <a:r>
              <a:rPr spc="-35" dirty="0"/>
              <a:t>SAWANT</a:t>
            </a:r>
            <a:r>
              <a:rPr spc="10" dirty="0"/>
              <a:t> </a:t>
            </a:r>
            <a:r>
              <a:rPr spc="-15" dirty="0"/>
              <a:t>COLLEGE</a:t>
            </a:r>
            <a:r>
              <a:rPr spc="15" dirty="0"/>
              <a:t> </a:t>
            </a:r>
            <a:r>
              <a:rPr spc="-5" dirty="0"/>
              <a:t>OF</a:t>
            </a:r>
            <a:r>
              <a:rPr dirty="0"/>
              <a:t> ENGINEERING,</a:t>
            </a:r>
            <a:r>
              <a:rPr spc="-5" dirty="0"/>
              <a:t> </a:t>
            </a:r>
            <a:r>
              <a:rPr spc="-10" dirty="0"/>
              <a:t>HADAPSAR,</a:t>
            </a:r>
            <a:r>
              <a:rPr spc="-15" dirty="0"/>
              <a:t> </a:t>
            </a:r>
            <a:r>
              <a:rPr spc="-5" dirty="0"/>
              <a:t>PUNE</a:t>
            </a:r>
          </a:p>
        </p:txBody>
      </p:sp>
      <p:pic>
        <p:nvPicPr>
          <p:cNvPr id="16" name="object 16"/>
          <p:cNvPicPr/>
          <p:nvPr/>
        </p:nvPicPr>
        <p:blipFill>
          <a:blip r:embed="rId2" cstate="print"/>
          <a:stretch>
            <a:fillRect/>
          </a:stretch>
        </p:blipFill>
        <p:spPr>
          <a:xfrm>
            <a:off x="533400" y="32511"/>
            <a:ext cx="745172" cy="507872"/>
          </a:xfrm>
          <a:prstGeom prst="rect">
            <a:avLst/>
          </a:prstGeom>
        </p:spPr>
      </p:pic>
      <p:sp>
        <p:nvSpPr>
          <p:cNvPr id="17" name="object 17"/>
          <p:cNvSpPr txBox="1">
            <a:spLocks noGrp="1"/>
          </p:cNvSpPr>
          <p:nvPr>
            <p:ph type="ftr" sz="quarter" idx="5"/>
          </p:nvPr>
        </p:nvSpPr>
        <p:spPr>
          <a:xfrm>
            <a:off x="3960114" y="6464909"/>
            <a:ext cx="1526286" cy="309957"/>
          </a:xfrm>
          <a:prstGeom prst="rect">
            <a:avLst/>
          </a:prstGeom>
        </p:spPr>
        <p:txBody>
          <a:bodyPr vert="horz" wrap="square" lIns="0" tIns="0" rIns="0" bIns="0" rtlCol="0">
            <a:spAutoFit/>
          </a:bodyPr>
          <a:lstStyle/>
          <a:p>
            <a:pPr marL="12700" lvl="0">
              <a:lnSpc>
                <a:spcPts val="1240"/>
              </a:lnSpc>
            </a:pPr>
            <a:r>
              <a:rPr lang="en-US" dirty="0" err="1" smtClean="0"/>
              <a:t>Prof.MohiniThorat</a:t>
            </a:r>
            <a:endParaRPr lang="en-US" dirty="0"/>
          </a:p>
          <a:p>
            <a:pPr marL="12700">
              <a:lnSpc>
                <a:spcPts val="1240"/>
              </a:lnSpc>
            </a:pPr>
            <a:endParaRPr lang="en-IN" spc="-10" dirty="0"/>
          </a:p>
        </p:txBody>
      </p:sp>
      <p:sp>
        <p:nvSpPr>
          <p:cNvPr id="9" name="Google Shape;145;p4"/>
          <p:cNvSpPr txBox="1"/>
          <p:nvPr/>
        </p:nvSpPr>
        <p:spPr>
          <a:xfrm>
            <a:off x="149225" y="1136900"/>
            <a:ext cx="8572500" cy="3588644"/>
          </a:xfrm>
          <a:prstGeom prst="rect">
            <a:avLst/>
          </a:prstGeom>
          <a:noFill/>
          <a:ln>
            <a:noFill/>
          </a:ln>
        </p:spPr>
        <p:txBody>
          <a:bodyPr spcFirstLastPara="1" wrap="square" lIns="91425" tIns="91425" rIns="91425" bIns="91425" anchor="t" anchorCtr="0">
            <a:spAutoFit/>
          </a:bodyPr>
          <a:lstStyle/>
          <a:p>
            <a:pPr marL="342900" lvl="0" indent="-447675" algn="just" rtl="0">
              <a:spcBef>
                <a:spcPts val="0"/>
              </a:spcBef>
              <a:spcAft>
                <a:spcPts val="0"/>
              </a:spcAft>
              <a:buClr>
                <a:schemeClr val="lt2"/>
              </a:buClr>
              <a:buSzPts val="3000"/>
              <a:buFont typeface="Noto Sans Symbols"/>
              <a:buChar char="■"/>
            </a:pPr>
            <a:r>
              <a:rPr lang="en-US" sz="2400" dirty="0">
                <a:solidFill>
                  <a:srgbClr val="333333"/>
                </a:solidFill>
                <a:highlight>
                  <a:srgbClr val="FFFFFF"/>
                </a:highlight>
                <a:latin typeface="Times New Roman"/>
                <a:ea typeface="Times New Roman"/>
                <a:cs typeface="Times New Roman"/>
                <a:sym typeface="Times New Roman"/>
              </a:rPr>
              <a:t>A Machine Learning system </a:t>
            </a:r>
            <a:r>
              <a:rPr lang="en-US" sz="2400" b="1" dirty="0">
                <a:solidFill>
                  <a:srgbClr val="333333"/>
                </a:solidFill>
                <a:highlight>
                  <a:srgbClr val="FFFFFF"/>
                </a:highlight>
                <a:latin typeface="Times New Roman"/>
                <a:ea typeface="Times New Roman"/>
                <a:cs typeface="Times New Roman"/>
                <a:sym typeface="Times New Roman"/>
              </a:rPr>
              <a:t>learns from historical data, builds the prediction models, and whenever it receives new data, predicts the output for it.</a:t>
            </a:r>
            <a:endParaRPr sz="2400" b="1" dirty="0">
              <a:solidFill>
                <a:srgbClr val="333333"/>
              </a:solidFill>
              <a:highlight>
                <a:srgbClr val="FFFFFF"/>
              </a:highlight>
              <a:latin typeface="Times New Roman"/>
              <a:ea typeface="Times New Roman"/>
              <a:cs typeface="Times New Roman"/>
              <a:sym typeface="Times New Roman"/>
            </a:endParaRPr>
          </a:p>
          <a:p>
            <a:pPr marL="342900" lvl="0" indent="-447675" algn="just" rtl="0">
              <a:lnSpc>
                <a:spcPct val="90000"/>
              </a:lnSpc>
              <a:spcBef>
                <a:spcPts val="480"/>
              </a:spcBef>
              <a:spcAft>
                <a:spcPts val="0"/>
              </a:spcAft>
              <a:buClr>
                <a:srgbClr val="333333"/>
              </a:buClr>
              <a:buSzPts val="3000"/>
              <a:buFont typeface="Times New Roman"/>
              <a:buChar char="■"/>
            </a:pPr>
            <a:r>
              <a:rPr lang="en-US" sz="2400" dirty="0">
                <a:solidFill>
                  <a:srgbClr val="333333"/>
                </a:solidFill>
                <a:highlight>
                  <a:srgbClr val="FFFFFF"/>
                </a:highlight>
                <a:latin typeface="Times New Roman"/>
                <a:ea typeface="Times New Roman"/>
                <a:cs typeface="Times New Roman"/>
                <a:sym typeface="Times New Roman"/>
              </a:rPr>
              <a:t>The accuracy of predicted output depends upon the amount of data.</a:t>
            </a:r>
            <a:endParaRPr sz="2400" dirty="0">
              <a:solidFill>
                <a:srgbClr val="333333"/>
              </a:solidFill>
              <a:highlight>
                <a:srgbClr val="FFFFFF"/>
              </a:highlight>
              <a:latin typeface="Times New Roman"/>
              <a:ea typeface="Times New Roman"/>
              <a:cs typeface="Times New Roman"/>
              <a:sym typeface="Times New Roman"/>
            </a:endParaRPr>
          </a:p>
          <a:p>
            <a:pPr marL="0" lvl="0" indent="0" algn="l" rtl="0">
              <a:lnSpc>
                <a:spcPct val="90000"/>
              </a:lnSpc>
              <a:spcBef>
                <a:spcPts val="480"/>
              </a:spcBef>
              <a:spcAft>
                <a:spcPts val="0"/>
              </a:spcAft>
              <a:buNone/>
            </a:pPr>
            <a:endParaRPr sz="1800" dirty="0">
              <a:solidFill>
                <a:srgbClr val="333333"/>
              </a:solidFill>
              <a:highlight>
                <a:srgbClr val="FFFFFF"/>
              </a:highlight>
              <a:latin typeface="Roboto"/>
              <a:ea typeface="Roboto"/>
              <a:cs typeface="Roboto"/>
              <a:sym typeface="Roboto"/>
            </a:endParaRPr>
          </a:p>
          <a:p>
            <a:pPr marL="0" lvl="0" indent="0" algn="l" rtl="0">
              <a:lnSpc>
                <a:spcPct val="90000"/>
              </a:lnSpc>
              <a:spcBef>
                <a:spcPts val="480"/>
              </a:spcBef>
              <a:spcAft>
                <a:spcPts val="0"/>
              </a:spcAft>
              <a:buNone/>
            </a:pPr>
            <a:endParaRPr sz="1800" dirty="0">
              <a:solidFill>
                <a:srgbClr val="333333"/>
              </a:solidFill>
              <a:highlight>
                <a:srgbClr val="FFFFFF"/>
              </a:highlight>
              <a:latin typeface="Roboto"/>
              <a:ea typeface="Roboto"/>
              <a:cs typeface="Roboto"/>
              <a:sym typeface="Roboto"/>
            </a:endParaRPr>
          </a:p>
          <a:p>
            <a:pPr marL="0" lvl="0" indent="0" algn="l" rtl="0">
              <a:lnSpc>
                <a:spcPct val="90000"/>
              </a:lnSpc>
              <a:spcBef>
                <a:spcPts val="480"/>
              </a:spcBef>
              <a:spcAft>
                <a:spcPts val="0"/>
              </a:spcAft>
              <a:buNone/>
            </a:pPr>
            <a:endParaRPr sz="1800" dirty="0">
              <a:solidFill>
                <a:srgbClr val="333333"/>
              </a:solidFill>
              <a:highlight>
                <a:srgbClr val="FFFFFF"/>
              </a:highlight>
              <a:latin typeface="Roboto"/>
              <a:ea typeface="Roboto"/>
              <a:cs typeface="Roboto"/>
              <a:sym typeface="Roboto"/>
            </a:endParaRPr>
          </a:p>
          <a:p>
            <a:pPr marL="0" lvl="0" indent="0" algn="l" rtl="0">
              <a:lnSpc>
                <a:spcPct val="90000"/>
              </a:lnSpc>
              <a:spcBef>
                <a:spcPts val="480"/>
              </a:spcBef>
              <a:spcAft>
                <a:spcPts val="0"/>
              </a:spcAft>
              <a:buNone/>
            </a:pPr>
            <a:endParaRPr sz="1800" dirty="0">
              <a:solidFill>
                <a:srgbClr val="333333"/>
              </a:solidFill>
              <a:highlight>
                <a:srgbClr val="FFFFFF"/>
              </a:highlight>
              <a:latin typeface="Roboto"/>
              <a:ea typeface="Roboto"/>
              <a:cs typeface="Roboto"/>
              <a:sym typeface="Roboto"/>
            </a:endParaRPr>
          </a:p>
          <a:p>
            <a:pPr marL="0" lvl="0" indent="0" algn="l" rtl="0">
              <a:lnSpc>
                <a:spcPct val="90000"/>
              </a:lnSpc>
              <a:spcBef>
                <a:spcPts val="480"/>
              </a:spcBef>
              <a:spcAft>
                <a:spcPts val="0"/>
              </a:spcAft>
              <a:buNone/>
            </a:pPr>
            <a:endParaRPr sz="1800" dirty="0">
              <a:solidFill>
                <a:srgbClr val="333333"/>
              </a:solidFill>
              <a:highlight>
                <a:srgbClr val="FFFFFF"/>
              </a:highlight>
              <a:latin typeface="Roboto"/>
              <a:ea typeface="Roboto"/>
              <a:cs typeface="Roboto"/>
              <a:sym typeface="Roboto"/>
            </a:endParaRPr>
          </a:p>
        </p:txBody>
      </p:sp>
      <p:pic>
        <p:nvPicPr>
          <p:cNvPr id="10" name="Google Shape;146;p4" descr="Introduction to Machine Learning"/>
          <p:cNvPicPr preferRelativeResize="0"/>
          <p:nvPr/>
        </p:nvPicPr>
        <p:blipFill>
          <a:blip r:embed="rId3">
            <a:alphaModFix/>
          </a:blip>
          <a:stretch>
            <a:fillRect/>
          </a:stretch>
        </p:blipFill>
        <p:spPr>
          <a:xfrm>
            <a:off x="149225" y="3276600"/>
            <a:ext cx="8572500" cy="198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6" name="object 6"/>
          <p:cNvSpPr txBox="1">
            <a:spLocks noGrp="1"/>
          </p:cNvSpPr>
          <p:nvPr>
            <p:ph type="ftr" sz="quarter" idx="5"/>
          </p:nvPr>
        </p:nvSpPr>
        <p:spPr>
          <a:xfrm>
            <a:off x="3960114" y="6464909"/>
            <a:ext cx="1602486" cy="309957"/>
          </a:xfrm>
          <a:prstGeom prst="rect">
            <a:avLst/>
          </a:prstGeom>
        </p:spPr>
        <p:txBody>
          <a:bodyPr vert="horz" wrap="square" lIns="0" tIns="0" rIns="0" bIns="0" rtlCol="0">
            <a:spAutoFit/>
          </a:bodyPr>
          <a:lstStyle/>
          <a:p>
            <a:pPr marL="12700" lvl="0">
              <a:lnSpc>
                <a:spcPts val="1240"/>
              </a:lnSpc>
            </a:pPr>
            <a:r>
              <a:rPr lang="en-US" dirty="0"/>
              <a:t>Prof .Mohini </a:t>
            </a:r>
            <a:r>
              <a:rPr lang="en-US" dirty="0" err="1"/>
              <a:t>Thorat</a:t>
            </a:r>
            <a:endParaRPr lang="en-US" dirty="0"/>
          </a:p>
          <a:p>
            <a:pPr marL="12700">
              <a:lnSpc>
                <a:spcPts val="1240"/>
              </a:lnSpc>
            </a:pPr>
            <a:endParaRPr lang="en-IN" spc="-10" dirty="0"/>
          </a:p>
        </p:txBody>
      </p:sp>
      <p:sp>
        <p:nvSpPr>
          <p:cNvPr id="8" name="TextBox 7"/>
          <p:cNvSpPr txBox="1"/>
          <p:nvPr/>
        </p:nvSpPr>
        <p:spPr>
          <a:xfrm>
            <a:off x="1143000" y="838201"/>
            <a:ext cx="7144554" cy="4554837"/>
          </a:xfrm>
          <a:prstGeom prst="rect">
            <a:avLst/>
          </a:prstGeom>
          <a:noFill/>
        </p:spPr>
        <p:txBody>
          <a:bodyPr wrap="square" rtlCol="0">
            <a:spAutoFit/>
          </a:bodyPr>
          <a:lstStyle/>
          <a:p>
            <a:pPr marL="12700">
              <a:lnSpc>
                <a:spcPct val="100000"/>
              </a:lnSpc>
              <a:spcBef>
                <a:spcPts val="95"/>
              </a:spcBef>
            </a:pPr>
            <a:r>
              <a:rPr lang="en-US" sz="2400" b="1" dirty="0">
                <a:solidFill>
                  <a:srgbClr val="610B38"/>
                </a:solidFill>
                <a:highlight>
                  <a:srgbClr val="FFFFFF"/>
                </a:highlight>
              </a:rPr>
              <a:t>Features of Machine </a:t>
            </a:r>
            <a:r>
              <a:rPr lang="en-US" sz="2400" b="1" dirty="0" smtClean="0">
                <a:solidFill>
                  <a:srgbClr val="610B38"/>
                </a:solidFill>
                <a:highlight>
                  <a:srgbClr val="FFFFFF"/>
                </a:highlight>
              </a:rPr>
              <a:t>Learning</a:t>
            </a:r>
            <a:endParaRPr lang="en-US" sz="2400" b="1" dirty="0" smtClean="0">
              <a:cs typeface="Calibri"/>
            </a:endParaRPr>
          </a:p>
          <a:p>
            <a:pPr marL="342900" marR="25400" lvl="0" indent="-447675" algn="just">
              <a:lnSpc>
                <a:spcPct val="156250"/>
              </a:lnSpc>
              <a:spcBef>
                <a:spcPts val="1500"/>
              </a:spcBef>
              <a:buClr>
                <a:schemeClr val="dk1"/>
              </a:buClr>
              <a:buSzPts val="3000"/>
              <a:buFont typeface="Times New Roman"/>
              <a:buChar char="■"/>
            </a:pPr>
            <a:r>
              <a:rPr lang="en-US" sz="2400" dirty="0">
                <a:highlight>
                  <a:srgbClr val="FFFFFF"/>
                </a:highlight>
                <a:latin typeface="Times New Roman"/>
                <a:ea typeface="Times New Roman"/>
                <a:cs typeface="Times New Roman"/>
                <a:sym typeface="Times New Roman"/>
              </a:rPr>
              <a:t>Machine learning uses data to detect various patterns in a given dataset.</a:t>
            </a:r>
          </a:p>
          <a:p>
            <a:pPr marL="342900" marR="25400" lvl="0" indent="-447675" algn="just">
              <a:lnSpc>
                <a:spcPct val="156250"/>
              </a:lnSpc>
              <a:buClr>
                <a:schemeClr val="dk1"/>
              </a:buClr>
              <a:buSzPts val="3000"/>
              <a:buFont typeface="Times New Roman"/>
              <a:buChar char="■"/>
            </a:pPr>
            <a:r>
              <a:rPr lang="en-US" sz="2400" dirty="0">
                <a:highlight>
                  <a:srgbClr val="FFFFFF"/>
                </a:highlight>
                <a:latin typeface="Times New Roman"/>
                <a:ea typeface="Times New Roman"/>
                <a:cs typeface="Times New Roman"/>
                <a:sym typeface="Times New Roman"/>
              </a:rPr>
              <a:t>It can learn from past data and improve automatically.</a:t>
            </a:r>
          </a:p>
          <a:p>
            <a:pPr marL="342900" marR="25400" lvl="0" indent="-447675" algn="just">
              <a:lnSpc>
                <a:spcPct val="156250"/>
              </a:lnSpc>
              <a:buClr>
                <a:schemeClr val="dk1"/>
              </a:buClr>
              <a:buSzPts val="3000"/>
              <a:buFont typeface="Times New Roman"/>
              <a:buChar char="■"/>
            </a:pPr>
            <a:r>
              <a:rPr lang="en-US" sz="2400" dirty="0">
                <a:highlight>
                  <a:srgbClr val="FFFFFF"/>
                </a:highlight>
                <a:latin typeface="Times New Roman"/>
                <a:ea typeface="Times New Roman"/>
                <a:cs typeface="Times New Roman"/>
                <a:sym typeface="Times New Roman"/>
              </a:rPr>
              <a:t>Machine learning is much similar to data mining as it also deals with the huge amount of the data</a:t>
            </a:r>
          </a:p>
          <a:p>
            <a:pPr marL="12700">
              <a:lnSpc>
                <a:spcPct val="100000"/>
              </a:lnSpc>
              <a:spcBef>
                <a:spcPts val="95"/>
              </a:spcBef>
            </a:pPr>
            <a:endParaRPr lang="en-US" sz="2800" b="1" dirty="0">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533400" y="32511"/>
            <a:ext cx="745172" cy="507872"/>
          </a:xfrm>
          <a:prstGeom prst="rect">
            <a:avLst/>
          </a:prstGeom>
        </p:spPr>
      </p:pic>
      <p:sp>
        <p:nvSpPr>
          <p:cNvPr id="9" name="object 9"/>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sp>
        <p:nvSpPr>
          <p:cNvPr id="11" name="TextBox 10"/>
          <p:cNvSpPr txBox="1"/>
          <p:nvPr/>
        </p:nvSpPr>
        <p:spPr>
          <a:xfrm>
            <a:off x="1392174" y="838199"/>
            <a:ext cx="6951028" cy="5387629"/>
          </a:xfrm>
          <a:prstGeom prst="rect">
            <a:avLst/>
          </a:prstGeom>
          <a:noFill/>
        </p:spPr>
        <p:txBody>
          <a:bodyPr wrap="square" rtlCol="0">
            <a:spAutoFit/>
          </a:bodyPr>
          <a:lstStyle/>
          <a:p>
            <a:r>
              <a:rPr lang="en-US" sz="2400" b="1" dirty="0">
                <a:solidFill>
                  <a:srgbClr val="610B38"/>
                </a:solidFill>
                <a:highlight>
                  <a:srgbClr val="FFFFFF"/>
                </a:highlight>
                <a:latin typeface="Times New Roman" pitchFamily="18" charset="0"/>
                <a:cs typeface="Times New Roman" pitchFamily="18" charset="0"/>
              </a:rPr>
              <a:t>Need for Machine </a:t>
            </a:r>
            <a:r>
              <a:rPr lang="en-US" sz="2400" b="1" dirty="0" smtClean="0">
                <a:solidFill>
                  <a:srgbClr val="610B38"/>
                </a:solidFill>
                <a:highlight>
                  <a:srgbClr val="FFFFFF"/>
                </a:highlight>
                <a:latin typeface="Times New Roman" pitchFamily="18" charset="0"/>
                <a:cs typeface="Times New Roman" pitchFamily="18" charset="0"/>
              </a:rPr>
              <a:t>Learning</a:t>
            </a:r>
          </a:p>
          <a:p>
            <a:pPr marL="342900" marR="25400" lvl="0" indent="-447675" algn="just">
              <a:lnSpc>
                <a:spcPct val="156250"/>
              </a:lnSpc>
              <a:spcBef>
                <a:spcPts val="1500"/>
              </a:spcBef>
              <a:buClr>
                <a:schemeClr val="dk1"/>
              </a:buClr>
              <a:buSzPts val="3000"/>
              <a:buFont typeface="Times New Roman"/>
              <a:buChar char="■"/>
            </a:pPr>
            <a:r>
              <a:rPr lang="en-US" sz="2000" dirty="0" smtClean="0">
                <a:solidFill>
                  <a:srgbClr val="333333"/>
                </a:solidFill>
                <a:highlight>
                  <a:srgbClr val="FFFFFF"/>
                </a:highlight>
                <a:latin typeface="Times New Roman"/>
                <a:ea typeface="Times New Roman"/>
                <a:cs typeface="Times New Roman"/>
                <a:sym typeface="Times New Roman"/>
              </a:rPr>
              <a:t>The </a:t>
            </a:r>
            <a:r>
              <a:rPr lang="en-US" sz="2000" dirty="0">
                <a:solidFill>
                  <a:srgbClr val="333333"/>
                </a:solidFill>
                <a:highlight>
                  <a:srgbClr val="FFFFFF"/>
                </a:highlight>
                <a:latin typeface="Times New Roman"/>
                <a:ea typeface="Times New Roman"/>
                <a:cs typeface="Times New Roman"/>
                <a:sym typeface="Times New Roman"/>
              </a:rPr>
              <a:t>need for machine learning is increasing day by day. The reason behind the need for machine learning is that it is capable of doing tasks that are too complex for a person to implement directly.</a:t>
            </a:r>
          </a:p>
          <a:p>
            <a:pPr marL="342900" marR="25400" lvl="0" indent="-447675" algn="just">
              <a:lnSpc>
                <a:spcPct val="156250"/>
              </a:lnSpc>
              <a:buClr>
                <a:srgbClr val="333333"/>
              </a:buClr>
              <a:buSzPts val="3000"/>
              <a:buFont typeface="Times New Roman"/>
              <a:buChar char="■"/>
            </a:pPr>
            <a:r>
              <a:rPr lang="en-US" sz="2000" dirty="0">
                <a:solidFill>
                  <a:srgbClr val="333333"/>
                </a:solidFill>
                <a:highlight>
                  <a:srgbClr val="FFFFFF"/>
                </a:highlight>
                <a:latin typeface="Times New Roman"/>
                <a:ea typeface="Times New Roman"/>
                <a:cs typeface="Times New Roman"/>
                <a:sym typeface="Times New Roman"/>
              </a:rPr>
              <a:t>As a human, we have some limitations as we cannot access the huge amount of data manually, so for this, we need some computer systems and here comes the machine learning to make things easy for us.</a:t>
            </a:r>
          </a:p>
          <a:p>
            <a:pPr algn="just"/>
            <a:r>
              <a:rPr lang="en-US" sz="2000" dirty="0"/>
              <a:t/>
            </a:r>
            <a:br>
              <a:rPr lang="en-US" sz="2000" dirty="0"/>
            </a:br>
            <a:endParaRPr lang="en-US" sz="2000" dirty="0" smtClean="0">
              <a:effectLst/>
            </a:endParaRPr>
          </a:p>
          <a:p>
            <a:endParaRPr lang="en-IN" dirty="0"/>
          </a:p>
        </p:txBody>
      </p:sp>
      <p:sp>
        <p:nvSpPr>
          <p:cNvPr id="2" name="Rectangle 1"/>
          <p:cNvSpPr/>
          <p:nvPr/>
        </p:nvSpPr>
        <p:spPr>
          <a:xfrm>
            <a:off x="3555215" y="6175533"/>
            <a:ext cx="2033570" cy="377667"/>
          </a:xfrm>
          <a:prstGeom prst="rect">
            <a:avLst/>
          </a:prstGeom>
        </p:spPr>
        <p:txBody>
          <a:bodyPr wrap="none">
            <a:spAutoFit/>
          </a:bodyPr>
          <a:lstStyle/>
          <a:p>
            <a:pPr marL="12700" lvl="0">
              <a:lnSpc>
                <a:spcPct val="103333"/>
              </a:lnSpc>
            </a:pPr>
            <a:r>
              <a:rPr lang="en-US" dirty="0"/>
              <a:t>Prof .Mohini </a:t>
            </a:r>
            <a:r>
              <a:rPr lang="en-US" dirty="0" err="1"/>
              <a:t>Thorat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6" name="object 6"/>
          <p:cNvSpPr txBox="1">
            <a:spLocks noGrp="1"/>
          </p:cNvSpPr>
          <p:nvPr>
            <p:ph type="ftr" sz="quarter" idx="5"/>
          </p:nvPr>
        </p:nvSpPr>
        <p:spPr>
          <a:xfrm>
            <a:off x="3960114" y="6464909"/>
            <a:ext cx="1678686" cy="309957"/>
          </a:xfrm>
          <a:prstGeom prst="rect">
            <a:avLst/>
          </a:prstGeom>
        </p:spPr>
        <p:txBody>
          <a:bodyPr vert="horz" wrap="square" lIns="0" tIns="0" rIns="0" bIns="0" rtlCol="0">
            <a:spAutoFit/>
          </a:bodyPr>
          <a:lstStyle/>
          <a:p>
            <a:pPr marL="12700" lvl="0">
              <a:lnSpc>
                <a:spcPts val="1240"/>
              </a:lnSpc>
            </a:pPr>
            <a:r>
              <a:rPr lang="en-US" dirty="0"/>
              <a:t>Prof .Mohini </a:t>
            </a:r>
            <a:r>
              <a:rPr lang="en-US" dirty="0" err="1"/>
              <a:t>Thorat</a:t>
            </a:r>
            <a:endParaRPr lang="en-US" dirty="0"/>
          </a:p>
          <a:p>
            <a:pPr marL="12700">
              <a:lnSpc>
                <a:spcPts val="1240"/>
              </a:lnSpc>
            </a:pPr>
            <a:endParaRPr spc="-10" dirty="0"/>
          </a:p>
        </p:txBody>
      </p:sp>
      <p:sp>
        <p:nvSpPr>
          <p:cNvPr id="7" name="Rectangle 6"/>
          <p:cNvSpPr/>
          <p:nvPr/>
        </p:nvSpPr>
        <p:spPr>
          <a:xfrm>
            <a:off x="1516226" y="533517"/>
            <a:ext cx="6408574" cy="533672"/>
          </a:xfrm>
          <a:prstGeom prst="rect">
            <a:avLst/>
          </a:prstGeom>
        </p:spPr>
        <p:txBody>
          <a:bodyPr wrap="square">
            <a:spAutoFit/>
          </a:bodyPr>
          <a:lstStyle/>
          <a:p>
            <a:pPr lvl="0" algn="just">
              <a:lnSpc>
                <a:spcPct val="130000"/>
              </a:lnSpc>
              <a:spcBef>
                <a:spcPts val="1800"/>
              </a:spcBef>
              <a:spcAft>
                <a:spcPts val="400"/>
              </a:spcAft>
            </a:pPr>
            <a:r>
              <a:rPr lang="en-US" sz="2400" b="1" dirty="0">
                <a:solidFill>
                  <a:srgbClr val="610B38"/>
                </a:solidFill>
                <a:highlight>
                  <a:srgbClr val="FFFFFF"/>
                </a:highlight>
                <a:latin typeface="Times New Roman" pitchFamily="18" charset="0"/>
                <a:cs typeface="Times New Roman" pitchFamily="18" charset="0"/>
              </a:rPr>
              <a:t>Classification of Machine Learning</a:t>
            </a:r>
          </a:p>
        </p:txBody>
      </p:sp>
      <p:sp>
        <p:nvSpPr>
          <p:cNvPr id="8" name="Google Shape;168;p7"/>
          <p:cNvSpPr txBox="1"/>
          <p:nvPr/>
        </p:nvSpPr>
        <p:spPr>
          <a:xfrm>
            <a:off x="260900" y="1295400"/>
            <a:ext cx="8292900" cy="30033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0"/>
              </a:spcAft>
              <a:buNone/>
            </a:pPr>
            <a:r>
              <a:rPr lang="en-US" sz="2500" dirty="0">
                <a:solidFill>
                  <a:srgbClr val="333333"/>
                </a:solidFill>
                <a:highlight>
                  <a:srgbClr val="FFFFFF"/>
                </a:highlight>
                <a:latin typeface="Times New Roman"/>
                <a:ea typeface="Times New Roman"/>
                <a:cs typeface="Times New Roman"/>
                <a:sym typeface="Times New Roman"/>
              </a:rPr>
              <a:t>At a broad level, machine learning </a:t>
            </a:r>
            <a:endParaRPr sz="2500" dirty="0">
              <a:solidFill>
                <a:srgbClr val="333333"/>
              </a:solidFill>
              <a:highlight>
                <a:srgbClr val="FFFFFF"/>
              </a:highlight>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US" sz="2500" dirty="0">
                <a:solidFill>
                  <a:srgbClr val="333333"/>
                </a:solidFill>
                <a:highlight>
                  <a:srgbClr val="FFFFFF"/>
                </a:highlight>
                <a:latin typeface="Times New Roman"/>
                <a:ea typeface="Times New Roman"/>
                <a:cs typeface="Times New Roman"/>
                <a:sym typeface="Times New Roman"/>
              </a:rPr>
              <a:t>can be classified into three types:</a:t>
            </a:r>
            <a:endParaRPr sz="2500" dirty="0">
              <a:solidFill>
                <a:srgbClr val="333333"/>
              </a:solidFill>
              <a:highlight>
                <a:srgbClr val="FFFFFF"/>
              </a:highlight>
              <a:latin typeface="Times New Roman"/>
              <a:ea typeface="Times New Roman"/>
              <a:cs typeface="Times New Roman"/>
              <a:sym typeface="Times New Roman"/>
            </a:endParaRPr>
          </a:p>
          <a:p>
            <a:pPr marL="457200" marR="25400" lvl="0" indent="-387350" algn="l" rtl="0">
              <a:lnSpc>
                <a:spcPct val="156250"/>
              </a:lnSpc>
              <a:spcBef>
                <a:spcPts val="1500"/>
              </a:spcBef>
              <a:spcAft>
                <a:spcPts val="0"/>
              </a:spcAft>
              <a:buClr>
                <a:schemeClr val="dk1"/>
              </a:buClr>
              <a:buSzPts val="2500"/>
              <a:buFont typeface="Times New Roman"/>
              <a:buAutoNum type="arabicPeriod"/>
            </a:pPr>
            <a:r>
              <a:rPr lang="en-US" sz="2500" b="1" dirty="0">
                <a:solidFill>
                  <a:schemeClr val="dk1"/>
                </a:solidFill>
                <a:highlight>
                  <a:srgbClr val="FFFFFF"/>
                </a:highlight>
                <a:latin typeface="Times New Roman"/>
                <a:ea typeface="Times New Roman"/>
                <a:cs typeface="Times New Roman"/>
                <a:sym typeface="Times New Roman"/>
              </a:rPr>
              <a:t>Supervised learning</a:t>
            </a:r>
            <a:endParaRPr sz="2500" b="1" dirty="0">
              <a:solidFill>
                <a:schemeClr val="dk1"/>
              </a:solidFill>
              <a:highlight>
                <a:srgbClr val="FFFFFF"/>
              </a:highlight>
              <a:latin typeface="Times New Roman"/>
              <a:ea typeface="Times New Roman"/>
              <a:cs typeface="Times New Roman"/>
              <a:sym typeface="Times New Roman"/>
            </a:endParaRPr>
          </a:p>
          <a:p>
            <a:pPr marL="457200" marR="25400" lvl="0" indent="-387350" algn="l" rtl="0">
              <a:lnSpc>
                <a:spcPct val="156250"/>
              </a:lnSpc>
              <a:spcBef>
                <a:spcPts val="0"/>
              </a:spcBef>
              <a:spcAft>
                <a:spcPts val="0"/>
              </a:spcAft>
              <a:buClr>
                <a:schemeClr val="dk1"/>
              </a:buClr>
              <a:buSzPts val="2500"/>
              <a:buFont typeface="Times New Roman"/>
              <a:buAutoNum type="arabicPeriod"/>
            </a:pPr>
            <a:r>
              <a:rPr lang="en-US" sz="2500" b="1" dirty="0">
                <a:solidFill>
                  <a:schemeClr val="dk1"/>
                </a:solidFill>
                <a:highlight>
                  <a:srgbClr val="FFFFFF"/>
                </a:highlight>
                <a:latin typeface="Times New Roman"/>
                <a:ea typeface="Times New Roman"/>
                <a:cs typeface="Times New Roman"/>
                <a:sym typeface="Times New Roman"/>
              </a:rPr>
              <a:t>Unsupervised learning</a:t>
            </a:r>
            <a:endParaRPr sz="2500" b="1" dirty="0">
              <a:solidFill>
                <a:schemeClr val="dk1"/>
              </a:solidFill>
              <a:highlight>
                <a:srgbClr val="FFFFFF"/>
              </a:highlight>
              <a:latin typeface="Times New Roman"/>
              <a:ea typeface="Times New Roman"/>
              <a:cs typeface="Times New Roman"/>
              <a:sym typeface="Times New Roman"/>
            </a:endParaRPr>
          </a:p>
          <a:p>
            <a:pPr marL="457200" marR="25400" lvl="0" indent="-387350" algn="l" rtl="0">
              <a:lnSpc>
                <a:spcPct val="156250"/>
              </a:lnSpc>
              <a:spcBef>
                <a:spcPts val="0"/>
              </a:spcBef>
              <a:spcAft>
                <a:spcPts val="0"/>
              </a:spcAft>
              <a:buClr>
                <a:schemeClr val="dk1"/>
              </a:buClr>
              <a:buSzPts val="2500"/>
              <a:buFont typeface="Times New Roman"/>
              <a:buAutoNum type="arabicPeriod"/>
            </a:pPr>
            <a:r>
              <a:rPr lang="en-US" sz="2500" b="1" dirty="0">
                <a:solidFill>
                  <a:schemeClr val="dk1"/>
                </a:solidFill>
                <a:highlight>
                  <a:srgbClr val="FFFFFF"/>
                </a:highlight>
                <a:latin typeface="Times New Roman"/>
                <a:ea typeface="Times New Roman"/>
                <a:cs typeface="Times New Roman"/>
                <a:sym typeface="Times New Roman"/>
              </a:rPr>
              <a:t>Reinforcement learning</a:t>
            </a:r>
            <a:endParaRPr sz="2500" b="1" dirty="0">
              <a:solidFill>
                <a:schemeClr val="dk1"/>
              </a:solidFill>
              <a:highlight>
                <a:srgbClr val="FFFFFF"/>
              </a:highlight>
              <a:latin typeface="Times New Roman"/>
              <a:ea typeface="Times New Roman"/>
              <a:cs typeface="Times New Roman"/>
              <a:sym typeface="Times New Roman"/>
            </a:endParaRPr>
          </a:p>
        </p:txBody>
      </p:sp>
      <p:pic>
        <p:nvPicPr>
          <p:cNvPr id="9" name="Google Shape;169;p7" descr="Introduction to Machine Learning"/>
          <p:cNvPicPr preferRelativeResize="0"/>
          <p:nvPr/>
        </p:nvPicPr>
        <p:blipFill>
          <a:blip r:embed="rId3">
            <a:alphaModFix/>
          </a:blip>
          <a:stretch>
            <a:fillRect/>
          </a:stretch>
        </p:blipFill>
        <p:spPr>
          <a:xfrm>
            <a:off x="4807225" y="1447800"/>
            <a:ext cx="4336776" cy="3563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88033" y="1295400"/>
            <a:ext cx="8074965" cy="3893053"/>
          </a:xfrm>
          <a:prstGeom prst="rect">
            <a:avLst/>
          </a:prstGeom>
        </p:spPr>
        <p:txBody>
          <a:bodyPr vert="horz" wrap="square" lIns="0" tIns="103505" rIns="0" bIns="0" rtlCol="0">
            <a:spAutoFit/>
          </a:bodyPr>
          <a:lstStyle/>
          <a:p>
            <a:pPr marL="342900" lvl="0" indent="-447675" algn="just">
              <a:lnSpc>
                <a:spcPct val="115000"/>
              </a:lnSpc>
              <a:spcBef>
                <a:spcPts val="1200"/>
              </a:spcBef>
              <a:buSzPts val="3000"/>
              <a:buFont typeface="Times New Roman"/>
              <a:buChar char="■"/>
            </a:pPr>
            <a:r>
              <a:rPr lang="en-US" sz="2400" dirty="0">
                <a:solidFill>
                  <a:srgbClr val="333333"/>
                </a:solidFill>
                <a:highlight>
                  <a:srgbClr val="FFFFFF"/>
                </a:highlight>
                <a:latin typeface="Times New Roman"/>
                <a:ea typeface="Times New Roman"/>
                <a:cs typeface="Times New Roman"/>
                <a:sym typeface="Times New Roman"/>
              </a:rPr>
              <a:t>Supervised learning is a type of machine learning method in which we provide sample labeled data to the machine learning system in order to train it, and on that basis, it predicts the output.</a:t>
            </a:r>
          </a:p>
          <a:p>
            <a:pPr marL="342900" lvl="0" indent="-447675" algn="just">
              <a:lnSpc>
                <a:spcPct val="115000"/>
              </a:lnSpc>
              <a:buSzPts val="3000"/>
              <a:buFont typeface="Times New Roman"/>
              <a:buChar char="■"/>
            </a:pPr>
            <a:r>
              <a:rPr lang="en-US" sz="2400" dirty="0">
                <a:solidFill>
                  <a:srgbClr val="333333"/>
                </a:solidFill>
                <a:highlight>
                  <a:srgbClr val="FFFFFF"/>
                </a:highlight>
                <a:latin typeface="Times New Roman"/>
                <a:ea typeface="Times New Roman"/>
                <a:cs typeface="Times New Roman"/>
                <a:sym typeface="Times New Roman"/>
              </a:rPr>
              <a:t>The system creates a model using labeled data to understand the datasets and learn about each data, once the training and processing are done then we test the model by providing a sample data to check whether it is predicting the exact output or not.</a:t>
            </a:r>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6" name="object 6"/>
          <p:cNvSpPr txBox="1">
            <a:spLocks noGrp="1"/>
          </p:cNvSpPr>
          <p:nvPr>
            <p:ph type="ftr" sz="quarter" idx="5"/>
          </p:nvPr>
        </p:nvSpPr>
        <p:spPr>
          <a:xfrm>
            <a:off x="3960114" y="6464909"/>
            <a:ext cx="1602486" cy="309957"/>
          </a:xfrm>
          <a:prstGeom prst="rect">
            <a:avLst/>
          </a:prstGeom>
        </p:spPr>
        <p:txBody>
          <a:bodyPr vert="horz" wrap="square" lIns="0" tIns="0" rIns="0" bIns="0" rtlCol="0">
            <a:spAutoFit/>
          </a:bodyPr>
          <a:lstStyle/>
          <a:p>
            <a:pPr marL="12700" lvl="0">
              <a:lnSpc>
                <a:spcPts val="1240"/>
              </a:lnSpc>
            </a:pPr>
            <a:r>
              <a:rPr lang="en-US" dirty="0"/>
              <a:t>Prof .Mohini </a:t>
            </a:r>
            <a:r>
              <a:rPr lang="en-US" dirty="0" err="1"/>
              <a:t>Thorat</a:t>
            </a:r>
            <a:endParaRPr lang="en-US" dirty="0"/>
          </a:p>
          <a:p>
            <a:pPr marL="12700">
              <a:lnSpc>
                <a:spcPts val="1240"/>
              </a:lnSpc>
            </a:pPr>
            <a:endParaRPr spc="-10" dirty="0"/>
          </a:p>
        </p:txBody>
      </p:sp>
      <p:sp>
        <p:nvSpPr>
          <p:cNvPr id="7" name="Rectangle 6"/>
          <p:cNvSpPr/>
          <p:nvPr/>
        </p:nvSpPr>
        <p:spPr>
          <a:xfrm>
            <a:off x="1371854" y="562606"/>
            <a:ext cx="4724400" cy="523220"/>
          </a:xfrm>
          <a:prstGeom prst="rect">
            <a:avLst/>
          </a:prstGeom>
        </p:spPr>
        <p:txBody>
          <a:bodyPr wrap="square">
            <a:spAutoFit/>
          </a:bodyPr>
          <a:lstStyle/>
          <a:p>
            <a:r>
              <a:rPr lang="en-US" sz="2800" b="1" dirty="0">
                <a:solidFill>
                  <a:srgbClr val="610B4B"/>
                </a:solidFill>
                <a:highlight>
                  <a:srgbClr val="FFFFFF"/>
                </a:highlight>
              </a:rPr>
              <a:t>Supervised Learning</a:t>
            </a:r>
            <a:endParaRPr lang="en-US" sz="28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196</TotalTime>
  <Words>950</Words>
  <Application>Microsoft Office PowerPoint</Application>
  <PresentationFormat>On-screen Show (4:3)</PresentationFormat>
  <Paragraphs>103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MT</vt:lpstr>
      <vt:lpstr>Calibri</vt:lpstr>
      <vt:lpstr>Noto Sans Symbols</vt:lpstr>
      <vt:lpstr>Palatino Linotype</vt:lpstr>
      <vt:lpstr>Roboto</vt:lpstr>
      <vt:lpstr>Times New Roman</vt:lpstr>
      <vt:lpstr>Office Theme</vt:lpstr>
      <vt:lpstr>Unit I</vt:lpstr>
      <vt:lpstr>What is Machine Learning</vt:lpstr>
      <vt:lpstr>What is Machine Learning</vt:lpstr>
      <vt:lpstr>Machine learning</vt:lpstr>
      <vt:lpstr>JAYAWANTRAO SAWANT COLLEGE OF ENGINEERING, HADAPSAR, PUNE</vt:lpstr>
      <vt:lpstr>PowerPoint Presentation</vt:lpstr>
      <vt:lpstr>PowerPoint Presentation</vt:lpstr>
      <vt:lpstr>PowerPoint Presentation</vt:lpstr>
      <vt:lpstr>PowerPoint Presentation</vt:lpstr>
      <vt:lpstr>PowerPoint Presentation</vt:lpstr>
      <vt:lpstr>PowerPoint Presentation</vt:lpstr>
      <vt:lpstr>JAYAWANTRAO SAWANT COLLEGE OF ENGINEERING, HADAPSAR, PUNE</vt:lpstr>
      <vt:lpstr>JAYAWANTRAO SAWANT COLLEGE OF ENGINEERING, HADAPSAR, PUNE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dc:title>
  <dc:creator>pallavi chavan</dc:creator>
  <cp:lastModifiedBy>Bapusheb Varpe</cp:lastModifiedBy>
  <cp:revision>76</cp:revision>
  <dcterms:created xsi:type="dcterms:W3CDTF">2023-04-06T05:45:12Z</dcterms:created>
  <dcterms:modified xsi:type="dcterms:W3CDTF">2024-07-24T15:53:31Z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2023-02-21T00:00:00Z</vt:filetime>
  </property>
  <property fmtid="{D5CDD505-2E9C-101B-9397-08002B2CF9AE}" pid="3" name="Creator">
    <vt:lpwstr>Microsoft® PowerPoint® 2010</vt:lpwstr>
  </property>
  <property fmtid="{D5CDD505-2E9C-101B-9397-08002B2CF9AE}" pid="4" name="LastSaved">
    <vt:filetime>2023-04-06T00:00:00Z</vt:filetime>
  </property>
</Properties>
</file>