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415" r:id="rId18"/>
    <p:sldId id="272" r:id="rId19"/>
    <p:sldId id="275" r:id="rId20"/>
    <p:sldId id="277" r:id="rId21"/>
    <p:sldId id="278" r:id="rId22"/>
    <p:sldId id="279" r:id="rId23"/>
    <p:sldId id="280" r:id="rId24"/>
    <p:sldId id="281" r:id="rId25"/>
    <p:sldId id="282" r:id="rId26"/>
    <p:sldId id="427" r:id="rId27"/>
    <p:sldId id="429" r:id="rId28"/>
    <p:sldId id="428" r:id="rId29"/>
    <p:sldId id="430" r:id="rId30"/>
    <p:sldId id="431" r:id="rId31"/>
    <p:sldId id="432" r:id="rId32"/>
    <p:sldId id="433" r:id="rId33"/>
    <p:sldId id="283" r:id="rId34"/>
    <p:sldId id="435" r:id="rId35"/>
    <p:sldId id="434" r:id="rId36"/>
    <p:sldId id="284" r:id="rId37"/>
    <p:sldId id="416" r:id="rId38"/>
    <p:sldId id="417" r:id="rId39"/>
    <p:sldId id="436" r:id="rId4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83" autoAdjust="0"/>
  </p:normalViewPr>
  <p:slideViewPr>
    <p:cSldViewPr>
      <p:cViewPr varScale="1">
        <p:scale>
          <a:sx n="64" d="100"/>
          <a:sy n="64" d="100"/>
        </p:scale>
        <p:origin x="134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AF63B6AD-501B-4A83-94FB-2EC5EE2F4EFD}" type="datetimeFigureOut">
              <a:rPr lang="en-IN" smtClean="0"/>
              <a:t>06-01-2025</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5F78F2A6-FFD3-41B5-9E04-581219FF1F1D}" type="slidenum">
              <a:rPr lang="en-IN" smtClean="0"/>
              <a:t>‹#›</a:t>
            </a:fld>
            <a:endParaRPr lang="en-IN"/>
          </a:p>
        </p:txBody>
      </p:sp>
    </p:spTree>
    <p:extLst>
      <p:ext uri="{BB962C8B-B14F-4D97-AF65-F5344CB8AC3E}">
        <p14:creationId xmlns:p14="http://schemas.microsoft.com/office/powerpoint/2010/main" val="3842812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F78F2A6-FFD3-41B5-9E04-581219FF1F1D}" type="slidenum">
              <a:rPr lang="en-IN" smtClean="0"/>
              <a:t>35</a:t>
            </a:fld>
            <a:endParaRPr lang="en-IN"/>
          </a:p>
        </p:txBody>
      </p:sp>
    </p:spTree>
    <p:extLst>
      <p:ext uri="{BB962C8B-B14F-4D97-AF65-F5344CB8AC3E}">
        <p14:creationId xmlns:p14="http://schemas.microsoft.com/office/powerpoint/2010/main" val="931130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686937" y="2397633"/>
            <a:ext cx="1770125" cy="848360"/>
          </a:xfrm>
          <a:prstGeom prst="rect">
            <a:avLst/>
          </a:prstGeom>
        </p:spPr>
        <p:txBody>
          <a:bodyPr wrap="square" lIns="0" tIns="0" rIns="0" bIns="0">
            <a:spAutoFit/>
          </a:bodyPr>
          <a:lstStyle>
            <a:lvl1pPr>
              <a:defRPr sz="54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148842" y="3883533"/>
            <a:ext cx="6846315" cy="1367154"/>
          </a:xfrm>
          <a:prstGeom prst="rect">
            <a:avLst/>
          </a:prstGeom>
        </p:spPr>
        <p:txBody>
          <a:bodyPr wrap="square" lIns="0" tIns="0" rIns="0" bIns="0">
            <a:spAutoFit/>
          </a:bodyPr>
          <a:lstStyle>
            <a:lvl1pPr>
              <a:defRPr sz="44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20" smtClean="0"/>
              <a:t>Prof. M.A.Thorat</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68B5E08-D2C0-43A2-BCAD-1C73BB1FB0BC}" type="datetime1">
              <a:rPr lang="en-US" smtClean="0"/>
              <a:t>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20" smtClean="0"/>
              <a:t>Prof. M.A.Thorat</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EF7406D-C011-464A-BD06-EF881E1DBC4D}" type="datetime1">
              <a:rPr lang="en-US" smtClean="0"/>
              <a:t>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20" smtClean="0"/>
              <a:t>Prof. M.A.Thorat</a:t>
            </a:r>
            <a:endParaRPr spc="-1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D0AB0676-F447-49A9-857C-FE8E9137A281}" type="datetime1">
              <a:rPr lang="en-US" smtClean="0"/>
              <a:t>1/6/2025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20" smtClean="0"/>
              <a:t>Prof. M.A.Thorat</a:t>
            </a:r>
            <a:endParaRPr spc="-1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FEB665F8-6E67-4082-9B65-034C4503C0C6}" type="datetime1">
              <a:rPr lang="en-US" smtClean="0"/>
              <a:t>1/6/2025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20" smtClean="0"/>
              <a:t>Prof. M.A.Thorat</a:t>
            </a:r>
            <a:endParaRPr spc="-1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542E7914-1E35-4B35-B550-24EAE518ED5B}" type="datetime1">
              <a:rPr lang="en-US" smtClean="0"/>
              <a:t>1/6/2025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20825" y="96469"/>
            <a:ext cx="7102348" cy="30035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3" name="Holder 3"/>
          <p:cNvSpPr>
            <a:spLocks noGrp="1"/>
          </p:cNvSpPr>
          <p:nvPr>
            <p:ph type="body" idx="1"/>
          </p:nvPr>
        </p:nvSpPr>
        <p:spPr>
          <a:xfrm>
            <a:off x="457199" y="1578610"/>
            <a:ext cx="8229600" cy="3246754"/>
          </a:xfrm>
          <a:prstGeom prst="rect">
            <a:avLst/>
          </a:prstGeom>
        </p:spPr>
        <p:txBody>
          <a:bodyPr wrap="square" lIns="0" tIns="0" rIns="0" bIns="0">
            <a:spAutoFit/>
          </a:bodyPr>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960114" y="6464909"/>
            <a:ext cx="122364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lang="en-IN" spc="-20" smtClean="0"/>
              <a:t>Prof. M.A.Thorat</a:t>
            </a:r>
            <a:endParaRPr spc="-10"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B355E432-663A-4CBC-87AD-A733B15E18D9}" type="datetime1">
              <a:rPr lang="en-US" smtClean="0"/>
              <a:t>1/6/2025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117.206.159.20/jscoe/course/view.php?id=1566#section-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hyperlink" Target="https://codedost.com/java/multithreading-in-java/thread-join-method-in-java/" TargetMode="External"/><Relationship Id="rId3" Type="http://schemas.openxmlformats.org/officeDocument/2006/relationships/hyperlink" Target="https://codedost.com/java/multithreading-in-java/thread-setname-and-getname-methods-in-java/" TargetMode="External"/><Relationship Id="rId7" Type="http://schemas.openxmlformats.org/officeDocument/2006/relationships/hyperlink" Target="https://codedost.com/java/multithreading-in-java/thread-isalive-method-in-java/" TargetMode="Externa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hyperlink" Target="https://codedost.com/java/multithreading-in-java/thread-sleep-method-in-java/" TargetMode="External"/><Relationship Id="rId5" Type="http://schemas.openxmlformats.org/officeDocument/2006/relationships/hyperlink" Target="https://codedost.com/java/multithreading-in-java/thread-currentthread-method-in-java/" TargetMode="External"/><Relationship Id="rId4" Type="http://schemas.openxmlformats.org/officeDocument/2006/relationships/hyperlink" Target="https://codedost.com/java/multithreading-in-java/thread-priority-in-java/" TargetMode="External"/><Relationship Id="rId9" Type="http://schemas.openxmlformats.org/officeDocument/2006/relationships/hyperlink" Target="https://codedost.com/java/multithreading-in-java/thread-getstate-method-in-jav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200400" y="1066800"/>
            <a:ext cx="2028063" cy="843821"/>
          </a:xfrm>
          <a:prstGeom prst="rect">
            <a:avLst/>
          </a:prstGeom>
        </p:spPr>
        <p:txBody>
          <a:bodyPr vert="horz" wrap="square" lIns="0" tIns="12700" rIns="0" bIns="0" rtlCol="0">
            <a:spAutoFit/>
          </a:bodyPr>
          <a:lstStyle/>
          <a:p>
            <a:pPr marL="12700">
              <a:lnSpc>
                <a:spcPct val="100000"/>
              </a:lnSpc>
              <a:spcBef>
                <a:spcPts val="100"/>
              </a:spcBef>
            </a:pPr>
            <a:r>
              <a:rPr dirty="0"/>
              <a:t>Unit</a:t>
            </a:r>
            <a:r>
              <a:rPr spc="-95" dirty="0"/>
              <a:t> </a:t>
            </a:r>
            <a:r>
              <a:rPr lang="en-US" dirty="0"/>
              <a:t>V</a:t>
            </a:r>
            <a:endParaRPr dirty="0"/>
          </a:p>
        </p:txBody>
      </p:sp>
      <p:sp>
        <p:nvSpPr>
          <p:cNvPr id="3" name="object 3"/>
          <p:cNvSpPr txBox="1">
            <a:spLocks noGrp="1"/>
          </p:cNvSpPr>
          <p:nvPr>
            <p:ph type="subTitle" idx="4"/>
          </p:nvPr>
        </p:nvSpPr>
        <p:spPr>
          <a:xfrm>
            <a:off x="457200" y="2362200"/>
            <a:ext cx="8458200" cy="689932"/>
          </a:xfrm>
          <a:prstGeom prst="rect">
            <a:avLst/>
          </a:prstGeom>
        </p:spPr>
        <p:txBody>
          <a:bodyPr vert="horz" wrap="square" lIns="0" tIns="12700" rIns="0" bIns="0" rtlCol="0">
            <a:spAutoFit/>
          </a:bodyPr>
          <a:lstStyle/>
          <a:p>
            <a:pPr algn="ctr"/>
            <a:r>
              <a:rPr lang="en-IN" u="sng" dirty="0">
                <a:hlinkClick r:id="rId2"/>
              </a:rPr>
              <a:t>Multithreading in Java</a:t>
            </a:r>
            <a:endParaRPr lang="en-IN" u="sng" dirty="0"/>
          </a:p>
        </p:txBody>
      </p:sp>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dirty="0">
              <a:latin typeface="Calibri"/>
              <a:cs typeface="Calibri"/>
            </a:endParaRPr>
          </a:p>
        </p:txBody>
      </p:sp>
      <p:pic>
        <p:nvPicPr>
          <p:cNvPr id="6" name="object 6"/>
          <p:cNvPicPr/>
          <p:nvPr/>
        </p:nvPicPr>
        <p:blipFill>
          <a:blip r:embed="rId3" cstate="print"/>
          <a:stretch>
            <a:fillRect/>
          </a:stretch>
        </p:blipFill>
        <p:spPr>
          <a:xfrm>
            <a:off x="533400" y="32511"/>
            <a:ext cx="745172" cy="507872"/>
          </a:xfrm>
          <a:prstGeom prst="rect">
            <a:avLst/>
          </a:prstGeom>
        </p:spPr>
      </p:pic>
      <p:sp>
        <p:nvSpPr>
          <p:cNvPr id="8" name="Footer Placeholder 7"/>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035" y="1530757"/>
            <a:ext cx="7846365" cy="4145366"/>
          </a:xfrm>
          <a:prstGeom prst="rect">
            <a:avLst/>
          </a:prstGeom>
        </p:spPr>
        <p:txBody>
          <a:bodyPr vert="horz" wrap="square" lIns="0" tIns="102235" rIns="0" bIns="0" rtlCol="0">
            <a:spAutoFit/>
          </a:bodyPr>
          <a:lstStyle/>
          <a:p>
            <a:pPr algn="just"/>
            <a:r>
              <a:rPr lang="en-IN" sz="2400" dirty="0">
                <a:solidFill>
                  <a:srgbClr val="0070C0"/>
                </a:solidFill>
              </a:rPr>
              <a:t>Join():</a:t>
            </a:r>
            <a:r>
              <a:rPr lang="en-IN" sz="2400" dirty="0">
                <a:latin typeface="Times New Roman" pitchFamily="18" charset="0"/>
                <a:cs typeface="Times New Roman" pitchFamily="18" charset="0"/>
              </a:rPr>
              <a:t>When the join() method is called, the current thread will simply wait until the thread it is joining with is no longer alive.</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Or we can say the method that you will more commonly use to wait for a thread to finish is called join( ). This method waits until the thread on which it is called terminates. Its name comes from the concept of the calling thread waiting until the specified thread joins it. Additional forms of join( ) allow you to specify a maximum amount of time that you want to wait for the specified thread to terminate.</a:t>
            </a:r>
          </a:p>
          <a:p>
            <a:pPr marL="342900" indent="-342900">
              <a:buFont typeface="Arial" pitchFamily="34" charset="0"/>
              <a:buChar char="•"/>
            </a:pPr>
            <a:endParaRPr lang="en-US" sz="2000" dirty="0"/>
          </a:p>
          <a:p>
            <a:pPr marL="355600" indent="-342900" algn="just">
              <a:lnSpc>
                <a:spcPct val="100000"/>
              </a:lnSpc>
              <a:spcBef>
                <a:spcPts val="805"/>
              </a:spcBef>
              <a:buChar char="•"/>
              <a:tabLst>
                <a:tab pos="354965" algn="l"/>
                <a:tab pos="355600" algn="l"/>
              </a:tabLst>
            </a:pPr>
            <a:endParaRPr sz="2000" dirty="0">
              <a:latin typeface="Times New Roman" pitchFamily="18" charset="0"/>
              <a:cs typeface="Times New Roman" pitchFamily="18" charset="0"/>
            </a:endParaRP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96659" y="675276"/>
            <a:ext cx="7924800" cy="6135654"/>
          </a:xfrm>
          <a:prstGeom prst="rect">
            <a:avLst/>
          </a:prstGeom>
        </p:spPr>
        <p:txBody>
          <a:bodyPr vert="horz" wrap="square" lIns="0" tIns="102235" rIns="0" bIns="0" rtlCol="0">
            <a:spAutoFit/>
          </a:bodyPr>
          <a:lstStyle/>
          <a:p>
            <a:pPr fontAlgn="base"/>
            <a:r>
              <a:rPr lang="en-IN" sz="1400" dirty="0">
                <a:latin typeface="Times New Roman" pitchFamily="18" charset="0"/>
                <a:cs typeface="Times New Roman" pitchFamily="18" charset="0"/>
              </a:rPr>
              <a:t>// Java program to illustrate</a:t>
            </a:r>
          </a:p>
          <a:p>
            <a:pPr fontAlgn="base"/>
            <a:r>
              <a:rPr lang="en-IN" sz="1400" dirty="0">
                <a:latin typeface="Times New Roman" pitchFamily="18" charset="0"/>
                <a:cs typeface="Times New Roman" pitchFamily="18" charset="0"/>
              </a:rPr>
              <a:t>  </a:t>
            </a:r>
          </a:p>
          <a:p>
            <a:pPr fontAlgn="base"/>
            <a:r>
              <a:rPr lang="en-IN" sz="1400" dirty="0">
                <a:latin typeface="Times New Roman" pitchFamily="18" charset="0"/>
                <a:cs typeface="Times New Roman" pitchFamily="18" charset="0"/>
              </a:rPr>
              <a:t>public class </a:t>
            </a:r>
            <a:r>
              <a:rPr lang="en-IN" sz="1400" dirty="0" err="1">
                <a:latin typeface="Times New Roman" pitchFamily="18" charset="0"/>
                <a:cs typeface="Times New Roman" pitchFamily="18" charset="0"/>
              </a:rPr>
              <a:t>oneThread</a:t>
            </a:r>
            <a:r>
              <a:rPr lang="en-IN" sz="1400" dirty="0">
                <a:latin typeface="Times New Roman" pitchFamily="18" charset="0"/>
                <a:cs typeface="Times New Roman" pitchFamily="18" charset="0"/>
              </a:rPr>
              <a:t> extends Thread {</a:t>
            </a:r>
          </a:p>
          <a:p>
            <a:pPr fontAlgn="base"/>
            <a:r>
              <a:rPr lang="en-IN" sz="1400" dirty="0">
                <a:latin typeface="Times New Roman" pitchFamily="18" charset="0"/>
                <a:cs typeface="Times New Roman" pitchFamily="18" charset="0"/>
              </a:rPr>
              <a:t>    public void run()</a:t>
            </a:r>
          </a:p>
          <a:p>
            <a:pPr fontAlgn="base"/>
            <a:r>
              <a:rPr lang="en-IN" sz="1400" dirty="0">
                <a:latin typeface="Times New Roman" pitchFamily="18" charset="0"/>
                <a:cs typeface="Times New Roman" pitchFamily="18" charset="0"/>
              </a:rPr>
              <a:t>    {</a:t>
            </a:r>
          </a:p>
          <a:p>
            <a:pPr fontAlgn="base"/>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System.out.println</a:t>
            </a:r>
            <a:r>
              <a:rPr lang="en-IN" sz="1400" dirty="0">
                <a:latin typeface="Times New Roman" pitchFamily="18" charset="0"/>
                <a:cs typeface="Times New Roman" pitchFamily="18" charset="0"/>
              </a:rPr>
              <a:t>("geeks ");</a:t>
            </a:r>
          </a:p>
          <a:p>
            <a:pPr fontAlgn="base"/>
            <a:r>
              <a:rPr lang="en-IN" sz="1400" dirty="0">
                <a:latin typeface="Times New Roman" pitchFamily="18" charset="0"/>
                <a:cs typeface="Times New Roman" pitchFamily="18" charset="0"/>
              </a:rPr>
              <a:t>        try {</a:t>
            </a:r>
          </a:p>
          <a:p>
            <a:pPr fontAlgn="base"/>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Thread.sleep</a:t>
            </a:r>
            <a:r>
              <a:rPr lang="en-IN" sz="1400" dirty="0">
                <a:latin typeface="Times New Roman" pitchFamily="18" charset="0"/>
                <a:cs typeface="Times New Roman" pitchFamily="18" charset="0"/>
              </a:rPr>
              <a:t>(300);</a:t>
            </a:r>
          </a:p>
          <a:p>
            <a:pPr fontAlgn="base"/>
            <a:r>
              <a:rPr lang="en-IN" sz="1400" dirty="0">
                <a:latin typeface="Times New Roman" pitchFamily="18" charset="0"/>
                <a:cs typeface="Times New Roman" pitchFamily="18" charset="0"/>
              </a:rPr>
              <a:t>        }</a:t>
            </a:r>
          </a:p>
          <a:p>
            <a:pPr fontAlgn="base"/>
            <a:r>
              <a:rPr lang="en-IN" sz="1400" dirty="0">
                <a:latin typeface="Times New Roman" pitchFamily="18" charset="0"/>
                <a:cs typeface="Times New Roman" pitchFamily="18" charset="0"/>
              </a:rPr>
              <a:t>        catch (</a:t>
            </a:r>
            <a:r>
              <a:rPr lang="en-IN" sz="1400" dirty="0" err="1">
                <a:latin typeface="Times New Roman" pitchFamily="18" charset="0"/>
                <a:cs typeface="Times New Roman" pitchFamily="18" charset="0"/>
              </a:rPr>
              <a:t>InterruptedException</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ie</a:t>
            </a:r>
            <a:r>
              <a:rPr lang="en-IN" sz="1400" dirty="0">
                <a:latin typeface="Times New Roman" pitchFamily="18" charset="0"/>
                <a:cs typeface="Times New Roman" pitchFamily="18" charset="0"/>
              </a:rPr>
              <a:t>) {</a:t>
            </a:r>
          </a:p>
          <a:p>
            <a:pPr fontAlgn="base"/>
            <a:r>
              <a:rPr lang="en-IN" sz="1400" dirty="0">
                <a:latin typeface="Times New Roman" pitchFamily="18" charset="0"/>
                <a:cs typeface="Times New Roman" pitchFamily="18" charset="0"/>
              </a:rPr>
              <a:t>        }</a:t>
            </a:r>
          </a:p>
          <a:p>
            <a:pPr fontAlgn="base"/>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System.out.println</a:t>
            </a:r>
            <a:r>
              <a:rPr lang="en-IN" sz="1400" dirty="0">
                <a:latin typeface="Times New Roman" pitchFamily="18" charset="0"/>
                <a:cs typeface="Times New Roman" pitchFamily="18" charset="0"/>
              </a:rPr>
              <a:t>("</a:t>
            </a:r>
            <a:r>
              <a:rPr lang="en-IN" sz="1400" dirty="0" err="1">
                <a:latin typeface="Times New Roman" pitchFamily="18" charset="0"/>
                <a:cs typeface="Times New Roman" pitchFamily="18" charset="0"/>
              </a:rPr>
              <a:t>forgeeks</a:t>
            </a:r>
            <a:r>
              <a:rPr lang="en-IN" sz="1400" dirty="0">
                <a:latin typeface="Times New Roman" pitchFamily="18" charset="0"/>
                <a:cs typeface="Times New Roman" pitchFamily="18" charset="0"/>
              </a:rPr>
              <a:t> ");</a:t>
            </a:r>
          </a:p>
          <a:p>
            <a:pPr fontAlgn="base"/>
            <a:r>
              <a:rPr lang="en-IN" sz="1400" dirty="0">
                <a:latin typeface="Times New Roman" pitchFamily="18" charset="0"/>
                <a:cs typeface="Times New Roman" pitchFamily="18" charset="0"/>
              </a:rPr>
              <a:t>    }</a:t>
            </a:r>
          </a:p>
          <a:p>
            <a:pPr fontAlgn="base"/>
            <a:r>
              <a:rPr lang="en-IN" sz="1400" dirty="0">
                <a:latin typeface="Times New Roman" pitchFamily="18" charset="0"/>
                <a:cs typeface="Times New Roman" pitchFamily="18" charset="0"/>
              </a:rPr>
              <a:t>    public static void main(String[] </a:t>
            </a:r>
            <a:r>
              <a:rPr lang="en-IN" sz="1400" dirty="0" err="1">
                <a:latin typeface="Times New Roman" pitchFamily="18" charset="0"/>
                <a:cs typeface="Times New Roman" pitchFamily="18" charset="0"/>
              </a:rPr>
              <a:t>args</a:t>
            </a:r>
            <a:r>
              <a:rPr lang="en-IN" sz="1400" dirty="0">
                <a:latin typeface="Times New Roman" pitchFamily="18" charset="0"/>
                <a:cs typeface="Times New Roman" pitchFamily="18" charset="0"/>
              </a:rPr>
              <a:t>)</a:t>
            </a:r>
          </a:p>
          <a:p>
            <a:pPr fontAlgn="base"/>
            <a:r>
              <a:rPr lang="en-IN" sz="1400" dirty="0">
                <a:latin typeface="Times New Roman" pitchFamily="18" charset="0"/>
                <a:cs typeface="Times New Roman" pitchFamily="18" charset="0"/>
              </a:rPr>
              <a:t>    {</a:t>
            </a:r>
          </a:p>
          <a:p>
            <a:pPr fontAlgn="base"/>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oneThread</a:t>
            </a:r>
            <a:r>
              <a:rPr lang="en-IN" sz="1400" dirty="0">
                <a:latin typeface="Times New Roman" pitchFamily="18" charset="0"/>
                <a:cs typeface="Times New Roman" pitchFamily="18" charset="0"/>
              </a:rPr>
              <a:t> c1 = new </a:t>
            </a:r>
            <a:r>
              <a:rPr lang="en-IN" sz="1400" dirty="0" err="1">
                <a:latin typeface="Times New Roman" pitchFamily="18" charset="0"/>
                <a:cs typeface="Times New Roman" pitchFamily="18" charset="0"/>
              </a:rPr>
              <a:t>oneThread</a:t>
            </a:r>
            <a:r>
              <a:rPr lang="en-IN" sz="1400" dirty="0">
                <a:latin typeface="Times New Roman" pitchFamily="18" charset="0"/>
                <a:cs typeface="Times New Roman" pitchFamily="18" charset="0"/>
              </a:rPr>
              <a:t>();</a:t>
            </a:r>
          </a:p>
          <a:p>
            <a:pPr fontAlgn="base"/>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oneThread</a:t>
            </a:r>
            <a:r>
              <a:rPr lang="en-IN" sz="1400" dirty="0">
                <a:latin typeface="Times New Roman" pitchFamily="18" charset="0"/>
                <a:cs typeface="Times New Roman" pitchFamily="18" charset="0"/>
              </a:rPr>
              <a:t> c2 = new </a:t>
            </a:r>
            <a:r>
              <a:rPr lang="en-IN" sz="1400" dirty="0" err="1">
                <a:latin typeface="Times New Roman" pitchFamily="18" charset="0"/>
                <a:cs typeface="Times New Roman" pitchFamily="18" charset="0"/>
              </a:rPr>
              <a:t>oneThread</a:t>
            </a:r>
            <a:r>
              <a:rPr lang="en-IN" sz="1400" dirty="0">
                <a:latin typeface="Times New Roman" pitchFamily="18" charset="0"/>
                <a:cs typeface="Times New Roman" pitchFamily="18" charset="0"/>
              </a:rPr>
              <a:t>();</a:t>
            </a:r>
          </a:p>
          <a:p>
            <a:pPr fontAlgn="base"/>
            <a:r>
              <a:rPr lang="en-IN" sz="1400" dirty="0">
                <a:latin typeface="Times New Roman" pitchFamily="18" charset="0"/>
                <a:cs typeface="Times New Roman" pitchFamily="18" charset="0"/>
              </a:rPr>
              <a:t>        c1.start();</a:t>
            </a:r>
          </a:p>
          <a:p>
            <a:pPr fontAlgn="base"/>
            <a:r>
              <a:rPr lang="en-IN" sz="1400" dirty="0">
                <a:latin typeface="Times New Roman" pitchFamily="18" charset="0"/>
                <a:cs typeface="Times New Roman" pitchFamily="18" charset="0"/>
              </a:rPr>
              <a:t>  </a:t>
            </a:r>
          </a:p>
          <a:p>
            <a:pPr fontAlgn="base"/>
            <a:r>
              <a:rPr lang="en-IN" sz="1400" dirty="0">
                <a:latin typeface="Times New Roman" pitchFamily="18" charset="0"/>
                <a:cs typeface="Times New Roman" pitchFamily="18" charset="0"/>
              </a:rPr>
              <a:t>        try {</a:t>
            </a:r>
          </a:p>
          <a:p>
            <a:pPr fontAlgn="base"/>
            <a:r>
              <a:rPr lang="en-IN" sz="1400" dirty="0">
                <a:latin typeface="Times New Roman" pitchFamily="18" charset="0"/>
                <a:cs typeface="Times New Roman" pitchFamily="18" charset="0"/>
              </a:rPr>
              <a:t>            c1.join(); // Waiting for c1 to finish</a:t>
            </a:r>
          </a:p>
          <a:p>
            <a:pPr fontAlgn="base"/>
            <a:r>
              <a:rPr lang="en-IN" sz="1400" dirty="0">
                <a:latin typeface="Times New Roman" pitchFamily="18" charset="0"/>
                <a:cs typeface="Times New Roman" pitchFamily="18" charset="0"/>
              </a:rPr>
              <a:t>        }</a:t>
            </a:r>
          </a:p>
          <a:p>
            <a:pPr fontAlgn="base"/>
            <a:r>
              <a:rPr lang="en-IN" sz="1400" dirty="0">
                <a:latin typeface="Times New Roman" pitchFamily="18" charset="0"/>
                <a:cs typeface="Times New Roman" pitchFamily="18" charset="0"/>
              </a:rPr>
              <a:t>        catch (</a:t>
            </a:r>
            <a:r>
              <a:rPr lang="en-IN" sz="1400" dirty="0" err="1">
                <a:latin typeface="Times New Roman" pitchFamily="18" charset="0"/>
                <a:cs typeface="Times New Roman" pitchFamily="18" charset="0"/>
              </a:rPr>
              <a:t>InterruptedException</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ie</a:t>
            </a:r>
            <a:r>
              <a:rPr lang="en-IN" sz="1400" dirty="0">
                <a:latin typeface="Times New Roman" pitchFamily="18" charset="0"/>
                <a:cs typeface="Times New Roman" pitchFamily="18" charset="0"/>
              </a:rPr>
              <a:t>) {</a:t>
            </a:r>
          </a:p>
          <a:p>
            <a:pPr fontAlgn="base"/>
            <a:r>
              <a:rPr lang="en-IN" sz="1400" dirty="0">
                <a:latin typeface="Times New Roman" pitchFamily="18" charset="0"/>
                <a:cs typeface="Times New Roman" pitchFamily="18" charset="0"/>
              </a:rPr>
              <a:t>        }</a:t>
            </a:r>
          </a:p>
          <a:p>
            <a:pPr fontAlgn="base"/>
            <a:r>
              <a:rPr lang="en-IN" sz="1400" dirty="0">
                <a:latin typeface="Times New Roman" pitchFamily="18" charset="0"/>
                <a:cs typeface="Times New Roman" pitchFamily="18" charset="0"/>
              </a:rPr>
              <a:t>  </a:t>
            </a:r>
          </a:p>
          <a:p>
            <a:pPr fontAlgn="base"/>
            <a:r>
              <a:rPr lang="en-IN" sz="1400" dirty="0">
                <a:latin typeface="Times New Roman" pitchFamily="18" charset="0"/>
                <a:cs typeface="Times New Roman" pitchFamily="18" charset="0"/>
              </a:rPr>
              <a:t>        c2.start();</a:t>
            </a:r>
          </a:p>
          <a:p>
            <a:pPr fontAlgn="base"/>
            <a:r>
              <a:rPr lang="en-IN" sz="1400" dirty="0">
                <a:latin typeface="Times New Roman" pitchFamily="18" charset="0"/>
                <a:cs typeface="Times New Roman" pitchFamily="18" charset="0"/>
              </a:rPr>
              <a:t>    }</a:t>
            </a:r>
          </a:p>
          <a:p>
            <a:pPr fontAlgn="base"/>
            <a:r>
              <a:rPr lang="en-IN" sz="1400" dirty="0">
                <a:latin typeface="Times New Roman" pitchFamily="18" charset="0"/>
                <a:cs typeface="Times New Roman" pitchFamily="18" charset="0"/>
              </a:rPr>
              <a:t>}</a:t>
            </a: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Rectangle 6"/>
          <p:cNvSpPr/>
          <p:nvPr/>
        </p:nvSpPr>
        <p:spPr>
          <a:xfrm>
            <a:off x="1363321" y="396824"/>
            <a:ext cx="7922565" cy="505972"/>
          </a:xfrm>
          <a:prstGeom prst="rect">
            <a:avLst/>
          </a:prstGeom>
        </p:spPr>
        <p:txBody>
          <a:bodyPr wrap="square">
            <a:spAutoFit/>
          </a:bodyPr>
          <a:lstStyle/>
          <a:p>
            <a:pPr algn="just">
              <a:lnSpc>
                <a:spcPct val="120000"/>
              </a:lnSpc>
            </a:pPr>
            <a:r>
              <a:rPr lang="en-IN" sz="2400" dirty="0"/>
              <a:t>Sample Program of join()</a:t>
            </a:r>
            <a:endParaRPr lang="en-IN" altLang="en-US" sz="2400" b="1" dirty="0">
              <a:sym typeface="+mn-ea"/>
            </a:endParaRPr>
          </a:p>
        </p:txBody>
      </p:sp>
      <p:sp>
        <p:nvSpPr>
          <p:cNvPr id="8" name="TextBox 7"/>
          <p:cNvSpPr txBox="1"/>
          <p:nvPr/>
        </p:nvSpPr>
        <p:spPr>
          <a:xfrm>
            <a:off x="5148064" y="1556792"/>
            <a:ext cx="2016224" cy="1754326"/>
          </a:xfrm>
          <a:prstGeom prst="rect">
            <a:avLst/>
          </a:prstGeom>
          <a:noFill/>
          <a:ln>
            <a:solidFill>
              <a:schemeClr val="tx1"/>
            </a:solidFill>
          </a:ln>
        </p:spPr>
        <p:txBody>
          <a:bodyPr wrap="square" rtlCol="0">
            <a:spAutoFit/>
          </a:bodyPr>
          <a:lstStyle/>
          <a:p>
            <a:r>
              <a:rPr lang="en-IN" b="1" dirty="0"/>
              <a:t>Output</a:t>
            </a:r>
          </a:p>
          <a:p>
            <a:r>
              <a:rPr lang="en-IN" dirty="0"/>
              <a:t>Geeks</a:t>
            </a:r>
          </a:p>
          <a:p>
            <a:r>
              <a:rPr lang="en-IN" dirty="0"/>
              <a:t> </a:t>
            </a:r>
            <a:r>
              <a:rPr lang="en-IN" dirty="0" err="1"/>
              <a:t>forgeeks</a:t>
            </a:r>
            <a:endParaRPr lang="en-IN" dirty="0"/>
          </a:p>
          <a:p>
            <a:r>
              <a:rPr lang="en-IN" dirty="0"/>
              <a:t> geeks</a:t>
            </a:r>
          </a:p>
          <a:p>
            <a:r>
              <a:rPr lang="en-IN" dirty="0"/>
              <a:t> </a:t>
            </a:r>
            <a:r>
              <a:rPr lang="en-IN" dirty="0" err="1"/>
              <a:t>forgeeks</a:t>
            </a:r>
            <a:endParaRPr lang="en-IN" b="1" dirty="0"/>
          </a:p>
          <a:p>
            <a:endParaRPr lang="en-IN"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object 26"/>
          <p:cNvSpPr txBox="1"/>
          <p:nvPr/>
        </p:nvSpPr>
        <p:spPr>
          <a:xfrm>
            <a:off x="8318500" y="4612970"/>
            <a:ext cx="825500" cy="300355"/>
          </a:xfrm>
          <a:prstGeom prst="rect">
            <a:avLst/>
          </a:prstGeom>
        </p:spPr>
        <p:txBody>
          <a:bodyPr vert="horz" wrap="square" lIns="0" tIns="12700" rIns="0" bIns="0" rtlCol="0">
            <a:spAutoFit/>
          </a:bodyPr>
          <a:lstStyle/>
          <a:p>
            <a:pPr marL="127635">
              <a:lnSpc>
                <a:spcPct val="100000"/>
              </a:lnSpc>
              <a:spcBef>
                <a:spcPts val="100"/>
              </a:spcBef>
            </a:pPr>
            <a:r>
              <a:rPr sz="1800" spc="-5" dirty="0">
                <a:solidFill>
                  <a:srgbClr val="FFFFFF"/>
                </a:solidFill>
                <a:latin typeface="Calibri"/>
                <a:cs typeface="Calibri"/>
              </a:rPr>
              <a:t>Union</a:t>
            </a:r>
            <a:endParaRPr sz="1800">
              <a:latin typeface="Calibri"/>
              <a:cs typeface="Calibri"/>
            </a:endParaRPr>
          </a:p>
        </p:txBody>
      </p:sp>
      <p:sp>
        <p:nvSpPr>
          <p:cNvPr id="38" name="object 38"/>
          <p:cNvSpPr txBox="1">
            <a:spLocks noGrp="1"/>
          </p:cNvSpPr>
          <p:nvPr>
            <p:ph type="title"/>
          </p:nvPr>
        </p:nvSpPr>
        <p:spPr>
          <a:prstGeom prst="rect">
            <a:avLst/>
          </a:prstGeom>
        </p:spPr>
        <p:txBody>
          <a:bodyPr vert="horz" wrap="square" lIns="0" tIns="12700" rIns="0" bIns="0" rtlCol="0">
            <a:spAutoFit/>
          </a:bodyPr>
          <a:lstStyle/>
          <a:p>
            <a:pPr marL="383540">
              <a:lnSpc>
                <a:spcPct val="100000"/>
              </a:lnSpc>
              <a:spcBef>
                <a:spcPts val="100"/>
              </a:spcBef>
            </a:pPr>
            <a:r>
              <a:rPr spc="-50" dirty="0"/>
              <a:t>JAYAWANTRAO</a:t>
            </a:r>
            <a:r>
              <a:rPr spc="-20" dirty="0"/>
              <a:t> </a:t>
            </a:r>
            <a:r>
              <a:rPr spc="-35" dirty="0"/>
              <a:t>SAWANT</a:t>
            </a:r>
            <a:r>
              <a:rPr spc="10" dirty="0"/>
              <a:t> </a:t>
            </a:r>
            <a:r>
              <a:rPr spc="-15" dirty="0"/>
              <a:t>COLLEGE</a:t>
            </a:r>
            <a:r>
              <a:rPr spc="15" dirty="0"/>
              <a:t> </a:t>
            </a:r>
            <a:r>
              <a:rPr spc="-5" dirty="0"/>
              <a:t>OF</a:t>
            </a:r>
            <a:r>
              <a:rPr dirty="0"/>
              <a:t> ENGINEERING,</a:t>
            </a:r>
            <a:r>
              <a:rPr spc="-5" dirty="0"/>
              <a:t> </a:t>
            </a:r>
            <a:r>
              <a:rPr spc="-10" dirty="0"/>
              <a:t>HADAPSAR,</a:t>
            </a:r>
            <a:r>
              <a:rPr spc="-15" dirty="0"/>
              <a:t> </a:t>
            </a:r>
            <a:r>
              <a:rPr spc="-5" dirty="0"/>
              <a:t>PUNE</a:t>
            </a:r>
          </a:p>
        </p:txBody>
      </p:sp>
      <p:pic>
        <p:nvPicPr>
          <p:cNvPr id="39" name="object 39"/>
          <p:cNvPicPr/>
          <p:nvPr/>
        </p:nvPicPr>
        <p:blipFill>
          <a:blip r:embed="rId2" cstate="print"/>
          <a:stretch>
            <a:fillRect/>
          </a:stretch>
        </p:blipFill>
        <p:spPr>
          <a:xfrm>
            <a:off x="533400" y="32511"/>
            <a:ext cx="745172" cy="507872"/>
          </a:xfrm>
          <a:prstGeom prst="rect">
            <a:avLst/>
          </a:prstGeom>
        </p:spPr>
      </p:pic>
      <p:sp>
        <p:nvSpPr>
          <p:cNvPr id="42" name="Rectangle 41"/>
          <p:cNvSpPr/>
          <p:nvPr/>
        </p:nvSpPr>
        <p:spPr>
          <a:xfrm>
            <a:off x="1296500" y="901310"/>
            <a:ext cx="6780699" cy="954107"/>
          </a:xfrm>
          <a:prstGeom prst="rect">
            <a:avLst/>
          </a:prstGeom>
        </p:spPr>
        <p:txBody>
          <a:bodyPr wrap="square">
            <a:spAutoFit/>
          </a:bodyPr>
          <a:lstStyle/>
          <a:p>
            <a:r>
              <a:rPr lang="en-IN" sz="2800" dirty="0"/>
              <a:t>Web Application in java – </a:t>
            </a:r>
          </a:p>
          <a:p>
            <a:r>
              <a:rPr lang="en-IN" sz="2800" dirty="0">
                <a:solidFill>
                  <a:srgbClr val="C00000"/>
                </a:solidFill>
                <a:latin typeface="Times New Roman" pitchFamily="18" charset="0"/>
                <a:cs typeface="Times New Roman" pitchFamily="18" charset="0"/>
              </a:rPr>
              <a:t>Features of JavaScript</a:t>
            </a:r>
            <a:endParaRPr lang="en-US" sz="2800" b="1" dirty="0"/>
          </a:p>
        </p:txBody>
      </p:sp>
      <p:sp>
        <p:nvSpPr>
          <p:cNvPr id="2" name="Rectangle 1"/>
          <p:cNvSpPr/>
          <p:nvPr/>
        </p:nvSpPr>
        <p:spPr>
          <a:xfrm>
            <a:off x="1296500" y="2057400"/>
            <a:ext cx="6323500" cy="3539430"/>
          </a:xfrm>
          <a:prstGeom prst="rect">
            <a:avLst/>
          </a:prstGeom>
        </p:spPr>
        <p:txBody>
          <a:bodyPr wrap="square">
            <a:spAutoFit/>
          </a:bodyPr>
          <a:lstStyle/>
          <a:p>
            <a:pPr marL="285750" indent="-285750">
              <a:buFont typeface="Arial" pitchFamily="34" charset="0"/>
              <a:buChar char="•"/>
            </a:pPr>
            <a:r>
              <a:rPr lang="en-IN" sz="3200" dirty="0">
                <a:latin typeface="Times New Roman" pitchFamily="18" charset="0"/>
                <a:cs typeface="Times New Roman" pitchFamily="18" charset="0"/>
              </a:rPr>
              <a:t>Browser Support</a:t>
            </a:r>
          </a:p>
          <a:p>
            <a:pPr marL="285750" indent="-285750">
              <a:buFont typeface="Arial" pitchFamily="34" charset="0"/>
              <a:buChar char="•"/>
            </a:pPr>
            <a:r>
              <a:rPr lang="en-IN" sz="3200" dirty="0">
                <a:latin typeface="Times New Roman" pitchFamily="18" charset="0"/>
                <a:cs typeface="Times New Roman" pitchFamily="18" charset="0"/>
              </a:rPr>
              <a:t>Structure Programming Syntax</a:t>
            </a:r>
          </a:p>
          <a:p>
            <a:pPr marL="285750" indent="-285750">
              <a:buFont typeface="Arial" pitchFamily="34" charset="0"/>
              <a:buChar char="•"/>
            </a:pPr>
            <a:r>
              <a:rPr lang="en-IN" sz="3200" dirty="0">
                <a:latin typeface="Times New Roman" pitchFamily="18" charset="0"/>
                <a:cs typeface="Times New Roman" pitchFamily="18" charset="0"/>
              </a:rPr>
              <a:t>Dynamic Typing</a:t>
            </a:r>
          </a:p>
          <a:p>
            <a:pPr marL="285750" indent="-285750">
              <a:buFont typeface="Arial" pitchFamily="34" charset="0"/>
              <a:buChar char="•"/>
            </a:pPr>
            <a:r>
              <a:rPr lang="en-IN" sz="3200" dirty="0">
                <a:latin typeface="Times New Roman" pitchFamily="18" charset="0"/>
                <a:cs typeface="Times New Roman" pitchFamily="18" charset="0"/>
              </a:rPr>
              <a:t>Run time Evaluation</a:t>
            </a:r>
          </a:p>
          <a:p>
            <a:pPr marL="285750" indent="-285750">
              <a:buFont typeface="Arial" pitchFamily="34" charset="0"/>
              <a:buChar char="•"/>
            </a:pPr>
            <a:r>
              <a:rPr lang="en-IN" sz="3200" dirty="0">
                <a:latin typeface="Times New Roman" pitchFamily="18" charset="0"/>
                <a:cs typeface="Times New Roman" pitchFamily="18" charset="0"/>
              </a:rPr>
              <a:t>Support for object</a:t>
            </a:r>
          </a:p>
          <a:p>
            <a:pPr marL="285750" indent="-285750">
              <a:buFont typeface="Arial" pitchFamily="34" charset="0"/>
              <a:buChar char="•"/>
            </a:pPr>
            <a:r>
              <a:rPr lang="en-IN" sz="3200" dirty="0">
                <a:latin typeface="Times New Roman" pitchFamily="18" charset="0"/>
                <a:cs typeface="Times New Roman" pitchFamily="18" charset="0"/>
              </a:rPr>
              <a:t>Regular Expression</a:t>
            </a:r>
          </a:p>
          <a:p>
            <a:pPr marL="285750" indent="-285750">
              <a:buFont typeface="Arial" pitchFamily="34" charset="0"/>
              <a:buChar char="•"/>
            </a:pPr>
            <a:r>
              <a:rPr lang="en-IN" sz="3200" dirty="0">
                <a:latin typeface="Times New Roman" pitchFamily="18" charset="0"/>
                <a:cs typeface="Times New Roman" pitchFamily="18" charset="0"/>
              </a:rPr>
              <a:t>Function Programming</a:t>
            </a:r>
          </a:p>
        </p:txBody>
      </p:sp>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object 23"/>
          <p:cNvSpPr txBox="1"/>
          <p:nvPr/>
        </p:nvSpPr>
        <p:spPr>
          <a:xfrm>
            <a:off x="8089900" y="4816855"/>
            <a:ext cx="1054100" cy="299720"/>
          </a:xfrm>
          <a:prstGeom prst="rect">
            <a:avLst/>
          </a:prstGeom>
        </p:spPr>
        <p:txBody>
          <a:bodyPr vert="horz" wrap="square" lIns="0" tIns="12700" rIns="0" bIns="0" rtlCol="0">
            <a:spAutoFit/>
          </a:bodyPr>
          <a:lstStyle/>
          <a:p>
            <a:pPr marL="109220">
              <a:lnSpc>
                <a:spcPct val="100000"/>
              </a:lnSpc>
              <a:spcBef>
                <a:spcPts val="100"/>
              </a:spcBef>
            </a:pPr>
            <a:r>
              <a:rPr sz="1800" spc="-10" dirty="0">
                <a:solidFill>
                  <a:srgbClr val="FFFFFF"/>
                </a:solidFill>
                <a:latin typeface="Calibri"/>
                <a:cs typeface="Calibri"/>
              </a:rPr>
              <a:t>interface</a:t>
            </a:r>
            <a:endParaRPr sz="1800">
              <a:latin typeface="Calibri"/>
              <a:cs typeface="Calibri"/>
            </a:endParaRPr>
          </a:p>
        </p:txBody>
      </p:sp>
      <p:sp>
        <p:nvSpPr>
          <p:cNvPr id="36" name="object 36"/>
          <p:cNvSpPr txBox="1">
            <a:spLocks noGrp="1"/>
          </p:cNvSpPr>
          <p:nvPr>
            <p:ph type="title"/>
          </p:nvPr>
        </p:nvSpPr>
        <p:spPr>
          <a:prstGeom prst="rect">
            <a:avLst/>
          </a:prstGeom>
        </p:spPr>
        <p:txBody>
          <a:bodyPr vert="horz" wrap="square" lIns="0" tIns="12700" rIns="0" bIns="0" rtlCol="0">
            <a:spAutoFit/>
          </a:bodyPr>
          <a:lstStyle/>
          <a:p>
            <a:pPr marL="383540">
              <a:lnSpc>
                <a:spcPct val="100000"/>
              </a:lnSpc>
              <a:spcBef>
                <a:spcPts val="100"/>
              </a:spcBef>
            </a:pPr>
            <a:r>
              <a:rPr spc="-50" dirty="0"/>
              <a:t>JAYAWANTRAO</a:t>
            </a:r>
            <a:r>
              <a:rPr spc="-20" dirty="0"/>
              <a:t> </a:t>
            </a:r>
            <a:r>
              <a:rPr spc="-35" dirty="0"/>
              <a:t>SAWANT</a:t>
            </a:r>
            <a:r>
              <a:rPr spc="10" dirty="0"/>
              <a:t> </a:t>
            </a:r>
            <a:r>
              <a:rPr spc="-15" dirty="0"/>
              <a:t>COLLEGE</a:t>
            </a:r>
            <a:r>
              <a:rPr spc="15" dirty="0"/>
              <a:t> </a:t>
            </a:r>
            <a:r>
              <a:rPr spc="-5" dirty="0"/>
              <a:t>OF</a:t>
            </a:r>
            <a:r>
              <a:rPr dirty="0"/>
              <a:t> ENGINEERING,</a:t>
            </a:r>
            <a:r>
              <a:rPr spc="-5" dirty="0"/>
              <a:t> </a:t>
            </a:r>
            <a:r>
              <a:rPr spc="-10" dirty="0"/>
              <a:t>HADAPSAR,</a:t>
            </a:r>
            <a:r>
              <a:rPr spc="-15" dirty="0"/>
              <a:t> </a:t>
            </a:r>
            <a:r>
              <a:rPr spc="-5" dirty="0"/>
              <a:t>PUNE</a:t>
            </a:r>
          </a:p>
        </p:txBody>
      </p:sp>
      <p:pic>
        <p:nvPicPr>
          <p:cNvPr id="37" name="object 37"/>
          <p:cNvPicPr/>
          <p:nvPr/>
        </p:nvPicPr>
        <p:blipFill>
          <a:blip r:embed="rId2" cstate="print"/>
          <a:stretch>
            <a:fillRect/>
          </a:stretch>
        </p:blipFill>
        <p:spPr>
          <a:xfrm>
            <a:off x="533400" y="32511"/>
            <a:ext cx="745172" cy="507872"/>
          </a:xfrm>
          <a:prstGeom prst="rect">
            <a:avLst/>
          </a:prstGeom>
        </p:spPr>
      </p:pic>
      <p:sp>
        <p:nvSpPr>
          <p:cNvPr id="40" name="Rectangle 39"/>
          <p:cNvSpPr/>
          <p:nvPr/>
        </p:nvSpPr>
        <p:spPr>
          <a:xfrm>
            <a:off x="533400" y="1447401"/>
            <a:ext cx="8458200" cy="4862870"/>
          </a:xfrm>
          <a:prstGeom prst="rect">
            <a:avLst/>
          </a:prstGeom>
        </p:spPr>
        <p:txBody>
          <a:bodyPr wrap="square">
            <a:spAutoFit/>
          </a:bodyPr>
          <a:lstStyle/>
          <a:p>
            <a:pPr lvl="0" algn="ctr"/>
            <a:endParaRPr lang="en-US" dirty="0">
              <a:solidFill>
                <a:schemeClr val="lt1"/>
              </a:solidFill>
              <a:ea typeface="Calibri"/>
              <a:cs typeface="Calibri"/>
              <a:sym typeface="Calibri"/>
            </a:endParaRPr>
          </a:p>
          <a:p>
            <a:r>
              <a:rPr lang="en-IN" sz="3200" dirty="0">
                <a:latin typeface="Times New Roman" pitchFamily="18" charset="0"/>
                <a:cs typeface="Times New Roman" pitchFamily="18" charset="0"/>
              </a:rPr>
              <a:t>The JavaScript can be directly embedded within HTML document or it can be stored as external file.</a:t>
            </a:r>
          </a:p>
          <a:p>
            <a:r>
              <a:rPr lang="en-IN" sz="3200" dirty="0">
                <a:latin typeface="Times New Roman" pitchFamily="18" charset="0"/>
                <a:cs typeface="Times New Roman" pitchFamily="18" charset="0"/>
              </a:rPr>
              <a:t>Syntax:</a:t>
            </a:r>
          </a:p>
          <a:p>
            <a:r>
              <a:rPr lang="en-IN" sz="3200" dirty="0">
                <a:latin typeface="Times New Roman" pitchFamily="18" charset="0"/>
                <a:cs typeface="Times New Roman" pitchFamily="18" charset="0"/>
              </a:rPr>
              <a:t>  &lt;script type=“text/</a:t>
            </a:r>
            <a:r>
              <a:rPr lang="en-IN" sz="3200" dirty="0" err="1">
                <a:latin typeface="Times New Roman" pitchFamily="18" charset="0"/>
                <a:cs typeface="Times New Roman" pitchFamily="18" charset="0"/>
              </a:rPr>
              <a:t>javascript</a:t>
            </a:r>
            <a:r>
              <a:rPr lang="en-IN" sz="3200" dirty="0">
                <a:latin typeface="Times New Roman" pitchFamily="18" charset="0"/>
                <a:cs typeface="Times New Roman" pitchFamily="18" charset="0"/>
              </a:rPr>
              <a:t>”&gt;</a:t>
            </a:r>
          </a:p>
          <a:p>
            <a:r>
              <a:rPr lang="en-IN" sz="3200" dirty="0">
                <a:latin typeface="Times New Roman" pitchFamily="18" charset="0"/>
                <a:cs typeface="Times New Roman" pitchFamily="18" charset="0"/>
              </a:rPr>
              <a:t>--------------</a:t>
            </a:r>
          </a:p>
          <a:p>
            <a:r>
              <a:rPr lang="en-IN" sz="3200" dirty="0">
                <a:latin typeface="Times New Roman" pitchFamily="18" charset="0"/>
                <a:cs typeface="Times New Roman" pitchFamily="18" charset="0"/>
              </a:rPr>
              <a:t>-------------</a:t>
            </a:r>
          </a:p>
          <a:p>
            <a:r>
              <a:rPr lang="en-IN" sz="3200" dirty="0">
                <a:latin typeface="Times New Roman" pitchFamily="18" charset="0"/>
                <a:cs typeface="Times New Roman" pitchFamily="18" charset="0"/>
              </a:rPr>
              <a:t>&lt;/script&gt;</a:t>
            </a:r>
          </a:p>
          <a:p>
            <a:pPr>
              <a:buClrTx/>
            </a:pPr>
            <a:endParaRPr lang="en-IN" b="1" dirty="0"/>
          </a:p>
          <a:p>
            <a:pPr lvl="0" algn="ctr"/>
            <a:r>
              <a:rPr lang="en-US" dirty="0">
                <a:solidFill>
                  <a:schemeClr val="lt1"/>
                </a:solidFill>
                <a:ea typeface="Calibri"/>
                <a:cs typeface="Calibri"/>
                <a:sym typeface="Calibri"/>
              </a:rPr>
              <a:t>D</a:t>
            </a:r>
            <a:endParaRPr lang="en-US" sz="900" dirty="0">
              <a:solidFill>
                <a:schemeClr val="lt1"/>
              </a:solidFill>
              <a:ea typeface="Calibri"/>
              <a:cs typeface="Calibri"/>
              <a:sym typeface="Calibri"/>
            </a:endParaRPr>
          </a:p>
        </p:txBody>
      </p:sp>
      <p:sp>
        <p:nvSpPr>
          <p:cNvPr id="3" name="Rectangle 2"/>
          <p:cNvSpPr/>
          <p:nvPr/>
        </p:nvSpPr>
        <p:spPr>
          <a:xfrm>
            <a:off x="905986" y="821555"/>
            <a:ext cx="2629246" cy="461665"/>
          </a:xfrm>
          <a:prstGeom prst="rect">
            <a:avLst/>
          </a:prstGeom>
        </p:spPr>
        <p:txBody>
          <a:bodyPr wrap="none">
            <a:spAutoFit/>
          </a:bodyPr>
          <a:lstStyle/>
          <a:p>
            <a:pPr>
              <a:buClrTx/>
            </a:pPr>
            <a:r>
              <a:rPr lang="en-IN" sz="2400" b="1" dirty="0">
                <a:solidFill>
                  <a:srgbClr val="C00000"/>
                </a:solidFill>
                <a:latin typeface="Times New Roman" pitchFamily="18" charset="0"/>
                <a:cs typeface="Times New Roman" pitchFamily="18" charset="0"/>
              </a:rPr>
              <a:t>JavaScript in html</a:t>
            </a:r>
            <a:endParaRPr lang="en-IN" sz="2400" b="1" dirty="0"/>
          </a:p>
        </p:txBody>
      </p:sp>
      <p:sp>
        <p:nvSpPr>
          <p:cNvPr id="4" name="Footer Placeholder 3"/>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33982" y="1600200"/>
            <a:ext cx="6976745" cy="4904548"/>
          </a:xfrm>
          <a:prstGeom prst="rect">
            <a:avLst/>
          </a:prstGeom>
        </p:spPr>
        <p:txBody>
          <a:bodyPr vert="horz" wrap="square" lIns="0" tIns="102235" rIns="0" bIns="0" rtlCol="0">
            <a:spAutoFit/>
          </a:bodyPr>
          <a:lstStyle/>
          <a:p>
            <a:r>
              <a:rPr lang="en-IN" sz="2400" dirty="0">
                <a:latin typeface="Times New Roman" pitchFamily="18" charset="0"/>
                <a:cs typeface="Times New Roman" pitchFamily="18" charset="0"/>
              </a:rPr>
              <a:t>&lt;!DOCTYPE html &gt;  </a:t>
            </a:r>
          </a:p>
          <a:p>
            <a:r>
              <a:rPr lang="en-IN" sz="2400" dirty="0">
                <a:latin typeface="Times New Roman" pitchFamily="18" charset="0"/>
                <a:cs typeface="Times New Roman" pitchFamily="18" charset="0"/>
              </a:rPr>
              <a:t>&lt;html&gt;  </a:t>
            </a:r>
          </a:p>
          <a:p>
            <a:r>
              <a:rPr lang="en-IN" sz="2400" dirty="0">
                <a:latin typeface="Times New Roman" pitchFamily="18" charset="0"/>
                <a:cs typeface="Times New Roman" pitchFamily="18" charset="0"/>
              </a:rPr>
              <a:t>&lt;head&gt;  </a:t>
            </a:r>
          </a:p>
          <a:p>
            <a:r>
              <a:rPr lang="en-IN" sz="2400" dirty="0">
                <a:latin typeface="Times New Roman" pitchFamily="18" charset="0"/>
                <a:cs typeface="Times New Roman" pitchFamily="18" charset="0"/>
              </a:rPr>
              <a:t>&lt;title&gt; page title&lt;/title&gt;  </a:t>
            </a:r>
          </a:p>
          <a:p>
            <a:r>
              <a:rPr lang="en-IN" sz="2400" dirty="0">
                <a:latin typeface="Times New Roman" pitchFamily="18" charset="0"/>
                <a:cs typeface="Times New Roman" pitchFamily="18" charset="0"/>
              </a:rPr>
              <a:t>&lt;script&gt;  </a:t>
            </a:r>
          </a:p>
          <a:p>
            <a:r>
              <a:rPr lang="en-IN" sz="2400" dirty="0" err="1">
                <a:latin typeface="Times New Roman" pitchFamily="18" charset="0"/>
                <a:cs typeface="Times New Roman" pitchFamily="18" charset="0"/>
              </a:rPr>
              <a:t>document.write</a:t>
            </a:r>
            <a:r>
              <a:rPr lang="en-IN" sz="2400" dirty="0">
                <a:latin typeface="Times New Roman" pitchFamily="18" charset="0"/>
                <a:cs typeface="Times New Roman" pitchFamily="18" charset="0"/>
              </a:rPr>
              <a:t>("Welcome to </a:t>
            </a:r>
            <a:r>
              <a:rPr lang="en-IN" sz="2400" dirty="0" err="1">
                <a:latin typeface="Times New Roman" pitchFamily="18" charset="0"/>
                <a:cs typeface="Times New Roman" pitchFamily="18" charset="0"/>
              </a:rPr>
              <a:t>Javatpoint</a:t>
            </a:r>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&lt;/script&gt;  </a:t>
            </a:r>
          </a:p>
          <a:p>
            <a:r>
              <a:rPr lang="en-IN" sz="2400" dirty="0">
                <a:latin typeface="Times New Roman" pitchFamily="18" charset="0"/>
                <a:cs typeface="Times New Roman" pitchFamily="18" charset="0"/>
              </a:rPr>
              <a:t>&lt;/head&gt;  </a:t>
            </a:r>
          </a:p>
          <a:p>
            <a:r>
              <a:rPr lang="en-IN" sz="2400" dirty="0">
                <a:latin typeface="Times New Roman" pitchFamily="18" charset="0"/>
                <a:cs typeface="Times New Roman" pitchFamily="18" charset="0"/>
              </a:rPr>
              <a:t>&lt;body&gt;  </a:t>
            </a:r>
          </a:p>
          <a:p>
            <a:r>
              <a:rPr lang="en-IN" sz="2400" dirty="0">
                <a:latin typeface="Times New Roman" pitchFamily="18" charset="0"/>
                <a:cs typeface="Times New Roman" pitchFamily="18" charset="0"/>
              </a:rPr>
              <a:t>&lt;p&gt;</a:t>
            </a:r>
            <a:r>
              <a:rPr lang="en-IN" sz="2400" dirty="0" err="1">
                <a:latin typeface="Times New Roman" pitchFamily="18" charset="0"/>
                <a:cs typeface="Times New Roman" pitchFamily="18" charset="0"/>
              </a:rPr>
              <a:t>Inthis</a:t>
            </a:r>
            <a:r>
              <a:rPr lang="en-IN" sz="2400" dirty="0">
                <a:latin typeface="Times New Roman" pitchFamily="18" charset="0"/>
                <a:cs typeface="Times New Roman" pitchFamily="18" charset="0"/>
              </a:rPr>
              <a:t> example we saw how to add JavaScript in the head section &lt;/p&gt;  </a:t>
            </a:r>
          </a:p>
          <a:p>
            <a:r>
              <a:rPr lang="en-IN" sz="2400" dirty="0">
                <a:latin typeface="Times New Roman" pitchFamily="18" charset="0"/>
                <a:cs typeface="Times New Roman" pitchFamily="18" charset="0"/>
              </a:rPr>
              <a:t>&lt;/body&gt;  </a:t>
            </a:r>
          </a:p>
          <a:p>
            <a:r>
              <a:rPr lang="en-IN" sz="2400" dirty="0">
                <a:latin typeface="Times New Roman" pitchFamily="18" charset="0"/>
                <a:cs typeface="Times New Roman" pitchFamily="18" charset="0"/>
              </a:rPr>
              <a:t>&lt;/html&gt;</a:t>
            </a: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dirty="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Rectangle 6"/>
          <p:cNvSpPr/>
          <p:nvPr/>
        </p:nvSpPr>
        <p:spPr>
          <a:xfrm>
            <a:off x="1066800" y="892220"/>
            <a:ext cx="4572000" cy="523220"/>
          </a:xfrm>
          <a:prstGeom prst="rect">
            <a:avLst/>
          </a:prstGeom>
        </p:spPr>
        <p:txBody>
          <a:bodyPr>
            <a:spAutoFit/>
          </a:bodyPr>
          <a:lstStyle/>
          <a:p>
            <a:pPr>
              <a:buClrTx/>
            </a:pPr>
            <a:r>
              <a:rPr lang="en-IN" sz="2800" dirty="0"/>
              <a:t>Example in </a:t>
            </a:r>
            <a:r>
              <a:rPr lang="en-IN" sz="2800" dirty="0" err="1"/>
              <a:t>javaScript</a:t>
            </a:r>
            <a:endParaRPr lang="en-IN" sz="28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533400" y="32511"/>
            <a:ext cx="745172" cy="507872"/>
          </a:xfrm>
          <a:prstGeom prst="rect">
            <a:avLst/>
          </a:prstGeom>
        </p:spPr>
      </p:pic>
      <p:sp>
        <p:nvSpPr>
          <p:cNvPr id="6" name="object 6"/>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dirty="0">
              <a:latin typeface="Calibri"/>
              <a:cs typeface="Calibri"/>
            </a:endParaRPr>
          </a:p>
        </p:txBody>
      </p:sp>
      <p:sp>
        <p:nvSpPr>
          <p:cNvPr id="9" name="Rectangle 8"/>
          <p:cNvSpPr/>
          <p:nvPr/>
        </p:nvSpPr>
        <p:spPr>
          <a:xfrm>
            <a:off x="1524000" y="394066"/>
            <a:ext cx="4572000" cy="830997"/>
          </a:xfrm>
          <a:prstGeom prst="rect">
            <a:avLst/>
          </a:prstGeom>
        </p:spPr>
        <p:txBody>
          <a:bodyPr>
            <a:spAutoFit/>
          </a:bodyPr>
          <a:lstStyle/>
          <a:p>
            <a:pPr lvl="0" algn="ctr"/>
            <a:r>
              <a:rPr lang="en-IN" sz="2400" b="1" dirty="0"/>
              <a:t>Output</a:t>
            </a:r>
            <a:r>
              <a:rPr lang="en-IN" sz="2400" dirty="0"/>
              <a:t/>
            </a:r>
            <a:br>
              <a:rPr lang="en-IN" sz="2400" dirty="0"/>
            </a:br>
            <a:endParaRPr lang="en-US" sz="2400" dirty="0">
              <a:ea typeface="Calibri"/>
              <a:cs typeface="Calibri"/>
              <a:sym typeface="Calibri"/>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52600"/>
            <a:ext cx="660082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533400" y="32511"/>
            <a:ext cx="745172" cy="507872"/>
          </a:xfrm>
          <a:prstGeom prst="rect">
            <a:avLst/>
          </a:prstGeom>
        </p:spPr>
      </p:pic>
      <p:sp>
        <p:nvSpPr>
          <p:cNvPr id="15" name="object 1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sp>
        <p:nvSpPr>
          <p:cNvPr id="17" name="Rectangle 16"/>
          <p:cNvSpPr/>
          <p:nvPr/>
        </p:nvSpPr>
        <p:spPr>
          <a:xfrm>
            <a:off x="870127" y="1117739"/>
            <a:ext cx="7807708" cy="3785652"/>
          </a:xfrm>
          <a:prstGeom prst="rect">
            <a:avLst/>
          </a:prstGeom>
        </p:spPr>
        <p:txBody>
          <a:bodyPr wrap="square">
            <a:spAutoFit/>
          </a:bodyPr>
          <a:lstStyle/>
          <a:p>
            <a:r>
              <a:rPr lang="en-IN" sz="2400" dirty="0">
                <a:latin typeface="Times New Roman" pitchFamily="18" charset="0"/>
                <a:cs typeface="Times New Roman" pitchFamily="18" charset="0"/>
              </a:rPr>
              <a:t>One of the important features of JavaScript is its interactivity with the user.</a:t>
            </a:r>
          </a:p>
          <a:p>
            <a:r>
              <a:rPr lang="en-IN" sz="2400" dirty="0">
                <a:latin typeface="Times New Roman" pitchFamily="18" charset="0"/>
                <a:cs typeface="Times New Roman" pitchFamily="18" charset="0"/>
              </a:rPr>
              <a:t>JavaScript has three kind of popup boxes: Alert box, Confirm box, and Prompt box.</a:t>
            </a:r>
          </a:p>
          <a:p>
            <a:r>
              <a:rPr lang="en-IN" sz="2400" dirty="0">
                <a:solidFill>
                  <a:srgbClr val="C00000"/>
                </a:solidFill>
                <a:latin typeface="Times New Roman" pitchFamily="18" charset="0"/>
                <a:cs typeface="Times New Roman" pitchFamily="18" charset="0"/>
              </a:rPr>
              <a:t>Alert Box: </a:t>
            </a:r>
            <a:r>
              <a:rPr lang="en-IN" sz="2400" dirty="0">
                <a:latin typeface="Times New Roman" pitchFamily="18" charset="0"/>
                <a:cs typeface="Times New Roman" pitchFamily="18" charset="0"/>
              </a:rPr>
              <a:t>An alert box is often used if you want to make sure information comes through to the user.</a:t>
            </a:r>
          </a:p>
          <a:p>
            <a:r>
              <a:rPr lang="en-IN" sz="2400" dirty="0">
                <a:latin typeface="Times New Roman" pitchFamily="18" charset="0"/>
                <a:cs typeface="Times New Roman" pitchFamily="18" charset="0"/>
              </a:rPr>
              <a:t>When an alert box pops up, the user will have to click "OK" to proceed.</a:t>
            </a:r>
          </a:p>
          <a:p>
            <a:pPr marL="1257300" lvl="3" indent="0">
              <a:buNone/>
            </a:pPr>
            <a:r>
              <a:rPr lang="en-IN" sz="2400" dirty="0">
                <a:latin typeface="Times New Roman" pitchFamily="18" charset="0"/>
                <a:cs typeface="Times New Roman" pitchFamily="18" charset="0"/>
              </a:rPr>
              <a:t>Syntax</a:t>
            </a:r>
          </a:p>
          <a:p>
            <a:pPr marL="1257300" lvl="3" indent="0">
              <a:buNone/>
            </a:pPr>
            <a:r>
              <a:rPr lang="en-IN" sz="2400" dirty="0" err="1">
                <a:latin typeface="Times New Roman" pitchFamily="18" charset="0"/>
                <a:cs typeface="Times New Roman" pitchFamily="18" charset="0"/>
              </a:rPr>
              <a:t>window.alert</a:t>
            </a:r>
            <a:r>
              <a:rPr lang="en-IN" sz="2400" dirty="0">
                <a:latin typeface="Times New Roman" pitchFamily="18" charset="0"/>
                <a:cs typeface="Times New Roman" pitchFamily="18" charset="0"/>
              </a:rPr>
              <a:t>("</a:t>
            </a:r>
            <a:r>
              <a:rPr lang="en-IN" sz="2400" i="1" dirty="0" err="1">
                <a:latin typeface="Times New Roman" pitchFamily="18" charset="0"/>
                <a:cs typeface="Times New Roman" pitchFamily="18" charset="0"/>
              </a:rPr>
              <a:t>sometext</a:t>
            </a:r>
            <a:r>
              <a:rPr lang="en-IN" sz="2400" dirty="0">
                <a:latin typeface="Times New Roman" pitchFamily="18" charset="0"/>
                <a:cs typeface="Times New Roman" pitchFamily="18" charset="0"/>
              </a:rPr>
              <a:t>");</a:t>
            </a:r>
          </a:p>
        </p:txBody>
      </p:sp>
      <p:sp>
        <p:nvSpPr>
          <p:cNvPr id="2" name="Rectangle 1"/>
          <p:cNvSpPr/>
          <p:nvPr/>
        </p:nvSpPr>
        <p:spPr>
          <a:xfrm>
            <a:off x="948972" y="656074"/>
            <a:ext cx="1758815" cy="461665"/>
          </a:xfrm>
          <a:prstGeom prst="rect">
            <a:avLst/>
          </a:prstGeom>
        </p:spPr>
        <p:txBody>
          <a:bodyPr wrap="none">
            <a:spAutoFit/>
          </a:bodyPr>
          <a:lstStyle/>
          <a:p>
            <a:r>
              <a:rPr lang="en-IN" sz="2400" dirty="0">
                <a:latin typeface="Times New Roman" pitchFamily="18" charset="0"/>
                <a:cs typeface="Times New Roman" pitchFamily="18" charset="0"/>
              </a:rPr>
              <a:t>Pop-Up-Box</a:t>
            </a:r>
            <a:endParaRPr lang="en-IN" altLang="en-US" sz="2400" b="1" dirty="0">
              <a:sym typeface="+mn-ea"/>
            </a:endParaRPr>
          </a:p>
        </p:txBody>
      </p:sp>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533400" y="32511"/>
            <a:ext cx="745172" cy="507872"/>
          </a:xfrm>
          <a:prstGeom prst="rect">
            <a:avLst/>
          </a:prstGeom>
        </p:spPr>
      </p:pic>
      <p:sp>
        <p:nvSpPr>
          <p:cNvPr id="15" name="object 1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sp>
        <p:nvSpPr>
          <p:cNvPr id="17" name="Rectangle 16"/>
          <p:cNvSpPr/>
          <p:nvPr/>
        </p:nvSpPr>
        <p:spPr>
          <a:xfrm>
            <a:off x="905986" y="1369397"/>
            <a:ext cx="7780814" cy="4955203"/>
          </a:xfrm>
          <a:prstGeom prst="rect">
            <a:avLst/>
          </a:prstGeom>
        </p:spPr>
        <p:txBody>
          <a:bodyPr wrap="square">
            <a:spAutoFit/>
          </a:bodyPr>
          <a:lstStyle/>
          <a:p>
            <a:r>
              <a:rPr lang="en-IN" dirty="0"/>
              <a:t>&lt;!DOCTYPE html&gt;</a:t>
            </a:r>
          </a:p>
          <a:p>
            <a:r>
              <a:rPr lang="en-IN" dirty="0"/>
              <a:t>&lt;html&gt;</a:t>
            </a:r>
          </a:p>
          <a:p>
            <a:r>
              <a:rPr lang="en-IN" dirty="0"/>
              <a:t>&lt;body&gt;</a:t>
            </a:r>
          </a:p>
          <a:p>
            <a:endParaRPr lang="en-IN" dirty="0"/>
          </a:p>
          <a:p>
            <a:r>
              <a:rPr lang="en-IN" dirty="0"/>
              <a:t>&lt;h2&gt;JavaScript Alert&lt;/h2&gt;</a:t>
            </a:r>
          </a:p>
          <a:p>
            <a:endParaRPr lang="en-IN" dirty="0"/>
          </a:p>
          <a:p>
            <a:r>
              <a:rPr lang="en-IN" dirty="0"/>
              <a:t>&lt;button onclick="myFunction()"&gt;Try it&lt;/button&gt;</a:t>
            </a:r>
          </a:p>
          <a:p>
            <a:endParaRPr lang="en-IN" dirty="0"/>
          </a:p>
          <a:p>
            <a:r>
              <a:rPr lang="en-IN" dirty="0"/>
              <a:t>&lt;script&gt;</a:t>
            </a:r>
          </a:p>
          <a:p>
            <a:r>
              <a:rPr lang="en-IN" dirty="0"/>
              <a:t>function myFunction() {</a:t>
            </a:r>
          </a:p>
          <a:p>
            <a:r>
              <a:rPr lang="en-IN" dirty="0"/>
              <a:t>  alert("I am an alert box!");</a:t>
            </a:r>
          </a:p>
          <a:p>
            <a:r>
              <a:rPr lang="en-IN" dirty="0"/>
              <a:t>}</a:t>
            </a:r>
          </a:p>
          <a:p>
            <a:r>
              <a:rPr lang="en-IN" dirty="0"/>
              <a:t>&lt;/script&gt;</a:t>
            </a:r>
          </a:p>
          <a:p>
            <a:endParaRPr lang="en-IN" dirty="0"/>
          </a:p>
          <a:p>
            <a:r>
              <a:rPr lang="en-IN" dirty="0"/>
              <a:t>&lt;/body&gt;</a:t>
            </a:r>
          </a:p>
          <a:p>
            <a:r>
              <a:rPr lang="en-IN" dirty="0"/>
              <a:t>&lt;/html&gt;</a:t>
            </a:r>
          </a:p>
          <a:p>
            <a:endParaRPr lang="en-IN" sz="2800" b="1" dirty="0"/>
          </a:p>
        </p:txBody>
      </p:sp>
      <p:sp>
        <p:nvSpPr>
          <p:cNvPr id="2" name="Rectangle 1"/>
          <p:cNvSpPr/>
          <p:nvPr/>
        </p:nvSpPr>
        <p:spPr>
          <a:xfrm>
            <a:off x="901504" y="838200"/>
            <a:ext cx="2958630" cy="461665"/>
          </a:xfrm>
          <a:prstGeom prst="rect">
            <a:avLst/>
          </a:prstGeom>
        </p:spPr>
        <p:txBody>
          <a:bodyPr wrap="none">
            <a:spAutoFit/>
          </a:bodyPr>
          <a:lstStyle/>
          <a:p>
            <a:r>
              <a:rPr lang="en-IN" sz="2400" dirty="0"/>
              <a:t>Example for </a:t>
            </a:r>
            <a:r>
              <a:rPr lang="en-IN" sz="2400" dirty="0">
                <a:latin typeface="Times New Roman" pitchFamily="18" charset="0"/>
                <a:cs typeface="Times New Roman" pitchFamily="18" charset="0"/>
              </a:rPr>
              <a:t>Alert Box</a:t>
            </a:r>
            <a:endParaRPr lang="en-US" sz="2400" b="1" dirty="0"/>
          </a:p>
        </p:txBody>
      </p:sp>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1764997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bject 16"/>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7" name="object 17"/>
          <p:cNvPicPr/>
          <p:nvPr/>
        </p:nvPicPr>
        <p:blipFill>
          <a:blip r:embed="rId2" cstate="print"/>
          <a:stretch>
            <a:fillRect/>
          </a:stretch>
        </p:blipFill>
        <p:spPr>
          <a:xfrm>
            <a:off x="533400" y="32511"/>
            <a:ext cx="745172" cy="507872"/>
          </a:xfrm>
          <a:prstGeom prst="rect">
            <a:avLst/>
          </a:prstGeom>
        </p:spPr>
      </p:pic>
      <p:sp>
        <p:nvSpPr>
          <p:cNvPr id="20" name="Rectangle 19"/>
          <p:cNvSpPr/>
          <p:nvPr/>
        </p:nvSpPr>
        <p:spPr>
          <a:xfrm>
            <a:off x="1392174" y="553837"/>
            <a:ext cx="2875026" cy="1077218"/>
          </a:xfrm>
          <a:prstGeom prst="rect">
            <a:avLst/>
          </a:prstGeom>
        </p:spPr>
        <p:txBody>
          <a:bodyPr wrap="square">
            <a:spAutoFit/>
          </a:bodyPr>
          <a:lstStyle/>
          <a:p>
            <a:r>
              <a:rPr lang="en-IN" sz="3200" b="1" dirty="0"/>
              <a:t>Confirm Box</a:t>
            </a:r>
            <a:br>
              <a:rPr lang="en-IN" sz="3200" b="1" dirty="0"/>
            </a:br>
            <a:endParaRPr lang="en-US" sz="3200" b="1" dirty="0"/>
          </a:p>
        </p:txBody>
      </p:sp>
      <p:sp>
        <p:nvSpPr>
          <p:cNvPr id="2" name="Rectangle 1"/>
          <p:cNvSpPr/>
          <p:nvPr/>
        </p:nvSpPr>
        <p:spPr>
          <a:xfrm>
            <a:off x="685800" y="1295400"/>
            <a:ext cx="8458200" cy="3046988"/>
          </a:xfrm>
          <a:prstGeom prst="rect">
            <a:avLst/>
          </a:prstGeom>
        </p:spPr>
        <p:txBody>
          <a:bodyPr wrap="square">
            <a:spAutoFit/>
          </a:bodyPr>
          <a:lstStyle/>
          <a:p>
            <a:pPr algn="just"/>
            <a:r>
              <a:rPr lang="en-IN" sz="2400" dirty="0">
                <a:latin typeface="Times New Roman" pitchFamily="18" charset="0"/>
                <a:cs typeface="Times New Roman" pitchFamily="18" charset="0"/>
              </a:rPr>
              <a:t>A confirm box is often used if you want the user to verify or accept something.</a:t>
            </a:r>
          </a:p>
          <a:p>
            <a:pPr algn="just"/>
            <a:r>
              <a:rPr lang="en-IN" sz="2400" dirty="0">
                <a:latin typeface="Times New Roman" pitchFamily="18" charset="0"/>
                <a:cs typeface="Times New Roman" pitchFamily="18" charset="0"/>
              </a:rPr>
              <a:t>When a confirm box pops up, the user will have to click either "OK" or "Cancel" to proceed.</a:t>
            </a:r>
          </a:p>
          <a:p>
            <a:pPr algn="just"/>
            <a:r>
              <a:rPr lang="en-IN" sz="2400" dirty="0">
                <a:latin typeface="Times New Roman" pitchFamily="18" charset="0"/>
                <a:cs typeface="Times New Roman" pitchFamily="18" charset="0"/>
              </a:rPr>
              <a:t>If the user clicks "OK", the box returns </a:t>
            </a:r>
            <a:r>
              <a:rPr lang="en-IN" sz="2400" b="1" dirty="0">
                <a:latin typeface="Times New Roman" pitchFamily="18" charset="0"/>
                <a:cs typeface="Times New Roman" pitchFamily="18" charset="0"/>
              </a:rPr>
              <a:t>true</a:t>
            </a:r>
            <a:r>
              <a:rPr lang="en-IN" sz="2400" dirty="0">
                <a:latin typeface="Times New Roman" pitchFamily="18" charset="0"/>
                <a:cs typeface="Times New Roman" pitchFamily="18" charset="0"/>
              </a:rPr>
              <a:t>. If the user clicks "Cancel", the box returns </a:t>
            </a:r>
            <a:r>
              <a:rPr lang="en-IN" sz="2400" b="1" dirty="0">
                <a:latin typeface="Times New Roman" pitchFamily="18" charset="0"/>
                <a:cs typeface="Times New Roman" pitchFamily="18" charset="0"/>
              </a:rPr>
              <a:t>false</a:t>
            </a:r>
            <a:r>
              <a:rPr lang="en-IN" sz="2400" dirty="0">
                <a:latin typeface="Times New Roman" pitchFamily="18" charset="0"/>
                <a:cs typeface="Times New Roman" pitchFamily="18" charset="0"/>
              </a:rPr>
              <a:t>.</a:t>
            </a:r>
          </a:p>
          <a:p>
            <a:pPr algn="just"/>
            <a:r>
              <a:rPr lang="en-IN" sz="2400" dirty="0">
                <a:latin typeface="Times New Roman" pitchFamily="18" charset="0"/>
                <a:cs typeface="Times New Roman" pitchFamily="18" charset="0"/>
              </a:rPr>
              <a:t>Syntax</a:t>
            </a:r>
          </a:p>
          <a:p>
            <a:pPr algn="just"/>
            <a:r>
              <a:rPr lang="en-IN" sz="2400" dirty="0">
                <a:latin typeface="Times New Roman" pitchFamily="18" charset="0"/>
                <a:cs typeface="Times New Roman" pitchFamily="18" charset="0"/>
              </a:rPr>
              <a:t>window. Confirm("</a:t>
            </a:r>
            <a:r>
              <a:rPr lang="en-IN" sz="2400" i="1" dirty="0" err="1">
                <a:latin typeface="Times New Roman" pitchFamily="18" charset="0"/>
                <a:cs typeface="Times New Roman" pitchFamily="18" charset="0"/>
              </a:rPr>
              <a:t>sometext</a:t>
            </a:r>
            <a:r>
              <a:rPr lang="en-IN" sz="2400" dirty="0">
                <a:latin typeface="Times New Roman" pitchFamily="18" charset="0"/>
                <a:cs typeface="Times New Roman" pitchFamily="18" charset="0"/>
              </a:rPr>
              <a:t>");</a:t>
            </a:r>
          </a:p>
        </p:txBody>
      </p:sp>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533400" y="32511"/>
            <a:ext cx="745172" cy="507872"/>
          </a:xfrm>
          <a:prstGeom prst="rect">
            <a:avLst/>
          </a:prstGeom>
        </p:spPr>
      </p:pic>
      <p:sp>
        <p:nvSpPr>
          <p:cNvPr id="5" name="object 5"/>
          <p:cNvSpPr txBox="1"/>
          <p:nvPr/>
        </p:nvSpPr>
        <p:spPr>
          <a:xfrm>
            <a:off x="228600" y="1752600"/>
            <a:ext cx="8763000" cy="4214615"/>
          </a:xfrm>
          <a:prstGeom prst="rect">
            <a:avLst/>
          </a:prstGeom>
        </p:spPr>
        <p:txBody>
          <a:bodyPr vert="horz" wrap="square" lIns="0" tIns="120015" rIns="0" bIns="0" rtlCol="0">
            <a:spAutoFit/>
          </a:bodyPr>
          <a:lstStyle/>
          <a:p>
            <a:r>
              <a:rPr lang="en-IN" sz="1400" b="1" dirty="0">
                <a:latin typeface="Times New Roman" pitchFamily="18" charset="0"/>
                <a:cs typeface="Times New Roman" pitchFamily="18" charset="0"/>
              </a:rPr>
              <a:t>&lt;!DOCTYPE html&gt;</a:t>
            </a:r>
          </a:p>
          <a:p>
            <a:r>
              <a:rPr lang="en-IN" sz="1400" b="1" dirty="0">
                <a:latin typeface="Times New Roman" pitchFamily="18" charset="0"/>
                <a:cs typeface="Times New Roman" pitchFamily="18" charset="0"/>
              </a:rPr>
              <a:t>&lt;html&gt;</a:t>
            </a:r>
          </a:p>
          <a:p>
            <a:r>
              <a:rPr lang="en-IN" sz="1400" b="1" dirty="0">
                <a:latin typeface="Times New Roman" pitchFamily="18" charset="0"/>
                <a:cs typeface="Times New Roman" pitchFamily="18" charset="0"/>
              </a:rPr>
              <a:t>&lt;body&gt;</a:t>
            </a:r>
          </a:p>
          <a:p>
            <a:r>
              <a:rPr lang="en-IN" sz="1400" b="1" dirty="0">
                <a:latin typeface="Times New Roman" pitchFamily="18" charset="0"/>
                <a:cs typeface="Times New Roman" pitchFamily="18" charset="0"/>
              </a:rPr>
              <a:t>&lt;h2&gt;JavaScript Confirm Box&lt;/h2&gt;</a:t>
            </a:r>
          </a:p>
          <a:p>
            <a:r>
              <a:rPr lang="en-IN" sz="1400" b="1" dirty="0">
                <a:latin typeface="Times New Roman" pitchFamily="18" charset="0"/>
                <a:cs typeface="Times New Roman" pitchFamily="18" charset="0"/>
              </a:rPr>
              <a:t>&lt;button onclick="myFunction()"&gt;Try it&lt;/button&gt;</a:t>
            </a:r>
          </a:p>
          <a:p>
            <a:r>
              <a:rPr lang="en-IN" sz="1400" b="1" dirty="0">
                <a:latin typeface="Times New Roman" pitchFamily="18" charset="0"/>
                <a:cs typeface="Times New Roman" pitchFamily="18" charset="0"/>
              </a:rPr>
              <a:t>&lt;p id="demo"&gt;&lt;/p&gt;</a:t>
            </a:r>
          </a:p>
          <a:p>
            <a:r>
              <a:rPr lang="en-IN" sz="1400" b="1" dirty="0">
                <a:latin typeface="Times New Roman" pitchFamily="18" charset="0"/>
                <a:cs typeface="Times New Roman" pitchFamily="18" charset="0"/>
              </a:rPr>
              <a:t>&lt;script&gt;</a:t>
            </a:r>
          </a:p>
          <a:p>
            <a:r>
              <a:rPr lang="en-IN" sz="1400" b="1" dirty="0">
                <a:latin typeface="Times New Roman" pitchFamily="18" charset="0"/>
                <a:cs typeface="Times New Roman" pitchFamily="18" charset="0"/>
              </a:rPr>
              <a:t>function myFunction() {</a:t>
            </a:r>
          </a:p>
          <a:p>
            <a:r>
              <a:rPr lang="en-IN" sz="1400" b="1" dirty="0">
                <a:latin typeface="Times New Roman" pitchFamily="18" charset="0"/>
                <a:cs typeface="Times New Roman" pitchFamily="18" charset="0"/>
              </a:rPr>
              <a:t>  var txt;</a:t>
            </a:r>
          </a:p>
          <a:p>
            <a:r>
              <a:rPr lang="en-IN" sz="1400" b="1" dirty="0">
                <a:latin typeface="Times New Roman" pitchFamily="18" charset="0"/>
                <a:cs typeface="Times New Roman" pitchFamily="18" charset="0"/>
              </a:rPr>
              <a:t>  if (confirm("Press a button!")) {</a:t>
            </a:r>
          </a:p>
          <a:p>
            <a:r>
              <a:rPr lang="en-IN" sz="1400" b="1" dirty="0">
                <a:latin typeface="Times New Roman" pitchFamily="18" charset="0"/>
                <a:cs typeface="Times New Roman" pitchFamily="18" charset="0"/>
              </a:rPr>
              <a:t>    txt = "You pressed OK!";</a:t>
            </a:r>
          </a:p>
          <a:p>
            <a:r>
              <a:rPr lang="en-IN" sz="1400" b="1" dirty="0">
                <a:latin typeface="Times New Roman" pitchFamily="18" charset="0"/>
                <a:cs typeface="Times New Roman" pitchFamily="18" charset="0"/>
              </a:rPr>
              <a:t>  } else {</a:t>
            </a:r>
          </a:p>
          <a:p>
            <a:r>
              <a:rPr lang="en-IN" sz="1400" b="1" dirty="0">
                <a:latin typeface="Times New Roman" pitchFamily="18" charset="0"/>
                <a:cs typeface="Times New Roman" pitchFamily="18" charset="0"/>
              </a:rPr>
              <a:t>    txt = "You pressed Cancel!";</a:t>
            </a:r>
          </a:p>
          <a:p>
            <a:r>
              <a:rPr lang="en-IN" sz="1400" b="1" dirty="0">
                <a:latin typeface="Times New Roman" pitchFamily="18" charset="0"/>
                <a:cs typeface="Times New Roman" pitchFamily="18" charset="0"/>
              </a:rPr>
              <a:t>  }</a:t>
            </a:r>
          </a:p>
          <a:p>
            <a:r>
              <a:rPr lang="en-IN" sz="1400" b="1" dirty="0">
                <a:latin typeface="Times New Roman" pitchFamily="18" charset="0"/>
                <a:cs typeface="Times New Roman" pitchFamily="18" charset="0"/>
              </a:rPr>
              <a:t>  document.getElementById("demo").innerHTML = txt;</a:t>
            </a:r>
          </a:p>
          <a:p>
            <a:r>
              <a:rPr lang="en-IN" sz="1400" b="1" dirty="0">
                <a:latin typeface="Times New Roman" pitchFamily="18" charset="0"/>
                <a:cs typeface="Times New Roman" pitchFamily="18" charset="0"/>
              </a:rPr>
              <a:t>}</a:t>
            </a:r>
          </a:p>
          <a:p>
            <a:r>
              <a:rPr lang="en-IN" sz="1400" b="1" dirty="0">
                <a:latin typeface="Times New Roman" pitchFamily="18" charset="0"/>
                <a:cs typeface="Times New Roman" pitchFamily="18" charset="0"/>
              </a:rPr>
              <a:t>&lt;/script&gt;</a:t>
            </a:r>
          </a:p>
          <a:p>
            <a:r>
              <a:rPr lang="en-IN" sz="1400" b="1" dirty="0">
                <a:latin typeface="Times New Roman" pitchFamily="18" charset="0"/>
                <a:cs typeface="Times New Roman" pitchFamily="18" charset="0"/>
              </a:rPr>
              <a:t>&lt;/body&gt;</a:t>
            </a:r>
          </a:p>
          <a:p>
            <a:r>
              <a:rPr lang="en-IN" sz="1400" b="1" dirty="0">
                <a:latin typeface="Times New Roman" pitchFamily="18" charset="0"/>
                <a:cs typeface="Times New Roman" pitchFamily="18" charset="0"/>
              </a:rPr>
              <a:t>&lt;/html&gt;</a:t>
            </a:r>
          </a:p>
        </p:txBody>
      </p:sp>
      <p:sp>
        <p:nvSpPr>
          <p:cNvPr id="6" name="object 6"/>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sp>
        <p:nvSpPr>
          <p:cNvPr id="8" name="Rectangle 7"/>
          <p:cNvSpPr/>
          <p:nvPr/>
        </p:nvSpPr>
        <p:spPr>
          <a:xfrm>
            <a:off x="484645" y="695980"/>
            <a:ext cx="3872214" cy="523220"/>
          </a:xfrm>
          <a:prstGeom prst="rect">
            <a:avLst/>
          </a:prstGeom>
        </p:spPr>
        <p:txBody>
          <a:bodyPr wrap="none">
            <a:spAutoFit/>
          </a:bodyPr>
          <a:lstStyle/>
          <a:p>
            <a:r>
              <a:rPr lang="en-IN" sz="2800" b="1" dirty="0"/>
              <a:t>Example for Confirm Box</a:t>
            </a:r>
            <a:endParaRPr lang="en-IN" altLang="en-US" sz="28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762000"/>
            <a:ext cx="5219700" cy="690574"/>
          </a:xfrm>
          <a:prstGeom prst="rect">
            <a:avLst/>
          </a:prstGeom>
        </p:spPr>
        <p:txBody>
          <a:bodyPr vert="horz" wrap="square" lIns="0" tIns="13335" rIns="0" bIns="0" rtlCol="0">
            <a:spAutoFit/>
          </a:bodyPr>
          <a:lstStyle/>
          <a:p>
            <a:r>
              <a:rPr lang="en-IN" sz="4400" dirty="0">
                <a:latin typeface="Times New Roman" pitchFamily="18" charset="0"/>
                <a:cs typeface="Times New Roman" pitchFamily="18" charset="0"/>
              </a:rPr>
              <a:t>Thread</a:t>
            </a:r>
            <a:endParaRPr lang="en-US" sz="4400" b="0" dirty="0"/>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3" name="Rectangle 2"/>
          <p:cNvSpPr/>
          <p:nvPr/>
        </p:nvSpPr>
        <p:spPr>
          <a:xfrm>
            <a:off x="533400" y="1828800"/>
            <a:ext cx="7848600" cy="1754326"/>
          </a:xfrm>
          <a:prstGeom prst="rect">
            <a:avLst/>
          </a:prstGeom>
        </p:spPr>
        <p:txBody>
          <a:bodyPr wrap="square">
            <a:spAutoFit/>
          </a:bodyPr>
          <a:lstStyle/>
          <a:p>
            <a:pPr algn="just"/>
            <a:r>
              <a:rPr lang="en-IN" sz="3600" dirty="0">
                <a:latin typeface="Times New Roman" pitchFamily="18" charset="0"/>
                <a:cs typeface="Times New Roman" pitchFamily="18" charset="0"/>
              </a:rPr>
              <a:t>Thread is tiny Program running continuously. It is sometimes called as light weight process.</a:t>
            </a:r>
          </a:p>
        </p:txBody>
      </p:sp>
      <p:sp>
        <p:nvSpPr>
          <p:cNvPr id="7" name="Footer Placeholder 6"/>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35940" y="1607565"/>
            <a:ext cx="8063865" cy="4753224"/>
          </a:xfrm>
          <a:prstGeom prst="rect">
            <a:avLst/>
          </a:prstGeom>
        </p:spPr>
        <p:txBody>
          <a:bodyPr vert="horz" wrap="square" lIns="0" tIns="13335" rIns="0" bIns="0" rtlCol="0">
            <a:spAutoFit/>
          </a:bodyPr>
          <a:lstStyle/>
          <a:p>
            <a:pPr marL="457200" indent="-457200" algn="just">
              <a:buFont typeface="Arial" pitchFamily="34" charset="0"/>
              <a:buChar char="•"/>
            </a:pPr>
            <a:r>
              <a:rPr lang="en-IN" sz="2800" dirty="0">
                <a:latin typeface="Times New Roman" pitchFamily="18" charset="0"/>
                <a:cs typeface="Times New Roman" pitchFamily="18" charset="0"/>
              </a:rPr>
              <a:t>A prompt box is often used if you want the user to input a value before entering a page.</a:t>
            </a:r>
          </a:p>
          <a:p>
            <a:pPr marL="457200" indent="-457200" algn="just">
              <a:buFont typeface="Arial" pitchFamily="34" charset="0"/>
              <a:buChar char="•"/>
            </a:pPr>
            <a:r>
              <a:rPr lang="en-IN" sz="2800" dirty="0">
                <a:latin typeface="Times New Roman" pitchFamily="18" charset="0"/>
                <a:cs typeface="Times New Roman" pitchFamily="18" charset="0"/>
              </a:rPr>
              <a:t>When a prompt box pops up, the user will have to click either "OK" or "Cancel" to proceed after entering an input value.</a:t>
            </a:r>
          </a:p>
          <a:p>
            <a:pPr marL="457200" indent="-457200" algn="just">
              <a:buFont typeface="Arial" pitchFamily="34" charset="0"/>
              <a:buChar char="•"/>
            </a:pPr>
            <a:r>
              <a:rPr lang="en-IN" sz="2800" dirty="0">
                <a:latin typeface="Times New Roman" pitchFamily="18" charset="0"/>
                <a:cs typeface="Times New Roman" pitchFamily="18" charset="0"/>
              </a:rPr>
              <a:t>If the user clicks "OK" the box returns the input value. If the user clicks "Cancel" the box returns null.</a:t>
            </a:r>
          </a:p>
          <a:p>
            <a:pPr marL="457200" indent="-457200" algn="just">
              <a:buFont typeface="Arial" pitchFamily="34" charset="0"/>
              <a:buChar char="•"/>
            </a:pPr>
            <a:r>
              <a:rPr lang="en-IN" sz="2800" dirty="0">
                <a:latin typeface="Times New Roman" pitchFamily="18" charset="0"/>
                <a:cs typeface="Times New Roman" pitchFamily="18" charset="0"/>
              </a:rPr>
              <a:t>Syntax</a:t>
            </a:r>
          </a:p>
          <a:p>
            <a:pPr marL="457200" indent="-457200" algn="just">
              <a:buFont typeface="Arial" pitchFamily="34" charset="0"/>
              <a:buChar char="•"/>
            </a:pPr>
            <a:r>
              <a:rPr lang="en-IN" sz="2800" dirty="0" err="1">
                <a:latin typeface="Times New Roman" pitchFamily="18" charset="0"/>
                <a:cs typeface="Times New Roman" pitchFamily="18" charset="0"/>
              </a:rPr>
              <a:t>window.prompt</a:t>
            </a:r>
            <a:r>
              <a:rPr lang="en-IN" sz="2800" dirty="0">
                <a:latin typeface="Times New Roman" pitchFamily="18" charset="0"/>
                <a:cs typeface="Times New Roman" pitchFamily="18" charset="0"/>
              </a:rPr>
              <a:t>("</a:t>
            </a:r>
            <a:r>
              <a:rPr lang="en-IN" sz="2800" i="1" dirty="0" err="1">
                <a:latin typeface="Times New Roman" pitchFamily="18" charset="0"/>
                <a:cs typeface="Times New Roman" pitchFamily="18" charset="0"/>
              </a:rPr>
              <a:t>sometext</a:t>
            </a:r>
            <a:r>
              <a:rPr lang="en-IN" sz="2800" dirty="0">
                <a:latin typeface="Times New Roman" pitchFamily="18" charset="0"/>
                <a:cs typeface="Times New Roman" pitchFamily="18" charset="0"/>
              </a:rPr>
              <a:t>","</a:t>
            </a:r>
            <a:r>
              <a:rPr lang="en-IN" sz="2800" i="1" dirty="0" err="1">
                <a:latin typeface="Times New Roman" pitchFamily="18" charset="0"/>
                <a:cs typeface="Times New Roman" pitchFamily="18" charset="0"/>
              </a:rPr>
              <a:t>defaultText</a:t>
            </a:r>
            <a:r>
              <a:rPr lang="en-IN" sz="2800" dirty="0">
                <a:latin typeface="Times New Roman" pitchFamily="18" charset="0"/>
                <a:cs typeface="Times New Roman" pitchFamily="18" charset="0"/>
              </a:rPr>
              <a:t>");</a:t>
            </a:r>
          </a:p>
          <a:p>
            <a:endParaRPr lang="en-IN" sz="2800" dirty="0"/>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8" name="Rectangle 7"/>
          <p:cNvSpPr/>
          <p:nvPr/>
        </p:nvSpPr>
        <p:spPr>
          <a:xfrm>
            <a:off x="502024" y="712694"/>
            <a:ext cx="1777281" cy="461665"/>
          </a:xfrm>
          <a:prstGeom prst="rect">
            <a:avLst/>
          </a:prstGeom>
        </p:spPr>
        <p:txBody>
          <a:bodyPr wrap="none">
            <a:spAutoFit/>
          </a:bodyPr>
          <a:lstStyle/>
          <a:p>
            <a:r>
              <a:rPr lang="en-IN" sz="2400" b="1" dirty="0">
                <a:latin typeface="Times New Roman" pitchFamily="18" charset="0"/>
                <a:cs typeface="Times New Roman" pitchFamily="18" charset="0"/>
              </a:rPr>
              <a:t>Prompt Box</a:t>
            </a:r>
            <a:endParaRPr lang="en-IN" sz="24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2" name="Rectangle 1"/>
          <p:cNvSpPr/>
          <p:nvPr/>
        </p:nvSpPr>
        <p:spPr>
          <a:xfrm>
            <a:off x="1392174" y="422222"/>
            <a:ext cx="2657779" cy="369332"/>
          </a:xfrm>
          <a:prstGeom prst="rect">
            <a:avLst/>
          </a:prstGeom>
        </p:spPr>
        <p:txBody>
          <a:bodyPr wrap="none">
            <a:spAutoFit/>
          </a:bodyPr>
          <a:lstStyle/>
          <a:p>
            <a:r>
              <a:rPr lang="en-IN" b="1" dirty="0">
                <a:latin typeface="Times New Roman" pitchFamily="18" charset="0"/>
                <a:cs typeface="Times New Roman" pitchFamily="18" charset="0"/>
              </a:rPr>
              <a:t>Example for Prompt Box</a:t>
            </a:r>
            <a:endParaRPr lang="en-IN" b="1" dirty="0"/>
          </a:p>
        </p:txBody>
      </p:sp>
      <p:sp>
        <p:nvSpPr>
          <p:cNvPr id="7" name="Content Placeholder 2"/>
          <p:cNvSpPr txBox="1">
            <a:spLocks/>
          </p:cNvSpPr>
          <p:nvPr/>
        </p:nvSpPr>
        <p:spPr>
          <a:xfrm>
            <a:off x="457200" y="908720"/>
            <a:ext cx="8229600" cy="5544616"/>
          </a:xfrm>
          <a:prstGeom prst="rect">
            <a:avLst/>
          </a:prstGeom>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IN" sz="1400" b="1" dirty="0">
                <a:latin typeface="Times New Roman" pitchFamily="18" charset="0"/>
                <a:cs typeface="Times New Roman" pitchFamily="18" charset="0"/>
              </a:rPr>
              <a:t>&lt;!DOCTYPE html&gt;</a:t>
            </a:r>
          </a:p>
          <a:p>
            <a:r>
              <a:rPr lang="en-IN" sz="1400" b="1" dirty="0">
                <a:latin typeface="Times New Roman" pitchFamily="18" charset="0"/>
                <a:cs typeface="Times New Roman" pitchFamily="18" charset="0"/>
              </a:rPr>
              <a:t>&lt;html&gt;</a:t>
            </a:r>
          </a:p>
          <a:p>
            <a:r>
              <a:rPr lang="en-IN" sz="1400" b="1" dirty="0">
                <a:latin typeface="Times New Roman" pitchFamily="18" charset="0"/>
                <a:cs typeface="Times New Roman" pitchFamily="18" charset="0"/>
              </a:rPr>
              <a:t>&lt;body&gt;</a:t>
            </a:r>
          </a:p>
          <a:p>
            <a:r>
              <a:rPr lang="en-IN" sz="1400" b="1" dirty="0">
                <a:latin typeface="Times New Roman" pitchFamily="18" charset="0"/>
                <a:cs typeface="Times New Roman" pitchFamily="18" charset="0"/>
              </a:rPr>
              <a:t>&lt;h2&gt;JavaScript Prompt&lt;/h2&gt;</a:t>
            </a:r>
          </a:p>
          <a:p>
            <a:r>
              <a:rPr lang="en-IN" sz="1400" b="1" dirty="0">
                <a:latin typeface="Times New Roman" pitchFamily="18" charset="0"/>
                <a:cs typeface="Times New Roman" pitchFamily="18" charset="0"/>
              </a:rPr>
              <a:t>&lt;button onclick="myFunction()"&gt;Try it&lt;/button&gt;</a:t>
            </a:r>
          </a:p>
          <a:p>
            <a:r>
              <a:rPr lang="en-IN" sz="1400" b="1" dirty="0">
                <a:latin typeface="Times New Roman" pitchFamily="18" charset="0"/>
                <a:cs typeface="Times New Roman" pitchFamily="18" charset="0"/>
              </a:rPr>
              <a:t>&lt;p id="demo"&gt;&lt;/p&gt;</a:t>
            </a:r>
          </a:p>
          <a:p>
            <a:r>
              <a:rPr lang="en-IN" sz="1400" b="1" dirty="0">
                <a:latin typeface="Times New Roman" pitchFamily="18" charset="0"/>
                <a:cs typeface="Times New Roman" pitchFamily="18" charset="0"/>
              </a:rPr>
              <a:t>&lt;script&gt;</a:t>
            </a:r>
          </a:p>
          <a:p>
            <a:r>
              <a:rPr lang="en-IN" sz="1400" b="1" dirty="0">
                <a:latin typeface="Times New Roman" pitchFamily="18" charset="0"/>
                <a:cs typeface="Times New Roman" pitchFamily="18" charset="0"/>
              </a:rPr>
              <a:t>function myFunction() {</a:t>
            </a:r>
          </a:p>
          <a:p>
            <a:r>
              <a:rPr lang="en-IN" sz="1400" b="1" dirty="0">
                <a:latin typeface="Times New Roman" pitchFamily="18" charset="0"/>
                <a:cs typeface="Times New Roman" pitchFamily="18" charset="0"/>
              </a:rPr>
              <a:t>  var txt;</a:t>
            </a:r>
          </a:p>
          <a:p>
            <a:r>
              <a:rPr lang="en-IN" sz="1400" b="1" dirty="0">
                <a:latin typeface="Times New Roman" pitchFamily="18" charset="0"/>
                <a:cs typeface="Times New Roman" pitchFamily="18" charset="0"/>
              </a:rPr>
              <a:t>  var person = prompt("Please enter your name:", "Harry Potter");</a:t>
            </a:r>
          </a:p>
          <a:p>
            <a:r>
              <a:rPr lang="en-IN" sz="1400" b="1" dirty="0">
                <a:latin typeface="Times New Roman" pitchFamily="18" charset="0"/>
                <a:cs typeface="Times New Roman" pitchFamily="18" charset="0"/>
              </a:rPr>
              <a:t>  if (person == null || person == "") {</a:t>
            </a:r>
          </a:p>
          <a:p>
            <a:r>
              <a:rPr lang="en-IN" sz="1400" b="1" dirty="0">
                <a:latin typeface="Times New Roman" pitchFamily="18" charset="0"/>
                <a:cs typeface="Times New Roman" pitchFamily="18" charset="0"/>
              </a:rPr>
              <a:t>    txt = "User cancelled the prompt.";</a:t>
            </a:r>
          </a:p>
          <a:p>
            <a:r>
              <a:rPr lang="en-IN" sz="1400" b="1" dirty="0">
                <a:latin typeface="Times New Roman" pitchFamily="18" charset="0"/>
                <a:cs typeface="Times New Roman" pitchFamily="18" charset="0"/>
              </a:rPr>
              <a:t>  } else {</a:t>
            </a:r>
          </a:p>
          <a:p>
            <a:r>
              <a:rPr lang="en-IN" sz="1400" b="1" dirty="0">
                <a:latin typeface="Times New Roman" pitchFamily="18" charset="0"/>
                <a:cs typeface="Times New Roman" pitchFamily="18" charset="0"/>
              </a:rPr>
              <a:t>    txt = "Hello " + person + "! How are you today?";</a:t>
            </a:r>
          </a:p>
          <a:p>
            <a:r>
              <a:rPr lang="en-IN" sz="1400" b="1" dirty="0">
                <a:latin typeface="Times New Roman" pitchFamily="18" charset="0"/>
                <a:cs typeface="Times New Roman" pitchFamily="18" charset="0"/>
              </a:rPr>
              <a:t>  }</a:t>
            </a:r>
          </a:p>
          <a:p>
            <a:r>
              <a:rPr lang="en-IN" sz="1400" b="1" dirty="0">
                <a:latin typeface="Times New Roman" pitchFamily="18" charset="0"/>
                <a:cs typeface="Times New Roman" pitchFamily="18" charset="0"/>
              </a:rPr>
              <a:t>  document.getElementById("demo").innerHTML = txt;</a:t>
            </a:r>
          </a:p>
          <a:p>
            <a:r>
              <a:rPr lang="en-IN" sz="1400" b="1" dirty="0">
                <a:latin typeface="Times New Roman" pitchFamily="18" charset="0"/>
                <a:cs typeface="Times New Roman" pitchFamily="18" charset="0"/>
              </a:rPr>
              <a:t>}</a:t>
            </a:r>
          </a:p>
          <a:p>
            <a:r>
              <a:rPr lang="en-IN" sz="1400" b="1" dirty="0">
                <a:latin typeface="Times New Roman" pitchFamily="18" charset="0"/>
                <a:cs typeface="Times New Roman" pitchFamily="18" charset="0"/>
              </a:rPr>
              <a:t>&lt;/script&gt;</a:t>
            </a:r>
          </a:p>
          <a:p>
            <a:r>
              <a:rPr lang="en-IN" sz="1400" b="1" dirty="0">
                <a:latin typeface="Times New Roman" pitchFamily="18" charset="0"/>
                <a:cs typeface="Times New Roman" pitchFamily="18" charset="0"/>
              </a:rPr>
              <a:t>&lt;/body&gt;</a:t>
            </a:r>
          </a:p>
          <a:p>
            <a:r>
              <a:rPr lang="en-IN" sz="1400" b="1" dirty="0">
                <a:latin typeface="Times New Roman" pitchFamily="18" charset="0"/>
                <a:cs typeface="Times New Roman" pitchFamily="18" charset="0"/>
              </a:rPr>
              <a:t>&lt;/html&gt;</a:t>
            </a:r>
          </a:p>
        </p:txBody>
      </p:sp>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034" y="1530757"/>
            <a:ext cx="7846365" cy="2688557"/>
          </a:xfrm>
          <a:prstGeom prst="rect">
            <a:avLst/>
          </a:prstGeom>
        </p:spPr>
        <p:txBody>
          <a:bodyPr vert="horz" wrap="square" lIns="0" tIns="102235" rIns="0" bIns="0" rtlCol="0">
            <a:spAutoFit/>
          </a:bodyPr>
          <a:lstStyle/>
          <a:p>
            <a:pPr marL="457200" indent="-457200">
              <a:buFont typeface="Arial" pitchFamily="34" charset="0"/>
              <a:buChar char="•"/>
            </a:pPr>
            <a:r>
              <a:rPr lang="en-IN" sz="2800" dirty="0"/>
              <a:t>Form design is atypical layout on the web page by which a user can </a:t>
            </a:r>
            <a:r>
              <a:rPr lang="en-IN" sz="2800" dirty="0">
                <a:solidFill>
                  <a:srgbClr val="C00000"/>
                </a:solidFill>
              </a:rPr>
              <a:t>interact</a:t>
            </a:r>
            <a:r>
              <a:rPr lang="en-IN" sz="2800" dirty="0"/>
              <a:t> with the </a:t>
            </a:r>
            <a:r>
              <a:rPr lang="en-IN" sz="2800" dirty="0">
                <a:solidFill>
                  <a:srgbClr val="C00000"/>
                </a:solidFill>
              </a:rPr>
              <a:t>web page</a:t>
            </a:r>
            <a:r>
              <a:rPr lang="en-IN" sz="2800" dirty="0"/>
              <a:t>.</a:t>
            </a:r>
          </a:p>
          <a:p>
            <a:pPr marL="457200" indent="-457200">
              <a:buFont typeface="Arial" pitchFamily="34" charset="0"/>
              <a:buChar char="•"/>
            </a:pPr>
            <a:r>
              <a:rPr lang="en-IN" sz="2800" dirty="0"/>
              <a:t>Typical component of forms are </a:t>
            </a:r>
            <a:r>
              <a:rPr lang="en-IN" sz="2800" dirty="0">
                <a:solidFill>
                  <a:srgbClr val="C00000"/>
                </a:solidFill>
              </a:rPr>
              <a:t>text area, checkboxes, radio buttons and push buttons</a:t>
            </a:r>
            <a:r>
              <a:rPr lang="en-IN" sz="2800" dirty="0"/>
              <a:t>. </a:t>
            </a:r>
          </a:p>
          <a:p>
            <a:pPr marL="457200" indent="-457200">
              <a:buFont typeface="Arial" pitchFamily="34" charset="0"/>
              <a:buChar char="•"/>
            </a:pPr>
            <a:r>
              <a:rPr lang="en-IN" sz="2800" dirty="0"/>
              <a:t>These components of from are called as </a:t>
            </a:r>
            <a:r>
              <a:rPr lang="en-IN" sz="2800" dirty="0">
                <a:solidFill>
                  <a:srgbClr val="C00000"/>
                </a:solidFill>
              </a:rPr>
              <a:t>form controls or controls.</a:t>
            </a: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Rectangle 6"/>
          <p:cNvSpPr/>
          <p:nvPr/>
        </p:nvSpPr>
        <p:spPr>
          <a:xfrm>
            <a:off x="1143000" y="762000"/>
            <a:ext cx="4572000" cy="461665"/>
          </a:xfrm>
          <a:prstGeom prst="rect">
            <a:avLst/>
          </a:prstGeom>
        </p:spPr>
        <p:txBody>
          <a:bodyPr>
            <a:spAutoFit/>
          </a:bodyPr>
          <a:lstStyle/>
          <a:p>
            <a:r>
              <a:rPr lang="en-IN" sz="2400" b="1" dirty="0">
                <a:latin typeface="Times New Roman" pitchFamily="18" charset="0"/>
                <a:cs typeface="Times New Roman" pitchFamily="18" charset="0"/>
              </a:rPr>
              <a:t>Form design</a:t>
            </a:r>
            <a:endParaRPr lang="en-IN" sz="24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685800" y="1752600"/>
            <a:ext cx="7620000" cy="2478884"/>
          </a:xfrm>
          <a:prstGeom prst="rect">
            <a:avLst/>
          </a:prstGeom>
        </p:spPr>
        <p:txBody>
          <a:bodyPr vert="horz" wrap="square" lIns="0" tIns="16510" rIns="0" bIns="0" rtlCol="0">
            <a:spAutoFit/>
          </a:bodyPr>
          <a:lstStyle/>
          <a:p>
            <a:pPr marL="457200" indent="-457200" algn="just">
              <a:buFont typeface="Arial" pitchFamily="34" charset="0"/>
              <a:buChar char="•"/>
            </a:pPr>
            <a:r>
              <a:rPr lang="en-IN" sz="3200" dirty="0">
                <a:latin typeface="Times New Roman" pitchFamily="18" charset="0"/>
                <a:cs typeface="Times New Roman" pitchFamily="18" charset="0"/>
              </a:rPr>
              <a:t>The &lt;input type="checkbox"&gt; defines a </a:t>
            </a:r>
            <a:r>
              <a:rPr lang="en-IN" sz="3200" b="1" dirty="0">
                <a:latin typeface="Times New Roman" pitchFamily="18" charset="0"/>
                <a:cs typeface="Times New Roman" pitchFamily="18" charset="0"/>
              </a:rPr>
              <a:t>checkbox</a:t>
            </a:r>
            <a:r>
              <a:rPr lang="en-IN" sz="3200" dirty="0">
                <a:latin typeface="Times New Roman" pitchFamily="18" charset="0"/>
                <a:cs typeface="Times New Roman" pitchFamily="18" charset="0"/>
              </a:rPr>
              <a:t>.</a:t>
            </a:r>
          </a:p>
          <a:p>
            <a:pPr marL="457200" indent="-457200" algn="just">
              <a:buFont typeface="Arial" pitchFamily="34" charset="0"/>
              <a:buChar char="•"/>
            </a:pPr>
            <a:r>
              <a:rPr lang="en-IN" sz="3200" dirty="0">
                <a:latin typeface="Times New Roman" pitchFamily="18" charset="0"/>
                <a:cs typeface="Times New Roman" pitchFamily="18" charset="0"/>
              </a:rPr>
              <a:t>Checkboxes let a user select ZERO or MORE options of a limited number of choices.</a:t>
            </a:r>
          </a:p>
        </p:txBody>
      </p:sp>
      <p:sp>
        <p:nvSpPr>
          <p:cNvPr id="12" name="object 12"/>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3" name="object 13"/>
          <p:cNvPicPr/>
          <p:nvPr/>
        </p:nvPicPr>
        <p:blipFill>
          <a:blip r:embed="rId2" cstate="print"/>
          <a:stretch>
            <a:fillRect/>
          </a:stretch>
        </p:blipFill>
        <p:spPr>
          <a:xfrm>
            <a:off x="533400" y="32511"/>
            <a:ext cx="745172" cy="507872"/>
          </a:xfrm>
          <a:prstGeom prst="rect">
            <a:avLst/>
          </a:prstGeom>
        </p:spPr>
      </p:pic>
      <p:sp>
        <p:nvSpPr>
          <p:cNvPr id="15" name="TextBox 14"/>
          <p:cNvSpPr txBox="1"/>
          <p:nvPr/>
        </p:nvSpPr>
        <p:spPr>
          <a:xfrm>
            <a:off x="883574" y="838200"/>
            <a:ext cx="4863847" cy="584775"/>
          </a:xfrm>
          <a:prstGeom prst="rect">
            <a:avLst/>
          </a:prstGeom>
          <a:noFill/>
        </p:spPr>
        <p:txBody>
          <a:bodyPr wrap="square" rtlCol="0">
            <a:spAutoFit/>
          </a:bodyPr>
          <a:lstStyle/>
          <a:p>
            <a:r>
              <a:rPr lang="en-IN" sz="3200" b="1" dirty="0"/>
              <a:t>Checkbox</a:t>
            </a:r>
            <a:endParaRPr lang="en-IN" sz="3200" b="1" dirty="0">
              <a:latin typeface="Times New Roman" pitchFamily="18" charset="0"/>
              <a:cs typeface="Times New Roman" pitchFamily="18" charset="0"/>
            </a:endParaRP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5" name="object 15"/>
          <p:cNvPicPr/>
          <p:nvPr/>
        </p:nvPicPr>
        <p:blipFill>
          <a:blip r:embed="rId2" cstate="print"/>
          <a:stretch>
            <a:fillRect/>
          </a:stretch>
        </p:blipFill>
        <p:spPr>
          <a:xfrm>
            <a:off x="533400" y="32511"/>
            <a:ext cx="745172" cy="507872"/>
          </a:xfrm>
          <a:prstGeom prst="rect">
            <a:avLst/>
          </a:prstGeom>
        </p:spPr>
      </p:pic>
      <p:sp>
        <p:nvSpPr>
          <p:cNvPr id="2" name="Rectangle 1"/>
          <p:cNvSpPr/>
          <p:nvPr/>
        </p:nvSpPr>
        <p:spPr>
          <a:xfrm>
            <a:off x="1278572" y="545068"/>
            <a:ext cx="2266518" cy="369332"/>
          </a:xfrm>
          <a:prstGeom prst="rect">
            <a:avLst/>
          </a:prstGeom>
        </p:spPr>
        <p:txBody>
          <a:bodyPr wrap="none">
            <a:spAutoFit/>
          </a:bodyPr>
          <a:lstStyle/>
          <a:p>
            <a:r>
              <a:rPr lang="en-IN" b="1" dirty="0"/>
              <a:t>Example for checkbox</a:t>
            </a:r>
          </a:p>
        </p:txBody>
      </p:sp>
      <p:sp>
        <p:nvSpPr>
          <p:cNvPr id="7" name="Content Placeholder 2"/>
          <p:cNvSpPr txBox="1">
            <a:spLocks/>
          </p:cNvSpPr>
          <p:nvPr/>
        </p:nvSpPr>
        <p:spPr>
          <a:xfrm>
            <a:off x="457200" y="1143000"/>
            <a:ext cx="8229600" cy="4525963"/>
          </a:xfrm>
          <a:prstGeom prst="rect">
            <a:avLst/>
          </a:prstGeom>
        </p:spPr>
        <p:txBody>
          <a:bodyPr>
            <a:normAutofit fontScale="92500" lnSpcReduction="10000"/>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IN" b="1">
                <a:latin typeface="Times New Roman" pitchFamily="18" charset="0"/>
                <a:cs typeface="Times New Roman" pitchFamily="18" charset="0"/>
              </a:rPr>
              <a:t>&lt;!DOCTYPE html&gt;</a:t>
            </a:r>
          </a:p>
          <a:p>
            <a:r>
              <a:rPr lang="en-IN" b="1">
                <a:latin typeface="Times New Roman" pitchFamily="18" charset="0"/>
                <a:cs typeface="Times New Roman" pitchFamily="18" charset="0"/>
              </a:rPr>
              <a:t>&lt;html&gt;</a:t>
            </a:r>
          </a:p>
          <a:p>
            <a:r>
              <a:rPr lang="en-IN" b="1">
                <a:latin typeface="Times New Roman" pitchFamily="18" charset="0"/>
                <a:cs typeface="Times New Roman" pitchFamily="18" charset="0"/>
              </a:rPr>
              <a:t>&lt;body&gt;</a:t>
            </a:r>
          </a:p>
          <a:p>
            <a:endParaRPr lang="en-IN" b="1">
              <a:latin typeface="Times New Roman" pitchFamily="18" charset="0"/>
              <a:cs typeface="Times New Roman" pitchFamily="18" charset="0"/>
            </a:endParaRPr>
          </a:p>
          <a:p>
            <a:r>
              <a:rPr lang="en-IN" b="1">
                <a:latin typeface="Times New Roman" pitchFamily="18" charset="0"/>
                <a:cs typeface="Times New Roman" pitchFamily="18" charset="0"/>
              </a:rPr>
              <a:t>&lt;h2&gt;Checkboxes&lt;/h2&gt;</a:t>
            </a:r>
          </a:p>
          <a:p>
            <a:r>
              <a:rPr lang="en-IN" b="1">
                <a:latin typeface="Times New Roman" pitchFamily="18" charset="0"/>
                <a:cs typeface="Times New Roman" pitchFamily="18" charset="0"/>
              </a:rPr>
              <a:t>&lt;p&gt;The &lt;strong&gt;input type="checkbox"&lt;/strong&gt; defines a checkbox:&lt;/p&gt;</a:t>
            </a:r>
          </a:p>
          <a:p>
            <a:endParaRPr lang="en-IN" b="1">
              <a:latin typeface="Times New Roman" pitchFamily="18" charset="0"/>
              <a:cs typeface="Times New Roman" pitchFamily="18" charset="0"/>
            </a:endParaRPr>
          </a:p>
          <a:p>
            <a:r>
              <a:rPr lang="en-IN" b="1">
                <a:latin typeface="Times New Roman" pitchFamily="18" charset="0"/>
                <a:cs typeface="Times New Roman" pitchFamily="18" charset="0"/>
              </a:rPr>
              <a:t>&lt;form action="/action_page.php"&gt;</a:t>
            </a:r>
          </a:p>
          <a:p>
            <a:r>
              <a:rPr lang="en-IN" b="1">
                <a:latin typeface="Times New Roman" pitchFamily="18" charset="0"/>
                <a:cs typeface="Times New Roman" pitchFamily="18" charset="0"/>
              </a:rPr>
              <a:t>  &lt;input type="checkbox" id="vehicle1" name="vehicle1" value="Bike"&gt;</a:t>
            </a:r>
          </a:p>
          <a:p>
            <a:r>
              <a:rPr lang="en-IN" b="1">
                <a:latin typeface="Times New Roman" pitchFamily="18" charset="0"/>
                <a:cs typeface="Times New Roman" pitchFamily="18" charset="0"/>
              </a:rPr>
              <a:t>  &lt;label for="vehicle1"&gt; I have a bike&lt;/label&gt;&lt;br&gt;</a:t>
            </a:r>
          </a:p>
          <a:p>
            <a:r>
              <a:rPr lang="en-IN" b="1">
                <a:latin typeface="Times New Roman" pitchFamily="18" charset="0"/>
                <a:cs typeface="Times New Roman" pitchFamily="18" charset="0"/>
              </a:rPr>
              <a:t>  &lt;input type="checkbox" id="vehicle2" name="vehicle2" value="Car"&gt;</a:t>
            </a:r>
          </a:p>
          <a:p>
            <a:r>
              <a:rPr lang="en-IN" b="1">
                <a:latin typeface="Times New Roman" pitchFamily="18" charset="0"/>
                <a:cs typeface="Times New Roman" pitchFamily="18" charset="0"/>
              </a:rPr>
              <a:t>  &lt;label for="vehicle2"&gt; I have a car&lt;/label&gt;&lt;br&gt;</a:t>
            </a:r>
          </a:p>
          <a:p>
            <a:r>
              <a:rPr lang="en-IN" b="1">
                <a:latin typeface="Times New Roman" pitchFamily="18" charset="0"/>
                <a:cs typeface="Times New Roman" pitchFamily="18" charset="0"/>
              </a:rPr>
              <a:t>  &lt;input type="checkbox" id="vehicle3" name="vehicle3" value="Boat"&gt;</a:t>
            </a:r>
          </a:p>
          <a:p>
            <a:r>
              <a:rPr lang="en-IN" b="1">
                <a:latin typeface="Times New Roman" pitchFamily="18" charset="0"/>
                <a:cs typeface="Times New Roman" pitchFamily="18" charset="0"/>
              </a:rPr>
              <a:t>  &lt;label for="vehicle3"&gt; I have a boat&lt;/label&gt;&lt;br&gt;&lt;br&gt;</a:t>
            </a:r>
          </a:p>
          <a:p>
            <a:r>
              <a:rPr lang="en-IN" b="1">
                <a:latin typeface="Times New Roman" pitchFamily="18" charset="0"/>
                <a:cs typeface="Times New Roman" pitchFamily="18" charset="0"/>
              </a:rPr>
              <a:t>  &lt;input type="submit" value="Submit"&gt;</a:t>
            </a:r>
          </a:p>
          <a:p>
            <a:r>
              <a:rPr lang="en-IN" b="1">
                <a:latin typeface="Times New Roman" pitchFamily="18" charset="0"/>
                <a:cs typeface="Times New Roman" pitchFamily="18" charset="0"/>
              </a:rPr>
              <a:t>&lt;/form&gt; </a:t>
            </a:r>
          </a:p>
          <a:p>
            <a:endParaRPr lang="en-IN" b="1">
              <a:latin typeface="Times New Roman" pitchFamily="18" charset="0"/>
              <a:cs typeface="Times New Roman" pitchFamily="18" charset="0"/>
            </a:endParaRPr>
          </a:p>
          <a:p>
            <a:r>
              <a:rPr lang="en-IN" b="1">
                <a:latin typeface="Times New Roman" pitchFamily="18" charset="0"/>
                <a:cs typeface="Times New Roman" pitchFamily="18" charset="0"/>
              </a:rPr>
              <a:t>&lt;/body&gt;</a:t>
            </a:r>
          </a:p>
          <a:p>
            <a:r>
              <a:rPr lang="en-IN" b="1">
                <a:latin typeface="Times New Roman" pitchFamily="18" charset="0"/>
                <a:cs typeface="Times New Roman" pitchFamily="18" charset="0"/>
              </a:rPr>
              <a:t>&lt;/html&gt;</a:t>
            </a:r>
            <a:endParaRPr lang="en-IN" b="1" dirty="0">
              <a:latin typeface="Times New Roman" pitchFamily="18" charset="0"/>
              <a:cs typeface="Times New Roman" pitchFamily="18" charset="0"/>
            </a:endParaRPr>
          </a:p>
        </p:txBody>
      </p:sp>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542365" y="1150605"/>
            <a:ext cx="8610600" cy="752129"/>
          </a:xfrm>
          <a:prstGeom prst="rect">
            <a:avLst/>
          </a:prstGeom>
        </p:spPr>
        <p:txBody>
          <a:bodyPr vert="horz" wrap="square" lIns="0" tIns="13335" rIns="0" bIns="0" rtlCol="0">
            <a:spAutoFit/>
          </a:bodyPr>
          <a:lstStyle/>
          <a:p>
            <a:pPr marL="342900" indent="-342900">
              <a:buFont typeface="Arial" pitchFamily="34" charset="0"/>
              <a:buChar char="•"/>
            </a:pPr>
            <a:r>
              <a:rPr lang="en-IN" sz="2400" dirty="0">
                <a:latin typeface="Times New Roman" pitchFamily="18" charset="0"/>
                <a:cs typeface="Times New Roman" pitchFamily="18" charset="0"/>
              </a:rPr>
              <a:t>The &lt;input type="radio"&gt; defines a radio button.</a:t>
            </a:r>
          </a:p>
          <a:p>
            <a:pPr marL="342900" indent="-342900">
              <a:buFont typeface="Arial" pitchFamily="34" charset="0"/>
              <a:buChar char="•"/>
            </a:pPr>
            <a:r>
              <a:rPr lang="en-IN" sz="2400" dirty="0">
                <a:latin typeface="Times New Roman" pitchFamily="18" charset="0"/>
                <a:cs typeface="Times New Roman" pitchFamily="18" charset="0"/>
              </a:rPr>
              <a:t>Radio buttons let a user select ONE of a limited number of choices.</a:t>
            </a:r>
          </a:p>
        </p:txBody>
      </p:sp>
      <p:sp>
        <p:nvSpPr>
          <p:cNvPr id="9" name="object 9"/>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0" name="object 10"/>
          <p:cNvPicPr/>
          <p:nvPr/>
        </p:nvPicPr>
        <p:blipFill>
          <a:blip r:embed="rId2" cstate="print"/>
          <a:stretch>
            <a:fillRect/>
          </a:stretch>
        </p:blipFill>
        <p:spPr>
          <a:xfrm>
            <a:off x="533400" y="32511"/>
            <a:ext cx="745172" cy="507872"/>
          </a:xfrm>
          <a:prstGeom prst="rect">
            <a:avLst/>
          </a:prstGeom>
        </p:spPr>
      </p:pic>
      <p:sp>
        <p:nvSpPr>
          <p:cNvPr id="12" name="Rectangle 11"/>
          <p:cNvSpPr/>
          <p:nvPr/>
        </p:nvSpPr>
        <p:spPr>
          <a:xfrm>
            <a:off x="381000" y="685800"/>
            <a:ext cx="3276600" cy="830997"/>
          </a:xfrm>
          <a:prstGeom prst="rect">
            <a:avLst/>
          </a:prstGeom>
        </p:spPr>
        <p:txBody>
          <a:bodyPr wrap="square">
            <a:spAutoFit/>
          </a:bodyPr>
          <a:lstStyle/>
          <a:p>
            <a:r>
              <a:rPr lang="en-IN" sz="2400" b="1" dirty="0">
                <a:latin typeface="Times New Roman" pitchFamily="18" charset="0"/>
                <a:cs typeface="Times New Roman" pitchFamily="18" charset="0"/>
              </a:rPr>
              <a:t>Radio Buttons</a:t>
            </a:r>
            <a:r>
              <a:rPr lang="en-IN" sz="2400" b="1" dirty="0"/>
              <a:t/>
            </a:r>
            <a:br>
              <a:rPr lang="en-IN" sz="2400" b="1" dirty="0"/>
            </a:br>
            <a:endParaRPr lang="en-IN" sz="24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0" name="object 10"/>
          <p:cNvPicPr/>
          <p:nvPr/>
        </p:nvPicPr>
        <p:blipFill>
          <a:blip r:embed="rId2" cstate="print"/>
          <a:stretch>
            <a:fillRect/>
          </a:stretch>
        </p:blipFill>
        <p:spPr>
          <a:xfrm>
            <a:off x="533400" y="32511"/>
            <a:ext cx="745172" cy="507872"/>
          </a:xfrm>
          <a:prstGeom prst="rect">
            <a:avLst/>
          </a:prstGeom>
        </p:spPr>
      </p:pic>
      <p:sp>
        <p:nvSpPr>
          <p:cNvPr id="12" name="Rectangle 11"/>
          <p:cNvSpPr/>
          <p:nvPr/>
        </p:nvSpPr>
        <p:spPr>
          <a:xfrm>
            <a:off x="381000" y="685800"/>
            <a:ext cx="3538982" cy="461665"/>
          </a:xfrm>
          <a:prstGeom prst="rect">
            <a:avLst/>
          </a:prstGeom>
        </p:spPr>
        <p:txBody>
          <a:bodyPr wrap="none">
            <a:spAutoFit/>
          </a:bodyPr>
          <a:lstStyle/>
          <a:p>
            <a:r>
              <a:rPr lang="en-IN" sz="2400" b="1" dirty="0">
                <a:latin typeface="Times New Roman" pitchFamily="18" charset="0"/>
                <a:cs typeface="Times New Roman" pitchFamily="18" charset="0"/>
              </a:rPr>
              <a:t>Example for radio button</a:t>
            </a:r>
            <a:endParaRPr lang="en-IN" sz="2400" b="1" dirty="0"/>
          </a:p>
        </p:txBody>
      </p:sp>
      <p:sp>
        <p:nvSpPr>
          <p:cNvPr id="7" name="Content Placeholder 2"/>
          <p:cNvSpPr txBox="1">
            <a:spLocks/>
          </p:cNvSpPr>
          <p:nvPr/>
        </p:nvSpPr>
        <p:spPr>
          <a:xfrm>
            <a:off x="381000" y="1295400"/>
            <a:ext cx="8229600" cy="5069160"/>
          </a:xfrm>
          <a:prstGeom prst="rect">
            <a:avLst/>
          </a:prstGeom>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IN" sz="1600" b="1">
                <a:latin typeface="Times New Roman" pitchFamily="18" charset="0"/>
                <a:cs typeface="Times New Roman" pitchFamily="18" charset="0"/>
              </a:rPr>
              <a:t>&lt;!DOCTYPE html&gt;</a:t>
            </a:r>
          </a:p>
          <a:p>
            <a:r>
              <a:rPr lang="en-IN" sz="1600" b="1">
                <a:latin typeface="Times New Roman" pitchFamily="18" charset="0"/>
                <a:cs typeface="Times New Roman" pitchFamily="18" charset="0"/>
              </a:rPr>
              <a:t>&lt;html&gt;</a:t>
            </a:r>
          </a:p>
          <a:p>
            <a:r>
              <a:rPr lang="en-IN" sz="1600" b="1">
                <a:latin typeface="Times New Roman" pitchFamily="18" charset="0"/>
                <a:cs typeface="Times New Roman" pitchFamily="18" charset="0"/>
              </a:rPr>
              <a:t>&lt;body&gt;</a:t>
            </a:r>
          </a:p>
          <a:p>
            <a:endParaRPr lang="en-IN" sz="1600" b="1">
              <a:latin typeface="Times New Roman" pitchFamily="18" charset="0"/>
              <a:cs typeface="Times New Roman" pitchFamily="18" charset="0"/>
            </a:endParaRPr>
          </a:p>
          <a:p>
            <a:r>
              <a:rPr lang="en-IN" sz="1600" b="1">
                <a:latin typeface="Times New Roman" pitchFamily="18" charset="0"/>
                <a:cs typeface="Times New Roman" pitchFamily="18" charset="0"/>
              </a:rPr>
              <a:t>&lt;h2&gt;Radio Buttons&lt;/h2&gt;</a:t>
            </a:r>
          </a:p>
          <a:p>
            <a:endParaRPr lang="en-IN" sz="1600" b="1">
              <a:latin typeface="Times New Roman" pitchFamily="18" charset="0"/>
              <a:cs typeface="Times New Roman" pitchFamily="18" charset="0"/>
            </a:endParaRPr>
          </a:p>
          <a:p>
            <a:r>
              <a:rPr lang="en-IN" sz="1600" b="1">
                <a:latin typeface="Times New Roman" pitchFamily="18" charset="0"/>
                <a:cs typeface="Times New Roman" pitchFamily="18" charset="0"/>
              </a:rPr>
              <a:t>&lt;form&gt;</a:t>
            </a:r>
          </a:p>
          <a:p>
            <a:r>
              <a:rPr lang="en-IN" sz="1600" b="1">
                <a:latin typeface="Times New Roman" pitchFamily="18" charset="0"/>
                <a:cs typeface="Times New Roman" pitchFamily="18" charset="0"/>
              </a:rPr>
              <a:t>  &lt;input type="radio" id="male" name="gender" value="male"&gt;</a:t>
            </a:r>
          </a:p>
          <a:p>
            <a:r>
              <a:rPr lang="en-IN" sz="1600" b="1">
                <a:latin typeface="Times New Roman" pitchFamily="18" charset="0"/>
                <a:cs typeface="Times New Roman" pitchFamily="18" charset="0"/>
              </a:rPr>
              <a:t>  &lt;label for="male"&gt;Male&lt;/label&gt;&lt;br&gt;</a:t>
            </a:r>
          </a:p>
          <a:p>
            <a:r>
              <a:rPr lang="en-IN" sz="1600" b="1">
                <a:latin typeface="Times New Roman" pitchFamily="18" charset="0"/>
                <a:cs typeface="Times New Roman" pitchFamily="18" charset="0"/>
              </a:rPr>
              <a:t>  &lt;input type="radio" id="female" name="gender" value="female"&gt;</a:t>
            </a:r>
          </a:p>
          <a:p>
            <a:r>
              <a:rPr lang="en-IN" sz="1600" b="1">
                <a:latin typeface="Times New Roman" pitchFamily="18" charset="0"/>
                <a:cs typeface="Times New Roman" pitchFamily="18" charset="0"/>
              </a:rPr>
              <a:t>  &lt;label for="female"&gt;Female&lt;/label&gt;&lt;br&gt;</a:t>
            </a:r>
          </a:p>
          <a:p>
            <a:r>
              <a:rPr lang="en-IN" sz="1600" b="1">
                <a:latin typeface="Times New Roman" pitchFamily="18" charset="0"/>
                <a:cs typeface="Times New Roman" pitchFamily="18" charset="0"/>
              </a:rPr>
              <a:t>  &lt;input type="radio" id="other" name="gender" value="other"&gt;</a:t>
            </a:r>
          </a:p>
          <a:p>
            <a:r>
              <a:rPr lang="en-IN" sz="1600" b="1">
                <a:latin typeface="Times New Roman" pitchFamily="18" charset="0"/>
                <a:cs typeface="Times New Roman" pitchFamily="18" charset="0"/>
              </a:rPr>
              <a:t>  &lt;label for="other"&gt;Other&lt;/label&gt;</a:t>
            </a:r>
          </a:p>
          <a:p>
            <a:r>
              <a:rPr lang="en-IN" sz="1600" b="1">
                <a:latin typeface="Times New Roman" pitchFamily="18" charset="0"/>
                <a:cs typeface="Times New Roman" pitchFamily="18" charset="0"/>
              </a:rPr>
              <a:t>&lt;/form&gt; </a:t>
            </a:r>
          </a:p>
          <a:p>
            <a:endParaRPr lang="en-IN" sz="1600" b="1">
              <a:latin typeface="Times New Roman" pitchFamily="18" charset="0"/>
              <a:cs typeface="Times New Roman" pitchFamily="18" charset="0"/>
            </a:endParaRPr>
          </a:p>
          <a:p>
            <a:r>
              <a:rPr lang="en-IN" sz="1600" b="1">
                <a:latin typeface="Times New Roman" pitchFamily="18" charset="0"/>
                <a:cs typeface="Times New Roman" pitchFamily="18" charset="0"/>
              </a:rPr>
              <a:t>&lt;/body&gt;</a:t>
            </a:r>
          </a:p>
          <a:p>
            <a:r>
              <a:rPr lang="en-IN" sz="1600" b="1">
                <a:latin typeface="Times New Roman" pitchFamily="18" charset="0"/>
                <a:cs typeface="Times New Roman" pitchFamily="18" charset="0"/>
              </a:rPr>
              <a:t>&lt;/html&gt;</a:t>
            </a:r>
            <a:endParaRPr lang="en-IN" sz="1600" b="1" dirty="0">
              <a:latin typeface="Times New Roman" pitchFamily="18" charset="0"/>
              <a:cs typeface="Times New Roman" pitchFamily="18" charset="0"/>
            </a:endParaRP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4029094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0" name="object 10"/>
          <p:cNvPicPr/>
          <p:nvPr/>
        </p:nvPicPr>
        <p:blipFill>
          <a:blip r:embed="rId2" cstate="print"/>
          <a:stretch>
            <a:fillRect/>
          </a:stretch>
        </p:blipFill>
        <p:spPr>
          <a:xfrm>
            <a:off x="533400" y="32511"/>
            <a:ext cx="745172" cy="507872"/>
          </a:xfrm>
          <a:prstGeom prst="rect">
            <a:avLst/>
          </a:prstGeom>
        </p:spPr>
      </p:pic>
      <p:sp>
        <p:nvSpPr>
          <p:cNvPr id="2" name="Rectangle 1"/>
          <p:cNvSpPr/>
          <p:nvPr/>
        </p:nvSpPr>
        <p:spPr>
          <a:xfrm>
            <a:off x="1375698" y="501134"/>
            <a:ext cx="4572000" cy="830997"/>
          </a:xfrm>
          <a:prstGeom prst="rect">
            <a:avLst/>
          </a:prstGeom>
        </p:spPr>
        <p:txBody>
          <a:bodyPr>
            <a:spAutoFit/>
          </a:bodyPr>
          <a:lstStyle/>
          <a:p>
            <a:r>
              <a:rPr lang="en-IN" sz="2400" b="1" dirty="0">
                <a:latin typeface="Times New Roman" pitchFamily="18" charset="0"/>
                <a:cs typeface="Times New Roman" pitchFamily="18" charset="0"/>
              </a:rPr>
              <a:t>Select Element</a:t>
            </a:r>
            <a:br>
              <a:rPr lang="en-IN" sz="2400" b="1" dirty="0">
                <a:latin typeface="Times New Roman" pitchFamily="18" charset="0"/>
                <a:cs typeface="Times New Roman" pitchFamily="18" charset="0"/>
              </a:rPr>
            </a:br>
            <a:endParaRPr lang="en-IN" sz="2400" b="1" dirty="0">
              <a:latin typeface="Times New Roman" pitchFamily="18" charset="0"/>
              <a:cs typeface="Times New Roman" pitchFamily="18" charset="0"/>
            </a:endParaRPr>
          </a:p>
        </p:txBody>
      </p:sp>
      <p:sp>
        <p:nvSpPr>
          <p:cNvPr id="13" name="Content Placeholder 2"/>
          <p:cNvSpPr txBox="1">
            <a:spLocks/>
          </p:cNvSpPr>
          <p:nvPr/>
        </p:nvSpPr>
        <p:spPr>
          <a:xfrm>
            <a:off x="457200" y="944960"/>
            <a:ext cx="8229600" cy="5760640"/>
          </a:xfrm>
          <a:prstGeom prst="rect">
            <a:avLst/>
          </a:prstGeom>
        </p:spPr>
        <p:txBody>
          <a:bodyPr>
            <a:normAutofit fontScale="25000" lnSpcReduction="20000"/>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n-IN" sz="11200" dirty="0">
              <a:latin typeface="Times New Roman" pitchFamily="18" charset="0"/>
              <a:cs typeface="Times New Roman" pitchFamily="18" charset="0"/>
            </a:endParaRPr>
          </a:p>
          <a:p>
            <a:r>
              <a:rPr lang="en-IN" sz="11200" dirty="0">
                <a:latin typeface="Times New Roman" pitchFamily="18" charset="0"/>
                <a:cs typeface="Times New Roman" pitchFamily="18" charset="0"/>
              </a:rPr>
              <a:t>The &lt;select&gt; element defines a drop-down list.</a:t>
            </a:r>
          </a:p>
          <a:p>
            <a:r>
              <a:rPr lang="en-IN" sz="11200" dirty="0">
                <a:solidFill>
                  <a:srgbClr val="C00000"/>
                </a:solidFill>
                <a:latin typeface="Times New Roman" pitchFamily="18" charset="0"/>
                <a:cs typeface="Times New Roman" pitchFamily="18" charset="0"/>
              </a:rPr>
              <a:t>Example for Select Element</a:t>
            </a:r>
          </a:p>
          <a:p>
            <a:r>
              <a:rPr lang="en-IN" sz="6400" b="1" dirty="0">
                <a:latin typeface="Times New Roman" pitchFamily="18" charset="0"/>
                <a:cs typeface="Times New Roman" pitchFamily="18" charset="0"/>
              </a:rPr>
              <a:t>&lt;!DOCTYPE html&gt;</a:t>
            </a:r>
          </a:p>
          <a:p>
            <a:r>
              <a:rPr lang="en-IN" sz="6400" b="1" dirty="0">
                <a:latin typeface="Times New Roman" pitchFamily="18" charset="0"/>
                <a:cs typeface="Times New Roman" pitchFamily="18" charset="0"/>
              </a:rPr>
              <a:t>&lt;html&gt;</a:t>
            </a:r>
          </a:p>
          <a:p>
            <a:r>
              <a:rPr lang="en-IN" sz="6400" b="1" dirty="0">
                <a:latin typeface="Times New Roman" pitchFamily="18" charset="0"/>
                <a:cs typeface="Times New Roman" pitchFamily="18" charset="0"/>
              </a:rPr>
              <a:t>&lt;body&gt;</a:t>
            </a:r>
          </a:p>
          <a:p>
            <a:r>
              <a:rPr lang="en-IN" sz="6400" b="1" dirty="0">
                <a:latin typeface="Times New Roman" pitchFamily="18" charset="0"/>
                <a:cs typeface="Times New Roman" pitchFamily="18" charset="0"/>
              </a:rPr>
              <a:t>&lt;h2&gt;The select Element&lt;/h2&gt;</a:t>
            </a:r>
          </a:p>
          <a:p>
            <a:r>
              <a:rPr lang="en-IN" sz="6400" b="1" dirty="0">
                <a:latin typeface="Times New Roman" pitchFamily="18" charset="0"/>
                <a:cs typeface="Times New Roman" pitchFamily="18" charset="0"/>
              </a:rPr>
              <a:t>&lt;p&gt;The select element defines a drop-down list:&lt;/p&gt;</a:t>
            </a:r>
          </a:p>
          <a:p>
            <a:r>
              <a:rPr lang="en-IN" sz="6400" b="1" dirty="0">
                <a:latin typeface="Times New Roman" pitchFamily="18" charset="0"/>
                <a:cs typeface="Times New Roman" pitchFamily="18" charset="0"/>
              </a:rPr>
              <a:t>&lt;form action="/</a:t>
            </a:r>
            <a:r>
              <a:rPr lang="en-IN" sz="6400" b="1" dirty="0" err="1">
                <a:latin typeface="Times New Roman" pitchFamily="18" charset="0"/>
                <a:cs typeface="Times New Roman" pitchFamily="18" charset="0"/>
              </a:rPr>
              <a:t>action_page.php</a:t>
            </a:r>
            <a:r>
              <a:rPr lang="en-IN" sz="6400" b="1" dirty="0">
                <a:latin typeface="Times New Roman" pitchFamily="18" charset="0"/>
                <a:cs typeface="Times New Roman" pitchFamily="18" charset="0"/>
              </a:rPr>
              <a:t>"&gt;</a:t>
            </a:r>
          </a:p>
          <a:p>
            <a:r>
              <a:rPr lang="en-IN" sz="6400" b="1" dirty="0">
                <a:latin typeface="Times New Roman" pitchFamily="18" charset="0"/>
                <a:cs typeface="Times New Roman" pitchFamily="18" charset="0"/>
              </a:rPr>
              <a:t>  &lt;label for="cars"&gt;Choose a car:&lt;/label&gt;</a:t>
            </a:r>
          </a:p>
          <a:p>
            <a:r>
              <a:rPr lang="en-IN" sz="6400" b="1" dirty="0">
                <a:latin typeface="Times New Roman" pitchFamily="18" charset="0"/>
                <a:cs typeface="Times New Roman" pitchFamily="18" charset="0"/>
              </a:rPr>
              <a:t>  &lt;select id="cars" name="cars"&gt;</a:t>
            </a:r>
          </a:p>
          <a:p>
            <a:r>
              <a:rPr lang="en-IN" sz="6400" b="1" dirty="0">
                <a:latin typeface="Times New Roman" pitchFamily="18" charset="0"/>
                <a:cs typeface="Times New Roman" pitchFamily="18" charset="0"/>
              </a:rPr>
              <a:t>    &lt;option value="</a:t>
            </a:r>
            <a:r>
              <a:rPr lang="en-IN" sz="6400" b="1" dirty="0" err="1">
                <a:latin typeface="Times New Roman" pitchFamily="18" charset="0"/>
                <a:cs typeface="Times New Roman" pitchFamily="18" charset="0"/>
              </a:rPr>
              <a:t>volvo</a:t>
            </a:r>
            <a:r>
              <a:rPr lang="en-IN" sz="6400" b="1" dirty="0">
                <a:latin typeface="Times New Roman" pitchFamily="18" charset="0"/>
                <a:cs typeface="Times New Roman" pitchFamily="18" charset="0"/>
              </a:rPr>
              <a:t>"&gt;Volvo&lt;/option&gt;</a:t>
            </a:r>
          </a:p>
          <a:p>
            <a:r>
              <a:rPr lang="en-IN" sz="6400" b="1" dirty="0">
                <a:latin typeface="Times New Roman" pitchFamily="18" charset="0"/>
                <a:cs typeface="Times New Roman" pitchFamily="18" charset="0"/>
              </a:rPr>
              <a:t>    &lt;option value="</a:t>
            </a:r>
            <a:r>
              <a:rPr lang="en-IN" sz="6400" b="1" dirty="0" err="1">
                <a:latin typeface="Times New Roman" pitchFamily="18" charset="0"/>
                <a:cs typeface="Times New Roman" pitchFamily="18" charset="0"/>
              </a:rPr>
              <a:t>saab</a:t>
            </a:r>
            <a:r>
              <a:rPr lang="en-IN" sz="6400" b="1" dirty="0">
                <a:latin typeface="Times New Roman" pitchFamily="18" charset="0"/>
                <a:cs typeface="Times New Roman" pitchFamily="18" charset="0"/>
              </a:rPr>
              <a:t>"&gt;Saab&lt;/option&gt;</a:t>
            </a:r>
          </a:p>
          <a:p>
            <a:r>
              <a:rPr lang="en-IN" sz="6400" b="1" dirty="0">
                <a:latin typeface="Times New Roman" pitchFamily="18" charset="0"/>
                <a:cs typeface="Times New Roman" pitchFamily="18" charset="0"/>
              </a:rPr>
              <a:t>    &lt;option value="fiat"&gt;Fiat&lt;/option&gt;</a:t>
            </a:r>
          </a:p>
          <a:p>
            <a:r>
              <a:rPr lang="en-IN" sz="6400" b="1" dirty="0">
                <a:latin typeface="Times New Roman" pitchFamily="18" charset="0"/>
                <a:cs typeface="Times New Roman" pitchFamily="18" charset="0"/>
              </a:rPr>
              <a:t>    &lt;option value="</a:t>
            </a:r>
            <a:r>
              <a:rPr lang="en-IN" sz="6400" b="1" dirty="0" err="1">
                <a:latin typeface="Times New Roman" pitchFamily="18" charset="0"/>
                <a:cs typeface="Times New Roman" pitchFamily="18" charset="0"/>
              </a:rPr>
              <a:t>audi</a:t>
            </a:r>
            <a:r>
              <a:rPr lang="en-IN" sz="6400" b="1" dirty="0">
                <a:latin typeface="Times New Roman" pitchFamily="18" charset="0"/>
                <a:cs typeface="Times New Roman" pitchFamily="18" charset="0"/>
              </a:rPr>
              <a:t>"&gt;Audi&lt;/option&gt;</a:t>
            </a:r>
          </a:p>
          <a:p>
            <a:r>
              <a:rPr lang="en-IN" sz="6400" b="1" dirty="0">
                <a:latin typeface="Times New Roman" pitchFamily="18" charset="0"/>
                <a:cs typeface="Times New Roman" pitchFamily="18" charset="0"/>
              </a:rPr>
              <a:t>  &lt;/select&gt;</a:t>
            </a:r>
          </a:p>
          <a:p>
            <a:r>
              <a:rPr lang="en-IN" sz="6400" b="1" dirty="0">
                <a:latin typeface="Times New Roman" pitchFamily="18" charset="0"/>
                <a:cs typeface="Times New Roman" pitchFamily="18" charset="0"/>
              </a:rPr>
              <a:t>  &lt;input type="submit"&gt;</a:t>
            </a:r>
          </a:p>
          <a:p>
            <a:r>
              <a:rPr lang="en-IN" sz="6400" b="1" dirty="0">
                <a:latin typeface="Times New Roman" pitchFamily="18" charset="0"/>
                <a:cs typeface="Times New Roman" pitchFamily="18" charset="0"/>
              </a:rPr>
              <a:t>&lt;/form&gt;</a:t>
            </a:r>
          </a:p>
          <a:p>
            <a:r>
              <a:rPr lang="en-IN" sz="6400" b="1" dirty="0">
                <a:latin typeface="Times New Roman" pitchFamily="18" charset="0"/>
                <a:cs typeface="Times New Roman" pitchFamily="18" charset="0"/>
              </a:rPr>
              <a:t>&lt;/body&gt;</a:t>
            </a:r>
          </a:p>
          <a:p>
            <a:r>
              <a:rPr lang="en-IN" sz="6400" b="1" dirty="0">
                <a:latin typeface="Times New Roman" pitchFamily="18" charset="0"/>
                <a:cs typeface="Times New Roman" pitchFamily="18" charset="0"/>
              </a:rPr>
              <a:t>&lt;/html&gt;</a:t>
            </a:r>
          </a:p>
        </p:txBody>
      </p:sp>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871721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0" name="object 10"/>
          <p:cNvPicPr/>
          <p:nvPr/>
        </p:nvPicPr>
        <p:blipFill>
          <a:blip r:embed="rId2" cstate="print"/>
          <a:stretch>
            <a:fillRect/>
          </a:stretch>
        </p:blipFill>
        <p:spPr>
          <a:xfrm>
            <a:off x="533400" y="32511"/>
            <a:ext cx="745172" cy="507872"/>
          </a:xfrm>
          <a:prstGeom prst="rect">
            <a:avLst/>
          </a:prstGeom>
        </p:spPr>
      </p:pic>
      <p:sp>
        <p:nvSpPr>
          <p:cNvPr id="12" name="Rectangle 11"/>
          <p:cNvSpPr/>
          <p:nvPr/>
        </p:nvSpPr>
        <p:spPr>
          <a:xfrm>
            <a:off x="381000" y="685800"/>
            <a:ext cx="5659755" cy="461665"/>
          </a:xfrm>
          <a:prstGeom prst="rect">
            <a:avLst/>
          </a:prstGeom>
        </p:spPr>
        <p:txBody>
          <a:bodyPr wrap="none">
            <a:spAutoFit/>
          </a:bodyPr>
          <a:lstStyle/>
          <a:p>
            <a:r>
              <a:rPr lang="en-IN" sz="2400" b="1" dirty="0">
                <a:latin typeface="Times New Roman" pitchFamily="18" charset="0"/>
                <a:cs typeface="Times New Roman" pitchFamily="18" charset="0"/>
              </a:rPr>
              <a:t>Write a form to make login and password</a:t>
            </a:r>
            <a:endParaRPr lang="en-IN" sz="2400" b="1" dirty="0"/>
          </a:p>
        </p:txBody>
      </p:sp>
      <p:sp>
        <p:nvSpPr>
          <p:cNvPr id="13" name="Content Placeholder 2"/>
          <p:cNvSpPr txBox="1">
            <a:spLocks/>
          </p:cNvSpPr>
          <p:nvPr/>
        </p:nvSpPr>
        <p:spPr>
          <a:xfrm>
            <a:off x="420130" y="1371600"/>
            <a:ext cx="8229600" cy="6165304"/>
          </a:xfrm>
          <a:prstGeom prst="rect">
            <a:avLst/>
          </a:prstGeom>
        </p:spPr>
        <p:txBody>
          <a:bodyPr>
            <a:normAutofit fontScale="25000" lnSpcReduction="20000"/>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IN" sz="6400" b="1">
                <a:latin typeface="Times New Roman" pitchFamily="18" charset="0"/>
                <a:cs typeface="Times New Roman" pitchFamily="18" charset="0"/>
              </a:rPr>
              <a:t>&lt;!DOCTYPE html&gt;   </a:t>
            </a:r>
          </a:p>
          <a:p>
            <a:r>
              <a:rPr lang="en-IN" sz="6400" b="1">
                <a:latin typeface="Times New Roman" pitchFamily="18" charset="0"/>
                <a:cs typeface="Times New Roman" pitchFamily="18" charset="0"/>
              </a:rPr>
              <a:t>&lt;html&gt;   </a:t>
            </a:r>
          </a:p>
          <a:p>
            <a:r>
              <a:rPr lang="en-IN" sz="6400" b="1">
                <a:latin typeface="Times New Roman" pitchFamily="18" charset="0"/>
                <a:cs typeface="Times New Roman" pitchFamily="18" charset="0"/>
              </a:rPr>
              <a:t>&lt;head&gt;  </a:t>
            </a:r>
          </a:p>
          <a:p>
            <a:r>
              <a:rPr lang="en-IN" sz="6400" b="1">
                <a:latin typeface="Times New Roman" pitchFamily="18" charset="0"/>
                <a:cs typeface="Times New Roman" pitchFamily="18" charset="0"/>
              </a:rPr>
              <a:t>&lt;meta name="viewport" content="width=device-width, initial-scale=1"&gt;  </a:t>
            </a:r>
          </a:p>
          <a:p>
            <a:r>
              <a:rPr lang="en-IN" sz="6400" b="1">
                <a:latin typeface="Times New Roman" pitchFamily="18" charset="0"/>
                <a:cs typeface="Times New Roman" pitchFamily="18" charset="0"/>
              </a:rPr>
              <a:t>&lt;title&gt; Login Page &lt;/title&gt;  </a:t>
            </a:r>
          </a:p>
          <a:p>
            <a:r>
              <a:rPr lang="en-IN" sz="6400" b="1">
                <a:latin typeface="Times New Roman" pitchFamily="18" charset="0"/>
                <a:cs typeface="Times New Roman" pitchFamily="18" charset="0"/>
              </a:rPr>
              <a:t>&lt;style&gt; </a:t>
            </a:r>
          </a:p>
          <a:p>
            <a:r>
              <a:rPr lang="en-IN" sz="6400" b="1">
                <a:latin typeface="Times New Roman" pitchFamily="18" charset="0"/>
                <a:cs typeface="Times New Roman" pitchFamily="18" charset="0"/>
              </a:rPr>
              <a:t>&lt;/style&gt;   </a:t>
            </a:r>
          </a:p>
          <a:p>
            <a:r>
              <a:rPr lang="en-IN" sz="6400" b="1">
                <a:latin typeface="Times New Roman" pitchFamily="18" charset="0"/>
                <a:cs typeface="Times New Roman" pitchFamily="18" charset="0"/>
              </a:rPr>
              <a:t>&lt;/head&gt;    </a:t>
            </a:r>
          </a:p>
          <a:p>
            <a:r>
              <a:rPr lang="en-IN" sz="6400" b="1">
                <a:latin typeface="Times New Roman" pitchFamily="18" charset="0"/>
                <a:cs typeface="Times New Roman" pitchFamily="18" charset="0"/>
              </a:rPr>
              <a:t>&lt;body&gt;    </a:t>
            </a:r>
          </a:p>
          <a:p>
            <a:r>
              <a:rPr lang="en-IN" sz="6400" b="1">
                <a:latin typeface="Times New Roman" pitchFamily="18" charset="0"/>
                <a:cs typeface="Times New Roman" pitchFamily="18" charset="0"/>
              </a:rPr>
              <a:t>    &lt;center&gt; &lt;h1&gt; Student Login Form &lt;/h1&gt; &lt;/center&gt;   </a:t>
            </a:r>
          </a:p>
          <a:p>
            <a:r>
              <a:rPr lang="en-IN" sz="6400" b="1">
                <a:latin typeface="Times New Roman" pitchFamily="18" charset="0"/>
                <a:cs typeface="Times New Roman" pitchFamily="18" charset="0"/>
              </a:rPr>
              <a:t>    &lt;form&gt;  </a:t>
            </a:r>
          </a:p>
          <a:p>
            <a:r>
              <a:rPr lang="en-IN" sz="6400" b="1">
                <a:latin typeface="Times New Roman" pitchFamily="18" charset="0"/>
                <a:cs typeface="Times New Roman" pitchFamily="18" charset="0"/>
              </a:rPr>
              <a:t>        &lt;div class="container"&gt;   </a:t>
            </a:r>
          </a:p>
          <a:p>
            <a:r>
              <a:rPr lang="en-IN" sz="6400" b="1">
                <a:latin typeface="Times New Roman" pitchFamily="18" charset="0"/>
                <a:cs typeface="Times New Roman" pitchFamily="18" charset="0"/>
              </a:rPr>
              <a:t>            &lt;label&gt;Username : &lt;/label&gt;   </a:t>
            </a:r>
          </a:p>
          <a:p>
            <a:r>
              <a:rPr lang="en-IN" sz="6400" b="1">
                <a:latin typeface="Times New Roman" pitchFamily="18" charset="0"/>
                <a:cs typeface="Times New Roman" pitchFamily="18" charset="0"/>
              </a:rPr>
              <a:t>            &lt;input type="text" placeholder="Enter Username" name="username" required&gt;  </a:t>
            </a:r>
          </a:p>
          <a:p>
            <a:r>
              <a:rPr lang="en-IN" sz="6400" b="1">
                <a:latin typeface="Times New Roman" pitchFamily="18" charset="0"/>
                <a:cs typeface="Times New Roman" pitchFamily="18" charset="0"/>
              </a:rPr>
              <a:t>            &lt;label&gt;Password : &lt;/label&gt;   </a:t>
            </a:r>
          </a:p>
          <a:p>
            <a:r>
              <a:rPr lang="en-IN" sz="6400" b="1">
                <a:latin typeface="Times New Roman" pitchFamily="18" charset="0"/>
                <a:cs typeface="Times New Roman" pitchFamily="18" charset="0"/>
              </a:rPr>
              <a:t>            &lt;input type="password" placeholder="Enter Password" name="password" required&gt;  </a:t>
            </a:r>
          </a:p>
          <a:p>
            <a:r>
              <a:rPr lang="en-IN" sz="6400" b="1">
                <a:latin typeface="Times New Roman" pitchFamily="18" charset="0"/>
                <a:cs typeface="Times New Roman" pitchFamily="18" charset="0"/>
              </a:rPr>
              <a:t>            &lt;button type="submit"&gt;Login&lt;/button&gt;   </a:t>
            </a:r>
          </a:p>
          <a:p>
            <a:r>
              <a:rPr lang="en-IN" sz="6400" b="1">
                <a:latin typeface="Times New Roman" pitchFamily="18" charset="0"/>
                <a:cs typeface="Times New Roman" pitchFamily="18" charset="0"/>
              </a:rPr>
              <a:t>            &lt;input type="checkbox" checked="checked"&gt; Remember me   </a:t>
            </a:r>
          </a:p>
          <a:p>
            <a:r>
              <a:rPr lang="en-IN" sz="6400" b="1">
                <a:latin typeface="Times New Roman" pitchFamily="18" charset="0"/>
                <a:cs typeface="Times New Roman" pitchFamily="18" charset="0"/>
              </a:rPr>
              <a:t>            &lt;button type="button" class="cancelbtn"&gt; Cancel&lt;/button&gt;   </a:t>
            </a:r>
          </a:p>
          <a:p>
            <a:r>
              <a:rPr lang="en-IN" sz="6400" b="1">
                <a:latin typeface="Times New Roman" pitchFamily="18" charset="0"/>
                <a:cs typeface="Times New Roman" pitchFamily="18" charset="0"/>
              </a:rPr>
              <a:t>            Forgot &lt;a href="#"&gt; password? &lt;/a&gt;   </a:t>
            </a:r>
          </a:p>
          <a:p>
            <a:r>
              <a:rPr lang="en-IN" sz="6400" b="1">
                <a:latin typeface="Times New Roman" pitchFamily="18" charset="0"/>
                <a:cs typeface="Times New Roman" pitchFamily="18" charset="0"/>
              </a:rPr>
              <a:t>        &lt;/div&gt;   </a:t>
            </a:r>
          </a:p>
          <a:p>
            <a:r>
              <a:rPr lang="en-IN" sz="6400" b="1">
                <a:latin typeface="Times New Roman" pitchFamily="18" charset="0"/>
                <a:cs typeface="Times New Roman" pitchFamily="18" charset="0"/>
              </a:rPr>
              <a:t>    &lt;/form&gt;     </a:t>
            </a:r>
          </a:p>
          <a:p>
            <a:r>
              <a:rPr lang="en-IN" sz="6400" b="1">
                <a:latin typeface="Times New Roman" pitchFamily="18" charset="0"/>
                <a:cs typeface="Times New Roman" pitchFamily="18" charset="0"/>
              </a:rPr>
              <a:t>&lt;/body&gt;     </a:t>
            </a:r>
          </a:p>
          <a:p>
            <a:r>
              <a:rPr lang="en-IN" sz="6400" b="1">
                <a:latin typeface="Times New Roman" pitchFamily="18" charset="0"/>
                <a:cs typeface="Times New Roman" pitchFamily="18" charset="0"/>
              </a:rPr>
              <a:t>&lt;/html&gt; </a:t>
            </a:r>
            <a:r>
              <a:rPr lang="en-IN" sz="4800" b="1">
                <a:latin typeface="Times New Roman" pitchFamily="18" charset="0"/>
                <a:cs typeface="Times New Roman" pitchFamily="18" charset="0"/>
              </a:rPr>
              <a:t> </a:t>
            </a:r>
          </a:p>
          <a:p>
            <a:endParaRPr lang="en-IN"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2892921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0" name="object 10"/>
          <p:cNvPicPr/>
          <p:nvPr/>
        </p:nvPicPr>
        <p:blipFill>
          <a:blip r:embed="rId2" cstate="print"/>
          <a:stretch>
            <a:fillRect/>
          </a:stretch>
        </p:blipFill>
        <p:spPr>
          <a:xfrm>
            <a:off x="533400" y="32511"/>
            <a:ext cx="745172" cy="507872"/>
          </a:xfrm>
          <a:prstGeom prst="rect">
            <a:avLst/>
          </a:prstGeom>
        </p:spPr>
      </p:pic>
      <p:sp>
        <p:nvSpPr>
          <p:cNvPr id="12" name="Rectangle 11"/>
          <p:cNvSpPr/>
          <p:nvPr/>
        </p:nvSpPr>
        <p:spPr>
          <a:xfrm>
            <a:off x="381000" y="685800"/>
            <a:ext cx="1103187" cy="461665"/>
          </a:xfrm>
          <a:prstGeom prst="rect">
            <a:avLst/>
          </a:prstGeom>
        </p:spPr>
        <p:txBody>
          <a:bodyPr wrap="none">
            <a:spAutoFit/>
          </a:bodyPr>
          <a:lstStyle/>
          <a:p>
            <a:r>
              <a:rPr lang="en-IN" sz="2400" b="1" dirty="0"/>
              <a:t>Output</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009" y="1295400"/>
            <a:ext cx="566779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404129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5000" y="685800"/>
            <a:ext cx="7874000" cy="629018"/>
          </a:xfrm>
          <a:prstGeom prst="rect">
            <a:avLst/>
          </a:prstGeom>
        </p:spPr>
        <p:txBody>
          <a:bodyPr vert="horz" wrap="square" lIns="0" tIns="13335" rIns="0" bIns="0" rtlCol="0">
            <a:spAutoFit/>
          </a:bodyPr>
          <a:lstStyle/>
          <a:p>
            <a:pPr marL="12700">
              <a:lnSpc>
                <a:spcPct val="100000"/>
              </a:lnSpc>
              <a:spcBef>
                <a:spcPts val="105"/>
              </a:spcBef>
            </a:pPr>
            <a:r>
              <a:rPr lang="en-IN" sz="4000" dirty="0">
                <a:latin typeface="Times New Roman" pitchFamily="18" charset="0"/>
                <a:cs typeface="Times New Roman" pitchFamily="18" charset="0"/>
              </a:rPr>
              <a:t>Creating Thread</a:t>
            </a:r>
            <a:endParaRPr sz="4000" dirty="0">
              <a:latin typeface="Times New Roman" pitchFamily="18" charset="0"/>
              <a:cs typeface="Times New Roman" pitchFamily="18" charset="0"/>
            </a:endParaRPr>
          </a:p>
        </p:txBody>
      </p:sp>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174" y="1676400"/>
            <a:ext cx="5688632" cy="417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0" name="object 10"/>
          <p:cNvPicPr/>
          <p:nvPr/>
        </p:nvPicPr>
        <p:blipFill>
          <a:blip r:embed="rId2" cstate="print"/>
          <a:stretch>
            <a:fillRect/>
          </a:stretch>
        </p:blipFill>
        <p:spPr>
          <a:xfrm>
            <a:off x="533400" y="32511"/>
            <a:ext cx="745172" cy="507872"/>
          </a:xfrm>
          <a:prstGeom prst="rect">
            <a:avLst/>
          </a:prstGeom>
        </p:spPr>
      </p:pic>
      <p:sp>
        <p:nvSpPr>
          <p:cNvPr id="12" name="Rectangle 11"/>
          <p:cNvSpPr/>
          <p:nvPr/>
        </p:nvSpPr>
        <p:spPr>
          <a:xfrm>
            <a:off x="381000" y="685800"/>
            <a:ext cx="5316712" cy="461665"/>
          </a:xfrm>
          <a:prstGeom prst="rect">
            <a:avLst/>
          </a:prstGeom>
        </p:spPr>
        <p:txBody>
          <a:bodyPr wrap="none">
            <a:spAutoFit/>
          </a:bodyPr>
          <a:lstStyle/>
          <a:p>
            <a:r>
              <a:rPr lang="en-IN" sz="2400" b="1" dirty="0">
                <a:latin typeface="Times New Roman" pitchFamily="18" charset="0"/>
                <a:cs typeface="Times New Roman" pitchFamily="18" charset="0"/>
              </a:rPr>
              <a:t>Introduction to JavaScript Framework</a:t>
            </a:r>
            <a:endParaRPr lang="en-IN" sz="2400" b="1" dirty="0"/>
          </a:p>
        </p:txBody>
      </p:sp>
      <p:sp>
        <p:nvSpPr>
          <p:cNvPr id="2" name="Rectangle 1"/>
          <p:cNvSpPr/>
          <p:nvPr/>
        </p:nvSpPr>
        <p:spPr>
          <a:xfrm>
            <a:off x="533400" y="1219200"/>
            <a:ext cx="2667000" cy="461665"/>
          </a:xfrm>
          <a:prstGeom prst="rect">
            <a:avLst/>
          </a:prstGeom>
        </p:spPr>
        <p:txBody>
          <a:bodyPr wrap="square">
            <a:spAutoFit/>
          </a:bodyPr>
          <a:lstStyle/>
          <a:p>
            <a:r>
              <a:rPr lang="en-IN" sz="2400" b="1" dirty="0" err="1">
                <a:latin typeface="Times New Roman" pitchFamily="18" charset="0"/>
                <a:cs typeface="Times New Roman" pitchFamily="18" charset="0"/>
              </a:rPr>
              <a:t>AngularJS</a:t>
            </a:r>
            <a:endParaRPr lang="en-IN" sz="2400" b="1" dirty="0"/>
          </a:p>
        </p:txBody>
      </p:sp>
      <p:sp>
        <p:nvSpPr>
          <p:cNvPr id="3" name="Rectangle 2"/>
          <p:cNvSpPr/>
          <p:nvPr/>
        </p:nvSpPr>
        <p:spPr>
          <a:xfrm>
            <a:off x="537518" y="1828800"/>
            <a:ext cx="7996881" cy="2677656"/>
          </a:xfrm>
          <a:prstGeom prst="rect">
            <a:avLst/>
          </a:prstGeom>
        </p:spPr>
        <p:txBody>
          <a:bodyPr wrap="square">
            <a:spAutoFit/>
          </a:bodyPr>
          <a:lstStyle/>
          <a:p>
            <a:pPr marL="285750" indent="-285750" algn="just">
              <a:buFont typeface="Arial" pitchFamily="34" charset="0"/>
              <a:buChar char="•"/>
            </a:pPr>
            <a:r>
              <a:rPr lang="en-IN" sz="2800" dirty="0">
                <a:latin typeface="Times New Roman" pitchFamily="18" charset="0"/>
                <a:cs typeface="Times New Roman" pitchFamily="18" charset="0"/>
              </a:rPr>
              <a:t>Angular JS is a powerful </a:t>
            </a:r>
            <a:r>
              <a:rPr lang="en-IN" sz="2800" dirty="0" err="1">
                <a:latin typeface="Times New Roman" pitchFamily="18" charset="0"/>
                <a:cs typeface="Times New Roman" pitchFamily="18" charset="0"/>
              </a:rPr>
              <a:t>javaScript</a:t>
            </a:r>
            <a:r>
              <a:rPr lang="en-IN" sz="2800" dirty="0">
                <a:latin typeface="Times New Roman" pitchFamily="18" charset="0"/>
                <a:cs typeface="Times New Roman" pitchFamily="18" charset="0"/>
              </a:rPr>
              <a:t> framework.</a:t>
            </a:r>
          </a:p>
          <a:p>
            <a:pPr marL="285750" indent="-285750" algn="just">
              <a:buFont typeface="Arial" pitchFamily="34" charset="0"/>
              <a:buChar char="•"/>
            </a:pPr>
            <a:r>
              <a:rPr lang="en-IN" sz="2800" dirty="0">
                <a:latin typeface="Times New Roman" pitchFamily="18" charset="0"/>
                <a:cs typeface="Times New Roman" pitchFamily="18" charset="0"/>
              </a:rPr>
              <a:t>It is an open source front-end enabled web application framework.</a:t>
            </a:r>
          </a:p>
          <a:p>
            <a:pPr marL="285750" indent="-285750" algn="just">
              <a:buFont typeface="Arial" pitchFamily="34" charset="0"/>
              <a:buChar char="•"/>
            </a:pPr>
            <a:r>
              <a:rPr lang="en-IN" sz="2800" dirty="0">
                <a:latin typeface="Times New Roman" pitchFamily="18" charset="0"/>
                <a:cs typeface="Times New Roman" pitchFamily="18" charset="0"/>
              </a:rPr>
              <a:t>It is licensed under apache license version 2.0</a:t>
            </a:r>
          </a:p>
          <a:p>
            <a:pPr marL="285750" indent="-285750" algn="just">
              <a:buFont typeface="Arial" pitchFamily="34" charset="0"/>
              <a:buChar char="•"/>
            </a:pPr>
            <a:r>
              <a:rPr lang="en-IN" sz="2800" dirty="0">
                <a:latin typeface="Times New Roman" pitchFamily="18" charset="0"/>
                <a:cs typeface="Times New Roman" pitchFamily="18" charset="0"/>
              </a:rPr>
              <a:t>It extends HTML DOM with additional attributes. It is more responsive to user actions.</a:t>
            </a:r>
          </a:p>
        </p:txBody>
      </p:sp>
      <p:sp>
        <p:nvSpPr>
          <p:cNvPr id="4" name="Footer Placeholder 3"/>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1657041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424976" y="1524000"/>
            <a:ext cx="8610600" cy="2968120"/>
          </a:xfrm>
          <a:prstGeom prst="rect">
            <a:avLst/>
          </a:prstGeom>
        </p:spPr>
        <p:txBody>
          <a:bodyPr vert="horz" wrap="square" lIns="0" tIns="13335" rIns="0" bIns="0" rtlCol="0">
            <a:spAutoFit/>
          </a:bodyPr>
          <a:lstStyle/>
          <a:p>
            <a:pPr marL="514350" indent="-514350">
              <a:buFont typeface="+mj-lt"/>
              <a:buAutoNum type="arabicPeriod"/>
            </a:pPr>
            <a:r>
              <a:rPr lang="en-IN" sz="2400" dirty="0">
                <a:latin typeface="Times New Roman" pitchFamily="18" charset="0"/>
                <a:cs typeface="Times New Roman" pitchFamily="18" charset="0"/>
              </a:rPr>
              <a:t>Built by Google Engineers</a:t>
            </a:r>
          </a:p>
          <a:p>
            <a:pPr marL="514350" indent="-514350">
              <a:buFont typeface="+mj-lt"/>
              <a:buAutoNum type="arabicPeriod"/>
            </a:pPr>
            <a:r>
              <a:rPr lang="en-IN" sz="2400" dirty="0">
                <a:latin typeface="Times New Roman" pitchFamily="18" charset="0"/>
                <a:cs typeface="Times New Roman" pitchFamily="18" charset="0"/>
              </a:rPr>
              <a:t>MVC Support</a:t>
            </a:r>
          </a:p>
          <a:p>
            <a:pPr marL="514350" indent="-514350">
              <a:buFont typeface="+mj-lt"/>
              <a:buAutoNum type="arabicPeriod"/>
            </a:pPr>
            <a:r>
              <a:rPr lang="en-IN" sz="2400" dirty="0">
                <a:latin typeface="Times New Roman" pitchFamily="18" charset="0"/>
                <a:cs typeface="Times New Roman" pitchFamily="18" charset="0"/>
              </a:rPr>
              <a:t>Intuitive</a:t>
            </a:r>
          </a:p>
          <a:p>
            <a:pPr marL="514350" indent="-514350">
              <a:buFont typeface="+mj-lt"/>
              <a:buAutoNum type="arabicPeriod"/>
            </a:pPr>
            <a:r>
              <a:rPr lang="en-IN" sz="2400" dirty="0">
                <a:latin typeface="Times New Roman" pitchFamily="18" charset="0"/>
                <a:cs typeface="Times New Roman" pitchFamily="18" charset="0"/>
              </a:rPr>
              <a:t>Comprehensive</a:t>
            </a:r>
          </a:p>
          <a:p>
            <a:pPr marL="514350" indent="-514350">
              <a:buFont typeface="+mj-lt"/>
              <a:buAutoNum type="arabicPeriod"/>
            </a:pPr>
            <a:r>
              <a:rPr lang="en-IN" sz="2400" dirty="0">
                <a:latin typeface="Times New Roman" pitchFamily="18" charset="0"/>
                <a:cs typeface="Times New Roman" pitchFamily="18" charset="0"/>
              </a:rPr>
              <a:t>Rich Features</a:t>
            </a:r>
          </a:p>
          <a:p>
            <a:pPr marL="514350" indent="-514350">
              <a:buFont typeface="+mj-lt"/>
              <a:buAutoNum type="arabicPeriod"/>
            </a:pPr>
            <a:r>
              <a:rPr lang="en-IN" sz="2400" dirty="0">
                <a:latin typeface="Times New Roman" pitchFamily="18" charset="0"/>
                <a:cs typeface="Times New Roman" pitchFamily="18" charset="0"/>
              </a:rPr>
              <a:t>Unit testing</a:t>
            </a:r>
          </a:p>
          <a:p>
            <a:pPr marL="514350" indent="-514350">
              <a:buFont typeface="+mj-lt"/>
              <a:buAutoNum type="arabicPeriod"/>
            </a:pPr>
            <a:r>
              <a:rPr lang="en-IN" sz="2400" dirty="0">
                <a:latin typeface="Times New Roman" pitchFamily="18" charset="0"/>
                <a:cs typeface="Times New Roman" pitchFamily="18" charset="0"/>
              </a:rPr>
              <a:t>Reusable code</a:t>
            </a:r>
          </a:p>
          <a:p>
            <a:pPr marL="514350" indent="-514350">
              <a:buFont typeface="+mj-lt"/>
              <a:buAutoNum type="arabicPeriod"/>
            </a:pPr>
            <a:r>
              <a:rPr lang="en-IN" sz="2400" dirty="0">
                <a:latin typeface="Times New Roman" pitchFamily="18" charset="0"/>
                <a:cs typeface="Times New Roman" pitchFamily="18" charset="0"/>
              </a:rPr>
              <a:t>Less code</a:t>
            </a:r>
          </a:p>
        </p:txBody>
      </p:sp>
      <p:sp>
        <p:nvSpPr>
          <p:cNvPr id="9" name="object 9"/>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0" name="object 10"/>
          <p:cNvPicPr/>
          <p:nvPr/>
        </p:nvPicPr>
        <p:blipFill>
          <a:blip r:embed="rId2" cstate="print"/>
          <a:stretch>
            <a:fillRect/>
          </a:stretch>
        </p:blipFill>
        <p:spPr>
          <a:xfrm>
            <a:off x="533400" y="32511"/>
            <a:ext cx="745172" cy="507872"/>
          </a:xfrm>
          <a:prstGeom prst="rect">
            <a:avLst/>
          </a:prstGeom>
        </p:spPr>
      </p:pic>
      <p:sp>
        <p:nvSpPr>
          <p:cNvPr id="12" name="Rectangle 11"/>
          <p:cNvSpPr/>
          <p:nvPr/>
        </p:nvSpPr>
        <p:spPr>
          <a:xfrm>
            <a:off x="381000" y="685800"/>
            <a:ext cx="1669752" cy="461665"/>
          </a:xfrm>
          <a:prstGeom prst="rect">
            <a:avLst/>
          </a:prstGeom>
        </p:spPr>
        <p:txBody>
          <a:bodyPr wrap="none">
            <a:spAutoFit/>
          </a:bodyPr>
          <a:lstStyle/>
          <a:p>
            <a:r>
              <a:rPr lang="en-IN" sz="2400" b="1" dirty="0"/>
              <a:t>Advantages</a:t>
            </a: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1347115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0" name="object 10"/>
          <p:cNvPicPr/>
          <p:nvPr/>
        </p:nvPicPr>
        <p:blipFill>
          <a:blip r:embed="rId2" cstate="print"/>
          <a:stretch>
            <a:fillRect/>
          </a:stretch>
        </p:blipFill>
        <p:spPr>
          <a:xfrm>
            <a:off x="533400" y="32511"/>
            <a:ext cx="745172" cy="507872"/>
          </a:xfrm>
          <a:prstGeom prst="rect">
            <a:avLst/>
          </a:prstGeom>
        </p:spPr>
      </p:pic>
      <p:sp>
        <p:nvSpPr>
          <p:cNvPr id="12" name="Rectangle 11"/>
          <p:cNvSpPr/>
          <p:nvPr/>
        </p:nvSpPr>
        <p:spPr>
          <a:xfrm>
            <a:off x="381000" y="685800"/>
            <a:ext cx="2084225" cy="461665"/>
          </a:xfrm>
          <a:prstGeom prst="rect">
            <a:avLst/>
          </a:prstGeom>
        </p:spPr>
        <p:txBody>
          <a:bodyPr wrap="none">
            <a:spAutoFit/>
          </a:bodyPr>
          <a:lstStyle/>
          <a:p>
            <a:r>
              <a:rPr lang="en-IN" sz="2400" b="1" dirty="0">
                <a:latin typeface="Times New Roman" pitchFamily="18" charset="0"/>
                <a:cs typeface="Times New Roman" pitchFamily="18" charset="0"/>
              </a:rPr>
              <a:t>Disadvantages</a:t>
            </a:r>
            <a:endParaRPr lang="en-IN" sz="2400" b="1" dirty="0"/>
          </a:p>
        </p:txBody>
      </p:sp>
      <p:sp>
        <p:nvSpPr>
          <p:cNvPr id="3" name="Rectangle 2"/>
          <p:cNvSpPr/>
          <p:nvPr/>
        </p:nvSpPr>
        <p:spPr>
          <a:xfrm>
            <a:off x="381000" y="1371600"/>
            <a:ext cx="8077200" cy="2246769"/>
          </a:xfrm>
          <a:prstGeom prst="rect">
            <a:avLst/>
          </a:prstGeom>
        </p:spPr>
        <p:txBody>
          <a:bodyPr wrap="square">
            <a:spAutoFit/>
          </a:bodyPr>
          <a:lstStyle/>
          <a:p>
            <a:pPr marL="514350" indent="-514350" algn="just">
              <a:buFont typeface="+mj-lt"/>
              <a:buAutoNum type="arabicPeriod"/>
            </a:pPr>
            <a:r>
              <a:rPr lang="en-IN" sz="2800" dirty="0">
                <a:latin typeface="Times New Roman" pitchFamily="18" charset="0"/>
                <a:cs typeface="Times New Roman" pitchFamily="18" charset="0"/>
              </a:rPr>
              <a:t>As Angular JS is based on JavaScript framework, it is not secure.</a:t>
            </a:r>
          </a:p>
          <a:p>
            <a:pPr marL="514350" indent="-514350" algn="just">
              <a:buFont typeface="+mj-lt"/>
              <a:buAutoNum type="arabicPeriod"/>
            </a:pPr>
            <a:r>
              <a:rPr lang="en-IN" sz="2800" dirty="0">
                <a:latin typeface="Times New Roman" pitchFamily="18" charset="0"/>
                <a:cs typeface="Times New Roman" pitchFamily="18" charset="0"/>
              </a:rPr>
              <a:t>There are multiple ways to do the same thing with Angular JS. Sometimes, it can be hard for novices to say which way is better for a task.</a:t>
            </a: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026949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9746" y="1395205"/>
            <a:ext cx="8151166" cy="2532103"/>
          </a:xfrm>
          <a:prstGeom prst="rect">
            <a:avLst/>
          </a:prstGeom>
        </p:spPr>
        <p:txBody>
          <a:bodyPr vert="horz" wrap="square" lIns="0" tIns="69215" rIns="0" bIns="0" rtlCol="0">
            <a:spAutoFit/>
          </a:bodyPr>
          <a:lstStyle/>
          <a:p>
            <a:pPr marL="514350" indent="-514350">
              <a:buFont typeface="+mj-lt"/>
              <a:buAutoNum type="arabicPeriod"/>
            </a:pPr>
            <a:r>
              <a:rPr lang="en-IN" sz="2000" dirty="0">
                <a:latin typeface="Times New Roman" pitchFamily="18" charset="0"/>
                <a:cs typeface="Times New Roman" pitchFamily="18" charset="0"/>
              </a:rPr>
              <a:t>Data Binding</a:t>
            </a:r>
          </a:p>
          <a:p>
            <a:pPr marL="514350" indent="-514350">
              <a:buFont typeface="+mj-lt"/>
              <a:buAutoNum type="arabicPeriod"/>
            </a:pPr>
            <a:r>
              <a:rPr lang="en-IN" sz="2000" dirty="0">
                <a:latin typeface="Times New Roman" pitchFamily="18" charset="0"/>
                <a:cs typeface="Times New Roman" pitchFamily="18" charset="0"/>
              </a:rPr>
              <a:t>Scope</a:t>
            </a:r>
          </a:p>
          <a:p>
            <a:pPr marL="514350" indent="-514350">
              <a:buFont typeface="+mj-lt"/>
              <a:buAutoNum type="arabicPeriod"/>
            </a:pPr>
            <a:r>
              <a:rPr lang="en-IN" sz="2000" dirty="0">
                <a:latin typeface="Times New Roman" pitchFamily="18" charset="0"/>
                <a:cs typeface="Times New Roman" pitchFamily="18" charset="0"/>
              </a:rPr>
              <a:t>Controller</a:t>
            </a:r>
          </a:p>
          <a:p>
            <a:pPr marL="514350" indent="-514350">
              <a:buFont typeface="+mj-lt"/>
              <a:buAutoNum type="arabicPeriod"/>
            </a:pPr>
            <a:r>
              <a:rPr lang="en-IN" sz="2000" dirty="0">
                <a:latin typeface="Times New Roman" pitchFamily="18" charset="0"/>
                <a:cs typeface="Times New Roman" pitchFamily="18" charset="0"/>
              </a:rPr>
              <a:t>Directives</a:t>
            </a:r>
          </a:p>
          <a:p>
            <a:pPr marL="514350" indent="-514350">
              <a:buFont typeface="+mj-lt"/>
              <a:buAutoNum type="arabicPeriod"/>
            </a:pPr>
            <a:r>
              <a:rPr lang="en-IN" sz="2000" dirty="0">
                <a:latin typeface="Times New Roman" pitchFamily="18" charset="0"/>
                <a:cs typeface="Times New Roman" pitchFamily="18" charset="0"/>
              </a:rPr>
              <a:t>Filters</a:t>
            </a:r>
          </a:p>
          <a:p>
            <a:pPr marL="514350" indent="-514350">
              <a:buFont typeface="+mj-lt"/>
              <a:buAutoNum type="arabicPeriod"/>
            </a:pPr>
            <a:r>
              <a:rPr lang="en-IN" sz="2000" dirty="0">
                <a:latin typeface="Times New Roman" pitchFamily="18" charset="0"/>
                <a:cs typeface="Times New Roman" pitchFamily="18" charset="0"/>
              </a:rPr>
              <a:t>Routing</a:t>
            </a:r>
          </a:p>
          <a:p>
            <a:pPr marL="514350" indent="-514350">
              <a:buFont typeface="+mj-lt"/>
              <a:buAutoNum type="arabicPeriod"/>
            </a:pPr>
            <a:r>
              <a:rPr lang="en-IN" sz="2000" dirty="0">
                <a:latin typeface="Times New Roman" pitchFamily="18" charset="0"/>
                <a:cs typeface="Times New Roman" pitchFamily="18" charset="0"/>
              </a:rPr>
              <a:t>Services</a:t>
            </a:r>
          </a:p>
          <a:p>
            <a:pPr marL="514350" indent="-514350">
              <a:buFont typeface="+mj-lt"/>
              <a:buAutoNum type="arabicPeriod"/>
            </a:pPr>
            <a:r>
              <a:rPr lang="en-IN" sz="2000" dirty="0">
                <a:latin typeface="Times New Roman" pitchFamily="18" charset="0"/>
                <a:cs typeface="Times New Roman" pitchFamily="18" charset="0"/>
              </a:rPr>
              <a:t>Dependency Injection</a:t>
            </a: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383540">
              <a:lnSpc>
                <a:spcPct val="100000"/>
              </a:lnSpc>
              <a:spcBef>
                <a:spcPts val="100"/>
              </a:spcBef>
            </a:pPr>
            <a:r>
              <a:rPr spc="-50" dirty="0"/>
              <a:t>JAYAWANTRAO</a:t>
            </a:r>
            <a:r>
              <a:rPr spc="-20" dirty="0"/>
              <a:t> </a:t>
            </a:r>
            <a:r>
              <a:rPr spc="-35" dirty="0"/>
              <a:t>SAWANT</a:t>
            </a:r>
            <a:r>
              <a:rPr spc="10" dirty="0"/>
              <a:t> </a:t>
            </a:r>
            <a:r>
              <a:rPr spc="-15" dirty="0"/>
              <a:t>COLLEGE</a:t>
            </a:r>
            <a:r>
              <a:rPr spc="15" dirty="0"/>
              <a:t> </a:t>
            </a:r>
            <a:r>
              <a:rPr spc="-5" dirty="0"/>
              <a:t>OF</a:t>
            </a:r>
            <a:r>
              <a:rPr dirty="0"/>
              <a:t> ENGINEERING,</a:t>
            </a:r>
            <a:r>
              <a:rPr spc="-5" dirty="0"/>
              <a:t> </a:t>
            </a:r>
            <a:r>
              <a:rPr spc="-10" dirty="0"/>
              <a:t>HADAPSAR,</a:t>
            </a:r>
            <a:r>
              <a:rPr spc="-15" dirty="0"/>
              <a:t> </a:t>
            </a:r>
            <a:r>
              <a:rPr spc="-5" dirty="0"/>
              <a:t>PUNE</a:t>
            </a: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TextBox 6"/>
          <p:cNvSpPr txBox="1"/>
          <p:nvPr/>
        </p:nvSpPr>
        <p:spPr>
          <a:xfrm>
            <a:off x="688034" y="784412"/>
            <a:ext cx="4953000" cy="461665"/>
          </a:xfrm>
          <a:prstGeom prst="rect">
            <a:avLst/>
          </a:prstGeom>
          <a:noFill/>
        </p:spPr>
        <p:txBody>
          <a:bodyPr wrap="square" rtlCol="0">
            <a:spAutoFit/>
          </a:bodyPr>
          <a:lstStyle/>
          <a:p>
            <a:r>
              <a:rPr lang="en-IN" sz="2400" b="1" dirty="0">
                <a:latin typeface="Times New Roman" pitchFamily="18" charset="0"/>
                <a:cs typeface="Times New Roman" pitchFamily="18" charset="0"/>
              </a:rPr>
              <a:t>Features</a:t>
            </a:r>
            <a:endParaRPr lang="en-IN" sz="24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12700" rIns="0" bIns="0" rtlCol="0">
            <a:spAutoFit/>
          </a:bodyPr>
          <a:lstStyle/>
          <a:p>
            <a:pPr marL="383540">
              <a:lnSpc>
                <a:spcPct val="100000"/>
              </a:lnSpc>
              <a:spcBef>
                <a:spcPts val="100"/>
              </a:spcBef>
            </a:pPr>
            <a:r>
              <a:rPr spc="-50" dirty="0"/>
              <a:t>JAYAWANTRAO</a:t>
            </a:r>
            <a:r>
              <a:rPr spc="-20" dirty="0"/>
              <a:t> </a:t>
            </a:r>
            <a:r>
              <a:rPr spc="-35" dirty="0"/>
              <a:t>SAWANT</a:t>
            </a:r>
            <a:r>
              <a:rPr spc="10" dirty="0"/>
              <a:t> </a:t>
            </a:r>
            <a:r>
              <a:rPr spc="-15" dirty="0"/>
              <a:t>COLLEGE</a:t>
            </a:r>
            <a:r>
              <a:rPr spc="15" dirty="0"/>
              <a:t> </a:t>
            </a:r>
            <a:r>
              <a:rPr spc="-5" dirty="0"/>
              <a:t>OF</a:t>
            </a:r>
            <a:r>
              <a:rPr dirty="0"/>
              <a:t> ENGINEERING,</a:t>
            </a:r>
            <a:r>
              <a:rPr spc="-5" dirty="0"/>
              <a:t> </a:t>
            </a:r>
            <a:r>
              <a:rPr spc="-10" dirty="0"/>
              <a:t>HADAPSAR,</a:t>
            </a:r>
            <a:r>
              <a:rPr spc="-15" dirty="0"/>
              <a:t> </a:t>
            </a:r>
            <a:r>
              <a:rPr spc="-5" dirty="0"/>
              <a:t>PUNE</a:t>
            </a: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TextBox 6"/>
          <p:cNvSpPr txBox="1"/>
          <p:nvPr/>
        </p:nvSpPr>
        <p:spPr>
          <a:xfrm>
            <a:off x="688034" y="685800"/>
            <a:ext cx="5484166" cy="461665"/>
          </a:xfrm>
          <a:prstGeom prst="rect">
            <a:avLst/>
          </a:prstGeom>
          <a:noFill/>
        </p:spPr>
        <p:txBody>
          <a:bodyPr wrap="square" rtlCol="0">
            <a:spAutoFit/>
          </a:bodyPr>
          <a:lstStyle/>
          <a:p>
            <a:pPr fontAlgn="base"/>
            <a:r>
              <a:rPr lang="en-IN" sz="2400" b="1" dirty="0"/>
              <a:t>MVC Architecture</a:t>
            </a:r>
            <a:endParaRPr lang="en-US" sz="2400" b="1" dirty="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178417"/>
            <a:ext cx="4896544"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250808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034" y="1577416"/>
            <a:ext cx="8151166" cy="1916550"/>
          </a:xfrm>
          <a:prstGeom prst="rect">
            <a:avLst/>
          </a:prstGeom>
        </p:spPr>
        <p:txBody>
          <a:bodyPr vert="horz" wrap="square" lIns="0" tIns="69215" rIns="0" bIns="0" rtlCol="0">
            <a:spAutoFit/>
          </a:bodyPr>
          <a:lstStyle/>
          <a:p>
            <a:pPr marL="514350" indent="-514350">
              <a:buFont typeface="+mj-lt"/>
              <a:buAutoNum type="arabicPeriod"/>
            </a:pPr>
            <a:r>
              <a:rPr lang="en-IN" sz="4000" dirty="0" err="1">
                <a:latin typeface="Times New Roman" pitchFamily="18" charset="0"/>
                <a:cs typeface="Times New Roman" pitchFamily="18" charset="0"/>
              </a:rPr>
              <a:t>ng</a:t>
            </a:r>
            <a:r>
              <a:rPr lang="en-IN" sz="4000" dirty="0">
                <a:latin typeface="Times New Roman" pitchFamily="18" charset="0"/>
                <a:cs typeface="Times New Roman" pitchFamily="18" charset="0"/>
              </a:rPr>
              <a:t>-app</a:t>
            </a:r>
          </a:p>
          <a:p>
            <a:pPr marL="514350" indent="-514350">
              <a:buFont typeface="+mj-lt"/>
              <a:buAutoNum type="arabicPeriod"/>
            </a:pPr>
            <a:r>
              <a:rPr lang="en-IN" sz="4000" dirty="0" err="1">
                <a:latin typeface="Times New Roman" pitchFamily="18" charset="0"/>
                <a:cs typeface="Times New Roman" pitchFamily="18" charset="0"/>
              </a:rPr>
              <a:t>ng</a:t>
            </a:r>
            <a:r>
              <a:rPr lang="en-IN" sz="4000" dirty="0">
                <a:latin typeface="Times New Roman" pitchFamily="18" charset="0"/>
                <a:cs typeface="Times New Roman" pitchFamily="18" charset="0"/>
              </a:rPr>
              <a:t>-model</a:t>
            </a:r>
          </a:p>
          <a:p>
            <a:pPr marL="514350" indent="-514350">
              <a:buFont typeface="+mj-lt"/>
              <a:buAutoNum type="arabicPeriod"/>
            </a:pPr>
            <a:r>
              <a:rPr lang="en-IN" sz="4000" dirty="0" err="1">
                <a:latin typeface="Times New Roman" pitchFamily="18" charset="0"/>
                <a:cs typeface="Times New Roman" pitchFamily="18" charset="0"/>
              </a:rPr>
              <a:t>ng</a:t>
            </a:r>
            <a:r>
              <a:rPr lang="en-IN" sz="4000" dirty="0">
                <a:latin typeface="Times New Roman" pitchFamily="18" charset="0"/>
                <a:cs typeface="Times New Roman" pitchFamily="18" charset="0"/>
              </a:rPr>
              <a:t>-bind</a:t>
            </a: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383540">
              <a:lnSpc>
                <a:spcPct val="100000"/>
              </a:lnSpc>
              <a:spcBef>
                <a:spcPts val="100"/>
              </a:spcBef>
            </a:pPr>
            <a:r>
              <a:rPr spc="-50" dirty="0"/>
              <a:t>JAYAWANTRAO</a:t>
            </a:r>
            <a:r>
              <a:rPr spc="-20" dirty="0"/>
              <a:t> </a:t>
            </a:r>
            <a:r>
              <a:rPr spc="-35" dirty="0"/>
              <a:t>SAWANT</a:t>
            </a:r>
            <a:r>
              <a:rPr spc="10" dirty="0"/>
              <a:t> </a:t>
            </a:r>
            <a:r>
              <a:rPr spc="-15" dirty="0"/>
              <a:t>COLLEGE</a:t>
            </a:r>
            <a:r>
              <a:rPr spc="15" dirty="0"/>
              <a:t> </a:t>
            </a:r>
            <a:r>
              <a:rPr spc="-5" dirty="0"/>
              <a:t>OF</a:t>
            </a:r>
            <a:r>
              <a:rPr dirty="0"/>
              <a:t> ENGINEERING,</a:t>
            </a:r>
            <a:r>
              <a:rPr spc="-5" dirty="0"/>
              <a:t> </a:t>
            </a:r>
            <a:r>
              <a:rPr spc="-10" dirty="0"/>
              <a:t>HADAPSAR,</a:t>
            </a:r>
            <a:r>
              <a:rPr spc="-15" dirty="0"/>
              <a:t> </a:t>
            </a:r>
            <a:r>
              <a:rPr spc="-5" dirty="0"/>
              <a:t>PUNE</a:t>
            </a:r>
          </a:p>
        </p:txBody>
      </p:sp>
      <p:pic>
        <p:nvPicPr>
          <p:cNvPr id="5" name="object 5"/>
          <p:cNvPicPr/>
          <p:nvPr/>
        </p:nvPicPr>
        <p:blipFill>
          <a:blip r:embed="rId3" cstate="print"/>
          <a:stretch>
            <a:fillRect/>
          </a:stretch>
        </p:blipFill>
        <p:spPr>
          <a:xfrm>
            <a:off x="533400" y="32511"/>
            <a:ext cx="745172" cy="507872"/>
          </a:xfrm>
          <a:prstGeom prst="rect">
            <a:avLst/>
          </a:prstGeom>
        </p:spPr>
      </p:pic>
      <p:sp>
        <p:nvSpPr>
          <p:cNvPr id="7" name="TextBox 6"/>
          <p:cNvSpPr txBox="1"/>
          <p:nvPr/>
        </p:nvSpPr>
        <p:spPr>
          <a:xfrm>
            <a:off x="688034" y="784412"/>
            <a:ext cx="4953000" cy="584775"/>
          </a:xfrm>
          <a:prstGeom prst="rect">
            <a:avLst/>
          </a:prstGeom>
          <a:noFill/>
        </p:spPr>
        <p:txBody>
          <a:bodyPr wrap="square" rtlCol="0">
            <a:spAutoFit/>
          </a:bodyPr>
          <a:lstStyle/>
          <a:p>
            <a:r>
              <a:rPr lang="en-IN" sz="3200" b="1" dirty="0">
                <a:latin typeface="Times New Roman" pitchFamily="18" charset="0"/>
                <a:cs typeface="Times New Roman" pitchFamily="18" charset="0"/>
              </a:rPr>
              <a:t>Directives</a:t>
            </a:r>
            <a:endParaRPr lang="en-IN" sz="32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550369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71095" y="1371600"/>
            <a:ext cx="8391905" cy="1490793"/>
          </a:xfrm>
          <a:prstGeom prst="rect">
            <a:avLst/>
          </a:prstGeom>
        </p:spPr>
        <p:txBody>
          <a:bodyPr vert="horz" wrap="square" lIns="0" tIns="13335" rIns="0" bIns="0" rtlCol="0">
            <a:spAutoFit/>
          </a:bodyPr>
          <a:lstStyle/>
          <a:p>
            <a:pPr marL="342900" indent="-342900" algn="just">
              <a:buFont typeface="Arial" pitchFamily="34" charset="0"/>
              <a:buChar char="•"/>
            </a:pPr>
            <a:r>
              <a:rPr lang="en-IN" sz="2400" dirty="0">
                <a:latin typeface="Times New Roman" pitchFamily="18" charset="0"/>
                <a:cs typeface="Times New Roman" pitchFamily="18" charset="0"/>
              </a:rPr>
              <a:t>React.js is a Open </a:t>
            </a:r>
            <a:r>
              <a:rPr lang="en-IN" sz="2400" dirty="0" err="1">
                <a:latin typeface="Times New Roman" pitchFamily="18" charset="0"/>
                <a:cs typeface="Times New Roman" pitchFamily="18" charset="0"/>
              </a:rPr>
              <a:t>Sourrce</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Javascript</a:t>
            </a:r>
            <a:r>
              <a:rPr lang="en-IN" sz="2400" dirty="0">
                <a:latin typeface="Times New Roman" pitchFamily="18" charset="0"/>
                <a:cs typeface="Times New Roman" pitchFamily="18" charset="0"/>
              </a:rPr>
              <a:t> Library developed by Facebook. React.js is a front end (UI) library that facilitate the creation of rich internet applications (RIA). React.js gives way to create interactive, </a:t>
            </a:r>
            <a:r>
              <a:rPr lang="en-IN" sz="2400" dirty="0" err="1">
                <a:latin typeface="Times New Roman" pitchFamily="18" charset="0"/>
                <a:cs typeface="Times New Roman" pitchFamily="18" charset="0"/>
              </a:rPr>
              <a:t>stateful</a:t>
            </a:r>
            <a:r>
              <a:rPr lang="en-IN" sz="2400" dirty="0">
                <a:latin typeface="Times New Roman" pitchFamily="18" charset="0"/>
                <a:cs typeface="Times New Roman" pitchFamily="18" charset="0"/>
              </a:rPr>
              <a:t> &amp; reusable UI components.</a:t>
            </a: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TextBox 6"/>
          <p:cNvSpPr txBox="1"/>
          <p:nvPr/>
        </p:nvSpPr>
        <p:spPr>
          <a:xfrm>
            <a:off x="515000" y="562795"/>
            <a:ext cx="4038600" cy="584775"/>
          </a:xfrm>
          <a:prstGeom prst="rect">
            <a:avLst/>
          </a:prstGeom>
          <a:noFill/>
        </p:spPr>
        <p:txBody>
          <a:bodyPr wrap="square" rtlCol="0">
            <a:spAutoFit/>
          </a:bodyPr>
          <a:lstStyle/>
          <a:p>
            <a:pPr lvl="0" algn="ctr">
              <a:defRPr/>
            </a:pPr>
            <a:r>
              <a:rPr lang="en-IN" sz="3200" b="1" dirty="0" err="1">
                <a:latin typeface="Times New Roman" pitchFamily="18" charset="0"/>
                <a:cs typeface="Times New Roman" pitchFamily="18" charset="0"/>
              </a:rPr>
              <a:t>ReactJS</a:t>
            </a:r>
            <a:endParaRPr lang="en-US" sz="3200" b="1" dirty="0">
              <a:ln w="9525">
                <a:noFill/>
              </a:ln>
              <a:effectLst>
                <a:outerShdw blurRad="50800" dist="38100" dir="8220000" algn="tl" rotWithShape="0">
                  <a:srgbClr val="000000">
                    <a:alpha val="40000"/>
                  </a:srgbClr>
                </a:outerShdw>
              </a:effectLst>
              <a:latin typeface="Arial" pitchFamily="34" charset="0"/>
              <a:ea typeface="+mj-lt"/>
              <a:cs typeface="Arial" pitchFamily="34" charset="0"/>
            </a:endParaRP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71095" y="1371600"/>
            <a:ext cx="8391905" cy="1490793"/>
          </a:xfrm>
          <a:prstGeom prst="rect">
            <a:avLst/>
          </a:prstGeom>
        </p:spPr>
        <p:txBody>
          <a:bodyPr vert="horz" wrap="square" lIns="0" tIns="13335" rIns="0" bIns="0" rtlCol="0">
            <a:spAutoFit/>
          </a:bodyPr>
          <a:lstStyle/>
          <a:p>
            <a:pPr marL="514350" indent="-514350">
              <a:buFont typeface="+mj-lt"/>
              <a:buAutoNum type="arabicPeriod"/>
            </a:pPr>
            <a:r>
              <a:rPr lang="en-IN" sz="2400" dirty="0">
                <a:latin typeface="Times New Roman" pitchFamily="18" charset="0"/>
                <a:cs typeface="Times New Roman" pitchFamily="18" charset="0"/>
              </a:rPr>
              <a:t>Virtual DOM</a:t>
            </a:r>
          </a:p>
          <a:p>
            <a:pPr marL="514350" indent="-514350">
              <a:buFont typeface="+mj-lt"/>
              <a:buAutoNum type="arabicPeriod"/>
            </a:pPr>
            <a:r>
              <a:rPr lang="en-IN" sz="2400" dirty="0">
                <a:latin typeface="Times New Roman" pitchFamily="18" charset="0"/>
                <a:cs typeface="Times New Roman" pitchFamily="18" charset="0"/>
              </a:rPr>
              <a:t>Components</a:t>
            </a:r>
          </a:p>
          <a:p>
            <a:pPr marL="514350" indent="-514350">
              <a:buFont typeface="+mj-lt"/>
              <a:buAutoNum type="arabicPeriod"/>
            </a:pPr>
            <a:r>
              <a:rPr lang="en-IN" sz="2400" dirty="0">
                <a:latin typeface="Times New Roman" pitchFamily="18" charset="0"/>
                <a:cs typeface="Times New Roman" pitchFamily="18" charset="0"/>
              </a:rPr>
              <a:t>JSX</a:t>
            </a:r>
          </a:p>
          <a:p>
            <a:pPr marL="514350" indent="-514350">
              <a:buFont typeface="+mj-lt"/>
              <a:buAutoNum type="arabicPeriod"/>
            </a:pPr>
            <a:r>
              <a:rPr lang="en-IN" sz="2400" dirty="0">
                <a:latin typeface="Times New Roman" pitchFamily="18" charset="0"/>
                <a:cs typeface="Times New Roman" pitchFamily="18" charset="0"/>
              </a:rPr>
              <a:t>One way Data Binding</a:t>
            </a: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TextBox 6"/>
          <p:cNvSpPr txBox="1"/>
          <p:nvPr/>
        </p:nvSpPr>
        <p:spPr>
          <a:xfrm>
            <a:off x="515000" y="562795"/>
            <a:ext cx="4038600" cy="584775"/>
          </a:xfrm>
          <a:prstGeom prst="rect">
            <a:avLst/>
          </a:prstGeom>
          <a:noFill/>
        </p:spPr>
        <p:txBody>
          <a:bodyPr wrap="square" rtlCol="0">
            <a:spAutoFit/>
          </a:bodyPr>
          <a:lstStyle/>
          <a:p>
            <a:pPr lvl="0" algn="ctr">
              <a:defRPr/>
            </a:pPr>
            <a:r>
              <a:rPr lang="en-IN" sz="3200" b="1" dirty="0">
                <a:latin typeface="Times New Roman" pitchFamily="18" charset="0"/>
                <a:cs typeface="Times New Roman" pitchFamily="18" charset="0"/>
              </a:rPr>
              <a:t>Features of </a:t>
            </a:r>
            <a:r>
              <a:rPr lang="en-IN" sz="3200" b="1" dirty="0" err="1">
                <a:latin typeface="Times New Roman" pitchFamily="18" charset="0"/>
                <a:cs typeface="Times New Roman" pitchFamily="18" charset="0"/>
              </a:rPr>
              <a:t>ReactJS</a:t>
            </a:r>
            <a:endParaRPr lang="en-US" sz="3200" b="1" dirty="0">
              <a:ln w="9525">
                <a:noFill/>
              </a:ln>
              <a:effectLst>
                <a:outerShdw blurRad="50800" dist="38100" dir="8220000" algn="tl" rotWithShape="0">
                  <a:srgbClr val="000000">
                    <a:alpha val="40000"/>
                  </a:srgbClr>
                </a:outerShdw>
              </a:effectLst>
              <a:latin typeface="Arial" pitchFamily="34" charset="0"/>
              <a:ea typeface="+mj-lt"/>
              <a:cs typeface="Arial" pitchFamily="34" charset="0"/>
            </a:endParaRP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4248593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61721" y="1600200"/>
            <a:ext cx="8391905" cy="3460563"/>
          </a:xfrm>
          <a:prstGeom prst="rect">
            <a:avLst/>
          </a:prstGeom>
        </p:spPr>
        <p:txBody>
          <a:bodyPr vert="horz" wrap="square" lIns="0" tIns="13335" rIns="0" bIns="0" rtlCol="0">
            <a:spAutoFit/>
          </a:bodyPr>
          <a:lstStyle/>
          <a:p>
            <a:pPr algn="just"/>
            <a:r>
              <a:rPr lang="en-IN" sz="2800" b="1" dirty="0" err="1">
                <a:latin typeface="Times New Roman" pitchFamily="18" charset="0"/>
                <a:cs typeface="Times New Roman" pitchFamily="18" charset="0"/>
              </a:rPr>
              <a:t>VueJS</a:t>
            </a:r>
            <a:r>
              <a:rPr lang="en-IN" sz="2800" dirty="0">
                <a:latin typeface="Times New Roman" pitchFamily="18" charset="0"/>
                <a:cs typeface="Times New Roman" pitchFamily="18" charset="0"/>
              </a:rPr>
              <a:t> is a progressive JavaScript framework used to develop interactive web interfaces. Focus is more on the view part, which is the front end. It is very easy to integrate with other projects and libraries. The installation of </a:t>
            </a:r>
            <a:r>
              <a:rPr lang="en-IN" sz="2800" dirty="0" err="1">
                <a:latin typeface="Times New Roman" pitchFamily="18" charset="0"/>
                <a:cs typeface="Times New Roman" pitchFamily="18" charset="0"/>
              </a:rPr>
              <a:t>VueJS</a:t>
            </a:r>
            <a:r>
              <a:rPr lang="en-IN" sz="2800" dirty="0">
                <a:latin typeface="Times New Roman" pitchFamily="18" charset="0"/>
                <a:cs typeface="Times New Roman" pitchFamily="18" charset="0"/>
              </a:rPr>
              <a:t> is fairly simple, and beginners can easily understand and start building their own user interfaces. The content is divided into various chapters that contain related topics with simple and useful examples.</a:t>
            </a: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TextBox 6"/>
          <p:cNvSpPr txBox="1"/>
          <p:nvPr/>
        </p:nvSpPr>
        <p:spPr>
          <a:xfrm>
            <a:off x="515000" y="562795"/>
            <a:ext cx="4038600" cy="584775"/>
          </a:xfrm>
          <a:prstGeom prst="rect">
            <a:avLst/>
          </a:prstGeom>
          <a:noFill/>
        </p:spPr>
        <p:txBody>
          <a:bodyPr wrap="square" rtlCol="0">
            <a:spAutoFit/>
          </a:bodyPr>
          <a:lstStyle/>
          <a:p>
            <a:pPr lvl="0" algn="ctr">
              <a:defRPr/>
            </a:pPr>
            <a:r>
              <a:rPr lang="en-IN" sz="3200" b="1" dirty="0" err="1">
                <a:latin typeface="Times New Roman" pitchFamily="18" charset="0"/>
                <a:cs typeface="Times New Roman" pitchFamily="18" charset="0"/>
              </a:rPr>
              <a:t>VeuJS</a:t>
            </a:r>
            <a:endParaRPr lang="en-US" sz="3200" b="1" dirty="0">
              <a:ln w="9525">
                <a:noFill/>
              </a:ln>
              <a:effectLst>
                <a:outerShdw blurRad="50800" dist="38100" dir="8220000" algn="tl" rotWithShape="0">
                  <a:srgbClr val="000000">
                    <a:alpha val="40000"/>
                  </a:srgbClr>
                </a:outerShdw>
              </a:effectLst>
              <a:latin typeface="Arial" pitchFamily="34" charset="0"/>
              <a:ea typeface="+mj-lt"/>
              <a:cs typeface="Arial" pitchFamily="34" charset="0"/>
            </a:endParaRP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226449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61721" y="1600200"/>
            <a:ext cx="8391905" cy="2968120"/>
          </a:xfrm>
          <a:prstGeom prst="rect">
            <a:avLst/>
          </a:prstGeom>
        </p:spPr>
        <p:txBody>
          <a:bodyPr vert="horz" wrap="square" lIns="0" tIns="13335" rIns="0" bIns="0" rtlCol="0">
            <a:spAutoFit/>
          </a:bodyPr>
          <a:lstStyle/>
          <a:p>
            <a:pPr marL="514350" indent="-514350">
              <a:buFont typeface="+mj-lt"/>
              <a:buAutoNum type="arabicPeriod"/>
            </a:pPr>
            <a:r>
              <a:rPr lang="en-IN" sz="3200" dirty="0">
                <a:latin typeface="Times New Roman" pitchFamily="18" charset="0"/>
                <a:cs typeface="Times New Roman" pitchFamily="18" charset="0"/>
              </a:rPr>
              <a:t>Components</a:t>
            </a:r>
          </a:p>
          <a:p>
            <a:pPr marL="514350" indent="-514350">
              <a:buFont typeface="+mj-lt"/>
              <a:buAutoNum type="arabicPeriod"/>
            </a:pPr>
            <a:r>
              <a:rPr lang="en-IN" sz="3200" dirty="0">
                <a:latin typeface="Times New Roman" pitchFamily="18" charset="0"/>
                <a:cs typeface="Times New Roman" pitchFamily="18" charset="0"/>
              </a:rPr>
              <a:t>Event handling</a:t>
            </a:r>
          </a:p>
          <a:p>
            <a:pPr marL="514350" indent="-514350">
              <a:buFont typeface="+mj-lt"/>
              <a:buAutoNum type="arabicPeriod"/>
            </a:pPr>
            <a:r>
              <a:rPr lang="en-IN" sz="3200" dirty="0">
                <a:latin typeface="Times New Roman" pitchFamily="18" charset="0"/>
                <a:cs typeface="Times New Roman" pitchFamily="18" charset="0"/>
              </a:rPr>
              <a:t>Data binding</a:t>
            </a:r>
          </a:p>
          <a:p>
            <a:pPr marL="514350" indent="-514350">
              <a:buFont typeface="+mj-lt"/>
              <a:buAutoNum type="arabicPeriod"/>
            </a:pPr>
            <a:r>
              <a:rPr lang="en-IN" sz="3200" dirty="0">
                <a:latin typeface="Times New Roman" pitchFamily="18" charset="0"/>
                <a:cs typeface="Times New Roman" pitchFamily="18" charset="0"/>
              </a:rPr>
              <a:t>Animation</a:t>
            </a:r>
          </a:p>
          <a:p>
            <a:pPr marL="514350" indent="-514350">
              <a:buFont typeface="+mj-lt"/>
              <a:buAutoNum type="arabicPeriod"/>
            </a:pPr>
            <a:r>
              <a:rPr lang="en-IN" sz="3200" dirty="0">
                <a:latin typeface="Times New Roman" pitchFamily="18" charset="0"/>
                <a:cs typeface="Times New Roman" pitchFamily="18" charset="0"/>
              </a:rPr>
              <a:t>Computed Properties</a:t>
            </a:r>
          </a:p>
          <a:p>
            <a:pPr marL="514350" indent="-514350">
              <a:buFont typeface="+mj-lt"/>
              <a:buAutoNum type="arabicPeriod"/>
            </a:pPr>
            <a:r>
              <a:rPr lang="en-IN" sz="3200" dirty="0">
                <a:latin typeface="Times New Roman" pitchFamily="18" charset="0"/>
                <a:cs typeface="Times New Roman" pitchFamily="18" charset="0"/>
              </a:rPr>
              <a:t>Light weight and efficient </a:t>
            </a: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TextBox 6"/>
          <p:cNvSpPr txBox="1"/>
          <p:nvPr/>
        </p:nvSpPr>
        <p:spPr>
          <a:xfrm>
            <a:off x="515000" y="562795"/>
            <a:ext cx="4038600" cy="584775"/>
          </a:xfrm>
          <a:prstGeom prst="rect">
            <a:avLst/>
          </a:prstGeom>
          <a:noFill/>
        </p:spPr>
        <p:txBody>
          <a:bodyPr wrap="square" rtlCol="0">
            <a:spAutoFit/>
          </a:bodyPr>
          <a:lstStyle/>
          <a:p>
            <a:pPr lvl="0" algn="ctr">
              <a:defRPr/>
            </a:pPr>
            <a:r>
              <a:rPr lang="en-IN" sz="3200" b="1" dirty="0">
                <a:latin typeface="Times New Roman" pitchFamily="18" charset="0"/>
                <a:cs typeface="Times New Roman" pitchFamily="18" charset="0"/>
              </a:rPr>
              <a:t>Features of </a:t>
            </a:r>
            <a:r>
              <a:rPr lang="en-IN" sz="3200" b="1" dirty="0" err="1">
                <a:latin typeface="Times New Roman" pitchFamily="18" charset="0"/>
                <a:cs typeface="Times New Roman" pitchFamily="18" charset="0"/>
              </a:rPr>
              <a:t>VeuJS</a:t>
            </a:r>
            <a:endParaRPr lang="en-US" sz="3200" b="1" dirty="0">
              <a:ln w="9525">
                <a:noFill/>
              </a:ln>
              <a:effectLst>
                <a:outerShdw blurRad="50800" dist="38100" dir="8220000" algn="tl" rotWithShape="0">
                  <a:srgbClr val="000000">
                    <a:alpha val="40000"/>
                  </a:srgbClr>
                </a:outerShdw>
              </a:effectLst>
              <a:latin typeface="Arial" pitchFamily="34" charset="0"/>
              <a:ea typeface="+mj-lt"/>
              <a:cs typeface="Arial" pitchFamily="34" charset="0"/>
            </a:endParaRP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108519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62000"/>
            <a:ext cx="5959983" cy="690574"/>
          </a:xfrm>
          <a:prstGeom prst="rect">
            <a:avLst/>
          </a:prstGeom>
        </p:spPr>
        <p:txBody>
          <a:bodyPr vert="horz" wrap="square" lIns="0" tIns="13335" rIns="0" bIns="0" rtlCol="0">
            <a:spAutoFit/>
          </a:bodyPr>
          <a:lstStyle/>
          <a:p>
            <a:pPr marL="12700">
              <a:lnSpc>
                <a:spcPct val="100000"/>
              </a:lnSpc>
              <a:spcBef>
                <a:spcPts val="105"/>
              </a:spcBef>
            </a:pPr>
            <a:r>
              <a:rPr lang="en-IN" sz="4400" dirty="0">
                <a:latin typeface="Times New Roman" pitchFamily="18" charset="0"/>
                <a:cs typeface="Times New Roman" pitchFamily="18" charset="0"/>
              </a:rPr>
              <a:t>Thread Methods</a:t>
            </a:r>
            <a:endParaRPr sz="4400" dirty="0"/>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graphicFrame>
        <p:nvGraphicFramePr>
          <p:cNvPr id="7" name="Content Placeholder 3"/>
          <p:cNvGraphicFramePr>
            <a:graphicFrameLocks/>
          </p:cNvGraphicFramePr>
          <p:nvPr>
            <p:extLst>
              <p:ext uri="{D42A27DB-BD31-4B8C-83A1-F6EECF244321}">
                <p14:modId xmlns:p14="http://schemas.microsoft.com/office/powerpoint/2010/main" val="3102671960"/>
              </p:ext>
            </p:extLst>
          </p:nvPr>
        </p:nvGraphicFramePr>
        <p:xfrm>
          <a:off x="395536" y="1600200"/>
          <a:ext cx="8291264" cy="4342130"/>
        </p:xfrm>
        <a:graphic>
          <a:graphicData uri="http://schemas.openxmlformats.org/drawingml/2006/table">
            <a:tbl>
              <a:tblPr firstRow="1" bandRow="1">
                <a:tableStyleId>{5C22544A-7EE6-4342-B048-85BDC9FD1C3A}</a:tableStyleId>
              </a:tblPr>
              <a:tblGrid>
                <a:gridCol w="4176464">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l"/>
                      <a:r>
                        <a:rPr lang="en-IN" b="1" dirty="0">
                          <a:solidFill>
                            <a:srgbClr val="FFFFFF"/>
                          </a:solidFill>
                          <a:effectLst/>
                        </a:rPr>
                        <a:t>Method</a:t>
                      </a:r>
                      <a:endParaRPr lang="en-IN" dirty="0">
                        <a:effectLst/>
                      </a:endParaRPr>
                    </a:p>
                  </a:txBody>
                  <a:tcPr marL="47625" marR="47625" marT="47625" marB="47625" anchor="ctr"/>
                </a:tc>
                <a:tc>
                  <a:txBody>
                    <a:bodyPr/>
                    <a:lstStyle/>
                    <a:p>
                      <a:pPr algn="l"/>
                      <a:r>
                        <a:rPr lang="en-IN" sz="1400" b="1">
                          <a:solidFill>
                            <a:srgbClr val="FFFFFF"/>
                          </a:solidFill>
                          <a:effectLst/>
                        </a:rPr>
                        <a:t>Description</a:t>
                      </a:r>
                      <a:endParaRPr lang="en-IN">
                        <a:effectLst/>
                      </a:endParaRPr>
                    </a:p>
                  </a:txBody>
                  <a:tcPr marL="47625" marR="47625" marT="47625" marB="47625" anchor="ctr"/>
                </a:tc>
                <a:extLst>
                  <a:ext uri="{0D108BD9-81ED-4DB2-BD59-A6C34878D82A}">
                    <a16:rowId xmlns:a16="http://schemas.microsoft.com/office/drawing/2014/main" val="10000"/>
                  </a:ext>
                </a:extLst>
              </a:tr>
              <a:tr h="370840">
                <a:tc>
                  <a:txBody>
                    <a:bodyPr/>
                    <a:lstStyle/>
                    <a:p>
                      <a:pPr algn="l"/>
                      <a:r>
                        <a:rPr lang="en-IN" sz="1400" b="1" u="none" strike="noStrike" dirty="0" err="1">
                          <a:solidFill>
                            <a:srgbClr val="81D742"/>
                          </a:solidFill>
                          <a:effectLst/>
                          <a:latin typeface="Times New Roman" pitchFamily="18" charset="0"/>
                          <a:cs typeface="Times New Roman" pitchFamily="18" charset="0"/>
                          <a:hlinkClick r:id="rId3"/>
                        </a:rPr>
                        <a:t>setName</a:t>
                      </a:r>
                      <a:r>
                        <a:rPr lang="en-IN" sz="1400" b="1" u="none" strike="noStrike" dirty="0">
                          <a:solidFill>
                            <a:srgbClr val="81D742"/>
                          </a:solidFill>
                          <a:effectLst/>
                          <a:latin typeface="Times New Roman" pitchFamily="18" charset="0"/>
                          <a:cs typeface="Times New Roman" pitchFamily="18" charset="0"/>
                          <a:hlinkClick r:id="rId3"/>
                        </a:rPr>
                        <a:t>()</a:t>
                      </a:r>
                      <a:endParaRPr lang="en-IN" sz="2000" b="1" dirty="0">
                        <a:effectLst/>
                        <a:latin typeface="Times New Roman" pitchFamily="18" charset="0"/>
                        <a:cs typeface="Times New Roman" pitchFamily="18" charset="0"/>
                      </a:endParaRPr>
                    </a:p>
                  </a:txBody>
                  <a:tcPr marL="47625" marR="47625" marT="47625" marB="47625" anchor="ctr"/>
                </a:tc>
                <a:tc>
                  <a:txBody>
                    <a:bodyPr/>
                    <a:lstStyle/>
                    <a:p>
                      <a:pPr algn="l"/>
                      <a:r>
                        <a:rPr lang="en-IN" sz="1400">
                          <a:effectLst/>
                          <a:latin typeface="Times New Roman" pitchFamily="18" charset="0"/>
                          <a:cs typeface="Times New Roman" pitchFamily="18" charset="0"/>
                        </a:rPr>
                        <a:t>To change the name of the current thread.</a:t>
                      </a:r>
                      <a:endParaRPr lang="en-IN" sz="2000">
                        <a:effectLst/>
                        <a:latin typeface="Times New Roman" pitchFamily="18" charset="0"/>
                        <a:cs typeface="Times New Roman" pitchFamily="18" charset="0"/>
                      </a:endParaRPr>
                    </a:p>
                  </a:txBody>
                  <a:tcPr marL="47625" marR="47625" marT="47625" marB="47625" anchor="ctr"/>
                </a:tc>
                <a:extLst>
                  <a:ext uri="{0D108BD9-81ED-4DB2-BD59-A6C34878D82A}">
                    <a16:rowId xmlns:a16="http://schemas.microsoft.com/office/drawing/2014/main" val="10001"/>
                  </a:ext>
                </a:extLst>
              </a:tr>
              <a:tr h="370840">
                <a:tc>
                  <a:txBody>
                    <a:bodyPr/>
                    <a:lstStyle/>
                    <a:p>
                      <a:pPr algn="l"/>
                      <a:r>
                        <a:rPr lang="en-IN" sz="2000" b="1" u="none" strike="noStrike" dirty="0" err="1">
                          <a:solidFill>
                            <a:srgbClr val="81D742"/>
                          </a:solidFill>
                          <a:effectLst/>
                          <a:latin typeface="Times New Roman" pitchFamily="18" charset="0"/>
                          <a:cs typeface="Times New Roman" pitchFamily="18" charset="0"/>
                          <a:hlinkClick r:id="rId3"/>
                        </a:rPr>
                        <a:t>getName</a:t>
                      </a:r>
                      <a:r>
                        <a:rPr lang="en-IN" sz="2000" b="1" u="none" strike="noStrike" dirty="0">
                          <a:solidFill>
                            <a:srgbClr val="81D742"/>
                          </a:solidFill>
                          <a:effectLst/>
                          <a:latin typeface="Times New Roman" pitchFamily="18" charset="0"/>
                          <a:cs typeface="Times New Roman" pitchFamily="18" charset="0"/>
                          <a:hlinkClick r:id="rId3"/>
                        </a:rPr>
                        <a:t>()</a:t>
                      </a:r>
                      <a:endParaRPr lang="en-IN" sz="2000" b="1" dirty="0">
                        <a:effectLst/>
                        <a:latin typeface="Times New Roman" pitchFamily="18" charset="0"/>
                        <a:cs typeface="Times New Roman" pitchFamily="18" charset="0"/>
                      </a:endParaRPr>
                    </a:p>
                  </a:txBody>
                  <a:tcPr marL="47625" marR="47625" marT="47625" marB="47625" anchor="ctr"/>
                </a:tc>
                <a:tc>
                  <a:txBody>
                    <a:bodyPr/>
                    <a:lstStyle/>
                    <a:p>
                      <a:pPr algn="l"/>
                      <a:r>
                        <a:rPr lang="en-IN" sz="1400" dirty="0">
                          <a:effectLst/>
                          <a:latin typeface="Times New Roman" pitchFamily="18" charset="0"/>
                          <a:cs typeface="Times New Roman" pitchFamily="18" charset="0"/>
                        </a:rPr>
                        <a:t>To retrieve the name of the thread</a:t>
                      </a:r>
                      <a:endParaRPr lang="en-IN" sz="2000" dirty="0">
                        <a:effectLst/>
                        <a:latin typeface="Times New Roman" pitchFamily="18" charset="0"/>
                        <a:cs typeface="Times New Roman" pitchFamily="18" charset="0"/>
                      </a:endParaRPr>
                    </a:p>
                  </a:txBody>
                  <a:tcPr marL="47625" marR="47625" marT="47625" marB="47625" anchor="ctr"/>
                </a:tc>
                <a:extLst>
                  <a:ext uri="{0D108BD9-81ED-4DB2-BD59-A6C34878D82A}">
                    <a16:rowId xmlns:a16="http://schemas.microsoft.com/office/drawing/2014/main" val="10002"/>
                  </a:ext>
                </a:extLst>
              </a:tr>
              <a:tr h="370840">
                <a:tc>
                  <a:txBody>
                    <a:bodyPr/>
                    <a:lstStyle/>
                    <a:p>
                      <a:pPr algn="l"/>
                      <a:r>
                        <a:rPr lang="en-IN" sz="1400" b="1" u="none" strike="noStrike" dirty="0" err="1">
                          <a:solidFill>
                            <a:srgbClr val="81D742"/>
                          </a:solidFill>
                          <a:effectLst/>
                          <a:latin typeface="Times New Roman" pitchFamily="18" charset="0"/>
                          <a:cs typeface="Times New Roman" pitchFamily="18" charset="0"/>
                          <a:hlinkClick r:id="rId4"/>
                        </a:rPr>
                        <a:t>setPriority</a:t>
                      </a:r>
                      <a:r>
                        <a:rPr lang="en-IN" sz="1400" b="1" u="none" strike="noStrike" dirty="0">
                          <a:solidFill>
                            <a:srgbClr val="81D742"/>
                          </a:solidFill>
                          <a:effectLst/>
                          <a:latin typeface="Times New Roman" pitchFamily="18" charset="0"/>
                          <a:cs typeface="Times New Roman" pitchFamily="18" charset="0"/>
                          <a:hlinkClick r:id="rId4"/>
                        </a:rPr>
                        <a:t>()</a:t>
                      </a:r>
                      <a:endParaRPr lang="en-IN" sz="2000" b="1" dirty="0">
                        <a:effectLst/>
                        <a:latin typeface="Times New Roman" pitchFamily="18" charset="0"/>
                        <a:cs typeface="Times New Roman" pitchFamily="18" charset="0"/>
                      </a:endParaRPr>
                    </a:p>
                  </a:txBody>
                  <a:tcPr marL="47625" marR="47625" marT="47625" marB="47625" anchor="ctr"/>
                </a:tc>
                <a:tc>
                  <a:txBody>
                    <a:bodyPr/>
                    <a:lstStyle/>
                    <a:p>
                      <a:pPr algn="l"/>
                      <a:r>
                        <a:rPr lang="en-IN" sz="1400" dirty="0">
                          <a:effectLst/>
                          <a:latin typeface="Times New Roman" pitchFamily="18" charset="0"/>
                          <a:cs typeface="Times New Roman" pitchFamily="18" charset="0"/>
                        </a:rPr>
                        <a:t>To set the priority of a thread.</a:t>
                      </a:r>
                      <a:endParaRPr lang="en-IN" sz="2000" dirty="0">
                        <a:effectLst/>
                        <a:latin typeface="Times New Roman" pitchFamily="18" charset="0"/>
                        <a:cs typeface="Times New Roman" pitchFamily="18" charset="0"/>
                      </a:endParaRPr>
                    </a:p>
                  </a:txBody>
                  <a:tcPr marL="47625" marR="47625" marT="47625" marB="47625" anchor="ctr"/>
                </a:tc>
                <a:extLst>
                  <a:ext uri="{0D108BD9-81ED-4DB2-BD59-A6C34878D82A}">
                    <a16:rowId xmlns:a16="http://schemas.microsoft.com/office/drawing/2014/main" val="10003"/>
                  </a:ext>
                </a:extLst>
              </a:tr>
              <a:tr h="370840">
                <a:tc>
                  <a:txBody>
                    <a:bodyPr/>
                    <a:lstStyle/>
                    <a:p>
                      <a:pPr algn="l"/>
                      <a:r>
                        <a:rPr lang="en-IN" sz="1400" b="1" u="none" strike="noStrike" dirty="0">
                          <a:solidFill>
                            <a:srgbClr val="81D742"/>
                          </a:solidFill>
                          <a:effectLst/>
                          <a:latin typeface="Times New Roman" pitchFamily="18" charset="0"/>
                          <a:cs typeface="Times New Roman" pitchFamily="18" charset="0"/>
                          <a:hlinkClick r:id="rId4"/>
                        </a:rPr>
                        <a:t>getPriority()</a:t>
                      </a:r>
                      <a:endParaRPr lang="en-IN" sz="2000" b="1" dirty="0">
                        <a:effectLst/>
                        <a:latin typeface="Times New Roman" pitchFamily="18" charset="0"/>
                        <a:cs typeface="Times New Roman" pitchFamily="18" charset="0"/>
                      </a:endParaRPr>
                    </a:p>
                  </a:txBody>
                  <a:tcPr marL="47625" marR="47625" marT="47625" marB="47625" anchor="ctr"/>
                </a:tc>
                <a:tc>
                  <a:txBody>
                    <a:bodyPr/>
                    <a:lstStyle/>
                    <a:p>
                      <a:pPr algn="l"/>
                      <a:r>
                        <a:rPr lang="en-IN" sz="1400" dirty="0">
                          <a:effectLst/>
                          <a:latin typeface="Times New Roman" pitchFamily="18" charset="0"/>
                          <a:cs typeface="Times New Roman" pitchFamily="18" charset="0"/>
                        </a:rPr>
                        <a:t>To retrieve the priority of a thread.</a:t>
                      </a:r>
                    </a:p>
                  </a:txBody>
                  <a:tcPr marL="47625" marR="47625" marT="47625" marB="47625" anchor="ctr"/>
                </a:tc>
                <a:extLst>
                  <a:ext uri="{0D108BD9-81ED-4DB2-BD59-A6C34878D82A}">
                    <a16:rowId xmlns:a16="http://schemas.microsoft.com/office/drawing/2014/main" val="10004"/>
                  </a:ext>
                </a:extLst>
              </a:tr>
              <a:tr h="370840">
                <a:tc>
                  <a:txBody>
                    <a:bodyPr/>
                    <a:lstStyle/>
                    <a:p>
                      <a:pPr algn="l"/>
                      <a:r>
                        <a:rPr lang="en-IN" sz="1400" b="1" u="none" strike="noStrike" dirty="0" err="1">
                          <a:solidFill>
                            <a:srgbClr val="81D742"/>
                          </a:solidFill>
                          <a:effectLst/>
                          <a:latin typeface="Times New Roman" pitchFamily="18" charset="0"/>
                          <a:cs typeface="Times New Roman" pitchFamily="18" charset="0"/>
                          <a:hlinkClick r:id="rId5"/>
                        </a:rPr>
                        <a:t>Thread.currentThread</a:t>
                      </a:r>
                      <a:r>
                        <a:rPr lang="en-IN" sz="1400" b="1" u="none" strike="noStrike" dirty="0">
                          <a:solidFill>
                            <a:srgbClr val="81D742"/>
                          </a:solidFill>
                          <a:effectLst/>
                          <a:latin typeface="Times New Roman" pitchFamily="18" charset="0"/>
                          <a:cs typeface="Times New Roman" pitchFamily="18" charset="0"/>
                          <a:hlinkClick r:id="rId5"/>
                        </a:rPr>
                        <a:t>()</a:t>
                      </a:r>
                      <a:endParaRPr lang="en-IN" sz="2000" b="1" dirty="0">
                        <a:effectLst/>
                        <a:latin typeface="Times New Roman" pitchFamily="18" charset="0"/>
                        <a:cs typeface="Times New Roman" pitchFamily="18" charset="0"/>
                      </a:endParaRPr>
                    </a:p>
                  </a:txBody>
                  <a:tcPr marL="47625" marR="47625" marT="47625" marB="47625" anchor="ctr"/>
                </a:tc>
                <a:tc>
                  <a:txBody>
                    <a:bodyPr/>
                    <a:lstStyle/>
                    <a:p>
                      <a:pPr algn="l"/>
                      <a:r>
                        <a:rPr lang="en-IN" sz="1400" dirty="0">
                          <a:effectLst/>
                          <a:latin typeface="Times New Roman" pitchFamily="18" charset="0"/>
                          <a:cs typeface="Times New Roman" pitchFamily="18" charset="0"/>
                        </a:rPr>
                        <a:t>Returns the reference to the currently executing thread object</a:t>
                      </a:r>
                    </a:p>
                  </a:txBody>
                  <a:tcPr marL="47625" marR="47625" marT="47625" marB="47625" anchor="ctr"/>
                </a:tc>
                <a:extLst>
                  <a:ext uri="{0D108BD9-81ED-4DB2-BD59-A6C34878D82A}">
                    <a16:rowId xmlns:a16="http://schemas.microsoft.com/office/drawing/2014/main" val="10005"/>
                  </a:ext>
                </a:extLst>
              </a:tr>
              <a:tr h="370840">
                <a:tc>
                  <a:txBody>
                    <a:bodyPr/>
                    <a:lstStyle/>
                    <a:p>
                      <a:pPr algn="l"/>
                      <a:r>
                        <a:rPr lang="en-IN" sz="1400" b="1" u="none" strike="noStrike" dirty="0" err="1">
                          <a:solidFill>
                            <a:srgbClr val="81D742"/>
                          </a:solidFill>
                          <a:effectLst/>
                          <a:latin typeface="Times New Roman" pitchFamily="18" charset="0"/>
                          <a:cs typeface="Times New Roman" pitchFamily="18" charset="0"/>
                          <a:hlinkClick r:id="rId6"/>
                        </a:rPr>
                        <a:t>Thread.sleep</a:t>
                      </a:r>
                      <a:r>
                        <a:rPr lang="en-IN" sz="1400" b="1" u="none" strike="noStrike" dirty="0">
                          <a:solidFill>
                            <a:srgbClr val="81D742"/>
                          </a:solidFill>
                          <a:effectLst/>
                          <a:latin typeface="Times New Roman" pitchFamily="18" charset="0"/>
                          <a:cs typeface="Times New Roman" pitchFamily="18" charset="0"/>
                          <a:hlinkClick r:id="rId6"/>
                        </a:rPr>
                        <a:t>()</a:t>
                      </a:r>
                      <a:endParaRPr lang="en-IN" sz="2000" b="1" dirty="0">
                        <a:effectLst/>
                        <a:latin typeface="Times New Roman" pitchFamily="18" charset="0"/>
                        <a:cs typeface="Times New Roman" pitchFamily="18" charset="0"/>
                      </a:endParaRPr>
                    </a:p>
                  </a:txBody>
                  <a:tcPr marL="47625" marR="47625" marT="47625" marB="47625" anchor="ctr"/>
                </a:tc>
                <a:tc>
                  <a:txBody>
                    <a:bodyPr/>
                    <a:lstStyle/>
                    <a:p>
                      <a:pPr algn="l"/>
                      <a:r>
                        <a:rPr lang="en-IN" sz="1400" dirty="0">
                          <a:effectLst/>
                          <a:latin typeface="Times New Roman" pitchFamily="18" charset="0"/>
                          <a:cs typeface="Times New Roman" pitchFamily="18" charset="0"/>
                        </a:rPr>
                        <a:t>Causes the currently executing thread to pause for a specified time in milliseconds</a:t>
                      </a:r>
                    </a:p>
                  </a:txBody>
                  <a:tcPr marL="47625" marR="47625" marT="47625" marB="47625" anchor="ctr"/>
                </a:tc>
                <a:extLst>
                  <a:ext uri="{0D108BD9-81ED-4DB2-BD59-A6C34878D82A}">
                    <a16:rowId xmlns:a16="http://schemas.microsoft.com/office/drawing/2014/main" val="10006"/>
                  </a:ext>
                </a:extLst>
              </a:tr>
              <a:tr h="370840">
                <a:tc>
                  <a:txBody>
                    <a:bodyPr/>
                    <a:lstStyle/>
                    <a:p>
                      <a:pPr algn="l"/>
                      <a:r>
                        <a:rPr lang="en-IN" sz="1400" b="1" u="none" strike="noStrike" dirty="0">
                          <a:solidFill>
                            <a:srgbClr val="81D742"/>
                          </a:solidFill>
                          <a:effectLst/>
                          <a:latin typeface="Times New Roman" pitchFamily="18" charset="0"/>
                          <a:cs typeface="Times New Roman" pitchFamily="18" charset="0"/>
                          <a:hlinkClick r:id="rId7"/>
                        </a:rPr>
                        <a:t>isAlive()</a:t>
                      </a:r>
                      <a:endParaRPr lang="en-IN" sz="2000" b="1" dirty="0">
                        <a:effectLst/>
                        <a:latin typeface="Times New Roman" pitchFamily="18" charset="0"/>
                        <a:cs typeface="Times New Roman" pitchFamily="18" charset="0"/>
                      </a:endParaRPr>
                    </a:p>
                  </a:txBody>
                  <a:tcPr marL="47625" marR="47625" marT="47625" marB="47625" anchor="ctr"/>
                </a:tc>
                <a:tc>
                  <a:txBody>
                    <a:bodyPr/>
                    <a:lstStyle/>
                    <a:p>
                      <a:pPr algn="l"/>
                      <a:r>
                        <a:rPr lang="en-IN" sz="1400" dirty="0">
                          <a:effectLst/>
                          <a:latin typeface="Times New Roman" pitchFamily="18" charset="0"/>
                          <a:cs typeface="Times New Roman" pitchFamily="18" charset="0"/>
                        </a:rPr>
                        <a:t>Returns a Boolean value, true if thread is alive, else false.</a:t>
                      </a:r>
                      <a:endParaRPr lang="en-IN" sz="2000" dirty="0">
                        <a:effectLst/>
                        <a:latin typeface="Times New Roman" pitchFamily="18" charset="0"/>
                        <a:cs typeface="Times New Roman" pitchFamily="18" charset="0"/>
                      </a:endParaRPr>
                    </a:p>
                  </a:txBody>
                  <a:tcPr marL="47625" marR="47625" marT="47625" marB="47625" anchor="ctr"/>
                </a:tc>
                <a:extLst>
                  <a:ext uri="{0D108BD9-81ED-4DB2-BD59-A6C34878D82A}">
                    <a16:rowId xmlns:a16="http://schemas.microsoft.com/office/drawing/2014/main" val="10007"/>
                  </a:ext>
                </a:extLst>
              </a:tr>
              <a:tr h="370840">
                <a:tc>
                  <a:txBody>
                    <a:bodyPr/>
                    <a:lstStyle/>
                    <a:p>
                      <a:pPr algn="l"/>
                      <a:r>
                        <a:rPr lang="en-IN" sz="1400" b="1" u="none" strike="noStrike" dirty="0">
                          <a:solidFill>
                            <a:srgbClr val="81D742"/>
                          </a:solidFill>
                          <a:effectLst/>
                          <a:latin typeface="Times New Roman" pitchFamily="18" charset="0"/>
                          <a:cs typeface="Times New Roman" pitchFamily="18" charset="0"/>
                          <a:hlinkClick r:id="rId8"/>
                        </a:rPr>
                        <a:t>join()</a:t>
                      </a:r>
                      <a:endParaRPr lang="en-IN" sz="2000" b="1" dirty="0">
                        <a:effectLst/>
                        <a:latin typeface="Times New Roman" pitchFamily="18" charset="0"/>
                        <a:cs typeface="Times New Roman" pitchFamily="18" charset="0"/>
                      </a:endParaRPr>
                    </a:p>
                  </a:txBody>
                  <a:tcPr marL="47625" marR="47625" marT="47625" marB="47625" anchor="ctr"/>
                </a:tc>
                <a:tc>
                  <a:txBody>
                    <a:bodyPr/>
                    <a:lstStyle/>
                    <a:p>
                      <a:pPr algn="l"/>
                      <a:r>
                        <a:rPr lang="en-IN" sz="1400" dirty="0">
                          <a:effectLst/>
                          <a:latin typeface="Times New Roman" pitchFamily="18" charset="0"/>
                          <a:cs typeface="Times New Roman" pitchFamily="18" charset="0"/>
                        </a:rPr>
                        <a:t>Holds the execution of currently running thread until the specified thread has finished execution or terminated.</a:t>
                      </a:r>
                      <a:endParaRPr lang="en-IN" sz="2000" dirty="0">
                        <a:effectLst/>
                        <a:latin typeface="Times New Roman" pitchFamily="18" charset="0"/>
                        <a:cs typeface="Times New Roman" pitchFamily="18" charset="0"/>
                      </a:endParaRPr>
                    </a:p>
                  </a:txBody>
                  <a:tcPr marL="47625" marR="47625" marT="47625" marB="47625" anchor="ctr"/>
                </a:tc>
                <a:extLst>
                  <a:ext uri="{0D108BD9-81ED-4DB2-BD59-A6C34878D82A}">
                    <a16:rowId xmlns:a16="http://schemas.microsoft.com/office/drawing/2014/main" val="10008"/>
                  </a:ext>
                </a:extLst>
              </a:tr>
              <a:tr h="370840">
                <a:tc>
                  <a:txBody>
                    <a:bodyPr/>
                    <a:lstStyle/>
                    <a:p>
                      <a:pPr algn="l"/>
                      <a:r>
                        <a:rPr lang="en-IN" sz="1400" b="1" u="none" strike="noStrike" dirty="0" err="1">
                          <a:solidFill>
                            <a:srgbClr val="81D742"/>
                          </a:solidFill>
                          <a:effectLst/>
                          <a:latin typeface="Times New Roman" pitchFamily="18" charset="0"/>
                          <a:cs typeface="Times New Roman" pitchFamily="18" charset="0"/>
                          <a:hlinkClick r:id="rId9"/>
                        </a:rPr>
                        <a:t>getState</a:t>
                      </a:r>
                      <a:r>
                        <a:rPr lang="en-IN" sz="1400" b="1" u="none" strike="noStrike" dirty="0">
                          <a:solidFill>
                            <a:srgbClr val="81D742"/>
                          </a:solidFill>
                          <a:effectLst/>
                          <a:latin typeface="Times New Roman" pitchFamily="18" charset="0"/>
                          <a:cs typeface="Times New Roman" pitchFamily="18" charset="0"/>
                          <a:hlinkClick r:id="rId9"/>
                        </a:rPr>
                        <a:t>()</a:t>
                      </a:r>
                      <a:endParaRPr lang="en-IN" sz="2000" b="1" dirty="0">
                        <a:effectLst/>
                        <a:latin typeface="Times New Roman" pitchFamily="18" charset="0"/>
                        <a:cs typeface="Times New Roman" pitchFamily="18" charset="0"/>
                      </a:endParaRPr>
                    </a:p>
                  </a:txBody>
                  <a:tcPr marL="47625" marR="47625" marT="47625" marB="47625" anchor="ctr"/>
                </a:tc>
                <a:tc>
                  <a:txBody>
                    <a:bodyPr/>
                    <a:lstStyle/>
                    <a:p>
                      <a:pPr algn="l"/>
                      <a:r>
                        <a:rPr lang="en-IN" sz="1400" dirty="0">
                          <a:effectLst/>
                          <a:latin typeface="Times New Roman" pitchFamily="18" charset="0"/>
                          <a:cs typeface="Times New Roman" pitchFamily="18" charset="0"/>
                        </a:rPr>
                        <a:t>Returns the state of the thread.</a:t>
                      </a:r>
                      <a:endParaRPr lang="en-IN" sz="2000" dirty="0">
                        <a:effectLst/>
                        <a:latin typeface="Times New Roman" pitchFamily="18" charset="0"/>
                        <a:cs typeface="Times New Roman" pitchFamily="18" charset="0"/>
                      </a:endParaRPr>
                    </a:p>
                  </a:txBody>
                  <a:tcPr marL="47625" marR="47625" marT="47625" marB="47625" anchor="ctr"/>
                </a:tc>
                <a:extLst>
                  <a:ext uri="{0D108BD9-81ED-4DB2-BD59-A6C34878D82A}">
                    <a16:rowId xmlns:a16="http://schemas.microsoft.com/office/drawing/2014/main" val="10009"/>
                  </a:ext>
                </a:extLst>
              </a:tr>
            </a:tbl>
          </a:graphicData>
        </a:graphic>
      </p:graphicFrame>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p:nvPr/>
        </p:nvSpPr>
        <p:spPr>
          <a:xfrm>
            <a:off x="871524" y="534365"/>
            <a:ext cx="6977076" cy="627736"/>
          </a:xfrm>
          <a:prstGeom prst="rect">
            <a:avLst/>
          </a:prstGeom>
        </p:spPr>
        <p:txBody>
          <a:bodyPr vert="horz" wrap="square" lIns="0" tIns="12065" rIns="0" bIns="0" rtlCol="0">
            <a:spAutoFit/>
          </a:bodyPr>
          <a:lstStyle/>
          <a:p>
            <a:pPr marL="12700">
              <a:lnSpc>
                <a:spcPct val="100000"/>
              </a:lnSpc>
              <a:spcBef>
                <a:spcPts val="95"/>
              </a:spcBef>
            </a:pPr>
            <a:r>
              <a:rPr lang="en-IN" sz="4000" dirty="0">
                <a:latin typeface="Times New Roman" pitchFamily="18" charset="0"/>
                <a:cs typeface="Times New Roman" pitchFamily="18" charset="0"/>
              </a:rPr>
              <a:t>Thread Model</a:t>
            </a:r>
            <a:endParaRPr sz="4000" b="1" dirty="0">
              <a:latin typeface="Calibri"/>
              <a:cs typeface="Calibri"/>
            </a:endParaRPr>
          </a:p>
        </p:txBody>
      </p:sp>
      <p:sp>
        <p:nvSpPr>
          <p:cNvPr id="15" name="object 15"/>
          <p:cNvSpPr txBox="1">
            <a:spLocks noGrp="1"/>
          </p:cNvSpPr>
          <p:nvPr>
            <p:ph type="title"/>
          </p:nvPr>
        </p:nvSpPr>
        <p:spPr>
          <a:prstGeom prst="rect">
            <a:avLst/>
          </a:prstGeom>
        </p:spPr>
        <p:txBody>
          <a:bodyPr vert="horz" wrap="square" lIns="0" tIns="12700" rIns="0" bIns="0" rtlCol="0">
            <a:spAutoFit/>
          </a:bodyPr>
          <a:lstStyle/>
          <a:p>
            <a:pPr marL="383540">
              <a:lnSpc>
                <a:spcPct val="100000"/>
              </a:lnSpc>
              <a:spcBef>
                <a:spcPts val="100"/>
              </a:spcBef>
            </a:pPr>
            <a:r>
              <a:rPr spc="-50" dirty="0"/>
              <a:t>JAYAWANTRAO</a:t>
            </a:r>
            <a:r>
              <a:rPr spc="-20" dirty="0"/>
              <a:t> </a:t>
            </a:r>
            <a:r>
              <a:rPr spc="-35" dirty="0"/>
              <a:t>SAWANT</a:t>
            </a:r>
            <a:r>
              <a:rPr spc="10" dirty="0"/>
              <a:t> </a:t>
            </a:r>
            <a:r>
              <a:rPr spc="-15" dirty="0"/>
              <a:t>COLLEGE</a:t>
            </a:r>
            <a:r>
              <a:rPr spc="15" dirty="0"/>
              <a:t> </a:t>
            </a:r>
            <a:r>
              <a:rPr spc="-5" dirty="0"/>
              <a:t>OF</a:t>
            </a:r>
            <a:r>
              <a:rPr dirty="0"/>
              <a:t> ENGINEERING,</a:t>
            </a:r>
            <a:r>
              <a:rPr spc="-5" dirty="0"/>
              <a:t> </a:t>
            </a:r>
            <a:r>
              <a:rPr spc="-10" dirty="0"/>
              <a:t>HADAPSAR,</a:t>
            </a:r>
            <a:r>
              <a:rPr spc="-15" dirty="0"/>
              <a:t> </a:t>
            </a:r>
            <a:r>
              <a:rPr spc="-5" dirty="0"/>
              <a:t>PUNE</a:t>
            </a:r>
          </a:p>
        </p:txBody>
      </p:sp>
      <p:pic>
        <p:nvPicPr>
          <p:cNvPr id="16" name="object 16"/>
          <p:cNvPicPr/>
          <p:nvPr/>
        </p:nvPicPr>
        <p:blipFill>
          <a:blip r:embed="rId2" cstate="print"/>
          <a:stretch>
            <a:fillRect/>
          </a:stretch>
        </p:blipFill>
        <p:spPr>
          <a:xfrm>
            <a:off x="533400" y="32511"/>
            <a:ext cx="745172" cy="507872"/>
          </a:xfrm>
          <a:prstGeom prst="rect">
            <a:avLst/>
          </a:prstGeom>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746830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2" name="Rectangle 1"/>
          <p:cNvSpPr/>
          <p:nvPr/>
        </p:nvSpPr>
        <p:spPr>
          <a:xfrm>
            <a:off x="1278572" y="762000"/>
            <a:ext cx="2965877" cy="584775"/>
          </a:xfrm>
          <a:prstGeom prst="rect">
            <a:avLst/>
          </a:prstGeom>
        </p:spPr>
        <p:txBody>
          <a:bodyPr wrap="none">
            <a:spAutoFit/>
          </a:bodyPr>
          <a:lstStyle/>
          <a:p>
            <a:pPr marL="12700">
              <a:spcBef>
                <a:spcPts val="95"/>
              </a:spcBef>
            </a:pPr>
            <a:r>
              <a:rPr lang="en-IN" sz="3200" dirty="0">
                <a:latin typeface="Times New Roman" pitchFamily="18" charset="0"/>
                <a:cs typeface="Times New Roman" pitchFamily="18" charset="0"/>
              </a:rPr>
              <a:t>Thread Priorities</a:t>
            </a:r>
            <a:endParaRPr lang="x-none" altLang="en-IN" sz="3200" b="1">
              <a:sym typeface="+mn-ea"/>
            </a:endParaRPr>
          </a:p>
        </p:txBody>
      </p:sp>
      <p:sp>
        <p:nvSpPr>
          <p:cNvPr id="3" name="Rectangle 2"/>
          <p:cNvSpPr/>
          <p:nvPr/>
        </p:nvSpPr>
        <p:spPr>
          <a:xfrm>
            <a:off x="905986" y="1524000"/>
            <a:ext cx="5799614" cy="954107"/>
          </a:xfrm>
          <a:prstGeom prst="rect">
            <a:avLst/>
          </a:prstGeom>
        </p:spPr>
        <p:txBody>
          <a:bodyPr wrap="square">
            <a:spAutoFit/>
          </a:bodyPr>
          <a:lstStyle/>
          <a:p>
            <a:r>
              <a:rPr lang="en-IN" sz="2800" dirty="0"/>
              <a:t>SetPriority</a:t>
            </a:r>
          </a:p>
          <a:p>
            <a:r>
              <a:rPr lang="en-IN" sz="2800" dirty="0"/>
              <a:t>getPriority</a:t>
            </a:r>
          </a:p>
        </p:txBody>
      </p:sp>
      <p:sp>
        <p:nvSpPr>
          <p:cNvPr id="7" name="Footer Placeholder 6"/>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533400" y="32511"/>
            <a:ext cx="745172" cy="507872"/>
          </a:xfrm>
          <a:prstGeom prst="rect">
            <a:avLst/>
          </a:prstGeom>
        </p:spPr>
      </p:pic>
      <p:sp>
        <p:nvSpPr>
          <p:cNvPr id="9" name="object 9"/>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sp>
        <p:nvSpPr>
          <p:cNvPr id="2" name="Rectangle 1"/>
          <p:cNvSpPr/>
          <p:nvPr/>
        </p:nvSpPr>
        <p:spPr>
          <a:xfrm>
            <a:off x="905986" y="757881"/>
            <a:ext cx="4758034" cy="584775"/>
          </a:xfrm>
          <a:prstGeom prst="rect">
            <a:avLst/>
          </a:prstGeom>
        </p:spPr>
        <p:txBody>
          <a:bodyPr wrap="none">
            <a:spAutoFit/>
          </a:bodyPr>
          <a:lstStyle/>
          <a:p>
            <a:r>
              <a:rPr lang="en-IN" sz="3200" dirty="0">
                <a:latin typeface="Times New Roman" pitchFamily="18" charset="0"/>
                <a:cs typeface="Times New Roman" pitchFamily="18" charset="0"/>
              </a:rPr>
              <a:t>Synchronization Messaging</a:t>
            </a:r>
            <a:endParaRPr lang="en-IN" sz="3200" b="1" dirty="0"/>
          </a:p>
        </p:txBody>
      </p:sp>
      <p:sp>
        <p:nvSpPr>
          <p:cNvPr id="3" name="Rectangle 2"/>
          <p:cNvSpPr/>
          <p:nvPr/>
        </p:nvSpPr>
        <p:spPr>
          <a:xfrm>
            <a:off x="762000" y="1524000"/>
            <a:ext cx="7239000" cy="3108543"/>
          </a:xfrm>
          <a:prstGeom prst="rect">
            <a:avLst/>
          </a:prstGeom>
        </p:spPr>
        <p:txBody>
          <a:bodyPr wrap="square">
            <a:spAutoFit/>
          </a:bodyPr>
          <a:lstStyle/>
          <a:p>
            <a:pPr algn="just"/>
            <a:r>
              <a:rPr lang="en-IN" sz="2800" dirty="0">
                <a:solidFill>
                  <a:srgbClr val="0070C0"/>
                </a:solidFill>
                <a:latin typeface="Times New Roman" pitchFamily="18" charset="0"/>
                <a:cs typeface="Times New Roman" pitchFamily="18" charset="0"/>
              </a:rPr>
              <a:t>Synchronization</a:t>
            </a:r>
            <a:r>
              <a:rPr lang="en-IN" sz="2800" dirty="0">
                <a:latin typeface="Times New Roman" pitchFamily="18" charset="0"/>
                <a:cs typeface="Times New Roman" pitchFamily="18" charset="0"/>
              </a:rPr>
              <a:t>: The Process of ensuring one access at a time by one thread is called synchronization. </a:t>
            </a:r>
          </a:p>
          <a:p>
            <a:pPr algn="just"/>
            <a:endParaRPr lang="en-IN" sz="2800" dirty="0">
              <a:latin typeface="Times New Roman" pitchFamily="18" charset="0"/>
              <a:cs typeface="Times New Roman" pitchFamily="18" charset="0"/>
            </a:endParaRPr>
          </a:p>
          <a:p>
            <a:pPr algn="just"/>
            <a:r>
              <a:rPr lang="en-IN" sz="2800" dirty="0">
                <a:solidFill>
                  <a:srgbClr val="0070C0"/>
                </a:solidFill>
                <a:latin typeface="Times New Roman" pitchFamily="18" charset="0"/>
                <a:cs typeface="Times New Roman" pitchFamily="18" charset="0"/>
              </a:rPr>
              <a:t>There are two way achieve the synchronization:</a:t>
            </a:r>
          </a:p>
          <a:p>
            <a:pPr marL="400050" lvl="1" indent="0">
              <a:buNone/>
            </a:pPr>
            <a:r>
              <a:rPr lang="en-IN" sz="2800" dirty="0">
                <a:latin typeface="Times New Roman" pitchFamily="18" charset="0"/>
                <a:cs typeface="Times New Roman" pitchFamily="18" charset="0"/>
              </a:rPr>
              <a:t>1. Using Synchronization Method</a:t>
            </a:r>
          </a:p>
          <a:p>
            <a:pPr marL="400050" lvl="1" indent="0">
              <a:buNone/>
            </a:pPr>
            <a:r>
              <a:rPr lang="en-IN" sz="2800" dirty="0">
                <a:latin typeface="Times New Roman" pitchFamily="18" charset="0"/>
                <a:cs typeface="Times New Roman" pitchFamily="18" charset="0"/>
              </a:rPr>
              <a:t>2. Using Synchronization Blocks</a:t>
            </a:r>
          </a:p>
        </p:txBody>
      </p:sp>
      <p:sp>
        <p:nvSpPr>
          <p:cNvPr id="5" name="Footer Placeholder 4"/>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Rectangle 6"/>
          <p:cNvSpPr/>
          <p:nvPr/>
        </p:nvSpPr>
        <p:spPr>
          <a:xfrm>
            <a:off x="533400" y="533516"/>
            <a:ext cx="6408574" cy="461665"/>
          </a:xfrm>
          <a:prstGeom prst="rect">
            <a:avLst/>
          </a:prstGeom>
        </p:spPr>
        <p:txBody>
          <a:bodyPr wrap="square">
            <a:spAutoFit/>
          </a:bodyPr>
          <a:lstStyle/>
          <a:p>
            <a:r>
              <a:rPr lang="en-IN" sz="2400" dirty="0"/>
              <a:t>Creating Multiple Thread Methods </a:t>
            </a:r>
            <a:endParaRPr lang="en-IN" altLang="en-US" sz="2400" b="1" dirty="0"/>
          </a:p>
        </p:txBody>
      </p:sp>
      <p:sp>
        <p:nvSpPr>
          <p:cNvPr id="2" name="Rectangle 1"/>
          <p:cNvSpPr/>
          <p:nvPr/>
        </p:nvSpPr>
        <p:spPr>
          <a:xfrm>
            <a:off x="533400" y="1295400"/>
            <a:ext cx="7848600" cy="3416320"/>
          </a:xfrm>
          <a:prstGeom prst="rect">
            <a:avLst/>
          </a:prstGeom>
        </p:spPr>
        <p:txBody>
          <a:bodyPr wrap="square">
            <a:spAutoFit/>
          </a:bodyPr>
          <a:lstStyle/>
          <a:p>
            <a:pPr algn="just"/>
            <a:r>
              <a:rPr lang="en-IN" sz="2400" dirty="0" err="1">
                <a:solidFill>
                  <a:srgbClr val="0070C0"/>
                </a:solidFill>
                <a:latin typeface="Times New Roman" pitchFamily="18" charset="0"/>
                <a:cs typeface="Times New Roman" pitchFamily="18" charset="0"/>
              </a:rPr>
              <a:t>isAlive</a:t>
            </a:r>
            <a:r>
              <a:rPr lang="en-IN" sz="2400" dirty="0">
                <a:solidFill>
                  <a:srgbClr val="0070C0"/>
                </a:solidFill>
                <a:latin typeface="Times New Roman" pitchFamily="18" charset="0"/>
                <a:cs typeface="Times New Roman" pitchFamily="18" charset="0"/>
              </a:rPr>
              <a:t>():</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It tests if this thread is alive. A thread is alive if it has been started and has not yet died. There is a transitional period from when a thread is running to when a thread is not running. After the run() method returns, there is a short period of time before the thread stops. If we want to know if the start method of the thread has been called or if thread has been terminated, we must use </a:t>
            </a:r>
            <a:r>
              <a:rPr lang="en-IN" sz="2400" dirty="0" err="1">
                <a:latin typeface="Times New Roman" pitchFamily="18" charset="0"/>
                <a:cs typeface="Times New Roman" pitchFamily="18" charset="0"/>
              </a:rPr>
              <a:t>isAlive</a:t>
            </a:r>
            <a:r>
              <a:rPr lang="en-IN" sz="2400" dirty="0">
                <a:latin typeface="Times New Roman" pitchFamily="18" charset="0"/>
                <a:cs typeface="Times New Roman" pitchFamily="18" charset="0"/>
              </a:rPr>
              <a:t>() method. This method is used to find out if a thread has actually been started and has yet not terminated.</a:t>
            </a:r>
          </a:p>
        </p:txBody>
      </p:sp>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Rectangle 6"/>
          <p:cNvSpPr/>
          <p:nvPr/>
        </p:nvSpPr>
        <p:spPr>
          <a:xfrm>
            <a:off x="1143000" y="685800"/>
            <a:ext cx="4724400" cy="523220"/>
          </a:xfrm>
          <a:prstGeom prst="rect">
            <a:avLst/>
          </a:prstGeom>
        </p:spPr>
        <p:txBody>
          <a:bodyPr wrap="square">
            <a:spAutoFit/>
          </a:bodyPr>
          <a:lstStyle/>
          <a:p>
            <a:r>
              <a:rPr lang="en-IN" sz="2800" dirty="0"/>
              <a:t>Sample Program </a:t>
            </a:r>
            <a:r>
              <a:rPr lang="en-IN" sz="2800" dirty="0" err="1"/>
              <a:t>isAlive</a:t>
            </a:r>
            <a:r>
              <a:rPr lang="en-IN" sz="2800" dirty="0"/>
              <a:t>()</a:t>
            </a:r>
            <a:endParaRPr lang="en-US" sz="2800" b="1" dirty="0"/>
          </a:p>
        </p:txBody>
      </p:sp>
      <p:sp>
        <p:nvSpPr>
          <p:cNvPr id="8" name="Content Placeholder 2"/>
          <p:cNvSpPr txBox="1">
            <a:spLocks/>
          </p:cNvSpPr>
          <p:nvPr/>
        </p:nvSpPr>
        <p:spPr>
          <a:xfrm>
            <a:off x="457200" y="1600200"/>
            <a:ext cx="8229600" cy="4525963"/>
          </a:xfrm>
          <a:prstGeom prst="rect">
            <a:avLst/>
          </a:prstGeom>
        </p:spPr>
        <p:txBody>
          <a:bodyPr>
            <a:normAutofit fontScale="25000" lnSpcReduction="20000"/>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fontAlgn="base"/>
            <a:r>
              <a:rPr lang="en-IN" sz="5600" b="1">
                <a:latin typeface="Times New Roman" pitchFamily="18" charset="0"/>
                <a:cs typeface="Times New Roman" pitchFamily="18" charset="0"/>
              </a:rPr>
              <a:t>// Java program to illustrate</a:t>
            </a:r>
          </a:p>
          <a:p>
            <a:pPr fontAlgn="base"/>
            <a:r>
              <a:rPr lang="en-IN" sz="5600" b="1">
                <a:latin typeface="Times New Roman" pitchFamily="18" charset="0"/>
                <a:cs typeface="Times New Roman" pitchFamily="18" charset="0"/>
              </a:rPr>
              <a:t>// isAlive()</a:t>
            </a:r>
          </a:p>
          <a:p>
            <a:pPr fontAlgn="base"/>
            <a:r>
              <a:rPr lang="en-IN" sz="5600" b="1">
                <a:latin typeface="Times New Roman" pitchFamily="18" charset="0"/>
                <a:cs typeface="Times New Roman" pitchFamily="18" charset="0"/>
              </a:rPr>
              <a:t>  </a:t>
            </a:r>
          </a:p>
          <a:p>
            <a:pPr fontAlgn="base"/>
            <a:r>
              <a:rPr lang="en-IN" sz="5600" b="1">
                <a:latin typeface="Times New Roman" pitchFamily="18" charset="0"/>
                <a:cs typeface="Times New Roman" pitchFamily="18" charset="0"/>
              </a:rPr>
              <a:t>public class oneThread extends Thread {</a:t>
            </a:r>
          </a:p>
          <a:p>
            <a:pPr fontAlgn="base"/>
            <a:r>
              <a:rPr lang="en-IN" sz="5600" b="1">
                <a:latin typeface="Times New Roman" pitchFamily="18" charset="0"/>
                <a:cs typeface="Times New Roman" pitchFamily="18" charset="0"/>
              </a:rPr>
              <a:t>    public void run()</a:t>
            </a:r>
          </a:p>
          <a:p>
            <a:pPr fontAlgn="base"/>
            <a:r>
              <a:rPr lang="en-IN" sz="5600" b="1">
                <a:latin typeface="Times New Roman" pitchFamily="18" charset="0"/>
                <a:cs typeface="Times New Roman" pitchFamily="18" charset="0"/>
              </a:rPr>
              <a:t>    {</a:t>
            </a:r>
          </a:p>
          <a:p>
            <a:pPr fontAlgn="base"/>
            <a:r>
              <a:rPr lang="en-IN" sz="5600" b="1">
                <a:latin typeface="Times New Roman" pitchFamily="18" charset="0"/>
                <a:cs typeface="Times New Roman" pitchFamily="18" charset="0"/>
              </a:rPr>
              <a:t>        System.out.println("geeks ");</a:t>
            </a:r>
          </a:p>
          <a:p>
            <a:pPr fontAlgn="base"/>
            <a:r>
              <a:rPr lang="en-IN" sz="5600" b="1">
                <a:latin typeface="Times New Roman" pitchFamily="18" charset="0"/>
                <a:cs typeface="Times New Roman" pitchFamily="18" charset="0"/>
              </a:rPr>
              <a:t>        try {</a:t>
            </a:r>
          </a:p>
          <a:p>
            <a:pPr fontAlgn="base"/>
            <a:r>
              <a:rPr lang="en-IN" sz="5600" b="1">
                <a:latin typeface="Times New Roman" pitchFamily="18" charset="0"/>
                <a:cs typeface="Times New Roman" pitchFamily="18" charset="0"/>
              </a:rPr>
              <a:t>            Thread.sleep(300);</a:t>
            </a:r>
          </a:p>
          <a:p>
            <a:pPr fontAlgn="base"/>
            <a:r>
              <a:rPr lang="en-IN" sz="5600" b="1">
                <a:latin typeface="Times New Roman" pitchFamily="18" charset="0"/>
                <a:cs typeface="Times New Roman" pitchFamily="18" charset="0"/>
              </a:rPr>
              <a:t>        }</a:t>
            </a:r>
          </a:p>
          <a:p>
            <a:pPr fontAlgn="base"/>
            <a:r>
              <a:rPr lang="en-IN" sz="5600" b="1">
                <a:latin typeface="Times New Roman" pitchFamily="18" charset="0"/>
                <a:cs typeface="Times New Roman" pitchFamily="18" charset="0"/>
              </a:rPr>
              <a:t>        catch (InterruptedException ie) {</a:t>
            </a:r>
          </a:p>
          <a:p>
            <a:pPr fontAlgn="base"/>
            <a:r>
              <a:rPr lang="en-IN" sz="5600" b="1">
                <a:latin typeface="Times New Roman" pitchFamily="18" charset="0"/>
                <a:cs typeface="Times New Roman" pitchFamily="18" charset="0"/>
              </a:rPr>
              <a:t>        }</a:t>
            </a:r>
          </a:p>
          <a:p>
            <a:pPr fontAlgn="base"/>
            <a:r>
              <a:rPr lang="en-IN" sz="5600" b="1">
                <a:latin typeface="Times New Roman" pitchFamily="18" charset="0"/>
                <a:cs typeface="Times New Roman" pitchFamily="18" charset="0"/>
              </a:rPr>
              <a:t>        System.out.println("forgeeks ");</a:t>
            </a:r>
          </a:p>
          <a:p>
            <a:pPr fontAlgn="base"/>
            <a:r>
              <a:rPr lang="en-IN" sz="5600" b="1">
                <a:latin typeface="Times New Roman" pitchFamily="18" charset="0"/>
                <a:cs typeface="Times New Roman" pitchFamily="18" charset="0"/>
              </a:rPr>
              <a:t>    }</a:t>
            </a:r>
          </a:p>
          <a:p>
            <a:pPr fontAlgn="base"/>
            <a:r>
              <a:rPr lang="en-IN" sz="5600" b="1">
                <a:latin typeface="Times New Roman" pitchFamily="18" charset="0"/>
                <a:cs typeface="Times New Roman" pitchFamily="18" charset="0"/>
              </a:rPr>
              <a:t>    public static void main(String[] args)</a:t>
            </a:r>
          </a:p>
          <a:p>
            <a:pPr fontAlgn="base"/>
            <a:r>
              <a:rPr lang="en-IN" sz="5600" b="1">
                <a:latin typeface="Times New Roman" pitchFamily="18" charset="0"/>
                <a:cs typeface="Times New Roman" pitchFamily="18" charset="0"/>
              </a:rPr>
              <a:t>    {</a:t>
            </a:r>
          </a:p>
          <a:p>
            <a:pPr fontAlgn="base"/>
            <a:r>
              <a:rPr lang="en-IN" sz="5600" b="1">
                <a:latin typeface="Times New Roman" pitchFamily="18" charset="0"/>
                <a:cs typeface="Times New Roman" pitchFamily="18" charset="0"/>
              </a:rPr>
              <a:t>        oneThread c1 = new oneThread();</a:t>
            </a:r>
          </a:p>
          <a:p>
            <a:pPr fontAlgn="base"/>
            <a:r>
              <a:rPr lang="en-IN" sz="5600" b="1">
                <a:latin typeface="Times New Roman" pitchFamily="18" charset="0"/>
                <a:cs typeface="Times New Roman" pitchFamily="18" charset="0"/>
              </a:rPr>
              <a:t>        oneThread c2 = new oneThread();</a:t>
            </a:r>
          </a:p>
          <a:p>
            <a:pPr fontAlgn="base"/>
            <a:r>
              <a:rPr lang="en-IN" sz="5600" b="1">
                <a:latin typeface="Times New Roman" pitchFamily="18" charset="0"/>
                <a:cs typeface="Times New Roman" pitchFamily="18" charset="0"/>
              </a:rPr>
              <a:t>        c1.start();</a:t>
            </a:r>
          </a:p>
          <a:p>
            <a:pPr fontAlgn="base"/>
            <a:r>
              <a:rPr lang="en-IN" sz="5600" b="1">
                <a:latin typeface="Times New Roman" pitchFamily="18" charset="0"/>
                <a:cs typeface="Times New Roman" pitchFamily="18" charset="0"/>
              </a:rPr>
              <a:t>        c2.start();</a:t>
            </a:r>
          </a:p>
          <a:p>
            <a:pPr fontAlgn="base"/>
            <a:r>
              <a:rPr lang="en-IN" sz="5600" b="1">
                <a:latin typeface="Times New Roman" pitchFamily="18" charset="0"/>
                <a:cs typeface="Times New Roman" pitchFamily="18" charset="0"/>
              </a:rPr>
              <a:t>        System.out.println(c1.isAlive());</a:t>
            </a:r>
          </a:p>
          <a:p>
            <a:pPr fontAlgn="base"/>
            <a:r>
              <a:rPr lang="en-IN" sz="5600" b="1">
                <a:latin typeface="Times New Roman" pitchFamily="18" charset="0"/>
                <a:cs typeface="Times New Roman" pitchFamily="18" charset="0"/>
              </a:rPr>
              <a:t>        System.out.println(c2.isAlive());</a:t>
            </a:r>
          </a:p>
          <a:p>
            <a:pPr fontAlgn="base"/>
            <a:r>
              <a:rPr lang="en-IN" sz="5600" b="1">
                <a:latin typeface="Times New Roman" pitchFamily="18" charset="0"/>
                <a:cs typeface="Times New Roman" pitchFamily="18" charset="0"/>
              </a:rPr>
              <a:t>    }</a:t>
            </a:r>
          </a:p>
          <a:p>
            <a:pPr fontAlgn="base"/>
            <a:r>
              <a:rPr lang="en-IN" sz="5600" b="1">
                <a:latin typeface="Times New Roman" pitchFamily="18" charset="0"/>
                <a:cs typeface="Times New Roman" pitchFamily="18" charset="0"/>
              </a:rPr>
              <a:t>}</a:t>
            </a:r>
          </a:p>
          <a:p>
            <a:endParaRPr lang="en-IN" dirty="0"/>
          </a:p>
        </p:txBody>
      </p:sp>
      <p:sp>
        <p:nvSpPr>
          <p:cNvPr id="11" name="TextBox 10"/>
          <p:cNvSpPr txBox="1"/>
          <p:nvPr/>
        </p:nvSpPr>
        <p:spPr>
          <a:xfrm>
            <a:off x="5724128" y="1905000"/>
            <a:ext cx="2520280" cy="2031325"/>
          </a:xfrm>
          <a:prstGeom prst="rect">
            <a:avLst/>
          </a:prstGeom>
          <a:noFill/>
          <a:ln>
            <a:solidFill>
              <a:schemeClr val="tx1"/>
            </a:solidFill>
          </a:ln>
        </p:spPr>
        <p:txBody>
          <a:bodyPr wrap="square" rtlCol="0">
            <a:spAutoFit/>
          </a:bodyPr>
          <a:lstStyle/>
          <a:p>
            <a:r>
              <a:rPr lang="en-IN" b="1" dirty="0"/>
              <a:t>Output</a:t>
            </a:r>
          </a:p>
          <a:p>
            <a:r>
              <a:rPr lang="en-IN" dirty="0"/>
              <a:t>geeks </a:t>
            </a:r>
          </a:p>
          <a:p>
            <a:r>
              <a:rPr lang="en-IN" dirty="0"/>
              <a:t>true </a:t>
            </a:r>
          </a:p>
          <a:p>
            <a:r>
              <a:rPr lang="en-IN" dirty="0"/>
              <a:t>True</a:t>
            </a:r>
          </a:p>
          <a:p>
            <a:r>
              <a:rPr lang="en-IN" dirty="0"/>
              <a:t> geeks</a:t>
            </a:r>
          </a:p>
          <a:p>
            <a:r>
              <a:rPr lang="en-IN" dirty="0"/>
              <a:t> </a:t>
            </a:r>
            <a:r>
              <a:rPr lang="en-IN" dirty="0" err="1"/>
              <a:t>forgeeks</a:t>
            </a:r>
            <a:endParaRPr lang="en-IN" dirty="0"/>
          </a:p>
          <a:p>
            <a:r>
              <a:rPr lang="en-IN" dirty="0"/>
              <a:t> </a:t>
            </a:r>
            <a:r>
              <a:rPr lang="en-IN" dirty="0" err="1"/>
              <a:t>forgeeks</a:t>
            </a:r>
            <a:endParaRPr lang="en-IN"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774</TotalTime>
  <Words>1913</Words>
  <Application>Microsoft Office PowerPoint</Application>
  <PresentationFormat>On-screen Show (4:3)</PresentationFormat>
  <Paragraphs>439</Paragraphs>
  <Slides>39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Times New Roman</vt:lpstr>
      <vt:lpstr>Office Theme</vt:lpstr>
      <vt:lpstr>Unit V</vt:lpstr>
      <vt:lpstr>Thread</vt:lpstr>
      <vt:lpstr>Creating Thread</vt:lpstr>
      <vt:lpstr>Thread Methods</vt:lpstr>
      <vt:lpstr>JAYAWANTRAO SAWANT COLLEGE OF ENGINEERING, HADAPSAR, PUNE</vt:lpstr>
      <vt:lpstr>PowerPoint Presentation</vt:lpstr>
      <vt:lpstr>PowerPoint Presentation</vt:lpstr>
      <vt:lpstr>PowerPoint Presentation</vt:lpstr>
      <vt:lpstr>PowerPoint Presentation</vt:lpstr>
      <vt:lpstr>PowerPoint Presentation</vt:lpstr>
      <vt:lpstr>PowerPoint Presentation</vt:lpstr>
      <vt:lpstr>JAYAWANTRAO SAWANT COLLEGE OF ENGINEERING, HADAPSAR, PUNE</vt:lpstr>
      <vt:lpstr>JAYAWANTRAO SAWANT COLLEGE OF ENGINEERING, HADAPSAR, PUNE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JAYAWANTRAO SAWANT COLLEGE OF ENGINEERING, HADAPSAR, PUNE</vt:lpstr>
      <vt:lpstr>JAYAWANTRAO SAWANT COLLEGE OF ENGINEERING, HADAPSAR, PUNE</vt:lpstr>
      <vt:lpstr>JAYAWANTRAO SAWANT COLLEGE OF ENGINEERING, HADAPSAR, PUNE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pallavi chavan</dc:creator>
  <cp:lastModifiedBy>Bapusheb Varpe</cp:lastModifiedBy>
  <cp:revision>206</cp:revision>
  <dcterms:created xsi:type="dcterms:W3CDTF">2023-04-06T05:45:12Z</dcterms:created>
  <dcterms:modified xsi:type="dcterms:W3CDTF">2025-01-06T15:08:47Z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2023-02-21T00:00:00Z</vt:filetime>
  </property>
  <property fmtid="{D5CDD505-2E9C-101B-9397-08002B2CF9AE}" pid="3" name="Creator">
    <vt:lpwstr>Microsoft® PowerPoint® 2010</vt:lpwstr>
  </property>
  <property fmtid="{D5CDD505-2E9C-101B-9397-08002B2CF9AE}" pid="4" name="LastSaved">
    <vt:filetime>2023-04-06T00:00:00Z</vt:filetime>
  </property>
</Properties>
</file>