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3"/>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 id="397" r:id="rId17"/>
    <p:sldId id="271" r:id="rId18"/>
    <p:sldId id="415" r:id="rId19"/>
    <p:sldId id="272" r:id="rId20"/>
    <p:sldId id="273" r:id="rId21"/>
    <p:sldId id="274" r:id="rId22"/>
    <p:sldId id="275" r:id="rId23"/>
    <p:sldId id="276" r:id="rId24"/>
    <p:sldId id="277" r:id="rId25"/>
    <p:sldId id="278" r:id="rId26"/>
    <p:sldId id="279" r:id="rId27"/>
    <p:sldId id="280" r:id="rId28"/>
    <p:sldId id="281" r:id="rId29"/>
    <p:sldId id="282" r:id="rId30"/>
    <p:sldId id="427" r:id="rId31"/>
    <p:sldId id="429" r:id="rId32"/>
    <p:sldId id="428" r:id="rId33"/>
    <p:sldId id="430" r:id="rId34"/>
    <p:sldId id="431" r:id="rId35"/>
    <p:sldId id="432" r:id="rId36"/>
    <p:sldId id="433" r:id="rId37"/>
    <p:sldId id="283" r:id="rId38"/>
    <p:sldId id="435" r:id="rId39"/>
    <p:sldId id="434" r:id="rId40"/>
    <p:sldId id="284" r:id="rId41"/>
    <p:sldId id="416" r:id="rId42"/>
    <p:sldId id="417" r:id="rId43"/>
    <p:sldId id="436" r:id="rId44"/>
    <p:sldId id="437" r:id="rId45"/>
    <p:sldId id="438" r:id="rId46"/>
    <p:sldId id="439" r:id="rId47"/>
    <p:sldId id="441" r:id="rId48"/>
    <p:sldId id="442" r:id="rId49"/>
    <p:sldId id="440" r:id="rId50"/>
    <p:sldId id="443" r:id="rId51"/>
    <p:sldId id="285" r:id="rId52"/>
    <p:sldId id="286" r:id="rId53"/>
    <p:sldId id="444" r:id="rId54"/>
    <p:sldId id="446" r:id="rId55"/>
    <p:sldId id="445" r:id="rId56"/>
    <p:sldId id="287" r:id="rId57"/>
    <p:sldId id="448" r:id="rId58"/>
    <p:sldId id="452" r:id="rId59"/>
    <p:sldId id="447" r:id="rId60"/>
    <p:sldId id="449" r:id="rId61"/>
    <p:sldId id="288" r:id="rId62"/>
    <p:sldId id="289" r:id="rId63"/>
    <p:sldId id="451" r:id="rId64"/>
    <p:sldId id="450" r:id="rId65"/>
    <p:sldId id="290" r:id="rId66"/>
    <p:sldId id="419" r:id="rId67"/>
    <p:sldId id="453" r:id="rId68"/>
    <p:sldId id="454" r:id="rId69"/>
    <p:sldId id="455" r:id="rId70"/>
    <p:sldId id="456" r:id="rId71"/>
    <p:sldId id="457" r:id="rId72"/>
    <p:sldId id="458" r:id="rId73"/>
    <p:sldId id="425" r:id="rId74"/>
    <p:sldId id="426" r:id="rId75"/>
    <p:sldId id="461" r:id="rId76"/>
    <p:sldId id="459" r:id="rId77"/>
    <p:sldId id="460" r:id="rId78"/>
    <p:sldId id="462" r:id="rId79"/>
    <p:sldId id="463" r:id="rId80"/>
    <p:sldId id="464" r:id="rId81"/>
    <p:sldId id="465" r:id="rId82"/>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AF63B6AD-501B-4A83-94FB-2EC5EE2F4EFD}" type="datetimeFigureOut">
              <a:rPr lang="en-IN" smtClean="0"/>
              <a:t>06-01-2025</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F78F2A6-FFD3-41B5-9E04-581219FF1F1D}" type="slidenum">
              <a:rPr lang="en-IN" smtClean="0"/>
              <a:t>‹#›</a:t>
            </a:fld>
            <a:endParaRPr lang="en-IN"/>
          </a:p>
        </p:txBody>
      </p:sp>
    </p:spTree>
    <p:extLst>
      <p:ext uri="{BB962C8B-B14F-4D97-AF65-F5344CB8AC3E}">
        <p14:creationId xmlns:p14="http://schemas.microsoft.com/office/powerpoint/2010/main" val="3842812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6"/>
        <p:cNvGrpSpPr/>
        <p:nvPr/>
      </p:nvGrpSpPr>
      <p:grpSpPr>
        <a:xfrm>
          <a:off x="0" y="0"/>
          <a:ext cx="0" cy="0"/>
          <a:chOff x="0" y="0"/>
          <a:chExt cx="0" cy="0"/>
        </a:xfrm>
      </p:grpSpPr>
      <p:sp>
        <p:nvSpPr>
          <p:cNvPr id="837" name="Google Shape;837;p66: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8" name="Google Shape;838;p6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53</a:t>
            </a:fld>
            <a:endParaRPr lang="en-IN"/>
          </a:p>
        </p:txBody>
      </p:sp>
    </p:spTree>
    <p:extLst>
      <p:ext uri="{BB962C8B-B14F-4D97-AF65-F5344CB8AC3E}">
        <p14:creationId xmlns:p14="http://schemas.microsoft.com/office/powerpoint/2010/main" val="3228529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54</a:t>
            </a:fld>
            <a:endParaRPr lang="en-IN"/>
          </a:p>
        </p:txBody>
      </p:sp>
    </p:spTree>
    <p:extLst>
      <p:ext uri="{BB962C8B-B14F-4D97-AF65-F5344CB8AC3E}">
        <p14:creationId xmlns:p14="http://schemas.microsoft.com/office/powerpoint/2010/main" val="322852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55</a:t>
            </a:fld>
            <a:endParaRPr lang="en-IN"/>
          </a:p>
        </p:txBody>
      </p:sp>
    </p:spTree>
    <p:extLst>
      <p:ext uri="{BB962C8B-B14F-4D97-AF65-F5344CB8AC3E}">
        <p14:creationId xmlns:p14="http://schemas.microsoft.com/office/powerpoint/2010/main" val="3228529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61</a:t>
            </a:fld>
            <a:endParaRPr lang="en-IN"/>
          </a:p>
        </p:txBody>
      </p:sp>
    </p:spTree>
    <p:extLst>
      <p:ext uri="{BB962C8B-B14F-4D97-AF65-F5344CB8AC3E}">
        <p14:creationId xmlns:p14="http://schemas.microsoft.com/office/powerpoint/2010/main" val="1413142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71</a:t>
            </a:fld>
            <a:endParaRPr lang="en-IN"/>
          </a:p>
        </p:txBody>
      </p:sp>
    </p:spTree>
    <p:extLst>
      <p:ext uri="{BB962C8B-B14F-4D97-AF65-F5344CB8AC3E}">
        <p14:creationId xmlns:p14="http://schemas.microsoft.com/office/powerpoint/2010/main" val="2010818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F78F2A6-FFD3-41B5-9E04-581219FF1F1D}" type="slidenum">
              <a:rPr lang="en-IN" smtClean="0"/>
              <a:t>72</a:t>
            </a:fld>
            <a:endParaRPr lang="en-IN"/>
          </a:p>
        </p:txBody>
      </p:sp>
    </p:spTree>
    <p:extLst>
      <p:ext uri="{BB962C8B-B14F-4D97-AF65-F5344CB8AC3E}">
        <p14:creationId xmlns:p14="http://schemas.microsoft.com/office/powerpoint/2010/main" val="20108185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686937" y="2397633"/>
            <a:ext cx="1770125" cy="848360"/>
          </a:xfrm>
          <a:prstGeom prst="rect">
            <a:avLst/>
          </a:prstGeom>
        </p:spPr>
        <p:txBody>
          <a:bodyPr wrap="square" lIns="0" tIns="0" rIns="0" bIns="0">
            <a:spAutoFit/>
          </a:bodyPr>
          <a:lstStyle>
            <a:lvl1pPr>
              <a:defRPr sz="54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148842" y="3883533"/>
            <a:ext cx="6846315" cy="1367154"/>
          </a:xfrm>
          <a:prstGeom prst="rect">
            <a:avLst/>
          </a:prstGeom>
        </p:spPr>
        <p:txBody>
          <a:bodyPr wrap="square" lIns="0" tIns="0" rIns="0" bIns="0">
            <a:spAutoFit/>
          </a:bodyPr>
          <a:lstStyle>
            <a:lvl1pPr>
              <a:defRPr sz="44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8652576-3A8A-4C6B-8E56-A51D17A198D9}"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620838AC-1984-437E-9090-DE2D2876A211}" type="datetime1">
              <a:rPr lang="en-US" smtClean="0"/>
              <a:t>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82EEB20-3F37-43F0-84FF-C092D6570D62}" type="datetime1">
              <a:rPr lang="en-US" smtClean="0"/>
              <a:t>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BD353AD0-86D8-42F3-991C-B887DE3475F1}" type="datetime1">
              <a:rPr lang="en-US" smtClean="0"/>
              <a:t>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2ED21344-2E87-4C30-85FB-B9B152C6E99A}" type="datetime1">
              <a:rPr lang="en-US" smtClean="0"/>
              <a:t>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5"/>
        <p:cNvGrpSpPr/>
        <p:nvPr/>
      </p:nvGrpSpPr>
      <p:grpSpPr>
        <a:xfrm>
          <a:off x="0" y="0"/>
          <a:ext cx="0" cy="0"/>
          <a:chOff x="0" y="0"/>
          <a:chExt cx="0" cy="0"/>
        </a:xfrm>
      </p:grpSpPr>
      <p:sp>
        <p:nvSpPr>
          <p:cNvPr id="26" name="Google Shape;26;p1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E6796C6-DCBD-4B26-A609-ACFF24933B9D}" type="datetime1">
              <a:rPr lang="en-US" smtClean="0"/>
              <a:t>1/6/2025</a:t>
            </a:fld>
            <a:endParaRPr/>
          </a:p>
        </p:txBody>
      </p:sp>
      <p:sp>
        <p:nvSpPr>
          <p:cNvPr id="27" name="Google Shape;27;p1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IN" smtClean="0"/>
              <a:t>Prof. M.A.Thorat</a:t>
            </a:r>
            <a:endParaRPr/>
          </a:p>
        </p:txBody>
      </p:sp>
      <p:sp>
        <p:nvSpPr>
          <p:cNvPr id="28" name="Google Shape;28;p1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323184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20825" y="96469"/>
            <a:ext cx="7102348" cy="30035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3" name="Holder 3"/>
          <p:cNvSpPr>
            <a:spLocks noGrp="1"/>
          </p:cNvSpPr>
          <p:nvPr>
            <p:ph type="body" idx="1"/>
          </p:nvPr>
        </p:nvSpPr>
        <p:spPr>
          <a:xfrm>
            <a:off x="457199" y="1578610"/>
            <a:ext cx="8229600" cy="3246754"/>
          </a:xfrm>
          <a:prstGeom prst="rect">
            <a:avLst/>
          </a:prstGeom>
        </p:spPr>
        <p:txBody>
          <a:bodyPr wrap="square" lIns="0" tIns="0" rIns="0" bIns="0">
            <a:spAutoFit/>
          </a:bodyPr>
          <a:lstStyle>
            <a:lvl1pPr>
              <a:defRPr sz="2400" b="1"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960114" y="6464909"/>
            <a:ext cx="122364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IN" spc="-20" smtClean="0"/>
              <a:t>Prof. M.A.Thorat</a:t>
            </a:r>
            <a:endParaRPr spc="-10"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FF16B344-ECB3-46B7-A1F1-0EA0432E778D}" type="datetime1">
              <a:rPr lang="en-US" smtClean="0"/>
              <a:t>1/6/2025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abstract-class-in-java" TargetMode="External"/><Relationship Id="rId1" Type="http://schemas.openxmlformats.org/officeDocument/2006/relationships/slideLayout" Target="../slideLayouts/slideLayout5.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beginnersbook.com/2013/04/throw-in-java/"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scientecheasy.com/2020/09/java-try-catch-block.html/" TargetMode="Externa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hyperlink" Target="https://www.javatpoint.com/exception-handling-in-java"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3" Type="http://schemas.openxmlformats.org/officeDocument/2006/relationships/hyperlink" Target="https://www.javatpoint.com/java-reader-class" TargetMode="External"/><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3" Type="http://schemas.openxmlformats.org/officeDocument/2006/relationships/hyperlink" Target="https://howtodoinjava.com/java/io/read-input-from-console/" TargetMode="External"/><Relationship Id="rId2" Type="http://schemas.openxmlformats.org/officeDocument/2006/relationships/image" Target="../media/image1.jpg"/><Relationship Id="rId1" Type="http://schemas.openxmlformats.org/officeDocument/2006/relationships/slideLayout" Target="../slideLayouts/slideLayout5.xml"/><Relationship Id="rId5" Type="http://schemas.openxmlformats.org/officeDocument/2006/relationships/hyperlink" Target="https://docs.oracle.com/en/java/javase/14/docs/api/java.base/java/lang/System.html#console()" TargetMode="External"/><Relationship Id="rId4" Type="http://schemas.openxmlformats.org/officeDocument/2006/relationships/hyperlink" Target="https://docs.oracle.com/en/java/javase/14/docs/api/java.base/java/io/Console.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3" Type="http://schemas.openxmlformats.org/officeDocument/2006/relationships/hyperlink" Target="https://www.javatpoint.com/java-writer-class" TargetMode="External"/><Relationship Id="rId2" Type="http://schemas.openxmlformats.org/officeDocument/2006/relationships/image" Target="../media/image1.jpg"/><Relationship Id="rId1" Type="http://schemas.openxmlformats.org/officeDocument/2006/relationships/slideLayout" Target="../slideLayouts/slideLayout5.xml"/><Relationship Id="rId4" Type="http://schemas.openxmlformats.org/officeDocument/2006/relationships/hyperlink" Target="https://www.javatpoint.com/object-and-class-in-java"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3200400" y="1066800"/>
            <a:ext cx="2028063" cy="843821"/>
          </a:xfrm>
          <a:prstGeom prst="rect">
            <a:avLst/>
          </a:prstGeom>
        </p:spPr>
        <p:txBody>
          <a:bodyPr vert="horz" wrap="square" lIns="0" tIns="12700" rIns="0" bIns="0" rtlCol="0">
            <a:spAutoFit/>
          </a:bodyPr>
          <a:lstStyle/>
          <a:p>
            <a:pPr marL="12700">
              <a:lnSpc>
                <a:spcPct val="100000"/>
              </a:lnSpc>
              <a:spcBef>
                <a:spcPts val="100"/>
              </a:spcBef>
            </a:pPr>
            <a:r>
              <a:rPr dirty="0"/>
              <a:t>Unit</a:t>
            </a:r>
            <a:r>
              <a:rPr spc="-95" dirty="0"/>
              <a:t> </a:t>
            </a:r>
            <a:r>
              <a:rPr dirty="0" smtClean="0"/>
              <a:t>I</a:t>
            </a:r>
            <a:r>
              <a:rPr lang="en-US" dirty="0" smtClean="0"/>
              <a:t>V</a:t>
            </a:r>
            <a:endParaRPr dirty="0"/>
          </a:p>
        </p:txBody>
      </p:sp>
      <p:sp>
        <p:nvSpPr>
          <p:cNvPr id="3" name="object 3"/>
          <p:cNvSpPr txBox="1">
            <a:spLocks noGrp="1"/>
          </p:cNvSpPr>
          <p:nvPr>
            <p:ph type="subTitle" idx="4"/>
          </p:nvPr>
        </p:nvSpPr>
        <p:spPr>
          <a:xfrm>
            <a:off x="457200" y="2362200"/>
            <a:ext cx="8458200" cy="1367041"/>
          </a:xfrm>
          <a:prstGeom prst="rect">
            <a:avLst/>
          </a:prstGeom>
        </p:spPr>
        <p:txBody>
          <a:bodyPr vert="horz" wrap="square" lIns="0" tIns="12700" rIns="0" bIns="0" rtlCol="0">
            <a:spAutoFit/>
          </a:bodyPr>
          <a:lstStyle/>
          <a:p>
            <a:pPr marL="468630" marR="5080" indent="760095">
              <a:lnSpc>
                <a:spcPct val="100000"/>
              </a:lnSpc>
              <a:spcBef>
                <a:spcPts val="100"/>
              </a:spcBef>
            </a:pPr>
            <a:r>
              <a:rPr lang="en-US" spc="-25" dirty="0" smtClean="0"/>
              <a:t>Inheritance, Package and Exception Handling using Java</a:t>
            </a:r>
            <a:endParaRPr spc="-25" dirty="0"/>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530757"/>
            <a:ext cx="7454265" cy="4366965"/>
          </a:xfrm>
          <a:prstGeom prst="rect">
            <a:avLst/>
          </a:prstGeom>
        </p:spPr>
        <p:txBody>
          <a:bodyPr vert="horz" wrap="square" lIns="0" tIns="102235" rIns="0" bIns="0" rtlCol="0">
            <a:spAutoFit/>
          </a:bodyPr>
          <a:lstStyle/>
          <a:p>
            <a:pPr marL="285750" indent="-285750" algn="just">
              <a:lnSpc>
                <a:spcPct val="120000"/>
              </a:lnSpc>
              <a:buFont typeface="Arial" panose="02080604020202020204" charset="0"/>
              <a:buChar char="•"/>
            </a:pPr>
            <a:r>
              <a:rPr lang="en-IN" altLang="en-US" sz="2400" dirty="0"/>
              <a:t>super can be used to refer immediate parent class instance variable.</a:t>
            </a:r>
          </a:p>
          <a:p>
            <a:pPr marL="285750" indent="-285750" algn="just">
              <a:lnSpc>
                <a:spcPct val="120000"/>
              </a:lnSpc>
              <a:buFont typeface="Arial" panose="02080604020202020204" charset="0"/>
              <a:buChar char="•"/>
            </a:pPr>
            <a:endParaRPr lang="en-IN" altLang="en-US" sz="2400" dirty="0"/>
          </a:p>
          <a:p>
            <a:pPr marL="285750" indent="-285750" algn="just">
              <a:lnSpc>
                <a:spcPct val="120000"/>
              </a:lnSpc>
              <a:buFont typeface="Arial" panose="02080604020202020204" charset="0"/>
              <a:buChar char="•"/>
            </a:pPr>
            <a:r>
              <a:rPr lang="en-IN" altLang="en-US" sz="2400" dirty="0"/>
              <a:t>super can be used to invoke immediate parent class method.</a:t>
            </a:r>
          </a:p>
          <a:p>
            <a:pPr marL="285750" indent="-285750" algn="just">
              <a:lnSpc>
                <a:spcPct val="120000"/>
              </a:lnSpc>
              <a:buFont typeface="Arial" panose="02080604020202020204" charset="0"/>
              <a:buChar char="•"/>
            </a:pPr>
            <a:endParaRPr lang="en-IN" altLang="en-US" sz="2400" dirty="0"/>
          </a:p>
          <a:p>
            <a:pPr marL="285750" indent="-285750" algn="just">
              <a:lnSpc>
                <a:spcPct val="120000"/>
              </a:lnSpc>
              <a:buFont typeface="Arial" panose="02080604020202020204" charset="0"/>
              <a:buChar char="•"/>
            </a:pPr>
            <a:r>
              <a:rPr lang="en-IN" altLang="en-US" sz="2400" dirty="0"/>
              <a:t>super() can be used to invoke immediate parent class constructor.</a:t>
            </a:r>
          </a:p>
          <a:p>
            <a:pPr marL="342900" indent="-342900">
              <a:buFont typeface="Arial" pitchFamily="34" charset="0"/>
              <a:buChar char="•"/>
            </a:pPr>
            <a:endParaRPr lang="en-US" sz="2000" dirty="0"/>
          </a:p>
          <a:p>
            <a:pPr marL="355600" indent="-342900" algn="just">
              <a:lnSpc>
                <a:spcPct val="100000"/>
              </a:lnSpc>
              <a:spcBef>
                <a:spcPts val="805"/>
              </a:spcBef>
              <a:buChar char="•"/>
              <a:tabLst>
                <a:tab pos="354965" algn="l"/>
                <a:tab pos="355600" algn="l"/>
              </a:tabLst>
            </a:pPr>
            <a:endParaRPr sz="20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219200"/>
            <a:ext cx="7150734" cy="6012543"/>
          </a:xfrm>
          <a:prstGeom prst="rect">
            <a:avLst/>
          </a:prstGeom>
        </p:spPr>
        <p:txBody>
          <a:bodyPr vert="horz" wrap="square" lIns="0" tIns="102235" rIns="0" bIns="0" rtlCol="0">
            <a:spAutoFit/>
          </a:bodyPr>
          <a:lstStyle/>
          <a:p>
            <a:r>
              <a:rPr lang="en-IN" altLang="en-US" dirty="0">
                <a:latin typeface="Times New Roman" pitchFamily="18" charset="0"/>
                <a:ea typeface="FreeMono" charset="0"/>
                <a:cs typeface="Times New Roman" pitchFamily="18" charset="0"/>
              </a:rPr>
              <a:t>class Animal</a:t>
            </a:r>
          </a:p>
          <a:p>
            <a:r>
              <a:rPr lang="en-IN" altLang="en-US" dirty="0">
                <a:latin typeface="Times New Roman" pitchFamily="18" charset="0"/>
                <a:ea typeface="FreeMono" charset="0"/>
                <a:cs typeface="Times New Roman" pitchFamily="18" charset="0"/>
              </a:rPr>
              <a:t>{  </a:t>
            </a:r>
          </a:p>
          <a:p>
            <a:r>
              <a:rPr lang="en-IN" altLang="en-US" dirty="0">
                <a:solidFill>
                  <a:srgbClr val="FF0000"/>
                </a:solidFill>
                <a:latin typeface="Times New Roman" pitchFamily="18" charset="0"/>
                <a:ea typeface="FreeMono" charset="0"/>
                <a:cs typeface="Times New Roman" pitchFamily="18" charset="0"/>
              </a:rPr>
              <a:t>String </a:t>
            </a:r>
            <a:r>
              <a:rPr lang="en-IN" altLang="en-US" dirty="0" err="1">
                <a:solidFill>
                  <a:srgbClr val="FF0000"/>
                </a:solidFill>
                <a:latin typeface="Times New Roman" pitchFamily="18" charset="0"/>
                <a:ea typeface="FreeMono" charset="0"/>
                <a:cs typeface="Times New Roman" pitchFamily="18" charset="0"/>
              </a:rPr>
              <a:t>color</a:t>
            </a:r>
            <a:r>
              <a:rPr lang="en-IN" altLang="en-US" dirty="0">
                <a:solidFill>
                  <a:srgbClr val="FF0000"/>
                </a:solidFill>
                <a:latin typeface="Times New Roman" pitchFamily="18" charset="0"/>
                <a:ea typeface="FreeMono" charset="0"/>
                <a:cs typeface="Times New Roman" pitchFamily="18" charset="0"/>
              </a:rPr>
              <a:t>="white";  </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class Dog extends Animal</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String </a:t>
            </a:r>
            <a:r>
              <a:rPr lang="en-IN" altLang="en-US" dirty="0" err="1">
                <a:latin typeface="Times New Roman" pitchFamily="18" charset="0"/>
                <a:ea typeface="FreeMono" charset="0"/>
                <a:cs typeface="Times New Roman" pitchFamily="18" charset="0"/>
              </a:rPr>
              <a:t>color</a:t>
            </a:r>
            <a:r>
              <a:rPr lang="en-IN" altLang="en-US" dirty="0">
                <a:latin typeface="Times New Roman" pitchFamily="18" charset="0"/>
                <a:ea typeface="FreeMono" charset="0"/>
                <a:cs typeface="Times New Roman" pitchFamily="18" charset="0"/>
              </a:rPr>
              <a:t>="black";  </a:t>
            </a:r>
          </a:p>
          <a:p>
            <a:r>
              <a:rPr lang="en-IN" altLang="en-US" dirty="0">
                <a:latin typeface="Times New Roman" pitchFamily="18" charset="0"/>
                <a:ea typeface="FreeMono" charset="0"/>
                <a:cs typeface="Times New Roman" pitchFamily="18" charset="0"/>
              </a:rPr>
              <a:t>void </a:t>
            </a:r>
            <a:r>
              <a:rPr lang="en-IN" altLang="en-US" dirty="0" err="1">
                <a:latin typeface="Times New Roman" pitchFamily="18" charset="0"/>
                <a:ea typeface="FreeMono" charset="0"/>
                <a:cs typeface="Times New Roman" pitchFamily="18" charset="0"/>
              </a:rPr>
              <a:t>printColor</a:t>
            </a:r>
            <a:r>
              <a:rPr lang="en-IN" altLang="en-US" dirty="0">
                <a:latin typeface="Times New Roman" pitchFamily="18" charset="0"/>
                <a:ea typeface="FreeMono" charset="0"/>
                <a:cs typeface="Times New Roman" pitchFamily="18" charset="0"/>
              </a:rPr>
              <a:t>()</a:t>
            </a:r>
          </a:p>
          <a:p>
            <a:r>
              <a:rPr lang="en-IN" altLang="en-US" dirty="0">
                <a:latin typeface="Times New Roman" pitchFamily="18" charset="0"/>
                <a:ea typeface="FreeMono" charset="0"/>
                <a:cs typeface="Times New Roman" pitchFamily="18" charset="0"/>
              </a:rPr>
              <a:t>{  </a:t>
            </a:r>
          </a:p>
          <a:p>
            <a:r>
              <a:rPr lang="en-IN" altLang="en-US" dirty="0" err="1">
                <a:latin typeface="Times New Roman" pitchFamily="18" charset="0"/>
                <a:ea typeface="FreeMono" charset="0"/>
                <a:cs typeface="Times New Roman" pitchFamily="18" charset="0"/>
              </a:rPr>
              <a:t>System.out.println</a:t>
            </a:r>
            <a:r>
              <a:rPr lang="en-IN" altLang="en-US" dirty="0">
                <a:latin typeface="Times New Roman" pitchFamily="18" charset="0"/>
                <a:ea typeface="FreeMono" charset="0"/>
                <a:cs typeface="Times New Roman" pitchFamily="18" charset="0"/>
              </a:rPr>
              <a:t>(</a:t>
            </a:r>
            <a:r>
              <a:rPr lang="en-IN" altLang="en-US" dirty="0" err="1">
                <a:latin typeface="Times New Roman" pitchFamily="18" charset="0"/>
                <a:ea typeface="FreeMono" charset="0"/>
                <a:cs typeface="Times New Roman" pitchFamily="18" charset="0"/>
              </a:rPr>
              <a:t>color</a:t>
            </a:r>
            <a:r>
              <a:rPr lang="en-IN" altLang="en-US" dirty="0">
                <a:latin typeface="Times New Roman" pitchFamily="18" charset="0"/>
                <a:ea typeface="FreeMono" charset="0"/>
                <a:cs typeface="Times New Roman" pitchFamily="18" charset="0"/>
              </a:rPr>
              <a:t>);//prints </a:t>
            </a:r>
            <a:r>
              <a:rPr lang="en-IN" altLang="en-US" dirty="0" err="1">
                <a:latin typeface="Times New Roman" pitchFamily="18" charset="0"/>
                <a:ea typeface="FreeMono" charset="0"/>
                <a:cs typeface="Times New Roman" pitchFamily="18" charset="0"/>
              </a:rPr>
              <a:t>color</a:t>
            </a:r>
            <a:r>
              <a:rPr lang="en-IN" altLang="en-US" dirty="0">
                <a:latin typeface="Times New Roman" pitchFamily="18" charset="0"/>
                <a:ea typeface="FreeMono" charset="0"/>
                <a:cs typeface="Times New Roman" pitchFamily="18" charset="0"/>
              </a:rPr>
              <a:t> of Dog class  </a:t>
            </a:r>
          </a:p>
          <a:p>
            <a:r>
              <a:rPr lang="en-IN" altLang="en-US" dirty="0" err="1">
                <a:solidFill>
                  <a:srgbClr val="FF0000"/>
                </a:solidFill>
                <a:latin typeface="Times New Roman" pitchFamily="18" charset="0"/>
                <a:ea typeface="FreeMono" charset="0"/>
                <a:cs typeface="Times New Roman" pitchFamily="18" charset="0"/>
              </a:rPr>
              <a:t>System.out.println</a:t>
            </a:r>
            <a:r>
              <a:rPr lang="en-IN" altLang="en-US" dirty="0">
                <a:solidFill>
                  <a:srgbClr val="FF0000"/>
                </a:solidFill>
                <a:latin typeface="Times New Roman" pitchFamily="18" charset="0"/>
                <a:ea typeface="FreeMono" charset="0"/>
                <a:cs typeface="Times New Roman" pitchFamily="18" charset="0"/>
              </a:rPr>
              <a:t>(</a:t>
            </a:r>
            <a:r>
              <a:rPr lang="en-IN" altLang="en-US" dirty="0" err="1">
                <a:solidFill>
                  <a:srgbClr val="FF0000"/>
                </a:solidFill>
                <a:latin typeface="Times New Roman" pitchFamily="18" charset="0"/>
                <a:ea typeface="FreeMono" charset="0"/>
                <a:cs typeface="Times New Roman" pitchFamily="18" charset="0"/>
              </a:rPr>
              <a:t>super.color</a:t>
            </a:r>
            <a:r>
              <a:rPr lang="en-IN" altLang="en-US" dirty="0">
                <a:solidFill>
                  <a:srgbClr val="FF0000"/>
                </a:solidFill>
                <a:latin typeface="Times New Roman" pitchFamily="18" charset="0"/>
                <a:ea typeface="FreeMono" charset="0"/>
                <a:cs typeface="Times New Roman" pitchFamily="18" charset="0"/>
              </a:rPr>
              <a:t>);//prints </a:t>
            </a:r>
            <a:r>
              <a:rPr lang="en-IN" altLang="en-US" dirty="0" err="1">
                <a:solidFill>
                  <a:srgbClr val="FF0000"/>
                </a:solidFill>
                <a:latin typeface="Times New Roman" pitchFamily="18" charset="0"/>
                <a:ea typeface="FreeMono" charset="0"/>
                <a:cs typeface="Times New Roman" pitchFamily="18" charset="0"/>
              </a:rPr>
              <a:t>color</a:t>
            </a:r>
            <a:r>
              <a:rPr lang="en-IN" altLang="en-US" dirty="0">
                <a:solidFill>
                  <a:srgbClr val="FF0000"/>
                </a:solidFill>
                <a:latin typeface="Times New Roman" pitchFamily="18" charset="0"/>
                <a:ea typeface="FreeMono" charset="0"/>
                <a:cs typeface="Times New Roman" pitchFamily="18" charset="0"/>
              </a:rPr>
              <a:t> of Animal </a:t>
            </a:r>
            <a:r>
              <a:rPr lang="en-IN" altLang="en-US" dirty="0">
                <a:latin typeface="Times New Roman" pitchFamily="18" charset="0"/>
                <a:ea typeface="FreeMono" charset="0"/>
                <a:cs typeface="Times New Roman" pitchFamily="18" charset="0"/>
              </a:rPr>
              <a:t>class  </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class TestSuper1</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public static void main(String </a:t>
            </a:r>
            <a:r>
              <a:rPr lang="en-IN" altLang="en-US" dirty="0" err="1">
                <a:latin typeface="Times New Roman" pitchFamily="18" charset="0"/>
                <a:ea typeface="FreeMono" charset="0"/>
                <a:cs typeface="Times New Roman" pitchFamily="18" charset="0"/>
              </a:rPr>
              <a:t>args</a:t>
            </a:r>
            <a:r>
              <a:rPr lang="en-IN" altLang="en-US" dirty="0">
                <a:latin typeface="Times New Roman" pitchFamily="18" charset="0"/>
                <a:ea typeface="FreeMono" charset="0"/>
                <a:cs typeface="Times New Roman" pitchFamily="18" charset="0"/>
              </a:rPr>
              <a:t>[])</a:t>
            </a:r>
          </a:p>
          <a:p>
            <a:r>
              <a:rPr lang="en-IN" altLang="en-US" dirty="0">
                <a:latin typeface="Times New Roman" pitchFamily="18" charset="0"/>
                <a:ea typeface="FreeMono" charset="0"/>
                <a:cs typeface="Times New Roman" pitchFamily="18" charset="0"/>
              </a:rPr>
              <a:t>{  </a:t>
            </a:r>
          </a:p>
          <a:p>
            <a:r>
              <a:rPr lang="en-IN" altLang="en-US" dirty="0">
                <a:latin typeface="Times New Roman" pitchFamily="18" charset="0"/>
                <a:ea typeface="FreeMono" charset="0"/>
                <a:cs typeface="Times New Roman" pitchFamily="18" charset="0"/>
              </a:rPr>
              <a:t>Dog d=new Dog();  </a:t>
            </a:r>
          </a:p>
          <a:p>
            <a:r>
              <a:rPr lang="en-IN" altLang="en-US" dirty="0" err="1">
                <a:latin typeface="Times New Roman" pitchFamily="18" charset="0"/>
                <a:ea typeface="FreeMono" charset="0"/>
                <a:cs typeface="Times New Roman" pitchFamily="18" charset="0"/>
              </a:rPr>
              <a:t>d.printColor</a:t>
            </a:r>
            <a:r>
              <a:rPr lang="en-IN" altLang="en-US" dirty="0">
                <a:latin typeface="Times New Roman" pitchFamily="18" charset="0"/>
                <a:ea typeface="FreeMono" charset="0"/>
                <a:cs typeface="Times New Roman" pitchFamily="18" charset="0"/>
              </a:rPr>
              <a:t>();  </a:t>
            </a:r>
            <a:r>
              <a:rPr lang="en-IN" altLang="en-US" dirty="0" smtClean="0">
                <a:latin typeface="Times New Roman" pitchFamily="18" charset="0"/>
                <a:ea typeface="FreeMono" charset="0"/>
                <a:cs typeface="Times New Roman" pitchFamily="18" charset="0"/>
              </a:rPr>
              <a:t>}</a:t>
            </a:r>
            <a:endParaRPr lang="en-IN" altLang="en-US" dirty="0">
              <a:latin typeface="Times New Roman" pitchFamily="18" charset="0"/>
              <a:ea typeface="FreeMono" charset="0"/>
              <a:cs typeface="Times New Roman" pitchFamily="18" charset="0"/>
            </a:endParaRPr>
          </a:p>
          <a:p>
            <a:r>
              <a:rPr lang="en-IN" altLang="en-US" dirty="0">
                <a:latin typeface="Times New Roman" pitchFamily="18" charset="0"/>
                <a:ea typeface="FreeMono" charset="0"/>
                <a:cs typeface="Times New Roman" pitchFamily="18" charset="0"/>
              </a:rPr>
              <a:t>}  </a:t>
            </a:r>
          </a:p>
          <a:p>
            <a:endParaRPr lang="en-US" sz="24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688035" y="540383"/>
            <a:ext cx="7922565" cy="1392369"/>
          </a:xfrm>
          <a:prstGeom prst="rect">
            <a:avLst/>
          </a:prstGeom>
        </p:spPr>
        <p:txBody>
          <a:bodyPr wrap="square">
            <a:spAutoFit/>
          </a:bodyPr>
          <a:lstStyle/>
          <a:p>
            <a:pPr algn="just">
              <a:lnSpc>
                <a:spcPct val="120000"/>
              </a:lnSpc>
            </a:pPr>
            <a:r>
              <a:rPr lang="en-IN" altLang="en-US" sz="2400" b="1" dirty="0">
                <a:sym typeface="+mn-ea"/>
              </a:rPr>
              <a:t>super can be used to refer immediate parent class instance </a:t>
            </a:r>
            <a:r>
              <a:rPr lang="en-IN" altLang="en-US" sz="2400" b="1" dirty="0" smtClean="0">
                <a:sym typeface="+mn-ea"/>
              </a:rPr>
              <a:t>variable:</a:t>
            </a:r>
            <a:endParaRPr lang="en-IN" altLang="en-US" sz="2400" b="1" dirty="0">
              <a:sym typeface="+mn-ea"/>
            </a:endParaRPr>
          </a:p>
          <a:p>
            <a:pPr indent="0" algn="just">
              <a:lnSpc>
                <a:spcPct val="120000"/>
              </a:lnSpc>
              <a:buNone/>
            </a:pPr>
            <a:endParaRPr lang="en-IN" altLang="en-US" sz="2400" b="1" dirty="0">
              <a:sym typeface="+mn-ea"/>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object 26"/>
          <p:cNvSpPr txBox="1"/>
          <p:nvPr/>
        </p:nvSpPr>
        <p:spPr>
          <a:xfrm>
            <a:off x="8318500" y="4612970"/>
            <a:ext cx="825500" cy="300355"/>
          </a:xfrm>
          <a:prstGeom prst="rect">
            <a:avLst/>
          </a:prstGeom>
        </p:spPr>
        <p:txBody>
          <a:bodyPr vert="horz" wrap="square" lIns="0" tIns="12700" rIns="0" bIns="0" rtlCol="0">
            <a:spAutoFit/>
          </a:bodyPr>
          <a:lstStyle/>
          <a:p>
            <a:pPr marL="127635">
              <a:lnSpc>
                <a:spcPct val="100000"/>
              </a:lnSpc>
              <a:spcBef>
                <a:spcPts val="100"/>
              </a:spcBef>
            </a:pPr>
            <a:r>
              <a:rPr sz="1800" spc="-5" dirty="0">
                <a:solidFill>
                  <a:srgbClr val="FFFFFF"/>
                </a:solidFill>
                <a:latin typeface="Calibri"/>
                <a:cs typeface="Calibri"/>
              </a:rPr>
              <a:t>Union</a:t>
            </a:r>
            <a:endParaRPr sz="1800">
              <a:latin typeface="Calibri"/>
              <a:cs typeface="Calibri"/>
            </a:endParaRPr>
          </a:p>
        </p:txBody>
      </p:sp>
      <p:sp>
        <p:nvSpPr>
          <p:cNvPr id="38" name="object 38"/>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9" name="object 39"/>
          <p:cNvPicPr/>
          <p:nvPr/>
        </p:nvPicPr>
        <p:blipFill>
          <a:blip r:embed="rId2" cstate="print"/>
          <a:stretch>
            <a:fillRect/>
          </a:stretch>
        </p:blipFill>
        <p:spPr>
          <a:xfrm>
            <a:off x="533400" y="32511"/>
            <a:ext cx="745172" cy="507872"/>
          </a:xfrm>
          <a:prstGeom prst="rect">
            <a:avLst/>
          </a:prstGeom>
        </p:spPr>
      </p:pic>
      <p:sp>
        <p:nvSpPr>
          <p:cNvPr id="41" name="TextBox 40"/>
          <p:cNvSpPr txBox="1"/>
          <p:nvPr/>
        </p:nvSpPr>
        <p:spPr>
          <a:xfrm>
            <a:off x="1219200" y="1676400"/>
            <a:ext cx="6858000" cy="1846659"/>
          </a:xfrm>
          <a:prstGeom prst="rect">
            <a:avLst/>
          </a:prstGeom>
          <a:noFill/>
        </p:spPr>
        <p:txBody>
          <a:bodyPr wrap="square" rtlCol="0">
            <a:spAutoFit/>
          </a:bodyPr>
          <a:lstStyle/>
          <a:p>
            <a:pPr marL="285750" indent="-285750">
              <a:buFont typeface="Arial" pitchFamily="34" charset="0"/>
              <a:buChar char="•"/>
            </a:pPr>
            <a:r>
              <a:rPr lang="en-US" sz="2400" dirty="0"/>
              <a:t>In a class hierarchy, when a method in a </a:t>
            </a:r>
            <a:r>
              <a:rPr lang="en-US" sz="2400" b="1" i="1" dirty="0"/>
              <a:t>subclass</a:t>
            </a:r>
            <a:r>
              <a:rPr lang="en-US" sz="2400" dirty="0"/>
              <a:t> has the same name and type signature as a method in its </a:t>
            </a:r>
            <a:r>
              <a:rPr lang="en-US" sz="2400" b="1" i="1" dirty="0"/>
              <a:t>superclass, </a:t>
            </a:r>
            <a:r>
              <a:rPr lang="en-US" sz="2400" dirty="0"/>
              <a:t>then </a:t>
            </a:r>
            <a:r>
              <a:rPr lang="en-US" sz="2400" b="1" i="1" dirty="0"/>
              <a:t>the method in the subclass is said to override</a:t>
            </a:r>
            <a:r>
              <a:rPr lang="en-US" sz="2400" dirty="0"/>
              <a:t> the method in </a:t>
            </a:r>
            <a:r>
              <a:rPr lang="x-none" altLang="en-US" sz="2400"/>
              <a:t>the </a:t>
            </a:r>
            <a:r>
              <a:rPr lang="x-none" altLang="en-US" sz="2400" b="1" i="1"/>
              <a:t>superclass</a:t>
            </a:r>
          </a:p>
          <a:p>
            <a:endParaRPr lang="en-IN" dirty="0"/>
          </a:p>
        </p:txBody>
      </p:sp>
      <p:sp>
        <p:nvSpPr>
          <p:cNvPr id="42" name="Rectangle 41"/>
          <p:cNvSpPr/>
          <p:nvPr/>
        </p:nvSpPr>
        <p:spPr>
          <a:xfrm>
            <a:off x="1296501" y="901310"/>
            <a:ext cx="4724400" cy="954107"/>
          </a:xfrm>
          <a:prstGeom prst="rect">
            <a:avLst/>
          </a:prstGeom>
        </p:spPr>
        <p:txBody>
          <a:bodyPr wrap="square">
            <a:spAutoFit/>
          </a:bodyPr>
          <a:lstStyle/>
          <a:p>
            <a:r>
              <a:rPr lang="en-US" sz="2800" b="1" dirty="0"/>
              <a:t>Method Overriding </a:t>
            </a:r>
            <a:br>
              <a:rPr lang="en-US" sz="2800" b="1" dirty="0"/>
            </a:br>
            <a:endParaRPr lang="en-US"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object 23"/>
          <p:cNvSpPr txBox="1"/>
          <p:nvPr/>
        </p:nvSpPr>
        <p:spPr>
          <a:xfrm>
            <a:off x="8089900" y="4816855"/>
            <a:ext cx="1054100" cy="299720"/>
          </a:xfrm>
          <a:prstGeom prst="rect">
            <a:avLst/>
          </a:prstGeom>
        </p:spPr>
        <p:txBody>
          <a:bodyPr vert="horz" wrap="square" lIns="0" tIns="12700" rIns="0" bIns="0" rtlCol="0">
            <a:spAutoFit/>
          </a:bodyPr>
          <a:lstStyle/>
          <a:p>
            <a:pPr marL="109220">
              <a:lnSpc>
                <a:spcPct val="100000"/>
              </a:lnSpc>
              <a:spcBef>
                <a:spcPts val="100"/>
              </a:spcBef>
            </a:pPr>
            <a:r>
              <a:rPr sz="1800" spc="-10" dirty="0">
                <a:solidFill>
                  <a:srgbClr val="FFFFFF"/>
                </a:solidFill>
                <a:latin typeface="Calibri"/>
                <a:cs typeface="Calibri"/>
              </a:rPr>
              <a:t>interface</a:t>
            </a:r>
            <a:endParaRPr sz="1800">
              <a:latin typeface="Calibri"/>
              <a:cs typeface="Calibri"/>
            </a:endParaRPr>
          </a:p>
        </p:txBody>
      </p:sp>
      <p:sp>
        <p:nvSpPr>
          <p:cNvPr id="36" name="object 36"/>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37" name="object 37"/>
          <p:cNvPicPr/>
          <p:nvPr/>
        </p:nvPicPr>
        <p:blipFill>
          <a:blip r:embed="rId2" cstate="print"/>
          <a:stretch>
            <a:fillRect/>
          </a:stretch>
        </p:blipFill>
        <p:spPr>
          <a:xfrm>
            <a:off x="533400" y="32511"/>
            <a:ext cx="745172" cy="507872"/>
          </a:xfrm>
          <a:prstGeom prst="rect">
            <a:avLst/>
          </a:prstGeom>
        </p:spPr>
      </p:pic>
      <p:sp>
        <p:nvSpPr>
          <p:cNvPr id="40" name="Rectangle 39"/>
          <p:cNvSpPr/>
          <p:nvPr/>
        </p:nvSpPr>
        <p:spPr>
          <a:xfrm>
            <a:off x="533400" y="1447401"/>
            <a:ext cx="8458200" cy="5059847"/>
          </a:xfrm>
          <a:prstGeom prst="rect">
            <a:avLst/>
          </a:prstGeom>
        </p:spPr>
        <p:txBody>
          <a:bodyPr wrap="square">
            <a:spAutoFit/>
          </a:bodyPr>
          <a:lstStyle/>
          <a:p>
            <a:pPr lvl="0" algn="ctr"/>
            <a:endParaRPr lang="en-US" dirty="0">
              <a:solidFill>
                <a:schemeClr val="lt1"/>
              </a:solidFill>
              <a:ea typeface="Calibri"/>
              <a:cs typeface="Calibri"/>
              <a:sym typeface="Calibri"/>
            </a:endParaRPr>
          </a:p>
          <a:p>
            <a:pPr>
              <a:lnSpc>
                <a:spcPct val="120000"/>
              </a:lnSpc>
              <a:buClrTx/>
            </a:pPr>
            <a:r>
              <a:rPr lang="en-IN" sz="3200" dirty="0"/>
              <a:t>If subclass (child class) has the same method as declared in the parent class, it is known as </a:t>
            </a:r>
            <a:r>
              <a:rPr lang="en-IN" sz="3200" b="1" dirty="0"/>
              <a:t>method overriding</a:t>
            </a:r>
            <a:r>
              <a:rPr lang="en-IN" sz="3200" dirty="0"/>
              <a:t>.</a:t>
            </a:r>
          </a:p>
          <a:p>
            <a:pPr>
              <a:lnSpc>
                <a:spcPct val="120000"/>
              </a:lnSpc>
              <a:buClrTx/>
            </a:pPr>
            <a:r>
              <a:rPr lang="en-IN" sz="3200" dirty="0"/>
              <a:t>In other words, If subclass provides the specific implementation of the method that has been provided by one of its parent class, it is known as Method Overriding.</a:t>
            </a:r>
          </a:p>
          <a:p>
            <a:pPr>
              <a:buClrTx/>
            </a:pPr>
            <a:endParaRPr lang="en-IN" b="1" dirty="0"/>
          </a:p>
          <a:p>
            <a:pPr lvl="0" algn="ctr"/>
            <a:r>
              <a:rPr lang="en-US" dirty="0" smtClean="0">
                <a:solidFill>
                  <a:schemeClr val="lt1"/>
                </a:solidFill>
                <a:ea typeface="Calibri"/>
                <a:cs typeface="Calibri"/>
                <a:sym typeface="Calibri"/>
              </a:rPr>
              <a:t>D</a:t>
            </a:r>
            <a:endParaRPr lang="en-US" sz="900" dirty="0">
              <a:solidFill>
                <a:schemeClr val="lt1"/>
              </a:solidFill>
              <a:ea typeface="Calibri"/>
              <a:cs typeface="Calibri"/>
              <a:sym typeface="Calibri"/>
            </a:endParaRPr>
          </a:p>
        </p:txBody>
      </p:sp>
      <p:sp>
        <p:nvSpPr>
          <p:cNvPr id="3" name="Rectangle 2"/>
          <p:cNvSpPr/>
          <p:nvPr/>
        </p:nvSpPr>
        <p:spPr>
          <a:xfrm>
            <a:off x="905986" y="821555"/>
            <a:ext cx="2630657" cy="461665"/>
          </a:xfrm>
          <a:prstGeom prst="rect">
            <a:avLst/>
          </a:prstGeom>
        </p:spPr>
        <p:txBody>
          <a:bodyPr wrap="none">
            <a:spAutoFit/>
          </a:bodyPr>
          <a:lstStyle/>
          <a:p>
            <a:pPr>
              <a:buClrTx/>
            </a:pPr>
            <a:r>
              <a:rPr lang="en-IN" sz="2400" b="1" dirty="0"/>
              <a:t>Method Overriding</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33982" y="1600200"/>
            <a:ext cx="6976745" cy="3427220"/>
          </a:xfrm>
          <a:prstGeom prst="rect">
            <a:avLst/>
          </a:prstGeom>
        </p:spPr>
        <p:txBody>
          <a:bodyPr vert="horz" wrap="square" lIns="0" tIns="102235" rIns="0" bIns="0" rtlCol="0">
            <a:spAutoFit/>
          </a:bodyPr>
          <a:lstStyle/>
          <a:p>
            <a:pPr>
              <a:buClrTx/>
            </a:pPr>
            <a:r>
              <a:rPr lang="en-IN" sz="2400" b="1" dirty="0"/>
              <a:t>Advantage of Java Method Overriding</a:t>
            </a:r>
          </a:p>
          <a:p>
            <a:pPr lvl="1">
              <a:buClrTx/>
            </a:pPr>
            <a:r>
              <a:rPr lang="en-IN" sz="2400" dirty="0"/>
              <a:t>provide specific implementation of a method that is already provided by its super class.</a:t>
            </a:r>
          </a:p>
          <a:p>
            <a:pPr marL="365760" lvl="1" indent="0">
              <a:buClrTx/>
              <a:buNone/>
            </a:pPr>
            <a:endParaRPr lang="en-IN" sz="2400" dirty="0"/>
          </a:p>
          <a:p>
            <a:pPr>
              <a:buClrTx/>
            </a:pPr>
            <a:r>
              <a:rPr lang="en-IN" sz="2400" b="1" dirty="0"/>
              <a:t>Rules for Method Overriding</a:t>
            </a:r>
          </a:p>
          <a:p>
            <a:pPr lvl="1">
              <a:buClrTx/>
            </a:pPr>
            <a:r>
              <a:rPr lang="en-IN" sz="2400" dirty="0"/>
              <a:t>method must have same name as in the parent class</a:t>
            </a:r>
          </a:p>
          <a:p>
            <a:pPr lvl="1">
              <a:buClrTx/>
            </a:pPr>
            <a:r>
              <a:rPr lang="en-IN" sz="2400" dirty="0"/>
              <a:t>method must have same parameter as in the parent class.</a:t>
            </a:r>
          </a:p>
          <a:p>
            <a:pPr lvl="1">
              <a:buClrTx/>
            </a:pPr>
            <a:r>
              <a:rPr lang="en-IN" sz="2400" dirty="0"/>
              <a:t>must be IS-A relationship (inheritance).</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066800" y="892220"/>
            <a:ext cx="4572000" cy="523220"/>
          </a:xfrm>
          <a:prstGeom prst="rect">
            <a:avLst/>
          </a:prstGeom>
        </p:spPr>
        <p:txBody>
          <a:bodyPr>
            <a:spAutoFit/>
          </a:bodyPr>
          <a:lstStyle/>
          <a:p>
            <a:pPr>
              <a:buClrTx/>
            </a:pPr>
            <a:r>
              <a:rPr lang="en-IN" sz="2800" b="1" dirty="0"/>
              <a:t>Method Overriding</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5" name="object 5"/>
          <p:cNvSpPr txBox="1"/>
          <p:nvPr/>
        </p:nvSpPr>
        <p:spPr>
          <a:xfrm>
            <a:off x="688035" y="680977"/>
            <a:ext cx="7435139" cy="5948423"/>
          </a:xfrm>
          <a:prstGeom prst="rect">
            <a:avLst/>
          </a:prstGeom>
        </p:spPr>
        <p:txBody>
          <a:bodyPr vert="horz" wrap="square" lIns="0" tIns="99695" rIns="0" bIns="0" rtlCol="0">
            <a:spAutoFit/>
          </a:bodyPr>
          <a:lstStyle/>
          <a:p>
            <a:r>
              <a:rPr lang="en-IN" sz="2000" b="1" dirty="0">
                <a:solidFill>
                  <a:srgbClr val="006699"/>
                </a:solidFill>
                <a:latin typeface="Times New Roman" pitchFamily="18" charset="0"/>
                <a:cs typeface="Times New Roman" pitchFamily="18" charset="0"/>
              </a:rPr>
              <a:t>class</a:t>
            </a:r>
            <a:r>
              <a:rPr lang="en-IN" sz="2000" dirty="0">
                <a:solidFill>
                  <a:srgbClr val="000000"/>
                </a:solidFill>
                <a:latin typeface="Times New Roman" pitchFamily="18" charset="0"/>
                <a:cs typeface="Times New Roman" pitchFamily="18" charset="0"/>
              </a:rPr>
              <a:t> Vehicle</a:t>
            </a:r>
          </a:p>
          <a:p>
            <a:r>
              <a:rPr lang="en-IN" sz="2000" dirty="0">
                <a:solidFill>
                  <a:srgbClr val="000000"/>
                </a:solidFill>
                <a:latin typeface="Times New Roman" pitchFamily="18" charset="0"/>
                <a:cs typeface="Times New Roman" pitchFamily="18" charset="0"/>
              </a:rPr>
              <a:t>	{  </a:t>
            </a:r>
          </a:p>
          <a:p>
            <a:r>
              <a:rPr lang="en-IN" sz="2000" b="1" dirty="0">
                <a:solidFill>
                  <a:srgbClr val="006699"/>
                </a:solidFill>
                <a:latin typeface="Times New Roman" pitchFamily="18" charset="0"/>
                <a:cs typeface="Times New Roman" pitchFamily="18" charset="0"/>
              </a:rPr>
              <a:t>		void</a:t>
            </a:r>
            <a:r>
              <a:rPr lang="en-IN" sz="2000" dirty="0">
                <a:solidFill>
                  <a:srgbClr val="000000"/>
                </a:solidFill>
                <a:latin typeface="Times New Roman" pitchFamily="18" charset="0"/>
                <a:cs typeface="Times New Roman" pitchFamily="18" charset="0"/>
              </a:rPr>
              <a:t> run()</a:t>
            </a:r>
          </a:p>
          <a:p>
            <a:r>
              <a:rPr lang="en-IN" sz="2000" dirty="0">
                <a:solidFill>
                  <a:srgbClr val="000000"/>
                </a:solidFill>
                <a:latin typeface="Times New Roman" pitchFamily="18" charset="0"/>
                <a:cs typeface="Times New Roman" pitchFamily="18" charset="0"/>
              </a:rPr>
              <a:t>		{</a:t>
            </a:r>
          </a:p>
          <a:p>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System.out.println</a:t>
            </a:r>
            <a:r>
              <a:rPr lang="en-IN" sz="2000" dirty="0">
                <a:solidFill>
                  <a:srgbClr val="000000"/>
                </a:solidFill>
                <a:latin typeface="Times New Roman" pitchFamily="18" charset="0"/>
                <a:cs typeface="Times New Roman" pitchFamily="18" charset="0"/>
              </a:rPr>
              <a:t>(</a:t>
            </a:r>
            <a:r>
              <a:rPr lang="en-IN" sz="2000" dirty="0">
                <a:solidFill>
                  <a:srgbClr val="0000FF"/>
                </a:solidFill>
                <a:latin typeface="Times New Roman" pitchFamily="18" charset="0"/>
                <a:cs typeface="Times New Roman" pitchFamily="18" charset="0"/>
              </a:rPr>
              <a:t>"Vehicle is running"</a:t>
            </a:r>
            <a:r>
              <a:rPr lang="en-IN" sz="2000" dirty="0">
                <a:solidFill>
                  <a:srgbClr val="000000"/>
                </a:solidFill>
                <a:latin typeface="Times New Roman" pitchFamily="18" charset="0"/>
                <a:cs typeface="Times New Roman" pitchFamily="18" charset="0"/>
              </a:rPr>
              <a:t>);</a:t>
            </a:r>
          </a:p>
          <a:p>
            <a:r>
              <a:rPr lang="en-IN" sz="2000" dirty="0">
                <a:solidFill>
                  <a:srgbClr val="000000"/>
                </a:solidFill>
                <a:latin typeface="Times New Roman" pitchFamily="18" charset="0"/>
                <a:cs typeface="Times New Roman" pitchFamily="18" charset="0"/>
              </a:rPr>
              <a:t>		}  </a:t>
            </a:r>
          </a:p>
          <a:p>
            <a:r>
              <a:rPr lang="en-IN" sz="2000" dirty="0">
                <a:solidFill>
                  <a:srgbClr val="000000"/>
                </a:solidFill>
                <a:latin typeface="Times New Roman" pitchFamily="18" charset="0"/>
                <a:cs typeface="Times New Roman" pitchFamily="18" charset="0"/>
              </a:rPr>
              <a:t>	}  </a:t>
            </a:r>
          </a:p>
          <a:p>
            <a:r>
              <a:rPr lang="en-IN" sz="2000" b="1" dirty="0">
                <a:solidFill>
                  <a:srgbClr val="006699"/>
                </a:solidFill>
                <a:latin typeface="Times New Roman" pitchFamily="18" charset="0"/>
                <a:cs typeface="Times New Roman" pitchFamily="18" charset="0"/>
              </a:rPr>
              <a:t>	class</a:t>
            </a:r>
            <a:r>
              <a:rPr lang="en-IN" sz="2000" dirty="0">
                <a:solidFill>
                  <a:srgbClr val="000000"/>
                </a:solidFill>
                <a:latin typeface="Times New Roman" pitchFamily="18" charset="0"/>
                <a:cs typeface="Times New Roman" pitchFamily="18" charset="0"/>
              </a:rPr>
              <a:t> Bike </a:t>
            </a:r>
            <a:r>
              <a:rPr lang="en-IN" sz="2000" b="1" dirty="0">
                <a:solidFill>
                  <a:srgbClr val="006699"/>
                </a:solidFill>
                <a:latin typeface="Times New Roman" pitchFamily="18" charset="0"/>
                <a:cs typeface="Times New Roman" pitchFamily="18" charset="0"/>
              </a:rPr>
              <a:t>extends</a:t>
            </a:r>
            <a:r>
              <a:rPr lang="en-IN" sz="2000" dirty="0">
                <a:solidFill>
                  <a:srgbClr val="000000"/>
                </a:solidFill>
                <a:latin typeface="Times New Roman" pitchFamily="18" charset="0"/>
                <a:cs typeface="Times New Roman" pitchFamily="18" charset="0"/>
              </a:rPr>
              <a:t> Vehicle</a:t>
            </a:r>
          </a:p>
          <a:p>
            <a:r>
              <a:rPr lang="en-IN" sz="2000" dirty="0">
                <a:solidFill>
                  <a:srgbClr val="000000"/>
                </a:solidFill>
                <a:latin typeface="Times New Roman" pitchFamily="18" charset="0"/>
                <a:cs typeface="Times New Roman" pitchFamily="18" charset="0"/>
              </a:rPr>
              <a:t>	{  </a:t>
            </a:r>
          </a:p>
          <a:p>
            <a:r>
              <a:rPr lang="en-IN" sz="2000" b="1" dirty="0">
                <a:solidFill>
                  <a:srgbClr val="006699"/>
                </a:solidFill>
                <a:latin typeface="Times New Roman" pitchFamily="18" charset="0"/>
                <a:cs typeface="Times New Roman" pitchFamily="18" charset="0"/>
              </a:rPr>
              <a:t>		void</a:t>
            </a:r>
            <a:r>
              <a:rPr lang="en-IN" sz="2000" dirty="0">
                <a:solidFill>
                  <a:srgbClr val="000000"/>
                </a:solidFill>
                <a:latin typeface="Times New Roman" pitchFamily="18" charset="0"/>
                <a:cs typeface="Times New Roman" pitchFamily="18" charset="0"/>
              </a:rPr>
              <a:t> run()</a:t>
            </a:r>
          </a:p>
          <a:p>
            <a:r>
              <a:rPr lang="en-IN" sz="2000" dirty="0">
                <a:solidFill>
                  <a:srgbClr val="000000"/>
                </a:solidFill>
                <a:latin typeface="Times New Roman" pitchFamily="18" charset="0"/>
                <a:cs typeface="Times New Roman" pitchFamily="18" charset="0"/>
              </a:rPr>
              <a:t>		{</a:t>
            </a:r>
          </a:p>
          <a:p>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System.out.println</a:t>
            </a:r>
            <a:r>
              <a:rPr lang="en-IN" sz="2000" dirty="0">
                <a:solidFill>
                  <a:srgbClr val="000000"/>
                </a:solidFill>
                <a:latin typeface="Times New Roman" pitchFamily="18" charset="0"/>
                <a:cs typeface="Times New Roman" pitchFamily="18" charset="0"/>
              </a:rPr>
              <a:t>(</a:t>
            </a:r>
            <a:r>
              <a:rPr lang="en-IN" sz="2000" dirty="0">
                <a:solidFill>
                  <a:srgbClr val="0000FF"/>
                </a:solidFill>
                <a:latin typeface="Times New Roman" pitchFamily="18" charset="0"/>
                <a:cs typeface="Times New Roman" pitchFamily="18" charset="0"/>
              </a:rPr>
              <a:t>"Bike is running safely"</a:t>
            </a:r>
            <a:r>
              <a:rPr lang="en-IN" sz="2000" dirty="0">
                <a:solidFill>
                  <a:srgbClr val="000000"/>
                </a:solidFill>
                <a:latin typeface="Times New Roman" pitchFamily="18" charset="0"/>
                <a:cs typeface="Times New Roman" pitchFamily="18" charset="0"/>
              </a:rPr>
              <a:t>);</a:t>
            </a:r>
          </a:p>
          <a:p>
            <a:r>
              <a:rPr lang="en-IN" sz="2000" dirty="0">
                <a:solidFill>
                  <a:srgbClr val="000000"/>
                </a:solidFill>
                <a:latin typeface="Times New Roman" pitchFamily="18" charset="0"/>
                <a:cs typeface="Times New Roman" pitchFamily="18" charset="0"/>
              </a:rPr>
              <a:t>		}  </a:t>
            </a:r>
          </a:p>
          <a:p>
            <a:r>
              <a:rPr lang="en-IN" sz="2000" b="1" dirty="0">
                <a:solidFill>
                  <a:srgbClr val="006699"/>
                </a:solidFill>
                <a:latin typeface="Times New Roman" pitchFamily="18" charset="0"/>
                <a:cs typeface="Times New Roman" pitchFamily="18" charset="0"/>
              </a:rPr>
              <a:t>		public</a:t>
            </a:r>
            <a:r>
              <a:rPr lang="en-IN" sz="2000" dirty="0">
                <a:solidFill>
                  <a:srgbClr val="000000"/>
                </a:solidFill>
                <a:latin typeface="Times New Roman" pitchFamily="18" charset="0"/>
                <a:cs typeface="Times New Roman" pitchFamily="18" charset="0"/>
              </a:rPr>
              <a:t> </a:t>
            </a:r>
            <a:r>
              <a:rPr lang="en-IN" sz="2000" b="1" dirty="0">
                <a:solidFill>
                  <a:srgbClr val="006699"/>
                </a:solidFill>
                <a:latin typeface="Times New Roman" pitchFamily="18" charset="0"/>
                <a:cs typeface="Times New Roman" pitchFamily="18" charset="0"/>
              </a:rPr>
              <a:t>static</a:t>
            </a:r>
            <a:r>
              <a:rPr lang="en-IN" sz="2000" dirty="0">
                <a:solidFill>
                  <a:srgbClr val="000000"/>
                </a:solidFill>
                <a:latin typeface="Times New Roman" pitchFamily="18" charset="0"/>
                <a:cs typeface="Times New Roman" pitchFamily="18" charset="0"/>
              </a:rPr>
              <a:t> </a:t>
            </a:r>
            <a:r>
              <a:rPr lang="en-IN" sz="2000" b="1" dirty="0">
                <a:solidFill>
                  <a:srgbClr val="006699"/>
                </a:solidFill>
                <a:latin typeface="Times New Roman" pitchFamily="18" charset="0"/>
                <a:cs typeface="Times New Roman" pitchFamily="18" charset="0"/>
              </a:rPr>
              <a:t>void</a:t>
            </a:r>
            <a:r>
              <a:rPr lang="en-IN" sz="2000" dirty="0">
                <a:solidFill>
                  <a:srgbClr val="000000"/>
                </a:solidFill>
                <a:latin typeface="Times New Roman" pitchFamily="18" charset="0"/>
                <a:cs typeface="Times New Roman" pitchFamily="18" charset="0"/>
              </a:rPr>
              <a:t> main(String </a:t>
            </a:r>
            <a:r>
              <a:rPr lang="en-IN" sz="2000" dirty="0" err="1">
                <a:solidFill>
                  <a:srgbClr val="000000"/>
                </a:solidFill>
                <a:latin typeface="Times New Roman" pitchFamily="18" charset="0"/>
                <a:cs typeface="Times New Roman" pitchFamily="18" charset="0"/>
              </a:rPr>
              <a:t>args</a:t>
            </a:r>
            <a:r>
              <a:rPr lang="en-IN" sz="2000" dirty="0">
                <a:solidFill>
                  <a:srgbClr val="000000"/>
                </a:solidFill>
                <a:latin typeface="Times New Roman" pitchFamily="18" charset="0"/>
                <a:cs typeface="Times New Roman" pitchFamily="18" charset="0"/>
              </a:rPr>
              <a:t>[])</a:t>
            </a:r>
          </a:p>
          <a:p>
            <a:r>
              <a:rPr lang="en-IN" sz="2000" dirty="0">
                <a:solidFill>
                  <a:srgbClr val="000000"/>
                </a:solidFill>
                <a:latin typeface="Times New Roman" pitchFamily="18" charset="0"/>
                <a:cs typeface="Times New Roman" pitchFamily="18" charset="0"/>
              </a:rPr>
              <a:t>		{  </a:t>
            </a:r>
          </a:p>
          <a:p>
            <a:r>
              <a:rPr lang="en-IN" sz="2000" dirty="0">
                <a:solidFill>
                  <a:srgbClr val="000000"/>
                </a:solidFill>
                <a:latin typeface="Times New Roman" pitchFamily="18" charset="0"/>
                <a:cs typeface="Times New Roman" pitchFamily="18" charset="0"/>
              </a:rPr>
              <a:t>			Bike </a:t>
            </a:r>
            <a:r>
              <a:rPr lang="en-IN" sz="2000" dirty="0" err="1">
                <a:solidFill>
                  <a:srgbClr val="000000"/>
                </a:solidFill>
                <a:latin typeface="Times New Roman" pitchFamily="18" charset="0"/>
                <a:cs typeface="Times New Roman" pitchFamily="18" charset="0"/>
              </a:rPr>
              <a:t>obj</a:t>
            </a:r>
            <a:r>
              <a:rPr lang="en-IN" sz="2000" dirty="0">
                <a:solidFill>
                  <a:srgbClr val="000000"/>
                </a:solidFill>
                <a:latin typeface="Times New Roman" pitchFamily="18" charset="0"/>
                <a:cs typeface="Times New Roman" pitchFamily="18" charset="0"/>
              </a:rPr>
              <a:t> = </a:t>
            </a:r>
            <a:r>
              <a:rPr lang="en-IN" sz="2000" b="1" dirty="0">
                <a:solidFill>
                  <a:srgbClr val="006699"/>
                </a:solidFill>
                <a:latin typeface="Times New Roman" pitchFamily="18" charset="0"/>
                <a:cs typeface="Times New Roman" pitchFamily="18" charset="0"/>
              </a:rPr>
              <a:t>new</a:t>
            </a:r>
            <a:r>
              <a:rPr lang="en-IN" sz="2000" dirty="0">
                <a:solidFill>
                  <a:srgbClr val="000000"/>
                </a:solidFill>
                <a:latin typeface="Times New Roman" pitchFamily="18" charset="0"/>
                <a:cs typeface="Times New Roman" pitchFamily="18" charset="0"/>
              </a:rPr>
              <a:t> Bike();  </a:t>
            </a:r>
          </a:p>
          <a:p>
            <a:r>
              <a:rPr lang="en-IN" sz="2000" dirty="0">
                <a:solidFill>
                  <a:srgbClr val="000000"/>
                </a:solidFill>
                <a:latin typeface="Times New Roman" pitchFamily="18" charset="0"/>
                <a:cs typeface="Times New Roman" pitchFamily="18" charset="0"/>
              </a:rPr>
              <a:t>			</a:t>
            </a:r>
            <a:r>
              <a:rPr lang="en-IN" sz="2000" dirty="0" err="1">
                <a:solidFill>
                  <a:srgbClr val="000000"/>
                </a:solidFill>
                <a:latin typeface="Times New Roman" pitchFamily="18" charset="0"/>
                <a:cs typeface="Times New Roman" pitchFamily="18" charset="0"/>
              </a:rPr>
              <a:t>obj.run</a:t>
            </a:r>
            <a:r>
              <a:rPr lang="en-IN" sz="2000" dirty="0">
                <a:solidFill>
                  <a:srgbClr val="000000"/>
                </a:solidFill>
                <a:latin typeface="Times New Roman" pitchFamily="18" charset="0"/>
                <a:cs typeface="Times New Roman" pitchFamily="18" charset="0"/>
              </a:rPr>
              <a:t>();  </a:t>
            </a:r>
          </a:p>
          <a:p>
            <a:r>
              <a:rPr lang="en-IN" sz="2000" dirty="0">
                <a:solidFill>
                  <a:srgbClr val="000000"/>
                </a:solidFill>
                <a:latin typeface="Times New Roman" pitchFamily="18" charset="0"/>
                <a:cs typeface="Times New Roman" pitchFamily="18" charset="0"/>
              </a:rPr>
              <a:t>		} </a:t>
            </a:r>
          </a:p>
          <a:p>
            <a:r>
              <a:rPr lang="en-IN" sz="2000" dirty="0">
                <a:solidFill>
                  <a:srgbClr val="000000"/>
                </a:solidFill>
                <a:latin typeface="Times New Roman" pitchFamily="18" charset="0"/>
                <a:cs typeface="Times New Roman" pitchFamily="18" charset="0"/>
              </a:rPr>
              <a:t>	}</a:t>
            </a:r>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dirty="0">
              <a:latin typeface="Calibri"/>
              <a:cs typeface="Calibri"/>
            </a:endParaRPr>
          </a:p>
        </p:txBody>
      </p:sp>
      <p:sp>
        <p:nvSpPr>
          <p:cNvPr id="9" name="Rectangle 8"/>
          <p:cNvSpPr/>
          <p:nvPr/>
        </p:nvSpPr>
        <p:spPr>
          <a:xfrm>
            <a:off x="1524000" y="394066"/>
            <a:ext cx="4572000" cy="830997"/>
          </a:xfrm>
          <a:prstGeom prst="rect">
            <a:avLst/>
          </a:prstGeom>
        </p:spPr>
        <p:txBody>
          <a:bodyPr>
            <a:spAutoFit/>
          </a:bodyPr>
          <a:lstStyle/>
          <a:p>
            <a:pPr lvl="0" algn="ctr"/>
            <a:r>
              <a:rPr lang="en-IN" sz="2400" b="1" dirty="0"/>
              <a:t>Example of method overriding</a:t>
            </a:r>
            <a:r>
              <a:rPr lang="en-IN" sz="2400" dirty="0"/>
              <a:t/>
            </a:r>
            <a:br>
              <a:rPr lang="en-IN" sz="2400" dirty="0"/>
            </a:br>
            <a:endParaRPr lang="en-US" sz="2400" dirty="0" smtClean="0">
              <a:ea typeface="Calibri"/>
              <a:cs typeface="Calibri"/>
              <a:sym typeface="Calibri"/>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9"/>
        <p:cNvGrpSpPr/>
        <p:nvPr/>
      </p:nvGrpSpPr>
      <p:grpSpPr>
        <a:xfrm>
          <a:off x="0" y="0"/>
          <a:ext cx="0" cy="0"/>
          <a:chOff x="0" y="0"/>
          <a:chExt cx="0" cy="0"/>
        </a:xfrm>
      </p:grpSpPr>
      <p:sp>
        <p:nvSpPr>
          <p:cNvPr id="3" name="Rectangle 2"/>
          <p:cNvSpPr/>
          <p:nvPr/>
        </p:nvSpPr>
        <p:spPr>
          <a:xfrm>
            <a:off x="1524000" y="120134"/>
            <a:ext cx="6878638" cy="369332"/>
          </a:xfrm>
          <a:prstGeom prst="rect">
            <a:avLst/>
          </a:prstGeom>
        </p:spPr>
        <p:txBody>
          <a:bodyPr wrap="square">
            <a:spAutoFit/>
          </a:bodyPr>
          <a:lstStyle/>
          <a:p>
            <a:pPr marL="12700">
              <a:lnSpc>
                <a:spcPct val="100000"/>
              </a:lnSpc>
              <a:spcBef>
                <a:spcPts val="100"/>
              </a:spcBef>
            </a:pPr>
            <a:r>
              <a:rPr lang="en-US" b="1" spc="-50" dirty="0" smtClean="0">
                <a:cs typeface="Calibri"/>
              </a:rPr>
              <a:t>JAYAWANTRAO</a:t>
            </a:r>
            <a:r>
              <a:rPr lang="en-US" b="1" spc="-20" dirty="0" smtClean="0">
                <a:cs typeface="Calibri"/>
              </a:rPr>
              <a:t> </a:t>
            </a:r>
            <a:r>
              <a:rPr lang="en-US" b="1" spc="-35" dirty="0" smtClean="0">
                <a:cs typeface="Calibri"/>
              </a:rPr>
              <a:t>SAWANT</a:t>
            </a:r>
            <a:r>
              <a:rPr lang="en-US" b="1" spc="10" dirty="0" smtClean="0">
                <a:cs typeface="Calibri"/>
              </a:rPr>
              <a:t> </a:t>
            </a:r>
            <a:r>
              <a:rPr lang="en-US" b="1" spc="-15" dirty="0" smtClean="0">
                <a:cs typeface="Calibri"/>
              </a:rPr>
              <a:t>COLLEGE</a:t>
            </a:r>
            <a:r>
              <a:rPr lang="en-US" b="1" spc="15" dirty="0" smtClean="0">
                <a:cs typeface="Calibri"/>
              </a:rPr>
              <a:t> </a:t>
            </a:r>
            <a:r>
              <a:rPr lang="en-US" b="1" spc="-5" dirty="0" smtClean="0">
                <a:cs typeface="Calibri"/>
              </a:rPr>
              <a:t>OF</a:t>
            </a:r>
            <a:r>
              <a:rPr lang="en-US" b="1" dirty="0" smtClean="0">
                <a:cs typeface="Calibri"/>
              </a:rPr>
              <a:t> ENGINEERING,</a:t>
            </a:r>
            <a:r>
              <a:rPr lang="en-US" b="1" spc="-5" dirty="0" smtClean="0">
                <a:cs typeface="Calibri"/>
              </a:rPr>
              <a:t> </a:t>
            </a:r>
            <a:r>
              <a:rPr lang="en-US" b="1" spc="-10" dirty="0" smtClean="0">
                <a:cs typeface="Calibri"/>
              </a:rPr>
              <a:t>HADAPSAR,</a:t>
            </a:r>
            <a:r>
              <a:rPr lang="en-US" b="1" spc="-15" dirty="0" smtClean="0">
                <a:cs typeface="Calibri"/>
              </a:rPr>
              <a:t> </a:t>
            </a:r>
            <a:r>
              <a:rPr lang="en-US" b="1" spc="-5" dirty="0" smtClean="0">
                <a:cs typeface="Calibri"/>
              </a:rPr>
              <a:t>PUNE</a:t>
            </a:r>
            <a:endParaRPr lang="en-US" dirty="0">
              <a:cs typeface="Calibri"/>
            </a:endParaRPr>
          </a:p>
        </p:txBody>
      </p:sp>
      <p:pic>
        <p:nvPicPr>
          <p:cNvPr id="9" name="object 4"/>
          <p:cNvPicPr/>
          <p:nvPr/>
        </p:nvPicPr>
        <p:blipFill>
          <a:blip r:embed="rId3" cstate="print"/>
          <a:stretch>
            <a:fillRect/>
          </a:stretch>
        </p:blipFill>
        <p:spPr>
          <a:xfrm>
            <a:off x="533400" y="32511"/>
            <a:ext cx="745172" cy="507872"/>
          </a:xfrm>
          <a:prstGeom prst="rect">
            <a:avLst/>
          </a:prstGeom>
        </p:spPr>
      </p:pic>
      <p:graphicFrame>
        <p:nvGraphicFramePr>
          <p:cNvPr id="4" name="Table 3"/>
          <p:cNvGraphicFramePr>
            <a:graphicFrameLocks noGrp="1"/>
          </p:cNvGraphicFramePr>
          <p:nvPr>
            <p:extLst>
              <p:ext uri="{D42A27DB-BD31-4B8C-83A1-F6EECF244321}">
                <p14:modId xmlns:p14="http://schemas.microsoft.com/office/powerpoint/2010/main" val="3831220603"/>
              </p:ext>
            </p:extLst>
          </p:nvPr>
        </p:nvGraphicFramePr>
        <p:xfrm>
          <a:off x="1066800" y="575535"/>
          <a:ext cx="7772400" cy="6478218"/>
        </p:xfrm>
        <a:graphic>
          <a:graphicData uri="http://schemas.openxmlformats.org/drawingml/2006/table">
            <a:tbl>
              <a:tblPr/>
              <a:tblGrid>
                <a:gridCol w="4111021">
                  <a:extLst>
                    <a:ext uri="{9D8B030D-6E8A-4147-A177-3AD203B41FA5}">
                      <a16:colId xmlns:a16="http://schemas.microsoft.com/office/drawing/2014/main" val="20000"/>
                    </a:ext>
                  </a:extLst>
                </a:gridCol>
                <a:gridCol w="3661379">
                  <a:extLst>
                    <a:ext uri="{9D8B030D-6E8A-4147-A177-3AD203B41FA5}">
                      <a16:colId xmlns:a16="http://schemas.microsoft.com/office/drawing/2014/main" val="20001"/>
                    </a:ext>
                  </a:extLst>
                </a:gridCol>
              </a:tblGrid>
              <a:tr h="734606">
                <a:tc>
                  <a:txBody>
                    <a:bodyPr/>
                    <a:lstStyle/>
                    <a:p>
                      <a:pPr algn="ctr" fontAlgn="t"/>
                      <a:endParaRPr lang="en-IN" sz="1600" dirty="0" smtClean="0">
                        <a:solidFill>
                          <a:srgbClr val="FFFFFF"/>
                        </a:solidFill>
                        <a:effectLst/>
                      </a:endParaRPr>
                    </a:p>
                    <a:p>
                      <a:pPr algn="ctr" fontAlgn="t"/>
                      <a:r>
                        <a:rPr lang="en-IN" sz="3200" dirty="0" smtClean="0">
                          <a:solidFill>
                            <a:srgbClr val="FFFFFF"/>
                          </a:solidFill>
                          <a:effectLst/>
                        </a:rPr>
                        <a:t>Method </a:t>
                      </a:r>
                      <a:r>
                        <a:rPr lang="en-IN" sz="3200" dirty="0">
                          <a:solidFill>
                            <a:srgbClr val="FFFFFF"/>
                          </a:solidFill>
                          <a:effectLst/>
                        </a:rPr>
                        <a:t>Overloading</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tx1"/>
                    </a:solidFill>
                  </a:tcPr>
                </a:tc>
                <a:tc>
                  <a:txBody>
                    <a:bodyPr/>
                    <a:lstStyle/>
                    <a:p>
                      <a:pPr algn="ctr" fontAlgn="t"/>
                      <a:endParaRPr lang="en-IN" sz="1600" dirty="0" smtClean="0">
                        <a:solidFill>
                          <a:srgbClr val="FFFFFF"/>
                        </a:solidFill>
                        <a:effectLst/>
                      </a:endParaRPr>
                    </a:p>
                    <a:p>
                      <a:pPr algn="ctr" fontAlgn="t"/>
                      <a:r>
                        <a:rPr lang="en-IN" sz="3200" dirty="0" smtClean="0">
                          <a:solidFill>
                            <a:srgbClr val="FFFFFF"/>
                          </a:solidFill>
                          <a:effectLst/>
                        </a:rPr>
                        <a:t>Method </a:t>
                      </a:r>
                      <a:r>
                        <a:rPr lang="en-IN" sz="3200" dirty="0">
                          <a:solidFill>
                            <a:srgbClr val="FFFFFF"/>
                          </a:solidFill>
                          <a:effectLst/>
                        </a:rPr>
                        <a:t>Overriding</a:t>
                      </a:r>
                    </a:p>
                  </a:txBody>
                  <a:tcPr marL="28575" marR="28575" marT="28575" marB="28575">
                    <a:lnL w="9525" cap="flat" cmpd="sng" algn="ctr">
                      <a:solidFill>
                        <a:srgbClr val="AB9A61"/>
                      </a:solidFill>
                      <a:prstDash val="solid"/>
                      <a:round/>
                      <a:headEnd type="none" w="med" len="med"/>
                      <a:tailEnd type="none" w="med" len="med"/>
                    </a:lnL>
                    <a:lnR w="9525" cap="flat" cmpd="sng" algn="ctr">
                      <a:solidFill>
                        <a:srgbClr val="AB9A61"/>
                      </a:solidFill>
                      <a:prstDash val="solid"/>
                      <a:round/>
                      <a:headEnd type="none" w="med" len="med"/>
                      <a:tailEnd type="none" w="med" len="med"/>
                    </a:lnR>
                    <a:lnT w="9525" cap="flat" cmpd="sng" algn="ctr">
                      <a:solidFill>
                        <a:srgbClr val="AB9A61"/>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2509016">
                <a:tc>
                  <a:txBody>
                    <a:bodyPr/>
                    <a:lstStyle/>
                    <a:p>
                      <a:pPr fontAlgn="t"/>
                      <a:r>
                        <a:rPr lang="en-IN" sz="2400" b="0" i="0" dirty="0">
                          <a:solidFill>
                            <a:srgbClr val="000000"/>
                          </a:solidFill>
                          <a:effectLst/>
                          <a:latin typeface="Verdana" panose="020B0604030504040204" pitchFamily="34" charset="0"/>
                        </a:rPr>
                        <a:t>1) Method overloading is used to increase the readability of the program.</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2400" b="0" i="0" dirty="0">
                          <a:solidFill>
                            <a:srgbClr val="000000"/>
                          </a:solidFill>
                          <a:effectLst/>
                          <a:latin typeface="Verdana" panose="020B0604030504040204" pitchFamily="34" charset="0"/>
                        </a:rPr>
                        <a:t>Method overriding is used to provide the specific implementation of the method that is already provided by its super class.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86956">
                <a:tc>
                  <a:txBody>
                    <a:bodyPr/>
                    <a:lstStyle/>
                    <a:p>
                      <a:pPr fontAlgn="t"/>
                      <a:r>
                        <a:rPr lang="en-IN" sz="2400" b="0" i="0">
                          <a:solidFill>
                            <a:srgbClr val="000000"/>
                          </a:solidFill>
                          <a:effectLst/>
                          <a:latin typeface="Verdana" panose="020B0604030504040204" pitchFamily="34" charset="0"/>
                        </a:rPr>
                        <a:t>2) method overloading is performed within a class.</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tc>
                  <a:txBody>
                    <a:bodyPr/>
                    <a:lstStyle/>
                    <a:p>
                      <a:pPr fontAlgn="t"/>
                      <a:r>
                        <a:rPr lang="en-IN" sz="2400" b="0" i="0" dirty="0">
                          <a:solidFill>
                            <a:srgbClr val="000000"/>
                          </a:solidFill>
                          <a:effectLst/>
                          <a:latin typeface="Verdana" panose="020B0604030504040204" pitchFamily="34" charset="0"/>
                        </a:rPr>
                        <a:t>Method overriding occurs in two classes that have IS-A relationship.</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6F4F0"/>
                    </a:solidFill>
                  </a:tcPr>
                </a:tc>
                <a:extLst>
                  <a:ext uri="{0D108BD9-81ED-4DB2-BD59-A6C34878D82A}">
                    <a16:rowId xmlns:a16="http://schemas.microsoft.com/office/drawing/2014/main" val="10002"/>
                  </a:ext>
                </a:extLst>
              </a:tr>
              <a:tr h="1399488">
                <a:tc>
                  <a:txBody>
                    <a:bodyPr/>
                    <a:lstStyle/>
                    <a:p>
                      <a:pPr fontAlgn="t"/>
                      <a:r>
                        <a:rPr lang="en-IN" sz="2400" b="0" i="0">
                          <a:solidFill>
                            <a:srgbClr val="000000"/>
                          </a:solidFill>
                          <a:effectLst/>
                          <a:latin typeface="Verdana" panose="020B0604030504040204" pitchFamily="34" charset="0"/>
                        </a:rPr>
                        <a:t>3) In case of method overloading parameter must be different.</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tc>
                  <a:txBody>
                    <a:bodyPr/>
                    <a:lstStyle/>
                    <a:p>
                      <a:pPr fontAlgn="t"/>
                      <a:r>
                        <a:rPr lang="en-IN" sz="2400" b="0" i="0" dirty="0">
                          <a:solidFill>
                            <a:srgbClr val="000000"/>
                          </a:solidFill>
                          <a:effectLst/>
                          <a:latin typeface="Verdana" panose="020B0604030504040204" pitchFamily="34" charset="0"/>
                        </a:rPr>
                        <a:t>In case of method overriding parameter must be same.</a:t>
                      </a:r>
                    </a:p>
                  </a:txBody>
                  <a:tcPr marL="47625" marR="47625" marT="66675" marB="66675">
                    <a:lnL w="9525" cap="flat" cmpd="sng" algn="ctr">
                      <a:solidFill>
                        <a:srgbClr val="D4D4D4"/>
                      </a:solidFill>
                      <a:prstDash val="solid"/>
                      <a:round/>
                      <a:headEnd type="none" w="med" len="med"/>
                      <a:tailEnd type="none" w="med" len="med"/>
                    </a:lnL>
                    <a:lnR w="9525" cap="flat" cmpd="sng" algn="ctr">
                      <a:solidFill>
                        <a:srgbClr val="D4D4D4"/>
                      </a:solidFill>
                      <a:prstDash val="solid"/>
                      <a:round/>
                      <a:headEnd type="none" w="med" len="med"/>
                      <a:tailEnd type="none" w="med" len="med"/>
                    </a:lnR>
                    <a:lnT w="9525" cap="flat" cmpd="sng" algn="ctr">
                      <a:solidFill>
                        <a:srgbClr val="D4D4D4"/>
                      </a:solidFill>
                      <a:prstDash val="solid"/>
                      <a:round/>
                      <a:headEnd type="none" w="med" len="med"/>
                      <a:tailEnd type="none" w="med" len="med"/>
                    </a:lnT>
                    <a:lnB w="9525" cap="flat" cmpd="sng" algn="ctr">
                      <a:solidFill>
                        <a:srgbClr val="D4D4D4"/>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2" name="Footer Placeholder 1"/>
          <p:cNvSpPr>
            <a:spLocks noGrp="1"/>
          </p:cNvSpPr>
          <p:nvPr>
            <p:ph type="ftr" idx="11"/>
          </p:nvPr>
        </p:nvSpPr>
        <p:spPr/>
        <p:txBody>
          <a:bodyPr/>
          <a:lstStyle/>
          <a:p>
            <a:r>
              <a:rPr lang="en-IN" smtClean="0"/>
              <a:t>Prof. M.A.Thorat</a:t>
            </a:r>
            <a:endParaRPr lang="en-IN"/>
          </a:p>
        </p:txBody>
      </p:sp>
    </p:spTree>
    <p:extLst>
      <p:ext uri="{BB962C8B-B14F-4D97-AF65-F5344CB8AC3E}">
        <p14:creationId xmlns:p14="http://schemas.microsoft.com/office/powerpoint/2010/main" val="2391019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15" name="object 1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7" name="Rectangle 16"/>
          <p:cNvSpPr/>
          <p:nvPr/>
        </p:nvSpPr>
        <p:spPr>
          <a:xfrm>
            <a:off x="870127" y="1137821"/>
            <a:ext cx="7807708" cy="5262979"/>
          </a:xfrm>
          <a:prstGeom prst="rect">
            <a:avLst/>
          </a:prstGeom>
        </p:spPr>
        <p:txBody>
          <a:bodyPr wrap="square">
            <a:spAutoFit/>
          </a:bodyPr>
          <a:lstStyle/>
          <a:p>
            <a:pPr marL="457200" indent="-457200">
              <a:buFont typeface="Arial" pitchFamily="34" charset="0"/>
              <a:buChar char="•"/>
            </a:pPr>
            <a:r>
              <a:rPr lang="en-IN" altLang="en-US" sz="2800" dirty="0"/>
              <a:t>Dynamic method dispatch allows Java to support overriding of a method, which is central for run-time polymorphism.</a:t>
            </a:r>
          </a:p>
          <a:p>
            <a:pPr marL="457200" indent="-457200">
              <a:buFont typeface="Arial" pitchFamily="34" charset="0"/>
              <a:buChar char="•"/>
            </a:pPr>
            <a:endParaRPr lang="en-IN" altLang="en-US" sz="2800" dirty="0"/>
          </a:p>
          <a:p>
            <a:pPr marL="457200" indent="-457200">
              <a:buFont typeface="Arial" pitchFamily="34" charset="0"/>
              <a:buChar char="•"/>
            </a:pPr>
            <a:r>
              <a:rPr lang="en-IN" altLang="en-US" sz="2800" dirty="0"/>
              <a:t>It allows a class to specify methods that will be common to all of its derivatives while allowing subclasses to define the specific implementation of some or all of those methods.</a:t>
            </a:r>
          </a:p>
          <a:p>
            <a:pPr marL="457200" indent="-457200">
              <a:buFont typeface="Arial" pitchFamily="34" charset="0"/>
              <a:buChar char="•"/>
            </a:pPr>
            <a:endParaRPr lang="en-IN" altLang="en-US" sz="2800" dirty="0"/>
          </a:p>
          <a:p>
            <a:pPr marL="457200" indent="-457200">
              <a:buFont typeface="Arial" pitchFamily="34" charset="0"/>
              <a:buChar char="•"/>
            </a:pPr>
            <a:r>
              <a:rPr lang="en-IN" altLang="en-US" sz="2800" dirty="0"/>
              <a:t>It also allows subclasses to add its specific methods subclasses to define the specific implementation of some.</a:t>
            </a:r>
            <a:endParaRPr lang="en-IN" sz="2800" b="1" dirty="0"/>
          </a:p>
        </p:txBody>
      </p:sp>
      <p:sp>
        <p:nvSpPr>
          <p:cNvPr id="2" name="Rectangle 1"/>
          <p:cNvSpPr/>
          <p:nvPr/>
        </p:nvSpPr>
        <p:spPr>
          <a:xfrm>
            <a:off x="948972" y="656074"/>
            <a:ext cx="3583610" cy="461665"/>
          </a:xfrm>
          <a:prstGeom prst="rect">
            <a:avLst/>
          </a:prstGeom>
        </p:spPr>
        <p:txBody>
          <a:bodyPr wrap="none">
            <a:spAutoFit/>
          </a:bodyPr>
          <a:lstStyle/>
          <a:p>
            <a:r>
              <a:rPr lang="en-IN" altLang="en-US" sz="2400" b="1" dirty="0">
                <a:sym typeface="+mn-ea"/>
              </a:rPr>
              <a:t>Dynamic method dispatch </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15" name="object 1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7" name="Rectangle 16"/>
          <p:cNvSpPr/>
          <p:nvPr/>
        </p:nvSpPr>
        <p:spPr>
          <a:xfrm>
            <a:off x="905986" y="1471911"/>
            <a:ext cx="7780814" cy="4832092"/>
          </a:xfrm>
          <a:prstGeom prst="rect">
            <a:avLst/>
          </a:prstGeom>
        </p:spPr>
        <p:txBody>
          <a:bodyPr wrap="square">
            <a:spAutoFit/>
          </a:bodyPr>
          <a:lstStyle/>
          <a:p>
            <a:pPr marL="457200" indent="-457200" algn="just">
              <a:buFont typeface="Arial" pitchFamily="34" charset="0"/>
              <a:buChar char="•"/>
            </a:pPr>
            <a:r>
              <a:rPr lang="en-IN" altLang="en-US" sz="2800" dirty="0"/>
              <a:t>A class which is declared as abstract is known as an abstract class. It can have abstract and non-abstract methods. It needs to be extended and its method implemented. It cannot be instantiated.</a:t>
            </a:r>
          </a:p>
          <a:p>
            <a:pPr marL="457200" indent="-457200" algn="just">
              <a:buFont typeface="Arial" pitchFamily="34" charset="0"/>
              <a:buChar char="•"/>
            </a:pPr>
            <a:r>
              <a:rPr lang="en-US" sz="2800" dirty="0"/>
              <a:t>A Java abstract class is a class which cannot be instantiated, meaning you cannot create new instances of an abstract class. The purpose of an abstract class is to function as a base for subclasses.</a:t>
            </a:r>
            <a:endParaRPr lang="en-IN" altLang="en-US" sz="3200" dirty="0"/>
          </a:p>
          <a:p>
            <a:endParaRPr lang="en-IN" sz="2800" b="1" dirty="0"/>
          </a:p>
        </p:txBody>
      </p:sp>
      <p:sp>
        <p:nvSpPr>
          <p:cNvPr id="2" name="Rectangle 1"/>
          <p:cNvSpPr/>
          <p:nvPr/>
        </p:nvSpPr>
        <p:spPr>
          <a:xfrm>
            <a:off x="901504" y="838200"/>
            <a:ext cx="2845972" cy="461665"/>
          </a:xfrm>
          <a:prstGeom prst="rect">
            <a:avLst/>
          </a:prstGeom>
        </p:spPr>
        <p:txBody>
          <a:bodyPr wrap="none">
            <a:spAutoFit/>
          </a:bodyPr>
          <a:lstStyle/>
          <a:p>
            <a:r>
              <a:rPr lang="en-IN" altLang="en-US" sz="2400" b="1" dirty="0"/>
              <a:t>Abstract class in Java</a:t>
            </a:r>
            <a:endParaRPr lang="en-US" sz="2400" b="1" dirty="0"/>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764997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object 15"/>
          <p:cNvSpPr txBox="1"/>
          <p:nvPr/>
        </p:nvSpPr>
        <p:spPr>
          <a:xfrm>
            <a:off x="533400" y="1445669"/>
            <a:ext cx="4343400" cy="5568063"/>
          </a:xfrm>
          <a:prstGeom prst="rect">
            <a:avLst/>
          </a:prstGeom>
        </p:spPr>
        <p:txBody>
          <a:bodyPr vert="horz" wrap="square" lIns="0" tIns="100965" rIns="0" bIns="0" rtlCol="0">
            <a:spAutoFit/>
          </a:bodyPr>
          <a:lstStyle/>
          <a:p>
            <a:pPr marL="342900" indent="-342900" algn="just">
              <a:lnSpc>
                <a:spcPct val="120000"/>
              </a:lnSpc>
              <a:buFont typeface="Arial" pitchFamily="34" charset="0"/>
              <a:buChar char="•"/>
            </a:pPr>
            <a:r>
              <a:rPr lang="en-IN" altLang="en-US" sz="2400" dirty="0"/>
              <a:t>An abstract class must be declared with an abstract keyword.</a:t>
            </a:r>
          </a:p>
          <a:p>
            <a:pPr marL="342900" indent="-342900" algn="just">
              <a:lnSpc>
                <a:spcPct val="120000"/>
              </a:lnSpc>
              <a:buFont typeface="Arial" pitchFamily="34" charset="0"/>
              <a:buChar char="•"/>
            </a:pPr>
            <a:r>
              <a:rPr lang="en-IN" altLang="en-US" sz="2400" dirty="0"/>
              <a:t>It can have abstract and non-abstract methods.</a:t>
            </a:r>
          </a:p>
          <a:p>
            <a:pPr marL="342900" indent="-342900" algn="just">
              <a:lnSpc>
                <a:spcPct val="120000"/>
              </a:lnSpc>
              <a:buFont typeface="Arial" pitchFamily="34" charset="0"/>
              <a:buChar char="•"/>
            </a:pPr>
            <a:r>
              <a:rPr lang="en-IN" altLang="en-US" sz="2400" dirty="0"/>
              <a:t>It cannot be instantiated.</a:t>
            </a:r>
          </a:p>
          <a:p>
            <a:pPr marL="342900" indent="-342900" algn="just">
              <a:lnSpc>
                <a:spcPct val="120000"/>
              </a:lnSpc>
              <a:buFont typeface="Arial" pitchFamily="34" charset="0"/>
              <a:buChar char="•"/>
            </a:pPr>
            <a:r>
              <a:rPr lang="en-IN" altLang="en-US" sz="2400" dirty="0"/>
              <a:t>It can have constructors and static methods also.</a:t>
            </a:r>
          </a:p>
          <a:p>
            <a:pPr marL="342900" indent="-342900" algn="just">
              <a:lnSpc>
                <a:spcPct val="120000"/>
              </a:lnSpc>
              <a:buFont typeface="Arial" pitchFamily="34" charset="0"/>
              <a:buChar char="•"/>
            </a:pPr>
            <a:r>
              <a:rPr lang="en-IN" altLang="en-US" sz="2400" dirty="0"/>
              <a:t>It can have final methods which will force the subclass not to change the body of the method</a:t>
            </a:r>
            <a:r>
              <a:rPr lang="en-IN" altLang="en-US" sz="3200" dirty="0"/>
              <a:t>.</a:t>
            </a:r>
          </a:p>
        </p:txBody>
      </p:sp>
      <p:sp>
        <p:nvSpPr>
          <p:cNvPr id="16" name="object 1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7" name="object 17"/>
          <p:cNvPicPr/>
          <p:nvPr/>
        </p:nvPicPr>
        <p:blipFill>
          <a:blip r:embed="rId2" cstate="print"/>
          <a:stretch>
            <a:fillRect/>
          </a:stretch>
        </p:blipFill>
        <p:spPr>
          <a:xfrm>
            <a:off x="533400" y="32511"/>
            <a:ext cx="745172" cy="507872"/>
          </a:xfrm>
          <a:prstGeom prst="rect">
            <a:avLst/>
          </a:prstGeom>
        </p:spPr>
      </p:pic>
      <p:sp>
        <p:nvSpPr>
          <p:cNvPr id="20" name="Rectangle 19"/>
          <p:cNvSpPr/>
          <p:nvPr/>
        </p:nvSpPr>
        <p:spPr>
          <a:xfrm>
            <a:off x="1392174" y="553837"/>
            <a:ext cx="2453300" cy="584775"/>
          </a:xfrm>
          <a:prstGeom prst="rect">
            <a:avLst/>
          </a:prstGeom>
        </p:spPr>
        <p:txBody>
          <a:bodyPr wrap="none">
            <a:spAutoFit/>
          </a:bodyPr>
          <a:lstStyle/>
          <a:p>
            <a:r>
              <a:rPr lang="en-IN" altLang="en-US" sz="3200" b="1" dirty="0"/>
              <a:t>abstract </a:t>
            </a:r>
            <a:r>
              <a:rPr lang="en-IN" altLang="en-US" sz="3200" b="1" dirty="0" smtClean="0"/>
              <a:t>class</a:t>
            </a:r>
            <a:endParaRPr lang="en-US" sz="3200" b="1" dirty="0" smtClean="0"/>
          </a:p>
        </p:txBody>
      </p:sp>
      <p:pic>
        <p:nvPicPr>
          <p:cNvPr id="7" name="Picture 6"/>
          <p:cNvPicPr>
            <a:picLocks noChangeAspect="1"/>
          </p:cNvPicPr>
          <p:nvPr/>
        </p:nvPicPr>
        <p:blipFill>
          <a:blip r:embed="rId3"/>
          <a:stretch>
            <a:fillRect/>
          </a:stretch>
        </p:blipFill>
        <p:spPr>
          <a:xfrm>
            <a:off x="4953000" y="1676400"/>
            <a:ext cx="4191000" cy="4332605"/>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61594"/>
            <a:ext cx="5219700" cy="690574"/>
          </a:xfrm>
          <a:prstGeom prst="rect">
            <a:avLst/>
          </a:prstGeom>
        </p:spPr>
        <p:txBody>
          <a:bodyPr vert="horz" wrap="square" lIns="0" tIns="13335" rIns="0" bIns="0" rtlCol="0">
            <a:spAutoFit/>
          </a:bodyPr>
          <a:lstStyle/>
          <a:p>
            <a:r>
              <a:rPr lang="en-US" sz="4400" dirty="0"/>
              <a:t>Inheritance</a:t>
            </a:r>
            <a:endParaRPr lang="en-US" sz="4400" b="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526286" cy="153888"/>
          </a:xfrm>
          <a:prstGeom prst="rect">
            <a:avLst/>
          </a:prstGeom>
        </p:spPr>
        <p:txBody>
          <a:bodyPr vert="horz" wrap="square" lIns="0" tIns="0" rIns="0" bIns="0" rtlCol="0">
            <a:spAutoFit/>
          </a:bodyPr>
          <a:lstStyle/>
          <a:p>
            <a:pPr marL="12700">
              <a:lnSpc>
                <a:spcPts val="1240"/>
              </a:lnSpc>
            </a:pPr>
            <a:r>
              <a:rPr lang="en-IN" spc="-20" smtClean="0"/>
              <a:t>Prof. M.A.Thorat</a:t>
            </a:r>
            <a:endParaRPr spc="-10" dirty="0"/>
          </a:p>
        </p:txBody>
      </p:sp>
      <p:pic>
        <p:nvPicPr>
          <p:cNvPr id="7" name="Picture 4" descr="-inheritance-306782"/>
          <p:cNvPicPr>
            <a:picLocks noChangeAspect="1"/>
          </p:cNvPicPr>
          <p:nvPr/>
        </p:nvPicPr>
        <p:blipFill>
          <a:blip r:embed="rId3"/>
          <a:stretch>
            <a:fillRect/>
          </a:stretch>
        </p:blipFill>
        <p:spPr>
          <a:xfrm>
            <a:off x="381000" y="1219200"/>
            <a:ext cx="7391400" cy="5497111"/>
          </a:xfrm>
          <a:prstGeom prst="rect">
            <a:avLst/>
          </a:prstGeom>
          <a:noFill/>
          <a:ln w="9525">
            <a:noFill/>
            <a:miter/>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8" name="object 8"/>
          <p:cNvPicPr/>
          <p:nvPr/>
        </p:nvPicPr>
        <p:blipFill>
          <a:blip r:embed="rId2" cstate="print"/>
          <a:stretch>
            <a:fillRect/>
          </a:stretch>
        </p:blipFill>
        <p:spPr>
          <a:xfrm>
            <a:off x="533400" y="32511"/>
            <a:ext cx="745172" cy="507872"/>
          </a:xfrm>
          <a:prstGeom prst="rect">
            <a:avLst/>
          </a:prstGeom>
        </p:spPr>
      </p:pic>
      <p:pic>
        <p:nvPicPr>
          <p:cNvPr id="13" name="Picture 2" descr="Difference between Abstract Class and Interface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470" y="540383"/>
            <a:ext cx="8399929" cy="5936617"/>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pic>
        <p:nvPicPr>
          <p:cNvPr id="9" name="Picture 2" descr="Java interfaces &amp; abstract classes"/>
          <p:cNvPicPr>
            <a:picLocks noChangeAspect="1" noChangeArrowheads="1"/>
          </p:cNvPicPr>
          <p:nvPr/>
        </p:nvPicPr>
        <p:blipFill rotWithShape="1">
          <a:blip r:embed="rId3">
            <a:extLst>
              <a:ext uri="{28A0092B-C50C-407E-A947-70E740481C1C}">
                <a14:useLocalDpi xmlns:a14="http://schemas.microsoft.com/office/drawing/2010/main" val="0"/>
              </a:ext>
            </a:extLst>
          </a:blip>
          <a:srcRect b="4642"/>
          <a:stretch/>
        </p:blipFill>
        <p:spPr bwMode="auto">
          <a:xfrm>
            <a:off x="1082695" y="847701"/>
            <a:ext cx="7349958" cy="5349239"/>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5" name="object 5"/>
          <p:cNvSpPr txBox="1"/>
          <p:nvPr/>
        </p:nvSpPr>
        <p:spPr>
          <a:xfrm>
            <a:off x="228600" y="1752600"/>
            <a:ext cx="8763000" cy="3814506"/>
          </a:xfrm>
          <a:prstGeom prst="rect">
            <a:avLst/>
          </a:prstGeom>
        </p:spPr>
        <p:txBody>
          <a:bodyPr vert="horz" wrap="square" lIns="0" tIns="120015" rIns="0" bIns="0" rtlCol="0">
            <a:spAutoFit/>
          </a:bodyPr>
          <a:lstStyle/>
          <a:p>
            <a:r>
              <a:rPr lang="en-IN" altLang="en-US" sz="2400" dirty="0"/>
              <a:t>The Object class is the parent class of all the classes in java by default. In other words, it is the topmost class of java.</a:t>
            </a:r>
          </a:p>
          <a:p>
            <a:endParaRPr lang="en-IN" altLang="en-US" sz="2400" dirty="0"/>
          </a:p>
          <a:p>
            <a:r>
              <a:rPr lang="en-IN" altLang="en-US" sz="2400" dirty="0"/>
              <a:t>The Object class is beneficial if you want to refer any object whose type you don't know. Notice that parent class reference variable can refer the child class object, know as </a:t>
            </a:r>
            <a:r>
              <a:rPr lang="en-IN" altLang="en-US" sz="2400" dirty="0" err="1"/>
              <a:t>upcasting</a:t>
            </a:r>
            <a:r>
              <a:rPr lang="en-IN" altLang="en-US" sz="2400" dirty="0"/>
              <a:t>.</a:t>
            </a:r>
          </a:p>
          <a:p>
            <a:endParaRPr lang="en-IN" altLang="en-US" sz="2400" dirty="0"/>
          </a:p>
          <a:p>
            <a:r>
              <a:rPr lang="en-IN" altLang="en-US" sz="2400" dirty="0"/>
              <a:t>Let's take an example, there is </a:t>
            </a:r>
            <a:r>
              <a:rPr lang="en-IN" altLang="en-US" sz="2400" dirty="0" err="1"/>
              <a:t>getObject</a:t>
            </a:r>
            <a:r>
              <a:rPr lang="en-IN" altLang="en-US" sz="2400" dirty="0"/>
              <a:t>() method that returns an object but it can be of any type like </a:t>
            </a:r>
            <a:r>
              <a:rPr lang="en-IN" altLang="en-US" sz="2400" dirty="0" err="1"/>
              <a:t>Employee,Student</a:t>
            </a:r>
            <a:r>
              <a:rPr lang="en-IN" altLang="en-US" sz="2400" dirty="0"/>
              <a:t> </a:t>
            </a:r>
            <a:r>
              <a:rPr lang="en-IN" altLang="en-US" sz="2400" dirty="0" err="1"/>
              <a:t>etc</a:t>
            </a:r>
            <a:r>
              <a:rPr lang="en-IN" altLang="en-US" sz="2400" dirty="0"/>
              <a:t>, we can use Object class reference to refer that object. For example:</a:t>
            </a:r>
          </a:p>
        </p:txBody>
      </p:sp>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8" name="Rectangle 7"/>
          <p:cNvSpPr/>
          <p:nvPr/>
        </p:nvSpPr>
        <p:spPr>
          <a:xfrm>
            <a:off x="484645" y="695980"/>
            <a:ext cx="3029291" cy="523220"/>
          </a:xfrm>
          <a:prstGeom prst="rect">
            <a:avLst/>
          </a:prstGeom>
        </p:spPr>
        <p:txBody>
          <a:bodyPr wrap="none">
            <a:spAutoFit/>
          </a:bodyPr>
          <a:lstStyle/>
          <a:p>
            <a:r>
              <a:rPr lang="en-IN" altLang="en-US" sz="2800" b="1" dirty="0"/>
              <a:t>Object class in Java</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pic>
        <p:nvPicPr>
          <p:cNvPr id="8" name="Picture 7" descr="Screenshot from 2020-09-22 17-48-11"/>
          <p:cNvPicPr>
            <a:picLocks noChangeAspect="1"/>
          </p:cNvPicPr>
          <p:nvPr/>
        </p:nvPicPr>
        <p:blipFill>
          <a:blip r:embed="rId3"/>
          <a:stretch>
            <a:fillRect/>
          </a:stretch>
        </p:blipFill>
        <p:spPr>
          <a:xfrm>
            <a:off x="304800" y="986118"/>
            <a:ext cx="8527681" cy="503368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35940" y="1607565"/>
            <a:ext cx="8063865" cy="2598788"/>
          </a:xfrm>
          <a:prstGeom prst="rect">
            <a:avLst/>
          </a:prstGeom>
        </p:spPr>
        <p:txBody>
          <a:bodyPr vert="horz" wrap="square" lIns="0" tIns="13335" rIns="0" bIns="0" rtlCol="0">
            <a:spAutoFit/>
          </a:bodyPr>
          <a:lstStyle/>
          <a:p>
            <a:r>
              <a:rPr lang="en-IN" altLang="en-US" sz="2800" dirty="0"/>
              <a:t>A java package is a group of similar types of classes, interfaces and sub-packages.</a:t>
            </a:r>
          </a:p>
          <a:p>
            <a:r>
              <a:rPr lang="en-IN" altLang="en-US" sz="2800" dirty="0"/>
              <a:t>Some of the existing packages in Java are </a:t>
            </a:r>
            <a:r>
              <a:rPr lang="x-none" altLang="en-IN" sz="2800"/>
              <a:t>	</a:t>
            </a:r>
          </a:p>
          <a:p>
            <a:pPr lvl="1"/>
            <a:r>
              <a:rPr lang="en-IN" altLang="en-US" sz="2800" dirty="0"/>
              <a:t>java.io − classes for input , output functions are bundled in this package</a:t>
            </a:r>
          </a:p>
          <a:p>
            <a:pPr lvl="1"/>
            <a:r>
              <a:rPr lang="en-IN" altLang="en-US" sz="2800" dirty="0">
                <a:sym typeface="+mn-ea"/>
              </a:rPr>
              <a:t>−</a:t>
            </a:r>
            <a:r>
              <a:rPr lang="en-IN" altLang="en-US" sz="2800" dirty="0" err="1">
                <a:sym typeface="+mn-ea"/>
              </a:rPr>
              <a:t>java.lang</a:t>
            </a:r>
            <a:r>
              <a:rPr lang="en-IN" altLang="en-US" sz="2800" dirty="0">
                <a:sym typeface="+mn-ea"/>
              </a:rPr>
              <a:t> − bundles the fundamental classes</a:t>
            </a:r>
            <a:endParaRPr lang="en-IN" altLang="en-US"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Rectangle 7"/>
          <p:cNvSpPr/>
          <p:nvPr/>
        </p:nvSpPr>
        <p:spPr>
          <a:xfrm>
            <a:off x="502024" y="712694"/>
            <a:ext cx="1216680" cy="461665"/>
          </a:xfrm>
          <a:prstGeom prst="rect">
            <a:avLst/>
          </a:prstGeom>
        </p:spPr>
        <p:txBody>
          <a:bodyPr wrap="none">
            <a:spAutoFit/>
          </a:bodyPr>
          <a:lstStyle/>
          <a:p>
            <a:r>
              <a:rPr lang="en-IN" altLang="en-US" sz="2400" b="1" dirty="0"/>
              <a:t>Package</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1000" y="1055132"/>
            <a:ext cx="8204834" cy="3374385"/>
          </a:xfrm>
          <a:prstGeom prst="rect">
            <a:avLst/>
          </a:prstGeom>
        </p:spPr>
        <p:txBody>
          <a:bodyPr vert="horz" wrap="square" lIns="0" tIns="13335" rIns="0" bIns="0" rtlCol="0">
            <a:spAutoFit/>
          </a:bodyPr>
          <a:lstStyle/>
          <a:p>
            <a:pPr marL="285750" indent="-285750">
              <a:lnSpc>
                <a:spcPct val="130000"/>
              </a:lnSpc>
              <a:buFont typeface="Arial" pitchFamily="34" charset="0"/>
              <a:buChar char="•"/>
            </a:pPr>
            <a:r>
              <a:rPr lang="en-IN" altLang="en-US" sz="2800" dirty="0"/>
              <a:t>Advantage of Java </a:t>
            </a:r>
            <a:r>
              <a:rPr lang="en-IN" altLang="en-US" sz="2800" dirty="0" err="1"/>
              <a:t>Packag</a:t>
            </a:r>
            <a:r>
              <a:rPr lang="x-none" altLang="en-IN" sz="2800"/>
              <a:t>e</a:t>
            </a:r>
          </a:p>
          <a:p>
            <a:pPr marL="742950" lvl="1" indent="-285750">
              <a:lnSpc>
                <a:spcPct val="130000"/>
              </a:lnSpc>
              <a:buFont typeface="Arial" pitchFamily="34" charset="0"/>
              <a:buChar char="•"/>
            </a:pPr>
            <a:r>
              <a:rPr lang="en-IN" altLang="en-US" sz="2800" dirty="0"/>
              <a:t> Java package is used to categorize the classes and interfaces so that they can be easily maintained.</a:t>
            </a:r>
          </a:p>
          <a:p>
            <a:pPr marL="742950" lvl="1" indent="-285750">
              <a:lnSpc>
                <a:spcPct val="130000"/>
              </a:lnSpc>
              <a:buFont typeface="Arial" pitchFamily="34" charset="0"/>
              <a:buChar char="•"/>
            </a:pPr>
            <a:r>
              <a:rPr lang="en-IN" altLang="en-US" sz="2800" dirty="0"/>
              <a:t> Java package provides access protection.</a:t>
            </a:r>
          </a:p>
          <a:p>
            <a:pPr marL="742950" lvl="1" indent="-285750">
              <a:lnSpc>
                <a:spcPct val="130000"/>
              </a:lnSpc>
              <a:buFont typeface="Arial" pitchFamily="34" charset="0"/>
              <a:buChar char="•"/>
            </a:pPr>
            <a:r>
              <a:rPr lang="en-IN" altLang="en-US" sz="2800" dirty="0"/>
              <a:t> Java package removes naming collision.</a:t>
            </a:r>
          </a:p>
          <a:p>
            <a:pPr marL="1200150" lvl="2" indent="-285750">
              <a:lnSpc>
                <a:spcPct val="130000"/>
              </a:lnSpc>
              <a:buFont typeface="Arial" pitchFamily="34" charset="0"/>
              <a:buChar char="•"/>
            </a:pPr>
            <a:r>
              <a:rPr lang="en-IN" altLang="en-US" sz="2800" dirty="0"/>
              <a:t>package </a:t>
            </a:r>
            <a:r>
              <a:rPr lang="en-IN" altLang="en-US" sz="2800" dirty="0" err="1"/>
              <a:t>MyPackage</a:t>
            </a:r>
            <a:r>
              <a:rPr lang="en-IN" altLang="en-US" sz="2800" dirty="0"/>
              <a:t>;  </a:t>
            </a:r>
            <a:r>
              <a:rPr lang="x-none" altLang="en-IN" sz="2800"/>
              <a:t>(syntax)</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30757"/>
            <a:ext cx="7846365" cy="4412105"/>
          </a:xfrm>
          <a:prstGeom prst="rect">
            <a:avLst/>
          </a:prstGeom>
        </p:spPr>
        <p:txBody>
          <a:bodyPr vert="horz" wrap="square" lIns="0" tIns="102235" rIns="0" bIns="0" rtlCol="0">
            <a:spAutoFit/>
          </a:bodyPr>
          <a:lstStyle/>
          <a:p>
            <a:pPr marL="457200" indent="-457200" algn="just">
              <a:buFont typeface="Arial" pitchFamily="34" charset="0"/>
              <a:buChar char="•"/>
            </a:pPr>
            <a:r>
              <a:rPr lang="en-US" sz="2800" dirty="0"/>
              <a:t>An </a:t>
            </a:r>
            <a:r>
              <a:rPr lang="en-US" sz="2800" b="1" dirty="0"/>
              <a:t>interface in Java</a:t>
            </a:r>
            <a:r>
              <a:rPr lang="en-US" sz="2800" dirty="0"/>
              <a:t> is a blueprint of a class. It has static constants and abstract methods.</a:t>
            </a:r>
          </a:p>
          <a:p>
            <a:pPr marL="457200" indent="-457200" algn="just">
              <a:buFont typeface="Arial" pitchFamily="34" charset="0"/>
              <a:buChar char="•"/>
            </a:pPr>
            <a:r>
              <a:rPr lang="en-US" sz="2800" dirty="0"/>
              <a:t>The interface in Java is </a:t>
            </a:r>
            <a:r>
              <a:rPr lang="en-US" sz="2800" i="1" dirty="0"/>
              <a:t>a mechanism to achieve </a:t>
            </a:r>
            <a:r>
              <a:rPr lang="en-US" sz="2800" i="1" dirty="0">
                <a:hlinkClick r:id="rId2"/>
              </a:rPr>
              <a:t>abstraction</a:t>
            </a:r>
            <a:r>
              <a:rPr lang="en-US" sz="2800" dirty="0"/>
              <a:t>. There can be only abstract methods in the Java interface, not method body. It is used to achieve abstraction and multiple </a:t>
            </a:r>
            <a:r>
              <a:rPr lang="en-US" sz="2800" dirty="0">
                <a:hlinkClick r:id="rId3"/>
              </a:rPr>
              <a:t>inheritance in Java</a:t>
            </a:r>
            <a:r>
              <a:rPr lang="en-US" sz="2800" dirty="0"/>
              <a:t>.</a:t>
            </a:r>
          </a:p>
          <a:p>
            <a:pPr marL="457200" indent="-457200" algn="just">
              <a:buFont typeface="Arial" pitchFamily="34" charset="0"/>
              <a:buChar char="•"/>
            </a:pPr>
            <a:r>
              <a:rPr lang="en-US" sz="2800" dirty="0"/>
              <a:t>In other words, you can say that interfaces can have abstract methods and variables. It cannot have a method body.</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4" cstate="print"/>
          <a:stretch>
            <a:fillRect/>
          </a:stretch>
        </p:blipFill>
        <p:spPr>
          <a:xfrm>
            <a:off x="533400" y="32511"/>
            <a:ext cx="745172" cy="507872"/>
          </a:xfrm>
          <a:prstGeom prst="rect">
            <a:avLst/>
          </a:prstGeom>
        </p:spPr>
      </p:pic>
      <p:sp>
        <p:nvSpPr>
          <p:cNvPr id="7" name="Rectangle 6"/>
          <p:cNvSpPr/>
          <p:nvPr/>
        </p:nvSpPr>
        <p:spPr>
          <a:xfrm>
            <a:off x="1143000" y="762000"/>
            <a:ext cx="4572000" cy="830997"/>
          </a:xfrm>
          <a:prstGeom prst="rect">
            <a:avLst/>
          </a:prstGeom>
        </p:spPr>
        <p:txBody>
          <a:bodyPr>
            <a:spAutoFit/>
          </a:bodyPr>
          <a:lstStyle/>
          <a:p>
            <a:r>
              <a:rPr lang="en-US" sz="2400" b="1" dirty="0"/>
              <a:t>Interface in Java</a:t>
            </a:r>
            <a:br>
              <a:rPr lang="en-US" sz="2400" b="1" dirty="0"/>
            </a:b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685800" y="1752600"/>
            <a:ext cx="7620000" cy="2971326"/>
          </a:xfrm>
          <a:prstGeom prst="rect">
            <a:avLst/>
          </a:prstGeom>
        </p:spPr>
        <p:txBody>
          <a:bodyPr vert="horz" wrap="square" lIns="0" tIns="16510" rIns="0" bIns="0" rtlCol="0">
            <a:spAutoFit/>
          </a:bodyPr>
          <a:lstStyle/>
          <a:p>
            <a:pPr marL="457200" indent="-457200">
              <a:buFont typeface="Arial" pitchFamily="34" charset="0"/>
              <a:buChar char="•"/>
            </a:pPr>
            <a:r>
              <a:rPr lang="en-US" sz="3200" dirty="0"/>
              <a:t>There are mainly three reasons to use interface. They are given below.</a:t>
            </a:r>
          </a:p>
          <a:p>
            <a:pPr marL="457200" indent="-457200">
              <a:buFont typeface="Arial" pitchFamily="34" charset="0"/>
              <a:buChar char="•"/>
            </a:pPr>
            <a:r>
              <a:rPr lang="en-US" sz="3200" dirty="0"/>
              <a:t>It is used to achieve abstraction.</a:t>
            </a:r>
          </a:p>
          <a:p>
            <a:pPr marL="457200" indent="-457200">
              <a:buFont typeface="Arial" pitchFamily="34" charset="0"/>
              <a:buChar char="•"/>
            </a:pPr>
            <a:r>
              <a:rPr lang="en-US" sz="3200" dirty="0"/>
              <a:t>By interface, we can support the functionality of multiple inheritance.</a:t>
            </a:r>
          </a:p>
          <a:p>
            <a:pPr marL="457200" indent="-457200">
              <a:buFont typeface="Arial" pitchFamily="34" charset="0"/>
              <a:buChar char="•"/>
            </a:pPr>
            <a:r>
              <a:rPr lang="en-US" sz="3200" dirty="0"/>
              <a:t>It can be used to achieve loose coupling.</a:t>
            </a:r>
          </a:p>
        </p:txBody>
      </p:sp>
      <p:sp>
        <p:nvSpPr>
          <p:cNvPr id="12" name="object 12"/>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3" name="object 13"/>
          <p:cNvPicPr/>
          <p:nvPr/>
        </p:nvPicPr>
        <p:blipFill>
          <a:blip r:embed="rId2" cstate="print"/>
          <a:stretch>
            <a:fillRect/>
          </a:stretch>
        </p:blipFill>
        <p:spPr>
          <a:xfrm>
            <a:off x="533400" y="32511"/>
            <a:ext cx="745172" cy="507872"/>
          </a:xfrm>
          <a:prstGeom prst="rect">
            <a:avLst/>
          </a:prstGeom>
        </p:spPr>
      </p:pic>
      <p:sp>
        <p:nvSpPr>
          <p:cNvPr id="15" name="TextBox 14"/>
          <p:cNvSpPr txBox="1"/>
          <p:nvPr/>
        </p:nvSpPr>
        <p:spPr>
          <a:xfrm>
            <a:off x="883574" y="838200"/>
            <a:ext cx="4863847" cy="1077218"/>
          </a:xfrm>
          <a:prstGeom prst="rect">
            <a:avLst/>
          </a:prstGeom>
          <a:noFill/>
        </p:spPr>
        <p:txBody>
          <a:bodyPr wrap="square" rtlCol="0">
            <a:spAutoFit/>
          </a:bodyPr>
          <a:lstStyle/>
          <a:p>
            <a:r>
              <a:rPr lang="en-US" sz="3200" b="1" dirty="0"/>
              <a:t>Why use Java interface?</a:t>
            </a:r>
            <a:br>
              <a:rPr lang="en-US" sz="3200" b="1" dirty="0"/>
            </a:br>
            <a:endParaRPr lang="en-IN" sz="3200" b="1" dirty="0">
              <a:latin typeface="Times New Roman" pitchFamily="18" charset="0"/>
              <a:cs typeface="Times New Roman" pitchFamily="18"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txBox="1"/>
          <p:nvPr/>
        </p:nvSpPr>
        <p:spPr>
          <a:xfrm>
            <a:off x="345040" y="914400"/>
            <a:ext cx="7832725" cy="4760919"/>
          </a:xfrm>
          <a:prstGeom prst="rect">
            <a:avLst/>
          </a:prstGeom>
        </p:spPr>
        <p:txBody>
          <a:bodyPr vert="horz" wrap="square" lIns="0" tIns="20955" rIns="0" bIns="0" rtlCol="0">
            <a:spAutoFit/>
          </a:bodyPr>
          <a:lstStyle/>
          <a:p>
            <a:r>
              <a:rPr lang="en-IN" sz="2800" b="1" dirty="0" smtClean="0"/>
              <a:t>interface</a:t>
            </a:r>
            <a:r>
              <a:rPr lang="en-IN" sz="2800" dirty="0" smtClean="0"/>
              <a:t> printable{  </a:t>
            </a:r>
          </a:p>
          <a:p>
            <a:r>
              <a:rPr lang="en-IN" sz="2800" b="1" dirty="0" smtClean="0"/>
              <a:t>void</a:t>
            </a:r>
            <a:r>
              <a:rPr lang="en-IN" sz="2800" dirty="0" smtClean="0"/>
              <a:t> print();  </a:t>
            </a:r>
          </a:p>
          <a:p>
            <a:r>
              <a:rPr lang="en-IN" sz="2800" dirty="0" smtClean="0"/>
              <a:t>}  </a:t>
            </a:r>
          </a:p>
          <a:p>
            <a:r>
              <a:rPr lang="en-IN" sz="2800" b="1" dirty="0" smtClean="0"/>
              <a:t>class</a:t>
            </a:r>
            <a:r>
              <a:rPr lang="en-IN" sz="2800" dirty="0" smtClean="0"/>
              <a:t> A6 </a:t>
            </a:r>
            <a:r>
              <a:rPr lang="en-IN" sz="2800" b="1" dirty="0" smtClean="0"/>
              <a:t>implements</a:t>
            </a:r>
            <a:r>
              <a:rPr lang="en-IN" sz="2800" dirty="0" smtClean="0"/>
              <a:t> printable{  </a:t>
            </a:r>
          </a:p>
          <a:p>
            <a:r>
              <a:rPr lang="en-IN" sz="2800" b="1" dirty="0" smtClean="0"/>
              <a:t>public</a:t>
            </a:r>
            <a:r>
              <a:rPr lang="en-IN" sz="2800" dirty="0" smtClean="0"/>
              <a:t> </a:t>
            </a:r>
            <a:r>
              <a:rPr lang="en-IN" sz="2800" b="1" dirty="0" smtClean="0"/>
              <a:t>void</a:t>
            </a:r>
            <a:r>
              <a:rPr lang="en-IN" sz="2800" dirty="0" smtClean="0"/>
              <a:t> print(){</a:t>
            </a:r>
            <a:r>
              <a:rPr lang="en-IN" sz="2800" dirty="0" err="1" smtClean="0"/>
              <a:t>System.out.println</a:t>
            </a:r>
            <a:r>
              <a:rPr lang="en-IN" sz="2800" dirty="0" smtClean="0"/>
              <a:t>("Hello");}  </a:t>
            </a:r>
          </a:p>
          <a:p>
            <a:r>
              <a:rPr lang="en-IN" sz="2800" dirty="0" smtClean="0"/>
              <a:t>  </a:t>
            </a:r>
          </a:p>
          <a:p>
            <a:r>
              <a:rPr lang="en-IN" sz="2800" b="1" dirty="0" smtClean="0"/>
              <a:t>public</a:t>
            </a:r>
            <a:r>
              <a:rPr lang="en-IN" sz="2800" dirty="0" smtClean="0"/>
              <a:t> </a:t>
            </a:r>
            <a:r>
              <a:rPr lang="en-IN" sz="2800" b="1" dirty="0" smtClean="0"/>
              <a:t>static</a:t>
            </a:r>
            <a:r>
              <a:rPr lang="en-IN" sz="2800" dirty="0" smtClean="0"/>
              <a:t> </a:t>
            </a:r>
            <a:r>
              <a:rPr lang="en-IN" sz="2800" b="1" dirty="0" smtClean="0"/>
              <a:t>void</a:t>
            </a:r>
            <a:r>
              <a:rPr lang="en-IN" sz="2800" dirty="0" smtClean="0"/>
              <a:t> main(String </a:t>
            </a:r>
            <a:r>
              <a:rPr lang="en-IN" sz="2800" dirty="0" err="1" smtClean="0"/>
              <a:t>args</a:t>
            </a:r>
            <a:r>
              <a:rPr lang="en-IN" sz="2800" dirty="0" smtClean="0"/>
              <a:t>[]){  </a:t>
            </a:r>
          </a:p>
          <a:p>
            <a:r>
              <a:rPr lang="en-IN" sz="2800" dirty="0" smtClean="0"/>
              <a:t>A6 </a:t>
            </a:r>
            <a:r>
              <a:rPr lang="en-IN" sz="2800" dirty="0" err="1" smtClean="0"/>
              <a:t>obj</a:t>
            </a:r>
            <a:r>
              <a:rPr lang="en-IN" sz="2800" dirty="0" smtClean="0"/>
              <a:t> = </a:t>
            </a:r>
            <a:r>
              <a:rPr lang="en-IN" sz="2800" b="1" dirty="0" smtClean="0"/>
              <a:t>new</a:t>
            </a:r>
            <a:r>
              <a:rPr lang="en-IN" sz="2800" dirty="0" smtClean="0"/>
              <a:t> A6();  </a:t>
            </a:r>
          </a:p>
          <a:p>
            <a:r>
              <a:rPr lang="en-IN" sz="2800" dirty="0" err="1" smtClean="0"/>
              <a:t>obj.print</a:t>
            </a:r>
            <a:r>
              <a:rPr lang="en-IN" sz="2800" dirty="0" smtClean="0"/>
              <a:t>();  </a:t>
            </a:r>
          </a:p>
          <a:p>
            <a:r>
              <a:rPr lang="en-IN" sz="2800" dirty="0" smtClean="0"/>
              <a:t> }  </a:t>
            </a:r>
          </a:p>
          <a:p>
            <a:r>
              <a:rPr lang="en-IN" sz="2800" dirty="0" smtClean="0"/>
              <a:t>}  </a:t>
            </a:r>
            <a:endParaRPr lang="en-IN" sz="2800" dirty="0"/>
          </a:p>
        </p:txBody>
      </p:sp>
      <p:sp>
        <p:nvSpPr>
          <p:cNvPr id="14" name="object 1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5" name="object 15"/>
          <p:cNvPicPr/>
          <p:nvPr/>
        </p:nvPicPr>
        <p:blipFill>
          <a:blip r:embed="rId2" cstate="print"/>
          <a:stretch>
            <a:fillRect/>
          </a:stretch>
        </p:blipFill>
        <p:spPr>
          <a:xfrm>
            <a:off x="533400" y="32511"/>
            <a:ext cx="745172" cy="50787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542365" y="1066800"/>
            <a:ext cx="8610600" cy="5922775"/>
          </a:xfrm>
          <a:prstGeom prst="rect">
            <a:avLst/>
          </a:prstGeom>
        </p:spPr>
        <p:txBody>
          <a:bodyPr vert="horz" wrap="square" lIns="0" tIns="13335" rIns="0" bIns="0" rtlCol="0">
            <a:spAutoFit/>
          </a:bodyPr>
          <a:lstStyle/>
          <a:p>
            <a:r>
              <a:rPr lang="en-IN" sz="2400" b="1" dirty="0"/>
              <a:t>interface</a:t>
            </a:r>
            <a:r>
              <a:rPr lang="en-IN" sz="2400" dirty="0"/>
              <a:t> Printable{  </a:t>
            </a:r>
          </a:p>
          <a:p>
            <a:r>
              <a:rPr lang="en-IN" sz="2400" b="1" dirty="0"/>
              <a:t>void</a:t>
            </a:r>
            <a:r>
              <a:rPr lang="en-IN" sz="2400" dirty="0"/>
              <a:t> print();  </a:t>
            </a:r>
          </a:p>
          <a:p>
            <a:r>
              <a:rPr lang="en-IN" sz="2400" dirty="0"/>
              <a:t>}  </a:t>
            </a:r>
          </a:p>
          <a:p>
            <a:r>
              <a:rPr lang="en-IN" sz="2400" b="1" dirty="0"/>
              <a:t>interface</a:t>
            </a:r>
            <a:r>
              <a:rPr lang="en-IN" sz="2400" dirty="0"/>
              <a:t> Showable{  </a:t>
            </a:r>
          </a:p>
          <a:p>
            <a:r>
              <a:rPr lang="en-IN" sz="2400" b="1" dirty="0"/>
              <a:t>void</a:t>
            </a:r>
            <a:r>
              <a:rPr lang="en-IN" sz="2400" dirty="0"/>
              <a:t> show();  </a:t>
            </a:r>
          </a:p>
          <a:p>
            <a:r>
              <a:rPr lang="en-IN" sz="2400" dirty="0"/>
              <a:t>}  </a:t>
            </a:r>
          </a:p>
          <a:p>
            <a:r>
              <a:rPr lang="en-IN" sz="2400" b="1" dirty="0"/>
              <a:t>class</a:t>
            </a:r>
            <a:r>
              <a:rPr lang="en-IN" sz="2400" dirty="0"/>
              <a:t> A7 </a:t>
            </a:r>
            <a:r>
              <a:rPr lang="en-IN" sz="2400" b="1" dirty="0"/>
              <a:t>implements</a:t>
            </a:r>
            <a:r>
              <a:rPr lang="en-IN" sz="2400" dirty="0"/>
              <a:t> </a:t>
            </a:r>
            <a:r>
              <a:rPr lang="en-IN" sz="2400" dirty="0" err="1"/>
              <a:t>Printable,Showable</a:t>
            </a:r>
            <a:r>
              <a:rPr lang="en-IN" sz="2400" dirty="0"/>
              <a:t>{  </a:t>
            </a:r>
          </a:p>
          <a:p>
            <a:r>
              <a:rPr lang="en-IN" sz="2400" b="1" dirty="0"/>
              <a:t>public</a:t>
            </a:r>
            <a:r>
              <a:rPr lang="en-IN" sz="2400" dirty="0"/>
              <a:t> </a:t>
            </a:r>
            <a:r>
              <a:rPr lang="en-IN" sz="2400" b="1" dirty="0"/>
              <a:t>void</a:t>
            </a:r>
            <a:r>
              <a:rPr lang="en-IN" sz="2400" dirty="0"/>
              <a:t> print(){</a:t>
            </a:r>
            <a:r>
              <a:rPr lang="en-IN" sz="2400" dirty="0" err="1"/>
              <a:t>System.out.println</a:t>
            </a:r>
            <a:r>
              <a:rPr lang="en-IN" sz="2400" dirty="0"/>
              <a:t>("Hello");}  </a:t>
            </a:r>
          </a:p>
          <a:p>
            <a:r>
              <a:rPr lang="en-IN" sz="2400" b="1" dirty="0"/>
              <a:t>public</a:t>
            </a:r>
            <a:r>
              <a:rPr lang="en-IN" sz="2400" dirty="0"/>
              <a:t> </a:t>
            </a:r>
            <a:r>
              <a:rPr lang="en-IN" sz="2400" b="1" dirty="0"/>
              <a:t>void</a:t>
            </a:r>
            <a:r>
              <a:rPr lang="en-IN" sz="2400" dirty="0"/>
              <a:t> show(){</a:t>
            </a:r>
            <a:r>
              <a:rPr lang="en-IN" sz="2400" dirty="0" err="1"/>
              <a:t>System.out.println</a:t>
            </a:r>
            <a:r>
              <a:rPr lang="en-IN" sz="2400" dirty="0"/>
              <a:t>("Welcome");}  </a:t>
            </a:r>
          </a:p>
          <a:p>
            <a:r>
              <a:rPr lang="en-IN" sz="2400" dirty="0"/>
              <a:t>  </a:t>
            </a:r>
          </a:p>
          <a:p>
            <a:r>
              <a:rPr lang="en-IN" sz="2400" b="1" dirty="0"/>
              <a:t>public</a:t>
            </a:r>
            <a:r>
              <a:rPr lang="en-IN" sz="2400" dirty="0"/>
              <a:t> </a:t>
            </a:r>
            <a:r>
              <a:rPr lang="en-IN" sz="2400" b="1" dirty="0"/>
              <a:t>static</a:t>
            </a:r>
            <a:r>
              <a:rPr lang="en-IN" sz="2400" dirty="0"/>
              <a:t> </a:t>
            </a:r>
            <a:r>
              <a:rPr lang="en-IN" sz="2400" b="1" dirty="0"/>
              <a:t>void</a:t>
            </a:r>
            <a:r>
              <a:rPr lang="en-IN" sz="2400" dirty="0"/>
              <a:t> main(String </a:t>
            </a:r>
            <a:r>
              <a:rPr lang="en-IN" sz="2400" dirty="0" err="1"/>
              <a:t>args</a:t>
            </a:r>
            <a:r>
              <a:rPr lang="en-IN" sz="2400" dirty="0"/>
              <a:t>[]){  </a:t>
            </a:r>
          </a:p>
          <a:p>
            <a:r>
              <a:rPr lang="en-IN" sz="2400" dirty="0"/>
              <a:t>A7 </a:t>
            </a:r>
            <a:r>
              <a:rPr lang="en-IN" sz="2400" dirty="0" err="1"/>
              <a:t>obj</a:t>
            </a:r>
            <a:r>
              <a:rPr lang="en-IN" sz="2400" dirty="0"/>
              <a:t> = </a:t>
            </a:r>
            <a:r>
              <a:rPr lang="en-IN" sz="2400" b="1" dirty="0"/>
              <a:t>new</a:t>
            </a:r>
            <a:r>
              <a:rPr lang="en-IN" sz="2400" dirty="0"/>
              <a:t> A7();  </a:t>
            </a:r>
          </a:p>
          <a:p>
            <a:r>
              <a:rPr lang="en-IN" sz="2400" dirty="0" err="1"/>
              <a:t>obj.print</a:t>
            </a:r>
            <a:r>
              <a:rPr lang="en-IN" sz="2400" dirty="0"/>
              <a:t>();  </a:t>
            </a:r>
          </a:p>
          <a:p>
            <a:r>
              <a:rPr lang="en-IN" sz="2400" dirty="0" err="1"/>
              <a:t>obj.show</a:t>
            </a:r>
            <a:r>
              <a:rPr lang="en-IN" sz="2400" dirty="0"/>
              <a:t>();  </a:t>
            </a:r>
          </a:p>
          <a:p>
            <a:r>
              <a:rPr lang="en-IN" sz="2400" dirty="0"/>
              <a:t> }  </a:t>
            </a:r>
          </a:p>
          <a:p>
            <a:r>
              <a:rPr lang="en-IN" sz="2400" dirty="0"/>
              <a:t>}  </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5297156" cy="830997"/>
          </a:xfrm>
          <a:prstGeom prst="rect">
            <a:avLst/>
          </a:prstGeom>
        </p:spPr>
        <p:txBody>
          <a:bodyPr wrap="none">
            <a:spAutoFit/>
          </a:bodyPr>
          <a:lstStyle/>
          <a:p>
            <a:r>
              <a:rPr lang="en-US" sz="2400" b="1" dirty="0"/>
              <a:t>Multiple inheritance in Java by interface</a:t>
            </a:r>
            <a:br>
              <a:rPr lang="en-US" sz="2400" b="1" dirty="0"/>
            </a:b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5000" y="685800"/>
            <a:ext cx="7874000" cy="629018"/>
          </a:xfrm>
          <a:prstGeom prst="rect">
            <a:avLst/>
          </a:prstGeom>
        </p:spPr>
        <p:txBody>
          <a:bodyPr vert="horz" wrap="square" lIns="0" tIns="13335" rIns="0" bIns="0" rtlCol="0">
            <a:spAutoFit/>
          </a:bodyPr>
          <a:lstStyle/>
          <a:p>
            <a:pPr marL="12700">
              <a:lnSpc>
                <a:spcPct val="100000"/>
              </a:lnSpc>
              <a:spcBef>
                <a:spcPts val="105"/>
              </a:spcBef>
            </a:pPr>
            <a:r>
              <a:rPr lang="en-US" sz="4000" dirty="0"/>
              <a:t>Inheritance</a:t>
            </a:r>
            <a:endParaRPr sz="4000" dirty="0">
              <a:latin typeface="Times New Roman" pitchFamily="18" charset="0"/>
              <a:cs typeface="Times New Roman" pitchFamily="18" charset="0"/>
            </a:endParaRPr>
          </a:p>
        </p:txBody>
      </p:sp>
      <p:sp>
        <p:nvSpPr>
          <p:cNvPr id="3" name="object 3"/>
          <p:cNvSpPr txBox="1"/>
          <p:nvPr/>
        </p:nvSpPr>
        <p:spPr>
          <a:xfrm>
            <a:off x="535940" y="1607565"/>
            <a:ext cx="7874000" cy="3363100"/>
          </a:xfrm>
          <a:prstGeom prst="rect">
            <a:avLst/>
          </a:prstGeom>
        </p:spPr>
        <p:txBody>
          <a:bodyPr vert="horz" wrap="square" lIns="0" tIns="13335" rIns="0" bIns="0" rtlCol="0">
            <a:spAutoFit/>
          </a:bodyPr>
          <a:lstStyle/>
          <a:p>
            <a:pPr marL="342900" indent="-342900">
              <a:buFont typeface="Arial" pitchFamily="34" charset="0"/>
              <a:buChar char="•"/>
            </a:pPr>
            <a:r>
              <a:rPr lang="en-US" sz="2400" dirty="0"/>
              <a:t>one class acquires the properties (methods and fields) of another. With the use of inheritance the information is made manageable in a hierarchical order.</a:t>
            </a:r>
          </a:p>
          <a:p>
            <a:pPr marL="342900" indent="-342900">
              <a:buFont typeface="Arial" pitchFamily="34" charset="0"/>
              <a:buChar char="•"/>
            </a:pPr>
            <a:r>
              <a:rPr lang="en-US" sz="2400" dirty="0"/>
              <a:t>The class which inherits the properties of other is known as subclass (derived class, child class) and the class whose properties are inherited is known as superclass (base class, parent class)</a:t>
            </a:r>
          </a:p>
          <a:p>
            <a:pPr marL="355600" marR="5080" indent="-342900">
              <a:lnSpc>
                <a:spcPct val="100000"/>
              </a:lnSpc>
              <a:spcBef>
                <a:spcPts val="105"/>
              </a:spcBef>
              <a:buFont typeface="Arial MT"/>
              <a:buChar char="•"/>
              <a:tabLst>
                <a:tab pos="354965" algn="l"/>
                <a:tab pos="355600" algn="l"/>
              </a:tabLst>
            </a:pPr>
            <a:endParaRPr lang="en-US" sz="2400" dirty="0">
              <a:latin typeface="Calibri"/>
              <a:cs typeface="Calibri"/>
            </a:endParaRPr>
          </a:p>
          <a:p>
            <a:pPr marL="355600" marR="5080" indent="-342900">
              <a:lnSpc>
                <a:spcPct val="100000"/>
              </a:lnSpc>
              <a:spcBef>
                <a:spcPts val="105"/>
              </a:spcBef>
              <a:buFont typeface="Arial MT"/>
              <a:buChar char="•"/>
              <a:tabLst>
                <a:tab pos="354965" algn="l"/>
                <a:tab pos="355600" algn="l"/>
              </a:tabLst>
            </a:pPr>
            <a:endParaRPr sz="2400" dirty="0">
              <a:latin typeface="Calibri"/>
              <a:cs typeface="Calibri"/>
            </a:endParaRP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52374" y="1156979"/>
            <a:ext cx="8610600" cy="4445448"/>
          </a:xfrm>
          <a:prstGeom prst="rect">
            <a:avLst/>
          </a:prstGeom>
        </p:spPr>
        <p:txBody>
          <a:bodyPr vert="horz" wrap="square" lIns="0" tIns="13335" rIns="0" bIns="0" rtlCol="0">
            <a:spAutoFit/>
          </a:bodyPr>
          <a:lstStyle/>
          <a:p>
            <a:pPr marL="342900" indent="-342900">
              <a:buFont typeface="Arial" pitchFamily="34" charset="0"/>
              <a:buChar char="•"/>
            </a:pPr>
            <a:r>
              <a:rPr lang="en-US" sz="2400" dirty="0">
                <a:latin typeface="Times New Roman" pitchFamily="18" charset="0"/>
                <a:cs typeface="Times New Roman" pitchFamily="18" charset="0"/>
              </a:rPr>
              <a:t>An interface, i.e., declared within another interface or class, is known as a nested interface. The nested interfaces are used to group related interfaces so that they can be easy to maintain. The nested interface must be referred to by the outer interface or class. It can't be accessed directly.</a:t>
            </a:r>
          </a:p>
          <a:p>
            <a:pPr marL="342900" indent="-342900">
              <a:buFont typeface="Wingdings" pitchFamily="2" charset="2"/>
              <a:buChar char="Ø"/>
            </a:pPr>
            <a:r>
              <a:rPr lang="en-US" sz="2400" dirty="0">
                <a:latin typeface="Times New Roman" pitchFamily="18" charset="0"/>
                <a:cs typeface="Times New Roman" pitchFamily="18" charset="0"/>
              </a:rPr>
              <a:t>Points to remember for nested </a:t>
            </a:r>
            <a:r>
              <a:rPr lang="en-US" sz="2400" dirty="0" smtClean="0">
                <a:latin typeface="Times New Roman" pitchFamily="18" charset="0"/>
                <a:cs typeface="Times New Roman" pitchFamily="18" charset="0"/>
              </a:rPr>
              <a:t>interfaces:</a:t>
            </a:r>
            <a:endParaRPr lang="en-US" sz="2400" dirty="0">
              <a:latin typeface="Times New Roman" pitchFamily="18" charset="0"/>
              <a:cs typeface="Times New Roman" pitchFamily="18" charset="0"/>
            </a:endParaRPr>
          </a:p>
          <a:p>
            <a:pPr marL="342900" indent="-342900">
              <a:buFont typeface="Arial" pitchFamily="34" charset="0"/>
              <a:buChar char="•"/>
            </a:pPr>
            <a:r>
              <a:rPr lang="en-US" sz="2400" dirty="0">
                <a:latin typeface="Times New Roman" pitchFamily="18" charset="0"/>
                <a:cs typeface="Times New Roman" pitchFamily="18" charset="0"/>
              </a:rPr>
              <a:t>There are given some points that should be remembered by the java programmer.</a:t>
            </a:r>
          </a:p>
          <a:p>
            <a:pPr marL="342900" indent="-342900">
              <a:buFont typeface="Arial" pitchFamily="34" charset="0"/>
              <a:buChar char="•"/>
            </a:pPr>
            <a:r>
              <a:rPr lang="en-US" sz="2400" dirty="0">
                <a:latin typeface="Times New Roman" pitchFamily="18" charset="0"/>
                <a:cs typeface="Times New Roman" pitchFamily="18" charset="0"/>
              </a:rPr>
              <a:t>The nested interface must be public if it is declared inside the interface, but it can have any access modifier if declared within the class.</a:t>
            </a:r>
          </a:p>
          <a:p>
            <a:pPr marL="342900" indent="-342900">
              <a:buFont typeface="Arial" pitchFamily="34" charset="0"/>
              <a:buChar char="•"/>
            </a:pPr>
            <a:r>
              <a:rPr lang="en-US" sz="2400" dirty="0">
                <a:latin typeface="Times New Roman" pitchFamily="18" charset="0"/>
                <a:cs typeface="Times New Roman" pitchFamily="18" charset="0"/>
              </a:rPr>
              <a:t>Nested interfaces are declared </a:t>
            </a:r>
            <a:r>
              <a:rPr lang="en-US" sz="2400" dirty="0" smtClean="0">
                <a:latin typeface="Times New Roman" pitchFamily="18" charset="0"/>
                <a:cs typeface="Times New Roman" pitchFamily="18" charset="0"/>
              </a:rPr>
              <a:t>static</a:t>
            </a:r>
            <a:endParaRPr lang="en-US" sz="2400" dirty="0">
              <a:latin typeface="Times New Roman" pitchFamily="18" charset="0"/>
              <a:cs typeface="Times New Roman" pitchFamily="18" charset="0"/>
            </a:endParaRP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348463" cy="461665"/>
          </a:xfrm>
          <a:prstGeom prst="rect">
            <a:avLst/>
          </a:prstGeom>
        </p:spPr>
        <p:txBody>
          <a:bodyPr wrap="none">
            <a:spAutoFit/>
          </a:bodyPr>
          <a:lstStyle/>
          <a:p>
            <a:r>
              <a:rPr lang="en-US" sz="2400" b="1" dirty="0" smtClean="0"/>
              <a:t>Nesting Applying</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029094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52374" y="1156979"/>
            <a:ext cx="8610600" cy="5553443"/>
          </a:xfrm>
          <a:prstGeom prst="rect">
            <a:avLst/>
          </a:prstGeom>
        </p:spPr>
        <p:txBody>
          <a:bodyPr vert="horz" wrap="square" lIns="0" tIns="13335" rIns="0" bIns="0" rtlCol="0">
            <a:spAutoFit/>
          </a:bodyPr>
          <a:lstStyle/>
          <a:p>
            <a:pPr marL="342900" indent="-342900">
              <a:buFont typeface="Arial" pitchFamily="34" charset="0"/>
              <a:buChar char="•"/>
            </a:pPr>
            <a:r>
              <a:rPr lang="en-IN" sz="2400" dirty="0"/>
              <a:t>Syntax of nested interface which is declared within the </a:t>
            </a:r>
            <a:r>
              <a:rPr lang="en-IN" sz="2400" dirty="0" smtClean="0"/>
              <a:t>interface:</a:t>
            </a:r>
          </a:p>
          <a:p>
            <a:pPr marL="342900" indent="-342900">
              <a:buFont typeface="Arial" pitchFamily="34" charset="0"/>
              <a:buChar char="•"/>
            </a:pPr>
            <a:endParaRPr lang="en-IN" sz="2400" dirty="0"/>
          </a:p>
          <a:p>
            <a:pPr lvl="2"/>
            <a:r>
              <a:rPr lang="en-IN" sz="2400" b="1" dirty="0"/>
              <a:t>interface</a:t>
            </a:r>
            <a:r>
              <a:rPr lang="en-IN" sz="2400" dirty="0"/>
              <a:t> </a:t>
            </a:r>
            <a:r>
              <a:rPr lang="en-IN" sz="2400" dirty="0" err="1"/>
              <a:t>interface_name</a:t>
            </a:r>
            <a:r>
              <a:rPr lang="en-IN" sz="2400" dirty="0"/>
              <a:t>{  </a:t>
            </a:r>
          </a:p>
          <a:p>
            <a:pPr lvl="2"/>
            <a:r>
              <a:rPr lang="en-IN" sz="2400" dirty="0"/>
              <a:t> ...  </a:t>
            </a:r>
          </a:p>
          <a:p>
            <a:pPr lvl="2"/>
            <a:r>
              <a:rPr lang="en-IN" sz="2400" dirty="0"/>
              <a:t> </a:t>
            </a:r>
            <a:r>
              <a:rPr lang="en-IN" sz="2400" b="1" dirty="0"/>
              <a:t>interface</a:t>
            </a:r>
            <a:r>
              <a:rPr lang="en-IN" sz="2400" dirty="0"/>
              <a:t> </a:t>
            </a:r>
            <a:r>
              <a:rPr lang="en-IN" sz="2400" dirty="0" err="1"/>
              <a:t>nested_interface_name</a:t>
            </a:r>
            <a:r>
              <a:rPr lang="en-IN" sz="2400" dirty="0"/>
              <a:t>{  </a:t>
            </a:r>
          </a:p>
          <a:p>
            <a:pPr lvl="2"/>
            <a:r>
              <a:rPr lang="en-IN" sz="2400" dirty="0"/>
              <a:t>  ...  </a:t>
            </a:r>
          </a:p>
          <a:p>
            <a:pPr lvl="2"/>
            <a:r>
              <a:rPr lang="en-IN" sz="2400" dirty="0"/>
              <a:t> }  </a:t>
            </a:r>
          </a:p>
          <a:p>
            <a:pPr lvl="2"/>
            <a:r>
              <a:rPr lang="en-IN" sz="2400" dirty="0"/>
              <a:t>}   </a:t>
            </a:r>
          </a:p>
          <a:p>
            <a:pPr marL="342900" indent="-342900">
              <a:buFont typeface="Arial" pitchFamily="34" charset="0"/>
              <a:buChar char="•"/>
            </a:pPr>
            <a:r>
              <a:rPr lang="en-IN" sz="2400" dirty="0"/>
              <a:t>Syntax of nested interface which is declared within the </a:t>
            </a:r>
            <a:r>
              <a:rPr lang="en-IN" sz="2400" dirty="0" smtClean="0"/>
              <a:t>class:</a:t>
            </a:r>
          </a:p>
          <a:p>
            <a:pPr lvl="2"/>
            <a:r>
              <a:rPr lang="en-IN" sz="2400" b="1" dirty="0" smtClean="0"/>
              <a:t>class</a:t>
            </a:r>
            <a:r>
              <a:rPr lang="en-IN" sz="2400" dirty="0" smtClean="0"/>
              <a:t> </a:t>
            </a:r>
            <a:r>
              <a:rPr lang="en-IN" sz="2400" dirty="0" err="1" smtClean="0"/>
              <a:t>class_name</a:t>
            </a:r>
            <a:r>
              <a:rPr lang="en-IN" sz="2400" dirty="0" smtClean="0"/>
              <a:t>{  </a:t>
            </a:r>
          </a:p>
          <a:p>
            <a:pPr lvl="2"/>
            <a:r>
              <a:rPr lang="en-IN" sz="2400" dirty="0" smtClean="0"/>
              <a:t> ...  </a:t>
            </a:r>
          </a:p>
          <a:p>
            <a:pPr lvl="2"/>
            <a:r>
              <a:rPr lang="en-IN" sz="2400" dirty="0" smtClean="0"/>
              <a:t> </a:t>
            </a:r>
            <a:r>
              <a:rPr lang="en-IN" sz="2400" b="1" dirty="0" smtClean="0"/>
              <a:t>interface</a:t>
            </a:r>
            <a:r>
              <a:rPr lang="en-IN" sz="2400" dirty="0" smtClean="0"/>
              <a:t> </a:t>
            </a:r>
            <a:r>
              <a:rPr lang="en-IN" sz="2400" dirty="0" err="1" smtClean="0"/>
              <a:t>nested_interface_name</a:t>
            </a:r>
            <a:r>
              <a:rPr lang="en-IN" sz="2400" dirty="0" smtClean="0"/>
              <a:t>{  </a:t>
            </a:r>
          </a:p>
          <a:p>
            <a:pPr lvl="2"/>
            <a:r>
              <a:rPr lang="en-IN" sz="2400" dirty="0" smtClean="0"/>
              <a:t>  ...  </a:t>
            </a:r>
          </a:p>
          <a:p>
            <a:pPr lvl="2"/>
            <a:r>
              <a:rPr lang="en-IN" sz="2400" dirty="0" smtClean="0"/>
              <a:t> }  </a:t>
            </a:r>
          </a:p>
          <a:p>
            <a:pPr lvl="2"/>
            <a:r>
              <a:rPr lang="en-IN" sz="2400" dirty="0" smtClean="0"/>
              <a:t>}   </a:t>
            </a:r>
            <a:endParaRPr lang="en-IN" sz="2400" dirty="0"/>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348463" cy="461665"/>
          </a:xfrm>
          <a:prstGeom prst="rect">
            <a:avLst/>
          </a:prstGeom>
        </p:spPr>
        <p:txBody>
          <a:bodyPr wrap="none">
            <a:spAutoFit/>
          </a:bodyPr>
          <a:lstStyle/>
          <a:p>
            <a:r>
              <a:rPr lang="en-US" sz="2400" b="1" dirty="0" smtClean="0"/>
              <a:t>Nesting Applying</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8717210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24976" y="1524000"/>
            <a:ext cx="8610600" cy="4322337"/>
          </a:xfrm>
          <a:prstGeom prst="rect">
            <a:avLst/>
          </a:prstGeom>
        </p:spPr>
        <p:txBody>
          <a:bodyPr vert="horz" wrap="square" lIns="0" tIns="13335" rIns="0" bIns="0" rtlCol="0">
            <a:spAutoFit/>
          </a:bodyPr>
          <a:lstStyle/>
          <a:p>
            <a:r>
              <a:rPr lang="en-IN" sz="2000" b="1" dirty="0">
                <a:latin typeface="Times New Roman" pitchFamily="18" charset="0"/>
                <a:cs typeface="Times New Roman" pitchFamily="18" charset="0"/>
              </a:rPr>
              <a:t>interface</a:t>
            </a:r>
            <a:r>
              <a:rPr lang="en-IN" sz="2000" dirty="0">
                <a:latin typeface="Times New Roman" pitchFamily="18" charset="0"/>
                <a:cs typeface="Times New Roman" pitchFamily="18" charset="0"/>
              </a:rPr>
              <a:t> Showable{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show();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interface</a:t>
            </a:r>
            <a:r>
              <a:rPr lang="en-IN" sz="2000" dirty="0">
                <a:latin typeface="Times New Roman" pitchFamily="18" charset="0"/>
                <a:cs typeface="Times New Roman" pitchFamily="18" charset="0"/>
              </a:rPr>
              <a:t> Message{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a:p>
            <a:r>
              <a:rPr lang="en-IN" sz="2000" b="1" dirty="0">
                <a:latin typeface="Times New Roman" pitchFamily="18" charset="0"/>
                <a:cs typeface="Times New Roman" pitchFamily="18" charset="0"/>
              </a:rPr>
              <a:t>class</a:t>
            </a:r>
            <a:r>
              <a:rPr lang="en-IN" sz="2000" dirty="0">
                <a:latin typeface="Times New Roman" pitchFamily="18" charset="0"/>
                <a:cs typeface="Times New Roman" pitchFamily="18" charset="0"/>
              </a:rPr>
              <a:t> TestNestedInterface1 </a:t>
            </a:r>
            <a:r>
              <a:rPr lang="en-IN" sz="2000" b="1" dirty="0">
                <a:latin typeface="Times New Roman" pitchFamily="18" charset="0"/>
                <a:cs typeface="Times New Roman" pitchFamily="18" charset="0"/>
              </a:rPr>
              <a:t>implements</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Showable.Message</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msg</a:t>
            </a:r>
            <a:r>
              <a:rPr lang="en-IN" sz="2000" dirty="0">
                <a:latin typeface="Times New Roman" pitchFamily="18" charset="0"/>
                <a:cs typeface="Times New Roman" pitchFamily="18" charset="0"/>
              </a:rPr>
              <a:t>(){</a:t>
            </a:r>
            <a:r>
              <a:rPr lang="en-IN" sz="2000" dirty="0" err="1">
                <a:latin typeface="Times New Roman" pitchFamily="18" charset="0"/>
                <a:cs typeface="Times New Roman" pitchFamily="18" charset="0"/>
              </a:rPr>
              <a:t>System.out.println</a:t>
            </a:r>
            <a:r>
              <a:rPr lang="en-IN" sz="2000" dirty="0">
                <a:latin typeface="Times New Roman" pitchFamily="18" charset="0"/>
                <a:cs typeface="Times New Roman" pitchFamily="18" charset="0"/>
              </a:rPr>
              <a:t>("Hello nested interface");}  </a:t>
            </a:r>
          </a:p>
          <a:p>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public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static</a:t>
            </a:r>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void</a:t>
            </a:r>
            <a:r>
              <a:rPr lang="en-IN" sz="2000" dirty="0">
                <a:latin typeface="Times New Roman" pitchFamily="18" charset="0"/>
                <a:cs typeface="Times New Roman" pitchFamily="18" charset="0"/>
              </a:rPr>
              <a:t> main(String </a:t>
            </a:r>
            <a:r>
              <a:rPr lang="en-IN" sz="2000" dirty="0" err="1">
                <a:latin typeface="Times New Roman" pitchFamily="18" charset="0"/>
                <a:cs typeface="Times New Roman" pitchFamily="18" charset="0"/>
              </a:rPr>
              <a:t>args</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  </a:t>
            </a:r>
            <a:r>
              <a:rPr lang="en-IN" sz="2000" dirty="0" err="1">
                <a:latin typeface="Times New Roman" pitchFamily="18" charset="0"/>
                <a:cs typeface="Times New Roman" pitchFamily="18" charset="0"/>
              </a:rPr>
              <a:t>Showable.Message</a:t>
            </a:r>
            <a:r>
              <a:rPr lang="en-IN" sz="2000" dirty="0">
                <a:latin typeface="Times New Roman" pitchFamily="18" charset="0"/>
                <a:cs typeface="Times New Roman" pitchFamily="18" charset="0"/>
              </a:rPr>
              <a:t> message=</a:t>
            </a:r>
            <a:r>
              <a:rPr lang="en-IN" sz="2000" b="1" dirty="0">
                <a:latin typeface="Times New Roman" pitchFamily="18" charset="0"/>
                <a:cs typeface="Times New Roman" pitchFamily="18" charset="0"/>
              </a:rPr>
              <a:t>new</a:t>
            </a:r>
            <a:r>
              <a:rPr lang="en-IN" sz="2000" dirty="0">
                <a:latin typeface="Times New Roman" pitchFamily="18" charset="0"/>
                <a:cs typeface="Times New Roman" pitchFamily="18" charset="0"/>
              </a:rPr>
              <a:t> TestNestedInterface1();//</a:t>
            </a:r>
            <a:r>
              <a:rPr lang="en-IN" sz="2000" dirty="0" err="1">
                <a:latin typeface="Times New Roman" pitchFamily="18" charset="0"/>
                <a:cs typeface="Times New Roman" pitchFamily="18" charset="0"/>
              </a:rPr>
              <a:t>upcasting</a:t>
            </a:r>
            <a:r>
              <a:rPr lang="en-IN" sz="2000" dirty="0">
                <a:latin typeface="Times New Roman" pitchFamily="18" charset="0"/>
                <a:cs typeface="Times New Roman" pitchFamily="18" charset="0"/>
              </a:rPr>
              <a:t> here  </a:t>
            </a:r>
          </a:p>
          <a:p>
            <a:r>
              <a:rPr lang="en-IN" sz="2000" dirty="0">
                <a:latin typeface="Times New Roman" pitchFamily="18" charset="0"/>
                <a:cs typeface="Times New Roman" pitchFamily="18" charset="0"/>
              </a:rPr>
              <a:t>  message.msg();  </a:t>
            </a:r>
          </a:p>
          <a:p>
            <a:r>
              <a:rPr lang="en-IN" sz="2000" dirty="0">
                <a:latin typeface="Times New Roman" pitchFamily="18" charset="0"/>
                <a:cs typeface="Times New Roman" pitchFamily="18" charset="0"/>
              </a:rPr>
              <a:t> }  </a:t>
            </a:r>
          </a:p>
          <a:p>
            <a:r>
              <a:rPr lang="en-IN" sz="2000" dirty="0">
                <a:latin typeface="Times New Roman" pitchFamily="18" charset="0"/>
                <a:cs typeface="Times New Roman" pitchFamily="18" charset="0"/>
              </a:rPr>
              <a:t>}  </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348463" cy="461665"/>
          </a:xfrm>
          <a:prstGeom prst="rect">
            <a:avLst/>
          </a:prstGeom>
        </p:spPr>
        <p:txBody>
          <a:bodyPr wrap="none">
            <a:spAutoFit/>
          </a:bodyPr>
          <a:lstStyle/>
          <a:p>
            <a:r>
              <a:rPr lang="en-US" sz="2400" b="1" dirty="0" smtClean="0"/>
              <a:t>Nesting Applying</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8929212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24976" y="1524000"/>
            <a:ext cx="8610600" cy="3337452"/>
          </a:xfrm>
          <a:prstGeom prst="rect">
            <a:avLst/>
          </a:prstGeom>
        </p:spPr>
        <p:txBody>
          <a:bodyPr vert="horz" wrap="square" lIns="0" tIns="13335" rIns="0" bIns="0" rtlCol="0">
            <a:spAutoFit/>
          </a:bodyPr>
          <a:lstStyle/>
          <a:p>
            <a:pPr marL="342900" indent="-342900">
              <a:buFont typeface="Arial" pitchFamily="34" charset="0"/>
              <a:buChar char="•"/>
            </a:pPr>
            <a:r>
              <a:rPr lang="en-US" sz="2400" dirty="0" smtClean="0"/>
              <a:t>The </a:t>
            </a:r>
            <a:r>
              <a:rPr lang="en-US" sz="2400" dirty="0"/>
              <a:t>variable in an interface is public, static, and final by default.</a:t>
            </a:r>
          </a:p>
          <a:p>
            <a:pPr marL="342900" indent="-342900">
              <a:buFont typeface="Arial" pitchFamily="34" charset="0"/>
              <a:buChar char="•"/>
            </a:pPr>
            <a:r>
              <a:rPr lang="en-US" sz="2400" dirty="0" smtClean="0"/>
              <a:t>If </a:t>
            </a:r>
            <a:r>
              <a:rPr lang="en-US" sz="2400" dirty="0"/>
              <a:t>any variable in an interface is defined without public, static, and final keywords then, the compiler automatically adds the same.</a:t>
            </a:r>
          </a:p>
          <a:p>
            <a:pPr marL="342900" indent="-342900">
              <a:buFont typeface="Arial" pitchFamily="34" charset="0"/>
              <a:buChar char="•"/>
            </a:pPr>
            <a:r>
              <a:rPr lang="en-US" sz="2400" dirty="0" smtClean="0"/>
              <a:t>No </a:t>
            </a:r>
            <a:r>
              <a:rPr lang="en-US" sz="2400" dirty="0"/>
              <a:t>access modifier is allowed except the public for interface variables.</a:t>
            </a:r>
          </a:p>
          <a:p>
            <a:pPr marL="342900" indent="-342900">
              <a:buFont typeface="Arial" pitchFamily="34" charset="0"/>
              <a:buChar char="•"/>
            </a:pPr>
            <a:r>
              <a:rPr lang="en-US" sz="2400" dirty="0" smtClean="0"/>
              <a:t> </a:t>
            </a:r>
            <a:r>
              <a:rPr lang="en-US" sz="2400" dirty="0"/>
              <a:t>Every variable of an interface must be initialized in the interface itself.</a:t>
            </a:r>
          </a:p>
          <a:p>
            <a:pPr marL="342900" indent="-342900">
              <a:buFont typeface="Arial" pitchFamily="34" charset="0"/>
              <a:buChar char="•"/>
            </a:pPr>
            <a:r>
              <a:rPr lang="en-US" sz="2400" dirty="0" smtClean="0"/>
              <a:t> </a:t>
            </a:r>
            <a:r>
              <a:rPr lang="en-US" sz="2400" dirty="0"/>
              <a:t>The class that implements an interface can not modify the interface variable, but it may use as it defined in the interface.</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3110082" cy="461665"/>
          </a:xfrm>
          <a:prstGeom prst="rect">
            <a:avLst/>
          </a:prstGeom>
        </p:spPr>
        <p:txBody>
          <a:bodyPr wrap="none">
            <a:spAutoFit/>
          </a:bodyPr>
          <a:lstStyle/>
          <a:p>
            <a:r>
              <a:rPr lang="en-US" sz="2400" b="1" dirty="0"/>
              <a:t>variable in an interface</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0412961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24976" y="1524000"/>
            <a:ext cx="8610600" cy="1952458"/>
          </a:xfrm>
          <a:prstGeom prst="rect">
            <a:avLst/>
          </a:prstGeom>
        </p:spPr>
        <p:txBody>
          <a:bodyPr vert="horz" wrap="square" lIns="0" tIns="13335" rIns="0" bIns="0" rtlCol="0">
            <a:spAutoFit/>
          </a:bodyPr>
          <a:lstStyle/>
          <a:p>
            <a:pPr marL="342900" indent="-342900">
              <a:buFont typeface="Arial" pitchFamily="34" charset="0"/>
              <a:buChar char="•"/>
            </a:pPr>
            <a:r>
              <a:rPr lang="en-IN" sz="2400" dirty="0"/>
              <a:t>Template </a:t>
            </a:r>
            <a:r>
              <a:rPr lang="en-IN" sz="2400" dirty="0" smtClean="0"/>
              <a:t>:</a:t>
            </a:r>
          </a:p>
          <a:p>
            <a:pPr marL="342900" indent="-342900">
              <a:buFont typeface="Arial" pitchFamily="34" charset="0"/>
              <a:buChar char="•"/>
            </a:pPr>
            <a:endParaRPr lang="en-US" sz="2400" dirty="0"/>
          </a:p>
          <a:p>
            <a:pPr marL="342900" indent="-342900">
              <a:buFont typeface="Arial" pitchFamily="34" charset="0"/>
              <a:buChar char="•"/>
            </a:pPr>
            <a:endParaRPr lang="en-IN" sz="2400" dirty="0"/>
          </a:p>
          <a:p>
            <a:pPr lvl="2"/>
            <a:r>
              <a:rPr lang="en-IN" dirty="0"/>
              <a:t>interface </a:t>
            </a:r>
            <a:r>
              <a:rPr lang="en-IN" dirty="0" err="1"/>
              <a:t>interfaceName</a:t>
            </a:r>
            <a:r>
              <a:rPr lang="en-IN" dirty="0"/>
              <a:t>{    // Any number of final, static variables    </a:t>
            </a:r>
            <a:endParaRPr lang="en-IN" dirty="0" smtClean="0"/>
          </a:p>
          <a:p>
            <a:pPr lvl="2"/>
            <a:r>
              <a:rPr lang="en-IN" dirty="0" err="1" smtClean="0"/>
              <a:t>datatype</a:t>
            </a:r>
            <a:r>
              <a:rPr lang="en-IN" dirty="0" smtClean="0"/>
              <a:t> </a:t>
            </a:r>
            <a:r>
              <a:rPr lang="en-IN" dirty="0" err="1"/>
              <a:t>variableName</a:t>
            </a:r>
            <a:r>
              <a:rPr lang="en-IN" dirty="0"/>
              <a:t> = value;    </a:t>
            </a:r>
            <a:r>
              <a:rPr lang="en-IN" sz="1600" dirty="0"/>
              <a:t>// Any number of abstract </a:t>
            </a:r>
            <a:r>
              <a:rPr lang="en-IN" sz="1600" dirty="0" smtClean="0"/>
              <a:t>method declarations </a:t>
            </a:r>
            <a:r>
              <a:rPr lang="en-IN" sz="1600" dirty="0"/>
              <a:t>   </a:t>
            </a:r>
            <a:endParaRPr lang="en-IN" sz="1600" dirty="0" smtClean="0"/>
          </a:p>
          <a:p>
            <a:pPr lvl="2"/>
            <a:r>
              <a:rPr lang="en-IN" dirty="0" err="1" smtClean="0"/>
              <a:t>returntype</a:t>
            </a:r>
            <a:r>
              <a:rPr lang="en-IN" dirty="0" smtClean="0"/>
              <a:t> </a:t>
            </a:r>
            <a:r>
              <a:rPr lang="en-IN" dirty="0" err="1"/>
              <a:t>methodName</a:t>
            </a:r>
            <a:r>
              <a:rPr lang="en-IN" dirty="0"/>
              <a:t>(list of parameters or no parameters); }</a:t>
            </a:r>
            <a:endParaRPr lang="en-US" dirty="0"/>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3110082" cy="461665"/>
          </a:xfrm>
          <a:prstGeom prst="rect">
            <a:avLst/>
          </a:prstGeom>
        </p:spPr>
        <p:txBody>
          <a:bodyPr wrap="none">
            <a:spAutoFit/>
          </a:bodyPr>
          <a:lstStyle/>
          <a:p>
            <a:r>
              <a:rPr lang="en-US" sz="2400" b="1" dirty="0"/>
              <a:t>variable in an interface</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657041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24976" y="1524000"/>
            <a:ext cx="8610600" cy="4445448"/>
          </a:xfrm>
          <a:prstGeom prst="rect">
            <a:avLst/>
          </a:prstGeom>
        </p:spPr>
        <p:txBody>
          <a:bodyPr vert="horz" wrap="square" lIns="0" tIns="13335" rIns="0" bIns="0" rtlCol="0">
            <a:spAutoFit/>
          </a:bodyPr>
          <a:lstStyle/>
          <a:p>
            <a:pPr marL="342900" indent="-342900">
              <a:buFont typeface="Arial" pitchFamily="34" charset="0"/>
              <a:buChar char="•"/>
            </a:pPr>
            <a:r>
              <a:rPr lang="en-US" sz="2400" dirty="0" smtClean="0">
                <a:latin typeface="Times New Roman" pitchFamily="18" charset="0"/>
                <a:cs typeface="Times New Roman" pitchFamily="18" charset="0"/>
              </a:rPr>
              <a:t>When </a:t>
            </a:r>
            <a:r>
              <a:rPr lang="en-US" sz="2400" dirty="0">
                <a:latin typeface="Times New Roman" pitchFamily="18" charset="0"/>
                <a:cs typeface="Times New Roman" pitchFamily="18" charset="0"/>
              </a:rPr>
              <a:t>one interface inherits from another interface, that sub-interface inherits all the methods and constants that its super interface declared.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In </a:t>
            </a:r>
            <a:r>
              <a:rPr lang="en-US" sz="2400" dirty="0">
                <a:latin typeface="Times New Roman" pitchFamily="18" charset="0"/>
                <a:cs typeface="Times New Roman" pitchFamily="18" charset="0"/>
              </a:rPr>
              <a:t>addition, it can also declare new abstract methods and constants.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To </a:t>
            </a:r>
            <a:r>
              <a:rPr lang="en-US" sz="2400" dirty="0">
                <a:latin typeface="Times New Roman" pitchFamily="18" charset="0"/>
                <a:cs typeface="Times New Roman" pitchFamily="18" charset="0"/>
              </a:rPr>
              <a:t>extend an interface, you use the extends keyword just as you do in the class definition. Unlike a subclass which can directly extend only one subclass, an interface can directly extend multiple interfaces. </a:t>
            </a:r>
            <a:endParaRPr lang="en-US" sz="2400" dirty="0" smtClean="0">
              <a:latin typeface="Times New Roman" pitchFamily="18" charset="0"/>
              <a:cs typeface="Times New Roman" pitchFamily="18" charset="0"/>
            </a:endParaRPr>
          </a:p>
          <a:p>
            <a:pPr marL="342900" indent="-342900">
              <a:buFont typeface="Arial" pitchFamily="34" charset="0"/>
              <a:buChar cha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can be done using the following syntax</a:t>
            </a:r>
          </a:p>
          <a:p>
            <a:pPr lvl="2"/>
            <a:r>
              <a:rPr lang="en-US" sz="2400" dirty="0">
                <a:latin typeface="Times New Roman" pitchFamily="18" charset="0"/>
                <a:cs typeface="Times New Roman" pitchFamily="18" charset="0"/>
              </a:rPr>
              <a:t>[public] interface </a:t>
            </a:r>
            <a:r>
              <a:rPr lang="en-US" sz="2400" dirty="0" err="1">
                <a:latin typeface="Times New Roman" pitchFamily="18" charset="0"/>
                <a:cs typeface="Times New Roman" pitchFamily="18" charset="0"/>
              </a:rPr>
              <a:t>InterfaceName</a:t>
            </a:r>
            <a:endParaRPr lang="en-US" sz="2400" dirty="0">
              <a:latin typeface="Times New Roman" pitchFamily="18" charset="0"/>
              <a:cs typeface="Times New Roman" pitchFamily="18" charset="0"/>
            </a:endParaRPr>
          </a:p>
          <a:p>
            <a:pPr lvl="2"/>
            <a:r>
              <a:rPr lang="en-US" sz="2400" dirty="0">
                <a:latin typeface="Times New Roman" pitchFamily="18" charset="0"/>
                <a:cs typeface="Times New Roman" pitchFamily="18" charset="0"/>
              </a:rPr>
              <a:t>extends </a:t>
            </a:r>
            <a:r>
              <a:rPr lang="en-US" sz="2400" dirty="0" err="1">
                <a:latin typeface="Times New Roman" pitchFamily="18" charset="0"/>
                <a:cs typeface="Times New Roman" pitchFamily="18" charset="0"/>
              </a:rPr>
              <a:t>interfacel</a:t>
            </a:r>
            <a:r>
              <a:rPr lang="en-US" sz="2400" dirty="0">
                <a:latin typeface="Times New Roman" pitchFamily="18" charset="0"/>
                <a:cs typeface="Times New Roman" pitchFamily="18" charset="0"/>
              </a:rPr>
              <a:t>[, interface2, , </a:t>
            </a:r>
            <a:r>
              <a:rPr lang="en-US" sz="2400" dirty="0" err="1">
                <a:latin typeface="Times New Roman" pitchFamily="18" charset="0"/>
                <a:cs typeface="Times New Roman" pitchFamily="18" charset="0"/>
              </a:rPr>
              <a:t>interfaceN</a:t>
            </a:r>
            <a:r>
              <a:rPr lang="en-US" sz="2400" dirty="0">
                <a:latin typeface="Times New Roman" pitchFamily="18" charset="0"/>
                <a:cs typeface="Times New Roman" pitchFamily="18" charset="0"/>
              </a:rPr>
              <a:t>]</a:t>
            </a:r>
          </a:p>
          <a:p>
            <a:pPr lvl="2"/>
            <a:r>
              <a:rPr lang="en-US" sz="2400" dirty="0">
                <a:latin typeface="Times New Roman" pitchFamily="18" charset="0"/>
                <a:cs typeface="Times New Roman" pitchFamily="18" charset="0"/>
              </a:rPr>
              <a:t>{//interface body}</a:t>
            </a:r>
          </a:p>
        </p:txBody>
      </p:sp>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399055" cy="461665"/>
          </a:xfrm>
          <a:prstGeom prst="rect">
            <a:avLst/>
          </a:prstGeom>
        </p:spPr>
        <p:txBody>
          <a:bodyPr wrap="none">
            <a:spAutoFit/>
          </a:bodyPr>
          <a:lstStyle/>
          <a:p>
            <a:r>
              <a:rPr lang="en-IN" sz="2400" b="1" dirty="0"/>
              <a:t>extend Interfaces</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347115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10" name="object 10"/>
          <p:cNvPicPr/>
          <p:nvPr/>
        </p:nvPicPr>
        <p:blipFill>
          <a:blip r:embed="rId2" cstate="print"/>
          <a:stretch>
            <a:fillRect/>
          </a:stretch>
        </p:blipFill>
        <p:spPr>
          <a:xfrm>
            <a:off x="533400" y="32511"/>
            <a:ext cx="745172" cy="507872"/>
          </a:xfrm>
          <a:prstGeom prst="rect">
            <a:avLst/>
          </a:prstGeom>
        </p:spPr>
      </p:pic>
      <p:sp>
        <p:nvSpPr>
          <p:cNvPr id="12" name="Rectangle 11"/>
          <p:cNvSpPr/>
          <p:nvPr/>
        </p:nvSpPr>
        <p:spPr>
          <a:xfrm>
            <a:off x="381000" y="685800"/>
            <a:ext cx="2399055" cy="461665"/>
          </a:xfrm>
          <a:prstGeom prst="rect">
            <a:avLst/>
          </a:prstGeom>
        </p:spPr>
        <p:txBody>
          <a:bodyPr wrap="none">
            <a:spAutoFit/>
          </a:bodyPr>
          <a:lstStyle/>
          <a:p>
            <a:r>
              <a:rPr lang="en-IN" sz="2400" b="1" dirty="0"/>
              <a:t>extend Interfaces</a:t>
            </a:r>
          </a:p>
        </p:txBody>
      </p:sp>
      <p:graphicFrame>
        <p:nvGraphicFramePr>
          <p:cNvPr id="2" name="Table 1"/>
          <p:cNvGraphicFramePr>
            <a:graphicFrameLocks noGrp="1"/>
          </p:cNvGraphicFramePr>
          <p:nvPr>
            <p:extLst>
              <p:ext uri="{D42A27DB-BD31-4B8C-83A1-F6EECF244321}">
                <p14:modId xmlns:p14="http://schemas.microsoft.com/office/powerpoint/2010/main" val="1053414158"/>
              </p:ext>
            </p:extLst>
          </p:nvPr>
        </p:nvGraphicFramePr>
        <p:xfrm>
          <a:off x="762000" y="1147465"/>
          <a:ext cx="7786323" cy="5163197"/>
        </p:xfrm>
        <a:graphic>
          <a:graphicData uri="http://schemas.openxmlformats.org/drawingml/2006/table">
            <a:tbl>
              <a:tblPr/>
              <a:tblGrid>
                <a:gridCol w="775922">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733801">
                  <a:extLst>
                    <a:ext uri="{9D8B030D-6E8A-4147-A177-3AD203B41FA5}">
                      <a16:colId xmlns:a16="http://schemas.microsoft.com/office/drawing/2014/main" val="20002"/>
                    </a:ext>
                  </a:extLst>
                </a:gridCol>
              </a:tblGrid>
              <a:tr h="533965">
                <a:tc>
                  <a:txBody>
                    <a:bodyPr/>
                    <a:lstStyle/>
                    <a:p>
                      <a:pPr algn="ctr" fontAlgn="base"/>
                      <a:r>
                        <a:rPr lang="en-IN" sz="2000" b="1" dirty="0" err="1">
                          <a:effectLst/>
                        </a:rPr>
                        <a:t>S.No</a:t>
                      </a:r>
                      <a:r>
                        <a:rPr lang="en-IN" sz="2000" b="1" dirty="0">
                          <a:effectLst/>
                        </a:rPr>
                        <a:t>.</a:t>
                      </a:r>
                    </a:p>
                  </a:txBody>
                  <a:tcPr marL="34701" marR="34701" marT="86753" marB="8675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Extends</a:t>
                      </a:r>
                    </a:p>
                  </a:txBody>
                  <a:tcPr marL="86753" marR="86753" marT="86753" marB="8675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000" b="1">
                          <a:effectLst/>
                        </a:rPr>
                        <a:t>Implements</a:t>
                      </a:r>
                    </a:p>
                  </a:txBody>
                  <a:tcPr marL="86753" marR="86753" marT="86753" marB="86753"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096915">
                <a:tc>
                  <a:txBody>
                    <a:bodyPr/>
                    <a:lstStyle/>
                    <a:p>
                      <a:pPr algn="l" fontAlgn="ctr"/>
                      <a:r>
                        <a:rPr lang="en-IN" sz="2000" b="0" dirty="0">
                          <a:effectLst/>
                        </a:rPr>
                        <a:t>1.</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rPr>
                        <a:t>By using “extends” keyword a class can inherit another class, or an interface can inherit other interfaces</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By using “implements” keyword a class can implement an interface</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46212">
                <a:tc>
                  <a:txBody>
                    <a:bodyPr/>
                    <a:lstStyle/>
                    <a:p>
                      <a:pPr algn="l" fontAlgn="ctr"/>
                      <a:r>
                        <a:rPr lang="en-IN" sz="2000" b="0" dirty="0">
                          <a:effectLst/>
                        </a:rPr>
                        <a:t>2.</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is not compulsory that subclass that extends a superclass override all the methods in a superclass.</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It is compulsory that class implementing an interface has to implement all the methods of that interface.</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847615">
                <a:tc>
                  <a:txBody>
                    <a:bodyPr/>
                    <a:lstStyle/>
                    <a:p>
                      <a:pPr algn="l" fontAlgn="ctr"/>
                      <a:r>
                        <a:rPr lang="en-IN" sz="2000" b="0">
                          <a:effectLst/>
                        </a:rPr>
                        <a:t>3.</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Only one superclass can be extended by a class.</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A class can implement any number of an interface at a time</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847615">
                <a:tc>
                  <a:txBody>
                    <a:bodyPr/>
                    <a:lstStyle/>
                    <a:p>
                      <a:pPr algn="l" fontAlgn="ctr"/>
                      <a:r>
                        <a:rPr lang="en-IN" sz="2000" b="0">
                          <a:effectLst/>
                        </a:rPr>
                        <a:t>4.</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a:effectLst/>
                        </a:rPr>
                        <a:t>Any number of interfaces can be extended by interface.</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000" b="0" dirty="0">
                          <a:effectLst/>
                        </a:rPr>
                        <a:t>An interface can never implement any other interface</a:t>
                      </a:r>
                    </a:p>
                  </a:txBody>
                  <a:tcPr marL="86753" marR="86753" marT="121454" marB="12145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0269490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9746" y="1395205"/>
            <a:ext cx="8151166" cy="4440318"/>
          </a:xfrm>
          <a:prstGeom prst="rect">
            <a:avLst/>
          </a:prstGeom>
        </p:spPr>
        <p:txBody>
          <a:bodyPr vert="horz" wrap="square" lIns="0" tIns="69215" rIns="0" bIns="0" rtlCol="0">
            <a:spAutoFit/>
          </a:bodyPr>
          <a:lstStyle/>
          <a:p>
            <a:pPr marL="342900" indent="-342900">
              <a:buFont typeface="Arial" pitchFamily="34" charset="0"/>
              <a:buChar char="•"/>
            </a:pPr>
            <a:r>
              <a:rPr lang="en-US" sz="2000" dirty="0"/>
              <a:t>The </a:t>
            </a:r>
            <a:r>
              <a:rPr lang="en-US" sz="2000" b="1" dirty="0"/>
              <a:t>java instanceof operator</a:t>
            </a:r>
            <a:r>
              <a:rPr lang="en-US" sz="2000" dirty="0"/>
              <a:t> is used to test whether the object is an instance of the specified type (class or subclass or interface).</a:t>
            </a:r>
          </a:p>
          <a:p>
            <a:pPr marL="342900" indent="-342900">
              <a:buFont typeface="Arial" pitchFamily="34" charset="0"/>
              <a:buChar char="•"/>
            </a:pPr>
            <a:r>
              <a:rPr lang="en-US" sz="2000" dirty="0"/>
              <a:t>The instanceof in java is also known as type </a:t>
            </a:r>
            <a:r>
              <a:rPr lang="en-US" sz="2000" i="1" dirty="0"/>
              <a:t>comparison operator</a:t>
            </a:r>
            <a:r>
              <a:rPr lang="en-US" sz="2000" dirty="0"/>
              <a:t> because it compares the instance with type. It returns either true or false. If we apply the instanceof operator with any variable that has null value, it returns false</a:t>
            </a:r>
            <a:r>
              <a:rPr lang="en-US" sz="2000" dirty="0" smtClean="0"/>
              <a:t>.</a:t>
            </a:r>
          </a:p>
          <a:p>
            <a:pPr marL="342900" indent="-342900">
              <a:buFont typeface="Arial" pitchFamily="34" charset="0"/>
              <a:buChar char="•"/>
            </a:pPr>
            <a:endParaRPr lang="en-US" sz="2000" dirty="0" smtClean="0"/>
          </a:p>
          <a:p>
            <a:pPr lvl="2"/>
            <a:r>
              <a:rPr lang="en-US" sz="2000" b="1" dirty="0"/>
              <a:t>class</a:t>
            </a:r>
            <a:r>
              <a:rPr lang="en-US" sz="2000" dirty="0"/>
              <a:t> Simple1{  </a:t>
            </a:r>
          </a:p>
          <a:p>
            <a:pPr lvl="2"/>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lvl="2"/>
            <a:r>
              <a:rPr lang="en-US" sz="2000" dirty="0"/>
              <a:t> Simple1 s=</a:t>
            </a:r>
            <a:r>
              <a:rPr lang="en-US" sz="2000" b="1" dirty="0"/>
              <a:t>new</a:t>
            </a:r>
            <a:r>
              <a:rPr lang="en-US" sz="2000" dirty="0"/>
              <a:t> Simple1();  </a:t>
            </a:r>
          </a:p>
          <a:p>
            <a:pPr lvl="2"/>
            <a:r>
              <a:rPr lang="en-US" sz="2000" dirty="0"/>
              <a:t> </a:t>
            </a:r>
            <a:r>
              <a:rPr lang="en-US" sz="2000" dirty="0" err="1"/>
              <a:t>System.out.println</a:t>
            </a:r>
            <a:r>
              <a:rPr lang="en-US" sz="2000" dirty="0"/>
              <a:t>(s </a:t>
            </a:r>
            <a:r>
              <a:rPr lang="en-US" sz="2000" b="1" dirty="0"/>
              <a:t>instanceof</a:t>
            </a:r>
            <a:r>
              <a:rPr lang="en-US" sz="2000" dirty="0"/>
              <a:t> Simple1);//true  </a:t>
            </a:r>
          </a:p>
          <a:p>
            <a:pPr lvl="2"/>
            <a:r>
              <a:rPr lang="en-US" sz="2000" dirty="0"/>
              <a:t> }  </a:t>
            </a:r>
          </a:p>
          <a:p>
            <a:pPr lvl="2"/>
            <a:r>
              <a:rPr lang="en-US" sz="2000" dirty="0"/>
              <a:t>}  </a:t>
            </a:r>
          </a:p>
          <a:p>
            <a:pPr marL="800100" lvl="1" indent="-342900">
              <a:buFont typeface="Arial" pitchFamily="34" charset="0"/>
              <a:buChar char="•"/>
            </a:pPr>
            <a:r>
              <a:rPr lang="en-IN" sz="2400" dirty="0" err="1"/>
              <a:t>Output:true</a:t>
            </a:r>
            <a:endParaRPr lang="en-US" sz="2400" dirty="0"/>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784412"/>
            <a:ext cx="4953000" cy="461665"/>
          </a:xfrm>
          <a:prstGeom prst="rect">
            <a:avLst/>
          </a:prstGeom>
          <a:noFill/>
        </p:spPr>
        <p:txBody>
          <a:bodyPr wrap="square" rtlCol="0">
            <a:spAutoFit/>
          </a:bodyPr>
          <a:lstStyle/>
          <a:p>
            <a:r>
              <a:rPr lang="en-US" sz="2400" b="1" dirty="0"/>
              <a:t>instanceof operator</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685800"/>
            <a:ext cx="5484166" cy="461665"/>
          </a:xfrm>
          <a:prstGeom prst="rect">
            <a:avLst/>
          </a:prstGeom>
          <a:noFill/>
        </p:spPr>
        <p:txBody>
          <a:bodyPr wrap="square" rtlCol="0">
            <a:spAutoFit/>
          </a:bodyPr>
          <a:lstStyle/>
          <a:p>
            <a:pPr fontAlgn="base"/>
            <a:r>
              <a:rPr lang="en-US" sz="2400" b="1" dirty="0"/>
              <a:t>Difference Between Class and Interface</a:t>
            </a:r>
          </a:p>
        </p:txBody>
      </p:sp>
      <p:graphicFrame>
        <p:nvGraphicFramePr>
          <p:cNvPr id="2" name="Table 1"/>
          <p:cNvGraphicFramePr>
            <a:graphicFrameLocks noGrp="1"/>
          </p:cNvGraphicFramePr>
          <p:nvPr>
            <p:extLst>
              <p:ext uri="{D42A27DB-BD31-4B8C-83A1-F6EECF244321}">
                <p14:modId xmlns:p14="http://schemas.microsoft.com/office/powerpoint/2010/main" val="120424848"/>
              </p:ext>
            </p:extLst>
          </p:nvPr>
        </p:nvGraphicFramePr>
        <p:xfrm>
          <a:off x="381000" y="1260632"/>
          <a:ext cx="8229600" cy="5013960"/>
        </p:xfrm>
        <a:graphic>
          <a:graphicData uri="http://schemas.openxmlformats.org/drawingml/2006/table">
            <a:tbl>
              <a:tblPr/>
              <a:tblGrid>
                <a:gridCol w="7620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0">
                <a:tc>
                  <a:txBody>
                    <a:bodyPr/>
                    <a:lstStyle/>
                    <a:p>
                      <a:pPr algn="ctr" fontAlgn="base"/>
                      <a:r>
                        <a:rPr lang="en-IN" sz="2400" b="1" dirty="0">
                          <a:effectLst/>
                        </a:rPr>
                        <a:t>S. No.</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rPr>
                        <a:t>Class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IN" sz="2400" b="1">
                          <a:effectLst/>
                        </a:rPr>
                        <a:t>Interface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0">
                <a:tc>
                  <a:txBody>
                    <a:bodyPr/>
                    <a:lstStyle/>
                    <a:p>
                      <a:pPr algn="l" fontAlgn="ctr"/>
                      <a:r>
                        <a:rPr lang="en-IN" sz="240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In class, you can instantiate variables and create an object.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effectLst/>
                        </a:rPr>
                        <a:t>In an interface, you can’t instantiate variables and create an object.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ctr"/>
                      <a:r>
                        <a:rPr lang="en-IN" sz="2400" b="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Class can contain concrete(with implementation) methods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effectLst/>
                        </a:rPr>
                        <a:t>The interface cannot contain concrete(with implementation) methods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algn="l" fontAlgn="ctr"/>
                      <a:r>
                        <a:rPr lang="en-IN" sz="240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a:effectLst/>
                        </a:rPr>
                        <a:t>The access specifiers used with classes are private, protected, and public.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ctr"/>
                      <a:r>
                        <a:rPr lang="en-US" sz="2400" b="0" dirty="0">
                          <a:effectLst/>
                        </a:rPr>
                        <a:t>In Interface only one specifier is used- Public.</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508083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77416"/>
            <a:ext cx="8151166" cy="4378763"/>
          </a:xfrm>
          <a:prstGeom prst="rect">
            <a:avLst/>
          </a:prstGeom>
        </p:spPr>
        <p:txBody>
          <a:bodyPr vert="horz" wrap="square" lIns="0" tIns="69215" rIns="0" bIns="0" rtlCol="0">
            <a:spAutoFit/>
          </a:bodyPr>
          <a:lstStyle/>
          <a:p>
            <a:pPr marL="342900" indent="-342900" algn="just">
              <a:buClr>
                <a:srgbClr val="FF0000"/>
              </a:buClr>
              <a:buFont typeface="Arial" pitchFamily="34" charset="0"/>
              <a:buChar char="•"/>
            </a:pPr>
            <a:r>
              <a:rPr lang="en-US" sz="2000" dirty="0">
                <a:latin typeface="Times New Roman" pitchFamily="18" charset="0"/>
                <a:cs typeface="Times New Roman" pitchFamily="18" charset="0"/>
              </a:rPr>
              <a:t>An Exception is a condition that is caused by a run – time error in the program. </a:t>
            </a:r>
          </a:p>
          <a:p>
            <a:pPr marL="342900" indent="-342900" algn="just">
              <a:buClr>
                <a:srgbClr val="FF0000"/>
              </a:buClr>
              <a:buFont typeface="Arial" pitchFamily="34" charset="0"/>
              <a:buChar char="•"/>
            </a:pPr>
            <a:endParaRPr lang="en-US" sz="2000" dirty="0">
              <a:latin typeface="Times New Roman" pitchFamily="18" charset="0"/>
              <a:cs typeface="Times New Roman" pitchFamily="18" charset="0"/>
            </a:endParaRPr>
          </a:p>
          <a:p>
            <a:pPr marL="342900" indent="-342900" algn="just">
              <a:buClr>
                <a:srgbClr val="FF0000"/>
              </a:buClr>
              <a:buFont typeface="Arial" pitchFamily="34" charset="0"/>
              <a:buChar char="•"/>
            </a:pPr>
            <a:r>
              <a:rPr lang="en-US" sz="2000" dirty="0">
                <a:latin typeface="Times New Roman" pitchFamily="18" charset="0"/>
                <a:cs typeface="Times New Roman" pitchFamily="18" charset="0"/>
              </a:rPr>
              <a:t> When JAVA interpreter encounters an error, it creates an Exception object and throws it.</a:t>
            </a:r>
          </a:p>
          <a:p>
            <a:pPr marL="342900" indent="-342900" algn="just">
              <a:buClr>
                <a:srgbClr val="FF0000"/>
              </a:buClr>
              <a:buFont typeface="Arial" pitchFamily="34" charset="0"/>
              <a:buChar char="•"/>
            </a:pPr>
            <a:endParaRPr lang="en-US" sz="2000" dirty="0">
              <a:latin typeface="Times New Roman" pitchFamily="18" charset="0"/>
              <a:cs typeface="Times New Roman" pitchFamily="18" charset="0"/>
            </a:endParaRPr>
          </a:p>
          <a:p>
            <a:pPr marL="342900" indent="-342900" algn="just">
              <a:buClr>
                <a:srgbClr val="FF0000"/>
              </a:buClr>
              <a:buFont typeface="Arial" pitchFamily="34" charset="0"/>
              <a:buChar char="•"/>
            </a:pPr>
            <a:r>
              <a:rPr lang="en-US" sz="2000" dirty="0">
                <a:latin typeface="Times New Roman" pitchFamily="18" charset="0"/>
                <a:cs typeface="Times New Roman" pitchFamily="18" charset="0"/>
              </a:rPr>
              <a:t> if the exception object is not caught and handled properly, the interpreter will display an error message and will terminate the program. </a:t>
            </a:r>
          </a:p>
          <a:p>
            <a:pPr marL="342900" indent="-342900" algn="just">
              <a:buClr>
                <a:srgbClr val="FF0000"/>
              </a:buClr>
              <a:buFont typeface="Arial" pitchFamily="34" charset="0"/>
              <a:buChar char="•"/>
            </a:pPr>
            <a:endParaRPr lang="en-US" sz="2000" dirty="0">
              <a:latin typeface="Times New Roman" pitchFamily="18" charset="0"/>
              <a:cs typeface="Times New Roman" pitchFamily="18" charset="0"/>
            </a:endParaRPr>
          </a:p>
          <a:p>
            <a:pPr marL="342900" indent="-342900" algn="just">
              <a:buClr>
                <a:srgbClr val="FF0000"/>
              </a:buClr>
              <a:buFont typeface="Arial" pitchFamily="34" charset="0"/>
              <a:buChar char="•"/>
            </a:pPr>
            <a:r>
              <a:rPr lang="en-US" sz="2000" dirty="0">
                <a:latin typeface="Times New Roman" pitchFamily="18" charset="0"/>
                <a:cs typeface="Times New Roman" pitchFamily="18" charset="0"/>
              </a:rPr>
              <a:t> if the programmer want the program to continue with execution of the remaining code, then  the programmer should try to catch the exception object thrown by the error condition and then display an appropriate message for taking corrective actions. This task is known as </a:t>
            </a:r>
            <a:r>
              <a:rPr lang="en-US" sz="2000" b="1" dirty="0">
                <a:latin typeface="Times New Roman" pitchFamily="18" charset="0"/>
                <a:cs typeface="Times New Roman" pitchFamily="18" charset="0"/>
              </a:rPr>
              <a:t>Exception Handling.</a:t>
            </a:r>
          </a:p>
        </p:txBody>
      </p:sp>
      <p:sp>
        <p:nvSpPr>
          <p:cNvPr id="4" name="object 4"/>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784412"/>
            <a:ext cx="4953000" cy="584775"/>
          </a:xfrm>
          <a:prstGeom prst="rect">
            <a:avLst/>
          </a:prstGeom>
          <a:noFill/>
        </p:spPr>
        <p:txBody>
          <a:bodyPr wrap="square" rtlCol="0">
            <a:spAutoFit/>
          </a:bodyPr>
          <a:lstStyle/>
          <a:p>
            <a:r>
              <a:rPr lang="en-IN" altLang="en-US" sz="3200" b="1" dirty="0"/>
              <a:t>Exceptions  Handling</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550369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762000"/>
            <a:ext cx="5959983" cy="690574"/>
          </a:xfrm>
          <a:prstGeom prst="rect">
            <a:avLst/>
          </a:prstGeom>
        </p:spPr>
        <p:txBody>
          <a:bodyPr vert="horz" wrap="square" lIns="0" tIns="13335" rIns="0" bIns="0" rtlCol="0">
            <a:spAutoFit/>
          </a:bodyPr>
          <a:lstStyle/>
          <a:p>
            <a:pPr marL="12700">
              <a:lnSpc>
                <a:spcPct val="100000"/>
              </a:lnSpc>
              <a:spcBef>
                <a:spcPts val="105"/>
              </a:spcBef>
            </a:pPr>
            <a:r>
              <a:rPr lang="en-US" sz="4400" dirty="0"/>
              <a:t>e</a:t>
            </a:r>
            <a:r>
              <a:rPr lang="en-US" sz="4400" dirty="0" smtClean="0"/>
              <a:t>xtends </a:t>
            </a:r>
            <a:r>
              <a:rPr lang="en-US" sz="4400" dirty="0"/>
              <a:t>keyword</a:t>
            </a:r>
            <a:endParaRPr sz="4400" dirty="0">
              <a:latin typeface="Calibri"/>
              <a:cs typeface="Calibri"/>
            </a:endParaRPr>
          </a:p>
        </p:txBody>
      </p:sp>
      <p:sp>
        <p:nvSpPr>
          <p:cNvPr id="3" name="object 3"/>
          <p:cNvSpPr txBox="1"/>
          <p:nvPr/>
        </p:nvSpPr>
        <p:spPr>
          <a:xfrm>
            <a:off x="535940" y="1607565"/>
            <a:ext cx="8074659" cy="2968120"/>
          </a:xfrm>
          <a:prstGeom prst="rect">
            <a:avLst/>
          </a:prstGeom>
        </p:spPr>
        <p:txBody>
          <a:bodyPr vert="horz" wrap="square" lIns="0" tIns="13335" rIns="0" bIns="0" rtlCol="0">
            <a:spAutoFit/>
          </a:bodyPr>
          <a:lstStyle/>
          <a:p>
            <a:r>
              <a:rPr lang="en-US" sz="2400" dirty="0"/>
              <a:t>extends is the keyword used to inherit the properties of a class. </a:t>
            </a:r>
          </a:p>
          <a:p>
            <a:r>
              <a:rPr lang="en-US" sz="2400" dirty="0"/>
              <a:t>Following is the syntax of extends keyword.</a:t>
            </a:r>
          </a:p>
          <a:p>
            <a:endParaRPr lang="en-US" sz="2400" dirty="0"/>
          </a:p>
          <a:p>
            <a:r>
              <a:rPr lang="x-none" altLang="en-US" sz="2400"/>
              <a:t>class B extends A</a:t>
            </a:r>
            <a:endParaRPr lang="en-US" altLang="en-US" sz="2400" dirty="0"/>
          </a:p>
          <a:p>
            <a:r>
              <a:rPr lang="x-none" altLang="en-US" sz="2400"/>
              <a:t>{</a:t>
            </a:r>
          </a:p>
          <a:p>
            <a:endParaRPr lang="x-none" altLang="en-US" sz="2400"/>
          </a:p>
          <a:p>
            <a:endParaRPr lang="x-none" altLang="en-US" sz="2400"/>
          </a:p>
          <a:p>
            <a:r>
              <a:rPr lang="x-none" altLang="en-US" sz="2400"/>
              <a:t>}</a:t>
            </a:r>
            <a:endParaRPr lang="x-none" altLang="en-US" sz="2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095" y="1371600"/>
            <a:ext cx="8391905" cy="5184111"/>
          </a:xfrm>
          <a:prstGeom prst="rect">
            <a:avLst/>
          </a:prstGeom>
        </p:spPr>
        <p:txBody>
          <a:bodyPr vert="horz" wrap="square" lIns="0" tIns="13335" rIns="0" bIns="0" rtlCol="0">
            <a:spAutoFit/>
          </a:bodyPr>
          <a:lstStyle/>
          <a:p>
            <a:pPr marL="342900" indent="-342900" algn="just">
              <a:buClr>
                <a:srgbClr val="FF0000"/>
              </a:buClr>
              <a:buFont typeface="Arial" pitchFamily="34" charset="0"/>
              <a:buChar char="•"/>
            </a:pPr>
            <a:r>
              <a:rPr lang="en-US" sz="2400" dirty="0"/>
              <a:t>The purpose of Exception Handling mechanism is to provide a means to detect and report an “Exception Circumstance” so that appropriate action can be taken. Exception Handling performs the following tasks</a:t>
            </a:r>
          </a:p>
          <a:p>
            <a:pPr marL="342900" indent="-342900" algn="just">
              <a:buClr>
                <a:srgbClr val="FF0000"/>
              </a:buClr>
              <a:buFont typeface="Arial" pitchFamily="34" charset="0"/>
              <a:buChar char="•"/>
            </a:pPr>
            <a:endParaRPr lang="en-US" sz="2400" dirty="0"/>
          </a:p>
          <a:p>
            <a:pPr marL="1257300" lvl="2" indent="-342900" algn="just">
              <a:buClr>
                <a:srgbClr val="FF0000"/>
              </a:buClr>
              <a:buFont typeface="Arial" pitchFamily="34" charset="0"/>
              <a:buChar char="•"/>
            </a:pPr>
            <a:r>
              <a:rPr lang="en-US" sz="2400" dirty="0"/>
              <a:t> Find the problem (</a:t>
            </a:r>
            <a:r>
              <a:rPr lang="en-US" sz="2400" b="1" i="1" dirty="0">
                <a:solidFill>
                  <a:srgbClr val="002060"/>
                </a:solidFill>
              </a:rPr>
              <a:t>HIT</a:t>
            </a:r>
            <a:r>
              <a:rPr lang="en-US" sz="2400" dirty="0"/>
              <a:t> the exception).</a:t>
            </a:r>
          </a:p>
          <a:p>
            <a:pPr marL="1257300" lvl="2" indent="-342900" algn="just">
              <a:buClr>
                <a:srgbClr val="FF0000"/>
              </a:buClr>
              <a:buFont typeface="Arial" pitchFamily="34" charset="0"/>
              <a:buChar char="•"/>
            </a:pPr>
            <a:r>
              <a:rPr lang="en-US" sz="2400" dirty="0"/>
              <a:t> Inform that an error has occurred (</a:t>
            </a:r>
            <a:r>
              <a:rPr lang="en-US" sz="2400" b="1" i="1" dirty="0">
                <a:solidFill>
                  <a:srgbClr val="002060"/>
                </a:solidFill>
              </a:rPr>
              <a:t>THROW</a:t>
            </a:r>
            <a:r>
              <a:rPr lang="en-US" sz="2400" dirty="0"/>
              <a:t> the exception).</a:t>
            </a:r>
          </a:p>
          <a:p>
            <a:pPr marL="1257300" lvl="2" indent="-342900" algn="just">
              <a:buClr>
                <a:srgbClr val="FF0000"/>
              </a:buClr>
              <a:buFont typeface="Arial" pitchFamily="34" charset="0"/>
              <a:buChar char="•"/>
            </a:pPr>
            <a:r>
              <a:rPr lang="en-US" sz="2400" dirty="0"/>
              <a:t> Receive the error information (</a:t>
            </a:r>
            <a:r>
              <a:rPr lang="en-US" sz="2400" b="1" i="1" dirty="0">
                <a:solidFill>
                  <a:srgbClr val="002060"/>
                </a:solidFill>
              </a:rPr>
              <a:t>CATCH</a:t>
            </a:r>
            <a:r>
              <a:rPr lang="en-US" sz="2400" dirty="0"/>
              <a:t>  the exception).</a:t>
            </a:r>
          </a:p>
          <a:p>
            <a:pPr marL="1257300" lvl="2" indent="-342900" algn="just">
              <a:buClr>
                <a:srgbClr val="FF0000"/>
              </a:buClr>
              <a:buFont typeface="Arial" pitchFamily="34" charset="0"/>
              <a:buChar char="•"/>
            </a:pPr>
            <a:r>
              <a:rPr lang="en-US" sz="2400" dirty="0"/>
              <a:t> Take corrective actions (</a:t>
            </a:r>
            <a:r>
              <a:rPr lang="en-US" sz="2400" b="1" i="1" dirty="0">
                <a:solidFill>
                  <a:srgbClr val="002060"/>
                </a:solidFill>
              </a:rPr>
              <a:t>HANDLE</a:t>
            </a:r>
            <a:r>
              <a:rPr lang="en-US" sz="2400" dirty="0"/>
              <a:t>  the exception).</a:t>
            </a:r>
          </a:p>
          <a:p>
            <a:pPr marL="1257300" lvl="2" indent="-342900" algn="just">
              <a:buClr>
                <a:srgbClr val="FF0000"/>
              </a:buClr>
              <a:buFont typeface="Arial" pitchFamily="34" charset="0"/>
              <a:buChar char="•"/>
            </a:pPr>
            <a:endParaRPr lang="en-US" sz="2400" dirty="0"/>
          </a:p>
          <a:p>
            <a:pPr marL="342900" indent="-342900" algn="just">
              <a:buClr>
                <a:srgbClr val="FF0000"/>
              </a:buClr>
              <a:buFont typeface="Arial" pitchFamily="34" charset="0"/>
              <a:buChar char="•"/>
            </a:pPr>
            <a:r>
              <a:rPr lang="en-US" sz="2400" dirty="0"/>
              <a:t> The exception handling code basically consists of two segments. One to detect error and to throw exceptions and the other to catch exception and to take appropriate actions.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Handling</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71095" y="1371600"/>
            <a:ext cx="8391905" cy="3337452"/>
          </a:xfrm>
          <a:prstGeom prst="rect">
            <a:avLst/>
          </a:prstGeom>
        </p:spPr>
        <p:txBody>
          <a:bodyPr vert="horz" wrap="square" lIns="0" tIns="13335" rIns="0" bIns="0" rtlCol="0">
            <a:spAutoFit/>
          </a:bodyPr>
          <a:lstStyle/>
          <a:p>
            <a:pPr marL="342900" indent="-342900">
              <a:buFont typeface="Arial" pitchFamily="34" charset="0"/>
              <a:buChar char="•"/>
            </a:pPr>
            <a:r>
              <a:rPr lang="en-IN" altLang="en-US" sz="2400" dirty="0"/>
              <a:t>An exception can occur for many different reasons. Following are some scenarios where an exception occurs.</a:t>
            </a:r>
          </a:p>
          <a:p>
            <a:pPr marL="342900" indent="-342900">
              <a:buFont typeface="Arial" pitchFamily="34" charset="0"/>
              <a:buChar char="•"/>
            </a:pPr>
            <a:endParaRPr lang="en-IN" altLang="en-US" sz="2400" dirty="0"/>
          </a:p>
          <a:p>
            <a:pPr marL="342900" indent="-342900">
              <a:buFont typeface="Arial" pitchFamily="34" charset="0"/>
              <a:buChar char="•"/>
            </a:pPr>
            <a:r>
              <a:rPr lang="en-IN" altLang="en-US" sz="2400" dirty="0"/>
              <a:t>A user has entered an invalid data.</a:t>
            </a:r>
          </a:p>
          <a:p>
            <a:pPr marL="342900" indent="-342900">
              <a:buFont typeface="Arial" pitchFamily="34" charset="0"/>
              <a:buChar char="•"/>
            </a:pPr>
            <a:endParaRPr lang="en-IN" altLang="en-US" sz="2400" dirty="0"/>
          </a:p>
          <a:p>
            <a:pPr marL="342900" indent="-342900">
              <a:buFont typeface="Arial" pitchFamily="34" charset="0"/>
              <a:buChar char="•"/>
            </a:pPr>
            <a:r>
              <a:rPr lang="en-IN" altLang="en-US" sz="2400" dirty="0"/>
              <a:t>A file that needs to be opened cannot be found.</a:t>
            </a:r>
          </a:p>
          <a:p>
            <a:pPr marL="342900" indent="-342900">
              <a:buFont typeface="Arial" pitchFamily="34" charset="0"/>
              <a:buChar char="•"/>
            </a:pPr>
            <a:endParaRPr lang="en-IN" altLang="en-US" sz="2400" dirty="0"/>
          </a:p>
          <a:p>
            <a:pPr marL="342900" indent="-342900">
              <a:buFont typeface="Arial" pitchFamily="34" charset="0"/>
              <a:buChar char="•"/>
            </a:pPr>
            <a:r>
              <a:rPr lang="en-IN" altLang="en-US" sz="2400" dirty="0"/>
              <a:t>A network connection has been lost in the middle of communications or the JVM has run out of memory.</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Handling</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248593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61721" y="1600200"/>
            <a:ext cx="8391905" cy="2857321"/>
          </a:xfrm>
          <a:prstGeom prst="rect">
            <a:avLst/>
          </a:prstGeom>
        </p:spPr>
        <p:txBody>
          <a:bodyPr vert="horz" wrap="square" lIns="0" tIns="13335" rIns="0" bIns="0" rtlCol="0">
            <a:spAutoFit/>
          </a:bodyPr>
          <a:lstStyle/>
          <a:p>
            <a:pPr>
              <a:lnSpc>
                <a:spcPct val="110000"/>
              </a:lnSpc>
            </a:pPr>
            <a:r>
              <a:rPr lang="en-IN" altLang="en-US" sz="2800" dirty="0"/>
              <a:t>All exception types are subclasses of the built-in class </a:t>
            </a:r>
            <a:r>
              <a:rPr lang="en-IN" altLang="en-US" sz="2800" dirty="0" err="1"/>
              <a:t>Throwable</a:t>
            </a:r>
            <a:endParaRPr lang="en-IN" altLang="en-US" sz="2800" dirty="0"/>
          </a:p>
          <a:p>
            <a:pPr>
              <a:lnSpc>
                <a:spcPct val="110000"/>
              </a:lnSpc>
            </a:pPr>
            <a:r>
              <a:rPr lang="en-IN" altLang="en-US" sz="2800" dirty="0"/>
              <a:t>The </a:t>
            </a:r>
            <a:r>
              <a:rPr lang="en-IN" altLang="en-US" sz="2800" dirty="0" err="1"/>
              <a:t>java.lang.Throwable</a:t>
            </a:r>
            <a:r>
              <a:rPr lang="en-IN" altLang="en-US" sz="2800" dirty="0"/>
              <a:t> class is the root class of Java Exception hierarchy which is inherited by two subclasses: </a:t>
            </a:r>
            <a:r>
              <a:rPr lang="en-IN" altLang="en-US" sz="2800" dirty="0">
                <a:solidFill>
                  <a:srgbClr val="FF0000"/>
                </a:solidFill>
              </a:rPr>
              <a:t>Exception and Error.</a:t>
            </a:r>
            <a:r>
              <a:rPr lang="en-IN" altLang="en-US" sz="2800" dirty="0"/>
              <a:t> A hierarchy of Java Exception classes are given below:</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Handling</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264494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561721" y="1600200"/>
            <a:ext cx="8391905" cy="2475678"/>
          </a:xfrm>
          <a:prstGeom prst="rect">
            <a:avLst/>
          </a:prstGeom>
        </p:spPr>
        <p:txBody>
          <a:bodyPr vert="horz" wrap="square" lIns="0" tIns="13335" rIns="0" bIns="0" rtlCol="0">
            <a:spAutoFit/>
          </a:bodyPr>
          <a:lstStyle/>
          <a:p>
            <a:pPr marL="285750" indent="-285750">
              <a:buFont typeface="Arial" pitchFamily="34" charset="0"/>
              <a:buChar char="•"/>
            </a:pPr>
            <a:r>
              <a:rPr lang="en-US" sz="3200" dirty="0"/>
              <a:t>Exceptions can be categorized into two ways:</a:t>
            </a:r>
          </a:p>
          <a:p>
            <a:pPr marL="285750" indent="-285750">
              <a:buFont typeface="Arial" pitchFamily="34" charset="0"/>
              <a:buChar char="•"/>
            </a:pPr>
            <a:r>
              <a:rPr lang="en-US" sz="3200" dirty="0"/>
              <a:t>Built-in Exceptions</a:t>
            </a:r>
          </a:p>
          <a:p>
            <a:pPr lvl="2"/>
            <a:r>
              <a:rPr lang="en-US" sz="3200" dirty="0"/>
              <a:t>Checked Exception</a:t>
            </a:r>
          </a:p>
          <a:p>
            <a:pPr lvl="2"/>
            <a:r>
              <a:rPr lang="en-US" sz="3200" dirty="0"/>
              <a:t>Unchecked Exception</a:t>
            </a:r>
          </a:p>
          <a:p>
            <a:pPr marL="285750" indent="-285750">
              <a:buFont typeface="Arial" pitchFamily="34" charset="0"/>
              <a:buChar char="•"/>
            </a:pPr>
            <a:r>
              <a:rPr lang="en-US" sz="3200" dirty="0"/>
              <a:t>User-Defined Exceptions</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smtClean="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types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08519314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smtClean="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types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pic>
        <p:nvPicPr>
          <p:cNvPr id="3074" name="Picture 2" descr="Types of Exception in Jav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223" y="1219200"/>
            <a:ext cx="8818754" cy="49530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5763200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15000" y="562795"/>
            <a:ext cx="4038600" cy="584775"/>
          </a:xfrm>
          <a:prstGeom prst="rect">
            <a:avLst/>
          </a:prstGeom>
          <a:noFill/>
        </p:spPr>
        <p:txBody>
          <a:bodyPr wrap="square" rtlCol="0">
            <a:spAutoFit/>
          </a:bodyPr>
          <a:lstStyle/>
          <a:p>
            <a:pPr lvl="0" algn="ctr">
              <a:defRPr/>
            </a:pPr>
            <a:r>
              <a:rPr lang="en-US" sz="3200" b="1" dirty="0" smtClean="0">
                <a:ln w="9525">
                  <a:noFill/>
                </a:ln>
                <a:effectLst>
                  <a:outerShdw blurRad="50800" dist="38100" dir="8220000" algn="tl" rotWithShape="0">
                    <a:srgbClr val="000000">
                      <a:alpha val="40000"/>
                    </a:srgbClr>
                  </a:outerShdw>
                </a:effectLst>
                <a:latin typeface="Arial" pitchFamily="34" charset="0"/>
                <a:ea typeface="+mj-lt"/>
                <a:cs typeface="Arial" pitchFamily="34" charset="0"/>
              </a:rPr>
              <a:t>Exception types</a:t>
            </a:r>
            <a:endParaRPr lang="en-US" sz="32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endParaRPr>
          </a:p>
        </p:txBody>
      </p:sp>
      <p:sp>
        <p:nvSpPr>
          <p:cNvPr id="2" name="Rectangle 1"/>
          <p:cNvSpPr/>
          <p:nvPr/>
        </p:nvSpPr>
        <p:spPr>
          <a:xfrm>
            <a:off x="762000" y="1371600"/>
            <a:ext cx="8305800" cy="2031325"/>
          </a:xfrm>
          <a:prstGeom prst="rect">
            <a:avLst/>
          </a:prstGeom>
        </p:spPr>
        <p:txBody>
          <a:bodyPr wrap="square">
            <a:spAutoFit/>
          </a:bodyPr>
          <a:lstStyle/>
          <a:p>
            <a:pPr marL="285750" indent="-285750">
              <a:buFont typeface="Arial" pitchFamily="34" charset="0"/>
              <a:buChar char="•"/>
            </a:pPr>
            <a:r>
              <a:rPr lang="en-IN" b="1" dirty="0"/>
              <a:t>Checked </a:t>
            </a:r>
            <a:r>
              <a:rPr lang="en-IN" b="1" dirty="0" smtClean="0"/>
              <a:t>exceptions:</a:t>
            </a:r>
          </a:p>
          <a:p>
            <a:pPr lvl="1" algn="just"/>
            <a:r>
              <a:rPr lang="en-US" dirty="0" smtClean="0"/>
              <a:t> Checked</a:t>
            </a:r>
            <a:r>
              <a:rPr lang="en-US" dirty="0"/>
              <a:t> exceptions are called compile-time exceptions because these exceptions are checked at compile-time by the compiler. The compiler ensures whether the programmer handles the exception or not. The programmer should have to handle the exception; otherwise, the system has shown a compilation error.</a:t>
            </a:r>
            <a:endParaRPr lang="en-IN" dirty="0"/>
          </a:p>
          <a:p>
            <a:r>
              <a:rPr lang="en-IN" dirty="0"/>
              <a:t/>
            </a:r>
            <a:br>
              <a:rPr lang="en-IN" dirty="0"/>
            </a:br>
            <a:endParaRPr lang="en-IN" dirty="0"/>
          </a:p>
        </p:txBody>
      </p:sp>
      <p:sp>
        <p:nvSpPr>
          <p:cNvPr id="8" name="Rectangle 1"/>
          <p:cNvSpPr>
            <a:spLocks noChangeArrowheads="1"/>
          </p:cNvSpPr>
          <p:nvPr/>
        </p:nvSpPr>
        <p:spPr bwMode="auto">
          <a:xfrm>
            <a:off x="3565525" y="1501775"/>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smtClean="0">
                <a:ln>
                  <a:noFill/>
                </a:ln>
                <a:solidFill>
                  <a:schemeClr val="tx1"/>
                </a:solidFill>
                <a:effectLst/>
                <a:latin typeface="var(--font-family-heading-lesson-markdown)"/>
                <a:cs typeface="Arial" pitchFamily="34" charset="0"/>
              </a:rPr>
              <a:t>List of common checked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4203547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Rectangle 1"/>
          <p:cNvSpPr>
            <a:spLocks noChangeArrowheads="1"/>
          </p:cNvSpPr>
          <p:nvPr/>
        </p:nvSpPr>
        <p:spPr bwMode="auto">
          <a:xfrm>
            <a:off x="685800" y="591360"/>
            <a:ext cx="5355633"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ar(--font-family-heading-lesson-markdown)"/>
                <a:cs typeface="Arial" pitchFamily="34" charset="0"/>
              </a:rPr>
              <a:t>List of common checked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1987542603"/>
              </p:ext>
            </p:extLst>
          </p:nvPr>
        </p:nvGraphicFramePr>
        <p:xfrm>
          <a:off x="486606" y="1066800"/>
          <a:ext cx="8305800" cy="4545530"/>
        </p:xfrm>
        <a:graphic>
          <a:graphicData uri="http://schemas.openxmlformats.org/drawingml/2006/table">
            <a:tbl>
              <a:tblPr/>
              <a:tblGrid>
                <a:gridCol w="1832342">
                  <a:extLst>
                    <a:ext uri="{9D8B030D-6E8A-4147-A177-3AD203B41FA5}">
                      <a16:colId xmlns:a16="http://schemas.microsoft.com/office/drawing/2014/main" val="20000"/>
                    </a:ext>
                  </a:extLst>
                </a:gridCol>
                <a:gridCol w="6473458">
                  <a:extLst>
                    <a:ext uri="{9D8B030D-6E8A-4147-A177-3AD203B41FA5}">
                      <a16:colId xmlns:a16="http://schemas.microsoft.com/office/drawing/2014/main" val="20001"/>
                    </a:ext>
                  </a:extLst>
                </a:gridCol>
              </a:tblGrid>
              <a:tr h="685800">
                <a:tc>
                  <a:txBody>
                    <a:bodyPr/>
                    <a:lstStyle/>
                    <a:p>
                      <a:pPr algn="ctr" fontAlgn="t"/>
                      <a:endParaRPr lang="en-IN" sz="1400" dirty="0">
                        <a:effectLst/>
                      </a:endParaRPr>
                    </a:p>
                    <a:p>
                      <a:pPr algn="ctr" fontAlgn="t"/>
                      <a:r>
                        <a:rPr lang="en-IN" sz="1400" b="1" dirty="0">
                          <a:effectLst/>
                          <a:latin typeface="var(--font-family-body-lesson-markdown,&quot;Droid Serif&quot;)"/>
                        </a:rPr>
                        <a:t>Exception class</a:t>
                      </a:r>
                      <a:endParaRPr lang="en-IN" sz="1400" dirty="0">
                        <a:effectLst/>
                        <a:latin typeface="var(--font-family-body-lesson-markdown,&quot;Droid Serif&quot;)"/>
                      </a:endParaRPr>
                    </a:p>
                  </a:txBody>
                  <a:tcPr marL="38667" marR="38667" marT="19333" marB="19333">
                    <a:lnL>
                      <a:noFill/>
                    </a:lnL>
                    <a:lnR>
                      <a:noFill/>
                    </a:lnR>
                    <a:lnT>
                      <a:noFill/>
                    </a:lnT>
                    <a:lnB>
                      <a:noFill/>
                    </a:lnB>
                    <a:solidFill>
                      <a:srgbClr val="F5F5F5"/>
                    </a:solidFill>
                  </a:tcPr>
                </a:tc>
                <a:tc>
                  <a:txBody>
                    <a:bodyPr/>
                    <a:lstStyle/>
                    <a:p>
                      <a:pPr algn="ctr" fontAlgn="t"/>
                      <a:endParaRPr lang="en-IN" sz="1400">
                        <a:effectLst/>
                      </a:endParaRPr>
                    </a:p>
                    <a:p>
                      <a:pPr algn="ctr" fontAlgn="t"/>
                      <a:r>
                        <a:rPr lang="en-IN" sz="1400" b="1">
                          <a:effectLst/>
                          <a:latin typeface="var(--font-family-body-lesson-markdown,&quot;Droid Serif&quot;)"/>
                        </a:rPr>
                        <a:t>Description</a:t>
                      </a:r>
                      <a:endParaRPr lang="en-IN" sz="1400">
                        <a:effectLst/>
                        <a:latin typeface="var(--font-family-body-lesson-markdown,&quot;Droid Serif&quot;)"/>
                      </a:endParaRPr>
                    </a:p>
                  </a:txBody>
                  <a:tcPr marL="38667" marR="38667" marT="19333" marB="19333">
                    <a:lnL>
                      <a:noFill/>
                    </a:lnL>
                    <a:lnR>
                      <a:noFill/>
                    </a:lnR>
                    <a:lnT>
                      <a:noFill/>
                    </a:lnT>
                    <a:lnB>
                      <a:noFill/>
                    </a:lnB>
                    <a:solidFill>
                      <a:srgbClr val="F5F5F5"/>
                    </a:solidFill>
                  </a:tcPr>
                </a:tc>
                <a:extLst>
                  <a:ext uri="{0D108BD9-81ED-4DB2-BD59-A6C34878D82A}">
                    <a16:rowId xmlns:a16="http://schemas.microsoft.com/office/drawing/2014/main" val="10000"/>
                  </a:ext>
                </a:extLst>
              </a:tr>
              <a:tr h="795246">
                <a:tc>
                  <a:txBody>
                    <a:bodyPr/>
                    <a:lstStyle/>
                    <a:p>
                      <a:pPr algn="ctr" fontAlgn="t"/>
                      <a:endParaRPr lang="en-IN" sz="1400" dirty="0">
                        <a:effectLst/>
                      </a:endParaRPr>
                    </a:p>
                    <a:p>
                      <a:pPr algn="l" fontAlgn="t"/>
                      <a:r>
                        <a:rPr lang="en-IN" sz="1400" dirty="0" err="1">
                          <a:effectLst/>
                          <a:latin typeface="var(--font-family-body-lesson-markdown,&quot;Droid Serif&quot;)"/>
                        </a:rPr>
                        <a:t>IOException</a:t>
                      </a:r>
                      <a:endParaRPr lang="en-IN" sz="1400" dirty="0">
                        <a:effectLst/>
                        <a:latin typeface="var(--font-family-body-lesson-markdown,&quot;Droid Serif&quot;)"/>
                      </a:endParaRPr>
                    </a:p>
                  </a:txBody>
                  <a:tcPr marL="38667" marR="38667" marT="19333" marB="19333">
                    <a:lnL>
                      <a:noFill/>
                    </a:lnL>
                    <a:lnR>
                      <a:noFill/>
                    </a:lnR>
                    <a:lnT>
                      <a:noFill/>
                    </a:lnT>
                    <a:lnB>
                      <a:noFill/>
                    </a:lnB>
                    <a:solidFill>
                      <a:srgbClr val="FFFFFF"/>
                    </a:solidFill>
                  </a:tcPr>
                </a:tc>
                <a:tc>
                  <a:txBody>
                    <a:bodyPr/>
                    <a:lstStyle/>
                    <a:p>
                      <a:pPr lvl="3" algn="ctr" fontAlgn="t"/>
                      <a:endParaRPr lang="en-US" sz="1400" dirty="0">
                        <a:effectLst/>
                      </a:endParaRPr>
                    </a:p>
                    <a:p>
                      <a:pPr lvl="3" algn="l" fontAlgn="t"/>
                      <a:r>
                        <a:rPr lang="en-US" sz="1400" dirty="0">
                          <a:effectLst/>
                          <a:latin typeface="var(--font-family-body-lesson-markdown,&quot;Droid Serif&quot;)"/>
                        </a:rPr>
                        <a:t>This exception is raised when an input/output operation fails</a:t>
                      </a:r>
                    </a:p>
                  </a:txBody>
                  <a:tcPr marL="38667" marR="38667" marT="19333" marB="19333">
                    <a:lnL>
                      <a:noFill/>
                    </a:lnL>
                    <a:lnR>
                      <a:noFill/>
                    </a:lnR>
                    <a:lnT>
                      <a:noFill/>
                    </a:lnT>
                    <a:lnB>
                      <a:noFill/>
                    </a:lnB>
                    <a:solidFill>
                      <a:srgbClr val="FFFFFF"/>
                    </a:solidFill>
                  </a:tcPr>
                </a:tc>
                <a:extLst>
                  <a:ext uri="{0D108BD9-81ED-4DB2-BD59-A6C34878D82A}">
                    <a16:rowId xmlns:a16="http://schemas.microsoft.com/office/drawing/2014/main" val="10001"/>
                  </a:ext>
                </a:extLst>
              </a:tr>
              <a:tr h="795246">
                <a:tc>
                  <a:txBody>
                    <a:bodyPr/>
                    <a:lstStyle/>
                    <a:p>
                      <a:pPr algn="ctr" fontAlgn="t"/>
                      <a:endParaRPr lang="en-IN" sz="1400" dirty="0">
                        <a:effectLst/>
                      </a:endParaRPr>
                    </a:p>
                    <a:p>
                      <a:pPr algn="l" fontAlgn="t"/>
                      <a:r>
                        <a:rPr lang="en-IN" sz="1400" dirty="0" err="1">
                          <a:effectLst/>
                          <a:latin typeface="var(--font-family-body-lesson-markdown,&quot;Droid Serif&quot;)"/>
                        </a:rPr>
                        <a:t>SQLException</a:t>
                      </a:r>
                      <a:endParaRPr lang="en-IN" sz="1400" dirty="0">
                        <a:effectLst/>
                        <a:latin typeface="var(--font-family-body-lesson-markdown,&quot;Droid Serif&quot;)"/>
                      </a:endParaRPr>
                    </a:p>
                  </a:txBody>
                  <a:tcPr marL="38667" marR="38667" marT="19333" marB="19333">
                    <a:lnL>
                      <a:noFill/>
                    </a:lnL>
                    <a:lnR>
                      <a:noFill/>
                    </a:lnR>
                    <a:lnT>
                      <a:noFill/>
                    </a:lnT>
                    <a:lnB>
                      <a:noFill/>
                    </a:lnB>
                    <a:solidFill>
                      <a:srgbClr val="FFFFFF"/>
                    </a:solidFill>
                  </a:tcPr>
                </a:tc>
                <a:tc>
                  <a:txBody>
                    <a:bodyPr/>
                    <a:lstStyle/>
                    <a:p>
                      <a:pPr lvl="3" algn="ctr" fontAlgn="t"/>
                      <a:endParaRPr lang="en-US" sz="1400" dirty="0">
                        <a:effectLst/>
                      </a:endParaRPr>
                    </a:p>
                    <a:p>
                      <a:pPr lvl="3" algn="l" fontAlgn="t"/>
                      <a:r>
                        <a:rPr lang="en-US" sz="1400" dirty="0">
                          <a:effectLst/>
                          <a:latin typeface="var(--font-family-body-lesson-markdown,&quot;Droid Serif&quot;)"/>
                        </a:rPr>
                        <a:t>This exception is raised when a database operation fails</a:t>
                      </a:r>
                    </a:p>
                  </a:txBody>
                  <a:tcPr marL="38667" marR="38667" marT="19333" marB="19333">
                    <a:lnL>
                      <a:noFill/>
                    </a:lnL>
                    <a:lnR>
                      <a:noFill/>
                    </a:lnR>
                    <a:lnT>
                      <a:noFill/>
                    </a:lnT>
                    <a:lnB>
                      <a:noFill/>
                    </a:lnB>
                    <a:solidFill>
                      <a:srgbClr val="FFFFFF"/>
                    </a:solidFill>
                  </a:tcPr>
                </a:tc>
                <a:extLst>
                  <a:ext uri="{0D108BD9-81ED-4DB2-BD59-A6C34878D82A}">
                    <a16:rowId xmlns:a16="http://schemas.microsoft.com/office/drawing/2014/main" val="10002"/>
                  </a:ext>
                </a:extLst>
              </a:tr>
              <a:tr h="645683">
                <a:tc>
                  <a:txBody>
                    <a:bodyPr/>
                    <a:lstStyle/>
                    <a:p>
                      <a:pPr algn="ctr" fontAlgn="t"/>
                      <a:endParaRPr lang="en-IN" sz="1400">
                        <a:effectLst/>
                      </a:endParaRPr>
                    </a:p>
                    <a:p>
                      <a:pPr algn="l" fontAlgn="t"/>
                      <a:r>
                        <a:rPr lang="en-IN" sz="1400">
                          <a:effectLst/>
                          <a:latin typeface="var(--font-family-body-lesson-markdown,&quot;Droid Serif&quot;)"/>
                        </a:rPr>
                        <a:t>ClassNotFoundException</a:t>
                      </a:r>
                    </a:p>
                  </a:txBody>
                  <a:tcPr marL="38667" marR="38667" marT="19333" marB="19333">
                    <a:lnL>
                      <a:noFill/>
                    </a:lnL>
                    <a:lnR>
                      <a:noFill/>
                    </a:lnR>
                    <a:lnT>
                      <a:noFill/>
                    </a:lnT>
                    <a:lnB>
                      <a:noFill/>
                    </a:lnB>
                    <a:solidFill>
                      <a:srgbClr val="FFFFFF"/>
                    </a:solidFill>
                  </a:tcPr>
                </a:tc>
                <a:tc>
                  <a:txBody>
                    <a:bodyPr/>
                    <a:lstStyle/>
                    <a:p>
                      <a:pPr lvl="3" algn="ctr" fontAlgn="t"/>
                      <a:endParaRPr lang="en-US" sz="1400" dirty="0">
                        <a:effectLst/>
                      </a:endParaRPr>
                    </a:p>
                    <a:p>
                      <a:pPr lvl="3" algn="l" fontAlgn="t"/>
                      <a:r>
                        <a:rPr lang="en-US" sz="1400" dirty="0">
                          <a:effectLst/>
                          <a:latin typeface="var(--font-family-body-lesson-markdown,&quot;Droid Serif&quot;)"/>
                        </a:rPr>
                        <a:t>This exception is raised when a class cannot be found.</a:t>
                      </a:r>
                    </a:p>
                  </a:txBody>
                  <a:tcPr marL="38667" marR="38667" marT="19333" marB="19333">
                    <a:lnL>
                      <a:noFill/>
                    </a:lnL>
                    <a:lnR>
                      <a:noFill/>
                    </a:lnR>
                    <a:lnT>
                      <a:noFill/>
                    </a:lnT>
                    <a:lnB>
                      <a:noFill/>
                    </a:lnB>
                    <a:solidFill>
                      <a:srgbClr val="FFFFFF"/>
                    </a:solidFill>
                  </a:tcPr>
                </a:tc>
                <a:extLst>
                  <a:ext uri="{0D108BD9-81ED-4DB2-BD59-A6C34878D82A}">
                    <a16:rowId xmlns:a16="http://schemas.microsoft.com/office/drawing/2014/main" val="10003"/>
                  </a:ext>
                </a:extLst>
              </a:tr>
              <a:tr h="795246">
                <a:tc>
                  <a:txBody>
                    <a:bodyPr/>
                    <a:lstStyle/>
                    <a:p>
                      <a:pPr algn="ctr" fontAlgn="t"/>
                      <a:endParaRPr lang="en-IN" sz="1400">
                        <a:effectLst/>
                      </a:endParaRPr>
                    </a:p>
                    <a:p>
                      <a:pPr algn="l" fontAlgn="t"/>
                      <a:r>
                        <a:rPr lang="en-IN" sz="1400">
                          <a:effectLst/>
                          <a:latin typeface="var(--font-family-body-lesson-markdown,&quot;Droid Serif&quot;)"/>
                        </a:rPr>
                        <a:t>InstantiationException</a:t>
                      </a:r>
                    </a:p>
                  </a:txBody>
                  <a:tcPr marL="38667" marR="38667" marT="19333" marB="19333">
                    <a:lnL>
                      <a:noFill/>
                    </a:lnL>
                    <a:lnR>
                      <a:noFill/>
                    </a:lnR>
                    <a:lnT>
                      <a:noFill/>
                    </a:lnT>
                    <a:lnB>
                      <a:noFill/>
                    </a:lnB>
                    <a:solidFill>
                      <a:srgbClr val="FFFFFF"/>
                    </a:solidFill>
                  </a:tcPr>
                </a:tc>
                <a:tc>
                  <a:txBody>
                    <a:bodyPr/>
                    <a:lstStyle/>
                    <a:p>
                      <a:pPr lvl="3" algn="ctr" fontAlgn="t"/>
                      <a:endParaRPr lang="en-US" sz="1400" dirty="0">
                        <a:effectLst/>
                      </a:endParaRPr>
                    </a:p>
                    <a:p>
                      <a:pPr lvl="3" algn="l" fontAlgn="t"/>
                      <a:r>
                        <a:rPr lang="en-US" sz="1400" dirty="0">
                          <a:effectLst/>
                          <a:latin typeface="var(--font-family-body-lesson-markdown,&quot;Droid Serif&quot;)"/>
                        </a:rPr>
                        <a:t>This exception is raised when an object cannot be instantiated.</a:t>
                      </a:r>
                    </a:p>
                  </a:txBody>
                  <a:tcPr marL="38667" marR="38667" marT="19333" marB="19333">
                    <a:lnL>
                      <a:noFill/>
                    </a:lnL>
                    <a:lnR>
                      <a:noFill/>
                    </a:lnR>
                    <a:lnT>
                      <a:noFill/>
                    </a:lnT>
                    <a:lnB>
                      <a:noFill/>
                    </a:lnB>
                    <a:solidFill>
                      <a:srgbClr val="FFFFFF"/>
                    </a:solidFill>
                  </a:tcPr>
                </a:tc>
                <a:extLst>
                  <a:ext uri="{0D108BD9-81ED-4DB2-BD59-A6C34878D82A}">
                    <a16:rowId xmlns:a16="http://schemas.microsoft.com/office/drawing/2014/main" val="10004"/>
                  </a:ext>
                </a:extLst>
              </a:tr>
              <a:tr h="795246">
                <a:tc>
                  <a:txBody>
                    <a:bodyPr/>
                    <a:lstStyle/>
                    <a:p>
                      <a:pPr algn="ctr" fontAlgn="t"/>
                      <a:endParaRPr lang="en-IN" sz="1400">
                        <a:effectLst/>
                      </a:endParaRPr>
                    </a:p>
                    <a:p>
                      <a:pPr algn="l" fontAlgn="t"/>
                      <a:r>
                        <a:rPr lang="en-IN" sz="1400">
                          <a:effectLst/>
                          <a:latin typeface="var(--font-family-body-lesson-markdown,&quot;Droid Serif&quot;)"/>
                        </a:rPr>
                        <a:t>NoSuchMethodException</a:t>
                      </a:r>
                    </a:p>
                  </a:txBody>
                  <a:tcPr marL="38667" marR="38667" marT="19333" marB="19333">
                    <a:lnL>
                      <a:noFill/>
                    </a:lnL>
                    <a:lnR>
                      <a:noFill/>
                    </a:lnR>
                    <a:lnT>
                      <a:noFill/>
                    </a:lnT>
                    <a:lnB>
                      <a:noFill/>
                    </a:lnB>
                    <a:solidFill>
                      <a:srgbClr val="FFFFFF"/>
                    </a:solidFill>
                  </a:tcPr>
                </a:tc>
                <a:tc>
                  <a:txBody>
                    <a:bodyPr/>
                    <a:lstStyle/>
                    <a:p>
                      <a:pPr lvl="3" algn="ctr" fontAlgn="t"/>
                      <a:endParaRPr lang="en-US" sz="1400" dirty="0">
                        <a:effectLst/>
                      </a:endParaRPr>
                    </a:p>
                    <a:p>
                      <a:pPr lvl="3" algn="l" fontAlgn="t"/>
                      <a:r>
                        <a:rPr lang="en-US" sz="1400" dirty="0">
                          <a:effectLst/>
                          <a:latin typeface="var(--font-family-body-lesson-markdown,&quot;Droid Serif&quot;)"/>
                        </a:rPr>
                        <a:t>This exception is raised when a method cannot be found.</a:t>
                      </a:r>
                    </a:p>
                  </a:txBody>
                  <a:tcPr marL="38667" marR="38667" marT="19333" marB="19333">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7102757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Rectangle 1"/>
          <p:cNvSpPr>
            <a:spLocks noChangeArrowheads="1"/>
          </p:cNvSpPr>
          <p:nvPr/>
        </p:nvSpPr>
        <p:spPr bwMode="auto">
          <a:xfrm>
            <a:off x="685800" y="591360"/>
            <a:ext cx="372057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ar(--font-family-heading-lesson-markdown)"/>
                <a:cs typeface="Arial" pitchFamily="34" charset="0"/>
              </a:rPr>
              <a:t>Unchecked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2" name="Rectangle 1"/>
          <p:cNvSpPr/>
          <p:nvPr/>
        </p:nvSpPr>
        <p:spPr>
          <a:xfrm>
            <a:off x="533400" y="1176135"/>
            <a:ext cx="7924800" cy="3416320"/>
          </a:xfrm>
          <a:prstGeom prst="rect">
            <a:avLst/>
          </a:prstGeom>
        </p:spPr>
        <p:txBody>
          <a:bodyPr wrap="square">
            <a:spAutoFit/>
          </a:bodyPr>
          <a:lstStyle/>
          <a:p>
            <a:pPr marL="342900" indent="-342900">
              <a:buFont typeface="Arial" pitchFamily="34" charset="0"/>
              <a:buChar char="•"/>
            </a:pPr>
            <a:r>
              <a:rPr lang="en-US" sz="2400" dirty="0"/>
              <a:t>The </a:t>
            </a:r>
            <a:r>
              <a:rPr lang="en-US" sz="2400" b="1" dirty="0"/>
              <a:t>unchecked</a:t>
            </a:r>
            <a:r>
              <a:rPr lang="en-US" sz="2400" dirty="0"/>
              <a:t> exceptions are just opposite to the </a:t>
            </a:r>
            <a:r>
              <a:rPr lang="en-US" sz="2400" b="1" dirty="0"/>
              <a:t>checked</a:t>
            </a:r>
            <a:r>
              <a:rPr lang="en-US" sz="2400" dirty="0"/>
              <a:t> exceptions. </a:t>
            </a:r>
            <a:endParaRPr lang="en-US" sz="2400" dirty="0" smtClean="0"/>
          </a:p>
          <a:p>
            <a:pPr marL="342900" indent="-342900">
              <a:buFont typeface="Arial" pitchFamily="34" charset="0"/>
              <a:buChar char="•"/>
            </a:pPr>
            <a:r>
              <a:rPr lang="en-US" sz="2400" dirty="0" smtClean="0"/>
              <a:t>The </a:t>
            </a:r>
            <a:r>
              <a:rPr lang="en-US" sz="2400" dirty="0"/>
              <a:t>compiler will not check these exceptions at compile time</a:t>
            </a:r>
            <a:r>
              <a:rPr lang="en-US" sz="2400" dirty="0" smtClean="0"/>
              <a:t>.</a:t>
            </a:r>
          </a:p>
          <a:p>
            <a:pPr marL="342900" indent="-342900">
              <a:buFont typeface="Arial" pitchFamily="34" charset="0"/>
              <a:buChar char="•"/>
            </a:pPr>
            <a:r>
              <a:rPr lang="en-US" sz="2400" dirty="0" smtClean="0"/>
              <a:t> </a:t>
            </a:r>
            <a:r>
              <a:rPr lang="en-US" sz="2400" dirty="0"/>
              <a:t>In simple words, if a program throws an unchecked exception, and even if we didn't handle or declare it, the program would not give a compilation error. </a:t>
            </a:r>
            <a:endParaRPr lang="en-US" sz="2400" dirty="0" smtClean="0"/>
          </a:p>
          <a:p>
            <a:pPr marL="342900" indent="-342900">
              <a:buFont typeface="Arial" pitchFamily="34" charset="0"/>
              <a:buChar char="•"/>
            </a:pPr>
            <a:r>
              <a:rPr lang="en-US" sz="2400" dirty="0" smtClean="0"/>
              <a:t>Usually</a:t>
            </a:r>
            <a:r>
              <a:rPr lang="en-US" sz="2400" dirty="0"/>
              <a:t>, it occurs when the user provides bad data during the interaction with the program.</a:t>
            </a:r>
            <a:endParaRPr lang="en-IN" sz="2400" dirty="0"/>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6183191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Rectangle 5"/>
          <p:cNvSpPr/>
          <p:nvPr/>
        </p:nvSpPr>
        <p:spPr>
          <a:xfrm>
            <a:off x="3237216" y="6172200"/>
            <a:ext cx="1457771" cy="246221"/>
          </a:xfrm>
          <a:prstGeom prst="rect">
            <a:avLst/>
          </a:prstGeom>
        </p:spPr>
        <p:txBody>
          <a:bodyPr wrap="none">
            <a:spAutoFit/>
          </a:bodyPr>
          <a:lstStyle/>
          <a:p>
            <a:pPr marL="12700">
              <a:lnSpc>
                <a:spcPts val="1240"/>
              </a:lnSpc>
            </a:pPr>
            <a:r>
              <a:rPr lang="en-IN" sz="1000" spc="-20" dirty="0"/>
              <a:t>Prof.</a:t>
            </a:r>
            <a:r>
              <a:rPr lang="en-IN" sz="1000" spc="-40" dirty="0"/>
              <a:t> </a:t>
            </a:r>
            <a:r>
              <a:rPr lang="en-IN" sz="1000" spc="-10" dirty="0"/>
              <a:t>Shubhangi Gaikwad</a:t>
            </a:r>
          </a:p>
        </p:txBody>
      </p:sp>
      <p:sp>
        <p:nvSpPr>
          <p:cNvPr id="8" name="Rectangle 1"/>
          <p:cNvSpPr>
            <a:spLocks noChangeArrowheads="1"/>
          </p:cNvSpPr>
          <p:nvPr/>
        </p:nvSpPr>
        <p:spPr bwMode="auto">
          <a:xfrm>
            <a:off x="685800" y="591360"/>
            <a:ext cx="3720570"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latin typeface="var(--font-family-heading-lesson-markdown)"/>
                <a:cs typeface="Arial" pitchFamily="34" charset="0"/>
              </a:rPr>
              <a:t>Unchecked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7" name="Rectangle 1"/>
          <p:cNvSpPr>
            <a:spLocks noChangeArrowheads="1"/>
          </p:cNvSpPr>
          <p:nvPr/>
        </p:nvSpPr>
        <p:spPr bwMode="auto">
          <a:xfrm>
            <a:off x="685800" y="960691"/>
            <a:ext cx="7620000"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chemeClr val="tx1"/>
                </a:solidFill>
                <a:effectLst/>
                <a:latin typeface="var(--font-family-heading-lesson-markdown)"/>
                <a:cs typeface="Arial" pitchFamily="34" charset="0"/>
              </a:rPr>
              <a:t>List of common unchecked exceptions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717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1241" t="15341" r="45500" b="16944"/>
          <a:stretch/>
        </p:blipFill>
        <p:spPr bwMode="auto">
          <a:xfrm>
            <a:off x="1270866" y="1206957"/>
            <a:ext cx="4748934" cy="5438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765430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6" name="Rectangle 5"/>
          <p:cNvSpPr/>
          <p:nvPr/>
        </p:nvSpPr>
        <p:spPr>
          <a:xfrm>
            <a:off x="3237216" y="6172200"/>
            <a:ext cx="1457771" cy="246221"/>
          </a:xfrm>
          <a:prstGeom prst="rect">
            <a:avLst/>
          </a:prstGeom>
        </p:spPr>
        <p:txBody>
          <a:bodyPr wrap="none">
            <a:spAutoFit/>
          </a:bodyPr>
          <a:lstStyle/>
          <a:p>
            <a:pPr marL="12700">
              <a:lnSpc>
                <a:spcPts val="1240"/>
              </a:lnSpc>
            </a:pPr>
            <a:r>
              <a:rPr lang="en-IN" sz="1000" spc="-20" dirty="0"/>
              <a:t>Prof.</a:t>
            </a:r>
            <a:r>
              <a:rPr lang="en-IN" sz="1000" spc="-40" dirty="0"/>
              <a:t> </a:t>
            </a:r>
            <a:r>
              <a:rPr lang="en-IN" sz="1000" spc="-10" dirty="0"/>
              <a:t>Shubhangi Gaikwad</a:t>
            </a:r>
          </a:p>
        </p:txBody>
      </p:sp>
      <p:graphicFrame>
        <p:nvGraphicFramePr>
          <p:cNvPr id="2" name="Table 1"/>
          <p:cNvGraphicFramePr>
            <a:graphicFrameLocks noGrp="1"/>
          </p:cNvGraphicFramePr>
          <p:nvPr>
            <p:extLst>
              <p:ext uri="{D42A27DB-BD31-4B8C-83A1-F6EECF244321}">
                <p14:modId xmlns:p14="http://schemas.microsoft.com/office/powerpoint/2010/main" val="1389460141"/>
              </p:ext>
            </p:extLst>
          </p:nvPr>
        </p:nvGraphicFramePr>
        <p:xfrm>
          <a:off x="304800" y="1066801"/>
          <a:ext cx="8763000" cy="5854098"/>
        </p:xfrm>
        <a:graphic>
          <a:graphicData uri="http://schemas.openxmlformats.org/drawingml/2006/table">
            <a:tbl>
              <a:tblPr/>
              <a:tblGrid>
                <a:gridCol w="643156">
                  <a:extLst>
                    <a:ext uri="{9D8B030D-6E8A-4147-A177-3AD203B41FA5}">
                      <a16:colId xmlns:a16="http://schemas.microsoft.com/office/drawing/2014/main" val="20000"/>
                    </a:ext>
                  </a:extLst>
                </a:gridCol>
                <a:gridCol w="4180514">
                  <a:extLst>
                    <a:ext uri="{9D8B030D-6E8A-4147-A177-3AD203B41FA5}">
                      <a16:colId xmlns:a16="http://schemas.microsoft.com/office/drawing/2014/main" val="20001"/>
                    </a:ext>
                  </a:extLst>
                </a:gridCol>
                <a:gridCol w="3939330">
                  <a:extLst>
                    <a:ext uri="{9D8B030D-6E8A-4147-A177-3AD203B41FA5}">
                      <a16:colId xmlns:a16="http://schemas.microsoft.com/office/drawing/2014/main" val="20002"/>
                    </a:ext>
                  </a:extLst>
                </a:gridCol>
              </a:tblGrid>
              <a:tr h="172881">
                <a:tc>
                  <a:txBody>
                    <a:bodyPr/>
                    <a:lstStyle/>
                    <a:p>
                      <a:pPr algn="l" fontAlgn="t"/>
                      <a:r>
                        <a:rPr lang="en-IN" sz="1600" dirty="0" err="1">
                          <a:solidFill>
                            <a:srgbClr val="000000"/>
                          </a:solidFill>
                          <a:effectLst/>
                          <a:latin typeface="times new roman"/>
                        </a:rPr>
                        <a:t>S.No</a:t>
                      </a:r>
                      <a:endParaRPr lang="en-IN" sz="1600" dirty="0">
                        <a:solidFill>
                          <a:srgbClr val="000000"/>
                        </a:solidFill>
                        <a:effectLst/>
                        <a:latin typeface="times new roman"/>
                      </a:endParaRPr>
                    </a:p>
                  </a:txBody>
                  <a:tcPr marL="34070" marR="34070" marT="34070" marB="34070">
                    <a:lnL w="9525" cap="flat" cmpd="sng" algn="ctr">
                      <a:solidFill>
                        <a:srgbClr val="306923"/>
                      </a:solidFill>
                      <a:prstDash val="solid"/>
                      <a:round/>
                      <a:headEnd type="none" w="med" len="med"/>
                      <a:tailEnd type="none" w="med" len="med"/>
                    </a:lnL>
                    <a:lnR w="9525" cap="flat" cmpd="sng" algn="ctr">
                      <a:solidFill>
                        <a:srgbClr val="306923"/>
                      </a:solidFill>
                      <a:prstDash val="solid"/>
                      <a:round/>
                      <a:headEnd type="none" w="med" len="med"/>
                      <a:tailEnd type="none" w="med" len="med"/>
                    </a:lnR>
                    <a:lnT w="9525" cap="flat" cmpd="sng" algn="ctr">
                      <a:solidFill>
                        <a:srgbClr val="306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a:rPr>
                        <a:t>Checked Exception</a:t>
                      </a:r>
                    </a:p>
                  </a:txBody>
                  <a:tcPr marL="34070" marR="34070" marT="34070" marB="34070">
                    <a:lnL w="9525" cap="flat" cmpd="sng" algn="ctr">
                      <a:solidFill>
                        <a:srgbClr val="306923"/>
                      </a:solidFill>
                      <a:prstDash val="solid"/>
                      <a:round/>
                      <a:headEnd type="none" w="med" len="med"/>
                      <a:tailEnd type="none" w="med" len="med"/>
                    </a:lnL>
                    <a:lnR w="9525" cap="flat" cmpd="sng" algn="ctr">
                      <a:solidFill>
                        <a:srgbClr val="306923"/>
                      </a:solidFill>
                      <a:prstDash val="solid"/>
                      <a:round/>
                      <a:headEnd type="none" w="med" len="med"/>
                      <a:tailEnd type="none" w="med" len="med"/>
                    </a:lnR>
                    <a:lnT w="9525" cap="flat" cmpd="sng" algn="ctr">
                      <a:solidFill>
                        <a:srgbClr val="306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600" dirty="0">
                          <a:solidFill>
                            <a:srgbClr val="000000"/>
                          </a:solidFill>
                          <a:effectLst/>
                          <a:latin typeface="times new roman"/>
                        </a:rPr>
                        <a:t>Unchecked Exception</a:t>
                      </a:r>
                    </a:p>
                  </a:txBody>
                  <a:tcPr marL="34070" marR="34070" marT="34070" marB="34070">
                    <a:lnL w="9525" cap="flat" cmpd="sng" algn="ctr">
                      <a:solidFill>
                        <a:srgbClr val="306923"/>
                      </a:solidFill>
                      <a:prstDash val="solid"/>
                      <a:round/>
                      <a:headEnd type="none" w="med" len="med"/>
                      <a:tailEnd type="none" w="med" len="med"/>
                    </a:lnL>
                    <a:lnR w="9525" cap="flat" cmpd="sng" algn="ctr">
                      <a:solidFill>
                        <a:srgbClr val="306923"/>
                      </a:solidFill>
                      <a:prstDash val="solid"/>
                      <a:round/>
                      <a:headEnd type="none" w="med" len="med"/>
                      <a:tailEnd type="none" w="med" len="med"/>
                    </a:lnR>
                    <a:lnT w="9525" cap="flat" cmpd="sng" algn="ctr">
                      <a:solidFill>
                        <a:srgbClr val="30692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54612">
                <a:tc>
                  <a:txBody>
                    <a:bodyPr/>
                    <a:lstStyle/>
                    <a:p>
                      <a:pPr algn="just" fontAlgn="t"/>
                      <a:r>
                        <a:rPr lang="en-IN" sz="1400" dirty="0">
                          <a:solidFill>
                            <a:srgbClr val="333333"/>
                          </a:solidFill>
                          <a:effectLst/>
                          <a:latin typeface="inter-regular"/>
                        </a:rPr>
                        <a:t>1.</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These exceptions are checked at compile time. These exceptions are handled at compile time too.</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These exceptions are just opposite to the checked exceptions. These exceptions are not checked and handled at compile time.</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6579">
                <a:tc>
                  <a:txBody>
                    <a:bodyPr/>
                    <a:lstStyle/>
                    <a:p>
                      <a:pPr algn="just" fontAlgn="t"/>
                      <a:r>
                        <a:rPr lang="en-IN" sz="1400">
                          <a:solidFill>
                            <a:srgbClr val="333333"/>
                          </a:solidFill>
                          <a:effectLst/>
                          <a:latin typeface="inter-regular"/>
                        </a:rPr>
                        <a:t>2.</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These exceptions are direct subclasses of exception but not extended from </a:t>
                      </a:r>
                      <a:r>
                        <a:rPr lang="en-US" sz="1400" dirty="0" err="1">
                          <a:solidFill>
                            <a:srgbClr val="333333"/>
                          </a:solidFill>
                          <a:effectLst/>
                          <a:latin typeface="inter-regular"/>
                        </a:rPr>
                        <a:t>RuntimeException</a:t>
                      </a:r>
                      <a:r>
                        <a:rPr lang="en-US" sz="1400" dirty="0">
                          <a:solidFill>
                            <a:srgbClr val="333333"/>
                          </a:solidFill>
                          <a:effectLst/>
                          <a:latin typeface="inter-regular"/>
                        </a:rPr>
                        <a:t> class.</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They are the direct subclasses of the </a:t>
                      </a:r>
                      <a:r>
                        <a:rPr lang="en-US" sz="1400" dirty="0" err="1">
                          <a:solidFill>
                            <a:srgbClr val="333333"/>
                          </a:solidFill>
                          <a:effectLst/>
                          <a:latin typeface="inter-regular"/>
                        </a:rPr>
                        <a:t>RuntimeException</a:t>
                      </a:r>
                      <a:r>
                        <a:rPr lang="en-US" sz="1400" dirty="0">
                          <a:solidFill>
                            <a:srgbClr val="333333"/>
                          </a:solidFill>
                          <a:effectLst/>
                          <a:latin typeface="inter-regular"/>
                        </a:rPr>
                        <a:t> class.</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1182644">
                <a:tc>
                  <a:txBody>
                    <a:bodyPr/>
                    <a:lstStyle/>
                    <a:p>
                      <a:pPr algn="just" fontAlgn="t"/>
                      <a:r>
                        <a:rPr lang="en-IN" sz="1400">
                          <a:solidFill>
                            <a:srgbClr val="333333"/>
                          </a:solidFill>
                          <a:effectLst/>
                          <a:latin typeface="inter-regular"/>
                        </a:rPr>
                        <a:t>3.</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The code gives a compilation error in the case when a method throws a checked exception. The compiler is not able to handle the exception on its own.</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The code compiles without any error because the exceptions escape the notice of the compiler. These exceptions are the results of user-created errors in programming logic.</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98546">
                <a:tc>
                  <a:txBody>
                    <a:bodyPr/>
                    <a:lstStyle/>
                    <a:p>
                      <a:pPr algn="just" fontAlgn="t"/>
                      <a:r>
                        <a:rPr lang="en-IN" sz="1400">
                          <a:solidFill>
                            <a:srgbClr val="333333"/>
                          </a:solidFill>
                          <a:effectLst/>
                          <a:latin typeface="inter-regular"/>
                        </a:rPr>
                        <a:t>4.</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dirty="0">
                          <a:solidFill>
                            <a:srgbClr val="333333"/>
                          </a:solidFill>
                          <a:effectLst/>
                          <a:latin typeface="inter-regular"/>
                        </a:rPr>
                        <a:t>These exceptions mostly occur when the probability of failure is too high.</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These exceptions occur mostly due to programming mistakes.</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954612">
                <a:tc>
                  <a:txBody>
                    <a:bodyPr/>
                    <a:lstStyle/>
                    <a:p>
                      <a:pPr algn="just" fontAlgn="t"/>
                      <a:r>
                        <a:rPr lang="en-IN" sz="1400">
                          <a:solidFill>
                            <a:srgbClr val="333333"/>
                          </a:solidFill>
                          <a:effectLst/>
                          <a:latin typeface="inter-regular"/>
                        </a:rPr>
                        <a:t>5.</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Common checked exceptions include </a:t>
                      </a:r>
                      <a:r>
                        <a:rPr lang="en-IN" sz="1400" dirty="0" err="1">
                          <a:solidFill>
                            <a:srgbClr val="333333"/>
                          </a:solidFill>
                          <a:effectLst/>
                          <a:latin typeface="inter-regular"/>
                        </a:rPr>
                        <a:t>IOException</a:t>
                      </a:r>
                      <a:r>
                        <a:rPr lang="en-IN" sz="1400" dirty="0">
                          <a:solidFill>
                            <a:srgbClr val="333333"/>
                          </a:solidFill>
                          <a:effectLst/>
                          <a:latin typeface="inter-regular"/>
                        </a:rPr>
                        <a:t>, </a:t>
                      </a:r>
                      <a:r>
                        <a:rPr lang="en-IN" sz="1400" dirty="0" err="1">
                          <a:solidFill>
                            <a:srgbClr val="333333"/>
                          </a:solidFill>
                          <a:effectLst/>
                          <a:latin typeface="inter-regular"/>
                        </a:rPr>
                        <a:t>DataAccessException</a:t>
                      </a:r>
                      <a:r>
                        <a:rPr lang="en-IN" sz="1400" dirty="0">
                          <a:solidFill>
                            <a:srgbClr val="333333"/>
                          </a:solidFill>
                          <a:effectLst/>
                          <a:latin typeface="inter-regular"/>
                        </a:rPr>
                        <a:t>, </a:t>
                      </a:r>
                      <a:r>
                        <a:rPr lang="en-IN" sz="1400" dirty="0" err="1">
                          <a:solidFill>
                            <a:srgbClr val="333333"/>
                          </a:solidFill>
                          <a:effectLst/>
                          <a:latin typeface="inter-regular"/>
                        </a:rPr>
                        <a:t>InterruptedException</a:t>
                      </a:r>
                      <a:r>
                        <a:rPr lang="en-IN" sz="1400" dirty="0">
                          <a:solidFill>
                            <a:srgbClr val="333333"/>
                          </a:solidFill>
                          <a:effectLst/>
                          <a:latin typeface="inter-regular"/>
                        </a:rPr>
                        <a:t>, etc.</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400" dirty="0">
                          <a:solidFill>
                            <a:srgbClr val="333333"/>
                          </a:solidFill>
                          <a:effectLst/>
                          <a:latin typeface="inter-regular"/>
                        </a:rPr>
                        <a:t>Common unchecked exceptions include </a:t>
                      </a:r>
                      <a:r>
                        <a:rPr lang="en-IN" sz="1400" dirty="0" err="1">
                          <a:solidFill>
                            <a:srgbClr val="333333"/>
                          </a:solidFill>
                          <a:effectLst/>
                          <a:latin typeface="inter-regular"/>
                        </a:rPr>
                        <a:t>ArithmeticException</a:t>
                      </a:r>
                      <a:r>
                        <a:rPr lang="en-IN" sz="1400" dirty="0">
                          <a:solidFill>
                            <a:srgbClr val="333333"/>
                          </a:solidFill>
                          <a:effectLst/>
                          <a:latin typeface="inter-regular"/>
                        </a:rPr>
                        <a:t>, </a:t>
                      </a:r>
                      <a:r>
                        <a:rPr lang="en-IN" sz="1400" dirty="0" err="1">
                          <a:solidFill>
                            <a:srgbClr val="333333"/>
                          </a:solidFill>
                          <a:effectLst/>
                          <a:latin typeface="inter-regular"/>
                        </a:rPr>
                        <a:t>InvalidClassException</a:t>
                      </a:r>
                      <a:r>
                        <a:rPr lang="en-IN" sz="1400" dirty="0">
                          <a:solidFill>
                            <a:srgbClr val="333333"/>
                          </a:solidFill>
                          <a:effectLst/>
                          <a:latin typeface="inter-regular"/>
                        </a:rPr>
                        <a:t>, </a:t>
                      </a:r>
                      <a:r>
                        <a:rPr lang="en-IN" sz="1400" dirty="0" err="1">
                          <a:solidFill>
                            <a:srgbClr val="333333"/>
                          </a:solidFill>
                          <a:effectLst/>
                          <a:latin typeface="inter-regular"/>
                        </a:rPr>
                        <a:t>NullPointerException</a:t>
                      </a:r>
                      <a:r>
                        <a:rPr lang="en-IN" sz="1400" dirty="0">
                          <a:solidFill>
                            <a:srgbClr val="333333"/>
                          </a:solidFill>
                          <a:effectLst/>
                          <a:latin typeface="inter-regular"/>
                        </a:rPr>
                        <a:t>, etc.</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498546">
                <a:tc>
                  <a:txBody>
                    <a:bodyPr/>
                    <a:lstStyle/>
                    <a:p>
                      <a:pPr algn="just" fontAlgn="t"/>
                      <a:r>
                        <a:rPr lang="en-IN" sz="1400">
                          <a:solidFill>
                            <a:srgbClr val="333333"/>
                          </a:solidFill>
                          <a:effectLst/>
                          <a:latin typeface="inter-regular"/>
                        </a:rPr>
                        <a:t>6.</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400">
                          <a:solidFill>
                            <a:srgbClr val="333333"/>
                          </a:solidFill>
                          <a:effectLst/>
                          <a:latin typeface="inter-regular"/>
                        </a:rPr>
                        <a:t>These exceptions are propagated using the throws keyword.</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400" dirty="0">
                          <a:solidFill>
                            <a:srgbClr val="333333"/>
                          </a:solidFill>
                          <a:effectLst/>
                          <a:latin typeface="inter-regular"/>
                        </a:rPr>
                        <a:t>These are automatically propagated.</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726579">
                <a:tc>
                  <a:txBody>
                    <a:bodyPr/>
                    <a:lstStyle/>
                    <a:p>
                      <a:pPr algn="just" fontAlgn="t"/>
                      <a:r>
                        <a:rPr lang="en-IN" sz="1400">
                          <a:solidFill>
                            <a:srgbClr val="333333"/>
                          </a:solidFill>
                          <a:effectLst/>
                          <a:latin typeface="inter-regular"/>
                        </a:rPr>
                        <a:t>7.</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a:solidFill>
                            <a:srgbClr val="333333"/>
                          </a:solidFill>
                          <a:effectLst/>
                          <a:latin typeface="inter-regular"/>
                        </a:rPr>
                        <a:t>It is required to provide the try-catch and try-finally block to handle the checked exception.</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400" dirty="0">
                          <a:solidFill>
                            <a:srgbClr val="333333"/>
                          </a:solidFill>
                          <a:effectLst/>
                          <a:latin typeface="inter-regular"/>
                        </a:rPr>
                        <a:t>In the case of unchecked exception it is not mandatory.</a:t>
                      </a:r>
                    </a:p>
                  </a:txBody>
                  <a:tcPr marL="22713" marR="22713" marT="22713" marB="22713">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
        <p:nvSpPr>
          <p:cNvPr id="10" name="TextBox 9"/>
          <p:cNvSpPr txBox="1"/>
          <p:nvPr/>
        </p:nvSpPr>
        <p:spPr>
          <a:xfrm>
            <a:off x="1686673" y="577334"/>
            <a:ext cx="6771527" cy="923330"/>
          </a:xfrm>
          <a:prstGeom prst="rect">
            <a:avLst/>
          </a:prstGeom>
          <a:noFill/>
        </p:spPr>
        <p:txBody>
          <a:bodyPr wrap="square" rtlCol="0">
            <a:spAutoFit/>
          </a:bodyPr>
          <a:lstStyle/>
          <a:p>
            <a:r>
              <a:rPr lang="en-US" dirty="0" smtClean="0"/>
              <a:t>Difference between </a:t>
            </a:r>
            <a:r>
              <a:rPr lang="en-IN" dirty="0">
                <a:solidFill>
                  <a:srgbClr val="000000"/>
                </a:solidFill>
                <a:latin typeface="times new roman"/>
              </a:rPr>
              <a:t>Checked </a:t>
            </a:r>
            <a:r>
              <a:rPr lang="en-IN" dirty="0" smtClean="0">
                <a:solidFill>
                  <a:srgbClr val="000000"/>
                </a:solidFill>
                <a:latin typeface="times new roman"/>
              </a:rPr>
              <a:t>Exception and </a:t>
            </a:r>
            <a:r>
              <a:rPr lang="en-IN" dirty="0">
                <a:solidFill>
                  <a:srgbClr val="000000"/>
                </a:solidFill>
                <a:latin typeface="times new roman"/>
              </a:rPr>
              <a:t>Unchecked Exception</a:t>
            </a:r>
          </a:p>
          <a:p>
            <a:endParaRPr lang="en-IN" dirty="0">
              <a:solidFill>
                <a:srgbClr val="000000"/>
              </a:solidFill>
              <a:latin typeface="times new roman"/>
            </a:endParaRPr>
          </a:p>
          <a:p>
            <a:r>
              <a:rPr lang="en-US" dirty="0" smtClean="0"/>
              <a:t> </a:t>
            </a:r>
            <a:endParaRPr lang="en-IN" dirty="0"/>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34927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871524" y="534365"/>
            <a:ext cx="6977076" cy="627736"/>
          </a:xfrm>
          <a:prstGeom prst="rect">
            <a:avLst/>
          </a:prstGeom>
        </p:spPr>
        <p:txBody>
          <a:bodyPr vert="horz" wrap="square" lIns="0" tIns="12065" rIns="0" bIns="0" rtlCol="0">
            <a:spAutoFit/>
          </a:bodyPr>
          <a:lstStyle/>
          <a:p>
            <a:pPr marL="12700">
              <a:lnSpc>
                <a:spcPct val="100000"/>
              </a:lnSpc>
              <a:spcBef>
                <a:spcPts val="95"/>
              </a:spcBef>
            </a:pPr>
            <a:r>
              <a:rPr lang="x-none" altLang="en-IN" sz="4000"/>
              <a:t>TyPes of Inheritance</a:t>
            </a:r>
            <a:endParaRPr sz="4000" b="1" dirty="0">
              <a:latin typeface="Calibri"/>
              <a:cs typeface="Calibri"/>
            </a:endParaRPr>
          </a:p>
        </p:txBody>
      </p:sp>
      <p:sp>
        <p:nvSpPr>
          <p:cNvPr id="15" name="object 15"/>
          <p:cNvSpPr txBox="1">
            <a:spLocks noGrp="1"/>
          </p:cNvSpPr>
          <p:nvPr>
            <p:ph type="title"/>
          </p:nvPr>
        </p:nvSpPr>
        <p:spPr>
          <a:prstGeom prst="rect">
            <a:avLst/>
          </a:prstGeom>
        </p:spPr>
        <p:txBody>
          <a:bodyPr vert="horz" wrap="square" lIns="0" tIns="12700" rIns="0" bIns="0" rtlCol="0">
            <a:spAutoFit/>
          </a:bodyPr>
          <a:lstStyle/>
          <a:p>
            <a:pPr marL="383540">
              <a:lnSpc>
                <a:spcPct val="100000"/>
              </a:lnSpc>
              <a:spcBef>
                <a:spcPts val="100"/>
              </a:spcBef>
            </a:pPr>
            <a:r>
              <a:rPr spc="-50" dirty="0"/>
              <a:t>JAYAWANTRAO</a:t>
            </a:r>
            <a:r>
              <a:rPr spc="-20" dirty="0"/>
              <a:t> </a:t>
            </a:r>
            <a:r>
              <a:rPr spc="-35" dirty="0"/>
              <a:t>SAWANT</a:t>
            </a:r>
            <a:r>
              <a:rPr spc="10" dirty="0"/>
              <a:t> </a:t>
            </a:r>
            <a:r>
              <a:rPr spc="-15" dirty="0"/>
              <a:t>COLLEGE</a:t>
            </a:r>
            <a:r>
              <a:rPr spc="15" dirty="0"/>
              <a:t> </a:t>
            </a:r>
            <a:r>
              <a:rPr spc="-5" dirty="0"/>
              <a:t>OF</a:t>
            </a:r>
            <a:r>
              <a:rPr dirty="0"/>
              <a:t> ENGINEERING,</a:t>
            </a:r>
            <a:r>
              <a:rPr spc="-5" dirty="0"/>
              <a:t> </a:t>
            </a:r>
            <a:r>
              <a:rPr spc="-10" dirty="0"/>
              <a:t>HADAPSAR,</a:t>
            </a:r>
            <a:r>
              <a:rPr spc="-15" dirty="0"/>
              <a:t> </a:t>
            </a:r>
            <a:r>
              <a:rPr spc="-5" dirty="0"/>
              <a:t>PUNE</a:t>
            </a:r>
          </a:p>
        </p:txBody>
      </p:sp>
      <p:pic>
        <p:nvPicPr>
          <p:cNvPr id="16" name="object 16"/>
          <p:cNvPicPr/>
          <p:nvPr/>
        </p:nvPicPr>
        <p:blipFill>
          <a:blip r:embed="rId2" cstate="print"/>
          <a:stretch>
            <a:fillRect/>
          </a:stretch>
        </p:blipFill>
        <p:spPr>
          <a:xfrm>
            <a:off x="533400" y="32511"/>
            <a:ext cx="745172" cy="507872"/>
          </a:xfrm>
          <a:prstGeom prst="rect">
            <a:avLst/>
          </a:prstGeom>
        </p:spPr>
      </p:pic>
      <p:pic>
        <p:nvPicPr>
          <p:cNvPr id="9" name="Content Placeholder 5"/>
          <p:cNvPicPr>
            <a:picLocks noChangeAspect="1"/>
          </p:cNvPicPr>
          <p:nvPr/>
        </p:nvPicPr>
        <p:blipFill>
          <a:blip r:embed="rId3"/>
          <a:srcRect t="6747" b="-286"/>
          <a:stretch>
            <a:fillRect/>
          </a:stretch>
        </p:blipFill>
        <p:spPr>
          <a:xfrm>
            <a:off x="593090" y="1371599"/>
            <a:ext cx="7103110" cy="4800601"/>
          </a:xfrm>
          <a:prstGeom prst="rect">
            <a:avLst/>
          </a:prstGeom>
          <a:noFill/>
          <a:ln w="9525">
            <a:noFill/>
            <a:miter/>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3" name="Rectangle 2"/>
          <p:cNvSpPr/>
          <p:nvPr/>
        </p:nvSpPr>
        <p:spPr>
          <a:xfrm>
            <a:off x="533400" y="1447800"/>
            <a:ext cx="8186364" cy="4524315"/>
          </a:xfrm>
          <a:prstGeom prst="rect">
            <a:avLst/>
          </a:prstGeom>
        </p:spPr>
        <p:txBody>
          <a:bodyPr wrap="square">
            <a:spAutoFit/>
          </a:bodyPr>
          <a:lstStyle/>
          <a:p>
            <a:pPr marL="285750" indent="-285750" algn="just">
              <a:buFont typeface="Arial" pitchFamily="34" charset="0"/>
              <a:buChar char="•"/>
            </a:pPr>
            <a:r>
              <a:rPr lang="en-US" sz="2400" dirty="0"/>
              <a:t>In java we can create our own exception class and throw that exception using throw keyword. These exceptions are known as </a:t>
            </a:r>
            <a:r>
              <a:rPr lang="en-US" sz="2400" b="1" dirty="0"/>
              <a:t>user-defined</a:t>
            </a:r>
            <a:r>
              <a:rPr lang="en-US" sz="2400" dirty="0"/>
              <a:t> or </a:t>
            </a:r>
            <a:r>
              <a:rPr lang="en-US" sz="2400" b="1" dirty="0"/>
              <a:t>custom</a:t>
            </a:r>
            <a:r>
              <a:rPr lang="en-US" sz="2400" dirty="0"/>
              <a:t> exceptions. In this tutorial we will see how to create your own custom exception and throw it on a particular condition</a:t>
            </a:r>
            <a:r>
              <a:rPr lang="en-US" sz="2400" dirty="0" smtClean="0"/>
              <a:t>.</a:t>
            </a:r>
          </a:p>
          <a:p>
            <a:pPr marL="285750" indent="-285750" algn="just">
              <a:buFont typeface="Arial" pitchFamily="34" charset="0"/>
              <a:buChar char="•"/>
            </a:pPr>
            <a:r>
              <a:rPr lang="en-US" sz="2400" dirty="0" smtClean="0"/>
              <a:t>In </a:t>
            </a:r>
            <a:r>
              <a:rPr lang="en-US" sz="2400" dirty="0"/>
              <a:t>java we have already defined, exception classes such as </a:t>
            </a:r>
            <a:r>
              <a:rPr lang="en-US" sz="2400" dirty="0" err="1"/>
              <a:t>ArithmeticException</a:t>
            </a:r>
            <a:r>
              <a:rPr lang="en-US" sz="2400" dirty="0"/>
              <a:t>, </a:t>
            </a:r>
            <a:r>
              <a:rPr lang="en-US" sz="2400" dirty="0" err="1"/>
              <a:t>NullPointerException</a:t>
            </a:r>
            <a:r>
              <a:rPr lang="en-US" sz="2400" dirty="0"/>
              <a:t> etc. These exceptions are already set to trigger on pre-defined conditions such as when you divide a number by zero it triggers </a:t>
            </a:r>
            <a:r>
              <a:rPr lang="en-US" sz="2400" dirty="0" err="1"/>
              <a:t>ArithmeticException</a:t>
            </a:r>
            <a:r>
              <a:rPr lang="en-US" sz="2400" dirty="0"/>
              <a:t>, In the last tutorial we learnt how to throw these exceptions explicitly based on your conditions using </a:t>
            </a:r>
            <a:r>
              <a:rPr lang="en-US" sz="2400" b="1" dirty="0">
                <a:hlinkClick r:id="rId3"/>
              </a:rPr>
              <a:t>throw keyword</a:t>
            </a:r>
            <a:r>
              <a:rPr lang="en-US" sz="2400" dirty="0"/>
              <a:t>.</a:t>
            </a:r>
            <a:endParaRPr lang="en-IN" sz="2400" dirty="0"/>
          </a:p>
        </p:txBody>
      </p:sp>
      <p:sp>
        <p:nvSpPr>
          <p:cNvPr id="7" name="Rectangle 6"/>
          <p:cNvSpPr/>
          <p:nvPr/>
        </p:nvSpPr>
        <p:spPr>
          <a:xfrm>
            <a:off x="905986" y="762000"/>
            <a:ext cx="3208635" cy="461665"/>
          </a:xfrm>
          <a:prstGeom prst="rect">
            <a:avLst/>
          </a:prstGeom>
        </p:spPr>
        <p:txBody>
          <a:bodyPr wrap="none">
            <a:spAutoFit/>
          </a:bodyPr>
          <a:lstStyle/>
          <a:p>
            <a:r>
              <a:rPr lang="en-US" sz="2400" b="1" dirty="0" smtClean="0"/>
              <a:t>user-defined exception:</a:t>
            </a:r>
            <a:endParaRPr lang="en-IN" sz="2400"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452462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9" name="object 5"/>
          <p:cNvPicPr/>
          <p:nvPr/>
        </p:nvPicPr>
        <p:blipFill>
          <a:blip r:embed="rId2" cstate="print"/>
          <a:stretch>
            <a:fillRect/>
          </a:stretch>
        </p:blipFill>
        <p:spPr>
          <a:xfrm>
            <a:off x="533400" y="32511"/>
            <a:ext cx="745172" cy="507872"/>
          </a:xfrm>
          <a:prstGeom prst="rect">
            <a:avLst/>
          </a:prstGeom>
        </p:spPr>
      </p:pic>
      <p:sp>
        <p:nvSpPr>
          <p:cNvPr id="11" name="TextBox 10"/>
          <p:cNvSpPr txBox="1"/>
          <p:nvPr/>
        </p:nvSpPr>
        <p:spPr>
          <a:xfrm>
            <a:off x="611835" y="799074"/>
            <a:ext cx="5198428" cy="523220"/>
          </a:xfrm>
          <a:prstGeom prst="rect">
            <a:avLst/>
          </a:prstGeom>
          <a:noFill/>
        </p:spPr>
        <p:txBody>
          <a:bodyPr wrap="square" rtlCol="0">
            <a:spAutoFit/>
          </a:bodyPr>
          <a:lstStyle/>
          <a:p>
            <a:pPr lvl="0">
              <a:defRPr/>
            </a:pPr>
            <a:r>
              <a:rPr lang="en-US" sz="2800" b="1" dirty="0">
                <a:ln w="9525">
                  <a:noFill/>
                </a:ln>
                <a:effectLst>
                  <a:outerShdw blurRad="50800" dist="38100" dir="8220000" algn="tl" rotWithShape="0">
                    <a:srgbClr val="000000">
                      <a:alpha val="40000"/>
                    </a:srgbClr>
                  </a:outerShdw>
                </a:effectLst>
                <a:latin typeface="Arial" pitchFamily="34" charset="0"/>
                <a:ea typeface="+mj-lt"/>
                <a:cs typeface="Arial" pitchFamily="34" charset="0"/>
              </a:rPr>
              <a:t>Java Exception Hierarchy</a:t>
            </a:r>
          </a:p>
        </p:txBody>
      </p:sp>
      <p:pic>
        <p:nvPicPr>
          <p:cNvPr id="8" name="Picture 2"/>
          <p:cNvPicPr>
            <a:picLocks noChangeAspect="1" noChangeArrowheads="1"/>
          </p:cNvPicPr>
          <p:nvPr/>
        </p:nvPicPr>
        <p:blipFill>
          <a:blip r:embed="rId3" cstate="print"/>
          <a:srcRect/>
          <a:stretch>
            <a:fillRect/>
          </a:stretch>
        </p:blipFill>
        <p:spPr bwMode="auto">
          <a:xfrm>
            <a:off x="611835" y="1322294"/>
            <a:ext cx="7756026" cy="4624387"/>
          </a:xfrm>
          <a:prstGeom prst="rect">
            <a:avLst/>
          </a:prstGeom>
          <a:noFill/>
          <a:ln w="9525">
            <a:noFill/>
            <a:miter lim="800000"/>
            <a:headEnd/>
            <a:tailEnd/>
          </a:ln>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78102"/>
            <a:ext cx="8227365" cy="4524059"/>
          </a:xfrm>
          <a:prstGeom prst="rect">
            <a:avLst/>
          </a:prstGeom>
        </p:spPr>
        <p:txBody>
          <a:bodyPr vert="horz" wrap="square" lIns="0" tIns="54610" rIns="0" bIns="0" rtlCol="0">
            <a:spAutoFit/>
          </a:bodyPr>
          <a:lstStyle/>
          <a:p>
            <a:pPr marL="342900" indent="-342900" algn="just">
              <a:lnSpc>
                <a:spcPct val="110000"/>
              </a:lnSpc>
              <a:buFont typeface="Arial" panose="02080604020202020204" charset="0"/>
              <a:buChar char="•"/>
            </a:pPr>
            <a:r>
              <a:rPr lang="en-IN" altLang="en-US" sz="2200" dirty="0">
                <a:solidFill>
                  <a:srgbClr val="FF0000"/>
                </a:solidFill>
                <a:latin typeface="Times New Roman" pitchFamily="18" charset="0"/>
                <a:cs typeface="Times New Roman" pitchFamily="18" charset="0"/>
              </a:rPr>
              <a:t>try</a:t>
            </a:r>
            <a:r>
              <a:rPr lang="en-IN" altLang="en-US" sz="2200" dirty="0">
                <a:latin typeface="Times New Roman" pitchFamily="18" charset="0"/>
                <a:cs typeface="Times New Roman" pitchFamily="18" charset="0"/>
              </a:rPr>
              <a:t>	  The</a:t>
            </a:r>
            <a:r>
              <a:rPr lang="en-IN" altLang="en-US" sz="2200" dirty="0">
                <a:solidFill>
                  <a:srgbClr val="FF0000"/>
                </a:solidFill>
                <a:latin typeface="Times New Roman" pitchFamily="18" charset="0"/>
                <a:cs typeface="Times New Roman" pitchFamily="18" charset="0"/>
              </a:rPr>
              <a:t> "try" </a:t>
            </a:r>
            <a:r>
              <a:rPr lang="en-IN" altLang="en-US" sz="2200" dirty="0">
                <a:latin typeface="Times New Roman" pitchFamily="18" charset="0"/>
                <a:cs typeface="Times New Roman" pitchFamily="18" charset="0"/>
              </a:rPr>
              <a:t>keyword is used to specify a block where we should place exception code. The try block must be followed by either catch or finally. It means, we can't use try block alone.</a:t>
            </a:r>
          </a:p>
          <a:p>
            <a:pPr marL="342900" indent="-342900" algn="just">
              <a:lnSpc>
                <a:spcPct val="110000"/>
              </a:lnSpc>
              <a:buFont typeface="Arial" pitchFamily="34" charset="0"/>
              <a:buChar char="•"/>
            </a:pPr>
            <a:r>
              <a:rPr lang="en-IN" altLang="en-US" sz="2200" dirty="0">
                <a:solidFill>
                  <a:srgbClr val="FF0000"/>
                </a:solidFill>
                <a:latin typeface="Times New Roman" pitchFamily="18" charset="0"/>
                <a:cs typeface="Times New Roman" pitchFamily="18" charset="0"/>
              </a:rPr>
              <a:t>catch </a:t>
            </a:r>
            <a:r>
              <a:rPr lang="en-IN" altLang="en-US" sz="2200" dirty="0">
                <a:latin typeface="Times New Roman" pitchFamily="18" charset="0"/>
                <a:cs typeface="Times New Roman" pitchFamily="18" charset="0"/>
              </a:rPr>
              <a:t>The</a:t>
            </a:r>
            <a:r>
              <a:rPr lang="en-IN" altLang="en-US" sz="2200" dirty="0">
                <a:solidFill>
                  <a:srgbClr val="FF0000"/>
                </a:solidFill>
                <a:latin typeface="Times New Roman" pitchFamily="18" charset="0"/>
                <a:cs typeface="Times New Roman" pitchFamily="18" charset="0"/>
              </a:rPr>
              <a:t> "catch"</a:t>
            </a:r>
            <a:r>
              <a:rPr lang="en-IN" altLang="en-US" sz="2200" dirty="0">
                <a:latin typeface="Times New Roman" pitchFamily="18" charset="0"/>
                <a:cs typeface="Times New Roman" pitchFamily="18" charset="0"/>
              </a:rPr>
              <a:t> block is used to handle the exception. It must be preceded by try block which means we can't use catch block alone. It can be followed by finally block later.</a:t>
            </a:r>
          </a:p>
          <a:p>
            <a:pPr marL="342900" indent="-342900" algn="just">
              <a:lnSpc>
                <a:spcPct val="110000"/>
              </a:lnSpc>
              <a:buFont typeface="Arial" pitchFamily="34" charset="0"/>
              <a:buChar char="•"/>
            </a:pPr>
            <a:r>
              <a:rPr lang="en-IN" altLang="en-US" sz="2200" dirty="0">
                <a:solidFill>
                  <a:srgbClr val="FF0000"/>
                </a:solidFill>
                <a:latin typeface="Times New Roman" pitchFamily="18" charset="0"/>
                <a:cs typeface="Times New Roman" pitchFamily="18" charset="0"/>
              </a:rPr>
              <a:t>finally </a:t>
            </a:r>
            <a:r>
              <a:rPr lang="en-IN" altLang="en-US" sz="2200" dirty="0">
                <a:latin typeface="Times New Roman" pitchFamily="18" charset="0"/>
                <a:cs typeface="Times New Roman" pitchFamily="18" charset="0"/>
              </a:rPr>
              <a:t>The</a:t>
            </a:r>
            <a:r>
              <a:rPr lang="en-IN" altLang="en-US" sz="2200" dirty="0">
                <a:solidFill>
                  <a:srgbClr val="FF0000"/>
                </a:solidFill>
                <a:latin typeface="Times New Roman" pitchFamily="18" charset="0"/>
                <a:cs typeface="Times New Roman" pitchFamily="18" charset="0"/>
              </a:rPr>
              <a:t> "finally"</a:t>
            </a:r>
            <a:r>
              <a:rPr lang="en-IN" altLang="en-US" sz="2200" dirty="0">
                <a:latin typeface="Times New Roman" pitchFamily="18" charset="0"/>
                <a:cs typeface="Times New Roman" pitchFamily="18" charset="0"/>
              </a:rPr>
              <a:t> block is used to execute the important code of the program. It is executed whether an exception is handled or not.</a:t>
            </a:r>
          </a:p>
          <a:p>
            <a:pPr marL="342900" indent="-342900" algn="just">
              <a:lnSpc>
                <a:spcPct val="110000"/>
              </a:lnSpc>
              <a:buFont typeface="Arial" pitchFamily="34" charset="0"/>
              <a:buChar char="•"/>
            </a:pPr>
            <a:r>
              <a:rPr lang="en-IN" altLang="en-US" sz="2200" dirty="0">
                <a:solidFill>
                  <a:srgbClr val="FF0000"/>
                </a:solidFill>
                <a:latin typeface="Times New Roman" pitchFamily="18" charset="0"/>
                <a:cs typeface="Times New Roman" pitchFamily="18" charset="0"/>
              </a:rPr>
              <a:t>throw The "throw"</a:t>
            </a:r>
            <a:r>
              <a:rPr lang="en-IN" altLang="en-US" sz="2200" dirty="0">
                <a:latin typeface="Times New Roman" pitchFamily="18" charset="0"/>
                <a:cs typeface="Times New Roman" pitchFamily="18" charset="0"/>
              </a:rPr>
              <a:t> keyword is used to throw an exception.</a:t>
            </a:r>
          </a:p>
          <a:p>
            <a:pPr marL="342900" indent="-342900" algn="just">
              <a:lnSpc>
                <a:spcPct val="110000"/>
              </a:lnSpc>
              <a:buFont typeface="Arial" pitchFamily="34" charset="0"/>
              <a:buChar char="•"/>
            </a:pPr>
            <a:r>
              <a:rPr lang="en-IN" altLang="en-US" sz="2200" dirty="0">
                <a:solidFill>
                  <a:srgbClr val="FF0000"/>
                </a:solidFill>
                <a:latin typeface="Times New Roman" pitchFamily="18" charset="0"/>
                <a:cs typeface="Times New Roman" pitchFamily="18" charset="0"/>
              </a:rPr>
              <a:t>throws The "throws"</a:t>
            </a:r>
            <a:r>
              <a:rPr lang="en-IN" altLang="en-US" sz="2200" dirty="0">
                <a:latin typeface="Times New Roman" pitchFamily="18" charset="0"/>
                <a:cs typeface="Times New Roman" pitchFamily="18" charset="0"/>
              </a:rPr>
              <a:t> keyword is used to declare exceptions. It doesn't throw an exception. It specifies that there may occur an exception in the method. It is always used with method signature.</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533400" y="685800"/>
            <a:ext cx="4419600" cy="584775"/>
          </a:xfrm>
          <a:prstGeom prst="rect">
            <a:avLst/>
          </a:prstGeom>
          <a:noFill/>
        </p:spPr>
        <p:txBody>
          <a:bodyPr wrap="square" rtlCol="0">
            <a:spAutoFit/>
          </a:bodyPr>
          <a:lstStyle/>
          <a:p>
            <a:r>
              <a:rPr lang="en-IN" altLang="en-US" sz="3200" b="1" dirty="0"/>
              <a:t> keywords in Exceptions </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3991" y="1297279"/>
            <a:ext cx="8227365" cy="5225790"/>
          </a:xfrm>
          <a:prstGeom prst="rect">
            <a:avLst/>
          </a:prstGeom>
        </p:spPr>
        <p:txBody>
          <a:bodyPr vert="horz" wrap="square" lIns="0" tIns="54610" rIns="0" bIns="0" rtlCol="0">
            <a:spAutoFit/>
          </a:bodyPr>
          <a:lstStyle/>
          <a:p>
            <a:pPr marL="342900" indent="-342900">
              <a:buFont typeface="Arial" pitchFamily="34" charset="0"/>
              <a:buChar char="•"/>
            </a:pPr>
            <a:r>
              <a:rPr lang="en-US" sz="2400" dirty="0">
                <a:latin typeface="Times New Roman" pitchFamily="18" charset="0"/>
                <a:cs typeface="Times New Roman" pitchFamily="18" charset="0"/>
              </a:rPr>
              <a:t>The Java throw keyword is used to throw an exception explicitly.</a:t>
            </a:r>
          </a:p>
          <a:p>
            <a:pPr marL="342900" indent="-342900">
              <a:buFont typeface="Arial" pitchFamily="34" charset="0"/>
              <a:buChar char="•"/>
            </a:pPr>
            <a:r>
              <a:rPr lang="en-US" sz="2400" dirty="0">
                <a:latin typeface="Times New Roman" pitchFamily="18" charset="0"/>
                <a:cs typeface="Times New Roman" pitchFamily="18" charset="0"/>
              </a:rPr>
              <a:t>We specify the </a:t>
            </a:r>
            <a:r>
              <a:rPr lang="en-US" sz="2400" b="1" dirty="0">
                <a:latin typeface="Times New Roman" pitchFamily="18" charset="0"/>
                <a:cs typeface="Times New Roman" pitchFamily="18" charset="0"/>
              </a:rPr>
              <a:t>exception</a:t>
            </a:r>
            <a:r>
              <a:rPr lang="en-US" sz="2400" dirty="0">
                <a:latin typeface="Times New Roman" pitchFamily="18" charset="0"/>
                <a:cs typeface="Times New Roman" pitchFamily="18" charset="0"/>
              </a:rPr>
              <a:t> object which is to be thrown. The Exception has some message with it that provides the error description. These exceptions may be related to user inputs, server, etc</a:t>
            </a:r>
            <a:r>
              <a:rPr lang="en-US" sz="2400" dirty="0" smtClean="0">
                <a:latin typeface="Times New Roman" pitchFamily="18" charset="0"/>
                <a:cs typeface="Times New Roman" pitchFamily="18" charset="0"/>
              </a:rPr>
              <a:t>.</a:t>
            </a:r>
          </a:p>
          <a:p>
            <a:pPr marL="342900" indent="-342900">
              <a:buFont typeface="Arial" pitchFamily="34" charset="0"/>
              <a:buChar char="•"/>
            </a:pPr>
            <a:r>
              <a:rPr lang="en-US" sz="2400" dirty="0">
                <a:latin typeface="Times New Roman" pitchFamily="18" charset="0"/>
                <a:cs typeface="Times New Roman" pitchFamily="18" charset="0"/>
              </a:rPr>
              <a:t>The throw keyword is used to create a custom error.</a:t>
            </a:r>
          </a:p>
          <a:p>
            <a:pPr marL="342900" indent="-342900">
              <a:buFont typeface="Arial" pitchFamily="34" charset="0"/>
              <a:buChar char="•"/>
            </a:pPr>
            <a:r>
              <a:rPr lang="en-US" sz="2400" dirty="0">
                <a:latin typeface="Times New Roman" pitchFamily="18" charset="0"/>
                <a:cs typeface="Times New Roman" pitchFamily="18" charset="0"/>
              </a:rPr>
              <a:t>The throw statement is used together with an </a:t>
            </a:r>
            <a:r>
              <a:rPr lang="en-US" sz="2400" b="1" dirty="0">
                <a:latin typeface="Times New Roman" pitchFamily="18" charset="0"/>
                <a:cs typeface="Times New Roman" pitchFamily="18" charset="0"/>
              </a:rPr>
              <a:t>exception type</a:t>
            </a:r>
            <a:r>
              <a:rPr lang="en-US" sz="2400" dirty="0">
                <a:latin typeface="Times New Roman" pitchFamily="18" charset="0"/>
                <a:cs typeface="Times New Roman" pitchFamily="18" charset="0"/>
              </a:rPr>
              <a:t>. There are many exception types available in Java: </a:t>
            </a:r>
            <a:r>
              <a:rPr lang="en-US" sz="2400" dirty="0" err="1">
                <a:latin typeface="Times New Roman" pitchFamily="18" charset="0"/>
                <a:cs typeface="Times New Roman" pitchFamily="18" charset="0"/>
              </a:rPr>
              <a:t>ArithmeticException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ClassNotFoundException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ArrayIndexOutOfBoundsException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SecurityException</a:t>
            </a:r>
            <a:r>
              <a:rPr lang="en-US" sz="2400" dirty="0">
                <a:latin typeface="Times New Roman" pitchFamily="18" charset="0"/>
                <a:cs typeface="Times New Roman" pitchFamily="18" charset="0"/>
              </a:rPr>
              <a:t>, etc.</a:t>
            </a:r>
          </a:p>
          <a:p>
            <a:pPr marL="342900" indent="-342900">
              <a:buFont typeface="Arial" pitchFamily="34" charset="0"/>
              <a:buChar char="•"/>
            </a:pPr>
            <a:r>
              <a:rPr lang="en-US" sz="2400" dirty="0">
                <a:latin typeface="Times New Roman" pitchFamily="18" charset="0"/>
                <a:cs typeface="Times New Roman" pitchFamily="18" charset="0"/>
              </a:rPr>
              <a:t>The exception type is often used together with a custom </a:t>
            </a:r>
            <a:r>
              <a:rPr lang="en-US" sz="2400" b="1" dirty="0">
                <a:latin typeface="Times New Roman" pitchFamily="18" charset="0"/>
                <a:cs typeface="Times New Roman" pitchFamily="18" charset="0"/>
              </a:rPr>
              <a:t>method</a:t>
            </a:r>
            <a:r>
              <a:rPr lang="en-US" sz="2400" dirty="0">
                <a:latin typeface="Times New Roman" pitchFamily="18" charset="0"/>
                <a:cs typeface="Times New Roman" pitchFamily="18" charset="0"/>
              </a:rPr>
              <a:t>, like in the example above.</a:t>
            </a:r>
          </a:p>
          <a:p>
            <a:pPr marL="342900" indent="-342900">
              <a:buFont typeface="Arial" pitchFamily="34" charset="0"/>
              <a:buChar char="•"/>
            </a:pPr>
            <a:endParaRPr lang="en-US" sz="2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7" name="TextBox 6"/>
          <p:cNvSpPr txBox="1"/>
          <p:nvPr/>
        </p:nvSpPr>
        <p:spPr>
          <a:xfrm>
            <a:off x="533400" y="685800"/>
            <a:ext cx="4419600" cy="584775"/>
          </a:xfrm>
          <a:prstGeom prst="rect">
            <a:avLst/>
          </a:prstGeom>
          <a:noFill/>
        </p:spPr>
        <p:txBody>
          <a:bodyPr wrap="square" rtlCol="0">
            <a:spAutoFit/>
          </a:bodyPr>
          <a:lstStyle/>
          <a:p>
            <a:r>
              <a:rPr lang="en-US" sz="3200" b="1" dirty="0" smtClean="0"/>
              <a:t>throw</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2833744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43991" y="1297279"/>
            <a:ext cx="8227365" cy="5225790"/>
          </a:xfrm>
          <a:prstGeom prst="rect">
            <a:avLst/>
          </a:prstGeom>
        </p:spPr>
        <p:txBody>
          <a:bodyPr vert="horz" wrap="square" lIns="0" tIns="54610" rIns="0" bIns="0" rtlCol="0">
            <a:spAutoFit/>
          </a:bodyPr>
          <a:lstStyle/>
          <a:p>
            <a:pPr marL="342900" indent="-342900" algn="just">
              <a:buFont typeface="Arial" pitchFamily="34" charset="0"/>
              <a:buChar char="•"/>
            </a:pPr>
            <a:r>
              <a:rPr lang="en-US" sz="2400" dirty="0"/>
              <a:t>T</a:t>
            </a:r>
            <a:r>
              <a:rPr lang="en-US" sz="2400" dirty="0" smtClean="0"/>
              <a:t>he</a:t>
            </a:r>
            <a:r>
              <a:rPr lang="en-US" sz="2400" dirty="0"/>
              <a:t> throws keyword in Java is used to declare exceptions that can occur during the execution of a program. For any method that can throw exceptions, it is mandatory to use the throws keyword to list the exceptions that can be thrown. The throws keyword provides information about the exceptions to the programmer as well as to the caller of the method that throws the exceptions.</a:t>
            </a:r>
          </a:p>
          <a:p>
            <a:pPr marL="342900" indent="-342900" algn="just">
              <a:buFont typeface="Arial" pitchFamily="34" charset="0"/>
              <a:buChar char="•"/>
            </a:pPr>
            <a:r>
              <a:rPr lang="en-US" sz="2400" dirty="0"/>
              <a:t>The throws keyword allows exceptions to be propagated in the call stack. When a method declares that it throws an exception, it is not required to handle the exception. The caller of a method that throws exceptions is required to handle the exceptions (or throw them to its caller and so on) so that the flow of the program can be maintained.</a:t>
            </a:r>
          </a:p>
          <a:p>
            <a:pPr marL="342900" indent="-342900">
              <a:buFont typeface="Arial" pitchFamily="34" charset="0"/>
              <a:buChar char="•"/>
            </a:pPr>
            <a:endParaRPr lang="en-US" sz="24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7" name="TextBox 6"/>
          <p:cNvSpPr txBox="1"/>
          <p:nvPr/>
        </p:nvSpPr>
        <p:spPr>
          <a:xfrm>
            <a:off x="533400" y="685800"/>
            <a:ext cx="4419600" cy="584775"/>
          </a:xfrm>
          <a:prstGeom prst="rect">
            <a:avLst/>
          </a:prstGeom>
          <a:noFill/>
        </p:spPr>
        <p:txBody>
          <a:bodyPr wrap="square" rtlCol="0">
            <a:spAutoFit/>
          </a:bodyPr>
          <a:lstStyle/>
          <a:p>
            <a:r>
              <a:rPr lang="en-US" sz="3200" b="1" dirty="0" smtClean="0"/>
              <a:t>throws</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3213212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6" name="object 6"/>
          <p:cNvSpPr txBox="1">
            <a:spLocks noGrp="1"/>
          </p:cNvSpPr>
          <p:nvPr>
            <p:ph type="ftr" sz="quarter" idx="5"/>
          </p:nvPr>
        </p:nvSpPr>
        <p:spPr>
          <a:xfrm>
            <a:off x="3960114" y="6464909"/>
            <a:ext cx="1831086" cy="153888"/>
          </a:xfrm>
          <a:prstGeom prst="rect">
            <a:avLst/>
          </a:prstGeom>
        </p:spPr>
        <p:txBody>
          <a:bodyPr vert="horz" wrap="square" lIns="0" tIns="0" rIns="0" bIns="0" rtlCol="0">
            <a:spAutoFit/>
          </a:bodyPr>
          <a:lstStyle/>
          <a:p>
            <a:pPr marL="12700">
              <a:lnSpc>
                <a:spcPts val="1240"/>
              </a:lnSpc>
            </a:pPr>
            <a:r>
              <a:rPr lang="en-IN" spc="-20" smtClean="0"/>
              <a:t>Prof. M.A.Thorat</a:t>
            </a:r>
            <a:endParaRPr lang="en-IN" spc="-10" dirty="0"/>
          </a:p>
        </p:txBody>
      </p:sp>
      <p:sp>
        <p:nvSpPr>
          <p:cNvPr id="7" name="TextBox 6"/>
          <p:cNvSpPr txBox="1"/>
          <p:nvPr/>
        </p:nvSpPr>
        <p:spPr>
          <a:xfrm>
            <a:off x="1551398" y="396824"/>
            <a:ext cx="6571776" cy="400110"/>
          </a:xfrm>
          <a:prstGeom prst="rect">
            <a:avLst/>
          </a:prstGeom>
          <a:noFill/>
        </p:spPr>
        <p:txBody>
          <a:bodyPr wrap="square" rtlCol="0">
            <a:spAutoFit/>
          </a:bodyPr>
          <a:lstStyle/>
          <a:p>
            <a:r>
              <a:rPr lang="en-US" sz="2000" b="1" dirty="0"/>
              <a:t>Difference between throw and throws in Java</a:t>
            </a:r>
          </a:p>
        </p:txBody>
      </p:sp>
      <p:graphicFrame>
        <p:nvGraphicFramePr>
          <p:cNvPr id="2" name="Table 1"/>
          <p:cNvGraphicFramePr>
            <a:graphicFrameLocks noGrp="1"/>
          </p:cNvGraphicFramePr>
          <p:nvPr>
            <p:extLst>
              <p:ext uri="{D42A27DB-BD31-4B8C-83A1-F6EECF244321}">
                <p14:modId xmlns:p14="http://schemas.microsoft.com/office/powerpoint/2010/main" val="1977463456"/>
              </p:ext>
            </p:extLst>
          </p:nvPr>
        </p:nvGraphicFramePr>
        <p:xfrm>
          <a:off x="66221" y="838201"/>
          <a:ext cx="8925380" cy="5867399"/>
        </p:xfrm>
        <a:graphic>
          <a:graphicData uri="http://schemas.openxmlformats.org/drawingml/2006/table">
            <a:tbl>
              <a:tblPr/>
              <a:tblGrid>
                <a:gridCol w="673615">
                  <a:extLst>
                    <a:ext uri="{9D8B030D-6E8A-4147-A177-3AD203B41FA5}">
                      <a16:colId xmlns:a16="http://schemas.microsoft.com/office/drawing/2014/main" val="20000"/>
                    </a:ext>
                  </a:extLst>
                </a:gridCol>
                <a:gridCol w="1927164">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gridCol w="3352801">
                  <a:extLst>
                    <a:ext uri="{9D8B030D-6E8A-4147-A177-3AD203B41FA5}">
                      <a16:colId xmlns:a16="http://schemas.microsoft.com/office/drawing/2014/main" val="20003"/>
                    </a:ext>
                  </a:extLst>
                </a:gridCol>
              </a:tblGrid>
              <a:tr h="251987">
                <a:tc>
                  <a:txBody>
                    <a:bodyPr/>
                    <a:lstStyle/>
                    <a:p>
                      <a:pPr algn="l" fontAlgn="t"/>
                      <a:r>
                        <a:rPr lang="en-IN" sz="1200" dirty="0">
                          <a:solidFill>
                            <a:srgbClr val="000000"/>
                          </a:solidFill>
                          <a:effectLst/>
                          <a:latin typeface="times new roman"/>
                        </a:rPr>
                        <a:t>Sr. no.</a:t>
                      </a:r>
                    </a:p>
                  </a:txBody>
                  <a:tcPr marL="30336" marR="30336" marT="30336" marB="30336">
                    <a:lnL w="9525" cap="flat" cmpd="sng" algn="ctr">
                      <a:solidFill>
                        <a:srgbClr val="A0D0C6"/>
                      </a:solidFill>
                      <a:prstDash val="solid"/>
                      <a:round/>
                      <a:headEnd type="none" w="med" len="med"/>
                      <a:tailEnd type="none" w="med" len="med"/>
                    </a:lnL>
                    <a:lnR w="9525" cap="flat" cmpd="sng" algn="ctr">
                      <a:solidFill>
                        <a:srgbClr val="A0D0C6"/>
                      </a:solidFill>
                      <a:prstDash val="solid"/>
                      <a:round/>
                      <a:headEnd type="none" w="med" len="med"/>
                      <a:tailEnd type="none" w="med" len="med"/>
                    </a:lnR>
                    <a:lnT w="9525" cap="flat" cmpd="sng" algn="ctr">
                      <a:solidFill>
                        <a:srgbClr val="A0D0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dirty="0">
                          <a:solidFill>
                            <a:srgbClr val="000000"/>
                          </a:solidFill>
                          <a:effectLst/>
                          <a:latin typeface="times new roman"/>
                        </a:rPr>
                        <a:t>Basis of Differences</a:t>
                      </a:r>
                    </a:p>
                  </a:txBody>
                  <a:tcPr marL="30336" marR="30336" marT="30336" marB="30336">
                    <a:lnL w="9525" cap="flat" cmpd="sng" algn="ctr">
                      <a:solidFill>
                        <a:srgbClr val="A0D0C6"/>
                      </a:solidFill>
                      <a:prstDash val="solid"/>
                      <a:round/>
                      <a:headEnd type="none" w="med" len="med"/>
                      <a:tailEnd type="none" w="med" len="med"/>
                    </a:lnL>
                    <a:lnR w="9525" cap="flat" cmpd="sng" algn="ctr">
                      <a:solidFill>
                        <a:srgbClr val="A0D0C6"/>
                      </a:solidFill>
                      <a:prstDash val="solid"/>
                      <a:round/>
                      <a:headEnd type="none" w="med" len="med"/>
                      <a:tailEnd type="none" w="med" len="med"/>
                    </a:lnR>
                    <a:lnT w="9525" cap="flat" cmpd="sng" algn="ctr">
                      <a:solidFill>
                        <a:srgbClr val="A0D0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a:rPr>
                        <a:t>throw</a:t>
                      </a:r>
                    </a:p>
                  </a:txBody>
                  <a:tcPr marL="30336" marR="30336" marT="30336" marB="30336">
                    <a:lnL w="9525" cap="flat" cmpd="sng" algn="ctr">
                      <a:solidFill>
                        <a:srgbClr val="A0D0C6"/>
                      </a:solidFill>
                      <a:prstDash val="solid"/>
                      <a:round/>
                      <a:headEnd type="none" w="med" len="med"/>
                      <a:tailEnd type="none" w="med" len="med"/>
                    </a:lnL>
                    <a:lnR w="9525" cap="flat" cmpd="sng" algn="ctr">
                      <a:solidFill>
                        <a:srgbClr val="A0D0C6"/>
                      </a:solidFill>
                      <a:prstDash val="solid"/>
                      <a:round/>
                      <a:headEnd type="none" w="med" len="med"/>
                      <a:tailEnd type="none" w="med" len="med"/>
                    </a:lnR>
                    <a:lnT w="9525" cap="flat" cmpd="sng" algn="ctr">
                      <a:solidFill>
                        <a:srgbClr val="A0D0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200">
                          <a:solidFill>
                            <a:srgbClr val="000000"/>
                          </a:solidFill>
                          <a:effectLst/>
                          <a:latin typeface="times new roman"/>
                        </a:rPr>
                        <a:t>throws</a:t>
                      </a:r>
                    </a:p>
                  </a:txBody>
                  <a:tcPr marL="30336" marR="30336" marT="30336" marB="30336">
                    <a:lnL w="9525" cap="flat" cmpd="sng" algn="ctr">
                      <a:solidFill>
                        <a:srgbClr val="A0D0C6"/>
                      </a:solidFill>
                      <a:prstDash val="solid"/>
                      <a:round/>
                      <a:headEnd type="none" w="med" len="med"/>
                      <a:tailEnd type="none" w="med" len="med"/>
                    </a:lnL>
                    <a:lnR w="9525" cap="flat" cmpd="sng" algn="ctr">
                      <a:solidFill>
                        <a:srgbClr val="A0D0C6"/>
                      </a:solidFill>
                      <a:prstDash val="solid"/>
                      <a:round/>
                      <a:headEnd type="none" w="med" len="med"/>
                      <a:tailEnd type="none" w="med" len="med"/>
                    </a:lnR>
                    <a:lnT w="9525" cap="flat" cmpd="sng" algn="ctr">
                      <a:solidFill>
                        <a:srgbClr val="A0D0C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1445930">
                <a:tc>
                  <a:txBody>
                    <a:bodyPr/>
                    <a:lstStyle/>
                    <a:p>
                      <a:pPr algn="just" fontAlgn="t"/>
                      <a:r>
                        <a:rPr lang="en-IN" sz="1200">
                          <a:solidFill>
                            <a:srgbClr val="333333"/>
                          </a:solidFill>
                          <a:effectLst/>
                          <a:latin typeface="inter-regular"/>
                        </a:rPr>
                        <a:t>1.</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Definition</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Java throw keyword is used throw an exception explicitly in the code, inside the function or the block of code.</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Java throws keyword is used in the method signature to declare an exception which might be thrown by the function while the execution of the code.</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445930">
                <a:tc>
                  <a:txBody>
                    <a:bodyPr/>
                    <a:lstStyle/>
                    <a:p>
                      <a:pPr algn="just" fontAlgn="t"/>
                      <a:r>
                        <a:rPr lang="en-IN" sz="1200">
                          <a:solidFill>
                            <a:srgbClr val="333333"/>
                          </a:solidFill>
                          <a:effectLst/>
                          <a:latin typeface="inter-regular"/>
                        </a:rPr>
                        <a:t>2.</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Type of exception Using throw keyword, we can only propagate unchecked exception i.e., the checked exception cannot be propagated using throw only.</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dirty="0">
                          <a:solidFill>
                            <a:srgbClr val="333333"/>
                          </a:solidFill>
                          <a:effectLst/>
                          <a:latin typeface="inter-regular"/>
                        </a:rPr>
                        <a:t>Using throws keyword, we can declare both checked and unchecked exceptions. However, the throws keyword can be used to propagate checked exceptions only.</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endParaRPr lang="en-IN" sz="1200" dirty="0"/>
                    </a:p>
                  </a:txBody>
                  <a:tcPr marL="24269" marR="24269" marT="12135" marB="12135">
                    <a:lnL w="9525" cap="flat" cmpd="sng" algn="ctr">
                      <a:solidFill>
                        <a:srgbClr val="C7CCBE"/>
                      </a:solidFill>
                      <a:prstDash val="solid"/>
                      <a:round/>
                      <a:headEnd type="none" w="med" len="med"/>
                      <a:tailEnd type="none" w="med" len="med"/>
                    </a:lnL>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10002"/>
                  </a:ext>
                </a:extLst>
              </a:tr>
              <a:tr h="840591">
                <a:tc>
                  <a:txBody>
                    <a:bodyPr/>
                    <a:lstStyle/>
                    <a:p>
                      <a:pPr algn="just" fontAlgn="t"/>
                      <a:r>
                        <a:rPr lang="en-IN" sz="1200">
                          <a:solidFill>
                            <a:srgbClr val="333333"/>
                          </a:solidFill>
                          <a:effectLst/>
                          <a:latin typeface="inter-regular"/>
                        </a:rPr>
                        <a:t>3.</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dirty="0">
                          <a:solidFill>
                            <a:srgbClr val="333333"/>
                          </a:solidFill>
                          <a:effectLst/>
                          <a:latin typeface="inter-regular"/>
                        </a:rPr>
                        <a:t>Syntax</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The throw keyword is followed by an instance of Exception to be thrown.</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The throws keyword is followed by class names of Exceptions to be thrown.</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37031">
                <a:tc>
                  <a:txBody>
                    <a:bodyPr/>
                    <a:lstStyle/>
                    <a:p>
                      <a:pPr algn="just" fontAlgn="t"/>
                      <a:r>
                        <a:rPr lang="en-IN" sz="1200">
                          <a:solidFill>
                            <a:srgbClr val="333333"/>
                          </a:solidFill>
                          <a:effectLst/>
                          <a:latin typeface="inter-regular"/>
                        </a:rPr>
                        <a:t>4.</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1200">
                          <a:solidFill>
                            <a:srgbClr val="333333"/>
                          </a:solidFill>
                          <a:effectLst/>
                          <a:latin typeface="inter-regular"/>
                        </a:rPr>
                        <a:t>Declaration</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throw is used within the method.</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throws is used with the method signature.</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1445930">
                <a:tc>
                  <a:txBody>
                    <a:bodyPr/>
                    <a:lstStyle/>
                    <a:p>
                      <a:pPr algn="just" fontAlgn="t"/>
                      <a:r>
                        <a:rPr lang="en-IN" sz="1200">
                          <a:solidFill>
                            <a:srgbClr val="333333"/>
                          </a:solidFill>
                          <a:effectLst/>
                          <a:latin typeface="inter-regular"/>
                        </a:rPr>
                        <a:t>5.</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1200">
                          <a:solidFill>
                            <a:srgbClr val="333333"/>
                          </a:solidFill>
                          <a:effectLst/>
                          <a:latin typeface="inter-regular"/>
                        </a:rPr>
                        <a:t>Internal implementation</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We are allowed to throw only one exception at a time i.e. we cannot throw multiple exceptions.</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We can declare multiple exceptions using throws keyword that can be thrown by the method. For example, main() throws </a:t>
                      </a:r>
                      <a:r>
                        <a:rPr lang="en-US" sz="1200" dirty="0" err="1">
                          <a:solidFill>
                            <a:srgbClr val="333333"/>
                          </a:solidFill>
                          <a:effectLst/>
                          <a:latin typeface="inter-regular"/>
                        </a:rPr>
                        <a:t>IOException</a:t>
                      </a:r>
                      <a:r>
                        <a:rPr lang="en-US" sz="1200" dirty="0">
                          <a:solidFill>
                            <a:srgbClr val="333333"/>
                          </a:solidFill>
                          <a:effectLst/>
                          <a:latin typeface="inter-regular"/>
                        </a:rPr>
                        <a:t>, </a:t>
                      </a:r>
                      <a:r>
                        <a:rPr lang="en-US" sz="1200" dirty="0" err="1">
                          <a:solidFill>
                            <a:srgbClr val="333333"/>
                          </a:solidFill>
                          <a:effectLst/>
                          <a:latin typeface="inter-regular"/>
                        </a:rPr>
                        <a:t>SQLException</a:t>
                      </a:r>
                      <a:r>
                        <a:rPr lang="en-US" sz="1200" dirty="0">
                          <a:solidFill>
                            <a:srgbClr val="333333"/>
                          </a:solidFill>
                          <a:effectLst/>
                          <a:latin typeface="inter-regular"/>
                        </a:rPr>
                        <a:t>.</a:t>
                      </a:r>
                    </a:p>
                  </a:txBody>
                  <a:tcPr marL="20224" marR="20224" marT="20224" marB="20224">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37924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447800"/>
            <a:ext cx="7973695" cy="4875053"/>
          </a:xfrm>
          <a:prstGeom prst="rect">
            <a:avLst/>
          </a:prstGeom>
        </p:spPr>
        <p:txBody>
          <a:bodyPr vert="horz" wrap="square" lIns="0" tIns="12065" rIns="0" bIns="0" rtlCol="0">
            <a:spAutoFit/>
          </a:bodyPr>
          <a:lstStyle/>
          <a:p>
            <a:pPr marL="457200" indent="-457200">
              <a:buFont typeface="Arial" pitchFamily="34" charset="0"/>
              <a:buChar char="•"/>
            </a:pPr>
            <a:r>
              <a:rPr lang="en-US" sz="2400" b="1" dirty="0"/>
              <a:t>Java finally block</a:t>
            </a:r>
            <a:r>
              <a:rPr lang="en-US" sz="2400" dirty="0"/>
              <a:t> is a block used to execute important code such as closing the connection, etc.</a:t>
            </a:r>
          </a:p>
          <a:p>
            <a:pPr marL="457200" indent="-457200">
              <a:buFont typeface="Arial" pitchFamily="34" charset="0"/>
              <a:buChar char="•"/>
            </a:pPr>
            <a:r>
              <a:rPr lang="en-US" sz="2400" dirty="0"/>
              <a:t>Java finally block is always executed whether an exception is handled or not. Therefore, it contains all the necessary statements that need to be printed regardless of the exception occurs or not</a:t>
            </a:r>
            <a:r>
              <a:rPr lang="en-US" sz="2400" dirty="0" smtClean="0"/>
              <a:t>.</a:t>
            </a:r>
          </a:p>
          <a:p>
            <a:pPr marL="457200" indent="-457200">
              <a:buFont typeface="Arial" pitchFamily="34" charset="0"/>
              <a:buChar char="•"/>
            </a:pPr>
            <a:r>
              <a:rPr lang="en-US" sz="2400" dirty="0"/>
              <a:t>A finally block contains all the crucial codes such as closing connections, stream, </a:t>
            </a:r>
            <a:r>
              <a:rPr lang="en-US" sz="2400" dirty="0" err="1"/>
              <a:t>etc</a:t>
            </a:r>
            <a:r>
              <a:rPr lang="en-US" sz="2400" dirty="0"/>
              <a:t> that is always executed whether an exception occurs within a try block or not.</a:t>
            </a:r>
          </a:p>
          <a:p>
            <a:pPr marL="457200" indent="-457200">
              <a:buFont typeface="Arial" pitchFamily="34" charset="0"/>
              <a:buChar char="•"/>
            </a:pPr>
            <a:r>
              <a:rPr lang="en-US" sz="2400" dirty="0"/>
              <a:t>When finally block is attached with a </a:t>
            </a:r>
            <a:r>
              <a:rPr lang="en-US" sz="2400" i="1" dirty="0">
                <a:hlinkClick r:id="rId2"/>
              </a:rPr>
              <a:t>try-catch block</a:t>
            </a:r>
            <a:r>
              <a:rPr lang="en-US" sz="2400" dirty="0"/>
              <a:t>, it is always executed whether the catch block has handled the exception thrown by try block or not.</a:t>
            </a:r>
          </a:p>
          <a:p>
            <a:pPr marL="457200" indent="-457200">
              <a:buFont typeface="Arial" pitchFamily="34" charset="0"/>
              <a:buChar char="•"/>
            </a:pPr>
            <a:endParaRPr lang="en-US"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3" cstate="print"/>
          <a:stretch>
            <a:fillRect/>
          </a:stretch>
        </p:blipFill>
        <p:spPr>
          <a:xfrm>
            <a:off x="533400" y="32511"/>
            <a:ext cx="745172" cy="507872"/>
          </a:xfrm>
          <a:prstGeom prst="rect">
            <a:avLst/>
          </a:prstGeom>
        </p:spPr>
      </p:pic>
      <p:sp>
        <p:nvSpPr>
          <p:cNvPr id="7" name="TextBox 6"/>
          <p:cNvSpPr txBox="1"/>
          <p:nvPr/>
        </p:nvSpPr>
        <p:spPr>
          <a:xfrm>
            <a:off x="688035" y="685800"/>
            <a:ext cx="5846826" cy="584775"/>
          </a:xfrm>
          <a:prstGeom prst="rect">
            <a:avLst/>
          </a:prstGeom>
          <a:noFill/>
        </p:spPr>
        <p:txBody>
          <a:bodyPr wrap="square" rtlCol="0">
            <a:spAutoFit/>
          </a:bodyPr>
          <a:lstStyle/>
          <a:p>
            <a:r>
              <a:rPr lang="en-US" sz="3200" b="1" dirty="0"/>
              <a:t>finally block</a:t>
            </a:r>
            <a:r>
              <a:rPr lang="en-US" sz="3200" dirty="0"/>
              <a:t> </a:t>
            </a: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pic>
        <p:nvPicPr>
          <p:cNvPr id="2054" name="Picture 6" descr="Java finally bl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910" y="1398142"/>
            <a:ext cx="5257800" cy="494835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09445" y="517938"/>
            <a:ext cx="4572000" cy="954107"/>
          </a:xfrm>
          <a:prstGeom prst="rect">
            <a:avLst/>
          </a:prstGeom>
        </p:spPr>
        <p:txBody>
          <a:bodyPr>
            <a:spAutoFit/>
          </a:bodyPr>
          <a:lstStyle/>
          <a:p>
            <a:r>
              <a:rPr lang="en-IN" sz="2000" b="1" dirty="0"/>
              <a:t>Flowchart of finally block</a:t>
            </a:r>
          </a:p>
          <a:p>
            <a:r>
              <a:rPr lang="en-IN" dirty="0"/>
              <a:t/>
            </a:r>
            <a:br>
              <a:rPr lang="en-IN" dirty="0"/>
            </a:br>
            <a:endParaRPr lang="en-IN"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579534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564776" y="838199"/>
            <a:ext cx="8009414" cy="5632311"/>
          </a:xfrm>
          <a:prstGeom prst="rect">
            <a:avLst/>
          </a:prstGeom>
        </p:spPr>
        <p:txBody>
          <a:bodyPr wrap="square">
            <a:spAutoFit/>
          </a:bodyPr>
          <a:lstStyle/>
          <a:p>
            <a:r>
              <a:rPr lang="en-IN" altLang="en-US" sz="2000" dirty="0">
                <a:latin typeface="Times New Roman" pitchFamily="18" charset="0"/>
                <a:ea typeface="FreeMono" charset="0"/>
                <a:cs typeface="Times New Roman" pitchFamily="18" charset="0"/>
              </a:rPr>
              <a:t>class Example</a:t>
            </a:r>
          </a:p>
          <a:p>
            <a:r>
              <a:rPr lang="en-IN" altLang="en-US" sz="2000" dirty="0">
                <a:latin typeface="Times New Roman" pitchFamily="18" charset="0"/>
                <a:ea typeface="FreeMono" charset="0"/>
                <a:cs typeface="Times New Roman" pitchFamily="18" charset="0"/>
              </a:rPr>
              <a:t>{   public static void main(String </a:t>
            </a:r>
            <a:r>
              <a:rPr lang="en-IN" altLang="en-US" sz="2000" dirty="0" err="1">
                <a:latin typeface="Times New Roman" pitchFamily="18" charset="0"/>
                <a:ea typeface="FreeMono" charset="0"/>
                <a:cs typeface="Times New Roman" pitchFamily="18" charset="0"/>
              </a:rPr>
              <a:t>args</a:t>
            </a:r>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try{  </a:t>
            </a:r>
          </a:p>
          <a:p>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int</a:t>
            </a:r>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num</a:t>
            </a:r>
            <a:r>
              <a:rPr lang="en-IN" altLang="en-US" sz="2000" dirty="0">
                <a:latin typeface="Times New Roman" pitchFamily="18" charset="0"/>
                <a:ea typeface="FreeMono" charset="0"/>
                <a:cs typeface="Times New Roman" pitchFamily="18" charset="0"/>
              </a:rPr>
              <a:t>=121/0;  </a:t>
            </a:r>
          </a:p>
          <a:p>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System.out.println</a:t>
            </a:r>
            <a:r>
              <a:rPr lang="en-IN" altLang="en-US" sz="2000" dirty="0">
                <a:latin typeface="Times New Roman" pitchFamily="18" charset="0"/>
                <a:ea typeface="FreeMono" charset="0"/>
                <a:cs typeface="Times New Roman" pitchFamily="18" charset="0"/>
              </a:rPr>
              <a:t>(</a:t>
            </a:r>
            <a:r>
              <a:rPr lang="en-IN" altLang="en-US" sz="2000" dirty="0" err="1">
                <a:latin typeface="Times New Roman" pitchFamily="18" charset="0"/>
                <a:ea typeface="FreeMono" charset="0"/>
                <a:cs typeface="Times New Roman" pitchFamily="18" charset="0"/>
              </a:rPr>
              <a:t>num</a:t>
            </a:r>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catch(</a:t>
            </a:r>
            <a:r>
              <a:rPr lang="en-IN" altLang="en-US" sz="2000" dirty="0" err="1">
                <a:latin typeface="Times New Roman" pitchFamily="18" charset="0"/>
                <a:ea typeface="FreeMono" charset="0"/>
                <a:cs typeface="Times New Roman" pitchFamily="18" charset="0"/>
              </a:rPr>
              <a:t>ArithmeticException</a:t>
            </a:r>
            <a:r>
              <a:rPr lang="en-IN" altLang="en-US" sz="2000" dirty="0">
                <a:latin typeface="Times New Roman" pitchFamily="18" charset="0"/>
                <a:ea typeface="FreeMono" charset="0"/>
                <a:cs typeface="Times New Roman" pitchFamily="18" charset="0"/>
              </a:rPr>
              <a:t> e){</a:t>
            </a:r>
          </a:p>
          <a:p>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System.out.println</a:t>
            </a:r>
            <a:r>
              <a:rPr lang="en-IN" altLang="en-US" sz="2000" dirty="0">
                <a:latin typeface="Times New Roman" pitchFamily="18" charset="0"/>
                <a:ea typeface="FreeMono" charset="0"/>
                <a:cs typeface="Times New Roman" pitchFamily="18" charset="0"/>
              </a:rPr>
              <a:t>("Number should not be divided by zero");</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 Finally block will always execute even if there is no exception in try block</a:t>
            </a:r>
          </a:p>
          <a:p>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finally{</a:t>
            </a:r>
          </a:p>
          <a:p>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System.out.println</a:t>
            </a:r>
            <a:r>
              <a:rPr lang="en-IN" altLang="en-US" sz="2000" dirty="0">
                <a:latin typeface="Times New Roman" pitchFamily="18" charset="0"/>
                <a:ea typeface="FreeMono" charset="0"/>
                <a:cs typeface="Times New Roman" pitchFamily="18" charset="0"/>
              </a:rPr>
              <a:t>("This is finally block");</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a:t>
            </a:r>
            <a:r>
              <a:rPr lang="en-IN" altLang="en-US" sz="2000" dirty="0" err="1">
                <a:latin typeface="Times New Roman" pitchFamily="18" charset="0"/>
                <a:ea typeface="FreeMono" charset="0"/>
                <a:cs typeface="Times New Roman" pitchFamily="18" charset="0"/>
              </a:rPr>
              <a:t>System.out.println</a:t>
            </a:r>
            <a:r>
              <a:rPr lang="en-IN" altLang="en-US" sz="2000" dirty="0">
                <a:latin typeface="Times New Roman" pitchFamily="18" charset="0"/>
                <a:ea typeface="FreeMono" charset="0"/>
                <a:cs typeface="Times New Roman" pitchFamily="18" charset="0"/>
              </a:rPr>
              <a:t>("Out of try-catch-finally");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0420370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447800"/>
            <a:ext cx="8303565" cy="4074833"/>
          </a:xfrm>
          <a:prstGeom prst="rect">
            <a:avLst/>
          </a:prstGeom>
        </p:spPr>
        <p:txBody>
          <a:bodyPr vert="horz" wrap="square" lIns="0" tIns="12065" rIns="0" bIns="0" rtlCol="0">
            <a:spAutoFit/>
          </a:bodyPr>
          <a:lstStyle/>
          <a:p>
            <a:pPr marL="457200" indent="-457200"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final</a:t>
            </a:r>
            <a:r>
              <a:rPr lang="en-US" sz="2400" dirty="0">
                <a:latin typeface="Times New Roman" pitchFamily="18" charset="0"/>
                <a:cs typeface="Times New Roman" pitchFamily="18" charset="0"/>
              </a:rPr>
              <a:t> keyword can be used with class method and variable. A final class cannot be inherited, a final method cannot be overridden and a final variable cannot be reassigned.</a:t>
            </a:r>
          </a:p>
          <a:p>
            <a:pPr marL="457200" indent="-457200"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finally</a:t>
            </a:r>
            <a:r>
              <a:rPr lang="en-US" sz="2400" dirty="0">
                <a:latin typeface="Times New Roman" pitchFamily="18" charset="0"/>
                <a:cs typeface="Times New Roman" pitchFamily="18" charset="0"/>
              </a:rPr>
              <a:t> keyword is used to create a block of code that follows a try block. A finally block of code always executes, whether or not an exception has occurred. Using a finally block allows you to run any cleanup-type statements that you just wish to execute, despite what happens within the protected code.</a:t>
            </a:r>
          </a:p>
          <a:p>
            <a:pPr marL="457200" indent="-457200" algn="just">
              <a:buFont typeface="Arial" pitchFamily="34" charset="0"/>
              <a:buChar cha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finalize()</a:t>
            </a:r>
            <a:r>
              <a:rPr lang="en-US" sz="2400" dirty="0">
                <a:latin typeface="Times New Roman" pitchFamily="18" charset="0"/>
                <a:cs typeface="Times New Roman" pitchFamily="18" charset="0"/>
              </a:rPr>
              <a:t> method is used just before object is destroyed and can be called just prior to object creation.</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4" y="685800"/>
            <a:ext cx="7922565" cy="1569660"/>
          </a:xfrm>
          <a:prstGeom prst="rect">
            <a:avLst/>
          </a:prstGeom>
          <a:noFill/>
        </p:spPr>
        <p:txBody>
          <a:bodyPr wrap="square" rtlCol="0">
            <a:spAutoFit/>
          </a:bodyPr>
          <a:lstStyle/>
          <a:p>
            <a:r>
              <a:rPr lang="en-US" sz="3200" b="1" dirty="0"/>
              <a:t>final, finally and finalize in Java</a:t>
            </a:r>
          </a:p>
          <a:p>
            <a:r>
              <a:rPr lang="en-US" sz="3200" dirty="0"/>
              <a:t/>
            </a:r>
            <a:br>
              <a:rPr lang="en-US" sz="3200" dirty="0"/>
            </a:br>
            <a:endParaRPr lang="en-IN" sz="32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612394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8" name="TextBox 7"/>
          <p:cNvSpPr txBox="1"/>
          <p:nvPr/>
        </p:nvSpPr>
        <p:spPr>
          <a:xfrm>
            <a:off x="3100930" y="1600200"/>
            <a:ext cx="5720341" cy="4031873"/>
          </a:xfrm>
          <a:prstGeom prst="rect">
            <a:avLst/>
          </a:prstGeom>
          <a:noFill/>
        </p:spPr>
        <p:txBody>
          <a:bodyPr wrap="square" rtlCol="0">
            <a:spAutoFit/>
          </a:bodyPr>
          <a:lstStyle/>
          <a:p>
            <a:pPr marL="457200" indent="-457200" algn="just">
              <a:buFont typeface="Arial" panose="02080604020202020204" charset="0"/>
              <a:buChar char="•"/>
            </a:pPr>
            <a:r>
              <a:rPr lang="en-IN" altLang="en-US" sz="2800" dirty="0">
                <a:sym typeface="+mn-ea"/>
              </a:rPr>
              <a:t>single inheritance</a:t>
            </a:r>
            <a:r>
              <a:rPr lang="en-IN" altLang="en-US" sz="2800" dirty="0"/>
              <a:t>, one class inherits the properties of another. </a:t>
            </a:r>
          </a:p>
          <a:p>
            <a:pPr marL="457200" indent="-457200" algn="just">
              <a:buFont typeface="Arial" panose="02080604020202020204" charset="0"/>
              <a:buChar char="•"/>
            </a:pPr>
            <a:endParaRPr lang="en-IN" altLang="en-US" sz="3200" dirty="0"/>
          </a:p>
          <a:p>
            <a:pPr marL="457200" indent="-457200" algn="just">
              <a:buFont typeface="Arial" panose="02080604020202020204" charset="0"/>
              <a:buChar char="•"/>
            </a:pPr>
            <a:r>
              <a:rPr lang="en-IN" altLang="en-US" sz="2800" dirty="0"/>
              <a:t>It enables a derived class to inherit the properties and </a:t>
            </a:r>
            <a:r>
              <a:rPr lang="en-IN" altLang="en-US" sz="2800" dirty="0" err="1"/>
              <a:t>behavior</a:t>
            </a:r>
            <a:r>
              <a:rPr lang="en-IN" altLang="en-US" sz="2800" dirty="0"/>
              <a:t> from a single parent class. </a:t>
            </a:r>
            <a:r>
              <a:rPr lang="x-none" altLang="en-IN" sz="2800"/>
              <a:t>t</a:t>
            </a:r>
            <a:r>
              <a:rPr lang="en-IN" altLang="en-US" sz="2800" dirty="0"/>
              <a:t>his will, in turn, enable code reusability as well as add new features to the existing code.</a:t>
            </a:r>
          </a:p>
        </p:txBody>
      </p:sp>
      <p:sp>
        <p:nvSpPr>
          <p:cNvPr id="2" name="Rectangle 1"/>
          <p:cNvSpPr/>
          <p:nvPr/>
        </p:nvSpPr>
        <p:spPr>
          <a:xfrm>
            <a:off x="1278572" y="762000"/>
            <a:ext cx="3644716" cy="584775"/>
          </a:xfrm>
          <a:prstGeom prst="rect">
            <a:avLst/>
          </a:prstGeom>
        </p:spPr>
        <p:txBody>
          <a:bodyPr wrap="none">
            <a:spAutoFit/>
          </a:bodyPr>
          <a:lstStyle/>
          <a:p>
            <a:pPr marL="12700">
              <a:spcBef>
                <a:spcPts val="95"/>
              </a:spcBef>
            </a:pPr>
            <a:r>
              <a:rPr lang="en-IN" altLang="en-US" sz="3200" b="1" dirty="0">
                <a:sym typeface="+mn-ea"/>
              </a:rPr>
              <a:t>single inheritance</a:t>
            </a:r>
            <a:r>
              <a:rPr lang="x-none" altLang="en-IN" sz="3200" b="1">
                <a:sym typeface="+mn-ea"/>
              </a:rPr>
              <a:t>....</a:t>
            </a:r>
          </a:p>
        </p:txBody>
      </p:sp>
      <p:pic>
        <p:nvPicPr>
          <p:cNvPr id="7" name="Content Placeholder 9"/>
          <p:cNvPicPr>
            <a:picLocks noChangeAspect="1"/>
          </p:cNvPicPr>
          <p:nvPr/>
        </p:nvPicPr>
        <p:blipFill>
          <a:blip r:embed="rId3"/>
          <a:stretch>
            <a:fillRect/>
          </a:stretch>
        </p:blipFill>
        <p:spPr>
          <a:xfrm>
            <a:off x="621404" y="1447946"/>
            <a:ext cx="2497455" cy="4586605"/>
          </a:xfrm>
          <a:prstGeom prst="rect">
            <a:avLst/>
          </a:prstGeom>
        </p:spPr>
      </p:pic>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5" y="1447800"/>
            <a:ext cx="7973695" cy="5121274"/>
          </a:xfrm>
          <a:prstGeom prst="rect">
            <a:avLst/>
          </a:prstGeom>
        </p:spPr>
        <p:txBody>
          <a:bodyPr vert="horz" wrap="square" lIns="0" tIns="12065" rIns="0" bIns="0" rtlCol="0">
            <a:spAutoFit/>
          </a:bodyPr>
          <a:lstStyle/>
          <a:p>
            <a:pPr marL="457200" indent="-457200">
              <a:buFont typeface="Arial" pitchFamily="34" charset="0"/>
              <a:buChar char="•"/>
            </a:pPr>
            <a:r>
              <a:rPr lang="en-US" sz="2400" dirty="0">
                <a:latin typeface="Times New Roman" pitchFamily="18" charset="0"/>
                <a:cs typeface="Times New Roman" pitchFamily="18" charset="0"/>
              </a:rPr>
              <a:t>In Java, a single try block can have multiple catch blocks. When statements in a single try block generate multiple exceptions, we require multiple catch blocks to handle different types of exceptions. This mechanism is called </a:t>
            </a:r>
            <a:r>
              <a:rPr lang="en-US" sz="2400" b="1" dirty="0">
                <a:latin typeface="Times New Roman" pitchFamily="18" charset="0"/>
                <a:cs typeface="Times New Roman" pitchFamily="18" charset="0"/>
              </a:rPr>
              <a:t>multi-catch block in java</a:t>
            </a:r>
            <a:r>
              <a:rPr lang="en-US" sz="2400" dirty="0">
                <a:latin typeface="Times New Roman" pitchFamily="18" charset="0"/>
                <a:cs typeface="Times New Roman" pitchFamily="18" charset="0"/>
              </a:rPr>
              <a:t>.</a:t>
            </a:r>
          </a:p>
          <a:p>
            <a:pPr marL="457200" indent="-457200">
              <a:buFont typeface="Arial" pitchFamily="34" charset="0"/>
              <a:buChar char="•"/>
            </a:pPr>
            <a:r>
              <a:rPr lang="en-US" sz="2400" dirty="0">
                <a:latin typeface="Times New Roman" pitchFamily="18" charset="0"/>
                <a:cs typeface="Times New Roman" pitchFamily="18" charset="0"/>
              </a:rPr>
              <a:t>Each catch block is capable of catching a different exception. That is each catch block must contain a different exception handler</a:t>
            </a:r>
            <a:r>
              <a:rPr lang="en-US" sz="2400" dirty="0" smtClean="0">
                <a:latin typeface="Times New Roman" pitchFamily="18" charset="0"/>
                <a:cs typeface="Times New Roman" pitchFamily="18" charset="0"/>
              </a:rPr>
              <a:t>.</a:t>
            </a:r>
          </a:p>
          <a:p>
            <a:pPr lvl="1"/>
            <a:r>
              <a:rPr lang="en-IN" sz="2000" b="1" dirty="0"/>
              <a:t>Syntax:</a:t>
            </a:r>
            <a:endParaRPr lang="en-IN" sz="2000" dirty="0"/>
          </a:p>
          <a:p>
            <a:pPr lvl="1"/>
            <a:r>
              <a:rPr lang="en-IN" sz="2000" dirty="0"/>
              <a:t>try </a:t>
            </a:r>
            <a:endParaRPr lang="en-IN" sz="2000" dirty="0" smtClean="0"/>
          </a:p>
          <a:p>
            <a:pPr lvl="1"/>
            <a:r>
              <a:rPr lang="en-IN" sz="2000" dirty="0" smtClean="0"/>
              <a:t>{ </a:t>
            </a:r>
            <a:r>
              <a:rPr lang="en-IN" sz="2000" dirty="0"/>
              <a:t>statements; } </a:t>
            </a:r>
            <a:endParaRPr lang="en-IN" sz="2000" dirty="0" smtClean="0"/>
          </a:p>
          <a:p>
            <a:pPr lvl="1"/>
            <a:r>
              <a:rPr lang="en-IN" sz="2000" dirty="0" smtClean="0"/>
              <a:t>catch(ExceptionType1 </a:t>
            </a:r>
            <a:r>
              <a:rPr lang="en-IN" sz="2000" dirty="0"/>
              <a:t>e1) </a:t>
            </a:r>
            <a:endParaRPr lang="en-IN" sz="2000" dirty="0" smtClean="0"/>
          </a:p>
          <a:p>
            <a:pPr lvl="1"/>
            <a:r>
              <a:rPr lang="en-IN" sz="2000" dirty="0" smtClean="0"/>
              <a:t>{ </a:t>
            </a:r>
            <a:r>
              <a:rPr lang="en-IN" sz="2000" dirty="0"/>
              <a:t>statements; </a:t>
            </a:r>
            <a:r>
              <a:rPr lang="en-IN" sz="2000" dirty="0" smtClean="0"/>
              <a:t>}</a:t>
            </a:r>
          </a:p>
          <a:p>
            <a:pPr lvl="1"/>
            <a:r>
              <a:rPr lang="en-IN" sz="2000" dirty="0" smtClean="0"/>
              <a:t> </a:t>
            </a:r>
            <a:r>
              <a:rPr lang="en-IN" sz="2000" dirty="0"/>
              <a:t>catch(ExceptionType2 e2) </a:t>
            </a:r>
            <a:endParaRPr lang="en-IN" sz="2000" dirty="0" smtClean="0"/>
          </a:p>
          <a:p>
            <a:pPr lvl="1"/>
            <a:r>
              <a:rPr lang="en-IN" sz="2000" dirty="0" smtClean="0"/>
              <a:t>{ </a:t>
            </a:r>
            <a:r>
              <a:rPr lang="en-IN" sz="2000" dirty="0"/>
              <a:t>statements; } </a:t>
            </a:r>
            <a:endParaRPr lang="en-US" sz="2000" dirty="0">
              <a:latin typeface="Times New Roman" pitchFamily="18" charset="0"/>
              <a:cs typeface="Times New Roman" pitchFamily="18" charset="0"/>
            </a:endParaRP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688035" y="685800"/>
            <a:ext cx="5846826" cy="584775"/>
          </a:xfrm>
          <a:prstGeom prst="rect">
            <a:avLst/>
          </a:prstGeom>
          <a:noFill/>
        </p:spPr>
        <p:txBody>
          <a:bodyPr wrap="square" rtlCol="0">
            <a:spAutoFit/>
          </a:bodyPr>
          <a:lstStyle/>
          <a:p>
            <a:r>
              <a:rPr lang="en-IN" sz="3200" b="1" dirty="0"/>
              <a:t>Multiple Catch Block</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5787522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04800" y="951999"/>
            <a:ext cx="8046974" cy="5829801"/>
          </a:xfrm>
          <a:prstGeom prst="rect">
            <a:avLst/>
          </a:prstGeom>
        </p:spPr>
        <p:txBody>
          <a:bodyPr vert="horz" wrap="square" lIns="0" tIns="12700" rIns="0" bIns="0" rtlCol="0">
            <a:spAutoFit/>
          </a:bodyPr>
          <a:lstStyle/>
          <a:p>
            <a:r>
              <a:rPr lang="en-IN" altLang="en-US" b="1" dirty="0">
                <a:latin typeface="Times New Roman" pitchFamily="18" charset="0"/>
                <a:ea typeface="FreeMono" charset="0"/>
                <a:cs typeface="Times New Roman" pitchFamily="18" charset="0"/>
              </a:rPr>
              <a:t>public class MultipleCatchBlock1 {  </a:t>
            </a:r>
          </a:p>
          <a:p>
            <a:r>
              <a:rPr lang="en-IN" altLang="en-US" b="1" dirty="0">
                <a:latin typeface="Times New Roman" pitchFamily="18" charset="0"/>
                <a:ea typeface="FreeMono" charset="0"/>
                <a:cs typeface="Times New Roman" pitchFamily="18" charset="0"/>
              </a:rPr>
              <a:t>      public static void main(String[] </a:t>
            </a:r>
            <a:r>
              <a:rPr lang="en-IN" altLang="en-US" b="1" dirty="0" err="1">
                <a:latin typeface="Times New Roman" pitchFamily="18" charset="0"/>
                <a:ea typeface="FreeMono" charset="0"/>
                <a:cs typeface="Times New Roman" pitchFamily="18" charset="0"/>
              </a:rPr>
              <a:t>args</a:t>
            </a:r>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try{    </a:t>
            </a:r>
          </a:p>
          <a:p>
            <a:r>
              <a:rPr lang="en-IN" altLang="en-US" b="1" dirty="0">
                <a:latin typeface="Times New Roman" pitchFamily="18" charset="0"/>
                <a:ea typeface="FreeMono" charset="0"/>
                <a:cs typeface="Times New Roman" pitchFamily="18" charset="0"/>
              </a:rPr>
              <a:t>                </a:t>
            </a:r>
            <a:r>
              <a:rPr lang="en-IN" altLang="en-US" b="1" dirty="0" err="1">
                <a:latin typeface="Times New Roman" pitchFamily="18" charset="0"/>
                <a:ea typeface="FreeMono" charset="0"/>
                <a:cs typeface="Times New Roman" pitchFamily="18" charset="0"/>
              </a:rPr>
              <a:t>int</a:t>
            </a:r>
            <a:r>
              <a:rPr lang="en-IN" altLang="en-US" b="1" dirty="0">
                <a:latin typeface="Times New Roman" pitchFamily="18" charset="0"/>
                <a:ea typeface="FreeMono" charset="0"/>
                <a:cs typeface="Times New Roman" pitchFamily="18" charset="0"/>
              </a:rPr>
              <a:t> a[]=new </a:t>
            </a:r>
            <a:r>
              <a:rPr lang="en-IN" altLang="en-US" b="1" dirty="0" err="1">
                <a:latin typeface="Times New Roman" pitchFamily="18" charset="0"/>
                <a:ea typeface="FreeMono" charset="0"/>
                <a:cs typeface="Times New Roman" pitchFamily="18" charset="0"/>
              </a:rPr>
              <a:t>int</a:t>
            </a:r>
            <a:r>
              <a:rPr lang="en-IN" altLang="en-US" b="1" dirty="0">
                <a:latin typeface="Times New Roman" pitchFamily="18" charset="0"/>
                <a:ea typeface="FreeMono" charset="0"/>
                <a:cs typeface="Times New Roman" pitchFamily="18" charset="0"/>
              </a:rPr>
              <a:t>[5];    </a:t>
            </a:r>
          </a:p>
          <a:p>
            <a:r>
              <a:rPr lang="en-IN" altLang="en-US" b="1" dirty="0">
                <a:latin typeface="Times New Roman" pitchFamily="18" charset="0"/>
                <a:ea typeface="FreeMono" charset="0"/>
                <a:cs typeface="Times New Roman" pitchFamily="18" charset="0"/>
              </a:rPr>
              <a:t>                a[5]=30/0;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catch(</a:t>
            </a:r>
            <a:r>
              <a:rPr lang="en-IN" altLang="en-US" b="1" dirty="0" err="1">
                <a:latin typeface="Times New Roman" pitchFamily="18" charset="0"/>
                <a:ea typeface="FreeMono" charset="0"/>
                <a:cs typeface="Times New Roman" pitchFamily="18" charset="0"/>
              </a:rPr>
              <a:t>ArithmeticException</a:t>
            </a:r>
            <a:r>
              <a:rPr lang="en-IN" altLang="en-US" b="1" dirty="0">
                <a:latin typeface="Times New Roman" pitchFamily="18" charset="0"/>
                <a:ea typeface="FreeMono" charset="0"/>
                <a:cs typeface="Times New Roman" pitchFamily="18" charset="0"/>
              </a:rPr>
              <a:t> e)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a:t>
            </a:r>
            <a:r>
              <a:rPr lang="en-IN" altLang="en-US" b="1" dirty="0" err="1">
                <a:latin typeface="Times New Roman" pitchFamily="18" charset="0"/>
                <a:ea typeface="FreeMono" charset="0"/>
                <a:cs typeface="Times New Roman" pitchFamily="18" charset="0"/>
              </a:rPr>
              <a:t>System.out.println</a:t>
            </a:r>
            <a:r>
              <a:rPr lang="en-IN" altLang="en-US" b="1" dirty="0">
                <a:latin typeface="Times New Roman" pitchFamily="18" charset="0"/>
                <a:ea typeface="FreeMono" charset="0"/>
                <a:cs typeface="Times New Roman" pitchFamily="18" charset="0"/>
              </a:rPr>
              <a:t>("Arithmetic Exception occurs");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catch(</a:t>
            </a:r>
            <a:r>
              <a:rPr lang="en-IN" altLang="en-US" b="1" dirty="0" err="1">
                <a:latin typeface="Times New Roman" pitchFamily="18" charset="0"/>
                <a:ea typeface="FreeMono" charset="0"/>
                <a:cs typeface="Times New Roman" pitchFamily="18" charset="0"/>
              </a:rPr>
              <a:t>ArrayIndexOutOfBoundsException</a:t>
            </a:r>
            <a:r>
              <a:rPr lang="en-IN" altLang="en-US" b="1" dirty="0">
                <a:latin typeface="Times New Roman" pitchFamily="18" charset="0"/>
                <a:ea typeface="FreeMono" charset="0"/>
                <a:cs typeface="Times New Roman" pitchFamily="18" charset="0"/>
              </a:rPr>
              <a:t> e)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a:t>
            </a:r>
            <a:r>
              <a:rPr lang="en-IN" altLang="en-US" b="1" dirty="0" err="1">
                <a:latin typeface="Times New Roman" pitchFamily="18" charset="0"/>
                <a:ea typeface="FreeMono" charset="0"/>
                <a:cs typeface="Times New Roman" pitchFamily="18" charset="0"/>
              </a:rPr>
              <a:t>System.out.println</a:t>
            </a:r>
            <a:r>
              <a:rPr lang="en-IN" altLang="en-US" b="1" dirty="0">
                <a:latin typeface="Times New Roman" pitchFamily="18" charset="0"/>
                <a:ea typeface="FreeMono" charset="0"/>
                <a:cs typeface="Times New Roman" pitchFamily="18" charset="0"/>
              </a:rPr>
              <a:t>("</a:t>
            </a:r>
            <a:r>
              <a:rPr lang="en-IN" altLang="en-US" b="1" dirty="0" err="1">
                <a:latin typeface="Times New Roman" pitchFamily="18" charset="0"/>
                <a:ea typeface="FreeMono" charset="0"/>
                <a:cs typeface="Times New Roman" pitchFamily="18" charset="0"/>
              </a:rPr>
              <a:t>ArrayIndexOutOfBounds</a:t>
            </a:r>
            <a:r>
              <a:rPr lang="en-IN" altLang="en-US" b="1" dirty="0">
                <a:latin typeface="Times New Roman" pitchFamily="18" charset="0"/>
                <a:ea typeface="FreeMono" charset="0"/>
                <a:cs typeface="Times New Roman" pitchFamily="18" charset="0"/>
              </a:rPr>
              <a:t> Exception occurs");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catch(Exception e)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a:t>
            </a:r>
            <a:r>
              <a:rPr lang="en-IN" altLang="en-US" b="1" dirty="0" err="1">
                <a:latin typeface="Times New Roman" pitchFamily="18" charset="0"/>
                <a:ea typeface="FreeMono" charset="0"/>
                <a:cs typeface="Times New Roman" pitchFamily="18" charset="0"/>
              </a:rPr>
              <a:t>System.out.println</a:t>
            </a:r>
            <a:r>
              <a:rPr lang="en-IN" altLang="en-US" b="1" dirty="0">
                <a:latin typeface="Times New Roman" pitchFamily="18" charset="0"/>
                <a:ea typeface="FreeMono" charset="0"/>
                <a:cs typeface="Times New Roman" pitchFamily="18" charset="0"/>
              </a:rPr>
              <a:t>("Parent Exception occurs");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a:t>
            </a:r>
            <a:r>
              <a:rPr lang="en-IN" altLang="en-US" b="1" dirty="0" err="1">
                <a:latin typeface="Times New Roman" pitchFamily="18" charset="0"/>
                <a:ea typeface="FreeMono" charset="0"/>
                <a:cs typeface="Times New Roman" pitchFamily="18" charset="0"/>
              </a:rPr>
              <a:t>System.out.println</a:t>
            </a:r>
            <a:r>
              <a:rPr lang="en-IN" altLang="en-US" b="1" dirty="0">
                <a:latin typeface="Times New Roman" pitchFamily="18" charset="0"/>
                <a:ea typeface="FreeMono" charset="0"/>
                <a:cs typeface="Times New Roman" pitchFamily="18" charset="0"/>
              </a:rPr>
              <a:t>("rest of the code");    </a:t>
            </a:r>
          </a:p>
          <a:p>
            <a:r>
              <a:rPr lang="en-IN" altLang="en-US" b="1" dirty="0">
                <a:latin typeface="Times New Roman" pitchFamily="18" charset="0"/>
                <a:ea typeface="FreeMono" charset="0"/>
                <a:cs typeface="Times New Roman" pitchFamily="18" charset="0"/>
              </a:rPr>
              <a:t>    }  </a:t>
            </a:r>
          </a:p>
          <a:p>
            <a:r>
              <a:rPr lang="en-IN" altLang="en-US" b="1" dirty="0">
                <a:latin typeface="Times New Roman" pitchFamily="18" charset="0"/>
                <a:ea typeface="FreeMono" charset="0"/>
                <a:cs typeface="Times New Roman" pitchFamily="18" charset="0"/>
              </a:rPr>
              <a:t>}  </a:t>
            </a:r>
          </a:p>
        </p:txBody>
      </p:sp>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3" cstate="print"/>
          <a:stretch>
            <a:fillRect/>
          </a:stretch>
        </p:blipFill>
        <p:spPr>
          <a:xfrm>
            <a:off x="533400" y="32511"/>
            <a:ext cx="745172" cy="507872"/>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TextBox 1"/>
          <p:cNvSpPr txBox="1"/>
          <p:nvPr/>
        </p:nvSpPr>
        <p:spPr>
          <a:xfrm>
            <a:off x="1353671" y="471369"/>
            <a:ext cx="1524000" cy="369332"/>
          </a:xfrm>
          <a:prstGeom prst="rect">
            <a:avLst/>
          </a:prstGeom>
          <a:noFill/>
        </p:spPr>
        <p:txBody>
          <a:bodyPr wrap="square" rtlCol="0">
            <a:spAutoFit/>
          </a:bodyPr>
          <a:lstStyle/>
          <a:p>
            <a:r>
              <a:rPr lang="en-US" b="1" dirty="0" smtClean="0"/>
              <a:t>Nested Try</a:t>
            </a:r>
            <a:endParaRPr lang="en-IN" b="1" dirty="0"/>
          </a:p>
        </p:txBody>
      </p:sp>
      <p:sp>
        <p:nvSpPr>
          <p:cNvPr id="3" name="Rectangle 2"/>
          <p:cNvSpPr/>
          <p:nvPr/>
        </p:nvSpPr>
        <p:spPr>
          <a:xfrm>
            <a:off x="1143000" y="990600"/>
            <a:ext cx="7772400" cy="3323987"/>
          </a:xfrm>
          <a:prstGeom prst="rect">
            <a:avLst/>
          </a:prstGeom>
        </p:spPr>
        <p:txBody>
          <a:bodyPr wrap="square">
            <a:spAutoFit/>
          </a:bodyPr>
          <a:lstStyle/>
          <a:p>
            <a:pPr marL="285750" indent="-285750" algn="just">
              <a:buFont typeface="Arial" pitchFamily="34" charset="0"/>
              <a:buChar char="•"/>
            </a:pPr>
            <a:r>
              <a:rPr lang="en-US" sz="2400" dirty="0"/>
              <a:t>In Java, using a try block inside another try block is permitted. It is called as nested try block. Every statement that we enter a statement in try block, context of that exception is pushed onto the stack.</a:t>
            </a:r>
          </a:p>
          <a:p>
            <a:pPr marL="285750" indent="-285750" algn="just">
              <a:buFont typeface="Arial" pitchFamily="34" charset="0"/>
              <a:buChar char="•"/>
            </a:pPr>
            <a:r>
              <a:rPr lang="en-US" sz="2400" dirty="0"/>
              <a:t>For example, the </a:t>
            </a:r>
            <a:r>
              <a:rPr lang="en-US" sz="2400" b="1" dirty="0"/>
              <a:t>inner try block</a:t>
            </a:r>
            <a:r>
              <a:rPr lang="en-US" sz="2400" dirty="0"/>
              <a:t> can be used to handle </a:t>
            </a:r>
            <a:r>
              <a:rPr lang="en-US" sz="2400" b="1" dirty="0" err="1"/>
              <a:t>ArrayIndexOutOfBoundsException</a:t>
            </a:r>
            <a:r>
              <a:rPr lang="en-US" sz="2400" dirty="0"/>
              <a:t> while the </a:t>
            </a:r>
            <a:r>
              <a:rPr lang="en-US" sz="2400" b="1" dirty="0"/>
              <a:t>outer try block</a:t>
            </a:r>
            <a:r>
              <a:rPr lang="en-US" sz="2400" dirty="0"/>
              <a:t> can handle the </a:t>
            </a:r>
            <a:r>
              <a:rPr lang="en-US" sz="2400" b="1" dirty="0" err="1"/>
              <a:t>ArithemeticException</a:t>
            </a:r>
            <a:r>
              <a:rPr lang="en-US" sz="2400" dirty="0"/>
              <a:t> (division by zero</a:t>
            </a:r>
            <a:r>
              <a:rPr lang="en-US" sz="2400" dirty="0" smtClean="0"/>
              <a:t>).</a:t>
            </a:r>
          </a:p>
          <a:p>
            <a:pPr marL="285750" indent="-285750" algn="just">
              <a:buFont typeface="Arial" pitchFamily="34" charset="0"/>
              <a:buChar char="•"/>
            </a:pPr>
            <a:endParaRPr lang="en-US" dirty="0"/>
          </a:p>
        </p:txBody>
      </p:sp>
      <p:sp>
        <p:nvSpPr>
          <p:cNvPr id="7" name="Footer Placeholder 6"/>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2" name="TextBox 1"/>
          <p:cNvSpPr txBox="1"/>
          <p:nvPr/>
        </p:nvSpPr>
        <p:spPr>
          <a:xfrm>
            <a:off x="1353670" y="471369"/>
            <a:ext cx="3523129" cy="923330"/>
          </a:xfrm>
          <a:prstGeom prst="rect">
            <a:avLst/>
          </a:prstGeom>
          <a:noFill/>
        </p:spPr>
        <p:txBody>
          <a:bodyPr wrap="square" rtlCol="0">
            <a:spAutoFit/>
          </a:bodyPr>
          <a:lstStyle/>
          <a:p>
            <a:r>
              <a:rPr lang="en-US" b="1" dirty="0" smtClean="0"/>
              <a:t>Nested Try </a:t>
            </a:r>
            <a:r>
              <a:rPr lang="en-IN" b="1" dirty="0"/>
              <a:t>Syntax</a:t>
            </a:r>
            <a:r>
              <a:rPr lang="en-IN" b="1" dirty="0" smtClean="0"/>
              <a:t>: </a:t>
            </a:r>
            <a:endParaRPr lang="en-IN" dirty="0"/>
          </a:p>
          <a:p>
            <a:r>
              <a:rPr lang="en-IN" dirty="0"/>
              <a:t/>
            </a:r>
            <a:br>
              <a:rPr lang="en-IN" dirty="0"/>
            </a:br>
            <a:endParaRPr lang="en-IN" b="1"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8877" t="13183" r="56517" b="21977"/>
          <a:stretch/>
        </p:blipFill>
        <p:spPr bwMode="auto">
          <a:xfrm>
            <a:off x="1524000" y="838200"/>
            <a:ext cx="5943600" cy="5558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4272431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TextBox 6"/>
          <p:cNvSpPr txBox="1"/>
          <p:nvPr/>
        </p:nvSpPr>
        <p:spPr>
          <a:xfrm>
            <a:off x="1410104" y="1066800"/>
            <a:ext cx="4944237" cy="5324535"/>
          </a:xfrm>
          <a:prstGeom prst="rect">
            <a:avLst/>
          </a:prstGeom>
          <a:noFill/>
        </p:spPr>
        <p:txBody>
          <a:bodyPr wrap="square" rtlCol="0">
            <a:spAutoFit/>
          </a:bodyPr>
          <a:lstStyle/>
          <a:p>
            <a:r>
              <a:rPr lang="en-IN" altLang="en-US" sz="2000" dirty="0">
                <a:latin typeface="Times New Roman" pitchFamily="18" charset="0"/>
                <a:ea typeface="FreeMono" charset="0"/>
                <a:cs typeface="Times New Roman" pitchFamily="18" charset="0"/>
              </a:rPr>
              <a:t>try  </a:t>
            </a:r>
          </a:p>
          <a:p>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statement 1;  </a:t>
            </a:r>
          </a:p>
          <a:p>
            <a:r>
              <a:rPr lang="en-IN" altLang="en-US" sz="2000" dirty="0">
                <a:latin typeface="Times New Roman" pitchFamily="18" charset="0"/>
                <a:ea typeface="FreeMono" charset="0"/>
                <a:cs typeface="Times New Roman" pitchFamily="18" charset="0"/>
              </a:rPr>
              <a:t>    statement 2;  </a:t>
            </a:r>
          </a:p>
          <a:p>
            <a:r>
              <a:rPr lang="en-IN" altLang="en-US" sz="2000" dirty="0">
                <a:latin typeface="Times New Roman" pitchFamily="18" charset="0"/>
                <a:ea typeface="FreeMono" charset="0"/>
                <a:cs typeface="Times New Roman" pitchFamily="18" charset="0"/>
              </a:rPr>
              <a:t>    try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statement 1;  </a:t>
            </a:r>
          </a:p>
          <a:p>
            <a:r>
              <a:rPr lang="en-IN" altLang="en-US" sz="2000" dirty="0">
                <a:latin typeface="Times New Roman" pitchFamily="18" charset="0"/>
                <a:ea typeface="FreeMono" charset="0"/>
                <a:cs typeface="Times New Roman" pitchFamily="18" charset="0"/>
              </a:rPr>
              <a:t>        statement 2;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catch(Exception e)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  </a:t>
            </a:r>
          </a:p>
          <a:p>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catch(Exception e)  </a:t>
            </a:r>
          </a:p>
          <a:p>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a:t>
            </a:r>
          </a:p>
          <a:p>
            <a:r>
              <a:rPr lang="en-IN" altLang="en-US" sz="2000" dirty="0">
                <a:latin typeface="Times New Roman" pitchFamily="18" charset="0"/>
                <a:ea typeface="FreeMono" charset="0"/>
                <a:cs typeface="Times New Roman" pitchFamily="18" charset="0"/>
              </a:rPr>
              <a:t>....  </a:t>
            </a:r>
          </a:p>
        </p:txBody>
      </p:sp>
      <p:sp>
        <p:nvSpPr>
          <p:cNvPr id="2" name="TextBox 1"/>
          <p:cNvSpPr txBox="1"/>
          <p:nvPr/>
        </p:nvSpPr>
        <p:spPr>
          <a:xfrm>
            <a:off x="1353671" y="471369"/>
            <a:ext cx="1524000" cy="369332"/>
          </a:xfrm>
          <a:prstGeom prst="rect">
            <a:avLst/>
          </a:prstGeom>
          <a:noFill/>
        </p:spPr>
        <p:txBody>
          <a:bodyPr wrap="square" rtlCol="0">
            <a:spAutoFit/>
          </a:bodyPr>
          <a:lstStyle/>
          <a:p>
            <a:r>
              <a:rPr lang="en-US" b="1" dirty="0" smtClean="0"/>
              <a:t>Nested Try</a:t>
            </a:r>
            <a:endParaRPr lang="en-IN" b="1" dirty="0"/>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8060645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414586" y="685800"/>
            <a:ext cx="6510214" cy="5355312"/>
          </a:xfrm>
          <a:prstGeom prst="rect">
            <a:avLst/>
          </a:prstGeom>
        </p:spPr>
        <p:txBody>
          <a:bodyPr wrap="square">
            <a:spAutoFit/>
          </a:bodyPr>
          <a:lstStyle/>
          <a:p>
            <a:r>
              <a:rPr lang="x-none" altLang="en-IN" b="1">
                <a:latin typeface="Times New Roman" pitchFamily="18" charset="0"/>
                <a:ea typeface="FreeMono" charset="0"/>
                <a:cs typeface="Times New Roman" pitchFamily="18" charset="0"/>
              </a:rPr>
              <a:t>class Exception{</a:t>
            </a:r>
          </a:p>
          <a:p>
            <a:r>
              <a:rPr lang="x-none" altLang="en-IN" b="1">
                <a:latin typeface="Times New Roman" pitchFamily="18" charset="0"/>
                <a:ea typeface="FreeMono" charset="0"/>
                <a:cs typeface="Times New Roman" pitchFamily="18" charset="0"/>
              </a:rPr>
              <a:t>  public static void main(String args[]){</a:t>
            </a:r>
          </a:p>
          <a:p>
            <a:r>
              <a:rPr lang="x-none" altLang="en-IN" b="1">
                <a:latin typeface="Times New Roman" pitchFamily="18" charset="0"/>
                <a:ea typeface="FreeMono" charset="0"/>
                <a:cs typeface="Times New Roman" pitchFamily="18" charset="0"/>
              </a:rPr>
              <a:t>   </a:t>
            </a:r>
            <a:r>
              <a:rPr lang="x-none" altLang="en-IN" b="1">
                <a:solidFill>
                  <a:schemeClr val="accent2">
                    <a:lumMod val="75000"/>
                  </a:schemeClr>
                </a:solidFill>
                <a:latin typeface="Times New Roman" pitchFamily="18" charset="0"/>
                <a:ea typeface="FreeMono" charset="0"/>
                <a:cs typeface="Times New Roman" pitchFamily="18" charset="0"/>
              </a:rPr>
              <a:t> try{</a:t>
            </a:r>
          </a:p>
          <a:p>
            <a:r>
              <a:rPr lang="x-none" altLang="en-IN" b="1">
                <a:solidFill>
                  <a:srgbClr val="FF0000"/>
                </a:solidFill>
                <a:latin typeface="Times New Roman" pitchFamily="18" charset="0"/>
                <a:ea typeface="FreeMono" charset="0"/>
                <a:cs typeface="Times New Roman" pitchFamily="18" charset="0"/>
              </a:rPr>
              <a:t>     </a:t>
            </a:r>
            <a:r>
              <a:rPr lang="x-none" altLang="en-IN" b="1">
                <a:solidFill>
                  <a:schemeClr val="accent1">
                    <a:lumMod val="75000"/>
                  </a:schemeClr>
                </a:solidFill>
                <a:latin typeface="Times New Roman" pitchFamily="18" charset="0"/>
                <a:ea typeface="FreeMono" charset="0"/>
                <a:cs typeface="Times New Roman" pitchFamily="18" charset="0"/>
              </a:rPr>
              <a:t> try{</a:t>
            </a:r>
          </a:p>
          <a:p>
            <a:r>
              <a:rPr lang="x-none" altLang="en-IN" b="1">
                <a:latin typeface="Times New Roman" pitchFamily="18" charset="0"/>
                <a:ea typeface="FreeMono" charset="0"/>
                <a:cs typeface="Times New Roman" pitchFamily="18" charset="0"/>
              </a:rPr>
              <a:t>          System.out.println("going to divide");</a:t>
            </a:r>
          </a:p>
          <a:p>
            <a:r>
              <a:rPr lang="x-none" altLang="en-IN" b="1">
                <a:latin typeface="Times New Roman" pitchFamily="18" charset="0"/>
                <a:ea typeface="FreeMono" charset="0"/>
                <a:cs typeface="Times New Roman" pitchFamily="18" charset="0"/>
              </a:rPr>
              <a:t>          int b=59/0;</a:t>
            </a:r>
          </a:p>
          <a:p>
            <a:r>
              <a:rPr lang="x-none" altLang="en-IN" b="1">
                <a:latin typeface="Times New Roman" pitchFamily="18" charset="0"/>
                <a:ea typeface="FreeMono" charset="0"/>
                <a:cs typeface="Times New Roman" pitchFamily="18" charset="0"/>
              </a:rPr>
              <a:t>         </a:t>
            </a:r>
            <a:r>
              <a:rPr lang="x-none" altLang="en-IN" b="1">
                <a:solidFill>
                  <a:schemeClr val="accent1">
                    <a:lumMod val="75000"/>
                  </a:schemeClr>
                </a:solidFill>
                <a:latin typeface="Times New Roman" pitchFamily="18" charset="0"/>
                <a:ea typeface="FreeMono" charset="0"/>
                <a:cs typeface="Times New Roman" pitchFamily="18" charset="0"/>
              </a:rPr>
              <a:t>}catch(ArithmeticException e){System.out.println(e);}</a:t>
            </a:r>
          </a:p>
          <a:p>
            <a:r>
              <a:rPr lang="x-none" altLang="en-IN" b="1">
                <a:latin typeface="Times New Roman" pitchFamily="18" charset="0"/>
                <a:ea typeface="FreeMono" charset="0"/>
                <a:cs typeface="Times New Roman" pitchFamily="18" charset="0"/>
              </a:rPr>
              <a:t>     </a:t>
            </a:r>
            <a:r>
              <a:rPr lang="x-none" altLang="en-IN" b="1">
                <a:solidFill>
                  <a:srgbClr val="FF0000"/>
                </a:solidFill>
                <a:latin typeface="Times New Roman" pitchFamily="18" charset="0"/>
                <a:ea typeface="FreeMono" charset="0"/>
                <a:cs typeface="Times New Roman" pitchFamily="18" charset="0"/>
              </a:rPr>
              <a:t> try{</a:t>
            </a:r>
          </a:p>
          <a:p>
            <a:r>
              <a:rPr lang="x-none" altLang="en-IN" b="1">
                <a:latin typeface="Times New Roman" pitchFamily="18" charset="0"/>
                <a:ea typeface="FreeMono" charset="0"/>
                <a:cs typeface="Times New Roman" pitchFamily="18" charset="0"/>
              </a:rPr>
              <a:t>          int a[]=new int[5];</a:t>
            </a:r>
          </a:p>
          <a:p>
            <a:r>
              <a:rPr lang="x-none" altLang="en-IN" b="1">
                <a:latin typeface="Times New Roman" pitchFamily="18" charset="0"/>
                <a:ea typeface="FreeMono" charset="0"/>
                <a:cs typeface="Times New Roman" pitchFamily="18" charset="0"/>
              </a:rPr>
              <a:t>         a[5]=4;</a:t>
            </a:r>
          </a:p>
          <a:p>
            <a:r>
              <a:rPr lang="x-none" altLang="en-IN" b="1">
                <a:latin typeface="Times New Roman" pitchFamily="18" charset="0"/>
                <a:ea typeface="FreeMono" charset="0"/>
                <a:cs typeface="Times New Roman" pitchFamily="18" charset="0"/>
              </a:rPr>
              <a:t>         }</a:t>
            </a:r>
          </a:p>
          <a:p>
            <a:r>
              <a:rPr lang="x-none" altLang="en-IN" b="1">
                <a:latin typeface="Times New Roman" pitchFamily="18" charset="0"/>
                <a:ea typeface="FreeMono" charset="0"/>
                <a:cs typeface="Times New Roman" pitchFamily="18" charset="0"/>
              </a:rPr>
              <a:t>        </a:t>
            </a:r>
            <a:r>
              <a:rPr lang="x-none" altLang="en-IN" b="1">
                <a:solidFill>
                  <a:srgbClr val="FF0000"/>
                </a:solidFill>
                <a:latin typeface="Times New Roman" pitchFamily="18" charset="0"/>
                <a:ea typeface="FreeMono" charset="0"/>
                <a:cs typeface="Times New Roman" pitchFamily="18" charset="0"/>
              </a:rPr>
              <a:t>catch(ArrayIndexOutOfBoundsException e)</a:t>
            </a:r>
            <a:r>
              <a:rPr lang="x-none" altLang="en-IN" b="1">
                <a:latin typeface="Times New Roman" pitchFamily="18" charset="0"/>
                <a:ea typeface="FreeMono" charset="0"/>
                <a:cs typeface="Times New Roman" pitchFamily="18" charset="0"/>
              </a:rPr>
              <a:t> {System.out.println(e);}</a:t>
            </a:r>
          </a:p>
          <a:p>
            <a:r>
              <a:rPr lang="x-none" altLang="en-IN" b="1">
                <a:latin typeface="Times New Roman" pitchFamily="18" charset="0"/>
                <a:ea typeface="FreeMono" charset="0"/>
                <a:cs typeface="Times New Roman" pitchFamily="18" charset="0"/>
              </a:rPr>
              <a:t>            System.out.println("other statement);</a:t>
            </a:r>
          </a:p>
          <a:p>
            <a:r>
              <a:rPr lang="x-none" altLang="en-IN" b="1">
                <a:latin typeface="Times New Roman" pitchFamily="18" charset="0"/>
                <a:ea typeface="FreeMono" charset="0"/>
                <a:cs typeface="Times New Roman" pitchFamily="18" charset="0"/>
              </a:rPr>
              <a:t>       </a:t>
            </a:r>
            <a:r>
              <a:rPr lang="x-none" altLang="en-IN" b="1">
                <a:solidFill>
                  <a:schemeClr val="accent2">
                    <a:lumMod val="75000"/>
                  </a:schemeClr>
                </a:solidFill>
                <a:latin typeface="Times New Roman" pitchFamily="18" charset="0"/>
                <a:ea typeface="FreeMono" charset="0"/>
                <a:cs typeface="Times New Roman" pitchFamily="18" charset="0"/>
              </a:rPr>
              <a:t> }catch(Exception e)</a:t>
            </a:r>
          </a:p>
          <a:p>
            <a:r>
              <a:rPr lang="x-none" altLang="en-IN" b="1">
                <a:latin typeface="Times New Roman" pitchFamily="18" charset="0"/>
                <a:ea typeface="FreeMono" charset="0"/>
                <a:cs typeface="Times New Roman" pitchFamily="18" charset="0"/>
              </a:rPr>
              <a:t>         {System.out.println("Exception handeled");}</a:t>
            </a:r>
          </a:p>
          <a:p>
            <a:r>
              <a:rPr lang="x-none" altLang="en-IN" b="1">
                <a:latin typeface="Times New Roman" pitchFamily="18" charset="0"/>
                <a:ea typeface="FreeMono" charset="0"/>
                <a:cs typeface="Times New Roman" pitchFamily="18" charset="0"/>
              </a:rPr>
              <a:t>       System.out.println("casual flow");</a:t>
            </a:r>
          </a:p>
          <a:p>
            <a:r>
              <a:rPr lang="x-none" altLang="en-IN" b="1">
                <a:latin typeface="Times New Roman" pitchFamily="18" charset="0"/>
                <a:ea typeface="FreeMono" charset="0"/>
                <a:cs typeface="Times New Roman" pitchFamily="18" charset="0"/>
              </a:rPr>
              <a:t>    }</a:t>
            </a:r>
          </a:p>
          <a:p>
            <a:r>
              <a:rPr lang="x-none" altLang="en-IN" b="1">
                <a:latin typeface="Times New Roman" pitchFamily="18" charset="0"/>
                <a:ea typeface="FreeMono" charset="0"/>
                <a:cs typeface="Times New Roman" pitchFamily="18" charset="0"/>
              </a:rPr>
              <a:t>}</a:t>
            </a: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414586" y="685800"/>
            <a:ext cx="6510214" cy="461665"/>
          </a:xfrm>
          <a:prstGeom prst="rect">
            <a:avLst/>
          </a:prstGeom>
        </p:spPr>
        <p:txBody>
          <a:bodyPr wrap="square">
            <a:spAutoFit/>
          </a:bodyPr>
          <a:lstStyle/>
          <a:p>
            <a:r>
              <a:rPr lang="en-IN" altLang="en-US" sz="2400" b="1" dirty="0">
                <a:sym typeface="+mn-ea"/>
              </a:rPr>
              <a:t>Multiple catch block</a:t>
            </a:r>
            <a:r>
              <a:rPr lang="x-none" altLang="en-IN" sz="2400" b="1">
                <a:latin typeface="+mj-ea"/>
                <a:ea typeface="FreeMono" charset="0"/>
                <a:sym typeface="+mn-ea"/>
              </a:rPr>
              <a:t>s</a:t>
            </a:r>
          </a:p>
        </p:txBody>
      </p:sp>
      <p:sp>
        <p:nvSpPr>
          <p:cNvPr id="3" name="Rectangle 2"/>
          <p:cNvSpPr/>
          <p:nvPr/>
        </p:nvSpPr>
        <p:spPr>
          <a:xfrm>
            <a:off x="905986" y="1147465"/>
            <a:ext cx="7476014" cy="4708981"/>
          </a:xfrm>
          <a:prstGeom prst="rect">
            <a:avLst/>
          </a:prstGeom>
        </p:spPr>
        <p:txBody>
          <a:bodyPr wrap="square">
            <a:spAutoFit/>
          </a:bodyPr>
          <a:lstStyle/>
          <a:p>
            <a:r>
              <a:rPr lang="en-IN" altLang="en-US" sz="2000" b="1" dirty="0">
                <a:latin typeface="Times New Roman" pitchFamily="18" charset="0"/>
                <a:ea typeface="FreeMono" charset="0"/>
                <a:cs typeface="Times New Roman" pitchFamily="18" charset="0"/>
              </a:rPr>
              <a:t>public class </a:t>
            </a:r>
            <a:r>
              <a:rPr lang="en-IN" altLang="en-US" sz="2000" b="1" dirty="0" err="1">
                <a:latin typeface="Times New Roman" pitchFamily="18" charset="0"/>
                <a:ea typeface="FreeMono" charset="0"/>
                <a:cs typeface="Times New Roman" pitchFamily="18" charset="0"/>
              </a:rPr>
              <a:t>SampleMultipleCatchBlock</a:t>
            </a:r>
            <a:r>
              <a:rPr lang="en-IN" altLang="en-US" sz="2000" b="1" dirty="0">
                <a:latin typeface="Times New Roman" pitchFamily="18" charset="0"/>
                <a:ea typeface="FreeMono" charset="0"/>
                <a:cs typeface="Times New Roman" pitchFamily="18" charset="0"/>
              </a:rPr>
              <a:t>{</a:t>
            </a:r>
          </a:p>
          <a:p>
            <a:r>
              <a:rPr lang="en-IN" altLang="en-US" sz="2000" b="1" dirty="0">
                <a:latin typeface="Times New Roman" pitchFamily="18" charset="0"/>
                <a:ea typeface="FreeMono" charset="0"/>
                <a:cs typeface="Times New Roman" pitchFamily="18" charset="0"/>
              </a:rPr>
              <a:t> public static void main(String </a:t>
            </a:r>
            <a:r>
              <a:rPr lang="en-IN" altLang="en-US" sz="2000" b="1" dirty="0" err="1">
                <a:latin typeface="Times New Roman" pitchFamily="18" charset="0"/>
                <a:ea typeface="FreeMono" charset="0"/>
                <a:cs typeface="Times New Roman" pitchFamily="18" charset="0"/>
              </a:rPr>
              <a:t>args</a:t>
            </a:r>
            <a:r>
              <a:rPr lang="en-IN" altLang="en-US" sz="2000" b="1" dirty="0">
                <a:latin typeface="Times New Roman" pitchFamily="18" charset="0"/>
                <a:ea typeface="FreeMono" charset="0"/>
                <a:cs typeface="Times New Roman" pitchFamily="18" charset="0"/>
              </a:rPr>
              <a:t>[]){</a:t>
            </a:r>
          </a:p>
          <a:p>
            <a:pPr>
              <a:tabLst>
                <a:tab pos="5998845" algn="l"/>
              </a:tabLst>
            </a:pPr>
            <a:r>
              <a:rPr lang="en-IN" altLang="en-US" sz="2000" b="1" dirty="0">
                <a:latin typeface="Times New Roman" pitchFamily="18" charset="0"/>
                <a:ea typeface="FreeMono" charset="0"/>
                <a:cs typeface="Times New Roman" pitchFamily="18" charset="0"/>
              </a:rPr>
              <a:t>  </a:t>
            </a:r>
            <a:r>
              <a:rPr lang="en-IN" altLang="en-US" sz="2000" b="1" dirty="0">
                <a:solidFill>
                  <a:srgbClr val="00B0F0"/>
                </a:solidFill>
                <a:latin typeface="Times New Roman" pitchFamily="18" charset="0"/>
                <a:ea typeface="FreeMono" charset="0"/>
                <a:cs typeface="Times New Roman" pitchFamily="18" charset="0"/>
              </a:rPr>
              <a:t> </a:t>
            </a:r>
            <a:r>
              <a:rPr lang="en-IN" altLang="en-US" sz="2000" b="1" dirty="0">
                <a:solidFill>
                  <a:srgbClr val="0070C0"/>
                </a:solidFill>
                <a:latin typeface="Times New Roman" pitchFamily="18" charset="0"/>
                <a:ea typeface="FreeMono" charset="0"/>
                <a:cs typeface="Times New Roman" pitchFamily="18" charset="0"/>
              </a:rPr>
              <a:t> try{</a:t>
            </a:r>
          </a:p>
          <a:p>
            <a:pPr>
              <a:tabLst>
                <a:tab pos="5998845" algn="l"/>
              </a:tabLst>
            </a:pPr>
            <a:r>
              <a:rPr lang="en-IN" altLang="en-US" sz="2000" b="1" dirty="0">
                <a:solidFill>
                  <a:srgbClr val="0070C0"/>
                </a:solidFill>
                <a:latin typeface="Times New Roman" pitchFamily="18" charset="0"/>
                <a:ea typeface="FreeMono" charset="0"/>
                <a:cs typeface="Times New Roman" pitchFamily="18" charset="0"/>
              </a:rPr>
              <a:t>       </a:t>
            </a:r>
            <a:r>
              <a:rPr lang="en-IN" altLang="en-US" sz="2000" b="1" dirty="0" err="1">
                <a:solidFill>
                  <a:srgbClr val="0070C0"/>
                </a:solidFill>
                <a:latin typeface="Times New Roman" pitchFamily="18" charset="0"/>
                <a:ea typeface="FreeMono" charset="0"/>
                <a:cs typeface="Times New Roman" pitchFamily="18" charset="0"/>
              </a:rPr>
              <a:t>int</a:t>
            </a:r>
            <a:r>
              <a:rPr lang="en-IN" altLang="en-US" sz="2000" b="1" dirty="0">
                <a:solidFill>
                  <a:srgbClr val="0070C0"/>
                </a:solidFill>
                <a:latin typeface="Times New Roman" pitchFamily="18" charset="0"/>
                <a:ea typeface="FreeMono" charset="0"/>
                <a:cs typeface="Times New Roman" pitchFamily="18" charset="0"/>
              </a:rPr>
              <a:t> a[]=new </a:t>
            </a:r>
            <a:r>
              <a:rPr lang="en-IN" altLang="en-US" sz="2000" b="1" dirty="0" err="1">
                <a:solidFill>
                  <a:srgbClr val="0070C0"/>
                </a:solidFill>
                <a:latin typeface="Times New Roman" pitchFamily="18" charset="0"/>
                <a:ea typeface="FreeMono" charset="0"/>
                <a:cs typeface="Times New Roman" pitchFamily="18" charset="0"/>
              </a:rPr>
              <a:t>int</a:t>
            </a:r>
            <a:r>
              <a:rPr lang="en-IN" altLang="en-US" sz="2000" b="1" dirty="0">
                <a:solidFill>
                  <a:srgbClr val="0070C0"/>
                </a:solidFill>
                <a:latin typeface="Times New Roman" pitchFamily="18" charset="0"/>
                <a:ea typeface="FreeMono" charset="0"/>
                <a:cs typeface="Times New Roman" pitchFamily="18" charset="0"/>
              </a:rPr>
              <a:t>[5];</a:t>
            </a:r>
          </a:p>
          <a:p>
            <a:pPr>
              <a:tabLst>
                <a:tab pos="5998845" algn="l"/>
              </a:tabLst>
            </a:pPr>
            <a:r>
              <a:rPr lang="en-IN" altLang="en-US" sz="2000" b="1" dirty="0">
                <a:solidFill>
                  <a:srgbClr val="0070C0"/>
                </a:solidFill>
                <a:latin typeface="Times New Roman" pitchFamily="18" charset="0"/>
                <a:ea typeface="FreeMono" charset="0"/>
                <a:cs typeface="Times New Roman" pitchFamily="18" charset="0"/>
              </a:rPr>
              <a:t>       a[5]=30/0;</a:t>
            </a:r>
          </a:p>
          <a:p>
            <a:pPr>
              <a:tabLst>
                <a:tab pos="5998845" algn="l"/>
              </a:tabLst>
            </a:pPr>
            <a:r>
              <a:rPr lang="en-IN" altLang="en-US" sz="2000" b="1" dirty="0">
                <a:solidFill>
                  <a:srgbClr val="0070C0"/>
                </a:solidFill>
                <a:latin typeface="Times New Roman" pitchFamily="18" charset="0"/>
                <a:ea typeface="FreeMono" charset="0"/>
                <a:cs typeface="Times New Roman" pitchFamily="18" charset="0"/>
              </a:rPr>
              <a:t>      }</a:t>
            </a:r>
          </a:p>
          <a:p>
            <a:pPr>
              <a:tabLst>
                <a:tab pos="7968615" algn="l"/>
              </a:tabLst>
            </a:pPr>
            <a:r>
              <a:rPr lang="en-IN" altLang="en-US" sz="2000" b="1" dirty="0">
                <a:latin typeface="Times New Roman" pitchFamily="18" charset="0"/>
                <a:ea typeface="FreeMono" charset="0"/>
                <a:cs typeface="Times New Roman" pitchFamily="18" charset="0"/>
              </a:rPr>
              <a:t>      </a:t>
            </a:r>
            <a:r>
              <a:rPr lang="en-IN" altLang="en-US" sz="2000" b="1" dirty="0">
                <a:solidFill>
                  <a:srgbClr val="FF0000"/>
                </a:solidFill>
                <a:latin typeface="Times New Roman" pitchFamily="18" charset="0"/>
                <a:ea typeface="FreeMono" charset="0"/>
                <a:cs typeface="Times New Roman" pitchFamily="18" charset="0"/>
              </a:rPr>
              <a:t>catch(</a:t>
            </a:r>
            <a:r>
              <a:rPr lang="en-IN" altLang="en-US" sz="2000" b="1" dirty="0" err="1">
                <a:solidFill>
                  <a:srgbClr val="FF0000"/>
                </a:solidFill>
                <a:latin typeface="Times New Roman" pitchFamily="18" charset="0"/>
                <a:ea typeface="FreeMono" charset="0"/>
                <a:cs typeface="Times New Roman" pitchFamily="18" charset="0"/>
              </a:rPr>
              <a:t>ArithmeticException</a:t>
            </a:r>
            <a:r>
              <a:rPr lang="en-IN" altLang="en-US" sz="2000" b="1" dirty="0">
                <a:solidFill>
                  <a:srgbClr val="FF0000"/>
                </a:solidFill>
                <a:latin typeface="Times New Roman" pitchFamily="18" charset="0"/>
                <a:ea typeface="FreeMono" charset="0"/>
                <a:cs typeface="Times New Roman" pitchFamily="18" charset="0"/>
              </a:rPr>
              <a:t> e)</a:t>
            </a:r>
          </a:p>
          <a:p>
            <a:pPr>
              <a:tabLst>
                <a:tab pos="7968615" algn="l"/>
              </a:tabLst>
            </a:pPr>
            <a:r>
              <a:rPr lang="en-IN" altLang="en-US" sz="2000" b="1" dirty="0">
                <a:solidFill>
                  <a:srgbClr val="FF0000"/>
                </a:solidFill>
                <a:latin typeface="Times New Roman" pitchFamily="18" charset="0"/>
                <a:ea typeface="FreeMono" charset="0"/>
                <a:cs typeface="Times New Roman" pitchFamily="18" charset="0"/>
              </a:rPr>
              <a:t>        {</a:t>
            </a:r>
            <a:r>
              <a:rPr lang="en-IN" altLang="en-US" sz="2000" b="1" dirty="0" err="1">
                <a:solidFill>
                  <a:srgbClr val="FF0000"/>
                </a:solidFill>
                <a:latin typeface="Times New Roman" pitchFamily="18" charset="0"/>
                <a:ea typeface="FreeMono" charset="0"/>
                <a:cs typeface="Times New Roman" pitchFamily="18" charset="0"/>
              </a:rPr>
              <a:t>System.out.println</a:t>
            </a:r>
            <a:r>
              <a:rPr lang="en-IN" altLang="en-US" sz="2000" b="1" dirty="0">
                <a:solidFill>
                  <a:srgbClr val="FF0000"/>
                </a:solidFill>
                <a:latin typeface="Times New Roman" pitchFamily="18" charset="0"/>
                <a:ea typeface="FreeMono" charset="0"/>
                <a:cs typeface="Times New Roman" pitchFamily="18" charset="0"/>
              </a:rPr>
              <a:t>("task1 is completed");}</a:t>
            </a:r>
          </a:p>
          <a:p>
            <a:pPr>
              <a:tabLst>
                <a:tab pos="7968615" algn="l"/>
              </a:tabLst>
            </a:pPr>
            <a:r>
              <a:rPr lang="en-IN" altLang="en-US" sz="2000" b="1" dirty="0">
                <a:solidFill>
                  <a:srgbClr val="FF0000"/>
                </a:solidFill>
                <a:latin typeface="Times New Roman" pitchFamily="18" charset="0"/>
                <a:ea typeface="FreeMono" charset="0"/>
                <a:cs typeface="Times New Roman" pitchFamily="18" charset="0"/>
              </a:rPr>
              <a:t>      catch(</a:t>
            </a:r>
            <a:r>
              <a:rPr lang="en-IN" altLang="en-US" sz="2000" b="1" dirty="0" err="1">
                <a:solidFill>
                  <a:srgbClr val="FF0000"/>
                </a:solidFill>
                <a:latin typeface="Times New Roman" pitchFamily="18" charset="0"/>
                <a:ea typeface="FreeMono" charset="0"/>
                <a:cs typeface="Times New Roman" pitchFamily="18" charset="0"/>
              </a:rPr>
              <a:t>ArrayIndexOutOfBoundsException</a:t>
            </a:r>
            <a:r>
              <a:rPr lang="en-IN" altLang="en-US" sz="2000" b="1" dirty="0">
                <a:solidFill>
                  <a:srgbClr val="FF0000"/>
                </a:solidFill>
                <a:latin typeface="Times New Roman" pitchFamily="18" charset="0"/>
                <a:ea typeface="FreeMono" charset="0"/>
                <a:cs typeface="Times New Roman" pitchFamily="18" charset="0"/>
              </a:rPr>
              <a:t> e)</a:t>
            </a:r>
          </a:p>
          <a:p>
            <a:pPr>
              <a:tabLst>
                <a:tab pos="7968615" algn="l"/>
              </a:tabLst>
            </a:pPr>
            <a:r>
              <a:rPr lang="en-IN" altLang="en-US" sz="2000" b="1" dirty="0">
                <a:solidFill>
                  <a:srgbClr val="FF0000"/>
                </a:solidFill>
                <a:latin typeface="Times New Roman" pitchFamily="18" charset="0"/>
                <a:ea typeface="FreeMono" charset="0"/>
                <a:cs typeface="Times New Roman" pitchFamily="18" charset="0"/>
              </a:rPr>
              <a:t>        {</a:t>
            </a:r>
            <a:r>
              <a:rPr lang="en-IN" altLang="en-US" sz="2000" b="1" dirty="0" err="1">
                <a:solidFill>
                  <a:srgbClr val="FF0000"/>
                </a:solidFill>
                <a:latin typeface="Times New Roman" pitchFamily="18" charset="0"/>
                <a:ea typeface="FreeMono" charset="0"/>
                <a:cs typeface="Times New Roman" pitchFamily="18" charset="0"/>
              </a:rPr>
              <a:t>System.out.println</a:t>
            </a:r>
            <a:r>
              <a:rPr lang="en-IN" altLang="en-US" sz="2000" b="1" dirty="0">
                <a:solidFill>
                  <a:srgbClr val="FF0000"/>
                </a:solidFill>
                <a:latin typeface="Times New Roman" pitchFamily="18" charset="0"/>
                <a:ea typeface="FreeMono" charset="0"/>
                <a:cs typeface="Times New Roman" pitchFamily="18" charset="0"/>
              </a:rPr>
              <a:t>("task 2 completed");}</a:t>
            </a:r>
          </a:p>
          <a:p>
            <a:pPr>
              <a:tabLst>
                <a:tab pos="7968615" algn="l"/>
              </a:tabLst>
            </a:pPr>
            <a:r>
              <a:rPr lang="en-IN" altLang="en-US" sz="2000" b="1" dirty="0">
                <a:solidFill>
                  <a:srgbClr val="FF0000"/>
                </a:solidFill>
                <a:latin typeface="Times New Roman" pitchFamily="18" charset="0"/>
                <a:ea typeface="FreeMono" charset="0"/>
                <a:cs typeface="Times New Roman" pitchFamily="18" charset="0"/>
              </a:rPr>
              <a:t>      catch(Exception e)</a:t>
            </a:r>
          </a:p>
          <a:p>
            <a:r>
              <a:rPr lang="en-IN" altLang="en-US" sz="2000" b="1" dirty="0">
                <a:latin typeface="Times New Roman" pitchFamily="18" charset="0"/>
                <a:ea typeface="FreeMono" charset="0"/>
                <a:cs typeface="Times New Roman" pitchFamily="18" charset="0"/>
              </a:rPr>
              <a:t>        {</a:t>
            </a:r>
            <a:r>
              <a:rPr lang="en-IN" altLang="en-US" sz="2000" b="1" dirty="0" err="1">
                <a:latin typeface="Times New Roman" pitchFamily="18" charset="0"/>
                <a:ea typeface="FreeMono" charset="0"/>
                <a:cs typeface="Times New Roman" pitchFamily="18" charset="0"/>
              </a:rPr>
              <a:t>System.out.println</a:t>
            </a:r>
            <a:r>
              <a:rPr lang="en-IN" altLang="en-US" sz="2000" b="1" dirty="0">
                <a:latin typeface="Times New Roman" pitchFamily="18" charset="0"/>
                <a:ea typeface="FreeMono" charset="0"/>
                <a:cs typeface="Times New Roman" pitchFamily="18" charset="0"/>
              </a:rPr>
              <a:t>("task 3 completed");}</a:t>
            </a:r>
          </a:p>
          <a:p>
            <a:r>
              <a:rPr lang="en-IN" altLang="en-US" sz="2000" b="1" dirty="0">
                <a:latin typeface="Times New Roman" pitchFamily="18" charset="0"/>
                <a:ea typeface="FreeMono" charset="0"/>
                <a:cs typeface="Times New Roman" pitchFamily="18" charset="0"/>
              </a:rPr>
              <a:t>      </a:t>
            </a:r>
            <a:r>
              <a:rPr lang="en-IN" altLang="en-US" sz="2000" b="1" dirty="0" err="1">
                <a:latin typeface="Times New Roman" pitchFamily="18" charset="0"/>
                <a:ea typeface="FreeMono" charset="0"/>
                <a:cs typeface="Times New Roman" pitchFamily="18" charset="0"/>
              </a:rPr>
              <a:t>System.out.println</a:t>
            </a:r>
            <a:r>
              <a:rPr lang="en-IN" altLang="en-US" sz="2000" b="1" dirty="0">
                <a:latin typeface="Times New Roman" pitchFamily="18" charset="0"/>
                <a:ea typeface="FreeMono" charset="0"/>
                <a:cs typeface="Times New Roman" pitchFamily="18" charset="0"/>
              </a:rPr>
              <a:t>("remaining code");</a:t>
            </a:r>
          </a:p>
          <a:p>
            <a:r>
              <a:rPr lang="en-IN" altLang="en-US" sz="2000" b="1" dirty="0">
                <a:latin typeface="Times New Roman" pitchFamily="18" charset="0"/>
                <a:ea typeface="FreeMono" charset="0"/>
                <a:cs typeface="Times New Roman" pitchFamily="18" charset="0"/>
              </a:rPr>
              <a:t>  }</a:t>
            </a:r>
          </a:p>
          <a:p>
            <a:r>
              <a:rPr lang="en-IN" altLang="en-US" sz="2000" b="1" dirty="0">
                <a:latin typeface="Times New Roman" pitchFamily="18" charset="0"/>
                <a:ea typeface="FreeMono" charset="0"/>
                <a:cs typeface="Times New Roman" pitchFamily="18" charset="0"/>
              </a:rPr>
              <a:t>}</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629843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414586" y="685800"/>
            <a:ext cx="6510214" cy="461665"/>
          </a:xfrm>
          <a:prstGeom prst="rect">
            <a:avLst/>
          </a:prstGeom>
        </p:spPr>
        <p:txBody>
          <a:bodyPr wrap="square">
            <a:spAutoFit/>
          </a:bodyPr>
          <a:lstStyle/>
          <a:p>
            <a:r>
              <a:rPr lang="en-US" sz="2400" b="1" dirty="0"/>
              <a:t>built-in exception</a:t>
            </a:r>
            <a:endParaRPr lang="x-none" altLang="en-IN" sz="2400" b="1">
              <a:latin typeface="+mj-ea"/>
              <a:ea typeface="FreeMono" charset="0"/>
              <a:sym typeface="+mn-ea"/>
            </a:endParaRPr>
          </a:p>
        </p:txBody>
      </p:sp>
      <p:sp>
        <p:nvSpPr>
          <p:cNvPr id="3" name="Rectangle 2"/>
          <p:cNvSpPr/>
          <p:nvPr/>
        </p:nvSpPr>
        <p:spPr>
          <a:xfrm>
            <a:off x="888862" y="1447800"/>
            <a:ext cx="7476014" cy="2677656"/>
          </a:xfrm>
          <a:prstGeom prst="rect">
            <a:avLst/>
          </a:prstGeom>
        </p:spPr>
        <p:txBody>
          <a:bodyPr wrap="square">
            <a:spAutoFit/>
          </a:bodyPr>
          <a:lstStyle/>
          <a:p>
            <a:pPr marL="342900" indent="-342900" algn="just">
              <a:buFont typeface="Arial" pitchFamily="34" charset="0"/>
              <a:buChar char="•"/>
            </a:pPr>
            <a:r>
              <a:rPr lang="en-US" sz="2400" dirty="0">
                <a:hlinkClick r:id="rId3"/>
              </a:rPr>
              <a:t>Exceptions</a:t>
            </a:r>
            <a:r>
              <a:rPr lang="en-US" sz="2400" dirty="0"/>
              <a:t> that are already available in </a:t>
            </a:r>
            <a:r>
              <a:rPr lang="en-US" sz="2400" b="1" dirty="0"/>
              <a:t>Java libraries</a:t>
            </a:r>
            <a:r>
              <a:rPr lang="en-US" sz="2400" dirty="0"/>
              <a:t> are referred to as </a:t>
            </a:r>
            <a:r>
              <a:rPr lang="en-US" sz="2400" b="1" dirty="0"/>
              <a:t>built-in exception</a:t>
            </a:r>
            <a:r>
              <a:rPr lang="en-US" sz="2400" dirty="0" smtClean="0"/>
              <a:t>.</a:t>
            </a:r>
          </a:p>
          <a:p>
            <a:pPr marL="342900" indent="-342900" algn="just">
              <a:buFont typeface="Arial" pitchFamily="34" charset="0"/>
              <a:buChar char="•"/>
            </a:pPr>
            <a:r>
              <a:rPr lang="en-US" sz="2400" dirty="0" smtClean="0"/>
              <a:t> </a:t>
            </a:r>
            <a:r>
              <a:rPr lang="en-US" sz="2400" dirty="0"/>
              <a:t>These exceptions are able to define the error situation so that we can understand the reason of getting this error. </a:t>
            </a:r>
            <a:endParaRPr lang="en-US" sz="2400" dirty="0" smtClean="0"/>
          </a:p>
          <a:p>
            <a:pPr marL="342900" indent="-342900" algn="just">
              <a:buFont typeface="Arial" pitchFamily="34" charset="0"/>
              <a:buChar char="•"/>
            </a:pPr>
            <a:r>
              <a:rPr lang="en-US" sz="2400" dirty="0" smtClean="0"/>
              <a:t>It </a:t>
            </a:r>
            <a:r>
              <a:rPr lang="en-US" sz="2400" dirty="0"/>
              <a:t>can be categorized into two broad categories, i.e., </a:t>
            </a:r>
            <a:r>
              <a:rPr lang="en-US" sz="2400" b="1" dirty="0"/>
              <a:t>checked exceptions</a:t>
            </a:r>
            <a:r>
              <a:rPr lang="en-US" sz="2400" dirty="0"/>
              <a:t> and </a:t>
            </a:r>
            <a:r>
              <a:rPr lang="en-US" sz="2400" b="1" dirty="0"/>
              <a:t>unchecked exception</a:t>
            </a:r>
            <a:r>
              <a:rPr lang="en-US" sz="2400" dirty="0"/>
              <a:t>.</a:t>
            </a:r>
            <a:endParaRPr lang="en-IN" altLang="en-US" sz="2400" b="1" dirty="0">
              <a:latin typeface="Times New Roman" pitchFamily="18" charset="0"/>
              <a:ea typeface="FreeMono" charset="0"/>
              <a:cs typeface="Times New Roman" pitchFamily="18" charset="0"/>
            </a:endParaRP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458819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502567" y="396824"/>
            <a:ext cx="6510214" cy="461665"/>
          </a:xfrm>
          <a:prstGeom prst="rect">
            <a:avLst/>
          </a:prstGeom>
        </p:spPr>
        <p:txBody>
          <a:bodyPr wrap="square">
            <a:spAutoFit/>
          </a:bodyPr>
          <a:lstStyle/>
          <a:p>
            <a:r>
              <a:rPr lang="en-US" sz="2400" b="1" dirty="0"/>
              <a:t>built-in exception</a:t>
            </a:r>
            <a:endParaRPr lang="x-none" altLang="en-IN" sz="2400" b="1">
              <a:latin typeface="+mj-ea"/>
              <a:ea typeface="FreeMono" charset="0"/>
              <a:sym typeface="+mn-ea"/>
            </a:endParaRPr>
          </a:p>
        </p:txBody>
      </p:sp>
      <p:graphicFrame>
        <p:nvGraphicFramePr>
          <p:cNvPr id="4" name="Table 3"/>
          <p:cNvGraphicFramePr>
            <a:graphicFrameLocks noGrp="1"/>
          </p:cNvGraphicFramePr>
          <p:nvPr>
            <p:extLst>
              <p:ext uri="{D42A27DB-BD31-4B8C-83A1-F6EECF244321}">
                <p14:modId xmlns:p14="http://schemas.microsoft.com/office/powerpoint/2010/main" val="830143275"/>
              </p:ext>
            </p:extLst>
          </p:nvPr>
        </p:nvGraphicFramePr>
        <p:xfrm>
          <a:off x="937517" y="1205810"/>
          <a:ext cx="8153400" cy="5423590"/>
        </p:xfrm>
        <a:graphic>
          <a:graphicData uri="http://schemas.openxmlformats.org/drawingml/2006/table">
            <a:tbl>
              <a:tblPr/>
              <a:tblGrid>
                <a:gridCol w="1467612">
                  <a:extLst>
                    <a:ext uri="{9D8B030D-6E8A-4147-A177-3AD203B41FA5}">
                      <a16:colId xmlns:a16="http://schemas.microsoft.com/office/drawing/2014/main" val="20000"/>
                    </a:ext>
                  </a:extLst>
                </a:gridCol>
                <a:gridCol w="6685788">
                  <a:extLst>
                    <a:ext uri="{9D8B030D-6E8A-4147-A177-3AD203B41FA5}">
                      <a16:colId xmlns:a16="http://schemas.microsoft.com/office/drawing/2014/main" val="20001"/>
                    </a:ext>
                  </a:extLst>
                </a:gridCol>
              </a:tblGrid>
              <a:tr h="414404">
                <a:tc>
                  <a:txBody>
                    <a:bodyPr/>
                    <a:lstStyle/>
                    <a:p>
                      <a:pPr algn="l" fontAlgn="t"/>
                      <a:r>
                        <a:rPr lang="en-IN" sz="2400" dirty="0" err="1">
                          <a:effectLst/>
                        </a:rPr>
                        <a:t>Sr.No</a:t>
                      </a:r>
                      <a:r>
                        <a:rPr lang="en-IN" sz="2400" dirty="0">
                          <a:effectLst/>
                        </a:rPr>
                        <a:t>.</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2400">
                          <a:effectLst/>
                        </a:rPr>
                        <a:t>Exception &amp; Description</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742988">
                <a:tc>
                  <a:txBody>
                    <a:bodyPr/>
                    <a:lstStyle/>
                    <a:p>
                      <a:pPr fontAlgn="t"/>
                      <a:r>
                        <a:rPr lang="en-IN" sz="2400" dirty="0">
                          <a:effectLst/>
                        </a:rPr>
                        <a:t>1</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smtClean="0">
                          <a:solidFill>
                            <a:srgbClr val="000000"/>
                          </a:solidFill>
                          <a:effectLst/>
                        </a:rPr>
                        <a:t>ArithmeticException</a:t>
                      </a:r>
                      <a:endParaRPr lang="en-US" sz="2400" dirty="0" smtClean="0">
                        <a:solidFill>
                          <a:srgbClr val="000000"/>
                        </a:solidFill>
                        <a:effectLst/>
                      </a:endParaRPr>
                    </a:p>
                    <a:p>
                      <a:pPr algn="just" fontAlgn="t"/>
                      <a:r>
                        <a:rPr lang="en-US" sz="2400" dirty="0" smtClean="0">
                          <a:solidFill>
                            <a:srgbClr val="000000"/>
                          </a:solidFill>
                          <a:effectLst/>
                        </a:rPr>
                        <a:t>Arithmetic </a:t>
                      </a:r>
                      <a:r>
                        <a:rPr lang="en-US" sz="2400" dirty="0">
                          <a:solidFill>
                            <a:srgbClr val="000000"/>
                          </a:solidFill>
                          <a:effectLst/>
                        </a:rPr>
                        <a:t>error, such as divide-by-zero.</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742988">
                <a:tc>
                  <a:txBody>
                    <a:bodyPr/>
                    <a:lstStyle/>
                    <a:p>
                      <a:pPr fontAlgn="t"/>
                      <a:r>
                        <a:rPr lang="en-IN" sz="2400" dirty="0">
                          <a:effectLst/>
                        </a:rPr>
                        <a:t>2</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ArrayIndexOutOfBoundsException</a:t>
                      </a:r>
                      <a:endParaRPr lang="en-US" sz="2400">
                        <a:solidFill>
                          <a:srgbClr val="000000"/>
                        </a:solidFill>
                        <a:effectLst/>
                      </a:endParaRPr>
                    </a:p>
                    <a:p>
                      <a:pPr algn="just" fontAlgn="t"/>
                      <a:r>
                        <a:rPr lang="en-US" sz="2400">
                          <a:solidFill>
                            <a:srgbClr val="000000"/>
                          </a:solidFill>
                          <a:effectLst/>
                        </a:rPr>
                        <a:t>Array index is out-of-bounds.</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71573">
                <a:tc>
                  <a:txBody>
                    <a:bodyPr/>
                    <a:lstStyle/>
                    <a:p>
                      <a:pPr fontAlgn="t"/>
                      <a:r>
                        <a:rPr lang="en-IN" sz="2400" dirty="0">
                          <a:effectLst/>
                        </a:rPr>
                        <a:t>3</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dirty="0" err="1">
                          <a:solidFill>
                            <a:srgbClr val="000000"/>
                          </a:solidFill>
                          <a:effectLst/>
                        </a:rPr>
                        <a:t>ArrayStoreException</a:t>
                      </a:r>
                      <a:endParaRPr lang="en-US" sz="2400" dirty="0">
                        <a:solidFill>
                          <a:srgbClr val="000000"/>
                        </a:solidFill>
                        <a:effectLst/>
                      </a:endParaRPr>
                    </a:p>
                    <a:p>
                      <a:pPr algn="just" fontAlgn="t"/>
                      <a:r>
                        <a:rPr lang="en-US" sz="2400" dirty="0">
                          <a:solidFill>
                            <a:srgbClr val="000000"/>
                          </a:solidFill>
                          <a:effectLst/>
                        </a:rPr>
                        <a:t>Assignment to an array element of an incompatible type.</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742988">
                <a:tc>
                  <a:txBody>
                    <a:bodyPr/>
                    <a:lstStyle/>
                    <a:p>
                      <a:pPr fontAlgn="t"/>
                      <a:r>
                        <a:rPr lang="en-IN" sz="2400">
                          <a:effectLst/>
                        </a:rPr>
                        <a:t>4</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err="1">
                          <a:solidFill>
                            <a:srgbClr val="000000"/>
                          </a:solidFill>
                          <a:effectLst/>
                        </a:rPr>
                        <a:t>ClassCastException</a:t>
                      </a:r>
                      <a:endParaRPr lang="en-IN" sz="2400" dirty="0">
                        <a:solidFill>
                          <a:srgbClr val="000000"/>
                        </a:solidFill>
                        <a:effectLst/>
                      </a:endParaRPr>
                    </a:p>
                    <a:p>
                      <a:pPr algn="just" fontAlgn="t"/>
                      <a:r>
                        <a:rPr lang="en-IN" sz="2400" dirty="0">
                          <a:solidFill>
                            <a:srgbClr val="000000"/>
                          </a:solidFill>
                          <a:effectLst/>
                        </a:rPr>
                        <a:t>Invalid cast.</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2988">
                <a:tc>
                  <a:txBody>
                    <a:bodyPr/>
                    <a:lstStyle/>
                    <a:p>
                      <a:pPr fontAlgn="t"/>
                      <a:r>
                        <a:rPr lang="en-IN" sz="2400">
                          <a:effectLst/>
                        </a:rPr>
                        <a:t>5</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2400" b="1">
                          <a:solidFill>
                            <a:srgbClr val="000000"/>
                          </a:solidFill>
                          <a:effectLst/>
                        </a:rPr>
                        <a:t>IllegalArgumentException</a:t>
                      </a:r>
                      <a:endParaRPr lang="en-US" sz="2400">
                        <a:solidFill>
                          <a:srgbClr val="000000"/>
                        </a:solidFill>
                        <a:effectLst/>
                      </a:endParaRPr>
                    </a:p>
                    <a:p>
                      <a:pPr algn="just" fontAlgn="t"/>
                      <a:r>
                        <a:rPr lang="en-US" sz="2400">
                          <a:solidFill>
                            <a:srgbClr val="000000"/>
                          </a:solidFill>
                          <a:effectLst/>
                        </a:rPr>
                        <a:t>Illegal argument used to invoke a method.</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14404">
                <a:tc>
                  <a:txBody>
                    <a:bodyPr/>
                    <a:lstStyle/>
                    <a:p>
                      <a:pPr fontAlgn="t"/>
                      <a:r>
                        <a:rPr lang="en-IN" sz="2400">
                          <a:effectLst/>
                        </a:rPr>
                        <a:t>6</a:t>
                      </a: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2400" b="1" dirty="0" err="1">
                          <a:solidFill>
                            <a:srgbClr val="000000"/>
                          </a:solidFill>
                          <a:effectLst/>
                        </a:rPr>
                        <a:t>IllegalMonitorStateException</a:t>
                      </a:r>
                      <a:endParaRPr lang="en-IN" sz="2400" dirty="0">
                        <a:solidFill>
                          <a:srgbClr val="000000"/>
                        </a:solidFill>
                        <a:effectLst/>
                      </a:endParaRPr>
                    </a:p>
                  </a:txBody>
                  <a:tcPr marL="47765" marR="47765" marT="47765" marB="47765">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8" name="Rectangle 7"/>
          <p:cNvSpPr/>
          <p:nvPr/>
        </p:nvSpPr>
        <p:spPr>
          <a:xfrm>
            <a:off x="1066800" y="843943"/>
            <a:ext cx="7848600" cy="369332"/>
          </a:xfrm>
          <a:prstGeom prst="rect">
            <a:avLst/>
          </a:prstGeom>
        </p:spPr>
        <p:txBody>
          <a:bodyPr wrap="square">
            <a:spAutoFit/>
          </a:bodyPr>
          <a:lstStyle/>
          <a:p>
            <a:pPr lvl="0" algn="just" fontAlgn="base">
              <a:spcBef>
                <a:spcPct val="0"/>
              </a:spcBef>
              <a:spcAft>
                <a:spcPct val="0"/>
              </a:spcAft>
            </a:pPr>
            <a:r>
              <a:rPr lang="en-US" dirty="0">
                <a:solidFill>
                  <a:srgbClr val="000000"/>
                </a:solidFill>
                <a:latin typeface="Nunito"/>
                <a:cs typeface="Arial" pitchFamily="34" charset="0"/>
              </a:rPr>
              <a:t>Following is the list of Java </a:t>
            </a:r>
            <a:r>
              <a:rPr lang="en-US" dirty="0" err="1" smtClean="0">
                <a:solidFill>
                  <a:srgbClr val="000000"/>
                </a:solidFill>
                <a:latin typeface="Nunito"/>
                <a:cs typeface="Arial" pitchFamily="34" charset="0"/>
              </a:rPr>
              <a:t>UnChecked</a:t>
            </a:r>
            <a:r>
              <a:rPr lang="en-US" dirty="0" smtClean="0">
                <a:solidFill>
                  <a:srgbClr val="000000"/>
                </a:solidFill>
                <a:latin typeface="Nunito"/>
                <a:cs typeface="Arial" pitchFamily="34" charset="0"/>
              </a:rPr>
              <a:t> </a:t>
            </a:r>
            <a:r>
              <a:rPr lang="en-US" dirty="0">
                <a:solidFill>
                  <a:srgbClr val="000000"/>
                </a:solidFill>
                <a:latin typeface="Nunito"/>
                <a:cs typeface="Arial" pitchFamily="34" charset="0"/>
              </a:rPr>
              <a:t>Exceptions Defined in </a:t>
            </a:r>
            <a:r>
              <a:rPr lang="en-US" dirty="0" err="1">
                <a:solidFill>
                  <a:srgbClr val="000000"/>
                </a:solidFill>
                <a:latin typeface="Nunito"/>
                <a:cs typeface="Arial" pitchFamily="34" charset="0"/>
              </a:rPr>
              <a:t>java.lang</a:t>
            </a:r>
            <a:r>
              <a:rPr lang="en-US" dirty="0">
                <a:solidFill>
                  <a:srgbClr val="000000"/>
                </a:solidFill>
                <a:latin typeface="Nunito"/>
                <a:cs typeface="Arial" pitchFamily="34" charset="0"/>
              </a:rPr>
              <a:t>.</a:t>
            </a:r>
            <a:endParaRPr lang="en-US" sz="2800" dirty="0">
              <a:latin typeface="Arial" pitchFamily="34" charset="0"/>
              <a:cs typeface="Arial" pitchFamily="34" charset="0"/>
            </a:endParaRPr>
          </a:p>
        </p:txBody>
      </p:sp>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7959506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414586" y="685800"/>
            <a:ext cx="6510214" cy="461665"/>
          </a:xfrm>
          <a:prstGeom prst="rect">
            <a:avLst/>
          </a:prstGeom>
        </p:spPr>
        <p:txBody>
          <a:bodyPr wrap="square">
            <a:spAutoFit/>
          </a:bodyPr>
          <a:lstStyle/>
          <a:p>
            <a:r>
              <a:rPr lang="en-US" sz="2400" b="1" dirty="0"/>
              <a:t>built-in exception</a:t>
            </a:r>
            <a:endParaRPr lang="x-none" altLang="en-IN" sz="2400" b="1">
              <a:latin typeface="+mj-ea"/>
              <a:ea typeface="FreeMono" charset="0"/>
              <a:sym typeface="+mn-ea"/>
            </a:endParaRPr>
          </a:p>
        </p:txBody>
      </p:sp>
      <p:graphicFrame>
        <p:nvGraphicFramePr>
          <p:cNvPr id="3" name="Table 2"/>
          <p:cNvGraphicFramePr>
            <a:graphicFrameLocks noGrp="1"/>
          </p:cNvGraphicFramePr>
          <p:nvPr>
            <p:extLst>
              <p:ext uri="{D42A27DB-BD31-4B8C-83A1-F6EECF244321}">
                <p14:modId xmlns:p14="http://schemas.microsoft.com/office/powerpoint/2010/main" val="2880297647"/>
              </p:ext>
            </p:extLst>
          </p:nvPr>
        </p:nvGraphicFramePr>
        <p:xfrm>
          <a:off x="838200" y="1608090"/>
          <a:ext cx="8077200" cy="4462362"/>
        </p:xfrm>
        <a:graphic>
          <a:graphicData uri="http://schemas.openxmlformats.org/drawingml/2006/table">
            <a:tbl>
              <a:tblPr/>
              <a:tblGrid>
                <a:gridCol w="762000">
                  <a:extLst>
                    <a:ext uri="{9D8B030D-6E8A-4147-A177-3AD203B41FA5}">
                      <a16:colId xmlns:a16="http://schemas.microsoft.com/office/drawing/2014/main" val="20000"/>
                    </a:ext>
                  </a:extLst>
                </a:gridCol>
                <a:gridCol w="7315200">
                  <a:extLst>
                    <a:ext uri="{9D8B030D-6E8A-4147-A177-3AD203B41FA5}">
                      <a16:colId xmlns:a16="http://schemas.microsoft.com/office/drawing/2014/main" val="20001"/>
                    </a:ext>
                  </a:extLst>
                </a:gridCol>
              </a:tblGrid>
              <a:tr h="376785">
                <a:tc>
                  <a:txBody>
                    <a:bodyPr/>
                    <a:lstStyle/>
                    <a:p>
                      <a:pPr algn="l" fontAlgn="t"/>
                      <a:r>
                        <a:rPr lang="en-IN" sz="1800" dirty="0" err="1">
                          <a:effectLst/>
                        </a:rPr>
                        <a:t>Sr.No</a:t>
                      </a:r>
                      <a:r>
                        <a:rPr lang="en-IN" sz="1800" dirty="0">
                          <a:effectLst/>
                        </a:rPr>
                        <a:t>.</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ctr" fontAlgn="t"/>
                      <a:r>
                        <a:rPr lang="en-IN" sz="1800" dirty="0">
                          <a:effectLst/>
                        </a:rPr>
                        <a:t>Exception &amp; Description</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621738">
                <a:tc>
                  <a:txBody>
                    <a:bodyPr/>
                    <a:lstStyle/>
                    <a:p>
                      <a:pPr fontAlgn="t"/>
                      <a:r>
                        <a:rPr lang="en-IN" sz="1800" dirty="0">
                          <a:effectLst/>
                        </a:rPr>
                        <a:t>1</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IN" sz="1800" b="1">
                          <a:solidFill>
                            <a:srgbClr val="000000"/>
                          </a:solidFill>
                          <a:effectLst/>
                        </a:rPr>
                        <a:t>ClassNotFoundException</a:t>
                      </a:r>
                      <a:endParaRPr lang="en-IN" sz="1800">
                        <a:solidFill>
                          <a:srgbClr val="000000"/>
                        </a:solidFill>
                        <a:effectLst/>
                      </a:endParaRPr>
                    </a:p>
                    <a:p>
                      <a:pPr algn="just" fontAlgn="t"/>
                      <a:r>
                        <a:rPr lang="en-IN" sz="1800">
                          <a:solidFill>
                            <a:srgbClr val="000000"/>
                          </a:solidFill>
                          <a:effectLst/>
                        </a:rPr>
                        <a:t>Class not found.</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81028">
                <a:tc>
                  <a:txBody>
                    <a:bodyPr/>
                    <a:lstStyle/>
                    <a:p>
                      <a:pPr fontAlgn="t"/>
                      <a:r>
                        <a:rPr lang="en-IN" sz="1800" dirty="0">
                          <a:effectLst/>
                        </a:rPr>
                        <a:t>2</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CloneNotSupportedException</a:t>
                      </a:r>
                      <a:endParaRPr lang="en-US" sz="1800">
                        <a:solidFill>
                          <a:srgbClr val="000000"/>
                        </a:solidFill>
                        <a:effectLst/>
                      </a:endParaRPr>
                    </a:p>
                    <a:p>
                      <a:pPr algn="just" fontAlgn="t"/>
                      <a:r>
                        <a:rPr lang="en-US" sz="1800">
                          <a:solidFill>
                            <a:srgbClr val="000000"/>
                          </a:solidFill>
                          <a:effectLst/>
                        </a:rPr>
                        <a:t>Attempt to clone an object that does not implement the Cloneable interface.</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621738">
                <a:tc>
                  <a:txBody>
                    <a:bodyPr/>
                    <a:lstStyle/>
                    <a:p>
                      <a:pPr fontAlgn="t"/>
                      <a:r>
                        <a:rPr lang="en-IN" sz="1800">
                          <a:effectLst/>
                        </a:rPr>
                        <a:t>3</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IllegalAccessException</a:t>
                      </a:r>
                      <a:endParaRPr lang="en-US" sz="1800">
                        <a:solidFill>
                          <a:srgbClr val="000000"/>
                        </a:solidFill>
                        <a:effectLst/>
                      </a:endParaRPr>
                    </a:p>
                    <a:p>
                      <a:pPr algn="just" fontAlgn="t"/>
                      <a:r>
                        <a:rPr lang="en-US" sz="1800">
                          <a:solidFill>
                            <a:srgbClr val="000000"/>
                          </a:solidFill>
                          <a:effectLst/>
                        </a:rPr>
                        <a:t>Access to a class is denied.</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866692">
                <a:tc>
                  <a:txBody>
                    <a:bodyPr/>
                    <a:lstStyle/>
                    <a:p>
                      <a:pPr fontAlgn="t"/>
                      <a:r>
                        <a:rPr lang="en-IN" sz="1800">
                          <a:effectLst/>
                        </a:rPr>
                        <a:t>4</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a:solidFill>
                            <a:srgbClr val="000000"/>
                          </a:solidFill>
                          <a:effectLst/>
                        </a:rPr>
                        <a:t>InstantiationException</a:t>
                      </a:r>
                      <a:endParaRPr lang="en-US" sz="1800">
                        <a:solidFill>
                          <a:srgbClr val="000000"/>
                        </a:solidFill>
                        <a:effectLst/>
                      </a:endParaRPr>
                    </a:p>
                    <a:p>
                      <a:pPr algn="just" fontAlgn="t"/>
                      <a:r>
                        <a:rPr lang="en-US" sz="1800">
                          <a:solidFill>
                            <a:srgbClr val="000000"/>
                          </a:solidFill>
                          <a:effectLst/>
                        </a:rPr>
                        <a:t>Attempt to create an object of an abstract class or interface.</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843729">
                <a:tc>
                  <a:txBody>
                    <a:bodyPr/>
                    <a:lstStyle/>
                    <a:p>
                      <a:pPr fontAlgn="t"/>
                      <a:r>
                        <a:rPr lang="en-IN" sz="1800">
                          <a:effectLst/>
                        </a:rPr>
                        <a:t>5</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algn="just" fontAlgn="t"/>
                      <a:r>
                        <a:rPr lang="en-US" sz="1800" b="1" dirty="0" err="1">
                          <a:solidFill>
                            <a:srgbClr val="000000"/>
                          </a:solidFill>
                          <a:effectLst/>
                        </a:rPr>
                        <a:t>InterruptedException</a:t>
                      </a:r>
                      <a:endParaRPr lang="en-US" sz="1800" dirty="0">
                        <a:solidFill>
                          <a:srgbClr val="000000"/>
                        </a:solidFill>
                        <a:effectLst/>
                      </a:endParaRPr>
                    </a:p>
                    <a:p>
                      <a:pPr algn="just" fontAlgn="t"/>
                      <a:r>
                        <a:rPr lang="en-US" sz="1800" dirty="0">
                          <a:solidFill>
                            <a:srgbClr val="000000"/>
                          </a:solidFill>
                          <a:effectLst/>
                        </a:rPr>
                        <a:t>One thread has been interrupted by another thread.</a:t>
                      </a:r>
                    </a:p>
                  </a:txBody>
                  <a:tcPr marL="49212" marR="49212" marT="49212" marB="49212">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9" name="Rectangle 1"/>
          <p:cNvSpPr>
            <a:spLocks noChangeArrowheads="1"/>
          </p:cNvSpPr>
          <p:nvPr/>
        </p:nvSpPr>
        <p:spPr bwMode="auto">
          <a:xfrm>
            <a:off x="1392174" y="114746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000000"/>
                </a:solidFill>
                <a:effectLst/>
                <a:latin typeface="Nunito"/>
                <a:cs typeface="Arial" pitchFamily="34" charset="0"/>
              </a:rPr>
              <a:t>Following is the list of Java Checked Exceptions Defined in </a:t>
            </a:r>
            <a:r>
              <a:rPr kumimoji="0" lang="en-US" sz="1200" b="0" i="0" u="none" strike="noStrike" cap="none" normalizeH="0" baseline="0" dirty="0" err="1" smtClean="0">
                <a:ln>
                  <a:noFill/>
                </a:ln>
                <a:solidFill>
                  <a:srgbClr val="000000"/>
                </a:solidFill>
                <a:effectLst/>
                <a:latin typeface="Nunito"/>
                <a:cs typeface="Arial" pitchFamily="34" charset="0"/>
              </a:rPr>
              <a:t>java.lang</a:t>
            </a:r>
            <a:r>
              <a:rPr kumimoji="0" lang="en-US" sz="1200" b="0" i="0" u="none" strike="noStrike" cap="none" normalizeH="0" baseline="0" dirty="0" smtClean="0">
                <a:ln>
                  <a:noFill/>
                </a:ln>
                <a:solidFill>
                  <a:srgbClr val="000000"/>
                </a:solidFill>
                <a:effectLst/>
                <a:latin typeface="Nunito"/>
                <a:cs typeface="Arial"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04218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533400" y="32511"/>
            <a:ext cx="745172" cy="507872"/>
          </a:xfrm>
          <a:prstGeom prst="rect">
            <a:avLst/>
          </a:prstGeom>
        </p:spPr>
      </p:pic>
      <p:sp>
        <p:nvSpPr>
          <p:cNvPr id="9" name="object 9"/>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sp>
        <p:nvSpPr>
          <p:cNvPr id="11" name="TextBox 10"/>
          <p:cNvSpPr txBox="1"/>
          <p:nvPr/>
        </p:nvSpPr>
        <p:spPr>
          <a:xfrm>
            <a:off x="2743200" y="1371600"/>
            <a:ext cx="6096000" cy="5109091"/>
          </a:xfrm>
          <a:prstGeom prst="rect">
            <a:avLst/>
          </a:prstGeom>
          <a:noFill/>
        </p:spPr>
        <p:txBody>
          <a:bodyPr wrap="square" rtlCol="0">
            <a:spAutoFit/>
          </a:bodyPr>
          <a:lstStyle/>
          <a:p>
            <a:pPr marL="285750" indent="-285750" algn="just">
              <a:buFont typeface="Arial" panose="02080604020202020204" charset="0"/>
              <a:buChar char="•"/>
            </a:pPr>
            <a:r>
              <a:rPr lang="x-none" altLang="en-IN" sz="2800"/>
              <a:t> A</a:t>
            </a:r>
            <a:r>
              <a:rPr lang="en-IN" altLang="en-US" sz="2800" dirty="0"/>
              <a:t> class is derived from a class which is also derived from another class, i.e. a class having more than one parent class but at different levels, such type of inheritance is called </a:t>
            </a:r>
            <a:r>
              <a:rPr lang="en-IN" altLang="en-US" sz="2800" b="1" dirty="0"/>
              <a:t>Multilevel Inheritance</a:t>
            </a:r>
            <a:r>
              <a:rPr lang="en-IN" altLang="en-US" sz="2800" dirty="0"/>
              <a:t>.</a:t>
            </a:r>
          </a:p>
          <a:p>
            <a:pPr marL="285750" indent="-285750" algn="just">
              <a:buFont typeface="Arial" panose="02080604020202020204" charset="0"/>
              <a:buChar char="•"/>
            </a:pPr>
            <a:endParaRPr lang="en-IN" altLang="en-US" sz="2800" dirty="0"/>
          </a:p>
          <a:p>
            <a:pPr marL="285750" indent="-285750" algn="just">
              <a:buFont typeface="Arial" panose="02080604020202020204" charset="0"/>
              <a:buChar char="•"/>
            </a:pPr>
            <a:r>
              <a:rPr lang="en-IN" altLang="en-US" sz="2800" dirty="0"/>
              <a:t>In this case class C implicitly inherits the properties and methods of class A along with Class B. That’s what is multilevel inheritance.</a:t>
            </a:r>
          </a:p>
          <a:p>
            <a:endParaRPr lang="en-IN" dirty="0"/>
          </a:p>
        </p:txBody>
      </p:sp>
      <p:sp>
        <p:nvSpPr>
          <p:cNvPr id="2" name="Rectangle 1"/>
          <p:cNvSpPr/>
          <p:nvPr/>
        </p:nvSpPr>
        <p:spPr>
          <a:xfrm>
            <a:off x="1369762" y="762000"/>
            <a:ext cx="4365106" cy="584775"/>
          </a:xfrm>
          <a:prstGeom prst="rect">
            <a:avLst/>
          </a:prstGeom>
        </p:spPr>
        <p:txBody>
          <a:bodyPr wrap="none">
            <a:spAutoFit/>
          </a:bodyPr>
          <a:lstStyle/>
          <a:p>
            <a:r>
              <a:rPr lang="x-none" altLang="en-IN" sz="3200" b="1"/>
              <a:t>Mult</a:t>
            </a:r>
            <a:r>
              <a:rPr lang="en-US" altLang="en-IN" sz="3200" b="1" dirty="0" err="1"/>
              <a:t>ilevel</a:t>
            </a:r>
            <a:r>
              <a:rPr lang="en-US" altLang="en-IN" sz="3200" b="1" dirty="0"/>
              <a:t> </a:t>
            </a:r>
            <a:r>
              <a:rPr lang="x-none" altLang="en-IN" sz="3200" b="1"/>
              <a:t>Inheritance... </a:t>
            </a:r>
            <a:endParaRPr lang="en-IN" sz="3200" b="1" dirty="0"/>
          </a:p>
        </p:txBody>
      </p:sp>
      <p:pic>
        <p:nvPicPr>
          <p:cNvPr id="7" name="Content Placeholder 7"/>
          <p:cNvPicPr>
            <a:picLocks noChangeAspect="1"/>
          </p:cNvPicPr>
          <p:nvPr/>
        </p:nvPicPr>
        <p:blipFill>
          <a:blip r:embed="rId3"/>
          <a:stretch>
            <a:fillRect/>
          </a:stretch>
        </p:blipFill>
        <p:spPr>
          <a:xfrm>
            <a:off x="200025" y="1290320"/>
            <a:ext cx="2390775" cy="4623435"/>
          </a:xfrm>
          <a:prstGeom prst="rect">
            <a:avLst/>
          </a:prstGeom>
        </p:spPr>
      </p:pic>
      <p:sp>
        <p:nvSpPr>
          <p:cNvPr id="3" name="Footer Placeholder 2"/>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4" name="Rectangle 3"/>
          <p:cNvSpPr/>
          <p:nvPr/>
        </p:nvSpPr>
        <p:spPr>
          <a:xfrm>
            <a:off x="923110" y="1147465"/>
            <a:ext cx="8144690" cy="3416320"/>
          </a:xfrm>
          <a:prstGeom prst="rect">
            <a:avLst/>
          </a:prstGeom>
        </p:spPr>
        <p:txBody>
          <a:bodyPr wrap="square">
            <a:spAutoFit/>
          </a:bodyPr>
          <a:lstStyle/>
          <a:p>
            <a:pPr marL="285750" indent="-285750" algn="just">
              <a:buFont typeface="Arial" pitchFamily="34" charset="0"/>
              <a:buChar char="•"/>
            </a:pPr>
            <a:r>
              <a:rPr lang="en-US" sz="2400" dirty="0" smtClean="0"/>
              <a:t>Create </a:t>
            </a:r>
            <a:r>
              <a:rPr lang="en-US" sz="2400" dirty="0"/>
              <a:t>your own Exception Class named </a:t>
            </a:r>
            <a:r>
              <a:rPr lang="en-US" sz="2400" dirty="0" err="1"/>
              <a:t>InvalidInputException</a:t>
            </a:r>
            <a:r>
              <a:rPr lang="en-US" sz="2400" dirty="0"/>
              <a:t> that extends Exception Class from </a:t>
            </a:r>
            <a:r>
              <a:rPr lang="en-US" sz="2400" dirty="0" err="1"/>
              <a:t>java.lang</a:t>
            </a:r>
            <a:r>
              <a:rPr lang="en-US" sz="2400" dirty="0"/>
              <a:t>.</a:t>
            </a:r>
          </a:p>
          <a:p>
            <a:pPr marL="285750" indent="-285750" algn="just">
              <a:buFont typeface="Arial" pitchFamily="34" charset="0"/>
              <a:buChar char="•"/>
            </a:pPr>
            <a:r>
              <a:rPr lang="en-US" sz="2400" dirty="0"/>
              <a:t>Create a Constructor Method with String statement as an argument. String as an argument allows us to custom message each time we throw an exception.</a:t>
            </a:r>
          </a:p>
          <a:p>
            <a:pPr marL="285750" indent="-285750" algn="just">
              <a:buFont typeface="Arial" pitchFamily="34" charset="0"/>
              <a:buChar char="•"/>
            </a:pPr>
            <a:r>
              <a:rPr lang="en-US" sz="2400" dirty="0"/>
              <a:t>Call super(statement) i.e. Constructor method of a superclass with a statement as input. This will print our custom message with the exception.</a:t>
            </a:r>
          </a:p>
        </p:txBody>
      </p:sp>
      <p:sp>
        <p:nvSpPr>
          <p:cNvPr id="8" name="Rectangle 7"/>
          <p:cNvSpPr/>
          <p:nvPr/>
        </p:nvSpPr>
        <p:spPr>
          <a:xfrm>
            <a:off x="882869" y="685800"/>
            <a:ext cx="4705327" cy="400110"/>
          </a:xfrm>
          <a:prstGeom prst="rect">
            <a:avLst/>
          </a:prstGeom>
        </p:spPr>
        <p:txBody>
          <a:bodyPr wrap="none">
            <a:spAutoFit/>
          </a:bodyPr>
          <a:lstStyle/>
          <a:p>
            <a:r>
              <a:rPr lang="en-US" sz="2000" b="1" dirty="0"/>
              <a:t>Steps to Create a Custom Exception in Java</a:t>
            </a:r>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3882308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3" cstate="print"/>
          <a:stretch>
            <a:fillRect/>
          </a:stretch>
        </p:blipFill>
        <p:spPr>
          <a:xfrm>
            <a:off x="533400" y="32511"/>
            <a:ext cx="745172" cy="507872"/>
          </a:xfrm>
          <a:prstGeom prst="rect">
            <a:avLst/>
          </a:prstGeom>
        </p:spPr>
      </p:pic>
      <p:sp>
        <p:nvSpPr>
          <p:cNvPr id="4" name="Rectangle 3"/>
          <p:cNvSpPr/>
          <p:nvPr/>
        </p:nvSpPr>
        <p:spPr>
          <a:xfrm>
            <a:off x="923110" y="1147465"/>
            <a:ext cx="8144690" cy="4154984"/>
          </a:xfrm>
          <a:prstGeom prst="rect">
            <a:avLst/>
          </a:prstGeom>
        </p:spPr>
        <p:txBody>
          <a:bodyPr wrap="square">
            <a:spAutoFit/>
          </a:bodyPr>
          <a:lstStyle/>
          <a:p>
            <a:pPr marL="342900" indent="-342900" algn="just">
              <a:buFont typeface="Arial" pitchFamily="34" charset="0"/>
              <a:buChar char="•"/>
            </a:pPr>
            <a:r>
              <a:rPr lang="en-US" sz="2400" dirty="0"/>
              <a:t>The java.io package contains nearly every class you might ever need to perform input and output (I/O) in Java. </a:t>
            </a:r>
            <a:endParaRPr lang="en-US" sz="2400" dirty="0" smtClean="0"/>
          </a:p>
          <a:p>
            <a:pPr marL="342900" indent="-342900" algn="just">
              <a:buFont typeface="Arial" pitchFamily="34" charset="0"/>
              <a:buChar char="•"/>
            </a:pPr>
            <a:r>
              <a:rPr lang="en-US" sz="2400" dirty="0" smtClean="0"/>
              <a:t>All </a:t>
            </a:r>
            <a:r>
              <a:rPr lang="en-US" sz="2400" dirty="0"/>
              <a:t>these streams represent an input source and an output destination. The stream in the java.io package supports many data such as primitives, object, localized characters, etc</a:t>
            </a:r>
            <a:r>
              <a:rPr lang="en-US" sz="2400" dirty="0" smtClean="0"/>
              <a:t>.</a:t>
            </a:r>
          </a:p>
          <a:p>
            <a:pPr marL="342900" indent="-342900" algn="just">
              <a:buFont typeface="Arial" pitchFamily="34" charset="0"/>
              <a:buChar char="•"/>
            </a:pPr>
            <a:r>
              <a:rPr lang="en-US" sz="2400" dirty="0"/>
              <a:t>J</a:t>
            </a:r>
            <a:r>
              <a:rPr lang="en-US" sz="2400" dirty="0" smtClean="0"/>
              <a:t>ava </a:t>
            </a:r>
            <a:r>
              <a:rPr lang="en-US" sz="2400" dirty="0"/>
              <a:t>I/O stream is the flow of data that you can either read from, or you can write to.</a:t>
            </a:r>
            <a:br>
              <a:rPr lang="en-US" sz="2400" dirty="0"/>
            </a:br>
            <a:r>
              <a:rPr lang="en-US" sz="2400" dirty="0"/>
              <a:t>It is used to perform read and write operations in file permanently. Java uses streams to perform these tasks. </a:t>
            </a:r>
            <a:r>
              <a:rPr lang="en-US" sz="2400" b="1" dirty="0"/>
              <a:t>Java I/O stream</a:t>
            </a:r>
            <a:r>
              <a:rPr lang="en-US" sz="2400" dirty="0"/>
              <a:t> is also called </a:t>
            </a:r>
            <a:r>
              <a:rPr lang="en-US" sz="2400" b="1" dirty="0"/>
              <a:t>File Handling</a:t>
            </a:r>
            <a:r>
              <a:rPr lang="en-US" sz="2400" dirty="0"/>
              <a:t>, or </a:t>
            </a:r>
            <a:r>
              <a:rPr lang="en-US" sz="2400" b="1" dirty="0"/>
              <a:t>File I/O. </a:t>
            </a:r>
            <a:r>
              <a:rPr lang="en-US" sz="2400" dirty="0"/>
              <a:t>It is available in </a:t>
            </a:r>
            <a:r>
              <a:rPr lang="en-US" sz="2400" b="1" dirty="0"/>
              <a:t>java.io</a:t>
            </a:r>
            <a:r>
              <a:rPr lang="en-US" sz="2400" dirty="0"/>
              <a:t> package.</a:t>
            </a:r>
          </a:p>
        </p:txBody>
      </p:sp>
      <p:sp>
        <p:nvSpPr>
          <p:cNvPr id="8" name="Rectangle 7"/>
          <p:cNvSpPr/>
          <p:nvPr/>
        </p:nvSpPr>
        <p:spPr>
          <a:xfrm>
            <a:off x="882869" y="685800"/>
            <a:ext cx="1947969" cy="461665"/>
          </a:xfrm>
          <a:prstGeom prst="rect">
            <a:avLst/>
          </a:prstGeom>
        </p:spPr>
        <p:txBody>
          <a:bodyPr wrap="none">
            <a:spAutoFit/>
          </a:bodyPr>
          <a:lstStyle/>
          <a:p>
            <a:r>
              <a:rPr lang="en-IN" sz="2400" b="1" dirty="0" smtClean="0"/>
              <a:t>Managing I/O</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8319797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3" cstate="print"/>
          <a:stretch>
            <a:fillRect/>
          </a:stretch>
        </p:blipFill>
        <p:spPr>
          <a:xfrm>
            <a:off x="533400" y="32511"/>
            <a:ext cx="745172" cy="507872"/>
          </a:xfrm>
          <a:prstGeom prst="rect">
            <a:avLst/>
          </a:prstGeom>
        </p:spPr>
      </p:pic>
      <p:sp>
        <p:nvSpPr>
          <p:cNvPr id="4" name="Rectangle 3"/>
          <p:cNvSpPr/>
          <p:nvPr/>
        </p:nvSpPr>
        <p:spPr>
          <a:xfrm>
            <a:off x="923110" y="1147465"/>
            <a:ext cx="8144690" cy="3416320"/>
          </a:xfrm>
          <a:prstGeom prst="rect">
            <a:avLst/>
          </a:prstGeom>
        </p:spPr>
        <p:txBody>
          <a:bodyPr wrap="square">
            <a:spAutoFit/>
          </a:bodyPr>
          <a:lstStyle/>
          <a:p>
            <a:pPr marL="342900" indent="-342900" algn="just">
              <a:buFont typeface="Arial" pitchFamily="34" charset="0"/>
              <a:buChar char="•"/>
            </a:pPr>
            <a:r>
              <a:rPr lang="en-US" sz="2400" dirty="0"/>
              <a:t>I</a:t>
            </a:r>
            <a:r>
              <a:rPr lang="en-US" sz="2400" dirty="0" smtClean="0"/>
              <a:t>n </a:t>
            </a:r>
            <a:r>
              <a:rPr lang="en-US" sz="2400" dirty="0"/>
              <a:t>java, the IO operations are performed using the concept of streams. Generally, a stream means a continuous flow of data. In java, a stream is a logical container of data that allows us to read from and write to it. </a:t>
            </a:r>
            <a:endParaRPr lang="en-US" sz="2400" dirty="0" smtClean="0"/>
          </a:p>
          <a:p>
            <a:pPr marL="342900" indent="-342900" algn="just">
              <a:buFont typeface="Arial" pitchFamily="34" charset="0"/>
              <a:buChar char="•"/>
            </a:pPr>
            <a:r>
              <a:rPr lang="en-US" sz="2400" dirty="0" smtClean="0"/>
              <a:t>A </a:t>
            </a:r>
            <a:r>
              <a:rPr lang="en-US" sz="2400" dirty="0"/>
              <a:t>stream can be linked to a data source, or data destination, like a console, file or network connection by java IO system. The stream-based IO operations are faster than normal IO operations.</a:t>
            </a:r>
          </a:p>
          <a:p>
            <a:pPr marL="342900" indent="-342900" algn="just">
              <a:buFont typeface="Arial" pitchFamily="34" charset="0"/>
              <a:buChar char="•"/>
            </a:pPr>
            <a:r>
              <a:rPr lang="en-US" sz="2400" dirty="0"/>
              <a:t>The Stream is defined in the java.io package.</a:t>
            </a:r>
          </a:p>
        </p:txBody>
      </p:sp>
      <p:sp>
        <p:nvSpPr>
          <p:cNvPr id="8" name="Rectangle 7"/>
          <p:cNvSpPr/>
          <p:nvPr/>
        </p:nvSpPr>
        <p:spPr>
          <a:xfrm>
            <a:off x="882869" y="685800"/>
            <a:ext cx="1101327" cy="461665"/>
          </a:xfrm>
          <a:prstGeom prst="rect">
            <a:avLst/>
          </a:prstGeom>
        </p:spPr>
        <p:txBody>
          <a:bodyPr wrap="none">
            <a:spAutoFit/>
          </a:bodyPr>
          <a:lstStyle/>
          <a:p>
            <a:r>
              <a:rPr lang="en-US" sz="2400" b="1" dirty="0" smtClean="0"/>
              <a:t>Stream</a:t>
            </a:r>
            <a:endParaRPr lang="en-IN" sz="24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3283370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9618" t="18817" r="18359" b="20382"/>
          <a:stretch/>
        </p:blipFill>
        <p:spPr bwMode="auto">
          <a:xfrm>
            <a:off x="533400" y="838200"/>
            <a:ext cx="8382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6562827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278572" y="762000"/>
            <a:ext cx="1427763" cy="400110"/>
          </a:xfrm>
          <a:prstGeom prst="rect">
            <a:avLst/>
          </a:prstGeom>
        </p:spPr>
        <p:txBody>
          <a:bodyPr wrap="none">
            <a:spAutoFit/>
          </a:bodyPr>
          <a:lstStyle/>
          <a:p>
            <a:r>
              <a:rPr lang="en-IN" sz="2000" b="1" dirty="0" err="1"/>
              <a:t>ByteStream</a:t>
            </a:r>
            <a:endParaRPr lang="en-IN" sz="2000" b="1" dirty="0"/>
          </a:p>
        </p:txBody>
      </p:sp>
      <p:sp>
        <p:nvSpPr>
          <p:cNvPr id="3" name="Rectangle 2"/>
          <p:cNvSpPr/>
          <p:nvPr/>
        </p:nvSpPr>
        <p:spPr>
          <a:xfrm>
            <a:off x="609600" y="1219200"/>
            <a:ext cx="8305800" cy="4401205"/>
          </a:xfrm>
          <a:prstGeom prst="rect">
            <a:avLst/>
          </a:prstGeom>
        </p:spPr>
        <p:txBody>
          <a:bodyPr wrap="square">
            <a:spAutoFit/>
          </a:bodyPr>
          <a:lstStyle/>
          <a:p>
            <a:pPr marL="285750" indent="-285750" algn="just">
              <a:buFont typeface="Arial" pitchFamily="34" charset="0"/>
              <a:buChar char="•"/>
            </a:pPr>
            <a:r>
              <a:rPr lang="en-US" sz="2800" dirty="0" err="1">
                <a:latin typeface="Times New Roman" pitchFamily="18" charset="0"/>
                <a:cs typeface="Times New Roman" pitchFamily="18" charset="0"/>
              </a:rPr>
              <a:t>ByteStream</a:t>
            </a:r>
            <a:r>
              <a:rPr lang="en-US" sz="2800" dirty="0">
                <a:latin typeface="Times New Roman" pitchFamily="18" charset="0"/>
                <a:cs typeface="Times New Roman" pitchFamily="18" charset="0"/>
              </a:rPr>
              <a:t> classes are used to read bytes from the input stream and write bytes to the output stream. In other words, we can say that </a:t>
            </a:r>
            <a:r>
              <a:rPr lang="en-US" sz="2800" dirty="0" err="1">
                <a:latin typeface="Times New Roman" pitchFamily="18" charset="0"/>
                <a:cs typeface="Times New Roman" pitchFamily="18" charset="0"/>
              </a:rPr>
              <a:t>ByteStream</a:t>
            </a:r>
            <a:r>
              <a:rPr lang="en-US" sz="2800" dirty="0">
                <a:latin typeface="Times New Roman" pitchFamily="18" charset="0"/>
                <a:cs typeface="Times New Roman" pitchFamily="18" charset="0"/>
              </a:rPr>
              <a:t> classes read/write the data of 8-bits. We can store video, audio, characters, etc., by using </a:t>
            </a:r>
            <a:r>
              <a:rPr lang="en-US" sz="2800" dirty="0" err="1">
                <a:latin typeface="Times New Roman" pitchFamily="18" charset="0"/>
                <a:cs typeface="Times New Roman" pitchFamily="18" charset="0"/>
              </a:rPr>
              <a:t>ByteStream</a:t>
            </a:r>
            <a:r>
              <a:rPr lang="en-US" sz="2800" dirty="0">
                <a:latin typeface="Times New Roman" pitchFamily="18" charset="0"/>
                <a:cs typeface="Times New Roman" pitchFamily="18" charset="0"/>
              </a:rPr>
              <a:t> classes. These classes are part of the java.io package.</a:t>
            </a:r>
          </a:p>
          <a:p>
            <a:pPr marL="285750" indent="-285750" algn="just">
              <a:buFont typeface="Arial" pitchFamily="34" charset="0"/>
              <a:buChar char="•"/>
            </a:pPr>
            <a:r>
              <a:rPr lang="en-US" sz="2800" dirty="0">
                <a:latin typeface="Times New Roman" pitchFamily="18" charset="0"/>
                <a:cs typeface="Times New Roman" pitchFamily="18" charset="0"/>
              </a:rPr>
              <a:t>The </a:t>
            </a:r>
            <a:r>
              <a:rPr lang="en-US" sz="2800" dirty="0" err="1">
                <a:latin typeface="Times New Roman" pitchFamily="18" charset="0"/>
                <a:cs typeface="Times New Roman" pitchFamily="18" charset="0"/>
              </a:rPr>
              <a:t>ByteStream</a:t>
            </a:r>
            <a:r>
              <a:rPr lang="en-US" sz="2800" dirty="0">
                <a:latin typeface="Times New Roman" pitchFamily="18" charset="0"/>
                <a:cs typeface="Times New Roman" pitchFamily="18" charset="0"/>
              </a:rPr>
              <a:t> classes are divided into two types of classes, i.e., </a:t>
            </a:r>
            <a:r>
              <a:rPr lang="en-US" sz="2800" dirty="0" err="1">
                <a:latin typeface="Times New Roman" pitchFamily="18" charset="0"/>
                <a:cs typeface="Times New Roman" pitchFamily="18" charset="0"/>
              </a:rPr>
              <a:t>InputStream</a:t>
            </a:r>
            <a:r>
              <a:rPr lang="en-US" sz="2800" dirty="0">
                <a:latin typeface="Times New Roman" pitchFamily="18" charset="0"/>
                <a:cs typeface="Times New Roman" pitchFamily="18" charset="0"/>
              </a:rPr>
              <a:t> and </a:t>
            </a:r>
            <a:r>
              <a:rPr lang="en-US" sz="2800" dirty="0" err="1">
                <a:latin typeface="Times New Roman" pitchFamily="18" charset="0"/>
                <a:cs typeface="Times New Roman" pitchFamily="18" charset="0"/>
              </a:rPr>
              <a:t>OutputStream</a:t>
            </a:r>
            <a:r>
              <a:rPr lang="en-US" sz="2800" dirty="0">
                <a:latin typeface="Times New Roman" pitchFamily="18" charset="0"/>
                <a:cs typeface="Times New Roman" pitchFamily="18" charset="0"/>
              </a:rPr>
              <a:t>. These classes are abstract and the super classes of all the </a:t>
            </a:r>
            <a:r>
              <a:rPr lang="en-US" sz="2800" dirty="0" err="1">
                <a:latin typeface="Times New Roman" pitchFamily="18" charset="0"/>
                <a:cs typeface="Times New Roman" pitchFamily="18" charset="0"/>
              </a:rPr>
              <a:t>Input/Output</a:t>
            </a:r>
            <a:r>
              <a:rPr lang="en-US" sz="2800" dirty="0">
                <a:latin typeface="Times New Roman" pitchFamily="18" charset="0"/>
                <a:cs typeface="Times New Roman" pitchFamily="18" charset="0"/>
              </a:rPr>
              <a:t> stream classes.</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33113521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278572" y="762000"/>
            <a:ext cx="1427763" cy="400110"/>
          </a:xfrm>
          <a:prstGeom prst="rect">
            <a:avLst/>
          </a:prstGeom>
        </p:spPr>
        <p:txBody>
          <a:bodyPr wrap="none">
            <a:spAutoFit/>
          </a:bodyPr>
          <a:lstStyle/>
          <a:p>
            <a:r>
              <a:rPr lang="en-IN" sz="2000" b="1" dirty="0" err="1"/>
              <a:t>ByteStream</a:t>
            </a:r>
            <a:endParaRPr lang="en-IN" sz="2000" b="1" dirty="0"/>
          </a:p>
        </p:txBody>
      </p:sp>
      <p:sp>
        <p:nvSpPr>
          <p:cNvPr id="3" name="Rectangle 2"/>
          <p:cNvSpPr/>
          <p:nvPr/>
        </p:nvSpPr>
        <p:spPr>
          <a:xfrm>
            <a:off x="609600" y="1219200"/>
            <a:ext cx="8305800" cy="3539430"/>
          </a:xfrm>
          <a:prstGeom prst="rect">
            <a:avLst/>
          </a:prstGeom>
        </p:spPr>
        <p:txBody>
          <a:bodyPr wrap="square">
            <a:spAutoFit/>
          </a:bodyPr>
          <a:lstStyle/>
          <a:p>
            <a:pPr marL="457200" indent="-457200">
              <a:buFont typeface="Arial" pitchFamily="34" charset="0"/>
              <a:buChar char="•"/>
            </a:pPr>
            <a:r>
              <a:rPr lang="en-US" sz="2800" b="1" dirty="0"/>
              <a:t>Byte Streams</a:t>
            </a:r>
            <a:r>
              <a:rPr lang="en-US" sz="2800" dirty="0"/>
              <a:t> − These handle data in bytes (8 bits) i.e., the byte stream classes read/write data of 8 bits. Using these you can store characters, videos, audios, images etc</a:t>
            </a:r>
            <a:r>
              <a:rPr lang="en-US" sz="2800" dirty="0" smtClean="0"/>
              <a:t>.</a:t>
            </a:r>
          </a:p>
          <a:p>
            <a:pPr marL="457200" indent="-457200">
              <a:buFont typeface="Arial" pitchFamily="34" charset="0"/>
              <a:buChar char="•"/>
            </a:pPr>
            <a:r>
              <a:rPr lang="en-US" sz="2800" b="1" dirty="0"/>
              <a:t>Character Streams</a:t>
            </a:r>
            <a:r>
              <a:rPr lang="en-US" sz="2800" dirty="0"/>
              <a:t> − These handle data in 16 bit Unicode. Using these you can read and write text data only.</a:t>
            </a:r>
          </a:p>
          <a:p>
            <a:endParaRPr lang="en-US" sz="2800" dirty="0"/>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858501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1278572" y="762000"/>
            <a:ext cx="1974771" cy="400110"/>
          </a:xfrm>
          <a:prstGeom prst="rect">
            <a:avLst/>
          </a:prstGeom>
        </p:spPr>
        <p:txBody>
          <a:bodyPr wrap="none">
            <a:spAutoFit/>
          </a:bodyPr>
          <a:lstStyle/>
          <a:p>
            <a:r>
              <a:rPr lang="en-US" sz="2000" b="1" dirty="0" err="1"/>
              <a:t>CharacterStream</a:t>
            </a:r>
            <a:endParaRPr lang="en-IN" sz="2000" b="1" dirty="0"/>
          </a:p>
        </p:txBody>
      </p:sp>
      <p:sp>
        <p:nvSpPr>
          <p:cNvPr id="3" name="Rectangle 2"/>
          <p:cNvSpPr/>
          <p:nvPr/>
        </p:nvSpPr>
        <p:spPr>
          <a:xfrm>
            <a:off x="609600" y="1219200"/>
            <a:ext cx="8305800" cy="4154984"/>
          </a:xfrm>
          <a:prstGeom prst="rect">
            <a:avLst/>
          </a:prstGeom>
        </p:spPr>
        <p:txBody>
          <a:bodyPr wrap="square">
            <a:spAutoFit/>
          </a:bodyPr>
          <a:lstStyle/>
          <a:p>
            <a:pPr marL="457200" indent="-457200" algn="just">
              <a:buFont typeface="Arial" pitchFamily="34" charset="0"/>
              <a:buChar char="•"/>
            </a:pPr>
            <a:r>
              <a:rPr lang="en-US" sz="2400" dirty="0"/>
              <a:t>The java.io package provides </a:t>
            </a:r>
            <a:r>
              <a:rPr lang="en-US" sz="2400" dirty="0" err="1"/>
              <a:t>CharacterStream</a:t>
            </a:r>
            <a:r>
              <a:rPr lang="en-US" sz="2400" dirty="0"/>
              <a:t> classes to overcome the limitations of </a:t>
            </a:r>
            <a:r>
              <a:rPr lang="en-US" sz="2400" dirty="0" err="1"/>
              <a:t>ByteStream</a:t>
            </a:r>
            <a:r>
              <a:rPr lang="en-US" sz="2400" dirty="0"/>
              <a:t> classes, which can only handle the 8-bit bytes and is not compatible to work directly with the Unicode characters. </a:t>
            </a:r>
            <a:r>
              <a:rPr lang="en-US" sz="2400" dirty="0" err="1"/>
              <a:t>CharacterStream</a:t>
            </a:r>
            <a:r>
              <a:rPr lang="en-US" sz="2400" dirty="0"/>
              <a:t> classes are used to work with 16-bit Unicode characters. They can perform operations on characters, char arrays and Strings.</a:t>
            </a:r>
          </a:p>
          <a:p>
            <a:pPr marL="457200" indent="-457200" algn="just">
              <a:buFont typeface="Arial" pitchFamily="34" charset="0"/>
              <a:buChar char="•"/>
            </a:pPr>
            <a:r>
              <a:rPr lang="en-US" sz="2400" dirty="0"/>
              <a:t>However, the </a:t>
            </a:r>
            <a:r>
              <a:rPr lang="en-US" sz="2400" dirty="0" err="1"/>
              <a:t>CharacterStream</a:t>
            </a:r>
            <a:r>
              <a:rPr lang="en-US" sz="2400" dirty="0"/>
              <a:t> classes are mainly used to read characters from the source and write them to the destination. For this purpose, the </a:t>
            </a:r>
            <a:r>
              <a:rPr lang="en-US" sz="2400" dirty="0" err="1"/>
              <a:t>CharacterStream</a:t>
            </a:r>
            <a:r>
              <a:rPr lang="en-US" sz="2400" dirty="0"/>
              <a:t> classes are divided into two types of classes, I.e., Reader class and Writer class.</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5143351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762000" y="762000"/>
            <a:ext cx="1974771" cy="400110"/>
          </a:xfrm>
          <a:prstGeom prst="rect">
            <a:avLst/>
          </a:prstGeom>
        </p:spPr>
        <p:txBody>
          <a:bodyPr wrap="none">
            <a:spAutoFit/>
          </a:bodyPr>
          <a:lstStyle/>
          <a:p>
            <a:r>
              <a:rPr lang="en-US" sz="2000" b="1" dirty="0" err="1"/>
              <a:t>CharacterStream</a:t>
            </a:r>
            <a:endParaRPr lang="en-IN" sz="2000" b="1" dirty="0"/>
          </a:p>
        </p:txBody>
      </p:sp>
      <p:sp>
        <p:nvSpPr>
          <p:cNvPr id="3" name="Rectangle 2"/>
          <p:cNvSpPr/>
          <p:nvPr/>
        </p:nvSpPr>
        <p:spPr>
          <a:xfrm>
            <a:off x="609600" y="1149489"/>
            <a:ext cx="8305800" cy="5632311"/>
          </a:xfrm>
          <a:prstGeom prst="rect">
            <a:avLst/>
          </a:prstGeom>
        </p:spPr>
        <p:txBody>
          <a:bodyPr wrap="square">
            <a:spAutoFit/>
          </a:bodyPr>
          <a:lstStyle/>
          <a:p>
            <a:r>
              <a:rPr lang="en-US" sz="2400" b="1" dirty="0"/>
              <a:t>Reader </a:t>
            </a:r>
            <a:r>
              <a:rPr lang="en-US" sz="2400" b="1" dirty="0" smtClean="0"/>
              <a:t>Class:</a:t>
            </a:r>
            <a:endParaRPr lang="en-US" sz="2400" b="1" dirty="0"/>
          </a:p>
          <a:p>
            <a:pPr marL="342900" indent="-342900">
              <a:buFont typeface="Arial" pitchFamily="34" charset="0"/>
              <a:buChar char="•"/>
            </a:pPr>
            <a:r>
              <a:rPr lang="en-US" sz="2400" dirty="0">
                <a:hlinkClick r:id="rId3"/>
              </a:rPr>
              <a:t>Reader class</a:t>
            </a:r>
            <a:r>
              <a:rPr lang="en-US" sz="2400" dirty="0"/>
              <a:t> is used to read the 16-bit characters from the input stream. </a:t>
            </a:r>
            <a:endParaRPr lang="en-US" sz="2400" dirty="0" smtClean="0"/>
          </a:p>
          <a:p>
            <a:pPr marL="342900" indent="-342900">
              <a:buFont typeface="Arial" pitchFamily="34" charset="0"/>
              <a:buChar char="•"/>
            </a:pPr>
            <a:r>
              <a:rPr lang="en-US" sz="2400" dirty="0" smtClean="0"/>
              <a:t>However</a:t>
            </a:r>
            <a:r>
              <a:rPr lang="en-US" sz="2400" dirty="0"/>
              <a:t>, it is an abstract class and can't be instantiated, but there are various subclasses that inherit the Reader class and override the methods of the Reader class. </a:t>
            </a:r>
            <a:endParaRPr lang="en-US" sz="2400" dirty="0" smtClean="0"/>
          </a:p>
          <a:p>
            <a:pPr marL="342900" indent="-342900">
              <a:buFont typeface="Arial" pitchFamily="34" charset="0"/>
              <a:buChar char="•"/>
            </a:pPr>
            <a:r>
              <a:rPr lang="en-US" sz="2400" dirty="0" smtClean="0"/>
              <a:t>All </a:t>
            </a:r>
            <a:r>
              <a:rPr lang="en-US" sz="2400" dirty="0"/>
              <a:t>methods of the Reader class throw an </a:t>
            </a:r>
            <a:r>
              <a:rPr lang="en-US" sz="2400" dirty="0" err="1"/>
              <a:t>IOException</a:t>
            </a:r>
            <a:r>
              <a:rPr lang="en-US" sz="2400" dirty="0" smtClean="0"/>
              <a:t>.</a:t>
            </a:r>
          </a:p>
          <a:p>
            <a:r>
              <a:rPr lang="en-US" sz="2400" b="1" dirty="0"/>
              <a:t>Writer </a:t>
            </a:r>
            <a:r>
              <a:rPr lang="en-US" sz="2400" b="1" dirty="0" smtClean="0"/>
              <a:t>Class:</a:t>
            </a:r>
            <a:endParaRPr lang="en-US" sz="2400" b="1" dirty="0"/>
          </a:p>
          <a:p>
            <a:pPr marL="342900" indent="-342900">
              <a:buFont typeface="Arial" pitchFamily="34" charset="0"/>
              <a:buChar char="•"/>
            </a:pPr>
            <a:r>
              <a:rPr lang="en-US" sz="2400" dirty="0"/>
              <a:t>Writer class is used to write 16-bit Unicode characters to the output stream. </a:t>
            </a:r>
            <a:endParaRPr lang="en-US" sz="2400" dirty="0" smtClean="0"/>
          </a:p>
          <a:p>
            <a:pPr marL="342900" indent="-342900">
              <a:buFont typeface="Arial" pitchFamily="34" charset="0"/>
              <a:buChar char="•"/>
            </a:pPr>
            <a:r>
              <a:rPr lang="en-US" sz="2400" dirty="0" smtClean="0"/>
              <a:t>The </a:t>
            </a:r>
            <a:r>
              <a:rPr lang="en-US" sz="2400" dirty="0"/>
              <a:t>methods of the Writer class generate </a:t>
            </a:r>
            <a:r>
              <a:rPr lang="en-US" sz="2400" dirty="0" err="1"/>
              <a:t>IOException</a:t>
            </a:r>
            <a:r>
              <a:rPr lang="en-US" sz="2400" dirty="0"/>
              <a:t>. </a:t>
            </a:r>
            <a:endParaRPr lang="en-US" sz="2400" dirty="0" smtClean="0"/>
          </a:p>
          <a:p>
            <a:pPr marL="342900" indent="-342900">
              <a:buFont typeface="Arial" pitchFamily="34" charset="0"/>
              <a:buChar char="•"/>
            </a:pPr>
            <a:r>
              <a:rPr lang="en-US" sz="2400" dirty="0" smtClean="0"/>
              <a:t>Like </a:t>
            </a:r>
            <a:r>
              <a:rPr lang="en-US" sz="2400" dirty="0"/>
              <a:t>Reader class, Writer class is also an abstract class that cannot be instantiated; therefore, the subclasses of the Writer class are used to write the characters onto the output stream.</a:t>
            </a:r>
          </a:p>
          <a:p>
            <a:pPr marL="342900" indent="-342900">
              <a:buFont typeface="Arial" pitchFamily="34" charset="0"/>
              <a:buChar char="•"/>
            </a:pPr>
            <a:endParaRPr lang="en-US" sz="2400" dirty="0"/>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827193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762000" y="762000"/>
            <a:ext cx="2788905" cy="1015663"/>
          </a:xfrm>
          <a:prstGeom prst="rect">
            <a:avLst/>
          </a:prstGeom>
        </p:spPr>
        <p:txBody>
          <a:bodyPr wrap="none">
            <a:spAutoFit/>
          </a:bodyPr>
          <a:lstStyle/>
          <a:p>
            <a:r>
              <a:rPr lang="en-IN" sz="2000" b="1" dirty="0"/>
              <a:t>Java Predefined Streams</a:t>
            </a:r>
          </a:p>
          <a:p>
            <a:r>
              <a:rPr lang="en-IN" sz="2000" dirty="0"/>
              <a:t/>
            </a:r>
            <a:br>
              <a:rPr lang="en-IN" sz="2000" dirty="0"/>
            </a:br>
            <a:endParaRPr lang="en-IN" sz="2000" b="1" dirty="0"/>
          </a:p>
        </p:txBody>
      </p:sp>
      <p:sp>
        <p:nvSpPr>
          <p:cNvPr id="3" name="Rectangle 2"/>
          <p:cNvSpPr/>
          <p:nvPr/>
        </p:nvSpPr>
        <p:spPr>
          <a:xfrm>
            <a:off x="609600" y="1219200"/>
            <a:ext cx="8305800" cy="1938992"/>
          </a:xfrm>
          <a:prstGeom prst="rect">
            <a:avLst/>
          </a:prstGeom>
        </p:spPr>
        <p:txBody>
          <a:bodyPr wrap="square">
            <a:spAutoFit/>
          </a:bodyPr>
          <a:lstStyle/>
          <a:p>
            <a:pPr marL="342900" indent="-342900">
              <a:buFont typeface="Arial" pitchFamily="34" charset="0"/>
              <a:buChar char="•"/>
            </a:pPr>
            <a:r>
              <a:rPr lang="en-US" sz="2400" dirty="0"/>
              <a:t>Every language has some predefined streams for its users and Java is one of these languages. Three Java Predefined streams or standard streams are available in the </a:t>
            </a:r>
            <a:r>
              <a:rPr lang="en-US" sz="2400" dirty="0" err="1"/>
              <a:t>java.lang.System</a:t>
            </a:r>
            <a:r>
              <a:rPr lang="en-US" sz="2400" dirty="0"/>
              <a:t> class. These are as follows</a:t>
            </a:r>
            <a:r>
              <a:rPr lang="en-US" sz="2400" dirty="0" smtClean="0"/>
              <a:t>:</a:t>
            </a:r>
          </a:p>
          <a:p>
            <a:pPr marL="342900" indent="-342900">
              <a:buFont typeface="Arial"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095906980"/>
              </p:ext>
            </p:extLst>
          </p:nvPr>
        </p:nvGraphicFramePr>
        <p:xfrm>
          <a:off x="1066800" y="2971800"/>
          <a:ext cx="7315200" cy="3181407"/>
        </p:xfrm>
        <a:graphic>
          <a:graphicData uri="http://schemas.openxmlformats.org/drawingml/2006/table">
            <a:tbl>
              <a:tblPr/>
              <a:tblGrid>
                <a:gridCol w="1920685">
                  <a:extLst>
                    <a:ext uri="{9D8B030D-6E8A-4147-A177-3AD203B41FA5}">
                      <a16:colId xmlns:a16="http://schemas.microsoft.com/office/drawing/2014/main" val="20000"/>
                    </a:ext>
                  </a:extLst>
                </a:gridCol>
                <a:gridCol w="5394515">
                  <a:extLst>
                    <a:ext uri="{9D8B030D-6E8A-4147-A177-3AD203B41FA5}">
                      <a16:colId xmlns:a16="http://schemas.microsoft.com/office/drawing/2014/main" val="20001"/>
                    </a:ext>
                  </a:extLst>
                </a:gridCol>
              </a:tblGrid>
              <a:tr h="846478">
                <a:tc>
                  <a:txBody>
                    <a:bodyPr/>
                    <a:lstStyle/>
                    <a:p>
                      <a:r>
                        <a:rPr lang="en-IN" sz="1800" b="1">
                          <a:effectLst/>
                        </a:rPr>
                        <a:t>System.in </a:t>
                      </a:r>
                      <a:endParaRPr lang="en-IN" sz="1800">
                        <a:effectLst/>
                      </a:endParaRP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tc>
                  <a:txBody>
                    <a:bodyPr/>
                    <a:lstStyle/>
                    <a:p>
                      <a:r>
                        <a:rPr lang="en-US" sz="1800">
                          <a:effectLst/>
                        </a:rPr>
                        <a:t>This is the standard stream for </a:t>
                      </a:r>
                      <a:r>
                        <a:rPr lang="en-US" sz="1800" b="1">
                          <a:effectLst/>
                        </a:rPr>
                        <a:t>input</a:t>
                      </a:r>
                      <a:r>
                        <a:rPr lang="en-US" sz="1800">
                          <a:effectLst/>
                        </a:rPr>
                        <a:t>. This stream is used for reading data for the program from the keyboard by default.</a:t>
                      </a: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355043">
                <a:tc>
                  <a:txBody>
                    <a:bodyPr/>
                    <a:lstStyle/>
                    <a:p>
                      <a:r>
                        <a:rPr lang="en-IN" sz="1800" b="1">
                          <a:effectLst/>
                        </a:rPr>
                        <a:t>System.out</a:t>
                      </a:r>
                      <a:endParaRPr lang="en-IN" sz="1800">
                        <a:effectLst/>
                      </a:endParaRP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tc>
                  <a:txBody>
                    <a:bodyPr/>
                    <a:lstStyle/>
                    <a:p>
                      <a:r>
                        <a:rPr lang="en-US" sz="1800">
                          <a:effectLst/>
                        </a:rPr>
                        <a:t>This is the standard stream for </a:t>
                      </a:r>
                      <a:r>
                        <a:rPr lang="en-US" sz="1800" b="1">
                          <a:effectLst/>
                        </a:rPr>
                        <a:t>output</a:t>
                      </a:r>
                      <a:r>
                        <a:rPr lang="en-US" sz="1800">
                          <a:effectLst/>
                        </a:rPr>
                        <a:t>. This stream is used for writing data from the program to an output device such as a monitor / </a:t>
                      </a:r>
                      <a:r>
                        <a:rPr lang="en-US" sz="1800" b="1">
                          <a:effectLst/>
                        </a:rPr>
                        <a:t>console</a:t>
                      </a:r>
                      <a:r>
                        <a:rPr lang="en-US" sz="1800">
                          <a:effectLst/>
                        </a:rPr>
                        <a:t> by default or to some specified file.</a:t>
                      </a: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46478">
                <a:tc>
                  <a:txBody>
                    <a:bodyPr/>
                    <a:lstStyle/>
                    <a:p>
                      <a:r>
                        <a:rPr lang="en-IN" sz="1800" b="1">
                          <a:effectLst/>
                        </a:rPr>
                        <a:t>System.err </a:t>
                      </a:r>
                      <a:endParaRPr lang="en-IN" sz="1800">
                        <a:effectLst/>
                      </a:endParaRP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tc>
                  <a:txBody>
                    <a:bodyPr/>
                    <a:lstStyle/>
                    <a:p>
                      <a:r>
                        <a:rPr lang="en-US" sz="1800" dirty="0">
                          <a:effectLst/>
                        </a:rPr>
                        <a:t>This is a standard stream for </a:t>
                      </a:r>
                      <a:r>
                        <a:rPr lang="en-US" sz="1800" b="1" dirty="0">
                          <a:effectLst/>
                        </a:rPr>
                        <a:t>error</a:t>
                      </a:r>
                      <a:r>
                        <a:rPr lang="en-US" sz="1800" dirty="0">
                          <a:effectLst/>
                        </a:rPr>
                        <a:t>. This is used to show an error message on the screen i.e. </a:t>
                      </a:r>
                      <a:r>
                        <a:rPr lang="en-US" sz="1800" b="1" dirty="0">
                          <a:effectLst/>
                        </a:rPr>
                        <a:t>console</a:t>
                      </a:r>
                      <a:r>
                        <a:rPr lang="en-US" sz="1800" dirty="0">
                          <a:effectLst/>
                        </a:rPr>
                        <a:t> by default for the users.</a:t>
                      </a:r>
                    </a:p>
                  </a:txBody>
                  <a:tcPr marL="90223" marR="90223" marT="45111" marB="45111" anchor="ctr">
                    <a:lnL w="9525" cap="flat" cmpd="sng" algn="ctr">
                      <a:solidFill>
                        <a:srgbClr val="303338"/>
                      </a:solidFill>
                      <a:prstDash val="solid"/>
                      <a:round/>
                      <a:headEnd type="none" w="med" len="med"/>
                      <a:tailEnd type="none" w="med" len="med"/>
                    </a:lnL>
                    <a:lnR w="9525" cap="flat" cmpd="sng" algn="ctr">
                      <a:solidFill>
                        <a:srgbClr val="303338"/>
                      </a:solidFill>
                      <a:prstDash val="solid"/>
                      <a:round/>
                      <a:headEnd type="none" w="med" len="med"/>
                      <a:tailEnd type="none" w="med" len="med"/>
                    </a:lnR>
                    <a:lnT w="9525" cap="flat" cmpd="sng" algn="ctr">
                      <a:solidFill>
                        <a:srgbClr val="303338"/>
                      </a:solidFill>
                      <a:prstDash val="solid"/>
                      <a:round/>
                      <a:headEnd type="none" w="med" len="med"/>
                      <a:tailEnd type="none" w="med" len="med"/>
                    </a:lnT>
                    <a:lnB w="9525" cap="flat" cmpd="sng" algn="ctr">
                      <a:solidFill>
                        <a:srgbClr val="30333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
        <p:nvSpPr>
          <p:cNvPr id="8" name="Footer Placeholder 7"/>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0569018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762000" y="762000"/>
            <a:ext cx="2358081" cy="707886"/>
          </a:xfrm>
          <a:prstGeom prst="rect">
            <a:avLst/>
          </a:prstGeom>
        </p:spPr>
        <p:txBody>
          <a:bodyPr wrap="none">
            <a:spAutoFit/>
          </a:bodyPr>
          <a:lstStyle/>
          <a:p>
            <a:r>
              <a:rPr lang="en-IN" sz="2000" b="1" dirty="0" smtClean="0"/>
              <a:t>Reading console I/P:</a:t>
            </a:r>
            <a:r>
              <a:rPr lang="en-IN" sz="2000" b="1" dirty="0"/>
              <a:t/>
            </a:r>
            <a:br>
              <a:rPr lang="en-IN" sz="2000" b="1" dirty="0"/>
            </a:br>
            <a:endParaRPr lang="en-IN" sz="2000" b="1" dirty="0"/>
          </a:p>
        </p:txBody>
      </p:sp>
      <p:sp>
        <p:nvSpPr>
          <p:cNvPr id="3" name="Rectangle 2"/>
          <p:cNvSpPr/>
          <p:nvPr/>
        </p:nvSpPr>
        <p:spPr>
          <a:xfrm>
            <a:off x="609600" y="1301889"/>
            <a:ext cx="8305800" cy="5632311"/>
          </a:xfrm>
          <a:prstGeom prst="rect">
            <a:avLst/>
          </a:prstGeom>
        </p:spPr>
        <p:txBody>
          <a:bodyPr wrap="square">
            <a:spAutoFit/>
          </a:bodyPr>
          <a:lstStyle/>
          <a:p>
            <a:pPr marL="342900" indent="-342900">
              <a:buFont typeface="Arial" pitchFamily="34" charset="0"/>
              <a:buChar char="•"/>
            </a:pPr>
            <a:r>
              <a:rPr lang="en-US" sz="2400" dirty="0"/>
              <a:t>By default, to </a:t>
            </a:r>
            <a:r>
              <a:rPr lang="en-US" sz="2400" dirty="0">
                <a:hlinkClick r:id="rId3"/>
              </a:rPr>
              <a:t>read from system console</a:t>
            </a:r>
            <a:r>
              <a:rPr lang="en-US" sz="2400" dirty="0"/>
              <a:t>, we can use the </a:t>
            </a:r>
            <a:r>
              <a:rPr lang="en-US" sz="2400" dirty="0">
                <a:hlinkClick r:id="rId4"/>
              </a:rPr>
              <a:t>Console</a:t>
            </a:r>
            <a:r>
              <a:rPr lang="en-US" sz="2400" dirty="0"/>
              <a:t> class. This class provides methods to access the character-based console, if any, associated with the current Java process. To get access to Console, call the method </a:t>
            </a:r>
            <a:r>
              <a:rPr lang="en-US" sz="2400" b="1" dirty="0" err="1">
                <a:hlinkClick r:id="rId5"/>
              </a:rPr>
              <a:t>System.console</a:t>
            </a:r>
            <a:r>
              <a:rPr lang="en-US" sz="2400" b="1" dirty="0">
                <a:hlinkClick r:id="rId5"/>
              </a:rPr>
              <a:t>()</a:t>
            </a:r>
            <a:r>
              <a:rPr lang="en-US" sz="2400" dirty="0"/>
              <a:t>.</a:t>
            </a:r>
          </a:p>
          <a:p>
            <a:r>
              <a:rPr lang="en-US" sz="2400" b="1" dirty="0"/>
              <a:t>Console gives three ways to read the input:</a:t>
            </a:r>
          </a:p>
          <a:p>
            <a:pPr marL="342900" indent="-342900">
              <a:buFont typeface="Arial" pitchFamily="34" charset="0"/>
              <a:buChar char="•"/>
            </a:pPr>
            <a:r>
              <a:rPr lang="en-US" sz="2400" dirty="0"/>
              <a:t>String </a:t>
            </a:r>
            <a:r>
              <a:rPr lang="en-US" sz="2400" dirty="0" err="1"/>
              <a:t>readLine</a:t>
            </a:r>
            <a:r>
              <a:rPr lang="en-US" sz="2400" dirty="0"/>
              <a:t>() – reads a single line of text from the console.</a:t>
            </a:r>
          </a:p>
          <a:p>
            <a:pPr marL="342900" indent="-342900">
              <a:buFont typeface="Arial" pitchFamily="34" charset="0"/>
              <a:buChar char="•"/>
            </a:pPr>
            <a:r>
              <a:rPr lang="en-US" sz="2400" dirty="0"/>
              <a:t>char[] </a:t>
            </a:r>
            <a:r>
              <a:rPr lang="en-US" sz="2400" dirty="0" err="1"/>
              <a:t>readPassword</a:t>
            </a:r>
            <a:r>
              <a:rPr lang="en-US" sz="2400" dirty="0"/>
              <a:t>() – reads a password or encrypted text from the console with echoing disabled</a:t>
            </a:r>
          </a:p>
          <a:p>
            <a:pPr marL="342900" indent="-342900">
              <a:buFont typeface="Arial" pitchFamily="34" charset="0"/>
              <a:buChar char="•"/>
            </a:pPr>
            <a:r>
              <a:rPr lang="en-US" sz="2400" dirty="0"/>
              <a:t>Reader reader() – retrieves the Reader object associated with this console. This reader is supposed to be used by sophisticated applications. For example, Scanner object which utilizes the rich parsing/scanning functionality on top of the underlying Reader.</a:t>
            </a:r>
          </a:p>
          <a:p>
            <a:pPr marL="342900" indent="-342900">
              <a:buFont typeface="Arial" pitchFamily="34" charset="0"/>
              <a:buChar char="•"/>
            </a:pPr>
            <a:endParaRPr lang="en-US" sz="2400" dirty="0"/>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2372464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86200" y="1022076"/>
            <a:ext cx="5105400" cy="5182829"/>
          </a:xfrm>
          <a:prstGeom prst="rect">
            <a:avLst/>
          </a:prstGeom>
        </p:spPr>
        <p:txBody>
          <a:bodyPr vert="horz" wrap="square" lIns="0" tIns="12065" rIns="0" bIns="0" rtlCol="0">
            <a:spAutoFit/>
          </a:bodyPr>
          <a:lstStyle/>
          <a:p>
            <a:pPr marL="285750" indent="-285750" algn="just">
              <a:buFont typeface="Arial" panose="02080604020202020204" charset="0"/>
              <a:buChar char="•"/>
            </a:pPr>
            <a:r>
              <a:rPr lang="en-IN" altLang="en-US" sz="2800" dirty="0"/>
              <a:t>When a class has more than one child classes (subclasses) or in other words, more than one child classes have the same parent class, then such kind of inheritance is known as </a:t>
            </a:r>
            <a:r>
              <a:rPr lang="en-IN" altLang="en-US" sz="2800" b="1" dirty="0"/>
              <a:t>Hierarchical Inheritance</a:t>
            </a:r>
            <a:r>
              <a:rPr lang="en-IN" altLang="en-US" sz="2800" dirty="0"/>
              <a:t> .</a:t>
            </a:r>
          </a:p>
          <a:p>
            <a:pPr marL="285750" indent="-285750" algn="just">
              <a:buFont typeface="Arial" panose="02080604020202020204" charset="0"/>
              <a:buChar char="•"/>
            </a:pPr>
            <a:endParaRPr lang="en-IN" altLang="en-US" sz="2800" dirty="0"/>
          </a:p>
          <a:p>
            <a:pPr marL="285750" indent="-285750" algn="just">
              <a:buFont typeface="Arial" panose="02080604020202020204" charset="0"/>
              <a:buChar char="•"/>
            </a:pPr>
            <a:r>
              <a:rPr lang="en-US" altLang="en-IN" sz="2800" dirty="0"/>
              <a:t>H</a:t>
            </a:r>
            <a:r>
              <a:rPr lang="x-none" altLang="en-IN" sz="2800"/>
              <a:t>ere class A has three child classes are sharing all properties of A. moreover Class B,C,D. has it own Property as well</a:t>
            </a:r>
            <a:endParaRPr lang="x-none" altLang="en-IN" sz="2800" dirty="0"/>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516226" y="533517"/>
            <a:ext cx="6408574" cy="461665"/>
          </a:xfrm>
          <a:prstGeom prst="rect">
            <a:avLst/>
          </a:prstGeom>
        </p:spPr>
        <p:txBody>
          <a:bodyPr wrap="square">
            <a:spAutoFit/>
          </a:bodyPr>
          <a:lstStyle/>
          <a:p>
            <a:r>
              <a:rPr lang="en-IN" altLang="en-US" sz="2400" b="1" dirty="0"/>
              <a:t>Hierarchical Inheritance</a:t>
            </a:r>
          </a:p>
        </p:txBody>
      </p:sp>
      <p:pic>
        <p:nvPicPr>
          <p:cNvPr id="8" name="Picture 7"/>
          <p:cNvPicPr>
            <a:picLocks noChangeAspect="1"/>
          </p:cNvPicPr>
          <p:nvPr/>
        </p:nvPicPr>
        <p:blipFill>
          <a:blip r:embed="rId3"/>
          <a:srcRect t="8351" r="2040"/>
          <a:stretch>
            <a:fillRect/>
          </a:stretch>
        </p:blipFill>
        <p:spPr>
          <a:xfrm>
            <a:off x="40602" y="1414780"/>
            <a:ext cx="3845598" cy="3843020"/>
          </a:xfrm>
          <a:prstGeom prst="rect">
            <a:avLst/>
          </a:prstGeom>
        </p:spPr>
      </p:pic>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762000" y="762000"/>
            <a:ext cx="2394951" cy="707886"/>
          </a:xfrm>
          <a:prstGeom prst="rect">
            <a:avLst/>
          </a:prstGeom>
        </p:spPr>
        <p:txBody>
          <a:bodyPr wrap="none">
            <a:spAutoFit/>
          </a:bodyPr>
          <a:lstStyle/>
          <a:p>
            <a:r>
              <a:rPr lang="en-IN" sz="2000" b="1" dirty="0" smtClean="0"/>
              <a:t>Writing console </a:t>
            </a:r>
            <a:r>
              <a:rPr lang="en-IN" sz="2000" b="1" dirty="0"/>
              <a:t>O</a:t>
            </a:r>
            <a:r>
              <a:rPr lang="en-IN" sz="2000" b="1" dirty="0" smtClean="0"/>
              <a:t>/P:</a:t>
            </a:r>
            <a:r>
              <a:rPr lang="en-IN" sz="2000" b="1" dirty="0"/>
              <a:t/>
            </a:r>
            <a:br>
              <a:rPr lang="en-IN" sz="2000" b="1" dirty="0"/>
            </a:br>
            <a:endParaRPr lang="en-IN" sz="2000" b="1" dirty="0"/>
          </a:p>
        </p:txBody>
      </p:sp>
      <p:sp>
        <p:nvSpPr>
          <p:cNvPr id="3" name="Rectangle 2"/>
          <p:cNvSpPr/>
          <p:nvPr/>
        </p:nvSpPr>
        <p:spPr>
          <a:xfrm>
            <a:off x="609600" y="1219200"/>
            <a:ext cx="8305800" cy="4893647"/>
          </a:xfrm>
          <a:prstGeom prst="rect">
            <a:avLst/>
          </a:prstGeom>
        </p:spPr>
        <p:txBody>
          <a:bodyPr wrap="square">
            <a:spAutoFit/>
          </a:bodyPr>
          <a:lstStyle/>
          <a:p>
            <a:pPr marL="342900" indent="-342900" algn="just">
              <a:buFont typeface="Arial" pitchFamily="34" charset="0"/>
              <a:buChar char="•"/>
            </a:pPr>
            <a:r>
              <a:rPr lang="en-US" sz="2400" dirty="0"/>
              <a:t>The easiest way to write the output data to console is </a:t>
            </a:r>
            <a:r>
              <a:rPr lang="en-US" sz="2400" dirty="0" err="1"/>
              <a:t>System.out.println</a:t>
            </a:r>
            <a:r>
              <a:rPr lang="en-US" sz="2400" dirty="0"/>
              <a:t>() statements. Still, we can use </a:t>
            </a:r>
            <a:r>
              <a:rPr lang="en-US" sz="2400" dirty="0" err="1"/>
              <a:t>printf</a:t>
            </a:r>
            <a:r>
              <a:rPr lang="en-US" sz="2400" dirty="0"/>
              <a:t>() methods to write formatted text to console</a:t>
            </a:r>
            <a:r>
              <a:rPr lang="en-US" sz="2400" dirty="0" smtClean="0"/>
              <a:t>.</a:t>
            </a:r>
          </a:p>
          <a:p>
            <a:pPr marL="342900" indent="-342900" algn="just">
              <a:buFont typeface="Arial" pitchFamily="34" charset="0"/>
              <a:buChar char="•"/>
            </a:pPr>
            <a:endParaRPr lang="en-US" sz="2400" dirty="0" smtClean="0"/>
          </a:p>
          <a:p>
            <a:r>
              <a:rPr lang="en-IN" sz="2400" b="1" dirty="0" smtClean="0"/>
              <a:t>Writing with </a:t>
            </a:r>
            <a:r>
              <a:rPr lang="en-IN" sz="2400" b="1" i="1" dirty="0" err="1" smtClean="0"/>
              <a:t>System.out.println</a:t>
            </a:r>
            <a:endParaRPr lang="en-IN" sz="2400" b="1" dirty="0" smtClean="0"/>
          </a:p>
          <a:p>
            <a:r>
              <a:rPr lang="en-IN" sz="2400" dirty="0" err="1" smtClean="0"/>
              <a:t>System.out.println</a:t>
            </a:r>
            <a:r>
              <a:rPr lang="en-IN" sz="2400" dirty="0" smtClean="0"/>
              <a:t>("Hello, world!");</a:t>
            </a:r>
          </a:p>
          <a:p>
            <a:pPr lvl="2"/>
            <a:endParaRPr lang="en-IN" sz="2400" dirty="0" smtClean="0"/>
          </a:p>
          <a:p>
            <a:pPr algn="just"/>
            <a:r>
              <a:rPr lang="en-US" sz="2400" b="1" dirty="0"/>
              <a:t>Writing with </a:t>
            </a:r>
            <a:r>
              <a:rPr lang="en-US" sz="2400" b="1" i="1" dirty="0" err="1"/>
              <a:t>printf</a:t>
            </a:r>
            <a:r>
              <a:rPr lang="en-US" sz="2400" b="1" i="1" dirty="0"/>
              <a:t>()</a:t>
            </a:r>
            <a:endParaRPr lang="en-US" sz="2400" b="1" dirty="0"/>
          </a:p>
          <a:p>
            <a:pPr algn="just"/>
            <a:r>
              <a:rPr lang="en-US" sz="2400" dirty="0"/>
              <a:t>The </a:t>
            </a:r>
            <a:r>
              <a:rPr lang="en-US" sz="2400" dirty="0" err="1"/>
              <a:t>printf</a:t>
            </a:r>
            <a:r>
              <a:rPr lang="en-US" sz="2400" dirty="0"/>
              <a:t>(String format, Object... </a:t>
            </a:r>
            <a:r>
              <a:rPr lang="en-US" sz="2400" dirty="0" err="1"/>
              <a:t>args</a:t>
            </a:r>
            <a:r>
              <a:rPr lang="en-US" sz="2400" dirty="0"/>
              <a:t>) method takes an output string and multiple parameters which are substituted in the given string to produce the formatted output content. This formatted output is written in the console.</a:t>
            </a:r>
          </a:p>
          <a:p>
            <a:pPr lvl="2"/>
            <a:endParaRPr lang="en-US" sz="2400" dirty="0"/>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1440577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6" name="object 6"/>
          <p:cNvPicPr/>
          <p:nvPr/>
        </p:nvPicPr>
        <p:blipFill>
          <a:blip r:embed="rId2" cstate="print"/>
          <a:stretch>
            <a:fillRect/>
          </a:stretch>
        </p:blipFill>
        <p:spPr>
          <a:xfrm>
            <a:off x="533400" y="32511"/>
            <a:ext cx="745172" cy="507872"/>
          </a:xfrm>
          <a:prstGeom prst="rect">
            <a:avLst/>
          </a:prstGeom>
        </p:spPr>
      </p:pic>
      <p:sp>
        <p:nvSpPr>
          <p:cNvPr id="2" name="Rectangle 1"/>
          <p:cNvSpPr/>
          <p:nvPr/>
        </p:nvSpPr>
        <p:spPr>
          <a:xfrm>
            <a:off x="762000" y="762000"/>
            <a:ext cx="2071721" cy="400110"/>
          </a:xfrm>
          <a:prstGeom prst="rect">
            <a:avLst/>
          </a:prstGeom>
        </p:spPr>
        <p:txBody>
          <a:bodyPr wrap="none">
            <a:spAutoFit/>
          </a:bodyPr>
          <a:lstStyle/>
          <a:p>
            <a:r>
              <a:rPr lang="en-US" sz="2000" b="1" dirty="0" smtClean="0"/>
              <a:t>Print Writer class:</a:t>
            </a:r>
            <a:endParaRPr lang="en-IN" sz="2000" b="1" dirty="0"/>
          </a:p>
        </p:txBody>
      </p:sp>
      <p:sp>
        <p:nvSpPr>
          <p:cNvPr id="3" name="Rectangle 2"/>
          <p:cNvSpPr/>
          <p:nvPr/>
        </p:nvSpPr>
        <p:spPr>
          <a:xfrm>
            <a:off x="609600" y="1219200"/>
            <a:ext cx="8305800" cy="3046988"/>
          </a:xfrm>
          <a:prstGeom prst="rect">
            <a:avLst/>
          </a:prstGeom>
        </p:spPr>
        <p:txBody>
          <a:bodyPr wrap="square">
            <a:spAutoFit/>
          </a:bodyPr>
          <a:lstStyle/>
          <a:p>
            <a:pPr marL="342900" indent="-342900">
              <a:buFont typeface="Arial" pitchFamily="34" charset="0"/>
              <a:buChar char="•"/>
            </a:pPr>
            <a:r>
              <a:rPr lang="en-US" sz="2400" dirty="0"/>
              <a:t>Java </a:t>
            </a:r>
            <a:r>
              <a:rPr lang="en-US" sz="2400" dirty="0" err="1"/>
              <a:t>PrintWriter</a:t>
            </a:r>
            <a:r>
              <a:rPr lang="en-US" sz="2400" dirty="0"/>
              <a:t> class is the implementation of </a:t>
            </a:r>
            <a:r>
              <a:rPr lang="en-US" sz="2400" dirty="0">
                <a:hlinkClick r:id="rId3"/>
              </a:rPr>
              <a:t>Writer</a:t>
            </a:r>
            <a:r>
              <a:rPr lang="en-US" sz="2400" dirty="0"/>
              <a:t> class. It is used to print the formatted representation of </a:t>
            </a:r>
            <a:r>
              <a:rPr lang="en-US" sz="2400" dirty="0">
                <a:hlinkClick r:id="rId4"/>
              </a:rPr>
              <a:t>objects</a:t>
            </a:r>
            <a:r>
              <a:rPr lang="en-US" sz="2400" dirty="0"/>
              <a:t> to the text-output stream</a:t>
            </a:r>
            <a:r>
              <a:rPr lang="en-US" sz="2400" dirty="0" smtClean="0"/>
              <a:t>.</a:t>
            </a:r>
          </a:p>
          <a:p>
            <a:pPr marL="342900" indent="-342900">
              <a:buFont typeface="Arial" pitchFamily="34" charset="0"/>
              <a:buChar char="•"/>
            </a:pPr>
            <a:r>
              <a:rPr lang="en-US" sz="2400" dirty="0"/>
              <a:t>“</a:t>
            </a:r>
            <a:r>
              <a:rPr lang="en-US" sz="2400" dirty="0" err="1"/>
              <a:t>PrintWriter</a:t>
            </a:r>
            <a:r>
              <a:rPr lang="en-US" sz="2400" dirty="0"/>
              <a:t> is a class used to write any form of data e.g. </a:t>
            </a:r>
            <a:r>
              <a:rPr lang="en-US" sz="2400" dirty="0" err="1"/>
              <a:t>int</a:t>
            </a:r>
            <a:r>
              <a:rPr lang="en-US" sz="2400" dirty="0"/>
              <a:t>, float, double, String or Object in the form of text either on the console or in a file in Java</a:t>
            </a:r>
            <a:r>
              <a:rPr lang="en-US" sz="2400" dirty="0" smtClean="0"/>
              <a:t>.”</a:t>
            </a:r>
          </a:p>
          <a:p>
            <a:pPr marL="342900" indent="-342900">
              <a:buFont typeface="Arial" pitchFamily="34" charset="0"/>
              <a:buChar char="•"/>
            </a:pPr>
            <a:r>
              <a:rPr lang="en-US" sz="2400" dirty="0"/>
              <a:t>The most common practice to print data on the console is by using the </a:t>
            </a:r>
            <a:r>
              <a:rPr lang="en-US" sz="2400" dirty="0" err="1"/>
              <a:t>System.out.print</a:t>
            </a:r>
            <a:r>
              <a:rPr lang="en-US" sz="2400" dirty="0"/>
              <a:t> method</a:t>
            </a:r>
          </a:p>
        </p:txBody>
      </p:sp>
      <p:sp>
        <p:nvSpPr>
          <p:cNvPr id="4" name="Footer Placeholder 3"/>
          <p:cNvSpPr>
            <a:spLocks noGrp="1"/>
          </p:cNvSpPr>
          <p:nvPr>
            <p:ph type="ftr" sz="quarter" idx="5"/>
          </p:nvPr>
        </p:nvSpPr>
        <p:spPr/>
        <p:txBody>
          <a:bodyPr/>
          <a:lstStyle/>
          <a:p>
            <a:pPr marL="12700">
              <a:lnSpc>
                <a:spcPts val="1240"/>
              </a:lnSpc>
            </a:pPr>
            <a:r>
              <a:rPr lang="en-IN" spc="-20" smtClean="0"/>
              <a:t>Prof. M.A.Thorat</a:t>
            </a:r>
            <a:endParaRPr lang="en-IN" spc="-10" dirty="0"/>
          </a:p>
        </p:txBody>
      </p:sp>
    </p:spTree>
    <p:extLst>
      <p:ext uri="{BB962C8B-B14F-4D97-AF65-F5344CB8AC3E}">
        <p14:creationId xmlns:p14="http://schemas.microsoft.com/office/powerpoint/2010/main" val="303026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88034" y="1530025"/>
            <a:ext cx="8074965" cy="2258952"/>
          </a:xfrm>
          <a:prstGeom prst="rect">
            <a:avLst/>
          </a:prstGeom>
        </p:spPr>
        <p:txBody>
          <a:bodyPr vert="horz" wrap="square" lIns="0" tIns="103505" rIns="0" bIns="0" rtlCol="0">
            <a:spAutoFit/>
          </a:bodyPr>
          <a:lstStyle/>
          <a:p>
            <a:pPr marL="342900" indent="-342900" algn="just">
              <a:buFont typeface="Arial" pitchFamily="34" charset="0"/>
              <a:buChar char="•"/>
            </a:pPr>
            <a:r>
              <a:rPr lang="en-IN" altLang="en-US" sz="2800" dirty="0"/>
              <a:t>The super keyword in Java is a reference variable which is used to refer immediate parent class object.</a:t>
            </a:r>
          </a:p>
          <a:p>
            <a:pPr marL="342900" indent="-342900" algn="just">
              <a:buFont typeface="Arial" pitchFamily="34" charset="0"/>
              <a:buChar char="•"/>
            </a:pPr>
            <a:r>
              <a:rPr lang="en-IN" altLang="en-US" sz="2800" dirty="0"/>
              <a:t>Whenever you create the instance of subclass, an instance of parent class is created implicitly which is referred by super reference variable.</a:t>
            </a:r>
          </a:p>
        </p:txBody>
      </p:sp>
      <p:sp>
        <p:nvSpPr>
          <p:cNvPr id="4" name="object 4"/>
          <p:cNvSpPr txBox="1"/>
          <p:nvPr/>
        </p:nvSpPr>
        <p:spPr>
          <a:xfrm>
            <a:off x="1392174" y="96469"/>
            <a:ext cx="6731000" cy="300355"/>
          </a:xfrm>
          <a:prstGeom prst="rect">
            <a:avLst/>
          </a:prstGeom>
        </p:spPr>
        <p:txBody>
          <a:bodyPr vert="horz" wrap="square" lIns="0" tIns="12700" rIns="0" bIns="0" rtlCol="0">
            <a:spAutoFit/>
          </a:bodyPr>
          <a:lstStyle/>
          <a:p>
            <a:pPr marL="12700">
              <a:lnSpc>
                <a:spcPct val="100000"/>
              </a:lnSpc>
              <a:spcBef>
                <a:spcPts val="100"/>
              </a:spcBef>
            </a:pPr>
            <a:r>
              <a:rPr sz="1800" b="1" spc="-50" dirty="0">
                <a:latin typeface="Calibri"/>
                <a:cs typeface="Calibri"/>
              </a:rPr>
              <a:t>JAYAWANTRAO</a:t>
            </a:r>
            <a:r>
              <a:rPr sz="1800" b="1" spc="-20" dirty="0">
                <a:latin typeface="Calibri"/>
                <a:cs typeface="Calibri"/>
              </a:rPr>
              <a:t> </a:t>
            </a:r>
            <a:r>
              <a:rPr sz="1800" b="1" spc="-35" dirty="0">
                <a:latin typeface="Calibri"/>
                <a:cs typeface="Calibri"/>
              </a:rPr>
              <a:t>SAWANT</a:t>
            </a:r>
            <a:r>
              <a:rPr sz="1800" b="1" spc="10" dirty="0">
                <a:latin typeface="Calibri"/>
                <a:cs typeface="Calibri"/>
              </a:rPr>
              <a:t> </a:t>
            </a:r>
            <a:r>
              <a:rPr sz="1800" b="1" spc="-15" dirty="0">
                <a:latin typeface="Calibri"/>
                <a:cs typeface="Calibri"/>
              </a:rPr>
              <a:t>COLLEGE</a:t>
            </a:r>
            <a:r>
              <a:rPr sz="1800" b="1" spc="15" dirty="0">
                <a:latin typeface="Calibri"/>
                <a:cs typeface="Calibri"/>
              </a:rPr>
              <a:t> </a:t>
            </a:r>
            <a:r>
              <a:rPr sz="1800" b="1" spc="-5" dirty="0">
                <a:latin typeface="Calibri"/>
                <a:cs typeface="Calibri"/>
              </a:rPr>
              <a:t>OF</a:t>
            </a:r>
            <a:r>
              <a:rPr sz="1800" b="1" dirty="0">
                <a:latin typeface="Calibri"/>
                <a:cs typeface="Calibri"/>
              </a:rPr>
              <a:t> ENGINEERING,</a:t>
            </a:r>
            <a:r>
              <a:rPr sz="1800" b="1" spc="-5" dirty="0">
                <a:latin typeface="Calibri"/>
                <a:cs typeface="Calibri"/>
              </a:rPr>
              <a:t> </a:t>
            </a:r>
            <a:r>
              <a:rPr sz="1800" b="1" spc="-10" dirty="0">
                <a:latin typeface="Calibri"/>
                <a:cs typeface="Calibri"/>
              </a:rPr>
              <a:t>HADAPSAR,</a:t>
            </a:r>
            <a:r>
              <a:rPr sz="1800" b="1" spc="-15" dirty="0">
                <a:latin typeface="Calibri"/>
                <a:cs typeface="Calibri"/>
              </a:rPr>
              <a:t> </a:t>
            </a:r>
            <a:r>
              <a:rPr sz="1800" b="1" spc="-5" dirty="0">
                <a:latin typeface="Calibri"/>
                <a:cs typeface="Calibri"/>
              </a:rPr>
              <a:t>PUNE</a:t>
            </a:r>
            <a:endParaRPr sz="1800">
              <a:latin typeface="Calibri"/>
              <a:cs typeface="Calibri"/>
            </a:endParaRPr>
          </a:p>
        </p:txBody>
      </p:sp>
      <p:pic>
        <p:nvPicPr>
          <p:cNvPr id="5" name="object 5"/>
          <p:cNvPicPr/>
          <p:nvPr/>
        </p:nvPicPr>
        <p:blipFill>
          <a:blip r:embed="rId2" cstate="print"/>
          <a:stretch>
            <a:fillRect/>
          </a:stretch>
        </p:blipFill>
        <p:spPr>
          <a:xfrm>
            <a:off x="533400" y="32511"/>
            <a:ext cx="745172" cy="507872"/>
          </a:xfrm>
          <a:prstGeom prst="rect">
            <a:avLst/>
          </a:prstGeom>
        </p:spPr>
      </p:pic>
      <p:sp>
        <p:nvSpPr>
          <p:cNvPr id="7" name="Rectangle 6"/>
          <p:cNvSpPr/>
          <p:nvPr/>
        </p:nvSpPr>
        <p:spPr>
          <a:xfrm>
            <a:off x="1143000" y="685800"/>
            <a:ext cx="4724400" cy="523220"/>
          </a:xfrm>
          <a:prstGeom prst="rect">
            <a:avLst/>
          </a:prstGeom>
        </p:spPr>
        <p:txBody>
          <a:bodyPr wrap="square">
            <a:spAutoFit/>
          </a:bodyPr>
          <a:lstStyle/>
          <a:p>
            <a:r>
              <a:rPr lang="en-IN" altLang="en-US" sz="2800" b="1" dirty="0"/>
              <a:t>Super Keyword in Java</a:t>
            </a:r>
            <a:endParaRPr lang="en-US" sz="2800" b="1" dirty="0"/>
          </a:p>
        </p:txBody>
      </p:sp>
      <p:sp>
        <p:nvSpPr>
          <p:cNvPr id="2" name="Footer Placeholder 1"/>
          <p:cNvSpPr>
            <a:spLocks noGrp="1"/>
          </p:cNvSpPr>
          <p:nvPr>
            <p:ph type="ftr" sz="quarter" idx="5"/>
          </p:nvPr>
        </p:nvSpPr>
        <p:spPr/>
        <p:txBody>
          <a:bodyPr/>
          <a:lstStyle/>
          <a:p>
            <a:pPr marL="12700">
              <a:lnSpc>
                <a:spcPts val="1240"/>
              </a:lnSpc>
            </a:pPr>
            <a:r>
              <a:rPr lang="en-IN" spc="-20" smtClean="0"/>
              <a:t>Prof. M.A.Thorat</a:t>
            </a:r>
            <a:endParaRPr lang="en-IN" spc="-1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745</TotalTime>
  <Words>4566</Words>
  <Application>Microsoft Office PowerPoint</Application>
  <PresentationFormat>On-screen Show (4:3)</PresentationFormat>
  <Paragraphs>801</Paragraphs>
  <Slides>81</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Arial MT</vt:lpstr>
      <vt:lpstr>Calibri</vt:lpstr>
      <vt:lpstr>FreeMono</vt:lpstr>
      <vt:lpstr>inter-regular</vt:lpstr>
      <vt:lpstr>Nunito</vt:lpstr>
      <vt:lpstr>times new roman</vt:lpstr>
      <vt:lpstr>times new roman</vt:lpstr>
      <vt:lpstr>var(--font-family-body-lesson-markdown,"Droid Serif")</vt:lpstr>
      <vt:lpstr>var(--font-family-heading-lesson-markdown)</vt:lpstr>
      <vt:lpstr>Verdana</vt:lpstr>
      <vt:lpstr>Wingdings</vt:lpstr>
      <vt:lpstr>Office Theme</vt:lpstr>
      <vt:lpstr>Unit IV</vt:lpstr>
      <vt:lpstr>Inheritance</vt:lpstr>
      <vt:lpstr>Inheritance</vt:lpstr>
      <vt:lpstr>extends keyword</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JAYAWANTRAO SAWANT COLLEGE OF ENGINEERING, HADAPSAR, PUNE</vt:lpstr>
      <vt:lpstr>JAYAWANTRAO SAWANT COLLEGE OF ENGINEERING, HADAPSAR, PUNE</vt:lpstr>
      <vt:lpstr>JAYAWANTRAO SAWANT COLLEGE OF ENGINEERING, HADAPSAR, PUNE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pallavi chavan</dc:creator>
  <cp:lastModifiedBy>Bapusheb Varpe</cp:lastModifiedBy>
  <cp:revision>176</cp:revision>
  <dcterms:created xsi:type="dcterms:W3CDTF">2023-04-06T05:45:12Z</dcterms:created>
  <dcterms:modified xsi:type="dcterms:W3CDTF">2025-01-06T14:57:38Z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2023-02-21T00:00:00Z</vt:filetime>
  </property>
  <property fmtid="{D5CDD505-2E9C-101B-9397-08002B2CF9AE}" pid="3" name="Creator">
    <vt:lpwstr>Microsoft® PowerPoint® 2010</vt:lpwstr>
  </property>
  <property fmtid="{D5CDD505-2E9C-101B-9397-08002B2CF9AE}" pid="4" name="LastSaved">
    <vt:filetime>2023-04-06T00:00:00Z</vt:filetime>
  </property>
</Properties>
</file>