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3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9" r:id="rId31"/>
    <p:sldId id="290" r:id="rId32"/>
    <p:sldId id="291" r:id="rId33"/>
    <p:sldId id="292" r:id="rId34"/>
    <p:sldId id="296" r:id="rId35"/>
    <p:sldId id="297" r:id="rId36"/>
    <p:sldId id="298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357" r:id="rId94"/>
    <p:sldId id="358" r:id="rId95"/>
    <p:sldId id="359" r:id="rId96"/>
    <p:sldId id="360" r:id="rId97"/>
    <p:sldId id="361" r:id="rId98"/>
    <p:sldId id="362" r:id="rId99"/>
    <p:sldId id="363" r:id="rId100"/>
    <p:sldId id="364" r:id="rId101"/>
    <p:sldId id="365" r:id="rId102"/>
    <p:sldId id="366" r:id="rId103"/>
    <p:sldId id="367" r:id="rId104"/>
    <p:sldId id="368" r:id="rId105"/>
    <p:sldId id="369" r:id="rId106"/>
    <p:sldId id="370" r:id="rId107"/>
    <p:sldId id="371" r:id="rId108"/>
    <p:sldId id="372" r:id="rId109"/>
    <p:sldId id="373" r:id="rId110"/>
    <p:sldId id="374" r:id="rId111"/>
    <p:sldId id="375" r:id="rId112"/>
    <p:sldId id="376" r:id="rId113"/>
    <p:sldId id="377" r:id="rId114"/>
    <p:sldId id="378" r:id="rId115"/>
    <p:sldId id="379" r:id="rId116"/>
    <p:sldId id="380" r:id="rId117"/>
    <p:sldId id="381" r:id="rId118"/>
    <p:sldId id="382" r:id="rId119"/>
    <p:sldId id="383" r:id="rId120"/>
    <p:sldId id="384" r:id="rId121"/>
    <p:sldId id="385" r:id="rId122"/>
    <p:sldId id="386" r:id="rId123"/>
    <p:sldId id="387" r:id="rId124"/>
    <p:sldId id="388" r:id="rId125"/>
    <p:sldId id="389" r:id="rId126"/>
    <p:sldId id="390" r:id="rId127"/>
    <p:sldId id="391" r:id="rId128"/>
    <p:sldId id="392" r:id="rId129"/>
    <p:sldId id="393" r:id="rId130"/>
    <p:sldId id="394" r:id="rId131"/>
    <p:sldId id="395" r:id="rId132"/>
  </p:sldIdLst>
  <p:sldSz cx="9144000" cy="6858000" type="screen4x3"/>
  <p:notesSz cx="9601200" cy="731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1" d="100"/>
          <a:sy n="71" d="100"/>
        </p:scale>
        <p:origin x="-1356" y="-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014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18FEAF5-646A-4B64-AA9D-043FF0B657AE}" type="datetimeFigureOut">
              <a:rPr lang="en-US" smtClean="0"/>
              <a:pPr/>
              <a:t>17/02/2025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014" y="6947747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1A6246-6E15-4929-9111-5C7E554EF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80182" y="493522"/>
            <a:ext cx="31836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C372-3C7A-4926-BEA6-640DB2B1C1C5}" type="datetime1">
              <a:rPr lang="en-US" smtClean="0"/>
              <a:pPr/>
              <a:t>17/02/2025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C9E56-E911-4249-9DDC-C48DBB83842B}" type="datetime1">
              <a:rPr lang="en-US" smtClean="0"/>
              <a:pPr/>
              <a:t>17/02/2025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12860-9D16-421E-8C0B-09B6C173FC16}" type="datetime1">
              <a:rPr lang="en-US" smtClean="0"/>
              <a:pPr/>
              <a:t>17/02/2025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DC32-CE6C-489C-B977-56987B2F4376}" type="datetime1">
              <a:rPr lang="en-US" smtClean="0"/>
              <a:pPr/>
              <a:t>17/02/2025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8991600" y="0"/>
                </a:lnTo>
                <a:lnTo>
                  <a:pt x="0" y="0"/>
                </a:lnTo>
                <a:lnTo>
                  <a:pt x="0" y="1392936"/>
                </a:lnTo>
                <a:lnTo>
                  <a:pt x="8991600" y="1392936"/>
                </a:lnTo>
                <a:lnTo>
                  <a:pt x="8991600" y="6858000"/>
                </a:lnTo>
                <a:lnTo>
                  <a:pt x="9144000" y="6858000"/>
                </a:lnTo>
                <a:lnTo>
                  <a:pt x="9144000" y="1392936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67200" y="95554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9" y="255384"/>
                </a:lnTo>
                <a:lnTo>
                  <a:pt x="594042" y="208483"/>
                </a:lnTo>
                <a:lnTo>
                  <a:pt x="575564" y="164757"/>
                </a:lnTo>
                <a:lnTo>
                  <a:pt x="550760" y="124815"/>
                </a:lnTo>
                <a:lnTo>
                  <a:pt x="520293" y="89306"/>
                </a:lnTo>
                <a:lnTo>
                  <a:pt x="484771" y="58826"/>
                </a:lnTo>
                <a:lnTo>
                  <a:pt x="444842" y="34036"/>
                </a:lnTo>
                <a:lnTo>
                  <a:pt x="401116" y="15544"/>
                </a:lnTo>
                <a:lnTo>
                  <a:pt x="354215" y="4000"/>
                </a:lnTo>
                <a:lnTo>
                  <a:pt x="304800" y="0"/>
                </a:lnTo>
                <a:lnTo>
                  <a:pt x="255371" y="4000"/>
                </a:lnTo>
                <a:lnTo>
                  <a:pt x="208470" y="15557"/>
                </a:lnTo>
                <a:lnTo>
                  <a:pt x="164744" y="34036"/>
                </a:lnTo>
                <a:lnTo>
                  <a:pt x="124815" y="58839"/>
                </a:lnTo>
                <a:lnTo>
                  <a:pt x="89293" y="89306"/>
                </a:lnTo>
                <a:lnTo>
                  <a:pt x="58826" y="124828"/>
                </a:lnTo>
                <a:lnTo>
                  <a:pt x="34023" y="164757"/>
                </a:lnTo>
                <a:lnTo>
                  <a:pt x="15544" y="208483"/>
                </a:lnTo>
                <a:lnTo>
                  <a:pt x="3987" y="255384"/>
                </a:lnTo>
                <a:lnTo>
                  <a:pt x="0" y="304800"/>
                </a:lnTo>
                <a:lnTo>
                  <a:pt x="3987" y="354228"/>
                </a:lnTo>
                <a:lnTo>
                  <a:pt x="15544" y="401129"/>
                </a:lnTo>
                <a:lnTo>
                  <a:pt x="34023" y="444855"/>
                </a:lnTo>
                <a:lnTo>
                  <a:pt x="58826" y="484797"/>
                </a:lnTo>
                <a:lnTo>
                  <a:pt x="89293" y="520306"/>
                </a:lnTo>
                <a:lnTo>
                  <a:pt x="124815" y="550773"/>
                </a:lnTo>
                <a:lnTo>
                  <a:pt x="164744" y="575576"/>
                </a:lnTo>
                <a:lnTo>
                  <a:pt x="208483" y="594055"/>
                </a:lnTo>
                <a:lnTo>
                  <a:pt x="255371" y="605612"/>
                </a:lnTo>
                <a:lnTo>
                  <a:pt x="304800" y="609600"/>
                </a:lnTo>
                <a:lnTo>
                  <a:pt x="354215" y="605612"/>
                </a:lnTo>
                <a:lnTo>
                  <a:pt x="401116" y="594055"/>
                </a:lnTo>
                <a:lnTo>
                  <a:pt x="444842" y="575576"/>
                </a:lnTo>
                <a:lnTo>
                  <a:pt x="484784" y="550773"/>
                </a:lnTo>
                <a:lnTo>
                  <a:pt x="520293" y="520306"/>
                </a:lnTo>
                <a:lnTo>
                  <a:pt x="550773" y="484784"/>
                </a:lnTo>
                <a:lnTo>
                  <a:pt x="575564" y="444855"/>
                </a:lnTo>
                <a:lnTo>
                  <a:pt x="594055" y="401116"/>
                </a:lnTo>
                <a:lnTo>
                  <a:pt x="605599" y="354228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337303" y="1026667"/>
            <a:ext cx="471170" cy="469900"/>
          </a:xfrm>
          <a:custGeom>
            <a:avLst/>
            <a:gdLst/>
            <a:ahLst/>
            <a:cxnLst/>
            <a:rect l="l" t="t" r="r" b="b"/>
            <a:pathLst>
              <a:path w="471170" h="469900">
                <a:moveTo>
                  <a:pt x="258191" y="0"/>
                </a:moveTo>
                <a:lnTo>
                  <a:pt x="234187" y="0"/>
                </a:lnTo>
                <a:lnTo>
                  <a:pt x="210058" y="1270"/>
                </a:lnTo>
                <a:lnTo>
                  <a:pt x="164211" y="10160"/>
                </a:lnTo>
                <a:lnTo>
                  <a:pt x="122300" y="29210"/>
                </a:lnTo>
                <a:lnTo>
                  <a:pt x="84836" y="54610"/>
                </a:lnTo>
                <a:lnTo>
                  <a:pt x="52959" y="86360"/>
                </a:lnTo>
                <a:lnTo>
                  <a:pt x="27940" y="124460"/>
                </a:lnTo>
                <a:lnTo>
                  <a:pt x="10160" y="166370"/>
                </a:lnTo>
                <a:lnTo>
                  <a:pt x="1016" y="212089"/>
                </a:lnTo>
                <a:lnTo>
                  <a:pt x="106" y="233679"/>
                </a:lnTo>
                <a:lnTo>
                  <a:pt x="0" y="236220"/>
                </a:lnTo>
                <a:lnTo>
                  <a:pt x="5080" y="283210"/>
                </a:lnTo>
                <a:lnTo>
                  <a:pt x="19050" y="327660"/>
                </a:lnTo>
                <a:lnTo>
                  <a:pt x="40894" y="368300"/>
                </a:lnTo>
                <a:lnTo>
                  <a:pt x="69850" y="402589"/>
                </a:lnTo>
                <a:lnTo>
                  <a:pt x="104775" y="430529"/>
                </a:lnTo>
                <a:lnTo>
                  <a:pt x="145034" y="452120"/>
                </a:lnTo>
                <a:lnTo>
                  <a:pt x="189230" y="466089"/>
                </a:lnTo>
                <a:lnTo>
                  <a:pt x="212725" y="469900"/>
                </a:lnTo>
                <a:lnTo>
                  <a:pt x="236728" y="469900"/>
                </a:lnTo>
                <a:lnTo>
                  <a:pt x="260858" y="468629"/>
                </a:lnTo>
                <a:lnTo>
                  <a:pt x="284099" y="466089"/>
                </a:lnTo>
                <a:lnTo>
                  <a:pt x="306705" y="459739"/>
                </a:lnTo>
                <a:lnTo>
                  <a:pt x="324696" y="453389"/>
                </a:lnTo>
                <a:lnTo>
                  <a:pt x="213487" y="453389"/>
                </a:lnTo>
                <a:lnTo>
                  <a:pt x="191770" y="449579"/>
                </a:lnTo>
                <a:lnTo>
                  <a:pt x="150749" y="436879"/>
                </a:lnTo>
                <a:lnTo>
                  <a:pt x="113537" y="416560"/>
                </a:lnTo>
                <a:lnTo>
                  <a:pt x="81153" y="389889"/>
                </a:lnTo>
                <a:lnTo>
                  <a:pt x="54356" y="358139"/>
                </a:lnTo>
                <a:lnTo>
                  <a:pt x="34162" y="321310"/>
                </a:lnTo>
                <a:lnTo>
                  <a:pt x="21336" y="279400"/>
                </a:lnTo>
                <a:lnTo>
                  <a:pt x="16827" y="236220"/>
                </a:lnTo>
                <a:lnTo>
                  <a:pt x="16823" y="233679"/>
                </a:lnTo>
                <a:lnTo>
                  <a:pt x="17600" y="217170"/>
                </a:lnTo>
                <a:lnTo>
                  <a:pt x="17720" y="214629"/>
                </a:lnTo>
                <a:lnTo>
                  <a:pt x="26416" y="170179"/>
                </a:lnTo>
                <a:lnTo>
                  <a:pt x="43053" y="130810"/>
                </a:lnTo>
                <a:lnTo>
                  <a:pt x="66421" y="96520"/>
                </a:lnTo>
                <a:lnTo>
                  <a:pt x="96138" y="66039"/>
                </a:lnTo>
                <a:lnTo>
                  <a:pt x="130937" y="43179"/>
                </a:lnTo>
                <a:lnTo>
                  <a:pt x="170053" y="26670"/>
                </a:lnTo>
                <a:lnTo>
                  <a:pt x="212598" y="17779"/>
                </a:lnTo>
                <a:lnTo>
                  <a:pt x="235076" y="16510"/>
                </a:lnTo>
                <a:lnTo>
                  <a:pt x="322495" y="16510"/>
                </a:lnTo>
                <a:lnTo>
                  <a:pt x="304292" y="10160"/>
                </a:lnTo>
                <a:lnTo>
                  <a:pt x="281686" y="3810"/>
                </a:lnTo>
                <a:lnTo>
                  <a:pt x="258191" y="0"/>
                </a:lnTo>
                <a:close/>
              </a:path>
              <a:path w="471170" h="469900">
                <a:moveTo>
                  <a:pt x="322495" y="16510"/>
                </a:moveTo>
                <a:lnTo>
                  <a:pt x="235076" y="16510"/>
                </a:lnTo>
                <a:lnTo>
                  <a:pt x="257429" y="17779"/>
                </a:lnTo>
                <a:lnTo>
                  <a:pt x="279146" y="20320"/>
                </a:lnTo>
                <a:lnTo>
                  <a:pt x="320294" y="33020"/>
                </a:lnTo>
                <a:lnTo>
                  <a:pt x="357378" y="53339"/>
                </a:lnTo>
                <a:lnTo>
                  <a:pt x="389890" y="80010"/>
                </a:lnTo>
                <a:lnTo>
                  <a:pt x="416560" y="113029"/>
                </a:lnTo>
                <a:lnTo>
                  <a:pt x="436880" y="149860"/>
                </a:lnTo>
                <a:lnTo>
                  <a:pt x="449580" y="190500"/>
                </a:lnTo>
                <a:lnTo>
                  <a:pt x="454088" y="233679"/>
                </a:lnTo>
                <a:lnTo>
                  <a:pt x="454092" y="236220"/>
                </a:lnTo>
                <a:lnTo>
                  <a:pt x="453315" y="252729"/>
                </a:lnTo>
                <a:lnTo>
                  <a:pt x="453195" y="255270"/>
                </a:lnTo>
                <a:lnTo>
                  <a:pt x="444500" y="299720"/>
                </a:lnTo>
                <a:lnTo>
                  <a:pt x="427990" y="339089"/>
                </a:lnTo>
                <a:lnTo>
                  <a:pt x="404495" y="373379"/>
                </a:lnTo>
                <a:lnTo>
                  <a:pt x="374904" y="403860"/>
                </a:lnTo>
                <a:lnTo>
                  <a:pt x="340106" y="426720"/>
                </a:lnTo>
                <a:lnTo>
                  <a:pt x="300863" y="444500"/>
                </a:lnTo>
                <a:lnTo>
                  <a:pt x="258318" y="452120"/>
                </a:lnTo>
                <a:lnTo>
                  <a:pt x="235838" y="453389"/>
                </a:lnTo>
                <a:lnTo>
                  <a:pt x="324696" y="453389"/>
                </a:lnTo>
                <a:lnTo>
                  <a:pt x="368173" y="429260"/>
                </a:lnTo>
                <a:lnTo>
                  <a:pt x="402844" y="400050"/>
                </a:lnTo>
                <a:lnTo>
                  <a:pt x="431292" y="365760"/>
                </a:lnTo>
                <a:lnTo>
                  <a:pt x="452882" y="325120"/>
                </a:lnTo>
                <a:lnTo>
                  <a:pt x="466344" y="281939"/>
                </a:lnTo>
                <a:lnTo>
                  <a:pt x="470809" y="236220"/>
                </a:lnTo>
                <a:lnTo>
                  <a:pt x="470916" y="233679"/>
                </a:lnTo>
                <a:lnTo>
                  <a:pt x="465836" y="186689"/>
                </a:lnTo>
                <a:lnTo>
                  <a:pt x="451993" y="142239"/>
                </a:lnTo>
                <a:lnTo>
                  <a:pt x="430022" y="102870"/>
                </a:lnTo>
                <a:lnTo>
                  <a:pt x="401193" y="67310"/>
                </a:lnTo>
                <a:lnTo>
                  <a:pt x="366141" y="39370"/>
                </a:lnTo>
                <a:lnTo>
                  <a:pt x="326136" y="17779"/>
                </a:lnTo>
                <a:lnTo>
                  <a:pt x="322495" y="16510"/>
                </a:lnTo>
                <a:close/>
              </a:path>
              <a:path w="471170" h="469900">
                <a:moveTo>
                  <a:pt x="235838" y="33020"/>
                </a:moveTo>
                <a:lnTo>
                  <a:pt x="195199" y="36829"/>
                </a:lnTo>
                <a:lnTo>
                  <a:pt x="157225" y="49529"/>
                </a:lnTo>
                <a:lnTo>
                  <a:pt x="122936" y="67310"/>
                </a:lnTo>
                <a:lnTo>
                  <a:pt x="92963" y="92710"/>
                </a:lnTo>
                <a:lnTo>
                  <a:pt x="68199" y="121920"/>
                </a:lnTo>
                <a:lnTo>
                  <a:pt x="49530" y="156210"/>
                </a:lnTo>
                <a:lnTo>
                  <a:pt x="37719" y="194310"/>
                </a:lnTo>
                <a:lnTo>
                  <a:pt x="33591" y="233679"/>
                </a:lnTo>
                <a:lnTo>
                  <a:pt x="33583" y="236220"/>
                </a:lnTo>
                <a:lnTo>
                  <a:pt x="34305" y="252729"/>
                </a:lnTo>
                <a:lnTo>
                  <a:pt x="42418" y="294639"/>
                </a:lnTo>
                <a:lnTo>
                  <a:pt x="57785" y="331470"/>
                </a:lnTo>
                <a:lnTo>
                  <a:pt x="79375" y="363220"/>
                </a:lnTo>
                <a:lnTo>
                  <a:pt x="106680" y="391160"/>
                </a:lnTo>
                <a:lnTo>
                  <a:pt x="138937" y="412750"/>
                </a:lnTo>
                <a:lnTo>
                  <a:pt x="175006" y="427989"/>
                </a:lnTo>
                <a:lnTo>
                  <a:pt x="214375" y="435610"/>
                </a:lnTo>
                <a:lnTo>
                  <a:pt x="235076" y="436879"/>
                </a:lnTo>
                <a:lnTo>
                  <a:pt x="255650" y="435610"/>
                </a:lnTo>
                <a:lnTo>
                  <a:pt x="275717" y="433070"/>
                </a:lnTo>
                <a:lnTo>
                  <a:pt x="295148" y="427989"/>
                </a:lnTo>
                <a:lnTo>
                  <a:pt x="313690" y="421639"/>
                </a:lnTo>
                <a:lnTo>
                  <a:pt x="316211" y="420370"/>
                </a:lnTo>
                <a:lnTo>
                  <a:pt x="234187" y="420370"/>
                </a:lnTo>
                <a:lnTo>
                  <a:pt x="215137" y="419100"/>
                </a:lnTo>
                <a:lnTo>
                  <a:pt x="162306" y="405129"/>
                </a:lnTo>
                <a:lnTo>
                  <a:pt x="116712" y="377189"/>
                </a:lnTo>
                <a:lnTo>
                  <a:pt x="81153" y="337820"/>
                </a:lnTo>
                <a:lnTo>
                  <a:pt x="58166" y="289560"/>
                </a:lnTo>
                <a:lnTo>
                  <a:pt x="50393" y="236220"/>
                </a:lnTo>
                <a:lnTo>
                  <a:pt x="50292" y="233679"/>
                </a:lnTo>
                <a:lnTo>
                  <a:pt x="51308" y="214629"/>
                </a:lnTo>
                <a:lnTo>
                  <a:pt x="65278" y="162560"/>
                </a:lnTo>
                <a:lnTo>
                  <a:pt x="93345" y="116839"/>
                </a:lnTo>
                <a:lnTo>
                  <a:pt x="132969" y="81279"/>
                </a:lnTo>
                <a:lnTo>
                  <a:pt x="181737" y="57150"/>
                </a:lnTo>
                <a:lnTo>
                  <a:pt x="236728" y="49529"/>
                </a:lnTo>
                <a:lnTo>
                  <a:pt x="314451" y="49529"/>
                </a:lnTo>
                <a:lnTo>
                  <a:pt x="295910" y="41910"/>
                </a:lnTo>
                <a:lnTo>
                  <a:pt x="276606" y="36829"/>
                </a:lnTo>
                <a:lnTo>
                  <a:pt x="256540" y="34289"/>
                </a:lnTo>
                <a:lnTo>
                  <a:pt x="235838" y="33020"/>
                </a:lnTo>
                <a:close/>
              </a:path>
              <a:path w="471170" h="469900">
                <a:moveTo>
                  <a:pt x="314451" y="49529"/>
                </a:moveTo>
                <a:lnTo>
                  <a:pt x="236728" y="49529"/>
                </a:lnTo>
                <a:lnTo>
                  <a:pt x="255778" y="50800"/>
                </a:lnTo>
                <a:lnTo>
                  <a:pt x="273938" y="53339"/>
                </a:lnTo>
                <a:lnTo>
                  <a:pt x="324866" y="72389"/>
                </a:lnTo>
                <a:lnTo>
                  <a:pt x="367284" y="105410"/>
                </a:lnTo>
                <a:lnTo>
                  <a:pt x="398907" y="148589"/>
                </a:lnTo>
                <a:lnTo>
                  <a:pt x="417068" y="199389"/>
                </a:lnTo>
                <a:lnTo>
                  <a:pt x="420624" y="236220"/>
                </a:lnTo>
                <a:lnTo>
                  <a:pt x="419608" y="255270"/>
                </a:lnTo>
                <a:lnTo>
                  <a:pt x="405638" y="308610"/>
                </a:lnTo>
                <a:lnTo>
                  <a:pt x="377571" y="354329"/>
                </a:lnTo>
                <a:lnTo>
                  <a:pt x="338074" y="389889"/>
                </a:lnTo>
                <a:lnTo>
                  <a:pt x="289433" y="412750"/>
                </a:lnTo>
                <a:lnTo>
                  <a:pt x="234187" y="420370"/>
                </a:lnTo>
                <a:lnTo>
                  <a:pt x="316211" y="420370"/>
                </a:lnTo>
                <a:lnTo>
                  <a:pt x="363600" y="391160"/>
                </a:lnTo>
                <a:lnTo>
                  <a:pt x="391033" y="364489"/>
                </a:lnTo>
                <a:lnTo>
                  <a:pt x="412876" y="331470"/>
                </a:lnTo>
                <a:lnTo>
                  <a:pt x="428244" y="295910"/>
                </a:lnTo>
                <a:lnTo>
                  <a:pt x="436372" y="256539"/>
                </a:lnTo>
                <a:lnTo>
                  <a:pt x="437332" y="233679"/>
                </a:lnTo>
                <a:lnTo>
                  <a:pt x="436610" y="217170"/>
                </a:lnTo>
                <a:lnTo>
                  <a:pt x="428498" y="175260"/>
                </a:lnTo>
                <a:lnTo>
                  <a:pt x="413258" y="139700"/>
                </a:lnTo>
                <a:lnTo>
                  <a:pt x="391541" y="106679"/>
                </a:lnTo>
                <a:lnTo>
                  <a:pt x="364236" y="80010"/>
                </a:lnTo>
                <a:lnTo>
                  <a:pt x="332105" y="57150"/>
                </a:lnTo>
                <a:lnTo>
                  <a:pt x="314451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spc="-2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62C07-7994-4FD7-81A0-073205D1AC1D}" type="datetime1">
              <a:rPr lang="en-US" smtClean="0"/>
              <a:pPr/>
              <a:t>17/02/2025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1392936"/>
            <a:ext cx="8839200" cy="4996180"/>
          </a:xfrm>
          <a:custGeom>
            <a:avLst/>
            <a:gdLst/>
            <a:ahLst/>
            <a:cxnLst/>
            <a:rect l="l" t="t" r="r" b="b"/>
            <a:pathLst>
              <a:path w="8839200" h="4996180">
                <a:moveTo>
                  <a:pt x="0" y="4995672"/>
                </a:moveTo>
                <a:lnTo>
                  <a:pt x="8839200" y="4995672"/>
                </a:lnTo>
                <a:lnTo>
                  <a:pt x="8839200" y="0"/>
                </a:lnTo>
                <a:lnTo>
                  <a:pt x="0" y="0"/>
                </a:lnTo>
                <a:lnTo>
                  <a:pt x="0" y="4995672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393190"/>
          </a:xfrm>
          <a:custGeom>
            <a:avLst/>
            <a:gdLst/>
            <a:ahLst/>
            <a:cxnLst/>
            <a:rect l="l" t="t" r="r" b="b"/>
            <a:pathLst>
              <a:path w="9144000" h="1393190">
                <a:moveTo>
                  <a:pt x="9144000" y="0"/>
                </a:moveTo>
                <a:lnTo>
                  <a:pt x="0" y="0"/>
                </a:lnTo>
                <a:lnTo>
                  <a:pt x="0" y="1392936"/>
                </a:lnTo>
                <a:lnTo>
                  <a:pt x="9144000" y="1392936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400" y="6697980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19"/>
                </a:moveTo>
                <a:lnTo>
                  <a:pt x="8839200" y="7619"/>
                </a:lnTo>
                <a:lnTo>
                  <a:pt x="8839200" y="0"/>
                </a:lnTo>
                <a:lnTo>
                  <a:pt x="0" y="0"/>
                </a:lnTo>
                <a:lnTo>
                  <a:pt x="0" y="7619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8991600" y="0"/>
                </a:lnTo>
                <a:lnTo>
                  <a:pt x="8991600" y="6705600"/>
                </a:ln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8991600" y="6858000"/>
                </a:lnTo>
                <a:lnTo>
                  <a:pt x="9144000" y="6858000"/>
                </a:lnTo>
                <a:lnTo>
                  <a:pt x="9144000" y="6705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9352" y="6388608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8833104" y="0"/>
                </a:moveTo>
                <a:lnTo>
                  <a:pt x="0" y="0"/>
                </a:lnTo>
                <a:lnTo>
                  <a:pt x="0" y="309371"/>
                </a:lnTo>
                <a:lnTo>
                  <a:pt x="8833104" y="309371"/>
                </a:lnTo>
                <a:lnTo>
                  <a:pt x="8833104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2400" y="155447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9143">
            <a:solidFill>
              <a:srgbClr val="7A97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2400" y="1277111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9144">
            <a:solidFill>
              <a:srgbClr val="7A97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67200" y="95554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9" y="255384"/>
                </a:lnTo>
                <a:lnTo>
                  <a:pt x="594042" y="208483"/>
                </a:lnTo>
                <a:lnTo>
                  <a:pt x="575564" y="164757"/>
                </a:lnTo>
                <a:lnTo>
                  <a:pt x="550760" y="124815"/>
                </a:lnTo>
                <a:lnTo>
                  <a:pt x="520293" y="89306"/>
                </a:lnTo>
                <a:lnTo>
                  <a:pt x="484771" y="58826"/>
                </a:lnTo>
                <a:lnTo>
                  <a:pt x="444842" y="34036"/>
                </a:lnTo>
                <a:lnTo>
                  <a:pt x="401116" y="15544"/>
                </a:lnTo>
                <a:lnTo>
                  <a:pt x="354215" y="4000"/>
                </a:lnTo>
                <a:lnTo>
                  <a:pt x="304800" y="0"/>
                </a:lnTo>
                <a:lnTo>
                  <a:pt x="255371" y="4000"/>
                </a:lnTo>
                <a:lnTo>
                  <a:pt x="208470" y="15557"/>
                </a:lnTo>
                <a:lnTo>
                  <a:pt x="164744" y="34036"/>
                </a:lnTo>
                <a:lnTo>
                  <a:pt x="124815" y="58839"/>
                </a:lnTo>
                <a:lnTo>
                  <a:pt x="89293" y="89306"/>
                </a:lnTo>
                <a:lnTo>
                  <a:pt x="58826" y="124828"/>
                </a:lnTo>
                <a:lnTo>
                  <a:pt x="34023" y="164757"/>
                </a:lnTo>
                <a:lnTo>
                  <a:pt x="15544" y="208483"/>
                </a:lnTo>
                <a:lnTo>
                  <a:pt x="3987" y="255384"/>
                </a:lnTo>
                <a:lnTo>
                  <a:pt x="0" y="304800"/>
                </a:lnTo>
                <a:lnTo>
                  <a:pt x="3987" y="354228"/>
                </a:lnTo>
                <a:lnTo>
                  <a:pt x="15544" y="401129"/>
                </a:lnTo>
                <a:lnTo>
                  <a:pt x="34023" y="444855"/>
                </a:lnTo>
                <a:lnTo>
                  <a:pt x="58826" y="484797"/>
                </a:lnTo>
                <a:lnTo>
                  <a:pt x="89293" y="520306"/>
                </a:lnTo>
                <a:lnTo>
                  <a:pt x="124815" y="550773"/>
                </a:lnTo>
                <a:lnTo>
                  <a:pt x="164744" y="575576"/>
                </a:lnTo>
                <a:lnTo>
                  <a:pt x="208483" y="594055"/>
                </a:lnTo>
                <a:lnTo>
                  <a:pt x="255371" y="605612"/>
                </a:lnTo>
                <a:lnTo>
                  <a:pt x="304800" y="609600"/>
                </a:lnTo>
                <a:lnTo>
                  <a:pt x="354215" y="605612"/>
                </a:lnTo>
                <a:lnTo>
                  <a:pt x="401116" y="594055"/>
                </a:lnTo>
                <a:lnTo>
                  <a:pt x="444842" y="575576"/>
                </a:lnTo>
                <a:lnTo>
                  <a:pt x="484784" y="550773"/>
                </a:lnTo>
                <a:lnTo>
                  <a:pt x="520293" y="520306"/>
                </a:lnTo>
                <a:lnTo>
                  <a:pt x="550773" y="484784"/>
                </a:lnTo>
                <a:lnTo>
                  <a:pt x="575564" y="444855"/>
                </a:lnTo>
                <a:lnTo>
                  <a:pt x="594055" y="401116"/>
                </a:lnTo>
                <a:lnTo>
                  <a:pt x="605599" y="354228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337303" y="1026667"/>
            <a:ext cx="471170" cy="469900"/>
          </a:xfrm>
          <a:custGeom>
            <a:avLst/>
            <a:gdLst/>
            <a:ahLst/>
            <a:cxnLst/>
            <a:rect l="l" t="t" r="r" b="b"/>
            <a:pathLst>
              <a:path w="471170" h="469900">
                <a:moveTo>
                  <a:pt x="258191" y="0"/>
                </a:moveTo>
                <a:lnTo>
                  <a:pt x="234187" y="0"/>
                </a:lnTo>
                <a:lnTo>
                  <a:pt x="210058" y="1270"/>
                </a:lnTo>
                <a:lnTo>
                  <a:pt x="164211" y="10160"/>
                </a:lnTo>
                <a:lnTo>
                  <a:pt x="122300" y="29210"/>
                </a:lnTo>
                <a:lnTo>
                  <a:pt x="84836" y="54610"/>
                </a:lnTo>
                <a:lnTo>
                  <a:pt x="52959" y="86360"/>
                </a:lnTo>
                <a:lnTo>
                  <a:pt x="27940" y="124460"/>
                </a:lnTo>
                <a:lnTo>
                  <a:pt x="10160" y="166370"/>
                </a:lnTo>
                <a:lnTo>
                  <a:pt x="1016" y="212089"/>
                </a:lnTo>
                <a:lnTo>
                  <a:pt x="106" y="233679"/>
                </a:lnTo>
                <a:lnTo>
                  <a:pt x="0" y="236220"/>
                </a:lnTo>
                <a:lnTo>
                  <a:pt x="5080" y="283210"/>
                </a:lnTo>
                <a:lnTo>
                  <a:pt x="19050" y="327660"/>
                </a:lnTo>
                <a:lnTo>
                  <a:pt x="40894" y="368300"/>
                </a:lnTo>
                <a:lnTo>
                  <a:pt x="69850" y="402589"/>
                </a:lnTo>
                <a:lnTo>
                  <a:pt x="104775" y="430529"/>
                </a:lnTo>
                <a:lnTo>
                  <a:pt x="145034" y="452120"/>
                </a:lnTo>
                <a:lnTo>
                  <a:pt x="189230" y="466089"/>
                </a:lnTo>
                <a:lnTo>
                  <a:pt x="212725" y="469900"/>
                </a:lnTo>
                <a:lnTo>
                  <a:pt x="236728" y="469900"/>
                </a:lnTo>
                <a:lnTo>
                  <a:pt x="260858" y="468629"/>
                </a:lnTo>
                <a:lnTo>
                  <a:pt x="284099" y="466089"/>
                </a:lnTo>
                <a:lnTo>
                  <a:pt x="306705" y="459739"/>
                </a:lnTo>
                <a:lnTo>
                  <a:pt x="324696" y="453389"/>
                </a:lnTo>
                <a:lnTo>
                  <a:pt x="213487" y="453389"/>
                </a:lnTo>
                <a:lnTo>
                  <a:pt x="191770" y="449579"/>
                </a:lnTo>
                <a:lnTo>
                  <a:pt x="150749" y="436879"/>
                </a:lnTo>
                <a:lnTo>
                  <a:pt x="113537" y="416560"/>
                </a:lnTo>
                <a:lnTo>
                  <a:pt x="81153" y="389889"/>
                </a:lnTo>
                <a:lnTo>
                  <a:pt x="54356" y="358139"/>
                </a:lnTo>
                <a:lnTo>
                  <a:pt x="34162" y="321310"/>
                </a:lnTo>
                <a:lnTo>
                  <a:pt x="21336" y="279400"/>
                </a:lnTo>
                <a:lnTo>
                  <a:pt x="16827" y="236220"/>
                </a:lnTo>
                <a:lnTo>
                  <a:pt x="16823" y="233679"/>
                </a:lnTo>
                <a:lnTo>
                  <a:pt x="17600" y="217170"/>
                </a:lnTo>
                <a:lnTo>
                  <a:pt x="17720" y="214629"/>
                </a:lnTo>
                <a:lnTo>
                  <a:pt x="26416" y="170179"/>
                </a:lnTo>
                <a:lnTo>
                  <a:pt x="43053" y="130810"/>
                </a:lnTo>
                <a:lnTo>
                  <a:pt x="66421" y="96520"/>
                </a:lnTo>
                <a:lnTo>
                  <a:pt x="96138" y="66039"/>
                </a:lnTo>
                <a:lnTo>
                  <a:pt x="130937" y="43179"/>
                </a:lnTo>
                <a:lnTo>
                  <a:pt x="170053" y="26670"/>
                </a:lnTo>
                <a:lnTo>
                  <a:pt x="212598" y="17779"/>
                </a:lnTo>
                <a:lnTo>
                  <a:pt x="235076" y="16510"/>
                </a:lnTo>
                <a:lnTo>
                  <a:pt x="322495" y="16510"/>
                </a:lnTo>
                <a:lnTo>
                  <a:pt x="304292" y="10160"/>
                </a:lnTo>
                <a:lnTo>
                  <a:pt x="281686" y="3810"/>
                </a:lnTo>
                <a:lnTo>
                  <a:pt x="258191" y="0"/>
                </a:lnTo>
                <a:close/>
              </a:path>
              <a:path w="471170" h="469900">
                <a:moveTo>
                  <a:pt x="322495" y="16510"/>
                </a:moveTo>
                <a:lnTo>
                  <a:pt x="235076" y="16510"/>
                </a:lnTo>
                <a:lnTo>
                  <a:pt x="257429" y="17779"/>
                </a:lnTo>
                <a:lnTo>
                  <a:pt x="279146" y="20320"/>
                </a:lnTo>
                <a:lnTo>
                  <a:pt x="320294" y="33020"/>
                </a:lnTo>
                <a:lnTo>
                  <a:pt x="357378" y="53339"/>
                </a:lnTo>
                <a:lnTo>
                  <a:pt x="389890" y="80010"/>
                </a:lnTo>
                <a:lnTo>
                  <a:pt x="416560" y="113029"/>
                </a:lnTo>
                <a:lnTo>
                  <a:pt x="436880" y="149860"/>
                </a:lnTo>
                <a:lnTo>
                  <a:pt x="449580" y="190500"/>
                </a:lnTo>
                <a:lnTo>
                  <a:pt x="454088" y="233679"/>
                </a:lnTo>
                <a:lnTo>
                  <a:pt x="454092" y="236220"/>
                </a:lnTo>
                <a:lnTo>
                  <a:pt x="453315" y="252729"/>
                </a:lnTo>
                <a:lnTo>
                  <a:pt x="453195" y="255270"/>
                </a:lnTo>
                <a:lnTo>
                  <a:pt x="444500" y="299720"/>
                </a:lnTo>
                <a:lnTo>
                  <a:pt x="427990" y="339089"/>
                </a:lnTo>
                <a:lnTo>
                  <a:pt x="404495" y="373379"/>
                </a:lnTo>
                <a:lnTo>
                  <a:pt x="374904" y="403860"/>
                </a:lnTo>
                <a:lnTo>
                  <a:pt x="340106" y="426720"/>
                </a:lnTo>
                <a:lnTo>
                  <a:pt x="300863" y="444500"/>
                </a:lnTo>
                <a:lnTo>
                  <a:pt x="258318" y="452120"/>
                </a:lnTo>
                <a:lnTo>
                  <a:pt x="235838" y="453389"/>
                </a:lnTo>
                <a:lnTo>
                  <a:pt x="324696" y="453389"/>
                </a:lnTo>
                <a:lnTo>
                  <a:pt x="368173" y="429260"/>
                </a:lnTo>
                <a:lnTo>
                  <a:pt x="402844" y="400050"/>
                </a:lnTo>
                <a:lnTo>
                  <a:pt x="431292" y="365760"/>
                </a:lnTo>
                <a:lnTo>
                  <a:pt x="452882" y="325120"/>
                </a:lnTo>
                <a:lnTo>
                  <a:pt x="466344" y="281939"/>
                </a:lnTo>
                <a:lnTo>
                  <a:pt x="470809" y="236220"/>
                </a:lnTo>
                <a:lnTo>
                  <a:pt x="470916" y="233679"/>
                </a:lnTo>
                <a:lnTo>
                  <a:pt x="465836" y="186689"/>
                </a:lnTo>
                <a:lnTo>
                  <a:pt x="451993" y="142239"/>
                </a:lnTo>
                <a:lnTo>
                  <a:pt x="430022" y="102870"/>
                </a:lnTo>
                <a:lnTo>
                  <a:pt x="401193" y="67310"/>
                </a:lnTo>
                <a:lnTo>
                  <a:pt x="366141" y="39370"/>
                </a:lnTo>
                <a:lnTo>
                  <a:pt x="326136" y="17779"/>
                </a:lnTo>
                <a:lnTo>
                  <a:pt x="322495" y="16510"/>
                </a:lnTo>
                <a:close/>
              </a:path>
              <a:path w="471170" h="469900">
                <a:moveTo>
                  <a:pt x="235838" y="33020"/>
                </a:moveTo>
                <a:lnTo>
                  <a:pt x="195199" y="36829"/>
                </a:lnTo>
                <a:lnTo>
                  <a:pt x="157225" y="49529"/>
                </a:lnTo>
                <a:lnTo>
                  <a:pt x="122936" y="67310"/>
                </a:lnTo>
                <a:lnTo>
                  <a:pt x="92963" y="92710"/>
                </a:lnTo>
                <a:lnTo>
                  <a:pt x="68199" y="121920"/>
                </a:lnTo>
                <a:lnTo>
                  <a:pt x="49530" y="156210"/>
                </a:lnTo>
                <a:lnTo>
                  <a:pt x="37719" y="194310"/>
                </a:lnTo>
                <a:lnTo>
                  <a:pt x="33591" y="233679"/>
                </a:lnTo>
                <a:lnTo>
                  <a:pt x="33583" y="236220"/>
                </a:lnTo>
                <a:lnTo>
                  <a:pt x="34305" y="252729"/>
                </a:lnTo>
                <a:lnTo>
                  <a:pt x="42418" y="294639"/>
                </a:lnTo>
                <a:lnTo>
                  <a:pt x="57785" y="331470"/>
                </a:lnTo>
                <a:lnTo>
                  <a:pt x="79375" y="363220"/>
                </a:lnTo>
                <a:lnTo>
                  <a:pt x="106680" y="391160"/>
                </a:lnTo>
                <a:lnTo>
                  <a:pt x="138937" y="412750"/>
                </a:lnTo>
                <a:lnTo>
                  <a:pt x="175006" y="427989"/>
                </a:lnTo>
                <a:lnTo>
                  <a:pt x="214375" y="435610"/>
                </a:lnTo>
                <a:lnTo>
                  <a:pt x="235076" y="436879"/>
                </a:lnTo>
                <a:lnTo>
                  <a:pt x="255650" y="435610"/>
                </a:lnTo>
                <a:lnTo>
                  <a:pt x="275717" y="433070"/>
                </a:lnTo>
                <a:lnTo>
                  <a:pt x="295148" y="427989"/>
                </a:lnTo>
                <a:lnTo>
                  <a:pt x="313690" y="421639"/>
                </a:lnTo>
                <a:lnTo>
                  <a:pt x="316211" y="420370"/>
                </a:lnTo>
                <a:lnTo>
                  <a:pt x="234187" y="420370"/>
                </a:lnTo>
                <a:lnTo>
                  <a:pt x="215137" y="419100"/>
                </a:lnTo>
                <a:lnTo>
                  <a:pt x="162306" y="405129"/>
                </a:lnTo>
                <a:lnTo>
                  <a:pt x="116712" y="377189"/>
                </a:lnTo>
                <a:lnTo>
                  <a:pt x="81153" y="337820"/>
                </a:lnTo>
                <a:lnTo>
                  <a:pt x="58166" y="289560"/>
                </a:lnTo>
                <a:lnTo>
                  <a:pt x="50393" y="236220"/>
                </a:lnTo>
                <a:lnTo>
                  <a:pt x="50292" y="233679"/>
                </a:lnTo>
                <a:lnTo>
                  <a:pt x="51308" y="214629"/>
                </a:lnTo>
                <a:lnTo>
                  <a:pt x="65278" y="162560"/>
                </a:lnTo>
                <a:lnTo>
                  <a:pt x="93345" y="116839"/>
                </a:lnTo>
                <a:lnTo>
                  <a:pt x="132969" y="81279"/>
                </a:lnTo>
                <a:lnTo>
                  <a:pt x="181737" y="57150"/>
                </a:lnTo>
                <a:lnTo>
                  <a:pt x="236728" y="49529"/>
                </a:lnTo>
                <a:lnTo>
                  <a:pt x="314451" y="49529"/>
                </a:lnTo>
                <a:lnTo>
                  <a:pt x="295910" y="41910"/>
                </a:lnTo>
                <a:lnTo>
                  <a:pt x="276606" y="36829"/>
                </a:lnTo>
                <a:lnTo>
                  <a:pt x="256540" y="34289"/>
                </a:lnTo>
                <a:lnTo>
                  <a:pt x="235838" y="33020"/>
                </a:lnTo>
                <a:close/>
              </a:path>
              <a:path w="471170" h="469900">
                <a:moveTo>
                  <a:pt x="314451" y="49529"/>
                </a:moveTo>
                <a:lnTo>
                  <a:pt x="236728" y="49529"/>
                </a:lnTo>
                <a:lnTo>
                  <a:pt x="255778" y="50800"/>
                </a:lnTo>
                <a:lnTo>
                  <a:pt x="273938" y="53339"/>
                </a:lnTo>
                <a:lnTo>
                  <a:pt x="324866" y="72389"/>
                </a:lnTo>
                <a:lnTo>
                  <a:pt x="367284" y="105410"/>
                </a:lnTo>
                <a:lnTo>
                  <a:pt x="398907" y="148589"/>
                </a:lnTo>
                <a:lnTo>
                  <a:pt x="417068" y="199389"/>
                </a:lnTo>
                <a:lnTo>
                  <a:pt x="420624" y="236220"/>
                </a:lnTo>
                <a:lnTo>
                  <a:pt x="419608" y="255270"/>
                </a:lnTo>
                <a:lnTo>
                  <a:pt x="405638" y="308610"/>
                </a:lnTo>
                <a:lnTo>
                  <a:pt x="377571" y="354329"/>
                </a:lnTo>
                <a:lnTo>
                  <a:pt x="338074" y="389889"/>
                </a:lnTo>
                <a:lnTo>
                  <a:pt x="289433" y="412750"/>
                </a:lnTo>
                <a:lnTo>
                  <a:pt x="234187" y="420370"/>
                </a:lnTo>
                <a:lnTo>
                  <a:pt x="316211" y="420370"/>
                </a:lnTo>
                <a:lnTo>
                  <a:pt x="363600" y="391160"/>
                </a:lnTo>
                <a:lnTo>
                  <a:pt x="391033" y="364489"/>
                </a:lnTo>
                <a:lnTo>
                  <a:pt x="412876" y="331470"/>
                </a:lnTo>
                <a:lnTo>
                  <a:pt x="428244" y="295910"/>
                </a:lnTo>
                <a:lnTo>
                  <a:pt x="436372" y="256539"/>
                </a:lnTo>
                <a:lnTo>
                  <a:pt x="437332" y="233679"/>
                </a:lnTo>
                <a:lnTo>
                  <a:pt x="436610" y="217170"/>
                </a:lnTo>
                <a:lnTo>
                  <a:pt x="428498" y="175260"/>
                </a:lnTo>
                <a:lnTo>
                  <a:pt x="413258" y="139700"/>
                </a:lnTo>
                <a:lnTo>
                  <a:pt x="391541" y="106679"/>
                </a:lnTo>
                <a:lnTo>
                  <a:pt x="364236" y="80010"/>
                </a:lnTo>
                <a:lnTo>
                  <a:pt x="332105" y="57150"/>
                </a:lnTo>
                <a:lnTo>
                  <a:pt x="314451" y="49529"/>
                </a:lnTo>
                <a:close/>
              </a:path>
            </a:pathLst>
          </a:custGeom>
          <a:solidFill>
            <a:srgbClr val="7A9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0902" y="493522"/>
            <a:ext cx="730219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106550"/>
            <a:ext cx="8481695" cy="3597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7A979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2488" y="6471546"/>
            <a:ext cx="1811020" cy="175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B8F3-EDB8-4523-A633-F1AC298F32DD}" type="datetime1">
              <a:rPr lang="en-US" smtClean="0"/>
              <a:pPr/>
              <a:t>17/02/2025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701028"/>
            <a:ext cx="8839200" cy="5080"/>
          </a:xfrm>
          <a:custGeom>
            <a:avLst/>
            <a:gdLst/>
            <a:ahLst/>
            <a:cxnLst/>
            <a:rect l="l" t="t" r="r" b="b"/>
            <a:pathLst>
              <a:path w="8839200" h="5079">
                <a:moveTo>
                  <a:pt x="0" y="4571"/>
                </a:moveTo>
                <a:lnTo>
                  <a:pt x="8839200" y="4571"/>
                </a:lnTo>
                <a:lnTo>
                  <a:pt x="8839200" y="0"/>
                </a:lnTo>
                <a:lnTo>
                  <a:pt x="0" y="0"/>
                </a:lnTo>
                <a:lnTo>
                  <a:pt x="0" y="4571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2514600"/>
            <a:ext cx="8839200" cy="3877310"/>
          </a:xfrm>
          <a:custGeom>
            <a:avLst/>
            <a:gdLst/>
            <a:ahLst/>
            <a:cxnLst/>
            <a:rect l="l" t="t" r="r" b="b"/>
            <a:pathLst>
              <a:path w="8839200" h="3877310">
                <a:moveTo>
                  <a:pt x="0" y="3877055"/>
                </a:moveTo>
                <a:lnTo>
                  <a:pt x="8839200" y="3877055"/>
                </a:lnTo>
                <a:lnTo>
                  <a:pt x="8839200" y="0"/>
                </a:lnTo>
                <a:lnTo>
                  <a:pt x="0" y="0"/>
                </a:lnTo>
                <a:lnTo>
                  <a:pt x="0" y="3877055"/>
                </a:lnTo>
                <a:close/>
              </a:path>
            </a:pathLst>
          </a:custGeom>
          <a:solidFill>
            <a:srgbClr val="C5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8991600" y="2514600"/>
                  </a:lnTo>
                  <a:lnTo>
                    <a:pt x="8991600" y="6705600"/>
                  </a:lnTo>
                  <a:lnTo>
                    <a:pt x="152400" y="6705600"/>
                  </a:lnTo>
                  <a:lnTo>
                    <a:pt x="152400" y="2514600"/>
                  </a:lnTo>
                  <a:lnTo>
                    <a:pt x="8991600" y="2514600"/>
                  </a:ln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2514600"/>
                  </a:lnTo>
                  <a:lnTo>
                    <a:pt x="0" y="670560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6705600"/>
                  </a:lnTo>
                  <a:lnTo>
                    <a:pt x="9144000" y="2514600"/>
                  </a:lnTo>
                  <a:lnTo>
                    <a:pt x="9144000" y="304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4" y="6391655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2"/>
                  </a:lnTo>
                  <a:lnTo>
                    <a:pt x="8833104" y="309372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447" y="2420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192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2400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7200" y="211531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84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37303" y="2186432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4820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35838" y="453389"/>
                  </a:lnTo>
                  <a:lnTo>
                    <a:pt x="213487" y="452120"/>
                  </a:lnTo>
                  <a:lnTo>
                    <a:pt x="170942" y="444500"/>
                  </a:lnTo>
                  <a:lnTo>
                    <a:pt x="131572" y="427989"/>
                  </a:lnTo>
                  <a:lnTo>
                    <a:pt x="96647" y="403860"/>
                  </a:lnTo>
                  <a:lnTo>
                    <a:pt x="66929" y="374650"/>
                  </a:lnTo>
                  <a:lnTo>
                    <a:pt x="43434" y="339089"/>
                  </a:lnTo>
                  <a:lnTo>
                    <a:pt x="26670" y="300989"/>
                  </a:lnTo>
                  <a:lnTo>
                    <a:pt x="17907" y="25781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3229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0670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8260"/>
                  </a:lnTo>
                  <a:lnTo>
                    <a:pt x="122936" y="67310"/>
                  </a:lnTo>
                  <a:lnTo>
                    <a:pt x="92963" y="91439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87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8289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1289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7320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3220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8304" y="2989910"/>
            <a:ext cx="6283325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5"/>
              </a:spcBef>
            </a:pPr>
            <a:r>
              <a:rPr sz="4400" b="1" spc="200" dirty="0">
                <a:solidFill>
                  <a:srgbClr val="C00000"/>
                </a:solidFill>
                <a:latin typeface="Cambria"/>
                <a:cs typeface="Cambria"/>
              </a:rPr>
              <a:t>STRUCTURING</a:t>
            </a:r>
            <a:r>
              <a:rPr sz="4400" b="1" spc="46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4400" b="1" spc="140" dirty="0">
                <a:solidFill>
                  <a:srgbClr val="C00000"/>
                </a:solidFill>
                <a:latin typeface="Cambria"/>
                <a:cs typeface="Cambria"/>
              </a:rPr>
              <a:t>THE </a:t>
            </a:r>
            <a:r>
              <a:rPr sz="4400" b="1" dirty="0">
                <a:solidFill>
                  <a:srgbClr val="C00000"/>
                </a:solidFill>
                <a:latin typeface="Cambria"/>
                <a:cs typeface="Cambria"/>
              </a:rPr>
              <a:t>DATA,</a:t>
            </a:r>
            <a:r>
              <a:rPr sz="4400" b="1" spc="43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4400" b="1" spc="130" dirty="0">
                <a:solidFill>
                  <a:srgbClr val="C00000"/>
                </a:solidFill>
                <a:latin typeface="Cambria"/>
                <a:cs typeface="Cambria"/>
              </a:rPr>
              <a:t>COMPUTATIONS </a:t>
            </a:r>
            <a:r>
              <a:rPr sz="4400" b="1" spc="160" dirty="0">
                <a:solidFill>
                  <a:srgbClr val="C00000"/>
                </a:solidFill>
                <a:latin typeface="Cambria"/>
                <a:cs typeface="Cambria"/>
              </a:rPr>
              <a:t>AND</a:t>
            </a:r>
            <a:r>
              <a:rPr sz="4400" b="1" spc="47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4400" b="1" spc="180" dirty="0">
                <a:solidFill>
                  <a:srgbClr val="C00000"/>
                </a:solidFill>
                <a:latin typeface="Cambria"/>
                <a:cs typeface="Cambria"/>
              </a:rPr>
              <a:t>PROGRAM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3866" y="264363"/>
            <a:ext cx="71145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Principles</a:t>
            </a:r>
            <a:r>
              <a:rPr sz="3200" b="1" spc="-6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sz="3200" b="1" spc="-5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mbria"/>
                <a:cs typeface="Cambria"/>
              </a:rPr>
              <a:t>Programming</a:t>
            </a:r>
            <a:r>
              <a:rPr sz="3200" b="1" spc="-7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mbria"/>
                <a:cs typeface="Cambria"/>
              </a:rPr>
              <a:t>Languages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90009" y="1329893"/>
            <a:ext cx="1365250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latin typeface="Cambria"/>
                <a:cs typeface="Cambria"/>
              </a:rPr>
              <a:t>Unit</a:t>
            </a:r>
            <a:r>
              <a:rPr sz="3800" b="1" spc="-20" dirty="0">
                <a:latin typeface="Cambria"/>
                <a:cs typeface="Cambria"/>
              </a:rPr>
              <a:t> </a:t>
            </a:r>
            <a:r>
              <a:rPr sz="3800" b="1" spc="-50" dirty="0">
                <a:latin typeface="Cambria"/>
                <a:cs typeface="Cambria"/>
              </a:rPr>
              <a:t>2</a:t>
            </a:r>
            <a:endParaRPr sz="3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16373" y="2280030"/>
            <a:ext cx="1130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7A9799"/>
                </a:solidFill>
                <a:latin typeface="Georgia"/>
                <a:cs typeface="Georgia"/>
              </a:rPr>
              <a:t>1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820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Types</a:t>
            </a:r>
            <a:r>
              <a:rPr spc="-45" dirty="0"/>
              <a:t> </a:t>
            </a:r>
            <a:r>
              <a:rPr dirty="0"/>
              <a:t>(Used</a:t>
            </a:r>
            <a:r>
              <a:rPr spc="-65" dirty="0"/>
              <a:t> </a:t>
            </a:r>
            <a:r>
              <a:rPr dirty="0"/>
              <a:t>Defined</a:t>
            </a:r>
            <a:r>
              <a:rPr spc="-75" dirty="0"/>
              <a:t> </a:t>
            </a:r>
            <a:r>
              <a:rPr dirty="0"/>
              <a:t>data</a:t>
            </a:r>
            <a:r>
              <a:rPr spc="-65" dirty="0"/>
              <a:t> </a:t>
            </a:r>
            <a:r>
              <a:rPr spc="-10" dirty="0"/>
              <a:t>type)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0491" y="1106550"/>
            <a:ext cx="8457565" cy="3869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12</a:t>
            </a:r>
            <a:endParaRPr sz="1600">
              <a:latin typeface="Georgia"/>
              <a:cs typeface="Georgia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6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user-</a:t>
            </a:r>
            <a:r>
              <a:rPr sz="1800" dirty="0">
                <a:latin typeface="Georgia"/>
                <a:cs typeface="Georgia"/>
              </a:rPr>
              <a:t>defined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data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type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(UDT)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data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type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that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derived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from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existing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data </a:t>
            </a:r>
            <a:r>
              <a:rPr sz="1800" dirty="0">
                <a:latin typeface="Georgia"/>
                <a:cs typeface="Georgia"/>
              </a:rPr>
              <a:t>type.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You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can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use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UDTs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extend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5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built-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types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already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available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create </a:t>
            </a:r>
            <a:r>
              <a:rPr sz="1800" dirty="0">
                <a:latin typeface="Georgia"/>
                <a:cs typeface="Georgia"/>
              </a:rPr>
              <a:t>your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own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customized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data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types.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Font typeface="Wingdings"/>
              <a:buChar char=""/>
            </a:pPr>
            <a:endParaRPr sz="1800">
              <a:latin typeface="Georgia"/>
              <a:cs typeface="Georgia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created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programmer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fulfill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programing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requirement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called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Georgia"/>
                <a:cs typeface="Georgia"/>
              </a:rPr>
              <a:t>user-</a:t>
            </a:r>
            <a:r>
              <a:rPr sz="2000" dirty="0">
                <a:latin typeface="Georgia"/>
                <a:cs typeface="Georgia"/>
              </a:rPr>
              <a:t>defined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data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type.</a:t>
            </a:r>
            <a:endParaRPr sz="2000">
              <a:latin typeface="Georgia"/>
              <a:cs typeface="Georgia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mbria"/>
                <a:cs typeface="Cambria"/>
              </a:rPr>
              <a:t>Example: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Reference,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pointers,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Function,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Class,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interface,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enum,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structure, </a:t>
            </a:r>
            <a:r>
              <a:rPr sz="2000" dirty="0">
                <a:latin typeface="Cambria"/>
                <a:cs typeface="Cambria"/>
              </a:rPr>
              <a:t>union,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etc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95"/>
              </a:spcBef>
            </a:pPr>
            <a:r>
              <a:rPr dirty="0"/>
              <a:t>Local</a:t>
            </a:r>
            <a:r>
              <a:rPr spc="-9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1106550"/>
            <a:ext cx="8484870" cy="4008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109</a:t>
            </a:r>
            <a:endParaRPr sz="1600">
              <a:latin typeface="Georgia"/>
              <a:cs typeface="Georgia"/>
            </a:endParaRPr>
          </a:p>
          <a:p>
            <a:pPr marL="299085" marR="6350" indent="-287020" algn="just">
              <a:lnSpc>
                <a:spcPct val="150000"/>
              </a:lnSpc>
              <a:spcBef>
                <a:spcPts val="28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Variables</a:t>
            </a:r>
            <a:r>
              <a:rPr sz="1800" spc="2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that</a:t>
            </a:r>
            <a:r>
              <a:rPr sz="1800" spc="2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declared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within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or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inside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2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function</a:t>
            </a:r>
            <a:r>
              <a:rPr sz="1800" spc="2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block</a:t>
            </a:r>
            <a:r>
              <a:rPr sz="1800" spc="2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known</a:t>
            </a:r>
            <a:r>
              <a:rPr sz="1800" spc="2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229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Local variables.</a:t>
            </a:r>
            <a:endParaRPr sz="1800">
              <a:latin typeface="Cambria"/>
              <a:cs typeface="Cambria"/>
            </a:endParaRPr>
          </a:p>
          <a:p>
            <a:pPr marL="298450" indent="-285750" algn="just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mbria"/>
                <a:cs typeface="Cambria"/>
              </a:rPr>
              <a:t>These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only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accessed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within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function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which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they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declared.</a:t>
            </a:r>
            <a:endParaRPr sz="1800">
              <a:latin typeface="Cambria"/>
              <a:cs typeface="Cambria"/>
            </a:endParaRPr>
          </a:p>
          <a:p>
            <a:pPr marL="299085" marR="5715" indent="-28702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4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lifetime</a:t>
            </a:r>
            <a:r>
              <a:rPr sz="1800" spc="43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43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4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local</a:t>
            </a:r>
            <a:r>
              <a:rPr sz="1800" spc="4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</a:t>
            </a:r>
            <a:r>
              <a:rPr sz="1800" spc="43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4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within</a:t>
            </a:r>
            <a:r>
              <a:rPr sz="1800" spc="4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its</a:t>
            </a:r>
            <a:r>
              <a:rPr sz="1800" spc="4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function</a:t>
            </a:r>
            <a:r>
              <a:rPr sz="1800" spc="4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only,</a:t>
            </a:r>
            <a:r>
              <a:rPr sz="1800" spc="4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which</a:t>
            </a:r>
            <a:r>
              <a:rPr sz="1800" spc="4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means</a:t>
            </a:r>
            <a:r>
              <a:rPr sz="1800" spc="434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the </a:t>
            </a:r>
            <a:r>
              <a:rPr sz="1800" dirty="0">
                <a:latin typeface="Cambria"/>
                <a:cs typeface="Cambria"/>
              </a:rPr>
              <a:t>variable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exists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till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function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executes. </a:t>
            </a:r>
            <a:r>
              <a:rPr sz="1800" dirty="0">
                <a:latin typeface="Cambria"/>
                <a:cs typeface="Cambria"/>
              </a:rPr>
              <a:t>Once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function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execution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completed,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local </a:t>
            </a:r>
            <a:r>
              <a:rPr sz="1800" dirty="0">
                <a:latin typeface="Cambria"/>
                <a:cs typeface="Cambria"/>
              </a:rPr>
              <a:t>variables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destroyed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no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longer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exist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outside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function.</a:t>
            </a:r>
            <a:endParaRPr sz="1800">
              <a:latin typeface="Cambria"/>
              <a:cs typeface="Cambria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reason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limited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scope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local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variables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that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local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variables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stored </a:t>
            </a:r>
            <a:r>
              <a:rPr sz="1800" dirty="0">
                <a:latin typeface="Cambria"/>
                <a:cs typeface="Cambria"/>
              </a:rPr>
              <a:t>in the stack,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which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dynamic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 nature and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automatically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cleans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up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 data </a:t>
            </a:r>
            <a:r>
              <a:rPr sz="1800" spc="-10" dirty="0">
                <a:latin typeface="Cambria"/>
                <a:cs typeface="Cambria"/>
              </a:rPr>
              <a:t>stored </a:t>
            </a:r>
            <a:r>
              <a:rPr sz="1800" dirty="0">
                <a:latin typeface="Cambria"/>
                <a:cs typeface="Cambria"/>
              </a:rPr>
              <a:t>within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it.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95"/>
              </a:spcBef>
            </a:pPr>
            <a:r>
              <a:rPr dirty="0"/>
              <a:t>Local</a:t>
            </a:r>
            <a:r>
              <a:rPr spc="-9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1106550"/>
            <a:ext cx="8484870" cy="4008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18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110</a:t>
            </a:r>
            <a:endParaRPr sz="1600">
              <a:latin typeface="Georgia"/>
              <a:cs typeface="Georgia"/>
            </a:endParaRPr>
          </a:p>
          <a:p>
            <a:pPr marL="299085" marR="6350" indent="-287020" algn="just">
              <a:lnSpc>
                <a:spcPct val="150000"/>
              </a:lnSpc>
              <a:spcBef>
                <a:spcPts val="28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Variables</a:t>
            </a:r>
            <a:r>
              <a:rPr sz="1800" spc="2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that</a:t>
            </a:r>
            <a:r>
              <a:rPr sz="1800" spc="2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declared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within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or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inside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2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function</a:t>
            </a:r>
            <a:r>
              <a:rPr sz="1800" spc="2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block</a:t>
            </a:r>
            <a:r>
              <a:rPr sz="1800" spc="2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known</a:t>
            </a:r>
            <a:r>
              <a:rPr sz="1800" spc="2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229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Local variables.</a:t>
            </a:r>
            <a:endParaRPr sz="1800">
              <a:latin typeface="Cambria"/>
              <a:cs typeface="Cambria"/>
            </a:endParaRPr>
          </a:p>
          <a:p>
            <a:pPr marL="298450" indent="-285750" algn="just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mbria"/>
                <a:cs typeface="Cambria"/>
              </a:rPr>
              <a:t>These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only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accessed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within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function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which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they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declared.</a:t>
            </a:r>
            <a:endParaRPr sz="1800">
              <a:latin typeface="Cambria"/>
              <a:cs typeface="Cambria"/>
            </a:endParaRPr>
          </a:p>
          <a:p>
            <a:pPr marL="299085" marR="5715" indent="-28702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4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lifetime</a:t>
            </a:r>
            <a:r>
              <a:rPr sz="1800" spc="43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43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4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local</a:t>
            </a:r>
            <a:r>
              <a:rPr sz="1800" spc="4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</a:t>
            </a:r>
            <a:r>
              <a:rPr sz="1800" spc="43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4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within</a:t>
            </a:r>
            <a:r>
              <a:rPr sz="1800" spc="4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its</a:t>
            </a:r>
            <a:r>
              <a:rPr sz="1800" spc="4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function</a:t>
            </a:r>
            <a:r>
              <a:rPr sz="1800" spc="4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only,</a:t>
            </a:r>
            <a:r>
              <a:rPr sz="1800" spc="4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which</a:t>
            </a:r>
            <a:r>
              <a:rPr sz="1800" spc="4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means</a:t>
            </a:r>
            <a:r>
              <a:rPr sz="1800" spc="434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the </a:t>
            </a:r>
            <a:r>
              <a:rPr sz="1800" dirty="0">
                <a:latin typeface="Cambria"/>
                <a:cs typeface="Cambria"/>
              </a:rPr>
              <a:t>variable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exists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till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function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executes. </a:t>
            </a:r>
            <a:r>
              <a:rPr sz="1800" dirty="0">
                <a:latin typeface="Cambria"/>
                <a:cs typeface="Cambria"/>
              </a:rPr>
              <a:t>Once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function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execution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completed,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local </a:t>
            </a:r>
            <a:r>
              <a:rPr sz="1800" dirty="0">
                <a:latin typeface="Cambria"/>
                <a:cs typeface="Cambria"/>
              </a:rPr>
              <a:t>variables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destroyed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no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longer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exist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outside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function.</a:t>
            </a:r>
            <a:endParaRPr sz="1800">
              <a:latin typeface="Cambria"/>
              <a:cs typeface="Cambria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reason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limited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scope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local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variables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that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local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variables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stored </a:t>
            </a:r>
            <a:r>
              <a:rPr sz="1800" dirty="0">
                <a:latin typeface="Cambria"/>
                <a:cs typeface="Cambria"/>
              </a:rPr>
              <a:t>in the stack,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which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dynamic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 nature and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automatically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cleans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up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 data </a:t>
            </a:r>
            <a:r>
              <a:rPr sz="1800" spc="-10" dirty="0">
                <a:latin typeface="Cambria"/>
                <a:cs typeface="Cambria"/>
              </a:rPr>
              <a:t>stored </a:t>
            </a:r>
            <a:r>
              <a:rPr sz="1800" dirty="0">
                <a:latin typeface="Cambria"/>
                <a:cs typeface="Cambria"/>
              </a:rPr>
              <a:t>within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it.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95"/>
              </a:spcBef>
            </a:pPr>
            <a:r>
              <a:rPr dirty="0"/>
              <a:t>Local</a:t>
            </a:r>
            <a:r>
              <a:rPr spc="-9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447794" y="1106550"/>
            <a:ext cx="286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111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7340" y="1523238"/>
            <a:ext cx="1848485" cy="355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spc="-10" dirty="0">
                <a:latin typeface="Cambria"/>
                <a:cs typeface="Cambria"/>
              </a:rPr>
              <a:t>Example: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ts val="4320"/>
              </a:lnSpc>
              <a:spcBef>
                <a:spcPts val="225"/>
              </a:spcBef>
            </a:pPr>
            <a:r>
              <a:rPr sz="1800" dirty="0">
                <a:latin typeface="Cambria"/>
                <a:cs typeface="Cambria"/>
              </a:rPr>
              <a:t>#include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&lt;stdio.h&gt; </a:t>
            </a:r>
            <a:r>
              <a:rPr sz="1800" dirty="0">
                <a:latin typeface="Cambria"/>
                <a:cs typeface="Cambria"/>
              </a:rPr>
              <a:t>void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main(){</a:t>
            </a:r>
            <a:endParaRPr sz="1800">
              <a:latin typeface="Cambria"/>
              <a:cs typeface="Cambria"/>
            </a:endParaRPr>
          </a:p>
          <a:p>
            <a:pPr marL="266700" marR="779780">
              <a:lnSpc>
                <a:spcPts val="4320"/>
              </a:lnSpc>
              <a:spcBef>
                <a:spcPts val="5"/>
              </a:spcBef>
            </a:pPr>
            <a:r>
              <a:rPr sz="1800" dirty="0">
                <a:latin typeface="Cambria"/>
                <a:cs typeface="Cambria"/>
              </a:rPr>
              <a:t>int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35" dirty="0">
                <a:latin typeface="Cambria"/>
                <a:cs typeface="Cambria"/>
              </a:rPr>
              <a:t>a;</a:t>
            </a:r>
            <a:r>
              <a:rPr sz="1800" spc="5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int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35" dirty="0">
                <a:latin typeface="Cambria"/>
                <a:cs typeface="Cambria"/>
              </a:rPr>
              <a:t>b;</a:t>
            </a:r>
            <a:r>
              <a:rPr sz="1800" spc="5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int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sum;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1800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95"/>
              </a:spcBef>
            </a:pPr>
            <a:r>
              <a:rPr dirty="0"/>
              <a:t>Local</a:t>
            </a:r>
            <a:r>
              <a:rPr spc="-9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435602" y="1106550"/>
            <a:ext cx="312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112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7340" y="1386078"/>
            <a:ext cx="2638425" cy="1260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Types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local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Variables</a:t>
            </a:r>
            <a:endParaRPr sz="1800">
              <a:latin typeface="Cambria"/>
              <a:cs typeface="Cambria"/>
            </a:endParaRPr>
          </a:p>
          <a:p>
            <a:pPr marL="237490" indent="-22479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37490" algn="l"/>
              </a:tabLst>
            </a:pPr>
            <a:r>
              <a:rPr sz="1800" dirty="0">
                <a:latin typeface="Cambria"/>
                <a:cs typeface="Cambria"/>
              </a:rPr>
              <a:t>Static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Local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Variables</a:t>
            </a:r>
            <a:endParaRPr sz="1800">
              <a:latin typeface="Cambria"/>
              <a:cs typeface="Cambria"/>
            </a:endParaRPr>
          </a:p>
          <a:p>
            <a:pPr marL="237490" indent="-22479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37490" algn="l"/>
              </a:tabLst>
            </a:pPr>
            <a:r>
              <a:rPr sz="1800" dirty="0">
                <a:latin typeface="Cambria"/>
                <a:cs typeface="Cambria"/>
              </a:rPr>
              <a:t>Stack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Dynamic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Variables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95"/>
              </a:spcBef>
            </a:pPr>
            <a:r>
              <a:rPr dirty="0"/>
              <a:t>Local</a:t>
            </a:r>
            <a:r>
              <a:rPr spc="-9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90" algn="ctr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113</a:t>
            </a:r>
          </a:p>
          <a:p>
            <a:pPr marL="12700">
              <a:lnSpc>
                <a:spcPct val="100000"/>
              </a:lnSpc>
              <a:spcBef>
                <a:spcPts val="1365"/>
              </a:spcBef>
              <a:tabLst>
                <a:tab pos="354965" algn="l"/>
              </a:tabLst>
            </a:pPr>
            <a:r>
              <a:rPr sz="1800" b="1" spc="-25" dirty="0">
                <a:solidFill>
                  <a:srgbClr val="000000"/>
                </a:solidFill>
                <a:latin typeface="Cambria"/>
                <a:cs typeface="Cambria"/>
              </a:rPr>
              <a:t>1.</a:t>
            </a:r>
            <a:r>
              <a:rPr sz="1800" b="1" dirty="0">
                <a:solidFill>
                  <a:srgbClr val="000000"/>
                </a:solidFill>
                <a:latin typeface="Cambria"/>
                <a:cs typeface="Cambria"/>
              </a:rPr>
              <a:t>	Static</a:t>
            </a:r>
            <a:r>
              <a:rPr sz="1800" b="1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mbria"/>
                <a:cs typeface="Cambria"/>
              </a:rPr>
              <a:t>Local</a:t>
            </a:r>
            <a:r>
              <a:rPr sz="1800" b="1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000000"/>
                </a:solidFill>
                <a:latin typeface="Cambria"/>
                <a:cs typeface="Cambria"/>
              </a:rPr>
              <a:t>Variables: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0000"/>
                </a:solidFill>
              </a:rPr>
              <a:t>A</a:t>
            </a:r>
            <a:r>
              <a:rPr sz="1800" spc="7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local</a:t>
            </a:r>
            <a:r>
              <a:rPr sz="1800" spc="8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static</a:t>
            </a:r>
            <a:r>
              <a:rPr sz="1800" spc="7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variable</a:t>
            </a:r>
            <a:r>
              <a:rPr sz="1800" spc="9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is</a:t>
            </a:r>
            <a:r>
              <a:rPr sz="1800" spc="8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a</a:t>
            </a:r>
            <a:r>
              <a:rPr sz="1800" spc="8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variable,</a:t>
            </a:r>
            <a:r>
              <a:rPr sz="1800" spc="7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whose</a:t>
            </a:r>
            <a:r>
              <a:rPr sz="1800" spc="8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lifetime</a:t>
            </a:r>
            <a:r>
              <a:rPr sz="1800" spc="8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doesn’t</a:t>
            </a:r>
            <a:r>
              <a:rPr sz="1800" spc="8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stop</a:t>
            </a:r>
            <a:r>
              <a:rPr sz="1800" spc="8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with</a:t>
            </a:r>
            <a:r>
              <a:rPr sz="1800" spc="7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a</a:t>
            </a:r>
            <a:r>
              <a:rPr sz="1800" spc="8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function</a:t>
            </a:r>
            <a:r>
              <a:rPr sz="1800" spc="80" dirty="0">
                <a:solidFill>
                  <a:srgbClr val="000000"/>
                </a:solidFill>
              </a:rPr>
              <a:t> </a:t>
            </a:r>
            <a:r>
              <a:rPr sz="1800" spc="-20" dirty="0">
                <a:solidFill>
                  <a:srgbClr val="000000"/>
                </a:solidFill>
              </a:rPr>
              <a:t>call</a:t>
            </a:r>
            <a:endParaRPr sz="1800"/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0000"/>
                </a:solidFill>
              </a:rPr>
              <a:t>where</a:t>
            </a:r>
            <a:r>
              <a:rPr sz="1800" spc="-2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it</a:t>
            </a:r>
            <a:r>
              <a:rPr sz="1800" spc="-4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is</a:t>
            </a:r>
            <a:r>
              <a:rPr sz="1800" spc="-4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declared.</a:t>
            </a:r>
            <a:r>
              <a:rPr sz="1800" spc="-2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It</a:t>
            </a:r>
            <a:r>
              <a:rPr sz="1800" spc="-3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extends</a:t>
            </a:r>
            <a:r>
              <a:rPr sz="1800" spc="-3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until</a:t>
            </a:r>
            <a:r>
              <a:rPr sz="1800" spc="-4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the</a:t>
            </a:r>
            <a:r>
              <a:rPr sz="1800" spc="-2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lifetime</a:t>
            </a:r>
            <a:r>
              <a:rPr sz="1800" spc="-3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of</a:t>
            </a:r>
            <a:r>
              <a:rPr sz="1800" spc="-2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a</a:t>
            </a:r>
            <a:r>
              <a:rPr sz="1800" spc="-4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complete</a:t>
            </a:r>
            <a:r>
              <a:rPr sz="1800" spc="-4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program.</a:t>
            </a:r>
            <a:endParaRPr sz="180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95"/>
              </a:spcBef>
            </a:pPr>
            <a:r>
              <a:rPr dirty="0"/>
              <a:t>Local</a:t>
            </a:r>
            <a:r>
              <a:rPr spc="-9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090" algn="ctr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114</a:t>
            </a: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800" b="1" spc="-20" dirty="0">
                <a:solidFill>
                  <a:srgbClr val="000000"/>
                </a:solidFill>
                <a:latin typeface="Cambria"/>
                <a:cs typeface="Cambria"/>
              </a:rPr>
              <a:t>Advantages</a:t>
            </a:r>
            <a:r>
              <a:rPr sz="1800" b="1" spc="-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sz="1800" b="1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mbria"/>
                <a:cs typeface="Cambria"/>
              </a:rPr>
              <a:t>Static</a:t>
            </a:r>
            <a:r>
              <a:rPr sz="1800" b="1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mbria"/>
                <a:cs typeface="Cambria"/>
              </a:rPr>
              <a:t>Local</a:t>
            </a:r>
            <a:r>
              <a:rPr sz="1800" b="1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000000"/>
                </a:solidFill>
                <a:latin typeface="Cambria"/>
                <a:cs typeface="Cambria"/>
              </a:rPr>
              <a:t>Variables: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1800" spc="2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static</a:t>
            </a:r>
            <a:r>
              <a:rPr sz="1800" spc="2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local</a:t>
            </a:r>
            <a:r>
              <a:rPr sz="1800" spc="22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variables</a:t>
            </a:r>
            <a:r>
              <a:rPr sz="1800" spc="2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are</a:t>
            </a:r>
            <a:r>
              <a:rPr sz="1800" spc="22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efficient</a:t>
            </a:r>
            <a:r>
              <a:rPr sz="1800" spc="2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than</a:t>
            </a:r>
            <a:r>
              <a:rPr sz="1800" spc="2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stack-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dynamic</a:t>
            </a:r>
            <a:r>
              <a:rPr sz="1800" spc="2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local</a:t>
            </a:r>
            <a:r>
              <a:rPr sz="1800" spc="2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variables</a:t>
            </a:r>
            <a:r>
              <a:rPr sz="1800" spc="2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as</a:t>
            </a:r>
            <a:r>
              <a:rPr sz="1800" spc="229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they</a:t>
            </a:r>
            <a:endParaRPr sz="18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require</a:t>
            </a:r>
            <a:r>
              <a:rPr sz="18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no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run</a:t>
            </a:r>
            <a:r>
              <a:rPr sz="1800" spc="-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time</a:t>
            </a:r>
            <a:r>
              <a:rPr sz="18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overhead</a:t>
            </a:r>
            <a:r>
              <a:rPr sz="18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for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allocation</a:t>
            </a:r>
            <a:r>
              <a:rPr sz="1800" spc="-7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and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deallocation.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354965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It</a:t>
            </a:r>
            <a:r>
              <a:rPr sz="18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allows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direct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accessing.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Cambria"/>
              <a:buAutoNum type="arabicPeriod" startAt="2"/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Cambria"/>
              <a:buAutoNum type="arabicPeriod" startAt="2"/>
            </a:pPr>
            <a:endParaRPr sz="1800">
              <a:latin typeface="Cambria"/>
              <a:cs typeface="Cambria"/>
            </a:endParaRPr>
          </a:p>
          <a:p>
            <a:pPr marL="354965" lvl="1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1800" b="1" spc="-10" dirty="0">
                <a:latin typeface="Cambria"/>
                <a:cs typeface="Cambria"/>
              </a:rPr>
              <a:t>Disadvantages</a:t>
            </a:r>
            <a:r>
              <a:rPr sz="1800" b="1" spc="-7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Static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Local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Variables:</a:t>
            </a:r>
            <a:endParaRPr sz="1800">
              <a:latin typeface="Cambria"/>
              <a:cs typeface="Cambria"/>
            </a:endParaRPr>
          </a:p>
          <a:p>
            <a:pPr marL="288290" indent="-27559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288290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They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do</a:t>
            </a:r>
            <a:r>
              <a:rPr sz="1800" spc="-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not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support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for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recursion.</a:t>
            </a:r>
            <a:endParaRPr sz="1800">
              <a:latin typeface="Cambria"/>
              <a:cs typeface="Cambria"/>
            </a:endParaRPr>
          </a:p>
          <a:p>
            <a:pPr marL="288290" indent="-27559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88290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storage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for</a:t>
            </a:r>
            <a:r>
              <a:rPr sz="18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locals</a:t>
            </a:r>
            <a:r>
              <a:rPr sz="18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cannot</a:t>
            </a:r>
            <a:r>
              <a:rPr sz="1800" spc="-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sz="18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shared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among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some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programs.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95"/>
              </a:spcBef>
            </a:pPr>
            <a:r>
              <a:rPr dirty="0"/>
              <a:t>Local</a:t>
            </a:r>
            <a:r>
              <a:rPr spc="-9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1106550"/>
            <a:ext cx="8484235" cy="236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115</a:t>
            </a:r>
            <a:endParaRPr sz="16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1365"/>
              </a:spcBef>
            </a:pPr>
            <a:r>
              <a:rPr sz="1800" b="1" dirty="0">
                <a:latin typeface="Cambria"/>
                <a:cs typeface="Cambria"/>
              </a:rPr>
              <a:t>Stack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dynamic</a:t>
            </a:r>
            <a:r>
              <a:rPr sz="1800" b="1" spc="-6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variable:</a:t>
            </a:r>
            <a:endParaRPr sz="1800">
              <a:latin typeface="Cambria"/>
              <a:cs typeface="Cambria"/>
            </a:endParaRPr>
          </a:p>
          <a:p>
            <a:pPr marL="299085" marR="5080" indent="-28702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stack</a:t>
            </a:r>
            <a:r>
              <a:rPr sz="1800" spc="2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dynamic</a:t>
            </a:r>
            <a:r>
              <a:rPr sz="1800" spc="2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local</a:t>
            </a:r>
            <a:r>
              <a:rPr sz="1800" spc="229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variables</a:t>
            </a:r>
            <a:r>
              <a:rPr sz="1800" spc="229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2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kind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229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local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variables</a:t>
            </a:r>
            <a:r>
              <a:rPr sz="1800" spc="2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which</a:t>
            </a:r>
            <a:r>
              <a:rPr sz="1800" spc="2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229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bound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to </a:t>
            </a:r>
            <a:r>
              <a:rPr sz="1800" dirty="0">
                <a:latin typeface="Cambria"/>
                <a:cs typeface="Cambria"/>
              </a:rPr>
              <a:t>storage</a:t>
            </a:r>
            <a:r>
              <a:rPr sz="1800" spc="3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when</a:t>
            </a:r>
            <a:r>
              <a:rPr sz="1800" spc="3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3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subprogram</a:t>
            </a:r>
            <a:r>
              <a:rPr sz="1800" spc="3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begins</a:t>
            </a:r>
            <a:r>
              <a:rPr sz="1800" spc="3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execution</a:t>
            </a:r>
            <a:r>
              <a:rPr sz="1800" spc="3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3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3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unbound</a:t>
            </a:r>
            <a:r>
              <a:rPr sz="1800" spc="3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from</a:t>
            </a:r>
            <a:r>
              <a:rPr sz="1800" spc="4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storage </a:t>
            </a:r>
            <a:r>
              <a:rPr sz="1800" dirty="0">
                <a:latin typeface="Cambria"/>
                <a:cs typeface="Cambria"/>
              </a:rPr>
              <a:t>when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execution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terminates.</a:t>
            </a:r>
            <a:endParaRPr sz="1800">
              <a:latin typeface="Cambria"/>
              <a:cs typeface="Cambria"/>
            </a:endParaRPr>
          </a:p>
          <a:p>
            <a:pPr marL="299085" indent="-286385" algn="just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spc="-10" dirty="0">
                <a:latin typeface="Cambria"/>
                <a:cs typeface="Cambria"/>
              </a:rPr>
              <a:t>Stack-</a:t>
            </a:r>
            <a:r>
              <a:rPr sz="1800" dirty="0">
                <a:latin typeface="Cambria"/>
                <a:cs typeface="Cambria"/>
              </a:rPr>
              <a:t>dynamic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variables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allocated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from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run-</a:t>
            </a:r>
            <a:r>
              <a:rPr sz="1800" dirty="0">
                <a:latin typeface="Cambria"/>
                <a:cs typeface="Cambria"/>
              </a:rPr>
              <a:t>time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stack.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4440">
              <a:lnSpc>
                <a:spcPct val="100000"/>
              </a:lnSpc>
              <a:spcBef>
                <a:spcPts val="95"/>
              </a:spcBef>
            </a:pPr>
            <a:r>
              <a:rPr dirty="0"/>
              <a:t>Local</a:t>
            </a:r>
            <a:r>
              <a:rPr spc="-9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1106550"/>
            <a:ext cx="8482965" cy="3597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45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116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800" b="1" dirty="0">
                <a:latin typeface="Cambria"/>
                <a:cs typeface="Cambria"/>
              </a:rPr>
              <a:t>Advantages</a:t>
            </a:r>
            <a:r>
              <a:rPr sz="1800" b="1" spc="27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5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Stack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dynamic</a:t>
            </a:r>
            <a:r>
              <a:rPr sz="1800" b="1" spc="-7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variable: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arenR"/>
              <a:tabLst>
                <a:tab pos="354965" algn="l"/>
              </a:tabLst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stack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dynamic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local</a:t>
            </a:r>
            <a:r>
              <a:rPr sz="1800" spc="-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support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recursion.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arenR"/>
              <a:tabLst>
                <a:tab pos="354965" algn="l"/>
              </a:tabLst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storage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locals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shared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among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some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subprograms.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Cambria"/>
              <a:buAutoNum type="arabicParenR"/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Cambria"/>
              <a:buAutoNum type="arabicParenR"/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mbria"/>
                <a:cs typeface="Cambria"/>
              </a:rPr>
              <a:t>Disadvantages</a:t>
            </a:r>
            <a:r>
              <a:rPr sz="1800" b="1" spc="27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5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Stack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dynamic</a:t>
            </a:r>
            <a:r>
              <a:rPr sz="1800" b="1" spc="-7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variable:</a:t>
            </a:r>
            <a:endParaRPr sz="1800">
              <a:latin typeface="Cambria"/>
              <a:cs typeface="Cambria"/>
            </a:endParaRPr>
          </a:p>
          <a:p>
            <a:pPr marL="355600" marR="5080" lvl="1" indent="-342900">
              <a:lnSpc>
                <a:spcPts val="3240"/>
              </a:lnSpc>
              <a:spcBef>
                <a:spcPts val="290"/>
              </a:spcBef>
              <a:buAutoNum type="arabicParenR"/>
              <a:tabLst>
                <a:tab pos="355600" algn="l"/>
              </a:tabLst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cost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required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allocate,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initialize,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deallocate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variables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each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call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subprogram.</a:t>
            </a:r>
            <a:endParaRPr sz="1800">
              <a:latin typeface="Cambria"/>
              <a:cs typeface="Cambria"/>
            </a:endParaRPr>
          </a:p>
          <a:p>
            <a:pPr marL="354965" lvl="1" indent="-342265">
              <a:lnSpc>
                <a:spcPct val="100000"/>
              </a:lnSpc>
              <a:spcBef>
                <a:spcPts val="795"/>
              </a:spcBef>
              <a:buAutoNum type="arabicParenR"/>
              <a:tabLst>
                <a:tab pos="354965" algn="l"/>
              </a:tabLst>
            </a:pPr>
            <a:r>
              <a:rPr sz="1800" dirty="0">
                <a:latin typeface="Cambria"/>
                <a:cs typeface="Cambria"/>
              </a:rPr>
              <a:t>Accesses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stack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dynamic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local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variables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must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indirect.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3795">
              <a:lnSpc>
                <a:spcPct val="100000"/>
              </a:lnSpc>
              <a:spcBef>
                <a:spcPts val="95"/>
              </a:spcBef>
            </a:pPr>
            <a:r>
              <a:rPr dirty="0"/>
              <a:t>Global</a:t>
            </a:r>
            <a:r>
              <a:rPr spc="-10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1106550"/>
            <a:ext cx="8484235" cy="442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91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117</a:t>
            </a:r>
            <a:endParaRPr sz="1600">
              <a:latin typeface="Georgia"/>
              <a:cs typeface="Georgia"/>
            </a:endParaRPr>
          </a:p>
          <a:p>
            <a:pPr marL="299085" marR="6350" indent="-287020" algn="just">
              <a:lnSpc>
                <a:spcPct val="150000"/>
              </a:lnSpc>
              <a:spcBef>
                <a:spcPts val="28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Global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those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variables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which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declared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outside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all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functions </a:t>
            </a:r>
            <a:r>
              <a:rPr sz="1800" dirty="0">
                <a:latin typeface="Cambria"/>
                <a:cs typeface="Cambria"/>
              </a:rPr>
              <a:t>or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block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accessed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globally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program.</a:t>
            </a:r>
            <a:endParaRPr sz="1800">
              <a:latin typeface="Cambria"/>
              <a:cs typeface="Cambria"/>
            </a:endParaRPr>
          </a:p>
          <a:p>
            <a:pPr marL="298450" indent="-285750" algn="just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mbria"/>
                <a:cs typeface="Cambria"/>
              </a:rPr>
              <a:t>It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accessed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by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any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function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present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program.</a:t>
            </a:r>
            <a:endParaRPr sz="1800">
              <a:latin typeface="Cambria"/>
              <a:cs typeface="Cambria"/>
            </a:endParaRPr>
          </a:p>
          <a:p>
            <a:pPr marL="299085" marR="5715" indent="-28702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Once</a:t>
            </a:r>
            <a:r>
              <a:rPr sz="1800" spc="2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we</a:t>
            </a:r>
            <a:r>
              <a:rPr sz="1800" spc="25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declare</a:t>
            </a:r>
            <a:r>
              <a:rPr sz="1800" spc="25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2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global</a:t>
            </a:r>
            <a:r>
              <a:rPr sz="1800" spc="2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variable,</a:t>
            </a:r>
            <a:r>
              <a:rPr sz="1800" spc="2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its</a:t>
            </a:r>
            <a:r>
              <a:rPr sz="1800" spc="2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value</a:t>
            </a:r>
            <a:r>
              <a:rPr sz="1800" spc="2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2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</a:t>
            </a:r>
            <a:r>
              <a:rPr sz="1800" spc="2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varied</a:t>
            </a:r>
            <a:r>
              <a:rPr sz="1800" spc="2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2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used</a:t>
            </a:r>
            <a:r>
              <a:rPr sz="1800" spc="2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with</a:t>
            </a:r>
            <a:r>
              <a:rPr sz="1800" spc="26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different functions.</a:t>
            </a:r>
            <a:endParaRPr sz="1800">
              <a:latin typeface="Cambria"/>
              <a:cs typeface="Cambria"/>
            </a:endParaRPr>
          </a:p>
          <a:p>
            <a:pPr marL="299085" marR="5080" indent="-28702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lifetime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global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exists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till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program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executes.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These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variables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229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stored</a:t>
            </a:r>
            <a:r>
              <a:rPr sz="1800" spc="235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229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fixed</a:t>
            </a:r>
            <a:r>
              <a:rPr sz="1800" spc="235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memory</a:t>
            </a:r>
            <a:r>
              <a:rPr sz="1800" spc="235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locations</a:t>
            </a:r>
            <a:r>
              <a:rPr sz="1800" spc="235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given</a:t>
            </a:r>
            <a:r>
              <a:rPr sz="1800" spc="229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by</a:t>
            </a:r>
            <a:r>
              <a:rPr sz="1800" spc="24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225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compiler</a:t>
            </a:r>
            <a:r>
              <a:rPr sz="1800" spc="229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235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do</a:t>
            </a:r>
            <a:r>
              <a:rPr sz="1800" spc="235" dirty="0">
                <a:latin typeface="Cambria"/>
                <a:cs typeface="Cambria"/>
              </a:rPr>
              <a:t>  </a:t>
            </a:r>
            <a:r>
              <a:rPr sz="1800" spc="-25" dirty="0">
                <a:latin typeface="Cambria"/>
                <a:cs typeface="Cambria"/>
              </a:rPr>
              <a:t>not </a:t>
            </a:r>
            <a:r>
              <a:rPr sz="1800" spc="-10" dirty="0">
                <a:latin typeface="Cambria"/>
                <a:cs typeface="Cambria"/>
              </a:rPr>
              <a:t>automatically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clean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up.</a:t>
            </a:r>
            <a:endParaRPr sz="1800">
              <a:latin typeface="Cambria"/>
              <a:cs typeface="Cambria"/>
            </a:endParaRPr>
          </a:p>
          <a:p>
            <a:pPr marL="299085" marR="5080" indent="-28702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Global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variables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mostly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used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programming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useful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cases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where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all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the </a:t>
            </a:r>
            <a:r>
              <a:rPr sz="1800" dirty="0">
                <a:latin typeface="Cambria"/>
                <a:cs typeface="Cambria"/>
              </a:rPr>
              <a:t>functions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need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access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same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data.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23795">
              <a:lnSpc>
                <a:spcPct val="100000"/>
              </a:lnSpc>
              <a:spcBef>
                <a:spcPts val="95"/>
              </a:spcBef>
            </a:pPr>
            <a:r>
              <a:rPr dirty="0"/>
              <a:t>Global</a:t>
            </a:r>
            <a:r>
              <a:rPr spc="-10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431029" y="1106550"/>
            <a:ext cx="320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118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7340" y="1523238"/>
            <a:ext cx="3293745" cy="355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spc="-10" dirty="0">
                <a:latin typeface="Cambria"/>
                <a:cs typeface="Cambria"/>
              </a:rPr>
              <a:t>Example: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1800" spc="-10" dirty="0">
                <a:latin typeface="Georgia"/>
                <a:cs typeface="Georgia"/>
              </a:rPr>
              <a:t>#include&lt;stdio.h&gt;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Georgia"/>
                <a:cs typeface="Georgia"/>
              </a:rPr>
              <a:t>int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a=50,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b=40;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Georgia"/>
                <a:cs typeface="Georgia"/>
              </a:rPr>
              <a:t>void</a:t>
            </a:r>
            <a:r>
              <a:rPr sz="1800" b="1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main()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Georgia"/>
                <a:cs typeface="Georgia"/>
              </a:rPr>
              <a:t>{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Georgia"/>
              <a:cs typeface="Georgia"/>
            </a:endParaRPr>
          </a:p>
          <a:p>
            <a:pPr marL="123825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printf("a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=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%d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b=%d",a,b);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Georgia"/>
                <a:cs typeface="Georgia"/>
              </a:rPr>
              <a:t>}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80" dirty="0"/>
              <a:t> </a:t>
            </a:r>
            <a:r>
              <a:rPr dirty="0"/>
              <a:t>Types</a:t>
            </a:r>
            <a:r>
              <a:rPr spc="-60" dirty="0"/>
              <a:t> </a:t>
            </a:r>
            <a:r>
              <a:rPr dirty="0"/>
              <a:t>(Used</a:t>
            </a:r>
            <a:r>
              <a:rPr spc="-80" dirty="0"/>
              <a:t> </a:t>
            </a:r>
            <a:r>
              <a:rPr dirty="0"/>
              <a:t>Defined</a:t>
            </a:r>
            <a:r>
              <a:rPr spc="-80" dirty="0"/>
              <a:t> </a:t>
            </a:r>
            <a:r>
              <a:rPr b="1" dirty="0">
                <a:latin typeface="Cambria"/>
                <a:cs typeface="Cambria"/>
              </a:rPr>
              <a:t>an</a:t>
            </a:r>
            <a:r>
              <a:rPr b="1" spc="-8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ordinal</a:t>
            </a:r>
            <a:r>
              <a:rPr b="1" spc="-80" dirty="0">
                <a:latin typeface="Cambria"/>
                <a:cs typeface="Cambria"/>
              </a:rPr>
              <a:t> </a:t>
            </a:r>
            <a:r>
              <a:rPr b="1" spc="-10" dirty="0">
                <a:latin typeface="Cambria"/>
                <a:cs typeface="Cambria"/>
              </a:rPr>
              <a:t>type</a:t>
            </a:r>
            <a:r>
              <a:rPr spc="-10" dirty="0"/>
              <a:t>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0491" y="1106550"/>
            <a:ext cx="8457565" cy="126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13</a:t>
            </a:r>
            <a:endParaRPr sz="1600">
              <a:latin typeface="Georgia"/>
              <a:cs typeface="Georgia"/>
            </a:endParaRPr>
          </a:p>
          <a:p>
            <a:pPr marL="12700" marR="5080">
              <a:lnSpc>
                <a:spcPct val="150000"/>
              </a:lnSpc>
              <a:spcBef>
                <a:spcPts val="625"/>
              </a:spcBef>
            </a:pPr>
            <a:r>
              <a:rPr sz="2000" dirty="0">
                <a:latin typeface="Cambria"/>
                <a:cs typeface="Cambria"/>
              </a:rPr>
              <a:t>An</a:t>
            </a:r>
            <a:r>
              <a:rPr sz="2000" spc="3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ordinal</a:t>
            </a:r>
            <a:r>
              <a:rPr sz="2000" spc="3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3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one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3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range</a:t>
            </a:r>
            <a:r>
              <a:rPr sz="2000" spc="3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3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possible</a:t>
            </a:r>
            <a:r>
              <a:rPr sz="2000" spc="3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values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3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easily </a:t>
            </a:r>
            <a:r>
              <a:rPr sz="2000" dirty="0">
                <a:latin typeface="Cambria"/>
                <a:cs typeface="Cambria"/>
              </a:rPr>
              <a:t>associated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set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positive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integers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751" y="2740151"/>
            <a:ext cx="5473682" cy="3092162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43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Parameter</a:t>
            </a:r>
            <a:r>
              <a:rPr spc="-105" dirty="0"/>
              <a:t> </a:t>
            </a:r>
            <a:r>
              <a:rPr spc="-10" dirty="0"/>
              <a:t>Passing</a:t>
            </a:r>
            <a:r>
              <a:rPr spc="-11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1106550"/>
            <a:ext cx="4694555" cy="236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59079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119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36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Cambria"/>
                <a:cs typeface="Cambria"/>
              </a:rPr>
              <a:t>Different</a:t>
            </a:r>
            <a:r>
              <a:rPr sz="1800" b="1" spc="-5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Parameter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passing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methods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spc="-20" dirty="0">
                <a:latin typeface="Cambria"/>
                <a:cs typeface="Cambria"/>
              </a:rPr>
              <a:t>are: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b="1" dirty="0">
                <a:latin typeface="Cambria"/>
                <a:cs typeface="Cambria"/>
              </a:rPr>
              <a:t>Call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by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value: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b="1" dirty="0">
                <a:latin typeface="Cambria"/>
                <a:cs typeface="Cambria"/>
              </a:rPr>
              <a:t>Call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by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Reference: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b="1" dirty="0">
                <a:latin typeface="Cambria"/>
                <a:cs typeface="Cambria"/>
              </a:rPr>
              <a:t>Call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by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Name: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b="1" dirty="0">
                <a:latin typeface="Cambria"/>
                <a:cs typeface="Cambria"/>
              </a:rPr>
              <a:t>Call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by</a:t>
            </a:r>
            <a:r>
              <a:rPr sz="1800" b="1" spc="-6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value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result: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43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Parameter</a:t>
            </a:r>
            <a:r>
              <a:rPr spc="-105" dirty="0"/>
              <a:t> </a:t>
            </a:r>
            <a:r>
              <a:rPr spc="-10" dirty="0"/>
              <a:t>Passing</a:t>
            </a:r>
            <a:r>
              <a:rPr spc="-11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415790" y="1106550"/>
            <a:ext cx="349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120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10667"/>
            <a:ext cx="7891780" cy="5974080"/>
            <a:chOff x="0" y="10667"/>
            <a:chExt cx="7891780" cy="5974080"/>
          </a:xfrm>
        </p:grpSpPr>
        <p:sp>
          <p:nvSpPr>
            <p:cNvPr id="19" name="object 19"/>
            <p:cNvSpPr/>
            <p:nvPr/>
          </p:nvSpPr>
          <p:spPr>
            <a:xfrm>
              <a:off x="0" y="10667"/>
              <a:ext cx="184785" cy="436245"/>
            </a:xfrm>
            <a:custGeom>
              <a:avLst/>
              <a:gdLst/>
              <a:ahLst/>
              <a:cxnLst/>
              <a:rect l="l" t="t" r="r" b="b"/>
              <a:pathLst>
                <a:path w="184785" h="436245">
                  <a:moveTo>
                    <a:pt x="184404" y="56388"/>
                  </a:moveTo>
                  <a:lnTo>
                    <a:pt x="1524" y="56388"/>
                  </a:lnTo>
                  <a:lnTo>
                    <a:pt x="1524" y="0"/>
                  </a:lnTo>
                  <a:lnTo>
                    <a:pt x="0" y="0"/>
                  </a:lnTo>
                  <a:lnTo>
                    <a:pt x="0" y="56388"/>
                  </a:lnTo>
                  <a:lnTo>
                    <a:pt x="0" y="379476"/>
                  </a:lnTo>
                  <a:lnTo>
                    <a:pt x="0" y="435864"/>
                  </a:lnTo>
                  <a:lnTo>
                    <a:pt x="1524" y="435864"/>
                  </a:lnTo>
                  <a:lnTo>
                    <a:pt x="1524" y="379476"/>
                  </a:lnTo>
                  <a:lnTo>
                    <a:pt x="184404" y="379476"/>
                  </a:lnTo>
                  <a:lnTo>
                    <a:pt x="184404" y="5638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9303" y="1889760"/>
              <a:ext cx="6601968" cy="4094988"/>
            </a:xfrm>
            <a:prstGeom prst="rect">
              <a:avLst/>
            </a:prstGeom>
          </p:spPr>
        </p:pic>
      </p:grpSp>
      <p:sp>
        <p:nvSpPr>
          <p:cNvPr id="21" name="Footer Placeholder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43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Parameter</a:t>
            </a:r>
            <a:r>
              <a:rPr spc="-105" dirty="0"/>
              <a:t> </a:t>
            </a:r>
            <a:r>
              <a:rPr spc="-10" dirty="0"/>
              <a:t>Passing</a:t>
            </a:r>
            <a:r>
              <a:rPr spc="-11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1106550"/>
            <a:ext cx="8484235" cy="318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45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121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36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Cambria"/>
                <a:cs typeface="Cambria"/>
              </a:rPr>
              <a:t>Call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by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value: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This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simplest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method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parameter </a:t>
            </a:r>
            <a:r>
              <a:rPr sz="1800" spc="-10" dirty="0">
                <a:latin typeface="Cambria"/>
                <a:cs typeface="Cambria"/>
              </a:rPr>
              <a:t>passing.</a:t>
            </a:r>
            <a:endParaRPr sz="180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8450" algn="l"/>
                <a:tab pos="803275" algn="l"/>
                <a:tab pos="1522730" algn="l"/>
                <a:tab pos="2774315" algn="l"/>
                <a:tab pos="3219450" algn="l"/>
                <a:tab pos="4297045" algn="l"/>
                <a:tab pos="4794250" algn="l"/>
                <a:tab pos="5398135" algn="l"/>
                <a:tab pos="6320155" algn="l"/>
                <a:tab pos="6764655" algn="l"/>
                <a:tab pos="7568565" algn="l"/>
                <a:tab pos="7896225" algn="l"/>
              </a:tabLst>
            </a:pPr>
            <a:r>
              <a:rPr sz="1800" spc="-2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actual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parameters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5" dirty="0">
                <a:latin typeface="Cambria"/>
                <a:cs typeface="Cambria"/>
              </a:rPr>
              <a:t>are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evaluated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5" dirty="0">
                <a:latin typeface="Cambria"/>
                <a:cs typeface="Cambria"/>
              </a:rPr>
              <a:t>and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their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r-values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5" dirty="0">
                <a:latin typeface="Cambria"/>
                <a:cs typeface="Cambria"/>
              </a:rPr>
              <a:t>are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passed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5" dirty="0">
                <a:latin typeface="Cambria"/>
                <a:cs typeface="Cambria"/>
              </a:rPr>
              <a:t>to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called</a:t>
            </a:r>
            <a:endParaRPr sz="1800">
              <a:latin typeface="Cambria"/>
              <a:cs typeface="Cambri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ambria"/>
                <a:cs typeface="Cambria"/>
              </a:rPr>
              <a:t>procedure.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operations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formal </a:t>
            </a:r>
            <a:r>
              <a:rPr sz="1800" spc="-10" dirty="0">
                <a:latin typeface="Cambria"/>
                <a:cs typeface="Cambria"/>
              </a:rPr>
              <a:t>parameters</a:t>
            </a:r>
            <a:r>
              <a:rPr sz="1800" dirty="0">
                <a:latin typeface="Cambria"/>
                <a:cs typeface="Cambria"/>
              </a:rPr>
              <a:t> do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not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changes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values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actual</a:t>
            </a:r>
            <a:r>
              <a:rPr sz="1800" spc="-10" dirty="0">
                <a:latin typeface="Cambria"/>
                <a:cs typeface="Cambria"/>
              </a:rPr>
              <a:t> Parameter.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Wingdings"/>
              <a:buChar char=""/>
            </a:pP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Example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&amp;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C++.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43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Parameter</a:t>
            </a:r>
            <a:r>
              <a:rPr spc="-105" dirty="0"/>
              <a:t> </a:t>
            </a:r>
            <a:r>
              <a:rPr spc="-10" dirty="0"/>
              <a:t>Passing</a:t>
            </a:r>
            <a:r>
              <a:rPr spc="-11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421885" y="1106550"/>
            <a:ext cx="338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122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7340" y="1523238"/>
            <a:ext cx="4254500" cy="432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Cambria"/>
                <a:cs typeface="Cambria"/>
              </a:rPr>
              <a:t>Call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by</a:t>
            </a:r>
            <a:r>
              <a:rPr sz="1800" b="1" spc="-6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value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Example: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006699"/>
                </a:solidFill>
                <a:latin typeface="Cambria"/>
                <a:cs typeface="Cambria"/>
              </a:rPr>
              <a:t>void</a:t>
            </a:r>
            <a:r>
              <a:rPr sz="1800" b="1" spc="-235" dirty="0">
                <a:solidFill>
                  <a:srgbClr val="006699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func(</a:t>
            </a:r>
            <a:r>
              <a:rPr sz="1800" b="1" spc="-20" dirty="0">
                <a:solidFill>
                  <a:srgbClr val="808080"/>
                </a:solidFill>
                <a:latin typeface="Cambria"/>
                <a:cs typeface="Cambria"/>
              </a:rPr>
              <a:t>int</a:t>
            </a:r>
            <a:r>
              <a:rPr sz="1800" b="1" spc="-204" dirty="0">
                <a:solidFill>
                  <a:srgbClr val="808080"/>
                </a:solidFill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a,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b="1" spc="-20" dirty="0">
                <a:solidFill>
                  <a:srgbClr val="808080"/>
                </a:solidFill>
                <a:latin typeface="Cambria"/>
                <a:cs typeface="Cambria"/>
              </a:rPr>
              <a:t>int</a:t>
            </a:r>
            <a:r>
              <a:rPr sz="1800" b="1" spc="-220" dirty="0">
                <a:solidFill>
                  <a:srgbClr val="808080"/>
                </a:solidFill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b)</a:t>
            </a:r>
            <a:r>
              <a:rPr sz="1800" spc="4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//Formal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Parameters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a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+=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b;</a:t>
            </a:r>
            <a:endParaRPr sz="180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</a:pPr>
            <a:r>
              <a:rPr sz="1800" b="1" dirty="0">
                <a:solidFill>
                  <a:srgbClr val="FF1392"/>
                </a:solidFill>
                <a:latin typeface="Cambria"/>
                <a:cs typeface="Cambria"/>
              </a:rPr>
              <a:t>printf</a:t>
            </a:r>
            <a:r>
              <a:rPr sz="1800" dirty="0">
                <a:latin typeface="Cambria"/>
                <a:cs typeface="Cambria"/>
              </a:rPr>
              <a:t>(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"In</a:t>
            </a:r>
            <a:r>
              <a:rPr sz="1800" spc="-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func,</a:t>
            </a:r>
            <a:r>
              <a:rPr sz="1800" spc="-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a</a:t>
            </a:r>
            <a:r>
              <a:rPr sz="1800" spc="-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=</a:t>
            </a:r>
            <a:r>
              <a:rPr sz="1800" spc="-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%d</a:t>
            </a:r>
            <a:r>
              <a:rPr sz="1800" spc="-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b</a:t>
            </a:r>
            <a:r>
              <a:rPr sz="1800" spc="-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=</a:t>
            </a:r>
            <a:r>
              <a:rPr sz="1800" spc="-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%d\n"</a:t>
            </a:r>
            <a:r>
              <a:rPr sz="1800" dirty="0">
                <a:latin typeface="Cambria"/>
                <a:cs typeface="Cambria"/>
              </a:rPr>
              <a:t>,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a,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b);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solidFill>
                  <a:srgbClr val="006699"/>
                </a:solidFill>
                <a:latin typeface="Cambria"/>
                <a:cs typeface="Cambria"/>
              </a:rPr>
              <a:t>void</a:t>
            </a:r>
            <a:r>
              <a:rPr sz="1800" b="1" spc="-210" dirty="0">
                <a:solidFill>
                  <a:srgbClr val="006699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main()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solidFill>
                  <a:srgbClr val="808080"/>
                </a:solidFill>
                <a:latin typeface="Cambria"/>
                <a:cs typeface="Cambria"/>
              </a:rPr>
              <a:t>int</a:t>
            </a:r>
            <a:r>
              <a:rPr sz="1800" b="1" spc="-210" dirty="0">
                <a:solidFill>
                  <a:srgbClr val="808080"/>
                </a:solidFill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x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 5,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y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7;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8200"/>
                </a:solidFill>
                <a:latin typeface="Cambria"/>
                <a:cs typeface="Cambria"/>
              </a:rPr>
              <a:t>//</a:t>
            </a:r>
            <a:r>
              <a:rPr sz="1800" spc="-40" dirty="0">
                <a:solidFill>
                  <a:srgbClr val="0082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8200"/>
                </a:solidFill>
                <a:latin typeface="Cambria"/>
                <a:cs typeface="Cambria"/>
              </a:rPr>
              <a:t>Passing</a:t>
            </a:r>
            <a:r>
              <a:rPr sz="1800" spc="-50" dirty="0">
                <a:solidFill>
                  <a:srgbClr val="0082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Cambria"/>
                <a:cs typeface="Cambria"/>
              </a:rPr>
              <a:t>parameters</a:t>
            </a:r>
            <a:endParaRPr sz="180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tabLst>
                <a:tab pos="1553845" algn="l"/>
              </a:tabLst>
            </a:pPr>
            <a:r>
              <a:rPr sz="1800" dirty="0">
                <a:latin typeface="Cambria"/>
                <a:cs typeface="Cambria"/>
              </a:rPr>
              <a:t>func(x,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y);</a:t>
            </a:r>
            <a:r>
              <a:rPr sz="1800" dirty="0">
                <a:latin typeface="Cambria"/>
                <a:cs typeface="Cambria"/>
              </a:rPr>
              <a:t>	//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Actual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Parameters</a:t>
            </a:r>
            <a:endParaRPr sz="180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</a:pPr>
            <a:r>
              <a:rPr sz="1800" b="1" dirty="0">
                <a:solidFill>
                  <a:srgbClr val="FF1392"/>
                </a:solidFill>
                <a:latin typeface="Cambria"/>
                <a:cs typeface="Cambria"/>
              </a:rPr>
              <a:t>printf</a:t>
            </a:r>
            <a:r>
              <a:rPr sz="1800" dirty="0">
                <a:latin typeface="Cambria"/>
                <a:cs typeface="Cambria"/>
              </a:rPr>
              <a:t>(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"In</a:t>
            </a:r>
            <a:r>
              <a:rPr sz="1800" spc="-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main,</a:t>
            </a:r>
            <a:r>
              <a:rPr sz="1800" spc="-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x</a:t>
            </a:r>
            <a:r>
              <a:rPr sz="1800" spc="-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=</a:t>
            </a:r>
            <a:r>
              <a:rPr sz="1800" spc="-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%d</a:t>
            </a:r>
            <a:r>
              <a:rPr sz="1800" spc="-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y</a:t>
            </a:r>
            <a:r>
              <a:rPr sz="1800" spc="-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=</a:t>
            </a:r>
            <a:r>
              <a:rPr sz="1800" spc="-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%d\n"</a:t>
            </a:r>
            <a:r>
              <a:rPr sz="1800" dirty="0">
                <a:latin typeface="Cambria"/>
                <a:cs typeface="Cambria"/>
              </a:rPr>
              <a:t>,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x,</a:t>
            </a:r>
            <a:r>
              <a:rPr sz="1800" spc="-25" dirty="0">
                <a:latin typeface="Cambria"/>
                <a:cs typeface="Cambria"/>
              </a:rPr>
              <a:t> y);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43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Parameter</a:t>
            </a:r>
            <a:r>
              <a:rPr spc="-105" dirty="0"/>
              <a:t> </a:t>
            </a:r>
            <a:r>
              <a:rPr spc="-10" dirty="0"/>
              <a:t>Passing</a:t>
            </a:r>
            <a:r>
              <a:rPr spc="-11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123</a:t>
            </a:r>
          </a:p>
          <a:p>
            <a:pPr marL="299085" indent="-286385">
              <a:lnSpc>
                <a:spcPct val="100000"/>
              </a:lnSpc>
              <a:spcBef>
                <a:spcPts val="136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solidFill>
                  <a:srgbClr val="000000"/>
                </a:solidFill>
                <a:latin typeface="Cambria"/>
                <a:cs typeface="Cambria"/>
              </a:rPr>
              <a:t>Call</a:t>
            </a:r>
            <a:r>
              <a:rPr sz="1800" b="1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mbria"/>
                <a:cs typeface="Cambria"/>
              </a:rPr>
              <a:t>by</a:t>
            </a:r>
            <a:r>
              <a:rPr sz="1800" b="1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000000"/>
                </a:solidFill>
                <a:latin typeface="Cambria"/>
                <a:cs typeface="Cambria"/>
              </a:rPr>
              <a:t>reference:</a:t>
            </a:r>
            <a:endParaRPr sz="1800">
              <a:latin typeface="Cambria"/>
              <a:cs typeface="Cambria"/>
            </a:endParaRPr>
          </a:p>
          <a:p>
            <a:pPr marL="349250" indent="-3365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349250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This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method</a:t>
            </a:r>
            <a:r>
              <a:rPr sz="1800" spc="-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is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also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called</a:t>
            </a:r>
            <a:r>
              <a:rPr sz="18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as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call</a:t>
            </a:r>
            <a:r>
              <a:rPr sz="18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by</a:t>
            </a:r>
            <a:r>
              <a:rPr sz="18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address</a:t>
            </a:r>
            <a:r>
              <a:rPr sz="18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or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call</a:t>
            </a:r>
            <a:r>
              <a:rPr sz="18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by</a:t>
            </a:r>
            <a:r>
              <a:rPr sz="18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location.</a:t>
            </a:r>
            <a:endParaRPr sz="180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1800" spc="4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L-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value,</a:t>
            </a:r>
            <a:r>
              <a:rPr sz="1800" spc="49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1800" spc="49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address</a:t>
            </a:r>
            <a:r>
              <a:rPr sz="1800" spc="48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sz="1800" spc="55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actual</a:t>
            </a:r>
            <a:r>
              <a:rPr sz="1800" spc="5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parameter</a:t>
            </a:r>
            <a:r>
              <a:rPr sz="1800" spc="4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is</a:t>
            </a:r>
            <a:r>
              <a:rPr sz="1800" spc="4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passed</a:t>
            </a:r>
            <a:r>
              <a:rPr sz="1800" spc="4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1800" spc="49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1800" spc="4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called</a:t>
            </a:r>
            <a:r>
              <a:rPr sz="1800" spc="4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routines</a:t>
            </a:r>
            <a:endParaRPr sz="1800">
              <a:latin typeface="Cambria"/>
              <a:cs typeface="Cambri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activation</a:t>
            </a:r>
            <a:r>
              <a:rPr sz="1800" spc="-1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record.</a:t>
            </a:r>
            <a:endParaRPr sz="1800">
              <a:latin typeface="Cambria"/>
              <a:cs typeface="Cambria"/>
            </a:endParaRPr>
          </a:p>
          <a:p>
            <a:pPr marL="349250" indent="-3365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349250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values</a:t>
            </a:r>
            <a:r>
              <a:rPr sz="18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actual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 parameters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 can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 changed.</a:t>
            </a:r>
            <a:endParaRPr sz="1800">
              <a:latin typeface="Cambria"/>
              <a:cs typeface="Cambria"/>
            </a:endParaRPr>
          </a:p>
          <a:p>
            <a:pPr marL="349250" indent="-3365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349250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1800" spc="-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actual</a:t>
            </a:r>
            <a:r>
              <a:rPr sz="18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parameters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should</a:t>
            </a:r>
            <a:r>
              <a:rPr sz="1800" spc="-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have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an</a:t>
            </a:r>
            <a:r>
              <a:rPr sz="1800" spc="-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L-value.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Example:</a:t>
            </a:r>
            <a:r>
              <a:rPr sz="1800" spc="-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C,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C++,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PASCAL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43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Parameter</a:t>
            </a:r>
            <a:r>
              <a:rPr spc="-105" dirty="0"/>
              <a:t> </a:t>
            </a:r>
            <a:r>
              <a:rPr spc="-10" dirty="0"/>
              <a:t>Passing</a:t>
            </a:r>
            <a:r>
              <a:rPr spc="-11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1106550"/>
            <a:ext cx="4506595" cy="500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124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36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Cambria"/>
                <a:cs typeface="Cambria"/>
              </a:rPr>
              <a:t>Call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by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reference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Example:</a:t>
            </a:r>
            <a:endParaRPr sz="1800">
              <a:latin typeface="Cambria"/>
              <a:cs typeface="Cambria"/>
            </a:endParaRPr>
          </a:p>
          <a:p>
            <a:pPr marL="62865">
              <a:lnSpc>
                <a:spcPct val="100000"/>
              </a:lnSpc>
              <a:spcBef>
                <a:spcPts val="395"/>
              </a:spcBef>
            </a:pPr>
            <a:r>
              <a:rPr sz="1800" b="1" spc="-25" dirty="0">
                <a:solidFill>
                  <a:srgbClr val="006699"/>
                </a:solidFill>
                <a:latin typeface="Cambria"/>
                <a:cs typeface="Cambria"/>
              </a:rPr>
              <a:t>void</a:t>
            </a:r>
            <a:r>
              <a:rPr sz="1800" b="1" spc="-229" dirty="0">
                <a:solidFill>
                  <a:srgbClr val="006699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swapnum(</a:t>
            </a:r>
            <a:r>
              <a:rPr sz="1800" b="1" spc="-10" dirty="0">
                <a:solidFill>
                  <a:srgbClr val="808080"/>
                </a:solidFill>
                <a:latin typeface="Cambria"/>
                <a:cs typeface="Cambria"/>
              </a:rPr>
              <a:t>int</a:t>
            </a:r>
            <a:r>
              <a:rPr sz="1800" spc="-10" dirty="0">
                <a:latin typeface="Cambria"/>
                <a:cs typeface="Cambria"/>
              </a:rPr>
              <a:t>*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i,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808080"/>
                </a:solidFill>
                <a:latin typeface="Cambria"/>
                <a:cs typeface="Cambria"/>
              </a:rPr>
              <a:t>int</a:t>
            </a:r>
            <a:r>
              <a:rPr sz="1800" dirty="0">
                <a:latin typeface="Cambria"/>
                <a:cs typeface="Cambria"/>
              </a:rPr>
              <a:t>*</a:t>
            </a:r>
            <a:r>
              <a:rPr sz="1800" spc="-25" dirty="0">
                <a:latin typeface="Cambria"/>
                <a:cs typeface="Cambria"/>
              </a:rPr>
              <a:t> j)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</a:pPr>
            <a:r>
              <a:rPr sz="1800" b="1" spc="-10" dirty="0">
                <a:solidFill>
                  <a:srgbClr val="808080"/>
                </a:solidFill>
                <a:latin typeface="Cambria"/>
                <a:cs typeface="Cambria"/>
              </a:rPr>
              <a:t>int</a:t>
            </a:r>
            <a:r>
              <a:rPr sz="1800" b="1" spc="-210" dirty="0">
                <a:solidFill>
                  <a:srgbClr val="808080"/>
                </a:solidFill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temp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*i;</a:t>
            </a:r>
            <a:endParaRPr sz="180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"/>
                <a:cs typeface="Cambria"/>
              </a:rPr>
              <a:t>*i = </a:t>
            </a:r>
            <a:r>
              <a:rPr sz="1800" spc="-25" dirty="0">
                <a:latin typeface="Cambria"/>
                <a:cs typeface="Cambria"/>
              </a:rPr>
              <a:t>*j;</a:t>
            </a:r>
            <a:endParaRPr sz="180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*j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temp;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808080"/>
                </a:solidFill>
                <a:latin typeface="Cambria"/>
                <a:cs typeface="Cambria"/>
              </a:rPr>
              <a:t>Void </a:t>
            </a:r>
            <a:r>
              <a:rPr sz="1800" spc="-10" dirty="0">
                <a:latin typeface="Cambria"/>
                <a:cs typeface="Cambria"/>
              </a:rPr>
              <a:t>main()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</a:pPr>
            <a:r>
              <a:rPr sz="1800" b="1" spc="-20" dirty="0">
                <a:solidFill>
                  <a:srgbClr val="808080"/>
                </a:solidFill>
                <a:latin typeface="Cambria"/>
                <a:cs typeface="Cambria"/>
              </a:rPr>
              <a:t>int</a:t>
            </a:r>
            <a:r>
              <a:rPr sz="1800" b="1" spc="-210" dirty="0">
                <a:solidFill>
                  <a:srgbClr val="808080"/>
                </a:solidFill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10,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20;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tabLst>
                <a:tab pos="2308225" algn="l"/>
              </a:tabLst>
            </a:pPr>
            <a:r>
              <a:rPr sz="1800" spc="-10" dirty="0">
                <a:latin typeface="Cambria"/>
                <a:cs typeface="Cambria"/>
              </a:rPr>
              <a:t>swapnum(&amp;a,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&amp;b);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dirty="0">
                <a:solidFill>
                  <a:srgbClr val="008200"/>
                </a:solidFill>
                <a:latin typeface="Cambria"/>
                <a:cs typeface="Cambria"/>
              </a:rPr>
              <a:t>//</a:t>
            </a:r>
            <a:r>
              <a:rPr sz="1800" spc="-30" dirty="0">
                <a:solidFill>
                  <a:srgbClr val="0082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8200"/>
                </a:solidFill>
                <a:latin typeface="Cambria"/>
                <a:cs typeface="Cambria"/>
              </a:rPr>
              <a:t>passing</a:t>
            </a:r>
            <a:r>
              <a:rPr sz="1800" spc="-25" dirty="0">
                <a:solidFill>
                  <a:srgbClr val="0082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Cambria"/>
                <a:cs typeface="Cambria"/>
              </a:rPr>
              <a:t>parameters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80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</a:pPr>
            <a:r>
              <a:rPr sz="1800" b="1" dirty="0">
                <a:solidFill>
                  <a:srgbClr val="FF1392"/>
                </a:solidFill>
                <a:latin typeface="Cambria"/>
                <a:cs typeface="Cambria"/>
              </a:rPr>
              <a:t>printf</a:t>
            </a:r>
            <a:r>
              <a:rPr sz="1800" dirty="0">
                <a:latin typeface="Cambria"/>
                <a:cs typeface="Cambria"/>
              </a:rPr>
              <a:t>(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"a</a:t>
            </a:r>
            <a:r>
              <a:rPr sz="1800" spc="-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1800" spc="-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%d</a:t>
            </a:r>
            <a:r>
              <a:rPr sz="1800" spc="-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1800" spc="-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b</a:t>
            </a:r>
            <a:r>
              <a:rPr sz="1800" spc="-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1800" spc="-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"/>
                <a:cs typeface="Cambria"/>
              </a:rPr>
              <a:t>%d\n"</a:t>
            </a:r>
            <a:r>
              <a:rPr sz="1800" dirty="0">
                <a:latin typeface="Cambria"/>
                <a:cs typeface="Cambria"/>
              </a:rPr>
              <a:t>,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a,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b);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43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Parameter</a:t>
            </a:r>
            <a:r>
              <a:rPr spc="-105" dirty="0"/>
              <a:t> </a:t>
            </a:r>
            <a:r>
              <a:rPr spc="-10" dirty="0"/>
              <a:t>Passing</a:t>
            </a:r>
            <a:r>
              <a:rPr spc="-11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1106550"/>
            <a:ext cx="8484235" cy="4008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18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125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36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Cambria"/>
                <a:cs typeface="Cambria"/>
              </a:rPr>
              <a:t>Copy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restore</a:t>
            </a:r>
            <a:r>
              <a:rPr sz="1800" b="1" spc="-6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or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values</a:t>
            </a:r>
            <a:r>
              <a:rPr sz="1800" b="1" spc="-6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result: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This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method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hybrid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between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call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by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value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call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by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reference.</a:t>
            </a:r>
            <a:endParaRPr sz="180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mbria"/>
                <a:cs typeface="Cambria"/>
              </a:rPr>
              <a:t>This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method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 also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known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b="1" spc="-20" dirty="0">
                <a:latin typeface="Cambria"/>
                <a:cs typeface="Cambria"/>
              </a:rPr>
              <a:t>copy-</a:t>
            </a:r>
            <a:r>
              <a:rPr sz="1800" b="1" spc="-10" dirty="0">
                <a:latin typeface="Cambria"/>
                <a:cs typeface="Cambria"/>
              </a:rPr>
              <a:t>in-</a:t>
            </a:r>
            <a:r>
              <a:rPr sz="1800" b="1" spc="-25" dirty="0">
                <a:latin typeface="Cambria"/>
                <a:cs typeface="Cambria"/>
              </a:rPr>
              <a:t>copy-</a:t>
            </a:r>
            <a:r>
              <a:rPr sz="1800" b="1" dirty="0">
                <a:latin typeface="Cambria"/>
                <a:cs typeface="Cambria"/>
              </a:rPr>
              <a:t>out </a:t>
            </a:r>
            <a:r>
              <a:rPr sz="1800" dirty="0">
                <a:latin typeface="Cambria"/>
                <a:cs typeface="Cambria"/>
              </a:rPr>
              <a:t>or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values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result.</a:t>
            </a:r>
            <a:endParaRPr sz="1800">
              <a:latin typeface="Cambria"/>
              <a:cs typeface="Cambria"/>
            </a:endParaRPr>
          </a:p>
          <a:p>
            <a:pPr marL="299085" marR="5080" indent="-287020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calling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procedure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calculates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value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actual</a:t>
            </a:r>
            <a:r>
              <a:rPr sz="1800" spc="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parameter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it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then</a:t>
            </a:r>
            <a:r>
              <a:rPr sz="1800" spc="5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copied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activation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record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called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procedure.</a:t>
            </a:r>
            <a:endParaRPr sz="1800">
              <a:latin typeface="Cambria"/>
              <a:cs typeface="Cambria"/>
            </a:endParaRPr>
          </a:p>
          <a:p>
            <a:pPr marL="349250" indent="-3365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349250" algn="l"/>
              </a:tabLst>
            </a:pPr>
            <a:r>
              <a:rPr sz="1800" dirty="0">
                <a:latin typeface="Cambria"/>
                <a:cs typeface="Cambria"/>
              </a:rPr>
              <a:t>During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execution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called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procedure,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actual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parameters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value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not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affected.</a:t>
            </a:r>
            <a:endParaRPr sz="1800">
              <a:latin typeface="Cambria"/>
              <a:cs typeface="Cambria"/>
            </a:endParaRPr>
          </a:p>
          <a:p>
            <a:pPr marL="299085" marR="5715" indent="-287020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If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actual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parameter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has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L-</a:t>
            </a:r>
            <a:r>
              <a:rPr sz="1800" dirty="0">
                <a:latin typeface="Cambria"/>
                <a:cs typeface="Cambria"/>
              </a:rPr>
              <a:t>value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then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at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return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value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formal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parameter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is </a:t>
            </a:r>
            <a:r>
              <a:rPr sz="1800" dirty="0">
                <a:latin typeface="Cambria"/>
                <a:cs typeface="Cambria"/>
              </a:rPr>
              <a:t>copied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actual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parameter.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Example: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Ada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this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parameter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passing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method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used.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43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Parameter</a:t>
            </a:r>
            <a:r>
              <a:rPr spc="-105" dirty="0"/>
              <a:t> </a:t>
            </a:r>
            <a:r>
              <a:rPr spc="-10" dirty="0"/>
              <a:t>Passing</a:t>
            </a:r>
            <a:r>
              <a:rPr spc="-11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1106550"/>
            <a:ext cx="4454525" cy="4008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126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365"/>
              </a:spcBef>
              <a:buSzPct val="97222"/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Cambria"/>
                <a:cs typeface="Cambria"/>
              </a:rPr>
              <a:t>Copy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restore</a:t>
            </a:r>
            <a:r>
              <a:rPr sz="1800" b="1" spc="-6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or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values</a:t>
            </a:r>
            <a:r>
              <a:rPr sz="1800" b="1" spc="-6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result:</a:t>
            </a:r>
            <a:endParaRPr sz="1800">
              <a:latin typeface="Cambria"/>
              <a:cs typeface="Cambria"/>
            </a:endParaRPr>
          </a:p>
          <a:p>
            <a:pPr marL="193675" indent="-189230">
              <a:lnSpc>
                <a:spcPct val="100000"/>
              </a:lnSpc>
              <a:spcBef>
                <a:spcPts val="1080"/>
              </a:spcBef>
              <a:buSzPct val="97222"/>
              <a:buFont typeface="Wingdings"/>
              <a:buChar char=""/>
              <a:tabLst>
                <a:tab pos="193675" algn="l"/>
              </a:tabLst>
            </a:pPr>
            <a:r>
              <a:rPr sz="1800" dirty="0">
                <a:latin typeface="Georgia"/>
                <a:cs typeface="Georgia"/>
              </a:rPr>
              <a:t>Void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summer(out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int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x,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out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y)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25" dirty="0">
                <a:latin typeface="Wingdings"/>
                <a:cs typeface="Wingdings"/>
              </a:rPr>
              <a:t></a:t>
            </a:r>
            <a:r>
              <a:rPr sz="1800" spc="-25" dirty="0">
                <a:latin typeface="Georgia"/>
                <a:cs typeface="Georgia"/>
              </a:rPr>
              <a:t>{</a:t>
            </a:r>
            <a:endParaRPr sz="1800">
              <a:latin typeface="Georgia"/>
              <a:cs typeface="Georgia"/>
            </a:endParaRPr>
          </a:p>
          <a:p>
            <a:pPr marL="1155700" marR="1122045">
              <a:lnSpc>
                <a:spcPct val="150000"/>
              </a:lnSpc>
            </a:pPr>
            <a:r>
              <a:rPr sz="1800" dirty="0">
                <a:latin typeface="Georgia"/>
                <a:cs typeface="Georgia"/>
              </a:rPr>
              <a:t>int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z=x+y; </a:t>
            </a:r>
            <a:r>
              <a:rPr sz="1800" dirty="0">
                <a:latin typeface="Georgia"/>
                <a:cs typeface="Georgia"/>
              </a:rPr>
              <a:t>Summer(out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x,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out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y)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25" dirty="0">
                <a:latin typeface="Wingdings"/>
                <a:cs typeface="Wingdings"/>
              </a:rPr>
              <a:t></a:t>
            </a:r>
            <a:r>
              <a:rPr sz="1800" spc="-25" dirty="0">
                <a:latin typeface="Georgia"/>
                <a:cs typeface="Georgia"/>
              </a:rPr>
              <a:t>}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800">
              <a:latin typeface="Georgia"/>
              <a:cs typeface="Georgia"/>
            </a:endParaRPr>
          </a:p>
          <a:p>
            <a:pPr marL="193675" indent="-189230">
              <a:lnSpc>
                <a:spcPct val="100000"/>
              </a:lnSpc>
              <a:spcBef>
                <a:spcPts val="5"/>
              </a:spcBef>
              <a:buSzPct val="97222"/>
              <a:buFont typeface="Wingdings"/>
              <a:buChar char=""/>
              <a:tabLst>
                <a:tab pos="193675" algn="l"/>
              </a:tabLst>
            </a:pPr>
            <a:r>
              <a:rPr sz="1800" spc="-10" dirty="0">
                <a:latin typeface="Georgia"/>
                <a:cs typeface="Georgia"/>
              </a:rPr>
              <a:t>……………..</a:t>
            </a:r>
            <a:endParaRPr sz="1800">
              <a:latin typeface="Georgia"/>
              <a:cs typeface="Georgia"/>
            </a:endParaRPr>
          </a:p>
          <a:p>
            <a:pPr marL="193675" indent="-189230">
              <a:lnSpc>
                <a:spcPct val="100000"/>
              </a:lnSpc>
              <a:spcBef>
                <a:spcPts val="1080"/>
              </a:spcBef>
              <a:buSzPct val="97222"/>
              <a:buFont typeface="Wingdings"/>
              <a:buChar char=""/>
              <a:tabLst>
                <a:tab pos="193675" algn="l"/>
              </a:tabLst>
            </a:pPr>
            <a:r>
              <a:rPr sz="1800" spc="-10" dirty="0">
                <a:latin typeface="Georgia"/>
                <a:cs typeface="Georgia"/>
              </a:rPr>
              <a:t>Summer(out</a:t>
            </a:r>
            <a:r>
              <a:rPr sz="1800" dirty="0">
                <a:latin typeface="Georgia"/>
                <a:cs typeface="Georgia"/>
              </a:rPr>
              <a:t> a,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out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b)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43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Parameter</a:t>
            </a:r>
            <a:r>
              <a:rPr spc="-105" dirty="0"/>
              <a:t> </a:t>
            </a:r>
            <a:r>
              <a:rPr spc="-10" dirty="0"/>
              <a:t>Passing</a:t>
            </a:r>
            <a:r>
              <a:rPr spc="-11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360" algn="ctr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127</a:t>
            </a:r>
          </a:p>
          <a:p>
            <a:pPr marL="299085" indent="-286385">
              <a:lnSpc>
                <a:spcPct val="100000"/>
              </a:lnSpc>
              <a:spcBef>
                <a:spcPts val="136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solidFill>
                  <a:srgbClr val="000000"/>
                </a:solidFill>
                <a:latin typeface="Cambria"/>
                <a:cs typeface="Cambria"/>
              </a:rPr>
              <a:t>Call</a:t>
            </a:r>
            <a:r>
              <a:rPr sz="1800" b="1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mbria"/>
                <a:cs typeface="Cambria"/>
              </a:rPr>
              <a:t>by</a:t>
            </a:r>
            <a:r>
              <a:rPr sz="1800" b="1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000000"/>
                </a:solidFill>
                <a:latin typeface="Cambria"/>
                <a:cs typeface="Cambria"/>
              </a:rPr>
              <a:t>name: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This</a:t>
            </a:r>
            <a:r>
              <a:rPr sz="1800" spc="-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is</a:t>
            </a:r>
            <a:r>
              <a:rPr sz="18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less</a:t>
            </a:r>
            <a:r>
              <a:rPr sz="18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popular</a:t>
            </a:r>
            <a:r>
              <a:rPr sz="18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method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sz="18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parameter</a:t>
            </a:r>
            <a:r>
              <a:rPr sz="18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passing.</a:t>
            </a:r>
            <a:endParaRPr sz="180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Procedure</a:t>
            </a:r>
            <a:r>
              <a:rPr sz="1800" spc="-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is</a:t>
            </a:r>
            <a:r>
              <a:rPr sz="1800" spc="-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treated</a:t>
            </a:r>
            <a:r>
              <a:rPr sz="1800" spc="-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like</a:t>
            </a:r>
            <a:r>
              <a:rPr sz="1800" spc="-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macro.</a:t>
            </a:r>
            <a:endParaRPr sz="1800">
              <a:latin typeface="Cambria"/>
              <a:cs typeface="Cambria"/>
            </a:endParaRPr>
          </a:p>
          <a:p>
            <a:pPr marL="299085" marR="5080" indent="-287020">
              <a:lnSpc>
                <a:spcPct val="150000"/>
              </a:lnSpc>
              <a:buFont typeface="Wingdings"/>
              <a:buChar char=""/>
              <a:tabLst>
                <a:tab pos="299085" algn="l"/>
                <a:tab pos="810895" algn="l"/>
                <a:tab pos="1955800" algn="l"/>
                <a:tab pos="2579370" algn="l"/>
                <a:tab pos="2879725" algn="l"/>
                <a:tab pos="4128135" algn="l"/>
                <a:tab pos="4548505" algn="l"/>
                <a:tab pos="5024120" algn="l"/>
                <a:tab pos="5354955" algn="l"/>
                <a:tab pos="6035040" algn="l"/>
                <a:tab pos="6618605" algn="l"/>
                <a:tab pos="7347584" algn="l"/>
              </a:tabLst>
            </a:pP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procedure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body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is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substituted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for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call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caller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with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actual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parameters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substituted</a:t>
            </a:r>
            <a:r>
              <a:rPr sz="1800" spc="-6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for</a:t>
            </a:r>
            <a:r>
              <a:rPr sz="1800" spc="-7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formals.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1800" spc="-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actual</a:t>
            </a:r>
            <a:r>
              <a:rPr sz="18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parameters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can</a:t>
            </a:r>
            <a:r>
              <a:rPr sz="1800" spc="-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sz="18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surrounded</a:t>
            </a:r>
            <a:r>
              <a:rPr sz="1800" spc="-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by</a:t>
            </a:r>
            <a:r>
              <a:rPr sz="18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parenthesis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1800" spc="-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preserve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1800" spc="-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integrity.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1800" spc="-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locals</a:t>
            </a:r>
            <a:r>
              <a:rPr sz="18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names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called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procedure</a:t>
            </a:r>
            <a:r>
              <a:rPr sz="18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and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names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sz="18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calling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procedure</a:t>
            </a:r>
            <a:r>
              <a:rPr sz="18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distinct.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Example:</a:t>
            </a:r>
            <a:r>
              <a:rPr sz="18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ALGOL</a:t>
            </a:r>
            <a:r>
              <a:rPr sz="1800" spc="-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uses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call</a:t>
            </a:r>
            <a:r>
              <a:rPr sz="18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by</a:t>
            </a:r>
            <a:r>
              <a:rPr sz="18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name</a:t>
            </a:r>
            <a:r>
              <a:rPr sz="1800" spc="-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method.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43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Parameter</a:t>
            </a:r>
            <a:r>
              <a:rPr spc="-105" dirty="0"/>
              <a:t> </a:t>
            </a:r>
            <a:r>
              <a:rPr spc="-10" dirty="0"/>
              <a:t>Passing</a:t>
            </a:r>
            <a:r>
              <a:rPr spc="-11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418838" y="1106550"/>
            <a:ext cx="346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128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7340" y="1523238"/>
            <a:ext cx="244538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Cambria"/>
                <a:cs typeface="Cambria"/>
              </a:rPr>
              <a:t>Call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by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name: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Wingdings"/>
              <a:buChar char=""/>
            </a:pPr>
            <a:endParaRPr sz="180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b="1" spc="-20" dirty="0">
                <a:latin typeface="Cambria"/>
                <a:cs typeface="Cambria"/>
              </a:rPr>
              <a:t>Void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add(int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x,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int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spc="-25" dirty="0">
                <a:latin typeface="Cambria"/>
                <a:cs typeface="Cambria"/>
              </a:rPr>
              <a:t>y)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spc="-5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b="1" dirty="0">
                <a:latin typeface="Cambria"/>
                <a:cs typeface="Cambria"/>
              </a:rPr>
              <a:t>Int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z=x+y;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spc="-25" dirty="0">
                <a:latin typeface="Cambria"/>
                <a:cs typeface="Cambria"/>
              </a:rPr>
              <a:t>…..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spc="-25" dirty="0">
                <a:latin typeface="Cambria"/>
                <a:cs typeface="Cambria"/>
              </a:rPr>
              <a:t>…..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spc="-10" dirty="0">
                <a:latin typeface="Cambria"/>
                <a:cs typeface="Cambria"/>
              </a:rPr>
              <a:t>Add(a,b)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70" dirty="0"/>
              <a:t> </a:t>
            </a:r>
            <a:r>
              <a:rPr dirty="0"/>
              <a:t>Types</a:t>
            </a:r>
            <a:r>
              <a:rPr spc="-45" dirty="0"/>
              <a:t> </a:t>
            </a:r>
            <a:r>
              <a:rPr dirty="0"/>
              <a:t>(Used</a:t>
            </a:r>
            <a:r>
              <a:rPr spc="-70" dirty="0"/>
              <a:t> </a:t>
            </a:r>
            <a:r>
              <a:rPr dirty="0"/>
              <a:t>Defined</a:t>
            </a:r>
            <a:r>
              <a:rPr spc="-80" dirty="0"/>
              <a:t> </a:t>
            </a:r>
            <a:r>
              <a:rPr dirty="0"/>
              <a:t>an</a:t>
            </a:r>
            <a:r>
              <a:rPr spc="-65" dirty="0"/>
              <a:t> </a:t>
            </a:r>
            <a:r>
              <a:rPr dirty="0"/>
              <a:t>ordinal</a:t>
            </a:r>
            <a:r>
              <a:rPr spc="-60" dirty="0"/>
              <a:t> </a:t>
            </a:r>
            <a:r>
              <a:rPr spc="-10" dirty="0"/>
              <a:t>type)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0491" y="1106550"/>
            <a:ext cx="8457565" cy="446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14</a:t>
            </a:r>
            <a:endParaRPr sz="1600">
              <a:latin typeface="Georgia"/>
              <a:cs typeface="Georgia"/>
            </a:endParaRPr>
          </a:p>
          <a:p>
            <a:pPr marL="12700" marR="5715" algn="just">
              <a:lnSpc>
                <a:spcPct val="150000"/>
              </a:lnSpc>
              <a:spcBef>
                <a:spcPts val="625"/>
              </a:spcBef>
            </a:pPr>
            <a:r>
              <a:rPr sz="2000" b="1" dirty="0">
                <a:latin typeface="Cambria"/>
                <a:cs typeface="Cambria"/>
              </a:rPr>
              <a:t>Enumeration:</a:t>
            </a:r>
            <a:r>
              <a:rPr sz="2000" b="1" spc="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provide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way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defining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grouping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collections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named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constants,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called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enumeration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constants.</a:t>
            </a:r>
            <a:endParaRPr sz="2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For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example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C#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define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enum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follows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–</a:t>
            </a:r>
            <a:endParaRPr sz="2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enum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days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(mon,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tue,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wed,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thu,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fri,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sat,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sun};</a:t>
            </a:r>
            <a:endParaRPr sz="2000">
              <a:latin typeface="Cambria"/>
              <a:cs typeface="Cambria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12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enumeration</a:t>
            </a:r>
            <a:r>
              <a:rPr sz="2000" spc="13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constants</a:t>
            </a:r>
            <a:r>
              <a:rPr sz="2000" spc="13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13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typically</a:t>
            </a:r>
            <a:r>
              <a:rPr sz="2000" spc="13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implicitly</a:t>
            </a:r>
            <a:r>
              <a:rPr sz="2000" spc="13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assigned</a:t>
            </a:r>
            <a:r>
              <a:rPr sz="2000" spc="13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25" dirty="0">
                <a:latin typeface="Cambria"/>
                <a:cs typeface="Cambria"/>
              </a:rPr>
              <a:t>  </a:t>
            </a:r>
            <a:r>
              <a:rPr sz="2000" spc="-10" dirty="0">
                <a:latin typeface="Cambria"/>
                <a:cs typeface="Cambria"/>
              </a:rPr>
              <a:t>integer </a:t>
            </a:r>
            <a:r>
              <a:rPr sz="2000" dirty="0">
                <a:latin typeface="Cambria"/>
                <a:cs typeface="Cambria"/>
              </a:rPr>
              <a:t>values,</a:t>
            </a:r>
            <a:r>
              <a:rPr sz="2000" spc="4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0,</a:t>
            </a:r>
            <a:r>
              <a:rPr sz="2000" spc="459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1,</a:t>
            </a:r>
            <a:r>
              <a:rPr sz="2000" spc="4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.</a:t>
            </a:r>
            <a:r>
              <a:rPr sz="2000" spc="4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but</a:t>
            </a:r>
            <a:r>
              <a:rPr sz="2000" spc="4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4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explicitly</a:t>
            </a:r>
            <a:r>
              <a:rPr sz="2000" spc="4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assigned</a:t>
            </a:r>
            <a:r>
              <a:rPr sz="2000" spc="4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any</a:t>
            </a:r>
            <a:r>
              <a:rPr sz="2000" spc="4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integer</a:t>
            </a:r>
            <a:r>
              <a:rPr sz="2000" spc="4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literal</a:t>
            </a:r>
            <a:r>
              <a:rPr sz="2000" spc="4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4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459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type's definition.</a:t>
            </a:r>
            <a:endParaRPr sz="2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enum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days{</a:t>
            </a:r>
            <a:endParaRPr sz="2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Mon=1,</a:t>
            </a:r>
            <a:r>
              <a:rPr sz="2000" spc="3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Tue=2,</a:t>
            </a:r>
            <a:r>
              <a:rPr sz="2000" spc="3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wed=3…….}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43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Parameter</a:t>
            </a:r>
            <a:r>
              <a:rPr spc="-105" dirty="0"/>
              <a:t> </a:t>
            </a:r>
            <a:r>
              <a:rPr spc="-10" dirty="0"/>
              <a:t>Passing</a:t>
            </a:r>
            <a:r>
              <a:rPr spc="-11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129</a:t>
            </a:r>
          </a:p>
          <a:p>
            <a:pPr marL="299085" indent="-286385">
              <a:lnSpc>
                <a:spcPct val="100000"/>
              </a:lnSpc>
              <a:spcBef>
                <a:spcPts val="136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solidFill>
                  <a:srgbClr val="000000"/>
                </a:solidFill>
                <a:latin typeface="Cambria"/>
                <a:cs typeface="Cambria"/>
              </a:rPr>
              <a:t>Call</a:t>
            </a:r>
            <a:r>
              <a:rPr sz="1800" b="1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ambria"/>
                <a:cs typeface="Cambria"/>
              </a:rPr>
              <a:t>by</a:t>
            </a:r>
            <a:r>
              <a:rPr sz="1800" b="1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000000"/>
                </a:solidFill>
                <a:latin typeface="Cambria"/>
                <a:cs typeface="Cambria"/>
              </a:rPr>
              <a:t>Result: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solidFill>
                  <a:srgbClr val="000000"/>
                </a:solidFill>
              </a:rPr>
              <a:t>This</a:t>
            </a:r>
            <a:r>
              <a:rPr sz="1800" spc="-4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method</a:t>
            </a:r>
            <a:r>
              <a:rPr sz="1800" spc="-2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uses</a:t>
            </a:r>
            <a:r>
              <a:rPr sz="1800" spc="-40" dirty="0">
                <a:solidFill>
                  <a:srgbClr val="000000"/>
                </a:solidFill>
              </a:rPr>
              <a:t> </a:t>
            </a:r>
            <a:r>
              <a:rPr sz="1800" b="1" i="1" spc="-10" dirty="0">
                <a:solidFill>
                  <a:srgbClr val="000000"/>
                </a:solidFill>
                <a:latin typeface="Georgia"/>
                <a:cs typeface="Georgia"/>
              </a:rPr>
              <a:t>out-</a:t>
            </a:r>
            <a:r>
              <a:rPr sz="1800" b="1" i="1" dirty="0">
                <a:solidFill>
                  <a:srgbClr val="000000"/>
                </a:solidFill>
                <a:latin typeface="Georgia"/>
                <a:cs typeface="Georgia"/>
              </a:rPr>
              <a:t>mode</a:t>
            </a:r>
            <a:r>
              <a:rPr sz="1800" b="1" i="1" spc="-3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b="1" spc="-10" dirty="0">
                <a:solidFill>
                  <a:srgbClr val="000000"/>
                </a:solidFill>
                <a:latin typeface="Georgia"/>
                <a:cs typeface="Georgia"/>
              </a:rPr>
              <a:t>semantics</a:t>
            </a:r>
            <a:r>
              <a:rPr sz="1800" spc="-10" dirty="0">
                <a:solidFill>
                  <a:srgbClr val="000000"/>
                </a:solidFill>
              </a:rPr>
              <a:t>.</a:t>
            </a:r>
            <a:endParaRPr sz="1800">
              <a:latin typeface="Georgia"/>
              <a:cs typeface="Georgia"/>
            </a:endParaRPr>
          </a:p>
          <a:p>
            <a:pPr marL="353695" indent="-34099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353695" algn="l"/>
              </a:tabLst>
            </a:pPr>
            <a:r>
              <a:rPr sz="1800" dirty="0">
                <a:solidFill>
                  <a:srgbClr val="000000"/>
                </a:solidFill>
              </a:rPr>
              <a:t>Just</a:t>
            </a:r>
            <a:r>
              <a:rPr sz="1800" spc="34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before</a:t>
            </a:r>
            <a:r>
              <a:rPr sz="1800" spc="35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control</a:t>
            </a:r>
            <a:r>
              <a:rPr sz="1800" spc="34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is</a:t>
            </a:r>
            <a:r>
              <a:rPr sz="1800" spc="33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transferred</a:t>
            </a:r>
            <a:r>
              <a:rPr sz="1800" spc="35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back</a:t>
            </a:r>
            <a:r>
              <a:rPr sz="1800" spc="34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to</a:t>
            </a:r>
            <a:r>
              <a:rPr sz="1800" spc="34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the</a:t>
            </a:r>
            <a:r>
              <a:rPr sz="1800" spc="35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caller,</a:t>
            </a:r>
            <a:r>
              <a:rPr sz="1800" spc="33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the</a:t>
            </a:r>
            <a:r>
              <a:rPr sz="1800" spc="35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value</a:t>
            </a:r>
            <a:r>
              <a:rPr sz="1800" spc="35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of</a:t>
            </a:r>
            <a:r>
              <a:rPr sz="1800" spc="34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the</a:t>
            </a:r>
            <a:r>
              <a:rPr sz="1800" spc="35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formal</a:t>
            </a:r>
            <a:endParaRPr sz="1800"/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0000"/>
                </a:solidFill>
              </a:rPr>
              <a:t>parameter</a:t>
            </a:r>
            <a:r>
              <a:rPr sz="1800" spc="-4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is</a:t>
            </a:r>
            <a:r>
              <a:rPr sz="1800" spc="-5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transmitted</a:t>
            </a:r>
            <a:r>
              <a:rPr sz="1800" spc="-3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back</a:t>
            </a:r>
            <a:r>
              <a:rPr sz="1800" spc="-5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to</a:t>
            </a:r>
            <a:r>
              <a:rPr sz="1800" spc="-4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the</a:t>
            </a:r>
            <a:r>
              <a:rPr sz="1800" spc="-3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actual</a:t>
            </a:r>
            <a:r>
              <a:rPr sz="1800" spc="-4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parameter.</a:t>
            </a:r>
            <a:endParaRPr sz="1800"/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solidFill>
                  <a:srgbClr val="000000"/>
                </a:solidFill>
              </a:rPr>
              <a:t>This</a:t>
            </a:r>
            <a:r>
              <a:rPr sz="1800" spc="-4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method</a:t>
            </a:r>
            <a:r>
              <a:rPr sz="1800" spc="-1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is</a:t>
            </a:r>
            <a:r>
              <a:rPr sz="1800" spc="-3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sometimes</a:t>
            </a:r>
            <a:r>
              <a:rPr sz="1800" spc="-3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called</a:t>
            </a:r>
            <a:r>
              <a:rPr sz="1800" spc="-35" dirty="0">
                <a:solidFill>
                  <a:srgbClr val="000000"/>
                </a:solidFill>
              </a:rPr>
              <a:t> </a:t>
            </a:r>
            <a:r>
              <a:rPr sz="1800" i="1" dirty="0">
                <a:solidFill>
                  <a:srgbClr val="000000"/>
                </a:solidFill>
                <a:latin typeface="Georgia"/>
                <a:cs typeface="Georgia"/>
              </a:rPr>
              <a:t>call</a:t>
            </a:r>
            <a:r>
              <a:rPr sz="1800" i="1" spc="-50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i="1" dirty="0">
                <a:solidFill>
                  <a:srgbClr val="000000"/>
                </a:solidFill>
                <a:latin typeface="Georgia"/>
                <a:cs typeface="Georgia"/>
              </a:rPr>
              <a:t>by</a:t>
            </a:r>
            <a:r>
              <a:rPr sz="1800" i="1" spc="-25" dirty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sz="1800" i="1" spc="-10" dirty="0">
                <a:solidFill>
                  <a:srgbClr val="000000"/>
                </a:solidFill>
                <a:latin typeface="Georgia"/>
                <a:cs typeface="Georgia"/>
              </a:rPr>
              <a:t>result</a:t>
            </a:r>
            <a:r>
              <a:rPr sz="1800" spc="-10" dirty="0">
                <a:solidFill>
                  <a:srgbClr val="000000"/>
                </a:solidFill>
              </a:rPr>
              <a:t>.</a:t>
            </a:r>
            <a:endParaRPr sz="18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solidFill>
                  <a:srgbClr val="000000"/>
                </a:solidFill>
              </a:rPr>
              <a:t>In</a:t>
            </a:r>
            <a:r>
              <a:rPr sz="1800" spc="-4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general,</a:t>
            </a:r>
            <a:r>
              <a:rPr sz="1800" spc="-3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pass</a:t>
            </a:r>
            <a:r>
              <a:rPr sz="1800" spc="-4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by</a:t>
            </a:r>
            <a:r>
              <a:rPr sz="1800" spc="-3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result</a:t>
            </a:r>
            <a:r>
              <a:rPr sz="1800" spc="-3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technique</a:t>
            </a:r>
            <a:r>
              <a:rPr sz="1800" spc="-3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is</a:t>
            </a:r>
            <a:r>
              <a:rPr sz="1800" spc="-4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implemented</a:t>
            </a:r>
            <a:r>
              <a:rPr sz="1800" spc="-35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by</a:t>
            </a:r>
            <a:r>
              <a:rPr sz="1800" spc="-30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copy.</a:t>
            </a:r>
            <a:endParaRPr sz="180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43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Parameter</a:t>
            </a:r>
            <a:r>
              <a:rPr spc="-105" dirty="0"/>
              <a:t> </a:t>
            </a:r>
            <a:r>
              <a:rPr spc="-10" dirty="0"/>
              <a:t>Passing</a:t>
            </a:r>
            <a:r>
              <a:rPr spc="-11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07340" y="2494915"/>
            <a:ext cx="3640454" cy="216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3333"/>
              <a:buFont typeface="Wingdings"/>
              <a:buChar char=""/>
              <a:tabLst>
                <a:tab pos="286385" algn="l"/>
              </a:tabLst>
            </a:pPr>
            <a:r>
              <a:rPr sz="1800" dirty="0">
                <a:latin typeface="Georgia"/>
                <a:cs typeface="Georgia"/>
              </a:rPr>
              <a:t>Void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summer(out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int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x,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out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y)</a:t>
            </a:r>
            <a:endParaRPr sz="1800">
              <a:latin typeface="Georgia"/>
              <a:cs typeface="Georgia"/>
            </a:endParaRPr>
          </a:p>
          <a:p>
            <a:pPr marL="286385" indent="-273685">
              <a:lnSpc>
                <a:spcPct val="100000"/>
              </a:lnSpc>
              <a:spcBef>
                <a:spcPts val="1510"/>
              </a:spcBef>
              <a:buClr>
                <a:srgbClr val="D16248"/>
              </a:buClr>
              <a:buSzPct val="83333"/>
              <a:buFont typeface="Wingdings"/>
              <a:buChar char=""/>
              <a:tabLst>
                <a:tab pos="286385" algn="l"/>
              </a:tabLst>
            </a:pPr>
            <a:r>
              <a:rPr sz="1800" spc="-50" dirty="0">
                <a:latin typeface="Georgia"/>
                <a:cs typeface="Georgia"/>
              </a:rPr>
              <a:t>{</a:t>
            </a:r>
            <a:endParaRPr sz="1800">
              <a:latin typeface="Georgia"/>
              <a:cs typeface="Georgia"/>
            </a:endParaRPr>
          </a:p>
          <a:p>
            <a:pPr marL="1155700" marR="307975">
              <a:lnSpc>
                <a:spcPct val="170000"/>
              </a:lnSpc>
            </a:pPr>
            <a:r>
              <a:rPr sz="1800" dirty="0">
                <a:latin typeface="Georgia"/>
                <a:cs typeface="Georgia"/>
              </a:rPr>
              <a:t>int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z=x+y; </a:t>
            </a:r>
            <a:r>
              <a:rPr sz="1800" dirty="0">
                <a:latin typeface="Georgia"/>
                <a:cs typeface="Georgia"/>
              </a:rPr>
              <a:t>Summer(out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x,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out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y)</a:t>
            </a:r>
            <a:endParaRPr sz="1800">
              <a:latin typeface="Georgia"/>
              <a:cs typeface="Georgia"/>
            </a:endParaRPr>
          </a:p>
          <a:p>
            <a:pPr marL="286385" indent="-273685">
              <a:lnSpc>
                <a:spcPct val="100000"/>
              </a:lnSpc>
              <a:spcBef>
                <a:spcPts val="1515"/>
              </a:spcBef>
              <a:buClr>
                <a:srgbClr val="D16248"/>
              </a:buClr>
              <a:buSzPct val="83333"/>
              <a:buFont typeface="Wingdings"/>
              <a:buChar char=""/>
              <a:tabLst>
                <a:tab pos="286385" algn="l"/>
              </a:tabLst>
            </a:pPr>
            <a:r>
              <a:rPr sz="1800" spc="-50" dirty="0">
                <a:latin typeface="Georgia"/>
                <a:cs typeface="Georgia"/>
              </a:rPr>
              <a:t>}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17314" y="1106550"/>
            <a:ext cx="347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130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7340" y="1523238"/>
            <a:ext cx="274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Cambria"/>
                <a:cs typeface="Cambria"/>
              </a:rPr>
              <a:t>Call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by</a:t>
            </a:r>
            <a:r>
              <a:rPr sz="1800" b="1" spc="-6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Result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Example: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dirty="0"/>
              <a:t>Concept</a:t>
            </a:r>
            <a:r>
              <a:rPr spc="-5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Abstraction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9564" y="1106550"/>
            <a:ext cx="8279765" cy="3791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18279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131</a:t>
            </a:r>
            <a:endParaRPr sz="1600">
              <a:latin typeface="Georgia"/>
              <a:cs typeface="Georgia"/>
            </a:endParaRPr>
          </a:p>
          <a:p>
            <a:pPr marL="287020" marR="5715" indent="-274320">
              <a:lnSpc>
                <a:spcPct val="150000"/>
              </a:lnSpc>
              <a:spcBef>
                <a:spcPts val="515"/>
              </a:spcBef>
              <a:buClr>
                <a:srgbClr val="D16248"/>
              </a:buClr>
              <a:buSzPct val="83333"/>
              <a:buFont typeface="Wingdings"/>
              <a:buChar char=""/>
              <a:tabLst>
                <a:tab pos="287020" algn="l"/>
              </a:tabLst>
            </a:pPr>
            <a:r>
              <a:rPr sz="1800" dirty="0">
                <a:latin typeface="Georgia"/>
                <a:cs typeface="Georgia"/>
              </a:rPr>
              <a:t>An</a:t>
            </a:r>
            <a:r>
              <a:rPr sz="1800" spc="1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abstraction</a:t>
            </a:r>
            <a:r>
              <a:rPr sz="1800" spc="1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1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1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view</a:t>
            </a:r>
            <a:r>
              <a:rPr sz="1800" spc="1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</a:t>
            </a:r>
            <a:r>
              <a:rPr sz="1800" spc="1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representation</a:t>
            </a:r>
            <a:r>
              <a:rPr sz="1800" spc="1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1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</a:t>
            </a:r>
            <a:r>
              <a:rPr sz="1800" spc="1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entity</a:t>
            </a:r>
            <a:r>
              <a:rPr sz="1800" spc="1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that</a:t>
            </a:r>
            <a:r>
              <a:rPr sz="1800" spc="1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includes</a:t>
            </a:r>
            <a:r>
              <a:rPr sz="1800" spc="1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only</a:t>
            </a:r>
            <a:r>
              <a:rPr sz="1800" spc="17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the </a:t>
            </a:r>
            <a:r>
              <a:rPr sz="1800" dirty="0">
                <a:latin typeface="Georgia"/>
                <a:cs typeface="Georgia"/>
              </a:rPr>
              <a:t>most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significant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attributes</a:t>
            </a:r>
            <a:endParaRPr sz="1800">
              <a:latin typeface="Georgia"/>
              <a:cs typeface="Georgia"/>
            </a:endParaRPr>
          </a:p>
          <a:p>
            <a:pPr marL="286385" indent="-273685">
              <a:lnSpc>
                <a:spcPct val="100000"/>
              </a:lnSpc>
              <a:spcBef>
                <a:spcPts val="1515"/>
              </a:spcBef>
              <a:buClr>
                <a:srgbClr val="D16248"/>
              </a:buClr>
              <a:buSzPct val="83333"/>
              <a:buFont typeface="Wingdings"/>
              <a:buChar char=""/>
              <a:tabLst>
                <a:tab pos="286385" algn="l"/>
              </a:tabLst>
            </a:pPr>
            <a:r>
              <a:rPr sz="1800" dirty="0">
                <a:latin typeface="Georgia"/>
                <a:cs typeface="Georgia"/>
              </a:rPr>
              <a:t>The</a:t>
            </a:r>
            <a:r>
              <a:rPr sz="1800" spc="3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concept</a:t>
            </a:r>
            <a:r>
              <a:rPr sz="1800" spc="3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3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abstraction</a:t>
            </a:r>
            <a:r>
              <a:rPr sz="1800" spc="3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3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fundamental</a:t>
            </a:r>
            <a:r>
              <a:rPr sz="1800" spc="3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3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programming</a:t>
            </a:r>
            <a:r>
              <a:rPr sz="1800" spc="3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(and</a:t>
            </a:r>
            <a:r>
              <a:rPr sz="1800" spc="37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computer</a:t>
            </a:r>
            <a:endParaRPr sz="1800">
              <a:latin typeface="Georgia"/>
              <a:cs typeface="Georgia"/>
            </a:endParaRPr>
          </a:p>
          <a:p>
            <a:pPr marL="28702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Georgia"/>
                <a:cs typeface="Georgia"/>
              </a:rPr>
              <a:t>science)</a:t>
            </a:r>
            <a:endParaRPr sz="1800">
              <a:latin typeface="Georgia"/>
              <a:cs typeface="Georgia"/>
            </a:endParaRPr>
          </a:p>
          <a:p>
            <a:pPr marL="287020" marR="5080" indent="-274320">
              <a:lnSpc>
                <a:spcPct val="150000"/>
              </a:lnSpc>
              <a:spcBef>
                <a:spcPts val="434"/>
              </a:spcBef>
              <a:buClr>
                <a:srgbClr val="D16248"/>
              </a:buClr>
              <a:buSzPct val="83333"/>
              <a:buFont typeface="Wingdings"/>
              <a:buChar char=""/>
              <a:tabLst>
                <a:tab pos="287020" algn="l"/>
                <a:tab pos="1178560" algn="l"/>
                <a:tab pos="1643380" algn="l"/>
                <a:tab pos="3254375" algn="l"/>
                <a:tab pos="4478655" algn="l"/>
                <a:tab pos="5483225" algn="l"/>
                <a:tab pos="6459855" algn="l"/>
                <a:tab pos="7818120" algn="l"/>
              </a:tabLst>
            </a:pPr>
            <a:r>
              <a:rPr sz="1800" spc="-10" dirty="0">
                <a:latin typeface="Georgia"/>
                <a:cs typeface="Georgia"/>
              </a:rPr>
              <a:t>Nearly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25" dirty="0">
                <a:latin typeface="Georgia"/>
                <a:cs typeface="Georgia"/>
              </a:rPr>
              <a:t>all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10" dirty="0">
                <a:latin typeface="Georgia"/>
                <a:cs typeface="Georgia"/>
              </a:rPr>
              <a:t>programming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10" dirty="0">
                <a:latin typeface="Georgia"/>
                <a:cs typeface="Georgia"/>
              </a:rPr>
              <a:t>languages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10" dirty="0">
                <a:latin typeface="Georgia"/>
                <a:cs typeface="Georgia"/>
              </a:rPr>
              <a:t>support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10" dirty="0">
                <a:latin typeface="Georgia"/>
                <a:cs typeface="Georgia"/>
              </a:rPr>
              <a:t>process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10" dirty="0">
                <a:latin typeface="Georgia"/>
                <a:cs typeface="Georgia"/>
              </a:rPr>
              <a:t>abstraction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20" dirty="0">
                <a:latin typeface="Georgia"/>
                <a:cs typeface="Georgia"/>
              </a:rPr>
              <a:t>with </a:t>
            </a:r>
            <a:r>
              <a:rPr sz="1800" spc="-10" dirty="0">
                <a:latin typeface="Georgia"/>
                <a:cs typeface="Georgia"/>
              </a:rPr>
              <a:t>subprograms</a:t>
            </a:r>
            <a:endParaRPr sz="1800">
              <a:latin typeface="Georgia"/>
              <a:cs typeface="Georgia"/>
            </a:endParaRPr>
          </a:p>
          <a:p>
            <a:pPr marL="287020" marR="5715" indent="-274320">
              <a:lnSpc>
                <a:spcPct val="150000"/>
              </a:lnSpc>
              <a:spcBef>
                <a:spcPts val="434"/>
              </a:spcBef>
              <a:buClr>
                <a:srgbClr val="D16248"/>
              </a:buClr>
              <a:buSzPct val="83333"/>
              <a:buFont typeface="Wingdings"/>
              <a:buChar char=""/>
              <a:tabLst>
                <a:tab pos="287020" algn="l"/>
                <a:tab pos="1149350" algn="l"/>
                <a:tab pos="1585595" algn="l"/>
                <a:tab pos="3166110" algn="l"/>
                <a:tab pos="4361180" algn="l"/>
                <a:tab pos="5450840" algn="l"/>
                <a:tab pos="6153785" algn="l"/>
                <a:tab pos="6844030" algn="l"/>
                <a:tab pos="7822565" algn="l"/>
              </a:tabLst>
            </a:pPr>
            <a:r>
              <a:rPr sz="1800" spc="-10" dirty="0">
                <a:latin typeface="Georgia"/>
                <a:cs typeface="Georgia"/>
              </a:rPr>
              <a:t>Nearly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25" dirty="0">
                <a:latin typeface="Georgia"/>
                <a:cs typeface="Georgia"/>
              </a:rPr>
              <a:t>all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10" dirty="0">
                <a:latin typeface="Georgia"/>
                <a:cs typeface="Georgia"/>
              </a:rPr>
              <a:t>programming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10" dirty="0">
                <a:latin typeface="Georgia"/>
                <a:cs typeface="Georgia"/>
              </a:rPr>
              <a:t>languages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10" dirty="0">
                <a:latin typeface="Georgia"/>
                <a:cs typeface="Georgia"/>
              </a:rPr>
              <a:t>designed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10" dirty="0">
                <a:latin typeface="Georgia"/>
                <a:cs typeface="Georgia"/>
              </a:rPr>
              <a:t>since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20" dirty="0">
                <a:latin typeface="Georgia"/>
                <a:cs typeface="Georgia"/>
              </a:rPr>
              <a:t>1980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10" dirty="0">
                <a:latin typeface="Georgia"/>
                <a:cs typeface="Georgia"/>
              </a:rPr>
              <a:t>support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20" dirty="0">
                <a:latin typeface="Georgia"/>
                <a:cs typeface="Georgia"/>
              </a:rPr>
              <a:t>data </a:t>
            </a:r>
            <a:r>
              <a:rPr sz="1800" spc="-10" dirty="0">
                <a:latin typeface="Georgia"/>
                <a:cs typeface="Georgia"/>
              </a:rPr>
              <a:t>abstraction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dirty="0"/>
              <a:t>Concept</a:t>
            </a:r>
            <a:r>
              <a:rPr spc="-5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Abstraction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07340" y="1106550"/>
            <a:ext cx="6024245" cy="2465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57607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132</a:t>
            </a:r>
            <a:endParaRPr sz="1600">
              <a:latin typeface="Georgia"/>
              <a:cs typeface="Georgia"/>
            </a:endParaRPr>
          </a:p>
          <a:p>
            <a:pPr marL="286385" indent="-273685">
              <a:lnSpc>
                <a:spcPct val="100000"/>
              </a:lnSpc>
              <a:spcBef>
                <a:spcPts val="1670"/>
              </a:spcBef>
              <a:buClr>
                <a:srgbClr val="D16248"/>
              </a:buClr>
              <a:buSzPct val="83333"/>
              <a:buFont typeface="Wingdings"/>
              <a:buChar char=""/>
              <a:tabLst>
                <a:tab pos="286385" algn="l"/>
              </a:tabLst>
            </a:pPr>
            <a:r>
              <a:rPr sz="1800" dirty="0">
                <a:latin typeface="Cambria"/>
                <a:cs typeface="Cambria"/>
              </a:rPr>
              <a:t>An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abstract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enclosure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that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includes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only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the</a:t>
            </a:r>
            <a:endParaRPr sz="1800">
              <a:latin typeface="Cambria"/>
              <a:cs typeface="Cambria"/>
            </a:endParaRPr>
          </a:p>
          <a:p>
            <a:pPr marL="629920" lvl="1" indent="-343535">
              <a:lnSpc>
                <a:spcPct val="100000"/>
              </a:lnSpc>
              <a:spcBef>
                <a:spcPts val="1390"/>
              </a:spcBef>
              <a:buClr>
                <a:srgbClr val="CCB400"/>
              </a:buClr>
              <a:buSzPct val="68750"/>
              <a:buAutoNum type="arabicPeriod"/>
              <a:tabLst>
                <a:tab pos="629920" algn="l"/>
              </a:tabLst>
            </a:pPr>
            <a:r>
              <a:rPr sz="1600" dirty="0">
                <a:latin typeface="Cambria"/>
                <a:cs typeface="Cambria"/>
              </a:rPr>
              <a:t>data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representation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one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specific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data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type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and</a:t>
            </a:r>
            <a:endParaRPr sz="1600">
              <a:latin typeface="Cambria"/>
              <a:cs typeface="Cambria"/>
            </a:endParaRPr>
          </a:p>
          <a:p>
            <a:pPr marL="629920" lvl="1" indent="-343535">
              <a:lnSpc>
                <a:spcPct val="100000"/>
              </a:lnSpc>
              <a:spcBef>
                <a:spcPts val="1345"/>
              </a:spcBef>
              <a:buClr>
                <a:srgbClr val="CCB400"/>
              </a:buClr>
              <a:buSzPct val="68750"/>
              <a:buAutoNum type="arabicPeriod"/>
              <a:tabLst>
                <a:tab pos="629920" algn="l"/>
              </a:tabLst>
            </a:pPr>
            <a:r>
              <a:rPr sz="1600" dirty="0">
                <a:latin typeface="Cambria"/>
                <a:cs typeface="Cambria"/>
              </a:rPr>
              <a:t>the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subprograms </a:t>
            </a:r>
            <a:r>
              <a:rPr sz="1600" dirty="0">
                <a:latin typeface="Cambria"/>
                <a:cs typeface="Cambria"/>
              </a:rPr>
              <a:t>that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provide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operations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for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that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type</a:t>
            </a:r>
            <a:endParaRPr sz="1600">
              <a:latin typeface="Cambria"/>
              <a:cs typeface="Cambria"/>
            </a:endParaRPr>
          </a:p>
          <a:p>
            <a:pPr marL="629920" lvl="1" indent="-343535">
              <a:lnSpc>
                <a:spcPct val="100000"/>
              </a:lnSpc>
              <a:spcBef>
                <a:spcPts val="1340"/>
              </a:spcBef>
              <a:buClr>
                <a:srgbClr val="CCB400"/>
              </a:buClr>
              <a:buSzPct val="68750"/>
              <a:buAutoNum type="arabicPeriod"/>
              <a:tabLst>
                <a:tab pos="629920" algn="l"/>
              </a:tabLst>
            </a:pPr>
            <a:r>
              <a:rPr sz="1600" dirty="0">
                <a:latin typeface="Cambria"/>
                <a:cs typeface="Cambria"/>
              </a:rPr>
              <a:t>No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need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-5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include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other</a:t>
            </a:r>
            <a:r>
              <a:rPr sz="1600" spc="-3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various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things.</a:t>
            </a:r>
            <a:endParaRPr sz="16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1470"/>
              </a:spcBef>
              <a:buClr>
                <a:srgbClr val="D16248"/>
              </a:buClr>
              <a:buSzPct val="83333"/>
              <a:buFont typeface="Wingdings"/>
              <a:buChar char=""/>
              <a:tabLst>
                <a:tab pos="286385" algn="l"/>
              </a:tabLst>
            </a:pPr>
            <a:r>
              <a:rPr sz="1800" dirty="0">
                <a:latin typeface="Cambria"/>
                <a:cs typeface="Cambria"/>
              </a:rPr>
              <a:t>An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instance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abstract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called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object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9131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dirty="0"/>
              <a:t>Concept</a:t>
            </a:r>
            <a:r>
              <a:rPr spc="-5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Abstraction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07340" y="1106550"/>
            <a:ext cx="8529955" cy="4212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133</a:t>
            </a:r>
            <a:endParaRPr sz="16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1670"/>
              </a:spcBef>
            </a:pPr>
            <a:r>
              <a:rPr sz="1800" b="1" dirty="0">
                <a:latin typeface="Georgia"/>
                <a:cs typeface="Georgia"/>
              </a:rPr>
              <a:t>Let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us</a:t>
            </a:r>
            <a:r>
              <a:rPr sz="1800" b="1" spc="-1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understand</a:t>
            </a:r>
            <a:r>
              <a:rPr sz="1800" b="1" spc="-3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with</a:t>
            </a:r>
            <a:r>
              <a:rPr sz="1800" b="1" spc="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example:</a:t>
            </a:r>
            <a:endParaRPr sz="1800">
              <a:latin typeface="Georgia"/>
              <a:cs typeface="Georgia"/>
            </a:endParaRPr>
          </a:p>
          <a:p>
            <a:pPr marL="12700" marR="6350" algn="just">
              <a:lnSpc>
                <a:spcPct val="150000"/>
              </a:lnSpc>
              <a:spcBef>
                <a:spcPts val="434"/>
              </a:spcBef>
            </a:pPr>
            <a:r>
              <a:rPr sz="1800" dirty="0">
                <a:latin typeface="Georgia"/>
                <a:cs typeface="Georgia"/>
              </a:rPr>
              <a:t>I’m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coffee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addict.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So,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when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wake</a:t>
            </a:r>
            <a:r>
              <a:rPr sz="1800" spc="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up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morning,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go</a:t>
            </a:r>
            <a:r>
              <a:rPr sz="1800" spc="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into</a:t>
            </a:r>
            <a:r>
              <a:rPr sz="1800" spc="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my</a:t>
            </a:r>
            <a:r>
              <a:rPr sz="1800" spc="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kitchen,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switch </a:t>
            </a:r>
            <a:r>
              <a:rPr sz="1800" dirty="0">
                <a:latin typeface="Georgia"/>
                <a:cs typeface="Georgia"/>
              </a:rPr>
              <a:t>on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coffee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machine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make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coffee.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Sounds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familiar?</a:t>
            </a:r>
            <a:endParaRPr sz="1800">
              <a:latin typeface="Georgia"/>
              <a:cs typeface="Georgia"/>
            </a:endParaRPr>
          </a:p>
          <a:p>
            <a:pPr marL="12700" marR="6350" algn="just">
              <a:lnSpc>
                <a:spcPct val="150000"/>
              </a:lnSpc>
              <a:spcBef>
                <a:spcPts val="430"/>
              </a:spcBef>
            </a:pPr>
            <a:r>
              <a:rPr sz="1800" dirty="0">
                <a:latin typeface="Georgia"/>
                <a:cs typeface="Georgia"/>
              </a:rPr>
              <a:t>Making</a:t>
            </a:r>
            <a:r>
              <a:rPr sz="1800" spc="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coffee</a:t>
            </a:r>
            <a:r>
              <a:rPr sz="1800" spc="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with</a:t>
            </a:r>
            <a:r>
              <a:rPr sz="1800" spc="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coffee</a:t>
            </a:r>
            <a:r>
              <a:rPr sz="1800" spc="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machine</a:t>
            </a:r>
            <a:r>
              <a:rPr sz="1800" spc="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good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example</a:t>
            </a:r>
            <a:r>
              <a:rPr sz="1800" spc="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abstraction.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You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need</a:t>
            </a:r>
            <a:r>
              <a:rPr sz="1800" spc="8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to </a:t>
            </a:r>
            <a:r>
              <a:rPr sz="1800" dirty="0">
                <a:latin typeface="Georgia"/>
                <a:cs typeface="Georgia"/>
              </a:rPr>
              <a:t>know</a:t>
            </a:r>
            <a:r>
              <a:rPr sz="1800" spc="2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how</a:t>
            </a:r>
            <a:r>
              <a:rPr sz="1800" spc="204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2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use</a:t>
            </a:r>
            <a:r>
              <a:rPr sz="1800" spc="204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your</a:t>
            </a:r>
            <a:r>
              <a:rPr sz="1800" spc="2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coffee</a:t>
            </a:r>
            <a:r>
              <a:rPr sz="1800" spc="2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machine</a:t>
            </a:r>
            <a:r>
              <a:rPr sz="1800" spc="2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2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make</a:t>
            </a:r>
            <a:r>
              <a:rPr sz="1800" spc="2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coffee.</a:t>
            </a:r>
            <a:r>
              <a:rPr sz="1800" spc="204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You</a:t>
            </a:r>
            <a:r>
              <a:rPr sz="1800" spc="2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need</a:t>
            </a:r>
            <a:r>
              <a:rPr sz="1800" spc="2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2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provide</a:t>
            </a:r>
            <a:r>
              <a:rPr sz="1800" spc="2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water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coffee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beans,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switch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on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select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kind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coffee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you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want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get.</a:t>
            </a:r>
            <a:endParaRPr sz="1800">
              <a:latin typeface="Georgia"/>
              <a:cs typeface="Georgia"/>
            </a:endParaRPr>
          </a:p>
          <a:p>
            <a:pPr marL="12700" marR="5080" algn="just">
              <a:lnSpc>
                <a:spcPct val="150100"/>
              </a:lnSpc>
              <a:spcBef>
                <a:spcPts val="430"/>
              </a:spcBef>
            </a:pPr>
            <a:r>
              <a:rPr sz="1800" dirty="0">
                <a:latin typeface="Georgia"/>
                <a:cs typeface="Georgia"/>
              </a:rPr>
              <a:t>The thing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you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don’t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need to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know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how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coffee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machine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working internally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to </a:t>
            </a:r>
            <a:r>
              <a:rPr sz="1800" dirty="0">
                <a:latin typeface="Georgia"/>
                <a:cs typeface="Georgia"/>
              </a:rPr>
              <a:t>brew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fresh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cup</a:t>
            </a:r>
            <a:r>
              <a:rPr sz="1800" spc="1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delicious</a:t>
            </a:r>
            <a:r>
              <a:rPr sz="1800" spc="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coffee.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You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don’t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need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know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ideal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temperature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water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amount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ground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coffee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you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need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25" dirty="0">
                <a:latin typeface="Georgia"/>
                <a:cs typeface="Georgia"/>
              </a:rPr>
              <a:t> use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6805">
              <a:lnSpc>
                <a:spcPct val="100000"/>
              </a:lnSpc>
              <a:spcBef>
                <a:spcPts val="95"/>
              </a:spcBef>
            </a:pPr>
            <a:r>
              <a:rPr dirty="0"/>
              <a:t>User</a:t>
            </a:r>
            <a:r>
              <a:rPr spc="-65" dirty="0"/>
              <a:t> </a:t>
            </a:r>
            <a:r>
              <a:rPr dirty="0"/>
              <a:t>Defined</a:t>
            </a:r>
            <a:r>
              <a:rPr spc="-60" dirty="0"/>
              <a:t> </a:t>
            </a:r>
            <a:r>
              <a:rPr spc="-10" dirty="0"/>
              <a:t>Abstract</a:t>
            </a:r>
            <a:r>
              <a:rPr spc="-45" dirty="0"/>
              <a:t> </a:t>
            </a:r>
            <a:r>
              <a:rPr dirty="0"/>
              <a:t>Data</a:t>
            </a:r>
            <a:r>
              <a:rPr spc="-60" dirty="0"/>
              <a:t> </a:t>
            </a:r>
            <a:r>
              <a:rPr spc="-10" dirty="0"/>
              <a:t>Types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07340" y="986084"/>
            <a:ext cx="8530590" cy="529971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6830" algn="ctr">
              <a:lnSpc>
                <a:spcPct val="100000"/>
              </a:lnSpc>
              <a:spcBef>
                <a:spcPts val="104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134</a:t>
            </a:r>
            <a:endParaRPr sz="1600">
              <a:latin typeface="Georgia"/>
              <a:cs typeface="Georgia"/>
            </a:endParaRPr>
          </a:p>
          <a:p>
            <a:pPr marL="286385" indent="-273685">
              <a:lnSpc>
                <a:spcPct val="100000"/>
              </a:lnSpc>
              <a:spcBef>
                <a:spcPts val="1065"/>
              </a:spcBef>
              <a:buClr>
                <a:srgbClr val="D16248"/>
              </a:buClr>
              <a:buSzPct val="83333"/>
              <a:buFont typeface="Wingdings"/>
              <a:buChar char=""/>
              <a:tabLst>
                <a:tab pos="286385" algn="l"/>
              </a:tabLst>
            </a:pPr>
            <a:r>
              <a:rPr sz="1800" dirty="0">
                <a:latin typeface="Cambria"/>
                <a:cs typeface="Cambria"/>
              </a:rPr>
              <a:t>A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created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by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programmer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fulfill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programing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requirement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called</a:t>
            </a:r>
            <a:endParaRPr sz="18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Georgia"/>
                <a:cs typeface="Georgia"/>
              </a:rPr>
              <a:t>user-</a:t>
            </a:r>
            <a:r>
              <a:rPr sz="1800" dirty="0">
                <a:latin typeface="Georgia"/>
                <a:cs typeface="Georgia"/>
              </a:rPr>
              <a:t>defined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data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type.</a:t>
            </a:r>
            <a:endParaRPr sz="1800">
              <a:latin typeface="Georgia"/>
              <a:cs typeface="Georgia"/>
            </a:endParaRPr>
          </a:p>
          <a:p>
            <a:pPr marL="286385" marR="5715" indent="-274320">
              <a:lnSpc>
                <a:spcPct val="150000"/>
              </a:lnSpc>
              <a:spcBef>
                <a:spcPts val="434"/>
              </a:spcBef>
              <a:buClr>
                <a:srgbClr val="D16248"/>
              </a:buClr>
              <a:buSzPct val="83333"/>
              <a:buFont typeface="Wingdings"/>
              <a:buChar char=""/>
              <a:tabLst>
                <a:tab pos="286385" algn="l"/>
              </a:tabLst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abstract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datatype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special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kind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datatype,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whose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behavior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defined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by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set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values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set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operations.</a:t>
            </a:r>
            <a:endParaRPr sz="18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1515"/>
              </a:spcBef>
              <a:buClr>
                <a:srgbClr val="D16248"/>
              </a:buClr>
              <a:buSzPct val="83333"/>
              <a:buFont typeface="Wingdings"/>
              <a:buChar char=""/>
              <a:tabLst>
                <a:tab pos="286385" algn="l"/>
              </a:tabLst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3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keyword</a:t>
            </a:r>
            <a:r>
              <a:rPr sz="1800" spc="3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“Abstract”</a:t>
            </a:r>
            <a:r>
              <a:rPr sz="1800" spc="3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3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used</a:t>
            </a:r>
            <a:r>
              <a:rPr sz="1800" spc="3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3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we</a:t>
            </a:r>
            <a:r>
              <a:rPr sz="1800" spc="3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3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use</a:t>
            </a:r>
            <a:r>
              <a:rPr sz="1800" spc="3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these</a:t>
            </a:r>
            <a:r>
              <a:rPr sz="1800" spc="3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datatypes,</a:t>
            </a:r>
            <a:r>
              <a:rPr sz="1800" spc="3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we</a:t>
            </a:r>
            <a:r>
              <a:rPr sz="1800" spc="3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3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perform</a:t>
            </a:r>
            <a:endParaRPr sz="18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different</a:t>
            </a:r>
            <a:r>
              <a:rPr sz="1800" spc="-9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operations.</a:t>
            </a:r>
            <a:endParaRPr sz="18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1515"/>
              </a:spcBef>
              <a:buClr>
                <a:srgbClr val="D16248"/>
              </a:buClr>
              <a:buSzPct val="83333"/>
              <a:buFont typeface="Wingdings"/>
              <a:buChar char=""/>
              <a:tabLst>
                <a:tab pos="286385" algn="l"/>
              </a:tabLst>
            </a:pPr>
            <a:r>
              <a:rPr sz="1800" dirty="0">
                <a:latin typeface="Cambria"/>
                <a:cs typeface="Cambria"/>
              </a:rPr>
              <a:t>Some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examples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ADT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Stack,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Queue,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List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etc.</a:t>
            </a:r>
            <a:endParaRPr sz="18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1510"/>
              </a:spcBef>
              <a:buClr>
                <a:srgbClr val="D16248"/>
              </a:buClr>
              <a:buSzPct val="83333"/>
              <a:buFont typeface="Wingdings"/>
              <a:buChar char=""/>
              <a:tabLst>
                <a:tab pos="286385" algn="l"/>
              </a:tabLst>
            </a:pPr>
            <a:r>
              <a:rPr sz="1800" dirty="0">
                <a:latin typeface="Cambria"/>
                <a:cs typeface="Cambria"/>
              </a:rPr>
              <a:t>Let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see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some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operations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those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mentioned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ADT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50" dirty="0">
                <a:latin typeface="Cambria"/>
                <a:cs typeface="Cambria"/>
              </a:rPr>
              <a:t>−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800" dirty="0">
                <a:latin typeface="Cambria"/>
                <a:cs typeface="Cambria"/>
              </a:rPr>
              <a:t>Stack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0" dirty="0">
                <a:latin typeface="Cambria"/>
                <a:cs typeface="Cambria"/>
              </a:rPr>
              <a:t>−</a:t>
            </a:r>
            <a:endParaRPr sz="18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1510"/>
              </a:spcBef>
              <a:buClr>
                <a:srgbClr val="D16248"/>
              </a:buClr>
              <a:buSzPct val="83333"/>
              <a:buFont typeface="Wingdings"/>
              <a:buChar char=""/>
              <a:tabLst>
                <a:tab pos="286385" algn="l"/>
              </a:tabLst>
            </a:pPr>
            <a:r>
              <a:rPr sz="1800" dirty="0">
                <a:latin typeface="Cambria"/>
                <a:cs typeface="Cambria"/>
              </a:rPr>
              <a:t>isFull(),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This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used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check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whether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stack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full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or</a:t>
            </a:r>
            <a:r>
              <a:rPr sz="1800" spc="-25" dirty="0">
                <a:latin typeface="Cambria"/>
                <a:cs typeface="Cambria"/>
              </a:rPr>
              <a:t> not</a:t>
            </a:r>
            <a:endParaRPr sz="18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1515"/>
              </a:spcBef>
              <a:buClr>
                <a:srgbClr val="D16248"/>
              </a:buClr>
              <a:buSzPct val="83333"/>
              <a:buFont typeface="Wingdings"/>
              <a:buChar char=""/>
              <a:tabLst>
                <a:tab pos="286385" algn="l"/>
                <a:tab pos="6499860" algn="l"/>
              </a:tabLst>
            </a:pPr>
            <a:r>
              <a:rPr sz="1800" dirty="0">
                <a:latin typeface="Cambria"/>
                <a:cs typeface="Cambria"/>
              </a:rPr>
              <a:t>isEmpry(), This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used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check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whether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stack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empty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or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not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….etc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323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Encapsulation</a:t>
            </a:r>
            <a:r>
              <a:rPr spc="-50" dirty="0"/>
              <a:t> </a:t>
            </a:r>
            <a:r>
              <a:rPr spc="-10" dirty="0"/>
              <a:t>Constructs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531102" y="1503934"/>
            <a:ext cx="23018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9580" algn="l"/>
              </a:tabLst>
            </a:pPr>
            <a:r>
              <a:rPr sz="2200" spc="-25" dirty="0">
                <a:latin typeface="Cambria"/>
                <a:cs typeface="Cambria"/>
              </a:rPr>
              <a:t>in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object-</a:t>
            </a:r>
            <a:r>
              <a:rPr sz="2200" spc="-10" dirty="0">
                <a:latin typeface="Cambria"/>
                <a:cs typeface="Cambria"/>
              </a:rPr>
              <a:t>oriented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1659" y="1838985"/>
            <a:ext cx="8253730" cy="153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latin typeface="Cambria"/>
                <a:cs typeface="Cambria"/>
              </a:rPr>
              <a:t>programming</a:t>
            </a:r>
            <a:r>
              <a:rPr sz="2200" spc="13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and</a:t>
            </a:r>
            <a:r>
              <a:rPr sz="2200" spc="13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describes</a:t>
            </a:r>
            <a:r>
              <a:rPr sz="2200" spc="145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13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bundling</a:t>
            </a:r>
            <a:r>
              <a:rPr sz="2200" spc="135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14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data</a:t>
            </a:r>
            <a:r>
              <a:rPr sz="2200" spc="14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and</a:t>
            </a:r>
            <a:r>
              <a:rPr sz="2200" spc="130" dirty="0">
                <a:latin typeface="Cambria"/>
                <a:cs typeface="Cambria"/>
              </a:rPr>
              <a:t>  </a:t>
            </a:r>
            <a:r>
              <a:rPr sz="2200" spc="-10" dirty="0">
                <a:latin typeface="Cambria"/>
                <a:cs typeface="Cambria"/>
              </a:rPr>
              <a:t>methods </a:t>
            </a:r>
            <a:r>
              <a:rPr sz="2200" dirty="0">
                <a:latin typeface="Cambria"/>
                <a:cs typeface="Cambria"/>
              </a:rPr>
              <a:t>operating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on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this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data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into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one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unit.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You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can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use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it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to</a:t>
            </a:r>
            <a:r>
              <a:rPr sz="2200" spc="114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implement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an </a:t>
            </a:r>
            <a:r>
              <a:rPr sz="2200" spc="-20" dirty="0">
                <a:latin typeface="Cambria"/>
                <a:cs typeface="Cambria"/>
              </a:rPr>
              <a:t>information-</a:t>
            </a:r>
            <a:r>
              <a:rPr sz="2200" dirty="0">
                <a:latin typeface="Cambria"/>
                <a:cs typeface="Cambria"/>
              </a:rPr>
              <a:t>hiding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mechanism.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994516"/>
            <a:ext cx="6045200" cy="86995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R="1600200" algn="r">
              <a:lnSpc>
                <a:spcPct val="100000"/>
              </a:lnSpc>
              <a:spcBef>
                <a:spcPts val="97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135</a:t>
            </a:r>
            <a:endParaRPr sz="1600">
              <a:latin typeface="Georgia"/>
              <a:cs typeface="Georgia"/>
            </a:endParaRPr>
          </a:p>
          <a:p>
            <a:pPr marL="286385" indent="-273685">
              <a:lnSpc>
                <a:spcPct val="100000"/>
              </a:lnSpc>
              <a:spcBef>
                <a:spcPts val="1210"/>
              </a:spcBef>
              <a:buClr>
                <a:srgbClr val="D16248"/>
              </a:buClr>
              <a:buSzPct val="84090"/>
              <a:buFont typeface="Wingdings"/>
              <a:buChar char=""/>
              <a:tabLst>
                <a:tab pos="286385" algn="l"/>
                <a:tab pos="2184400" algn="l"/>
                <a:tab pos="2585720" algn="l"/>
                <a:tab pos="3228340" algn="l"/>
                <a:tab pos="3662679" algn="l"/>
                <a:tab pos="4251325" algn="l"/>
                <a:tab pos="4975225" algn="l"/>
              </a:tabLst>
            </a:pPr>
            <a:r>
              <a:rPr sz="2200" spc="-10" dirty="0">
                <a:latin typeface="Cambria"/>
                <a:cs typeface="Cambria"/>
              </a:rPr>
              <a:t>Encapsulation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is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one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of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core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concepts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323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Encapsulation</a:t>
            </a:r>
            <a:r>
              <a:rPr spc="-50" dirty="0"/>
              <a:t> </a:t>
            </a:r>
            <a:r>
              <a:rPr spc="-10" dirty="0"/>
              <a:t>Constructs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07340" y="994516"/>
            <a:ext cx="8528685" cy="459232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7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136</a:t>
            </a:r>
            <a:endParaRPr sz="1600">
              <a:latin typeface="Georgia"/>
              <a:cs typeface="Georgia"/>
            </a:endParaRPr>
          </a:p>
          <a:p>
            <a:pPr marL="286385" indent="-273685">
              <a:lnSpc>
                <a:spcPct val="100000"/>
              </a:lnSpc>
              <a:spcBef>
                <a:spcPts val="1210"/>
              </a:spcBef>
              <a:buClr>
                <a:srgbClr val="D16248"/>
              </a:buClr>
              <a:buSzPct val="84090"/>
              <a:buFont typeface="Wingdings"/>
              <a:buChar char=""/>
              <a:tabLst>
                <a:tab pos="286385" algn="l"/>
              </a:tabLst>
            </a:pPr>
            <a:r>
              <a:rPr sz="2200" dirty="0">
                <a:latin typeface="Cambria"/>
                <a:cs typeface="Cambria"/>
              </a:rPr>
              <a:t>Large</a:t>
            </a:r>
            <a:r>
              <a:rPr sz="2200" spc="-8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programs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have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two</a:t>
            </a:r>
            <a:r>
              <a:rPr sz="2200" spc="-9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special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needs:</a:t>
            </a:r>
            <a:endParaRPr sz="2200">
              <a:latin typeface="Cambria"/>
              <a:cs typeface="Cambria"/>
            </a:endParaRPr>
          </a:p>
          <a:p>
            <a:pPr marL="286385" marR="5715" indent="-274320">
              <a:lnSpc>
                <a:spcPct val="150000"/>
              </a:lnSpc>
              <a:spcBef>
                <a:spcPts val="530"/>
              </a:spcBef>
              <a:buClr>
                <a:srgbClr val="D16248"/>
              </a:buClr>
              <a:buSzPct val="84090"/>
              <a:buFont typeface="Wingdings"/>
              <a:buChar char=""/>
              <a:tabLst>
                <a:tab pos="286385" algn="l"/>
                <a:tab pos="1115695" algn="l"/>
                <a:tab pos="2073275" algn="l"/>
                <a:tab pos="2481580" algn="l"/>
                <a:tab pos="4164329" algn="l"/>
                <a:tab pos="4398010" algn="l"/>
                <a:tab pos="5225415" algn="l"/>
                <a:tab pos="5941695" algn="l"/>
                <a:tab pos="6915784" algn="l"/>
                <a:tab pos="8041005" algn="l"/>
              </a:tabLst>
            </a:pPr>
            <a:r>
              <a:rPr sz="2200" spc="-20" dirty="0">
                <a:latin typeface="Cambria"/>
                <a:cs typeface="Cambria"/>
              </a:rPr>
              <a:t>Some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means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of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organization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0" dirty="0">
                <a:latin typeface="Cambria"/>
                <a:cs typeface="Cambria"/>
              </a:rPr>
              <a:t>,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other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than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simply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division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into </a:t>
            </a:r>
            <a:r>
              <a:rPr sz="2200" spc="-10" dirty="0">
                <a:latin typeface="Cambria"/>
                <a:cs typeface="Cambria"/>
              </a:rPr>
              <a:t>subprograms</a:t>
            </a:r>
            <a:endParaRPr sz="22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1850"/>
              </a:spcBef>
              <a:buClr>
                <a:srgbClr val="D16248"/>
              </a:buClr>
              <a:buSzPct val="84090"/>
              <a:buFont typeface="Wingdings"/>
              <a:buChar char=""/>
              <a:tabLst>
                <a:tab pos="286385" algn="l"/>
                <a:tab pos="1106805" algn="l"/>
                <a:tab pos="2054860" algn="l"/>
                <a:tab pos="2454275" algn="l"/>
                <a:tab pos="3416300" algn="l"/>
                <a:tab pos="5008880" algn="l"/>
                <a:tab pos="6708775" algn="l"/>
                <a:tab pos="7479665" algn="l"/>
                <a:tab pos="8129270" algn="l"/>
              </a:tabLst>
            </a:pPr>
            <a:r>
              <a:rPr sz="2200" spc="-20" dirty="0">
                <a:latin typeface="Cambria"/>
                <a:cs typeface="Cambria"/>
              </a:rPr>
              <a:t>Some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means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of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partial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compilation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(compilation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units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that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are</a:t>
            </a:r>
            <a:endParaRPr sz="2200">
              <a:latin typeface="Cambria"/>
              <a:cs typeface="Cambria"/>
            </a:endParaRPr>
          </a:p>
          <a:p>
            <a:pPr marL="286385" algn="just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Cambria"/>
                <a:cs typeface="Cambria"/>
              </a:rPr>
              <a:t>smaller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than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whole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program)</a:t>
            </a:r>
            <a:endParaRPr sz="2200">
              <a:latin typeface="Cambria"/>
              <a:cs typeface="Cambria"/>
            </a:endParaRPr>
          </a:p>
          <a:p>
            <a:pPr marL="286385" marR="5080" indent="-274320" algn="just">
              <a:lnSpc>
                <a:spcPct val="150100"/>
              </a:lnSpc>
              <a:spcBef>
                <a:spcPts val="525"/>
              </a:spcBef>
              <a:buClr>
                <a:srgbClr val="D16248"/>
              </a:buClr>
              <a:buSzPct val="84090"/>
              <a:buFont typeface="Wingdings"/>
              <a:buChar char=""/>
              <a:tabLst>
                <a:tab pos="286385" algn="l"/>
              </a:tabLst>
            </a:pPr>
            <a:r>
              <a:rPr sz="2200" dirty="0">
                <a:latin typeface="Cambria"/>
                <a:cs typeface="Cambria"/>
              </a:rPr>
              <a:t>Obvious</a:t>
            </a:r>
            <a:r>
              <a:rPr sz="2200" spc="13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solution:</a:t>
            </a:r>
            <a:r>
              <a:rPr sz="2200" spc="13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135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grouping</a:t>
            </a:r>
            <a:r>
              <a:rPr sz="2200" spc="13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13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subprograms</a:t>
            </a:r>
            <a:r>
              <a:rPr sz="2200" spc="135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that</a:t>
            </a:r>
            <a:r>
              <a:rPr sz="2200" spc="14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are</a:t>
            </a:r>
            <a:r>
              <a:rPr sz="2200" spc="130" dirty="0">
                <a:latin typeface="Cambria"/>
                <a:cs typeface="Cambria"/>
              </a:rPr>
              <a:t>  </a:t>
            </a:r>
            <a:r>
              <a:rPr sz="2200" spc="-10" dirty="0">
                <a:latin typeface="Cambria"/>
                <a:cs typeface="Cambria"/>
              </a:rPr>
              <a:t>logically </a:t>
            </a:r>
            <a:r>
              <a:rPr sz="2200" dirty="0">
                <a:latin typeface="Cambria"/>
                <a:cs typeface="Cambria"/>
              </a:rPr>
              <a:t>related</a:t>
            </a:r>
            <a:r>
              <a:rPr sz="2200" spc="5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into</a:t>
            </a:r>
            <a:r>
              <a:rPr sz="2200" spc="5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5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unit</a:t>
            </a:r>
            <a:r>
              <a:rPr sz="2200" spc="5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that</a:t>
            </a:r>
            <a:r>
              <a:rPr sz="2200" spc="5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can</a:t>
            </a:r>
            <a:r>
              <a:rPr sz="2200" spc="5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be</a:t>
            </a:r>
            <a:r>
              <a:rPr sz="2200" spc="5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separately</a:t>
            </a:r>
            <a:r>
              <a:rPr sz="2200" spc="5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compiled</a:t>
            </a:r>
            <a:r>
              <a:rPr sz="2200" spc="52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(compilation </a:t>
            </a:r>
            <a:r>
              <a:rPr sz="2200" dirty="0">
                <a:latin typeface="Cambria"/>
                <a:cs typeface="Cambria"/>
              </a:rPr>
              <a:t>units)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Such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collections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are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called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encapsulation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Encapsulation</a:t>
            </a:r>
            <a:r>
              <a:rPr spc="-65" dirty="0"/>
              <a:t> </a:t>
            </a:r>
            <a:r>
              <a:rPr dirty="0"/>
              <a:t>Constructs</a:t>
            </a:r>
            <a:r>
              <a:rPr spc="-45" dirty="0"/>
              <a:t> </a:t>
            </a:r>
            <a:r>
              <a:rPr spc="-10" dirty="0"/>
              <a:t>:Encapsulation</a:t>
            </a:r>
            <a:r>
              <a:rPr spc="-65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spc="-50" dirty="0"/>
              <a:t>C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07340" y="994516"/>
            <a:ext cx="8528685" cy="408940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7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137</a:t>
            </a:r>
            <a:endParaRPr sz="1600">
              <a:latin typeface="Georgia"/>
              <a:cs typeface="Georgia"/>
            </a:endParaRPr>
          </a:p>
          <a:p>
            <a:pPr marL="286385" marR="8255" indent="-274320">
              <a:lnSpc>
                <a:spcPts val="3960"/>
              </a:lnSpc>
              <a:spcBef>
                <a:spcPts val="244"/>
              </a:spcBef>
              <a:buClr>
                <a:srgbClr val="D16248"/>
              </a:buClr>
              <a:buSzPct val="84090"/>
              <a:buFont typeface="Wingdings"/>
              <a:buChar char=""/>
              <a:tabLst>
                <a:tab pos="286385" algn="l"/>
                <a:tab pos="978535" algn="l"/>
                <a:tab pos="2374900" algn="l"/>
                <a:tab pos="2946400" algn="l"/>
                <a:tab pos="3342640" algn="l"/>
                <a:tab pos="4103370" algn="l"/>
                <a:tab pos="5817235" algn="l"/>
                <a:tab pos="6363970" algn="l"/>
                <a:tab pos="6786245" algn="l"/>
              </a:tabLst>
            </a:pPr>
            <a:r>
              <a:rPr sz="2200" spc="-10" dirty="0">
                <a:latin typeface="Cambria"/>
                <a:cs typeface="Cambria"/>
              </a:rPr>
              <a:t>Files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containing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one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or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more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subprograms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can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be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independently compiled</a:t>
            </a:r>
            <a:endParaRPr sz="22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1495"/>
              </a:spcBef>
              <a:buClr>
                <a:srgbClr val="D16248"/>
              </a:buClr>
              <a:buSzPct val="84090"/>
              <a:buFont typeface="Wingdings"/>
              <a:buChar char=""/>
              <a:tabLst>
                <a:tab pos="286385" algn="l"/>
              </a:tabLst>
            </a:pPr>
            <a:r>
              <a:rPr sz="2200" dirty="0">
                <a:latin typeface="Cambria"/>
                <a:cs typeface="Cambria"/>
              </a:rPr>
              <a:t>The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interface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placed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header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file</a:t>
            </a:r>
            <a:endParaRPr sz="22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1850"/>
              </a:spcBef>
              <a:buClr>
                <a:srgbClr val="D16248"/>
              </a:buClr>
              <a:buSzPct val="84090"/>
              <a:buFont typeface="Wingdings"/>
              <a:buChar char=""/>
              <a:tabLst>
                <a:tab pos="286385" algn="l"/>
                <a:tab pos="1506220" algn="l"/>
                <a:tab pos="2022475" algn="l"/>
                <a:tab pos="2858135" algn="l"/>
                <a:tab pos="3550285" algn="l"/>
                <a:tab pos="4079240" algn="l"/>
                <a:tab pos="4895850" algn="l"/>
                <a:tab pos="5676900" algn="l"/>
                <a:tab pos="6833234" algn="l"/>
                <a:tab pos="7100570" algn="l"/>
                <a:tab pos="8068309" algn="l"/>
              </a:tabLst>
            </a:pPr>
            <a:r>
              <a:rPr sz="2200" spc="-10" dirty="0">
                <a:latin typeface="Cambria"/>
                <a:cs typeface="Cambria"/>
              </a:rPr>
              <a:t>Problem: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linker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does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not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check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types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between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50" dirty="0">
                <a:latin typeface="Cambria"/>
                <a:cs typeface="Cambria"/>
              </a:rPr>
              <a:t>a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header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and</a:t>
            </a:r>
            <a:endParaRPr sz="22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Cambria"/>
                <a:cs typeface="Cambria"/>
              </a:rPr>
              <a:t>associated</a:t>
            </a:r>
            <a:r>
              <a:rPr sz="2200" spc="-8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implementation</a:t>
            </a:r>
            <a:endParaRPr sz="22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1850"/>
              </a:spcBef>
              <a:buClr>
                <a:srgbClr val="D16248"/>
              </a:buClr>
              <a:buSzPct val="84090"/>
              <a:buFont typeface="Wingdings"/>
              <a:buChar char=""/>
              <a:tabLst>
                <a:tab pos="286385" algn="l"/>
              </a:tabLst>
            </a:pPr>
            <a:r>
              <a:rPr sz="2200" dirty="0">
                <a:latin typeface="Cambria"/>
                <a:cs typeface="Cambria"/>
              </a:rPr>
              <a:t>#include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preprocessor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specification</a:t>
            </a:r>
            <a:r>
              <a:rPr sz="2200" spc="2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used</a:t>
            </a:r>
            <a:r>
              <a:rPr sz="2200" spc="2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to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include</a:t>
            </a:r>
            <a:r>
              <a:rPr sz="2200" spc="2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header</a:t>
            </a:r>
            <a:r>
              <a:rPr sz="2200" spc="2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files</a:t>
            </a:r>
            <a:r>
              <a:rPr sz="2200" spc="25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in</a:t>
            </a:r>
            <a:endParaRPr sz="2200">
              <a:latin typeface="Cambria"/>
              <a:cs typeface="Cambria"/>
            </a:endParaRPr>
          </a:p>
          <a:p>
            <a:pPr marL="286385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Cambria"/>
                <a:cs typeface="Cambria"/>
              </a:rPr>
              <a:t>applications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Encapsulation</a:t>
            </a:r>
            <a:r>
              <a:rPr spc="-65" dirty="0"/>
              <a:t> </a:t>
            </a:r>
            <a:r>
              <a:rPr dirty="0"/>
              <a:t>Constructs</a:t>
            </a:r>
            <a:r>
              <a:rPr spc="-45" dirty="0"/>
              <a:t> </a:t>
            </a:r>
            <a:r>
              <a:rPr spc="-10" dirty="0"/>
              <a:t>:Encapsulation</a:t>
            </a:r>
            <a:r>
              <a:rPr spc="-65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spc="-25" dirty="0"/>
              <a:t>C++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07340" y="994516"/>
            <a:ext cx="8284845" cy="315023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81940" algn="ctr">
              <a:lnSpc>
                <a:spcPct val="100000"/>
              </a:lnSpc>
              <a:spcBef>
                <a:spcPts val="97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138</a:t>
            </a:r>
            <a:endParaRPr sz="1600">
              <a:latin typeface="Georgia"/>
              <a:cs typeface="Georgia"/>
            </a:endParaRPr>
          </a:p>
          <a:p>
            <a:pPr marL="286385" indent="-273685">
              <a:lnSpc>
                <a:spcPct val="100000"/>
              </a:lnSpc>
              <a:spcBef>
                <a:spcPts val="1210"/>
              </a:spcBef>
              <a:buClr>
                <a:srgbClr val="D16248"/>
              </a:buClr>
              <a:buSzPct val="84090"/>
              <a:buFont typeface="Wingdings"/>
              <a:buChar char=""/>
              <a:tabLst>
                <a:tab pos="286385" algn="l"/>
              </a:tabLst>
            </a:pPr>
            <a:r>
              <a:rPr sz="2200" dirty="0">
                <a:latin typeface="Cambria"/>
                <a:cs typeface="Cambria"/>
              </a:rPr>
              <a:t>Can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define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header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and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code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files,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similar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to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those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50" dirty="0">
                <a:latin typeface="Cambria"/>
                <a:cs typeface="Cambria"/>
              </a:rPr>
              <a:t>C</a:t>
            </a:r>
            <a:endParaRPr sz="22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1850"/>
              </a:spcBef>
              <a:buClr>
                <a:srgbClr val="D16248"/>
              </a:buClr>
              <a:buSzPct val="84090"/>
              <a:buFont typeface="Wingdings"/>
              <a:buChar char=""/>
              <a:tabLst>
                <a:tab pos="286385" algn="l"/>
              </a:tabLst>
            </a:pPr>
            <a:r>
              <a:rPr sz="2200" spc="-65" dirty="0">
                <a:latin typeface="Cambria"/>
                <a:cs typeface="Cambria"/>
              </a:rPr>
              <a:t>Or,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classes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can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be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used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for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encapsulation</a:t>
            </a:r>
            <a:endParaRPr sz="22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1850"/>
              </a:spcBef>
              <a:buClr>
                <a:srgbClr val="D16248"/>
              </a:buClr>
              <a:buSzPct val="84090"/>
              <a:buFont typeface="Wingdings"/>
              <a:buChar char=""/>
              <a:tabLst>
                <a:tab pos="286385" algn="l"/>
              </a:tabLst>
            </a:pPr>
            <a:r>
              <a:rPr sz="2200" dirty="0">
                <a:latin typeface="Cambria"/>
                <a:cs typeface="Cambria"/>
              </a:rPr>
              <a:t>The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class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used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as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interface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(Prototype)</a:t>
            </a:r>
            <a:endParaRPr sz="22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1850"/>
              </a:spcBef>
              <a:buClr>
                <a:srgbClr val="D16248"/>
              </a:buClr>
              <a:buSzPct val="84090"/>
              <a:buFont typeface="Wingdings"/>
              <a:buChar char=""/>
              <a:tabLst>
                <a:tab pos="286385" algn="l"/>
              </a:tabLst>
            </a:pPr>
            <a:r>
              <a:rPr sz="2200" dirty="0">
                <a:latin typeface="Cambria"/>
                <a:cs typeface="Cambria"/>
              </a:rPr>
              <a:t>The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member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definitions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are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defined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separate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file</a:t>
            </a:r>
            <a:endParaRPr sz="22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1850"/>
              </a:spcBef>
              <a:buClr>
                <a:srgbClr val="D16248"/>
              </a:buClr>
              <a:buSzPct val="84090"/>
              <a:buFont typeface="Wingdings"/>
              <a:buChar char=""/>
              <a:tabLst>
                <a:tab pos="286385" algn="l"/>
              </a:tabLst>
            </a:pPr>
            <a:r>
              <a:rPr sz="2200" dirty="0">
                <a:latin typeface="Cambria"/>
                <a:cs typeface="Cambria"/>
              </a:rPr>
              <a:t>Friends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provide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way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to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grant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access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to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private</a:t>
            </a:r>
            <a:r>
              <a:rPr sz="2200" spc="-3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members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class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70" dirty="0"/>
              <a:t> </a:t>
            </a:r>
            <a:r>
              <a:rPr dirty="0"/>
              <a:t>Types</a:t>
            </a:r>
            <a:r>
              <a:rPr spc="-45" dirty="0"/>
              <a:t> </a:t>
            </a:r>
            <a:r>
              <a:rPr dirty="0"/>
              <a:t>(Used</a:t>
            </a:r>
            <a:r>
              <a:rPr spc="-70" dirty="0"/>
              <a:t> </a:t>
            </a:r>
            <a:r>
              <a:rPr dirty="0"/>
              <a:t>Defined</a:t>
            </a:r>
            <a:r>
              <a:rPr spc="-80" dirty="0"/>
              <a:t> </a:t>
            </a:r>
            <a:r>
              <a:rPr dirty="0"/>
              <a:t>an</a:t>
            </a:r>
            <a:r>
              <a:rPr spc="-65" dirty="0"/>
              <a:t> </a:t>
            </a:r>
            <a:r>
              <a:rPr dirty="0"/>
              <a:t>ordinal</a:t>
            </a:r>
            <a:r>
              <a:rPr spc="-60" dirty="0"/>
              <a:t> </a:t>
            </a:r>
            <a:r>
              <a:rPr spc="-10" dirty="0"/>
              <a:t>type)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0491" y="1106550"/>
            <a:ext cx="8458835" cy="3549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15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Cambria"/>
                <a:cs typeface="Cambria"/>
              </a:rPr>
              <a:t>Design</a:t>
            </a:r>
            <a:r>
              <a:rPr sz="2000" b="1" spc="-7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Issues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for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Enumeration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Types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mbria"/>
                <a:cs typeface="Cambria"/>
              </a:rPr>
              <a:t>Following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design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issues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enumeration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types-</a:t>
            </a:r>
            <a:endParaRPr sz="20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Tahoma"/>
              <a:buChar char="•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Is</a:t>
            </a:r>
            <a:r>
              <a:rPr sz="2000" spc="4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4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enumeration</a:t>
            </a:r>
            <a:r>
              <a:rPr sz="2000" spc="4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constant</a:t>
            </a:r>
            <a:r>
              <a:rPr sz="2000" spc="459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allowed</a:t>
            </a:r>
            <a:r>
              <a:rPr sz="2000" spc="4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459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appear</a:t>
            </a:r>
            <a:r>
              <a:rPr sz="2000" spc="4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4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more</a:t>
            </a:r>
            <a:r>
              <a:rPr sz="2000" spc="4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than</a:t>
            </a:r>
            <a:r>
              <a:rPr sz="2000" spc="4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one</a:t>
            </a:r>
            <a:r>
              <a:rPr sz="2000" spc="4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type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spc="-10" dirty="0">
                <a:latin typeface="Cambria"/>
                <a:cs typeface="Cambria"/>
              </a:rPr>
              <a:t>definition?</a:t>
            </a:r>
            <a:endParaRPr sz="20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Tahoma"/>
              <a:buChar char="•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If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enumeration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constants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appear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more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than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one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2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definition,</a:t>
            </a:r>
            <a:r>
              <a:rPr sz="2000" spc="29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then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how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occurrence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constant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checked?</a:t>
            </a:r>
            <a:endParaRPr sz="20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Tahoma"/>
              <a:buChar char="•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Are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enumeration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values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bullied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integer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?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Encapsulation</a:t>
            </a:r>
            <a:r>
              <a:rPr spc="-65" dirty="0"/>
              <a:t> </a:t>
            </a:r>
            <a:r>
              <a:rPr dirty="0"/>
              <a:t>Constructs</a:t>
            </a:r>
            <a:r>
              <a:rPr spc="-45" dirty="0"/>
              <a:t> </a:t>
            </a:r>
            <a:r>
              <a:rPr spc="-10" dirty="0"/>
              <a:t>:Encapsulation</a:t>
            </a:r>
            <a:r>
              <a:rPr spc="-65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spc="-25" dirty="0"/>
              <a:t>Ada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07340" y="994516"/>
            <a:ext cx="8526780" cy="251333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40640" algn="ctr">
              <a:lnSpc>
                <a:spcPct val="100000"/>
              </a:lnSpc>
              <a:spcBef>
                <a:spcPts val="97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139</a:t>
            </a:r>
            <a:endParaRPr sz="1600">
              <a:latin typeface="Georgia"/>
              <a:cs typeface="Georgia"/>
            </a:endParaRPr>
          </a:p>
          <a:p>
            <a:pPr marL="286385" marR="5080" indent="-274320">
              <a:lnSpc>
                <a:spcPts val="3960"/>
              </a:lnSpc>
              <a:spcBef>
                <a:spcPts val="244"/>
              </a:spcBef>
              <a:buClr>
                <a:srgbClr val="D16248"/>
              </a:buClr>
              <a:buSzPct val="84090"/>
              <a:buFont typeface="Wingdings"/>
              <a:buChar char=""/>
              <a:tabLst>
                <a:tab pos="286385" algn="l"/>
                <a:tab pos="893444" algn="l"/>
                <a:tab pos="2548890" algn="l"/>
                <a:tab pos="3783329" algn="l"/>
                <a:tab pos="4342765" algn="l"/>
                <a:tab pos="5365750" algn="l"/>
                <a:tab pos="5935980" algn="l"/>
                <a:tab pos="7024370" algn="l"/>
                <a:tab pos="7399020" algn="l"/>
                <a:tab pos="8066405" algn="l"/>
              </a:tabLst>
            </a:pPr>
            <a:r>
              <a:rPr sz="2200" spc="-25" dirty="0">
                <a:latin typeface="Cambria"/>
                <a:cs typeface="Cambria"/>
              </a:rPr>
              <a:t>Ada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specification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packages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can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include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any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number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of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data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and </a:t>
            </a:r>
            <a:r>
              <a:rPr sz="2200" spc="-10" dirty="0">
                <a:latin typeface="Cambria"/>
                <a:cs typeface="Cambria"/>
              </a:rPr>
              <a:t>subprogram</a:t>
            </a:r>
            <a:r>
              <a:rPr sz="2200" spc="-8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declarations.</a:t>
            </a:r>
            <a:endParaRPr sz="22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1495"/>
              </a:spcBef>
              <a:buClr>
                <a:srgbClr val="D16248"/>
              </a:buClr>
              <a:buSzPct val="84090"/>
              <a:buFont typeface="Wingdings"/>
              <a:buChar char=""/>
              <a:tabLst>
                <a:tab pos="286385" algn="l"/>
              </a:tabLst>
            </a:pPr>
            <a:r>
              <a:rPr sz="2200" dirty="0">
                <a:latin typeface="Cambria"/>
                <a:cs typeface="Cambria"/>
              </a:rPr>
              <a:t>Ada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packages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can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be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compiled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separately.</a:t>
            </a:r>
            <a:endParaRPr sz="22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1850"/>
              </a:spcBef>
              <a:buClr>
                <a:srgbClr val="D16248"/>
              </a:buClr>
              <a:buSzPct val="84090"/>
              <a:buFont typeface="Wingdings"/>
              <a:buChar char=""/>
              <a:tabLst>
                <a:tab pos="286385" algn="l"/>
              </a:tabLst>
            </a:pPr>
            <a:r>
              <a:rPr sz="2200" dirty="0">
                <a:latin typeface="Cambria"/>
                <a:cs typeface="Cambria"/>
              </a:rPr>
              <a:t>A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package’s</a:t>
            </a:r>
            <a:r>
              <a:rPr sz="2200" spc="-10" dirty="0">
                <a:latin typeface="Cambria"/>
                <a:cs typeface="Cambria"/>
              </a:rPr>
              <a:t> specification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and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body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parts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can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be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compiled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separately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Encapsulation</a:t>
            </a:r>
            <a:r>
              <a:rPr spc="-65" dirty="0"/>
              <a:t> </a:t>
            </a:r>
            <a:r>
              <a:rPr dirty="0"/>
              <a:t>Constructs</a:t>
            </a:r>
            <a:r>
              <a:rPr spc="-45" dirty="0"/>
              <a:t> </a:t>
            </a:r>
            <a:r>
              <a:rPr spc="-10" dirty="0"/>
              <a:t>:Encapsulation</a:t>
            </a:r>
            <a:r>
              <a:rPr spc="-65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spc="-20" dirty="0"/>
              <a:t>Java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07340" y="994516"/>
            <a:ext cx="8528685" cy="244602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8735" algn="ctr">
              <a:lnSpc>
                <a:spcPct val="100000"/>
              </a:lnSpc>
              <a:spcBef>
                <a:spcPts val="97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140</a:t>
            </a:r>
            <a:endParaRPr sz="1600">
              <a:latin typeface="Georgia"/>
              <a:cs typeface="Georgia"/>
            </a:endParaRPr>
          </a:p>
          <a:p>
            <a:pPr marL="286385" marR="5080" indent="-274320">
              <a:lnSpc>
                <a:spcPts val="3960"/>
              </a:lnSpc>
              <a:spcBef>
                <a:spcPts val="244"/>
              </a:spcBef>
              <a:buClr>
                <a:srgbClr val="D16248"/>
              </a:buClr>
              <a:buSzPct val="84090"/>
              <a:buFont typeface="Wingdings"/>
              <a:buChar char=""/>
              <a:tabLst>
                <a:tab pos="286385" algn="l"/>
              </a:tabLst>
            </a:pPr>
            <a:r>
              <a:rPr sz="2200" dirty="0">
                <a:latin typeface="Cambria"/>
                <a:cs typeface="Cambria"/>
              </a:rPr>
              <a:t>Packages</a:t>
            </a:r>
            <a:r>
              <a:rPr sz="2200" spc="409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can</a:t>
            </a:r>
            <a:r>
              <a:rPr sz="2200" spc="4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contain</a:t>
            </a:r>
            <a:r>
              <a:rPr sz="2200" spc="39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more</a:t>
            </a:r>
            <a:r>
              <a:rPr sz="2200" spc="40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than</a:t>
            </a:r>
            <a:r>
              <a:rPr sz="2200" spc="4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one</a:t>
            </a:r>
            <a:r>
              <a:rPr sz="2200" spc="40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class</a:t>
            </a:r>
            <a:r>
              <a:rPr sz="2200" spc="4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definition;</a:t>
            </a:r>
            <a:r>
              <a:rPr sz="2200" spc="40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classes</a:t>
            </a:r>
            <a:r>
              <a:rPr sz="2200" spc="4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</a:t>
            </a:r>
            <a:r>
              <a:rPr sz="2200" spc="405" dirty="0">
                <a:latin typeface="Cambria"/>
                <a:cs typeface="Cambria"/>
              </a:rPr>
              <a:t> </a:t>
            </a:r>
            <a:r>
              <a:rPr sz="2200" spc="-50" dirty="0">
                <a:latin typeface="Cambria"/>
                <a:cs typeface="Cambria"/>
              </a:rPr>
              <a:t>a </a:t>
            </a:r>
            <a:r>
              <a:rPr sz="2200" dirty="0">
                <a:latin typeface="Cambria"/>
                <a:cs typeface="Cambria"/>
              </a:rPr>
              <a:t>package</a:t>
            </a:r>
            <a:r>
              <a:rPr sz="2200" spc="-7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are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partial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friends</a:t>
            </a:r>
            <a:endParaRPr sz="2200">
              <a:latin typeface="Cambria"/>
              <a:cs typeface="Cambria"/>
            </a:endParaRPr>
          </a:p>
          <a:p>
            <a:pPr marL="286385" marR="6350" indent="-274320">
              <a:lnSpc>
                <a:spcPct val="150000"/>
              </a:lnSpc>
              <a:spcBef>
                <a:spcPts val="175"/>
              </a:spcBef>
              <a:buClr>
                <a:srgbClr val="D16248"/>
              </a:buClr>
              <a:buSzPct val="84090"/>
              <a:buFont typeface="Wingdings"/>
              <a:buChar char=""/>
              <a:tabLst>
                <a:tab pos="286385" algn="l"/>
              </a:tabLst>
            </a:pPr>
            <a:r>
              <a:rPr sz="2200" dirty="0">
                <a:latin typeface="Cambria"/>
                <a:cs typeface="Cambria"/>
              </a:rPr>
              <a:t>Clients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package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can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use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fully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qualified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name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or</a:t>
            </a:r>
            <a:r>
              <a:rPr sz="2200" spc="204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use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import declaration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70" dirty="0"/>
              <a:t> </a:t>
            </a:r>
            <a:r>
              <a:rPr dirty="0"/>
              <a:t>Types</a:t>
            </a:r>
            <a:r>
              <a:rPr spc="-45" dirty="0"/>
              <a:t> </a:t>
            </a:r>
            <a:r>
              <a:rPr dirty="0"/>
              <a:t>(Used</a:t>
            </a:r>
            <a:r>
              <a:rPr spc="-70" dirty="0"/>
              <a:t> </a:t>
            </a:r>
            <a:r>
              <a:rPr dirty="0"/>
              <a:t>Defined</a:t>
            </a:r>
            <a:r>
              <a:rPr spc="-80" dirty="0"/>
              <a:t> </a:t>
            </a:r>
            <a:r>
              <a:rPr dirty="0"/>
              <a:t>an</a:t>
            </a:r>
            <a:r>
              <a:rPr spc="-65" dirty="0"/>
              <a:t> </a:t>
            </a:r>
            <a:r>
              <a:rPr dirty="0"/>
              <a:t>ordinal</a:t>
            </a:r>
            <a:r>
              <a:rPr spc="-60" dirty="0"/>
              <a:t> </a:t>
            </a:r>
            <a:r>
              <a:rPr spc="-10" dirty="0"/>
              <a:t>type)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0491" y="1106550"/>
            <a:ext cx="8458835" cy="3549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16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Cambria"/>
                <a:cs typeface="Cambria"/>
              </a:rPr>
              <a:t>2.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Subrange</a:t>
            </a:r>
            <a:endParaRPr sz="20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Subrange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used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Pascal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ADA.</a:t>
            </a:r>
            <a:endParaRPr sz="20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It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basically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continuous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sequence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ordinal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types.</a:t>
            </a:r>
            <a:endParaRPr sz="20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For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defining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subset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values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subrange.</a:t>
            </a:r>
            <a:endParaRPr sz="20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For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example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–</a:t>
            </a:r>
            <a:endParaRPr sz="2000">
              <a:latin typeface="Cambria"/>
              <a:cs typeface="Cambria"/>
            </a:endParaRPr>
          </a:p>
          <a:p>
            <a:pPr marL="123825">
              <a:lnSpc>
                <a:spcPct val="100000"/>
              </a:lnSpc>
              <a:spcBef>
                <a:spcPts val="1200"/>
              </a:spcBef>
              <a:tabLst>
                <a:tab pos="751840" algn="l"/>
                <a:tab pos="1484630" algn="l"/>
                <a:tab pos="2425700" algn="l"/>
                <a:tab pos="3582035" algn="l"/>
                <a:tab pos="4718050" algn="l"/>
                <a:tab pos="5693410" algn="l"/>
                <a:tab pos="6487795" algn="l"/>
                <a:tab pos="7510145" algn="l"/>
              </a:tabLst>
            </a:pPr>
            <a:r>
              <a:rPr sz="2000" spc="-20" dirty="0">
                <a:latin typeface="Cambria"/>
                <a:cs typeface="Cambria"/>
              </a:rPr>
              <a:t>type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20" dirty="0">
                <a:latin typeface="Cambria"/>
                <a:cs typeface="Cambria"/>
              </a:rPr>
              <a:t>Color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is(RED,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ORANGE,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YELLOW,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GREEN,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BLUE,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INDIGO,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VIOLET)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subtype</a:t>
            </a:r>
            <a:r>
              <a:rPr sz="2000" spc="-20" dirty="0">
                <a:latin typeface="Cambria"/>
                <a:cs typeface="Cambria"/>
              </a:rPr>
              <a:t> myfavcolor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Color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range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ORANGE...BLUE;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539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85" dirty="0"/>
              <a:t> </a:t>
            </a:r>
            <a:r>
              <a:rPr dirty="0"/>
              <a:t>Types</a:t>
            </a:r>
            <a:r>
              <a:rPr spc="-65" dirty="0"/>
              <a:t> </a:t>
            </a:r>
            <a:r>
              <a:rPr spc="-10" dirty="0"/>
              <a:t>(Derived</a:t>
            </a:r>
            <a:r>
              <a:rPr spc="-65" dirty="0"/>
              <a:t> </a:t>
            </a:r>
            <a:r>
              <a:rPr dirty="0"/>
              <a:t>data</a:t>
            </a:r>
            <a:r>
              <a:rPr spc="-90" dirty="0"/>
              <a:t> </a:t>
            </a:r>
            <a:r>
              <a:rPr spc="-10" dirty="0"/>
              <a:t>types)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0491" y="1106550"/>
            <a:ext cx="8456930" cy="2177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17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mbria"/>
                <a:cs typeface="Cambria"/>
              </a:rPr>
              <a:t>Derived</a:t>
            </a:r>
            <a:r>
              <a:rPr sz="2000" b="1" spc="-9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data</a:t>
            </a:r>
            <a:r>
              <a:rPr sz="2000" b="1" spc="-60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types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Cambria"/>
                <a:cs typeface="Cambria"/>
              </a:rPr>
              <a:t>1.</a:t>
            </a:r>
            <a:r>
              <a:rPr sz="2000" b="1" spc="26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Data</a:t>
            </a:r>
            <a:r>
              <a:rPr sz="2000" b="1" spc="254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types</a:t>
            </a:r>
            <a:r>
              <a:rPr sz="2000" b="1" spc="2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25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26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derived</a:t>
            </a:r>
            <a:r>
              <a:rPr sz="2000" b="1" spc="2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from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2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built-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26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data</a:t>
            </a:r>
            <a:r>
              <a:rPr sz="2000" b="1" spc="254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types</a:t>
            </a:r>
            <a:r>
              <a:rPr sz="2000" b="1" spc="2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known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as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latin typeface="Cambria"/>
                <a:cs typeface="Cambria"/>
              </a:rPr>
              <a:t>derived</a:t>
            </a:r>
            <a:r>
              <a:rPr sz="2000" b="1" spc="-6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data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types</a:t>
            </a:r>
            <a:r>
              <a:rPr sz="2000" spc="-10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mbria"/>
                <a:cs typeface="Cambria"/>
              </a:rPr>
              <a:t>Examples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:</a:t>
            </a:r>
            <a:r>
              <a:rPr sz="2000" spc="-40" dirty="0">
                <a:latin typeface="Cambria"/>
                <a:cs typeface="Cambria"/>
              </a:rPr>
              <a:t> array,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stack,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queue,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etc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539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85" dirty="0"/>
              <a:t> </a:t>
            </a:r>
            <a:r>
              <a:rPr dirty="0"/>
              <a:t>Types</a:t>
            </a:r>
            <a:r>
              <a:rPr spc="-65" dirty="0"/>
              <a:t> </a:t>
            </a:r>
            <a:r>
              <a:rPr spc="-10" dirty="0"/>
              <a:t>(Derived</a:t>
            </a:r>
            <a:r>
              <a:rPr spc="-65" dirty="0"/>
              <a:t> </a:t>
            </a:r>
            <a:r>
              <a:rPr dirty="0"/>
              <a:t>data</a:t>
            </a:r>
            <a:r>
              <a:rPr spc="-90" dirty="0"/>
              <a:t> </a:t>
            </a:r>
            <a:r>
              <a:rPr spc="-10" dirty="0"/>
              <a:t>types)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0491" y="1106550"/>
            <a:ext cx="8458835" cy="5099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07179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18</a:t>
            </a:r>
            <a:endParaRPr sz="1600">
              <a:latin typeface="Georgia"/>
              <a:cs typeface="Georgia"/>
            </a:endParaRPr>
          </a:p>
          <a:p>
            <a:pPr marL="12700" marR="6985">
              <a:lnSpc>
                <a:spcPct val="150000"/>
              </a:lnSpc>
              <a:spcBef>
                <a:spcPts val="680"/>
              </a:spcBef>
            </a:pPr>
            <a:r>
              <a:rPr sz="1800" b="1" dirty="0">
                <a:latin typeface="Georgia"/>
                <a:cs typeface="Georgia"/>
              </a:rPr>
              <a:t>Function:</a:t>
            </a:r>
            <a:r>
              <a:rPr sz="1800" b="1" spc="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function</a:t>
            </a:r>
            <a:r>
              <a:rPr sz="1800" spc="9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block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code</a:t>
            </a:r>
            <a:r>
              <a:rPr sz="1800" spc="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that</a:t>
            </a:r>
            <a:r>
              <a:rPr sz="1800" spc="9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defined</a:t>
            </a:r>
            <a:r>
              <a:rPr sz="1800" spc="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perform</a:t>
            </a:r>
            <a:r>
              <a:rPr sz="1800" spc="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specific</a:t>
            </a:r>
            <a:r>
              <a:rPr sz="1800" spc="9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well- </a:t>
            </a:r>
            <a:r>
              <a:rPr sz="1800" dirty="0">
                <a:latin typeface="Georgia"/>
                <a:cs typeface="Georgia"/>
              </a:rPr>
              <a:t>defined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task.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800">
              <a:latin typeface="Georgia"/>
              <a:cs typeface="Georgia"/>
            </a:endParaRPr>
          </a:p>
          <a:p>
            <a:pPr marL="186690" indent="-173990" algn="just">
              <a:lnSpc>
                <a:spcPct val="100000"/>
              </a:lnSpc>
              <a:buChar char="•"/>
              <a:tabLst>
                <a:tab pos="186690" algn="l"/>
              </a:tabLst>
            </a:pPr>
            <a:r>
              <a:rPr sz="1800" b="1" dirty="0">
                <a:latin typeface="Georgia"/>
                <a:cs typeface="Georgia"/>
              </a:rPr>
              <a:t>Array:</a:t>
            </a:r>
            <a:r>
              <a:rPr sz="1800" b="1" spc="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array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collection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items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stored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continuous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memory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locations.</a:t>
            </a:r>
            <a:endParaRPr sz="18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Georgia"/>
                <a:cs typeface="Georgia"/>
              </a:rPr>
              <a:t>The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idea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array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represent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many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instances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one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variable.</a:t>
            </a:r>
            <a:endParaRPr sz="1800">
              <a:latin typeface="Georgia"/>
              <a:cs typeface="Georgia"/>
            </a:endParaRPr>
          </a:p>
          <a:p>
            <a:pPr marL="12700" marR="6985" indent="241300" algn="just">
              <a:lnSpc>
                <a:spcPct val="150000"/>
              </a:lnSpc>
              <a:spcBef>
                <a:spcPts val="1440"/>
              </a:spcBef>
              <a:buChar char="•"/>
              <a:tabLst>
                <a:tab pos="254000" algn="l"/>
              </a:tabLst>
            </a:pPr>
            <a:r>
              <a:rPr sz="1800" b="1" dirty="0">
                <a:latin typeface="Georgia"/>
                <a:cs typeface="Georgia"/>
              </a:rPr>
              <a:t>Pointers:</a:t>
            </a:r>
            <a:r>
              <a:rPr sz="1800" b="1" spc="70" dirty="0">
                <a:latin typeface="Georgia"/>
                <a:cs typeface="Georgia"/>
              </a:rPr>
              <a:t>  </a:t>
            </a:r>
            <a:r>
              <a:rPr sz="1800" dirty="0">
                <a:latin typeface="Georgia"/>
                <a:cs typeface="Georgia"/>
              </a:rPr>
              <a:t>Pointers</a:t>
            </a:r>
            <a:r>
              <a:rPr sz="1800" spc="95" dirty="0">
                <a:latin typeface="Georgia"/>
                <a:cs typeface="Georgia"/>
              </a:rPr>
              <a:t>  </a:t>
            </a:r>
            <a:r>
              <a:rPr sz="1800" dirty="0">
                <a:latin typeface="Georgia"/>
                <a:cs typeface="Georgia"/>
              </a:rPr>
              <a:t>are</a:t>
            </a:r>
            <a:r>
              <a:rPr sz="1800" spc="105" dirty="0">
                <a:latin typeface="Georgia"/>
                <a:cs typeface="Georgia"/>
              </a:rPr>
              <a:t>  </a:t>
            </a:r>
            <a:r>
              <a:rPr sz="1800" dirty="0">
                <a:latin typeface="Georgia"/>
                <a:cs typeface="Georgia"/>
              </a:rPr>
              <a:t>symbolic</a:t>
            </a:r>
            <a:r>
              <a:rPr sz="1800" spc="95" dirty="0">
                <a:latin typeface="Georgia"/>
                <a:cs typeface="Georgia"/>
              </a:rPr>
              <a:t>  </a:t>
            </a:r>
            <a:r>
              <a:rPr sz="1800" dirty="0">
                <a:latin typeface="Georgia"/>
                <a:cs typeface="Georgia"/>
              </a:rPr>
              <a:t>representation</a:t>
            </a:r>
            <a:r>
              <a:rPr sz="1800" spc="105" dirty="0">
                <a:latin typeface="Georgia"/>
                <a:cs typeface="Georgia"/>
              </a:rPr>
              <a:t> 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90" dirty="0">
                <a:latin typeface="Georgia"/>
                <a:cs typeface="Georgia"/>
              </a:rPr>
              <a:t>  </a:t>
            </a:r>
            <a:r>
              <a:rPr sz="1800" dirty="0">
                <a:latin typeface="Georgia"/>
                <a:cs typeface="Georgia"/>
              </a:rPr>
              <a:t>addresses.</a:t>
            </a:r>
            <a:r>
              <a:rPr sz="1800" spc="90" dirty="0">
                <a:latin typeface="Georgia"/>
                <a:cs typeface="Georgia"/>
              </a:rPr>
              <a:t>  </a:t>
            </a:r>
            <a:r>
              <a:rPr sz="1800" dirty="0">
                <a:latin typeface="Georgia"/>
                <a:cs typeface="Georgia"/>
              </a:rPr>
              <a:t>They</a:t>
            </a:r>
            <a:r>
              <a:rPr sz="1800" spc="95" dirty="0">
                <a:latin typeface="Georgia"/>
                <a:cs typeface="Georgia"/>
              </a:rPr>
              <a:t>  </a:t>
            </a:r>
            <a:r>
              <a:rPr sz="1800" spc="-10" dirty="0">
                <a:latin typeface="Georgia"/>
                <a:cs typeface="Georgia"/>
              </a:rPr>
              <a:t>enable </a:t>
            </a:r>
            <a:r>
              <a:rPr sz="1800" dirty="0">
                <a:latin typeface="Georgia"/>
                <a:cs typeface="Georgia"/>
              </a:rPr>
              <a:t>programs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simulate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call-by-</a:t>
            </a:r>
            <a:r>
              <a:rPr sz="1800" dirty="0">
                <a:latin typeface="Georgia"/>
                <a:cs typeface="Georgia"/>
              </a:rPr>
              <a:t>reference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well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create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manipulate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dynamic </a:t>
            </a:r>
            <a:r>
              <a:rPr sz="1800" dirty="0">
                <a:latin typeface="Georgia"/>
                <a:cs typeface="Georgia"/>
              </a:rPr>
              <a:t>data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structures.</a:t>
            </a:r>
            <a:endParaRPr sz="1800">
              <a:latin typeface="Georgia"/>
              <a:cs typeface="Georgia"/>
            </a:endParaRPr>
          </a:p>
          <a:p>
            <a:pPr marL="12700" marR="5715" indent="175895" algn="just">
              <a:lnSpc>
                <a:spcPct val="150100"/>
              </a:lnSpc>
              <a:spcBef>
                <a:spcPts val="1885"/>
              </a:spcBef>
              <a:buChar char="•"/>
              <a:tabLst>
                <a:tab pos="188595" algn="l"/>
              </a:tabLst>
            </a:pPr>
            <a:r>
              <a:rPr sz="1800" b="1" dirty="0">
                <a:latin typeface="Georgia"/>
                <a:cs typeface="Georgia"/>
              </a:rPr>
              <a:t>Reference:</a:t>
            </a:r>
            <a:r>
              <a:rPr sz="1800" b="1" spc="9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When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1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variable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declared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reference,</a:t>
            </a:r>
            <a:r>
              <a:rPr sz="1800" spc="1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it</a:t>
            </a:r>
            <a:r>
              <a:rPr sz="1800" spc="1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becomes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alternative </a:t>
            </a:r>
            <a:r>
              <a:rPr sz="1800" dirty="0">
                <a:latin typeface="Georgia"/>
                <a:cs typeface="Georgia"/>
              </a:rPr>
              <a:t>name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existing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variable. A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variable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can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 declared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reference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by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putting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‘&amp;’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declaration.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28595">
              <a:lnSpc>
                <a:spcPct val="100000"/>
              </a:lnSpc>
              <a:spcBef>
                <a:spcPts val="95"/>
              </a:spcBef>
            </a:pPr>
            <a:r>
              <a:rPr dirty="0"/>
              <a:t>Array</a:t>
            </a:r>
            <a:r>
              <a:rPr spc="-140" dirty="0"/>
              <a:t> </a:t>
            </a:r>
            <a:r>
              <a:rPr spc="-10" dirty="0"/>
              <a:t>Types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0491" y="1106550"/>
            <a:ext cx="8458835" cy="2634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19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Georgia"/>
              <a:cs typeface="Georgia"/>
            </a:endParaRPr>
          </a:p>
          <a:p>
            <a:pPr marL="354965" indent="-342265" algn="just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Array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collection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similar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elements.</a:t>
            </a:r>
            <a:endParaRPr sz="2000">
              <a:latin typeface="Cambria"/>
              <a:cs typeface="Cambria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mbria"/>
                <a:cs typeface="Cambria"/>
              </a:rPr>
              <a:t>It</a:t>
            </a:r>
            <a:r>
              <a:rPr sz="2000" spc="4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4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homogeneous</a:t>
            </a:r>
            <a:r>
              <a:rPr sz="2000" spc="4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aggregate</a:t>
            </a:r>
            <a:r>
              <a:rPr sz="2000" spc="3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4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4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elements</a:t>
            </a:r>
            <a:r>
              <a:rPr sz="2000" spc="4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3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4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40" dirty="0">
                <a:latin typeface="Cambria"/>
                <a:cs typeface="Cambria"/>
              </a:rPr>
              <a:t>  </a:t>
            </a:r>
            <a:r>
              <a:rPr sz="2000" spc="-10" dirty="0">
                <a:latin typeface="Cambria"/>
                <a:cs typeface="Cambria"/>
              </a:rPr>
              <a:t>individual </a:t>
            </a:r>
            <a:r>
              <a:rPr sz="2000" dirty="0">
                <a:latin typeface="Cambria"/>
                <a:cs typeface="Cambria"/>
              </a:rPr>
              <a:t>element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identified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position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aggregate,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relative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first elements.</a:t>
            </a:r>
            <a:endParaRPr sz="2000">
              <a:latin typeface="Cambria"/>
              <a:cs typeface="Cambria"/>
            </a:endParaRPr>
          </a:p>
          <a:p>
            <a:pPr marL="354965" indent="-34226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For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example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-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C,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C++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declared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3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a[50];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28595">
              <a:lnSpc>
                <a:spcPct val="100000"/>
              </a:lnSpc>
              <a:spcBef>
                <a:spcPts val="95"/>
              </a:spcBef>
            </a:pPr>
            <a:r>
              <a:rPr dirty="0"/>
              <a:t>Array</a:t>
            </a:r>
            <a:r>
              <a:rPr spc="-140" dirty="0"/>
              <a:t> </a:t>
            </a:r>
            <a:r>
              <a:rPr spc="-10" dirty="0"/>
              <a:t>Types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0491" y="1106550"/>
            <a:ext cx="8457565" cy="2634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20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Cambria"/>
                <a:cs typeface="Cambria"/>
              </a:rPr>
              <a:t>Subscript</a:t>
            </a:r>
            <a:r>
              <a:rPr sz="2000" b="1" spc="-6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Binding</a:t>
            </a:r>
            <a:r>
              <a:rPr sz="2000" b="1" spc="-6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for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Arrays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spc="-50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3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binding</a:t>
            </a:r>
            <a:r>
              <a:rPr sz="2000" spc="3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3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subscript</a:t>
            </a:r>
            <a:r>
              <a:rPr sz="2000" spc="3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3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3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3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</a:t>
            </a:r>
            <a:r>
              <a:rPr sz="2000" spc="3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variable</a:t>
            </a:r>
            <a:r>
              <a:rPr sz="2000" spc="3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3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usually</a:t>
            </a:r>
            <a:r>
              <a:rPr sz="2000" spc="3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static</a:t>
            </a:r>
            <a:r>
              <a:rPr sz="2000" spc="39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but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Subscript</a:t>
            </a:r>
            <a:r>
              <a:rPr sz="2000" spc="3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value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ranges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sometimes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dynamically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bound.</a:t>
            </a:r>
            <a:endParaRPr sz="2000">
              <a:latin typeface="Cambria"/>
              <a:cs typeface="Cambria"/>
            </a:endParaRPr>
          </a:p>
          <a:p>
            <a:pPr marL="355600" marR="5080" indent="-342900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mbria"/>
                <a:cs typeface="Cambria"/>
              </a:rPr>
              <a:t>In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C,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C++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lower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bound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index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ranges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fixed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0;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Fortron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95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is </a:t>
            </a:r>
            <a:r>
              <a:rPr sz="2000" dirty="0">
                <a:latin typeface="Cambria"/>
                <a:cs typeface="Cambria"/>
              </a:rPr>
              <a:t>default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1.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28595">
              <a:lnSpc>
                <a:spcPct val="100000"/>
              </a:lnSpc>
              <a:spcBef>
                <a:spcPts val="95"/>
              </a:spcBef>
            </a:pPr>
            <a:r>
              <a:rPr dirty="0"/>
              <a:t>Array</a:t>
            </a:r>
            <a:r>
              <a:rPr spc="-140" dirty="0"/>
              <a:t> </a:t>
            </a:r>
            <a:r>
              <a:rPr spc="-10" dirty="0"/>
              <a:t>Types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0491" y="999123"/>
            <a:ext cx="8458835" cy="53898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R="30480" algn="ctr">
              <a:lnSpc>
                <a:spcPct val="100000"/>
              </a:lnSpc>
              <a:spcBef>
                <a:spcPts val="940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21</a:t>
            </a:r>
            <a:endParaRPr sz="16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spcBef>
                <a:spcPts val="1070"/>
              </a:spcBef>
              <a:buFont typeface="Wingdings"/>
              <a:buChar char=""/>
              <a:tabLst>
                <a:tab pos="354965" algn="l"/>
                <a:tab pos="1186180" algn="l"/>
                <a:tab pos="2586990" algn="l"/>
                <a:tab pos="3446779" algn="l"/>
                <a:tab pos="3916045" algn="l"/>
                <a:tab pos="5554980" algn="l"/>
                <a:tab pos="6362700" algn="l"/>
                <a:tab pos="6882130" algn="l"/>
                <a:tab pos="7990205" algn="l"/>
              </a:tabLst>
            </a:pPr>
            <a:r>
              <a:rPr sz="2000" b="1" spc="-10" dirty="0">
                <a:latin typeface="Cambria"/>
                <a:cs typeface="Cambria"/>
              </a:rPr>
              <a:t>Array</a:t>
            </a:r>
            <a:r>
              <a:rPr sz="2000" b="1" dirty="0">
                <a:latin typeface="Cambria"/>
                <a:cs typeface="Cambria"/>
              </a:rPr>
              <a:t>	</a:t>
            </a:r>
            <a:r>
              <a:rPr sz="2000" b="1" spc="-10" dirty="0">
                <a:latin typeface="Cambria"/>
                <a:cs typeface="Cambria"/>
              </a:rPr>
              <a:t>Categories</a:t>
            </a:r>
            <a:r>
              <a:rPr sz="2000" b="1" dirty="0">
                <a:latin typeface="Cambria"/>
                <a:cs typeface="Cambria"/>
              </a:rPr>
              <a:t>	</a:t>
            </a:r>
            <a:r>
              <a:rPr sz="2000" b="1" spc="-20" dirty="0">
                <a:latin typeface="Cambria"/>
                <a:cs typeface="Cambria"/>
              </a:rPr>
              <a:t>based</a:t>
            </a:r>
            <a:r>
              <a:rPr sz="2000" b="1" dirty="0">
                <a:latin typeface="Cambria"/>
                <a:cs typeface="Cambria"/>
              </a:rPr>
              <a:t>	</a:t>
            </a:r>
            <a:r>
              <a:rPr sz="2000" b="1" spc="-25" dirty="0">
                <a:latin typeface="Cambria"/>
                <a:cs typeface="Cambria"/>
              </a:rPr>
              <a:t>on</a:t>
            </a:r>
            <a:r>
              <a:rPr sz="2000" b="1" dirty="0">
                <a:latin typeface="Cambria"/>
                <a:cs typeface="Cambria"/>
              </a:rPr>
              <a:t>	</a:t>
            </a:r>
            <a:r>
              <a:rPr sz="2000" b="1" spc="-10" dirty="0">
                <a:latin typeface="Cambria"/>
                <a:cs typeface="Cambria"/>
              </a:rPr>
              <a:t>Subscripts:</a:t>
            </a:r>
            <a:r>
              <a:rPr sz="2000" b="1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There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25" dirty="0">
                <a:latin typeface="Cambria"/>
                <a:cs typeface="Cambria"/>
              </a:rPr>
              <a:t>are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basically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20" dirty="0">
                <a:latin typeface="Cambria"/>
                <a:cs typeface="Cambria"/>
              </a:rPr>
              <a:t>four</a:t>
            </a:r>
            <a:endParaRPr sz="2000">
              <a:latin typeface="Cambria"/>
              <a:cs typeface="Cambria"/>
            </a:endParaRPr>
          </a:p>
          <a:p>
            <a:pPr marL="3556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categories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–Binding</a:t>
            </a:r>
            <a:endParaRPr sz="2000">
              <a:latin typeface="Cambria"/>
              <a:cs typeface="Cambria"/>
            </a:endParaRPr>
          </a:p>
          <a:p>
            <a:pPr marL="355600" marR="635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mbria"/>
                <a:cs typeface="Cambria"/>
              </a:rPr>
              <a:t>Static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Array: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subscript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ranges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storage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allocation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static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means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done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before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arrays</a:t>
            </a:r>
            <a:r>
              <a:rPr sz="2000" spc="4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-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working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efficient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there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need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allocate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deallocate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memory.</a:t>
            </a:r>
            <a:endParaRPr sz="2000">
              <a:latin typeface="Cambria"/>
              <a:cs typeface="Cambria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mbria"/>
                <a:cs typeface="Cambria"/>
              </a:rPr>
              <a:t>Fixed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Stack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Dynamic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Array: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fixed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stack-</a:t>
            </a:r>
            <a:r>
              <a:rPr sz="2000" dirty="0">
                <a:latin typeface="Cambria"/>
                <a:cs typeface="Cambria"/>
              </a:rPr>
              <a:t>dynamic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subscript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ranges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4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statically</a:t>
            </a:r>
            <a:r>
              <a:rPr sz="2000" spc="4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bound,</a:t>
            </a:r>
            <a:r>
              <a:rPr sz="2000" spc="3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but</a:t>
            </a:r>
            <a:r>
              <a:rPr sz="2000" spc="4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4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allocation</a:t>
            </a:r>
            <a:r>
              <a:rPr sz="2000" spc="4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4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done</a:t>
            </a:r>
            <a:r>
              <a:rPr sz="2000" spc="3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during</a:t>
            </a:r>
            <a:r>
              <a:rPr sz="2000" spc="5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execution.</a:t>
            </a:r>
            <a:r>
              <a:rPr sz="2000" spc="45" dirty="0">
                <a:latin typeface="Cambria"/>
                <a:cs typeface="Cambria"/>
              </a:rPr>
              <a:t>  </a:t>
            </a:r>
            <a:r>
              <a:rPr sz="2000" spc="-25" dirty="0">
                <a:latin typeface="Cambria"/>
                <a:cs typeface="Cambria"/>
              </a:rPr>
              <a:t>The</a:t>
            </a:r>
            <a:endParaRPr sz="2000">
              <a:latin typeface="Cambria"/>
              <a:cs typeface="Cambria"/>
            </a:endParaRPr>
          </a:p>
          <a:p>
            <a:pPr marL="355600" algn="just">
              <a:lnSpc>
                <a:spcPct val="100000"/>
              </a:lnSpc>
              <a:spcBef>
                <a:spcPts val="1205"/>
              </a:spcBef>
            </a:pPr>
            <a:r>
              <a:rPr sz="2000" spc="-10" dirty="0">
                <a:latin typeface="Cambria"/>
                <a:cs typeface="Cambria"/>
              </a:rPr>
              <a:t>advantage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space</a:t>
            </a:r>
            <a:r>
              <a:rPr sz="2000" spc="-10" dirty="0">
                <a:latin typeface="Cambria"/>
                <a:cs typeface="Cambria"/>
              </a:rPr>
              <a:t> efficient</a:t>
            </a:r>
            <a:endParaRPr sz="2000">
              <a:latin typeface="Cambria"/>
              <a:cs typeface="Cambria"/>
            </a:endParaRPr>
          </a:p>
          <a:p>
            <a:pPr marL="355600" marR="5715" indent="-342900" algn="just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mbria"/>
                <a:cs typeface="Cambria"/>
              </a:rPr>
              <a:t>Fixed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Heap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Dynamic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Array: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similar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fixed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stack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dynamic,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binding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is </a:t>
            </a:r>
            <a:r>
              <a:rPr sz="2000" dirty="0">
                <a:latin typeface="Cambria"/>
                <a:cs typeface="Cambria"/>
              </a:rPr>
              <a:t>dynamic</a:t>
            </a:r>
            <a:r>
              <a:rPr sz="2000" spc="3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but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fixed</a:t>
            </a:r>
            <a:r>
              <a:rPr sz="2000" spc="3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after</a:t>
            </a:r>
            <a:r>
              <a:rPr sz="2000" spc="3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allocation</a:t>
            </a:r>
            <a:r>
              <a:rPr sz="2000" spc="3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(i.e.,</a:t>
            </a:r>
            <a:r>
              <a:rPr sz="2000" spc="3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binding</a:t>
            </a:r>
            <a:r>
              <a:rPr sz="2000" spc="3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3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storage</a:t>
            </a:r>
            <a:r>
              <a:rPr sz="2000" spc="3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3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allocated </a:t>
            </a:r>
            <a:r>
              <a:rPr sz="2000" dirty="0">
                <a:latin typeface="Cambria"/>
                <a:cs typeface="Cambria"/>
              </a:rPr>
              <a:t>from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heap,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stack).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8139">
              <a:lnSpc>
                <a:spcPct val="100000"/>
              </a:lnSpc>
              <a:spcBef>
                <a:spcPts val="95"/>
              </a:spcBef>
            </a:pPr>
            <a:r>
              <a:rPr dirty="0"/>
              <a:t>Content</a:t>
            </a:r>
            <a:r>
              <a:rPr spc="-8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10" dirty="0"/>
              <a:t>Syllabus:</a:t>
            </a:r>
            <a:r>
              <a:rPr spc="-60" dirty="0"/>
              <a:t> </a:t>
            </a:r>
            <a:r>
              <a:rPr spc="-20" dirty="0"/>
              <a:t>Unit-</a:t>
            </a:r>
            <a:r>
              <a:rPr spc="-50" dirty="0"/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7340" y="1106550"/>
            <a:ext cx="8531860" cy="4514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algn="ctr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7A9799"/>
                </a:solidFill>
                <a:latin typeface="Georgia"/>
                <a:cs typeface="Georgia"/>
              </a:rPr>
              <a:t>2</a:t>
            </a:r>
            <a:endParaRPr sz="1600">
              <a:latin typeface="Georgia"/>
              <a:cs typeface="Georgia"/>
            </a:endParaRPr>
          </a:p>
          <a:p>
            <a:pPr marL="12700" marR="5080" algn="just">
              <a:lnSpc>
                <a:spcPct val="150000"/>
              </a:lnSpc>
              <a:spcBef>
                <a:spcPts val="590"/>
              </a:spcBef>
            </a:pPr>
            <a:r>
              <a:rPr sz="1800" dirty="0">
                <a:latin typeface="Cambria"/>
                <a:cs typeface="Cambria"/>
              </a:rPr>
              <a:t>Elementary</a:t>
            </a:r>
            <a:r>
              <a:rPr sz="1800" spc="3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3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Types</a:t>
            </a:r>
            <a:r>
              <a:rPr sz="1800" spc="3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:Primitive</a:t>
            </a:r>
            <a:r>
              <a:rPr sz="1800" spc="3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3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Types,</a:t>
            </a:r>
            <a:r>
              <a:rPr sz="1800" spc="3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Character</a:t>
            </a:r>
            <a:r>
              <a:rPr sz="1800" spc="3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String</a:t>
            </a:r>
            <a:r>
              <a:rPr sz="1800" spc="3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types,</a:t>
            </a:r>
            <a:r>
              <a:rPr sz="1800" spc="3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User</a:t>
            </a:r>
            <a:r>
              <a:rPr sz="1800" spc="3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Defined </a:t>
            </a:r>
            <a:r>
              <a:rPr sz="1800" dirty="0">
                <a:latin typeface="Cambria"/>
                <a:cs typeface="Cambria"/>
              </a:rPr>
              <a:t>Ordinal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Types,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Array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types,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Associative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Arrays,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Record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Types,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Union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Types,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Pointer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and </a:t>
            </a:r>
            <a:r>
              <a:rPr sz="1800" dirty="0">
                <a:latin typeface="Cambria"/>
                <a:cs typeface="Cambria"/>
              </a:rPr>
              <a:t>reference</a:t>
            </a:r>
            <a:r>
              <a:rPr sz="1800" spc="21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Type.</a:t>
            </a:r>
            <a:r>
              <a:rPr sz="1800" spc="215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Expression</a:t>
            </a:r>
            <a:r>
              <a:rPr sz="1800" spc="215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215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Assignment</a:t>
            </a:r>
            <a:r>
              <a:rPr sz="1800" spc="22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Statements:</a:t>
            </a:r>
            <a:r>
              <a:rPr sz="1800" spc="215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Arithmetic</a:t>
            </a:r>
            <a:r>
              <a:rPr sz="1800" spc="225" dirty="0">
                <a:latin typeface="Cambria"/>
                <a:cs typeface="Cambria"/>
              </a:rPr>
              <a:t>  </a:t>
            </a:r>
            <a:r>
              <a:rPr sz="1800" spc="-10" dirty="0">
                <a:latin typeface="Cambria"/>
                <a:cs typeface="Cambria"/>
              </a:rPr>
              <a:t>expression, </a:t>
            </a:r>
            <a:r>
              <a:rPr sz="1800" dirty="0">
                <a:latin typeface="Cambria"/>
                <a:cs typeface="Cambria"/>
              </a:rPr>
              <a:t>Overloaded</a:t>
            </a:r>
            <a:r>
              <a:rPr sz="1800" spc="2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Operators,</a:t>
            </a:r>
            <a:r>
              <a:rPr sz="1800" spc="2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</a:t>
            </a:r>
            <a:r>
              <a:rPr sz="1800" spc="2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conversions,</a:t>
            </a:r>
            <a:r>
              <a:rPr sz="1800" spc="2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Relational</a:t>
            </a:r>
            <a:r>
              <a:rPr sz="1800" spc="2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25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Boolean</a:t>
            </a:r>
            <a:r>
              <a:rPr sz="1800" spc="2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Expressions,</a:t>
            </a:r>
            <a:r>
              <a:rPr sz="1800" spc="26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Short </a:t>
            </a:r>
            <a:r>
              <a:rPr sz="1800" dirty="0">
                <a:latin typeface="Cambria"/>
                <a:cs typeface="Cambria"/>
              </a:rPr>
              <a:t>Circuit</a:t>
            </a:r>
            <a:r>
              <a:rPr sz="1800" spc="2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Evaluation,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Assignment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Statements,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Mixed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mode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Assignment.</a:t>
            </a:r>
            <a:r>
              <a:rPr sz="1800" spc="2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Statement</a:t>
            </a:r>
            <a:r>
              <a:rPr sz="1800" spc="18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level </a:t>
            </a:r>
            <a:r>
              <a:rPr sz="1800" dirty="0">
                <a:latin typeface="Cambria"/>
                <a:cs typeface="Cambria"/>
              </a:rPr>
              <a:t>Control</a:t>
            </a:r>
            <a:r>
              <a:rPr sz="1800" spc="39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Statements:</a:t>
            </a:r>
            <a:r>
              <a:rPr sz="1800" spc="385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Selection</a:t>
            </a:r>
            <a:r>
              <a:rPr sz="1800" spc="39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Statements,</a:t>
            </a:r>
            <a:r>
              <a:rPr sz="1800" spc="39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Iterative</a:t>
            </a:r>
            <a:r>
              <a:rPr sz="1800" spc="38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Statements,</a:t>
            </a:r>
            <a:r>
              <a:rPr sz="1800" spc="390" dirty="0">
                <a:latin typeface="Cambria"/>
                <a:cs typeface="Cambria"/>
              </a:rPr>
              <a:t>  </a:t>
            </a:r>
            <a:r>
              <a:rPr sz="1800" spc="-10" dirty="0">
                <a:latin typeface="Cambria"/>
                <a:cs typeface="Cambria"/>
              </a:rPr>
              <a:t>Unconditional </a:t>
            </a:r>
            <a:r>
              <a:rPr sz="1800" dirty="0">
                <a:latin typeface="Cambria"/>
                <a:cs typeface="Cambria"/>
              </a:rPr>
              <a:t>Branching.</a:t>
            </a:r>
            <a:r>
              <a:rPr sz="1800" spc="35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Subprograms:</a:t>
            </a:r>
            <a:r>
              <a:rPr sz="1800" spc="36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Fundamentals</a:t>
            </a:r>
            <a:r>
              <a:rPr sz="1800" spc="355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35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Sub</a:t>
            </a:r>
            <a:r>
              <a:rPr sz="1800" spc="36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Programs,</a:t>
            </a:r>
            <a:r>
              <a:rPr sz="1800" spc="355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Design</a:t>
            </a:r>
            <a:r>
              <a:rPr sz="1800" spc="36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Issues</a:t>
            </a:r>
            <a:r>
              <a:rPr sz="1800" spc="360" dirty="0">
                <a:latin typeface="Cambria"/>
                <a:cs typeface="Cambria"/>
              </a:rPr>
              <a:t>  </a:t>
            </a:r>
            <a:r>
              <a:rPr sz="1800" spc="-25" dirty="0">
                <a:latin typeface="Cambria"/>
                <a:cs typeface="Cambria"/>
              </a:rPr>
              <a:t>for </a:t>
            </a:r>
            <a:r>
              <a:rPr sz="1800" dirty="0">
                <a:latin typeface="Cambria"/>
                <a:cs typeface="Cambria"/>
              </a:rPr>
              <a:t>Subprograms,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Local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referencing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Environments,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Parameter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passing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methods.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Abstract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Encapsulation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Construct: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Design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issues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Abstraction,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Parameterized</a:t>
            </a:r>
            <a:endParaRPr sz="18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1515"/>
              </a:spcBef>
            </a:pPr>
            <a:r>
              <a:rPr sz="1800" dirty="0">
                <a:latin typeface="Cambria"/>
                <a:cs typeface="Cambria"/>
              </a:rPr>
              <a:t>Abstract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types,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Encapsulation</a:t>
            </a:r>
            <a:r>
              <a:rPr sz="1800" spc="-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Constructs,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Naming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Encapsulations.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28595">
              <a:lnSpc>
                <a:spcPct val="100000"/>
              </a:lnSpc>
              <a:spcBef>
                <a:spcPts val="95"/>
              </a:spcBef>
            </a:pPr>
            <a:r>
              <a:rPr dirty="0"/>
              <a:t>Array</a:t>
            </a:r>
            <a:r>
              <a:rPr spc="-140" dirty="0"/>
              <a:t> </a:t>
            </a:r>
            <a:r>
              <a:rPr spc="-10" dirty="0"/>
              <a:t>Types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0491" y="1106550"/>
            <a:ext cx="8458835" cy="17202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22</a:t>
            </a:r>
            <a:endParaRPr sz="1600">
              <a:latin typeface="Georgia"/>
              <a:cs typeface="Georgia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mbria"/>
                <a:cs typeface="Cambria"/>
              </a:rPr>
              <a:t>Heap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Dynamic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Array: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type,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binding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subscript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range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storage </a:t>
            </a:r>
            <a:r>
              <a:rPr sz="2000" dirty="0">
                <a:latin typeface="Cambria"/>
                <a:cs typeface="Cambria"/>
              </a:rPr>
              <a:t>allocation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dynamic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change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any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time.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advantage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array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very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flexible.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28595">
              <a:lnSpc>
                <a:spcPct val="100000"/>
              </a:lnSpc>
              <a:spcBef>
                <a:spcPts val="95"/>
              </a:spcBef>
            </a:pPr>
            <a:r>
              <a:rPr dirty="0"/>
              <a:t>Array</a:t>
            </a:r>
            <a:r>
              <a:rPr spc="-140" dirty="0"/>
              <a:t> </a:t>
            </a:r>
            <a:r>
              <a:rPr spc="-10" dirty="0"/>
              <a:t>Types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0491" y="1106550"/>
            <a:ext cx="8458200" cy="492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9209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23</a:t>
            </a:r>
            <a:endParaRPr sz="1600">
              <a:latin typeface="Georgia"/>
              <a:cs typeface="Georgia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Cambria"/>
                <a:cs typeface="Cambria"/>
              </a:rPr>
              <a:t>Array</a:t>
            </a:r>
            <a:r>
              <a:rPr sz="2000" b="1" spc="35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Initialization:</a:t>
            </a:r>
            <a:r>
              <a:rPr sz="2000" b="1" spc="3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</a:t>
            </a:r>
            <a:r>
              <a:rPr sz="2000" spc="3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initialization</a:t>
            </a:r>
            <a:r>
              <a:rPr sz="2000" spc="3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3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3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process</a:t>
            </a:r>
            <a:r>
              <a:rPr sz="2000" spc="3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3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3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3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list</a:t>
            </a:r>
            <a:r>
              <a:rPr sz="2000" spc="35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of </a:t>
            </a:r>
            <a:r>
              <a:rPr sz="2000" dirty="0">
                <a:latin typeface="Cambria"/>
                <a:cs typeface="Cambria"/>
              </a:rPr>
              <a:t>values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put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order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elements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stored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memory</a:t>
            </a:r>
            <a:endParaRPr sz="2000">
              <a:latin typeface="Cambria"/>
              <a:cs typeface="Cambria"/>
            </a:endParaRPr>
          </a:p>
          <a:p>
            <a:pPr marL="354965" indent="-34226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.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Some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language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allow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initialization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time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storage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allocation.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354965" indent="-34226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For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example-Following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initialization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C</a:t>
            </a:r>
            <a:endParaRPr sz="2000">
              <a:latin typeface="Cambria"/>
              <a:cs typeface="Cambria"/>
            </a:endParaRPr>
          </a:p>
          <a:p>
            <a:pPr marL="354965" indent="-34226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Int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a[]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={10,20,30}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354965" indent="-342265" algn="just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char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c[]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=“Aditya” </a:t>
            </a:r>
            <a:r>
              <a:rPr sz="2000" spc="-50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354965" indent="-34226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spc="-10" dirty="0">
                <a:latin typeface="Cambria"/>
                <a:cs typeface="Cambria"/>
              </a:rPr>
              <a:t>Character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Strings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&amp;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C++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implemented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arrays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char.</a:t>
            </a:r>
            <a:endParaRPr sz="2000">
              <a:latin typeface="Cambria"/>
              <a:cs typeface="Cambria"/>
            </a:endParaRPr>
          </a:p>
          <a:p>
            <a:pPr marL="354965" indent="-34226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Java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string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initialized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follows-</a:t>
            </a:r>
            <a:endParaRPr sz="2000">
              <a:latin typeface="Cambria"/>
              <a:cs typeface="Cambria"/>
            </a:endParaRPr>
          </a:p>
          <a:p>
            <a:pPr marL="354965" indent="-34226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String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[]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name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={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“Aditya”,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"Aakash", </a:t>
            </a:r>
            <a:r>
              <a:rPr sz="2000" spc="-10" dirty="0">
                <a:latin typeface="Cambria"/>
                <a:cs typeface="Cambria"/>
              </a:rPr>
              <a:t>"Amit"}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8991600" y="1392936"/>
                  </a:lnTo>
                  <a:lnTo>
                    <a:pt x="8991600" y="6705600"/>
                  </a:lnTo>
                  <a:lnTo>
                    <a:pt x="152400" y="6705600"/>
                  </a:lnTo>
                  <a:lnTo>
                    <a:pt x="152400" y="1392936"/>
                  </a:lnTo>
                  <a:lnTo>
                    <a:pt x="8991600" y="1392936"/>
                  </a:ln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0" y="670560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67056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28595">
              <a:lnSpc>
                <a:spcPct val="100000"/>
              </a:lnSpc>
              <a:spcBef>
                <a:spcPts val="95"/>
              </a:spcBef>
            </a:pPr>
            <a:r>
              <a:rPr dirty="0"/>
              <a:t>Array</a:t>
            </a:r>
            <a:r>
              <a:rPr spc="-140" dirty="0"/>
              <a:t> </a:t>
            </a:r>
            <a:r>
              <a:rPr spc="-10" dirty="0"/>
              <a:t>Types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64558" y="1106550"/>
            <a:ext cx="252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24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0491" y="1581150"/>
            <a:ext cx="2675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spc="-10" dirty="0">
                <a:latin typeface="Cambria"/>
                <a:cs typeface="Cambria"/>
              </a:rPr>
              <a:t>Array</a:t>
            </a:r>
            <a:r>
              <a:rPr sz="2000" b="1" spc="-8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Initialization: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1019" y="2766060"/>
            <a:ext cx="8135620" cy="1923414"/>
            <a:chOff x="541019" y="2766060"/>
            <a:chExt cx="8135620" cy="1923414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019" y="2766060"/>
              <a:ext cx="4026408" cy="19232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4211" y="2851404"/>
              <a:ext cx="3931920" cy="1813560"/>
            </a:xfrm>
            <a:prstGeom prst="rect">
              <a:avLst/>
            </a:prstGeom>
          </p:spPr>
        </p:pic>
      </p:grpSp>
      <p:sp>
        <p:nvSpPr>
          <p:cNvPr id="16" name="Footer Placeholder 1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352" y="6388608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8833104" y="0"/>
                </a:moveTo>
                <a:lnTo>
                  <a:pt x="0" y="0"/>
                </a:lnTo>
                <a:lnTo>
                  <a:pt x="0" y="309371"/>
                </a:lnTo>
                <a:lnTo>
                  <a:pt x="8833104" y="309371"/>
                </a:lnTo>
                <a:lnTo>
                  <a:pt x="8833104" y="0"/>
                </a:lnTo>
                <a:close/>
              </a:path>
            </a:pathLst>
          </a:custGeom>
          <a:solidFill>
            <a:srgbClr val="8B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7828" y="150876"/>
            <a:ext cx="8842375" cy="6556375"/>
            <a:chOff x="147828" y="150876"/>
            <a:chExt cx="8842375" cy="6556375"/>
          </a:xfrm>
        </p:grpSpPr>
        <p:sp>
          <p:nvSpPr>
            <p:cNvPr id="4" name="object 4"/>
            <p:cNvSpPr/>
            <p:nvPr/>
          </p:nvSpPr>
          <p:spPr>
            <a:xfrm>
              <a:off x="152400" y="155448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67199" y="95554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74" y="3990"/>
                  </a:lnTo>
                  <a:lnTo>
                    <a:pt x="208483" y="15544"/>
                  </a:lnTo>
                  <a:lnTo>
                    <a:pt x="164753" y="34032"/>
                  </a:lnTo>
                  <a:lnTo>
                    <a:pt x="124815" y="58826"/>
                  </a:lnTo>
                  <a:lnTo>
                    <a:pt x="89296" y="89296"/>
                  </a:lnTo>
                  <a:lnTo>
                    <a:pt x="58826" y="124815"/>
                  </a:lnTo>
                  <a:lnTo>
                    <a:pt x="34032" y="164753"/>
                  </a:lnTo>
                  <a:lnTo>
                    <a:pt x="15544" y="208483"/>
                  </a:lnTo>
                  <a:lnTo>
                    <a:pt x="3990" y="255374"/>
                  </a:lnTo>
                  <a:lnTo>
                    <a:pt x="0" y="304800"/>
                  </a:lnTo>
                  <a:lnTo>
                    <a:pt x="3990" y="354225"/>
                  </a:lnTo>
                  <a:lnTo>
                    <a:pt x="15544" y="401116"/>
                  </a:lnTo>
                  <a:lnTo>
                    <a:pt x="34032" y="444846"/>
                  </a:lnTo>
                  <a:lnTo>
                    <a:pt x="58826" y="484784"/>
                  </a:lnTo>
                  <a:lnTo>
                    <a:pt x="89296" y="520303"/>
                  </a:lnTo>
                  <a:lnTo>
                    <a:pt x="124815" y="550773"/>
                  </a:lnTo>
                  <a:lnTo>
                    <a:pt x="164753" y="575567"/>
                  </a:lnTo>
                  <a:lnTo>
                    <a:pt x="208483" y="594055"/>
                  </a:lnTo>
                  <a:lnTo>
                    <a:pt x="255374" y="605609"/>
                  </a:lnTo>
                  <a:lnTo>
                    <a:pt x="304800" y="609600"/>
                  </a:lnTo>
                  <a:lnTo>
                    <a:pt x="354225" y="605609"/>
                  </a:lnTo>
                  <a:lnTo>
                    <a:pt x="401116" y="594055"/>
                  </a:lnTo>
                  <a:lnTo>
                    <a:pt x="444846" y="575567"/>
                  </a:lnTo>
                  <a:lnTo>
                    <a:pt x="484784" y="550773"/>
                  </a:lnTo>
                  <a:lnTo>
                    <a:pt x="520303" y="520303"/>
                  </a:lnTo>
                  <a:lnTo>
                    <a:pt x="550773" y="484784"/>
                  </a:lnTo>
                  <a:lnTo>
                    <a:pt x="575567" y="444846"/>
                  </a:lnTo>
                  <a:lnTo>
                    <a:pt x="594055" y="401116"/>
                  </a:lnTo>
                  <a:lnTo>
                    <a:pt x="605609" y="354225"/>
                  </a:lnTo>
                  <a:lnTo>
                    <a:pt x="609600" y="304800"/>
                  </a:lnTo>
                  <a:lnTo>
                    <a:pt x="605609" y="255374"/>
                  </a:lnTo>
                  <a:lnTo>
                    <a:pt x="594055" y="208483"/>
                  </a:lnTo>
                  <a:lnTo>
                    <a:pt x="575567" y="164753"/>
                  </a:lnTo>
                  <a:lnTo>
                    <a:pt x="550773" y="124815"/>
                  </a:lnTo>
                  <a:lnTo>
                    <a:pt x="520303" y="89296"/>
                  </a:lnTo>
                  <a:lnTo>
                    <a:pt x="484784" y="58826"/>
                  </a:lnTo>
                  <a:lnTo>
                    <a:pt x="444846" y="34032"/>
                  </a:lnTo>
                  <a:lnTo>
                    <a:pt x="401116" y="15544"/>
                  </a:lnTo>
                  <a:lnTo>
                    <a:pt x="354225" y="399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400" y="1026667"/>
            <a:ext cx="8833485" cy="469900"/>
            <a:chOff x="152400" y="1026667"/>
            <a:chExt cx="8833485" cy="469900"/>
          </a:xfrm>
        </p:grpSpPr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62450" y="1050797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5">
                  <a:moveTo>
                    <a:pt x="210312" y="0"/>
                  </a:moveTo>
                  <a:lnTo>
                    <a:pt x="162072" y="5551"/>
                  </a:lnTo>
                  <a:lnTo>
                    <a:pt x="117798" y="21367"/>
                  </a:lnTo>
                  <a:lnTo>
                    <a:pt x="78750" y="46186"/>
                  </a:lnTo>
                  <a:lnTo>
                    <a:pt x="46186" y="78750"/>
                  </a:lnTo>
                  <a:lnTo>
                    <a:pt x="21367" y="117798"/>
                  </a:lnTo>
                  <a:lnTo>
                    <a:pt x="5551" y="162072"/>
                  </a:lnTo>
                  <a:lnTo>
                    <a:pt x="0" y="210312"/>
                  </a:lnTo>
                  <a:lnTo>
                    <a:pt x="5551" y="258551"/>
                  </a:lnTo>
                  <a:lnTo>
                    <a:pt x="21367" y="302825"/>
                  </a:lnTo>
                  <a:lnTo>
                    <a:pt x="46186" y="341873"/>
                  </a:lnTo>
                  <a:lnTo>
                    <a:pt x="78750" y="374437"/>
                  </a:lnTo>
                  <a:lnTo>
                    <a:pt x="117798" y="399256"/>
                  </a:lnTo>
                  <a:lnTo>
                    <a:pt x="162072" y="415072"/>
                  </a:lnTo>
                  <a:lnTo>
                    <a:pt x="210312" y="420624"/>
                  </a:lnTo>
                  <a:lnTo>
                    <a:pt x="258551" y="415072"/>
                  </a:lnTo>
                  <a:lnTo>
                    <a:pt x="302825" y="399256"/>
                  </a:lnTo>
                  <a:lnTo>
                    <a:pt x="341873" y="374437"/>
                  </a:lnTo>
                  <a:lnTo>
                    <a:pt x="374437" y="341873"/>
                  </a:lnTo>
                  <a:lnTo>
                    <a:pt x="399256" y="302825"/>
                  </a:lnTo>
                  <a:lnTo>
                    <a:pt x="415072" y="258551"/>
                  </a:lnTo>
                  <a:lnTo>
                    <a:pt x="420624" y="210312"/>
                  </a:lnTo>
                  <a:lnTo>
                    <a:pt x="415072" y="162072"/>
                  </a:lnTo>
                  <a:lnTo>
                    <a:pt x="399256" y="117798"/>
                  </a:lnTo>
                  <a:lnTo>
                    <a:pt x="374437" y="78750"/>
                  </a:lnTo>
                  <a:lnTo>
                    <a:pt x="341873" y="46186"/>
                  </a:lnTo>
                  <a:lnTo>
                    <a:pt x="302825" y="21367"/>
                  </a:lnTo>
                  <a:lnTo>
                    <a:pt x="258551" y="5551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28595">
              <a:lnSpc>
                <a:spcPct val="100000"/>
              </a:lnSpc>
              <a:spcBef>
                <a:spcPts val="95"/>
              </a:spcBef>
            </a:pPr>
            <a:r>
              <a:rPr dirty="0"/>
              <a:t>Array</a:t>
            </a:r>
            <a:r>
              <a:rPr spc="-140" dirty="0"/>
              <a:t> </a:t>
            </a:r>
            <a:r>
              <a:rPr spc="-10" dirty="0"/>
              <a:t>Types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0491" y="1106550"/>
            <a:ext cx="8457565" cy="4925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25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b="1" spc="-10" dirty="0">
                <a:latin typeface="Cambria"/>
                <a:cs typeface="Cambria"/>
              </a:rPr>
              <a:t>Array</a:t>
            </a:r>
            <a:r>
              <a:rPr sz="2000" b="1" spc="-8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Operations.</a:t>
            </a:r>
            <a:endParaRPr sz="20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common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operations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assignment,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catenation,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comparison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for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equality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inequality,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slices.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0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  <a:tab pos="847725" algn="l"/>
              </a:tabLst>
            </a:pPr>
            <a:r>
              <a:rPr sz="2000" spc="-25" dirty="0">
                <a:latin typeface="Cambria"/>
                <a:cs typeface="Cambria"/>
              </a:rPr>
              <a:t>Ex.</a:t>
            </a:r>
            <a:r>
              <a:rPr sz="2000" dirty="0">
                <a:latin typeface="Cambria"/>
                <a:cs typeface="Cambria"/>
              </a:rPr>
              <a:t>	a[i]==key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compare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key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element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element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ith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mbria"/>
                <a:cs typeface="Cambria"/>
              </a:rPr>
              <a:t>location.</a:t>
            </a:r>
            <a:endParaRPr sz="2000">
              <a:latin typeface="Cambria"/>
              <a:cs typeface="Cambria"/>
            </a:endParaRPr>
          </a:p>
          <a:p>
            <a:pPr marL="355600" marR="5080" indent="-342900">
              <a:lnSpc>
                <a:spcPct val="147300"/>
              </a:lnSpc>
              <a:spcBef>
                <a:spcPts val="6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mbria"/>
                <a:cs typeface="Cambria"/>
              </a:rPr>
              <a:t>Slice</a:t>
            </a:r>
            <a:r>
              <a:rPr sz="2000" spc="2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Operation: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1800" b="1" dirty="0">
                <a:latin typeface="Georgia"/>
                <a:cs typeface="Georgia"/>
              </a:rPr>
              <a:t>slice()</a:t>
            </a:r>
            <a:r>
              <a:rPr sz="1800" b="1" spc="1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method</a:t>
            </a:r>
            <a:r>
              <a:rPr sz="1800" spc="204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returns</a:t>
            </a:r>
            <a:r>
              <a:rPr sz="1800" spc="2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2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new</a:t>
            </a:r>
            <a:r>
              <a:rPr sz="1800" spc="2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array</a:t>
            </a:r>
            <a:r>
              <a:rPr sz="1800" spc="2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containing</a:t>
            </a:r>
            <a:r>
              <a:rPr sz="1800" spc="2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19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portion</a:t>
            </a:r>
            <a:r>
              <a:rPr sz="1800" spc="20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of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array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on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which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it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implemented.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original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remains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unchanged.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dirty="0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sz="2000" b="1" spc="-66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arr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[23,56,87,32,75,13];</a:t>
            </a:r>
            <a:endParaRPr sz="2000">
              <a:latin typeface="Consolas"/>
              <a:cs typeface="Consolas"/>
            </a:endParaRPr>
          </a:p>
          <a:p>
            <a:pPr marL="1131570">
              <a:lnSpc>
                <a:spcPct val="100000"/>
              </a:lnSpc>
            </a:pPr>
            <a:r>
              <a:rPr sz="2000" dirty="0">
                <a:solidFill>
                  <a:srgbClr val="008200"/>
                </a:solidFill>
                <a:latin typeface="Consolas"/>
                <a:cs typeface="Consolas"/>
              </a:rPr>
              <a:t>//</a:t>
            </a:r>
            <a:r>
              <a:rPr sz="2000" spc="-3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8200"/>
                </a:solidFill>
                <a:latin typeface="Consolas"/>
                <a:cs typeface="Consolas"/>
              </a:rPr>
              <a:t>Extracted</a:t>
            </a:r>
            <a:r>
              <a:rPr sz="2000" spc="-20" dirty="0">
                <a:solidFill>
                  <a:srgbClr val="00820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8200"/>
                </a:solidFill>
                <a:latin typeface="Consolas"/>
                <a:cs typeface="Consolas"/>
              </a:rPr>
              <a:t>array</a:t>
            </a:r>
            <a:endParaRPr sz="2000">
              <a:latin typeface="Consolas"/>
              <a:cs typeface="Consolas"/>
            </a:endParaRPr>
          </a:p>
          <a:p>
            <a:pPr marL="113157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006699"/>
                </a:solidFill>
                <a:latin typeface="Consolas"/>
                <a:cs typeface="Consolas"/>
              </a:rPr>
              <a:t>var</a:t>
            </a:r>
            <a:r>
              <a:rPr sz="2000" b="1" spc="-670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new_arr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arr.slice(2,4);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828" y="150876"/>
            <a:ext cx="8842375" cy="6556375"/>
            <a:chOff x="147828" y="150876"/>
            <a:chExt cx="8842375" cy="6556375"/>
          </a:xfrm>
        </p:grpSpPr>
        <p:sp>
          <p:nvSpPr>
            <p:cNvPr id="3" name="object 3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155448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" y="1277112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37304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28595">
              <a:lnSpc>
                <a:spcPct val="100000"/>
              </a:lnSpc>
              <a:spcBef>
                <a:spcPts val="95"/>
              </a:spcBef>
            </a:pPr>
            <a:r>
              <a:rPr dirty="0"/>
              <a:t>Array</a:t>
            </a:r>
            <a:r>
              <a:rPr spc="-140" dirty="0"/>
              <a:t> </a:t>
            </a:r>
            <a:r>
              <a:rPr spc="-10" dirty="0"/>
              <a:t>Types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0491" y="1106550"/>
            <a:ext cx="8457565" cy="2092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9209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26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b="1" spc="-10" dirty="0">
                <a:latin typeface="Cambria"/>
                <a:cs typeface="Cambria"/>
              </a:rPr>
              <a:t>Array</a:t>
            </a:r>
            <a:r>
              <a:rPr sz="2000" b="1" spc="-8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Operations.</a:t>
            </a:r>
            <a:endParaRPr sz="2000">
              <a:latin typeface="Cambria"/>
              <a:cs typeface="Cambria"/>
            </a:endParaRPr>
          </a:p>
          <a:p>
            <a:pPr marL="355600" marR="5080" indent="-342900">
              <a:lnSpc>
                <a:spcPct val="147300"/>
              </a:lnSpc>
              <a:spcBef>
                <a:spcPts val="6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mbria"/>
                <a:cs typeface="Cambria"/>
              </a:rPr>
              <a:t>Slice</a:t>
            </a:r>
            <a:r>
              <a:rPr sz="2000" spc="2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Operation: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1800" b="1" dirty="0">
                <a:latin typeface="Georgia"/>
                <a:cs typeface="Georgia"/>
              </a:rPr>
              <a:t>slice()</a:t>
            </a:r>
            <a:r>
              <a:rPr sz="1800" b="1" spc="1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method</a:t>
            </a:r>
            <a:r>
              <a:rPr sz="1800" spc="204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returns</a:t>
            </a:r>
            <a:r>
              <a:rPr sz="1800" spc="2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2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new</a:t>
            </a:r>
            <a:r>
              <a:rPr sz="1800" spc="2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array</a:t>
            </a:r>
            <a:r>
              <a:rPr sz="1800" spc="2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containing</a:t>
            </a:r>
            <a:r>
              <a:rPr sz="1800" spc="2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19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portion</a:t>
            </a:r>
            <a:r>
              <a:rPr sz="1800" spc="20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of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array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on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which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it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implemented.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original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remains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unchanged.</a:t>
            </a:r>
            <a:endParaRPr sz="18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spcBef>
                <a:spcPts val="1085"/>
              </a:spcBef>
              <a:buFont typeface="Wingdings"/>
              <a:buChar char=""/>
              <a:tabLst>
                <a:tab pos="354965" algn="l"/>
              </a:tabLst>
            </a:pPr>
            <a:r>
              <a:rPr sz="1800" dirty="0">
                <a:latin typeface="Georgia"/>
                <a:cs typeface="Georgia"/>
              </a:rPr>
              <a:t>Syntax: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arr.slice(begin,</a:t>
            </a:r>
            <a:r>
              <a:rPr sz="1800" spc="-8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273139"/>
                </a:solidFill>
                <a:latin typeface="Consolas"/>
                <a:cs typeface="Consolas"/>
              </a:rPr>
              <a:t>end)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491" y="4085031"/>
            <a:ext cx="4078604" cy="180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nsolas"/>
                <a:cs typeface="Consolas"/>
              </a:rPr>
              <a:t>Arr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[]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spc="-10" dirty="0">
                <a:latin typeface="Consolas"/>
                <a:cs typeface="Consolas"/>
              </a:rPr>
              <a:t>[23,56,87,32,75,13];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Consolas"/>
              <a:cs typeface="Consolas"/>
            </a:endParaRPr>
          </a:p>
          <a:p>
            <a:pPr marL="6858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new_arr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arr.slice(2,4);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60"/>
              </a:spcBef>
            </a:pPr>
            <a:endParaRPr sz="2000">
              <a:latin typeface="Consolas"/>
              <a:cs typeface="Consolas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Output: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onsolas"/>
                <a:cs typeface="Consolas"/>
              </a:rPr>
              <a:t>[87,32]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28595">
              <a:lnSpc>
                <a:spcPct val="100000"/>
              </a:lnSpc>
              <a:spcBef>
                <a:spcPts val="95"/>
              </a:spcBef>
            </a:pPr>
            <a:r>
              <a:rPr dirty="0"/>
              <a:t>Array</a:t>
            </a:r>
            <a:r>
              <a:rPr spc="-140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106550"/>
            <a:ext cx="8458200" cy="3091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27</a:t>
            </a:r>
            <a:endParaRPr sz="1600">
              <a:latin typeface="Georgia"/>
              <a:cs typeface="Georgia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Cambria"/>
                <a:cs typeface="Cambria"/>
              </a:rPr>
              <a:t>Heterogeneous</a:t>
            </a:r>
            <a:r>
              <a:rPr sz="2000" b="1" spc="21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Array:</a:t>
            </a:r>
            <a:r>
              <a:rPr sz="2000" b="1" spc="229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Heterogeneous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which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elements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need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not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same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type.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Heterogeneous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are </a:t>
            </a:r>
            <a:r>
              <a:rPr sz="2000" dirty="0">
                <a:latin typeface="Cambria"/>
                <a:cs typeface="Cambria"/>
              </a:rPr>
              <a:t>supported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programming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languages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such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PERL,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JavaScript,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Python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Ruby.</a:t>
            </a:r>
            <a:endParaRPr sz="2000">
              <a:latin typeface="Cambria"/>
              <a:cs typeface="Cambria"/>
            </a:endParaRPr>
          </a:p>
          <a:p>
            <a:pPr marL="354965" indent="-34226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In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Perl,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heterogeneous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consists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numbers,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strings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refer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In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Python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Ruby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array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elements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references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objects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any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type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9035">
              <a:lnSpc>
                <a:spcPct val="100000"/>
              </a:lnSpc>
              <a:spcBef>
                <a:spcPts val="95"/>
              </a:spcBef>
            </a:pPr>
            <a:r>
              <a:rPr dirty="0"/>
              <a:t>Array</a:t>
            </a:r>
            <a:r>
              <a:rPr spc="-105" dirty="0"/>
              <a:t> </a:t>
            </a:r>
            <a:r>
              <a:rPr dirty="0"/>
              <a:t>Types</a:t>
            </a:r>
            <a:r>
              <a:rPr spc="-110" dirty="0"/>
              <a:t> </a:t>
            </a:r>
            <a:r>
              <a:rPr spc="-10" dirty="0"/>
              <a:t>(Rectangular</a:t>
            </a:r>
            <a:r>
              <a:rPr spc="-110" dirty="0"/>
              <a:t> </a:t>
            </a:r>
            <a:r>
              <a:rPr spc="-10" dirty="0"/>
              <a:t>Array</a:t>
            </a:r>
            <a:r>
              <a:rPr b="1" spc="-10" dirty="0">
                <a:latin typeface="Cambria"/>
                <a:cs typeface="Cambria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106550"/>
            <a:ext cx="8458200" cy="3549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984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28</a:t>
            </a:r>
            <a:endParaRPr sz="1600">
              <a:latin typeface="Georgia"/>
              <a:cs typeface="Georgia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Cambria"/>
                <a:cs typeface="Cambria"/>
              </a:rPr>
              <a:t>Rectangular</a:t>
            </a:r>
            <a:r>
              <a:rPr sz="2000" b="1" spc="30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Array</a:t>
            </a:r>
            <a:r>
              <a:rPr sz="2000" dirty="0">
                <a:latin typeface="Cambria"/>
                <a:cs typeface="Cambria"/>
              </a:rPr>
              <a:t>: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3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rectangular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</a:t>
            </a:r>
            <a:r>
              <a:rPr sz="2000" spc="3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3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multidimensional</a:t>
            </a:r>
            <a:r>
              <a:rPr sz="2000" spc="3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in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rows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have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same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elements,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columns have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same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elements.</a:t>
            </a:r>
            <a:endParaRPr sz="2000">
              <a:latin typeface="Cambria"/>
              <a:cs typeface="Cambria"/>
            </a:endParaRPr>
          </a:p>
          <a:p>
            <a:pPr marL="354965" indent="-34226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Where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n!=m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"/>
            </a:pPr>
            <a:endParaRPr sz="2000">
              <a:latin typeface="Cambria"/>
              <a:cs typeface="Cambria"/>
            </a:endParaRPr>
          </a:p>
          <a:p>
            <a:pPr marL="354965" indent="-342265" algn="just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For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example-</a:t>
            </a:r>
            <a:endParaRPr sz="20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spc="-10" dirty="0">
                <a:latin typeface="Cambria"/>
                <a:cs typeface="Cambria"/>
              </a:rPr>
              <a:t>rect_array[3][4]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5696813"/>
            <a:ext cx="3653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Supported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C#,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java,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python.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3048000"/>
            <a:ext cx="3352800" cy="258165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559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Array</a:t>
            </a:r>
            <a:r>
              <a:rPr spc="-105" dirty="0"/>
              <a:t> </a:t>
            </a:r>
            <a:r>
              <a:rPr/>
              <a:t>Types</a:t>
            </a:r>
            <a:r>
              <a:rPr spc="-110"/>
              <a:t> 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459985" y="1106550"/>
            <a:ext cx="260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30</a:t>
            </a:r>
            <a:endParaRPr sz="1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788" y="2286000"/>
            <a:ext cx="6934200" cy="304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28595">
              <a:lnSpc>
                <a:spcPct val="100000"/>
              </a:lnSpc>
              <a:spcBef>
                <a:spcPts val="95"/>
              </a:spcBef>
            </a:pPr>
            <a:r>
              <a:rPr dirty="0"/>
              <a:t>Array</a:t>
            </a:r>
            <a:r>
              <a:rPr spc="-140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106550"/>
            <a:ext cx="8458835" cy="3549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31</a:t>
            </a:r>
            <a:endParaRPr sz="1600">
              <a:latin typeface="Georgia"/>
              <a:cs typeface="Georgia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Cambria"/>
                <a:cs typeface="Cambria"/>
              </a:rPr>
              <a:t>Slices:</a:t>
            </a:r>
            <a:r>
              <a:rPr sz="2000" b="1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Slice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nothing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but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substructure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array.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The </a:t>
            </a:r>
            <a:r>
              <a:rPr sz="2000" dirty="0">
                <a:latin typeface="Cambria"/>
                <a:cs typeface="Cambria"/>
              </a:rPr>
              <a:t>“:”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Operator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used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within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square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bracket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indicate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list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slice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index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20" dirty="0">
                <a:latin typeface="Cambria"/>
                <a:cs typeface="Cambria"/>
              </a:rPr>
              <a:t> list.</a:t>
            </a:r>
            <a:endParaRPr sz="2000">
              <a:latin typeface="Cambria"/>
              <a:cs typeface="Cambria"/>
            </a:endParaRPr>
          </a:p>
          <a:p>
            <a:pPr marL="354965" indent="-34226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spc="-10" dirty="0">
                <a:latin typeface="Cambria"/>
                <a:cs typeface="Cambria"/>
              </a:rPr>
              <a:t>For</a:t>
            </a:r>
            <a:r>
              <a:rPr sz="2000" b="1" spc="-9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example</a:t>
            </a:r>
            <a:endParaRPr sz="2000">
              <a:latin typeface="Cambria"/>
              <a:cs typeface="Cambria"/>
            </a:endParaRPr>
          </a:p>
          <a:p>
            <a:pPr marL="354965" indent="-34226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&gt;&gt;&gt;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a=[10,20,30,40,50,60]</a:t>
            </a:r>
            <a:endParaRPr sz="2000">
              <a:latin typeface="Cambria"/>
              <a:cs typeface="Cambria"/>
            </a:endParaRPr>
          </a:p>
          <a:p>
            <a:pPr marL="354965" indent="-342265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&gt;&gt;&gt;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a[1:4]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[20,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30,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40]</a:t>
            </a:r>
            <a:endParaRPr sz="20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&gt;&gt;&gt;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a[:5]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[10,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20,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30,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40,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50]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950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Array</a:t>
            </a:r>
            <a:r>
              <a:rPr spc="-95" dirty="0"/>
              <a:t> </a:t>
            </a:r>
            <a:r>
              <a:rPr dirty="0"/>
              <a:t>Types</a:t>
            </a:r>
            <a:r>
              <a:rPr spc="-100" dirty="0"/>
              <a:t> </a:t>
            </a:r>
            <a:r>
              <a:rPr spc="-20" dirty="0"/>
              <a:t>(Associative</a:t>
            </a:r>
            <a:r>
              <a:rPr spc="-110" dirty="0"/>
              <a:t> </a:t>
            </a:r>
            <a:r>
              <a:rPr spc="-10" dirty="0"/>
              <a:t>Array</a:t>
            </a:r>
            <a:r>
              <a:rPr spc="-95" dirty="0"/>
              <a:t> </a:t>
            </a:r>
            <a:r>
              <a:rPr spc="-5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350" y="1106550"/>
            <a:ext cx="8458835" cy="447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98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32</a:t>
            </a:r>
            <a:endParaRPr sz="1600">
              <a:latin typeface="Georgia"/>
              <a:cs typeface="Georgia"/>
            </a:endParaRPr>
          </a:p>
          <a:p>
            <a:pPr marL="355600" marR="5080" indent="-342900">
              <a:lnSpc>
                <a:spcPct val="150000"/>
              </a:lnSpc>
              <a:spcBef>
                <a:spcPts val="69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mbria"/>
                <a:cs typeface="Cambria"/>
              </a:rPr>
              <a:t>An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associative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unordered</a:t>
            </a:r>
            <a:r>
              <a:rPr sz="2000" spc="1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collection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elements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are </a:t>
            </a:r>
            <a:r>
              <a:rPr sz="2000" dirty="0">
                <a:latin typeface="Cambria"/>
                <a:cs typeface="Cambria"/>
              </a:rPr>
              <a:t>indexed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equal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values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called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keys.</a:t>
            </a:r>
            <a:endParaRPr sz="20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Each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element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associative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pair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key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value.</a:t>
            </a:r>
            <a:endParaRPr sz="20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Associative</a:t>
            </a:r>
            <a:r>
              <a:rPr sz="2000" spc="2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arrays</a:t>
            </a:r>
            <a:r>
              <a:rPr sz="2000" spc="2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2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supported</a:t>
            </a:r>
            <a:r>
              <a:rPr sz="2000" spc="2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2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2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standard</a:t>
            </a:r>
            <a:r>
              <a:rPr sz="2000" spc="2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class</a:t>
            </a:r>
            <a:r>
              <a:rPr sz="2000" spc="2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libraries</a:t>
            </a:r>
            <a:r>
              <a:rPr sz="2000" spc="2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2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Java,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mbria"/>
                <a:cs typeface="Cambria"/>
              </a:rPr>
              <a:t>C++,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C#,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F#,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Perl.</a:t>
            </a:r>
            <a:endParaRPr sz="20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Cambria"/>
                <a:cs typeface="Cambria"/>
              </a:rPr>
              <a:t>For</a:t>
            </a:r>
            <a:r>
              <a:rPr sz="2000" b="1" spc="23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Example:</a:t>
            </a:r>
            <a:r>
              <a:rPr sz="2000" b="1" spc="2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Perl,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associative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arrays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often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called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hashes.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Names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begin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%;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literals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delimited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parentheses.</a:t>
            </a:r>
            <a:endParaRPr sz="20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as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shown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below-</a:t>
            </a:r>
            <a:endParaRPr sz="20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spc="-35" dirty="0">
                <a:latin typeface="Cambria"/>
                <a:cs typeface="Cambria"/>
              </a:rPr>
              <a:t>%ages=("AAA"=&gt;25,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"BBB"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=&gt;10,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"CCC"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=&gt;55)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606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spc="-10" dirty="0"/>
              <a:t>Types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7340" y="995543"/>
            <a:ext cx="8530590" cy="226123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6830" algn="ctr">
              <a:lnSpc>
                <a:spcPct val="100000"/>
              </a:lnSpc>
              <a:spcBef>
                <a:spcPts val="969"/>
              </a:spcBef>
            </a:pPr>
            <a:r>
              <a:rPr sz="1600" spc="-50" dirty="0">
                <a:solidFill>
                  <a:srgbClr val="7A9799"/>
                </a:solidFill>
                <a:latin typeface="Georgia"/>
                <a:cs typeface="Georgia"/>
              </a:rPr>
              <a:t>3</a:t>
            </a:r>
            <a:endParaRPr sz="1600">
              <a:latin typeface="Georgia"/>
              <a:cs typeface="Georgia"/>
            </a:endParaRPr>
          </a:p>
          <a:p>
            <a:pPr marL="286385" marR="5080" indent="-274320">
              <a:lnSpc>
                <a:spcPct val="100000"/>
              </a:lnSpc>
              <a:spcBef>
                <a:spcPts val="985"/>
              </a:spcBef>
              <a:buClr>
                <a:srgbClr val="D16248"/>
              </a:buClr>
              <a:buSzPct val="83333"/>
              <a:buFont typeface="Segoe UI Symbol"/>
              <a:buChar char="⚫"/>
              <a:tabLst>
                <a:tab pos="286385" algn="l"/>
              </a:tabLst>
            </a:pPr>
            <a:r>
              <a:rPr sz="1800" dirty="0">
                <a:latin typeface="Cambria"/>
                <a:cs typeface="Cambria"/>
              </a:rPr>
              <a:t>A</a:t>
            </a:r>
            <a:r>
              <a:rPr sz="1800" spc="4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3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</a:t>
            </a:r>
            <a:r>
              <a:rPr sz="1800" spc="3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4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3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class</a:t>
            </a:r>
            <a:r>
              <a:rPr sz="1800" spc="3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3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3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objects</a:t>
            </a:r>
            <a:r>
              <a:rPr sz="1800" spc="3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with</a:t>
            </a:r>
            <a:r>
              <a:rPr sz="1800" spc="3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3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set</a:t>
            </a:r>
            <a:r>
              <a:rPr sz="1800" spc="40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3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operations</a:t>
            </a:r>
            <a:r>
              <a:rPr sz="1800" spc="3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</a:t>
            </a:r>
            <a:r>
              <a:rPr sz="1800" spc="409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creating</a:t>
            </a:r>
            <a:r>
              <a:rPr sz="1800" spc="39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and </a:t>
            </a:r>
            <a:r>
              <a:rPr sz="1800" dirty="0">
                <a:latin typeface="Cambria"/>
                <a:cs typeface="Cambria"/>
              </a:rPr>
              <a:t>manipulating</a:t>
            </a:r>
            <a:r>
              <a:rPr sz="1800" spc="-8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them.</a:t>
            </a:r>
            <a:endParaRPr sz="1800">
              <a:latin typeface="Cambria"/>
              <a:cs typeface="Cambria"/>
            </a:endParaRPr>
          </a:p>
          <a:p>
            <a:pPr marL="286385" marR="5080" indent="-274320">
              <a:lnSpc>
                <a:spcPct val="100000"/>
              </a:lnSpc>
              <a:spcBef>
                <a:spcPts val="434"/>
              </a:spcBef>
              <a:buClr>
                <a:srgbClr val="D16248"/>
              </a:buClr>
              <a:buSzPct val="83333"/>
              <a:buFont typeface="Segoe UI Symbol"/>
              <a:buChar char="⚫"/>
              <a:tabLst>
                <a:tab pos="286385" algn="l"/>
              </a:tabLst>
            </a:pPr>
            <a:r>
              <a:rPr sz="1800" dirty="0">
                <a:latin typeface="Cambria"/>
                <a:cs typeface="Cambria"/>
              </a:rPr>
              <a:t>Examples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elementary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types: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integer,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real,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character,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Boolean,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enumeration, pointer.</a:t>
            </a:r>
            <a:endParaRPr sz="1800">
              <a:latin typeface="Cambria"/>
              <a:cs typeface="Cambria"/>
            </a:endParaRPr>
          </a:p>
          <a:p>
            <a:pPr marL="286385" marR="392430" indent="-274320">
              <a:lnSpc>
                <a:spcPct val="100000"/>
              </a:lnSpc>
              <a:spcBef>
                <a:spcPts val="430"/>
              </a:spcBef>
              <a:buClr>
                <a:srgbClr val="D16248"/>
              </a:buClr>
              <a:buSzPct val="83333"/>
              <a:buFont typeface="Segoe UI Symbol"/>
              <a:buChar char="⚫"/>
              <a:tabLst>
                <a:tab pos="286385" algn="l"/>
              </a:tabLst>
            </a:pPr>
            <a:r>
              <a:rPr sz="1800" b="1" dirty="0">
                <a:latin typeface="Cambria"/>
                <a:cs typeface="Cambria"/>
              </a:rPr>
              <a:t>Data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type: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i="1" dirty="0">
                <a:latin typeface="Cambria"/>
                <a:cs typeface="Cambria"/>
              </a:rPr>
              <a:t>data</a:t>
            </a:r>
            <a:r>
              <a:rPr sz="1800" i="1" spc="-15" dirty="0">
                <a:latin typeface="Cambria"/>
                <a:cs typeface="Cambria"/>
              </a:rPr>
              <a:t> </a:t>
            </a:r>
            <a:r>
              <a:rPr sz="1800" i="1" dirty="0">
                <a:latin typeface="Cambria"/>
                <a:cs typeface="Cambria"/>
              </a:rPr>
              <a:t>type</a:t>
            </a:r>
            <a:r>
              <a:rPr sz="1800" i="1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defines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collection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values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3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set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predefined </a:t>
            </a:r>
            <a:r>
              <a:rPr sz="1800" dirty="0">
                <a:latin typeface="Cambria"/>
                <a:cs typeface="Cambria"/>
              </a:rPr>
              <a:t>operations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those</a:t>
            </a:r>
            <a:r>
              <a:rPr sz="1800" spc="-10" dirty="0">
                <a:latin typeface="Cambria"/>
                <a:cs typeface="Cambria"/>
              </a:rPr>
              <a:t> values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3337559"/>
            <a:ext cx="3538728" cy="3291840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9507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Array</a:t>
            </a:r>
            <a:r>
              <a:rPr spc="-95" dirty="0"/>
              <a:t> </a:t>
            </a:r>
            <a:r>
              <a:rPr dirty="0"/>
              <a:t>Types</a:t>
            </a:r>
            <a:r>
              <a:rPr spc="-100" dirty="0"/>
              <a:t> </a:t>
            </a:r>
            <a:r>
              <a:rPr spc="-20" dirty="0"/>
              <a:t>(Associative</a:t>
            </a:r>
            <a:r>
              <a:rPr spc="-110" dirty="0"/>
              <a:t> </a:t>
            </a:r>
            <a:r>
              <a:rPr spc="-10" dirty="0"/>
              <a:t>Array</a:t>
            </a:r>
            <a:r>
              <a:rPr spc="-95" dirty="0"/>
              <a:t> </a:t>
            </a:r>
            <a:r>
              <a:rPr spc="-5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84" y="1106550"/>
            <a:ext cx="8296275" cy="2847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34</a:t>
            </a:r>
            <a:endParaRPr sz="1600">
              <a:latin typeface="Georgia"/>
              <a:cs typeface="Georgia"/>
            </a:endParaRPr>
          </a:p>
          <a:p>
            <a:pPr marL="370205" marR="5080" indent="-358140">
              <a:lnSpc>
                <a:spcPts val="4800"/>
              </a:lnSpc>
              <a:spcBef>
                <a:spcPts val="370"/>
              </a:spcBef>
              <a:buFont typeface="Times New Roman"/>
              <a:buChar char="●"/>
              <a:tabLst>
                <a:tab pos="370205" algn="l"/>
                <a:tab pos="7804784" algn="l"/>
              </a:tabLst>
            </a:pPr>
            <a:r>
              <a:rPr sz="2000" spc="-40" dirty="0">
                <a:latin typeface="Cambria"/>
                <a:cs typeface="Cambria"/>
              </a:rPr>
              <a:t>An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associative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array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an</a:t>
            </a:r>
            <a:r>
              <a:rPr sz="2000" b="1" spc="20" dirty="0">
                <a:latin typeface="Cambria"/>
                <a:cs typeface="Cambria"/>
              </a:rPr>
              <a:t> </a:t>
            </a:r>
            <a:r>
              <a:rPr sz="2000" b="1" spc="-30" dirty="0">
                <a:latin typeface="Cambria"/>
                <a:cs typeface="Cambria"/>
              </a:rPr>
              <a:t>unordered </a:t>
            </a:r>
            <a:r>
              <a:rPr sz="2000" b="1" spc="-10" dirty="0">
                <a:latin typeface="Cambria"/>
                <a:cs typeface="Cambria"/>
              </a:rPr>
              <a:t>collection</a:t>
            </a:r>
            <a:r>
              <a:rPr sz="2000" b="1" spc="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of</a:t>
            </a:r>
            <a:r>
              <a:rPr sz="2000" b="1" spc="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data</a:t>
            </a:r>
            <a:r>
              <a:rPr sz="2000" b="1" spc="2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elements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60" dirty="0">
                <a:latin typeface="Cambria"/>
                <a:cs typeface="Cambria"/>
              </a:rPr>
              <a:t>that </a:t>
            </a:r>
            <a:r>
              <a:rPr sz="2000" spc="55" dirty="0">
                <a:latin typeface="Cambria"/>
                <a:cs typeface="Cambria"/>
              </a:rPr>
              <a:t>are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indexed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an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equal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70" dirty="0">
                <a:latin typeface="Cambria"/>
                <a:cs typeface="Cambria"/>
              </a:rPr>
              <a:t>number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values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called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keys</a:t>
            </a:r>
            <a:endParaRPr sz="2000">
              <a:latin typeface="Cambria"/>
              <a:cs typeface="Cambria"/>
            </a:endParaRPr>
          </a:p>
          <a:p>
            <a:pPr marL="370205" indent="-342900">
              <a:lnSpc>
                <a:spcPct val="100000"/>
              </a:lnSpc>
              <a:spcBef>
                <a:spcPts val="795"/>
              </a:spcBef>
              <a:buFont typeface="Times New Roman"/>
              <a:buChar char="●"/>
              <a:tabLst>
                <a:tab pos="370205" algn="l"/>
              </a:tabLst>
            </a:pPr>
            <a:r>
              <a:rPr sz="1800" spc="-20" dirty="0">
                <a:latin typeface="Cambria"/>
                <a:cs typeface="Cambria"/>
              </a:rPr>
              <a:t>Also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known</a:t>
            </a:r>
            <a:r>
              <a:rPr sz="1800" spc="3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asHash</a:t>
            </a:r>
            <a:r>
              <a:rPr sz="1800" spc="28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tables</a:t>
            </a:r>
            <a:endParaRPr sz="1800">
              <a:latin typeface="Cambria"/>
              <a:cs typeface="Cambria"/>
            </a:endParaRPr>
          </a:p>
          <a:p>
            <a:pPr marL="828040" lvl="1" indent="-342900">
              <a:lnSpc>
                <a:spcPct val="100000"/>
              </a:lnSpc>
              <a:spcBef>
                <a:spcPts val="295"/>
              </a:spcBef>
              <a:buFont typeface="Tahoma"/>
              <a:buChar char="○"/>
              <a:tabLst>
                <a:tab pos="828040" algn="l"/>
              </a:tabLst>
            </a:pPr>
            <a:r>
              <a:rPr sz="1800" dirty="0">
                <a:latin typeface="Cambria"/>
                <a:cs typeface="Cambria"/>
              </a:rPr>
              <a:t>Index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b="1" spc="-40" dirty="0">
                <a:latin typeface="Cambria"/>
                <a:cs typeface="Cambria"/>
              </a:rPr>
              <a:t>by</a:t>
            </a:r>
            <a:r>
              <a:rPr sz="1800" b="1" spc="-70" dirty="0">
                <a:latin typeface="Cambria"/>
                <a:cs typeface="Cambria"/>
              </a:rPr>
              <a:t> </a:t>
            </a:r>
            <a:r>
              <a:rPr sz="1800" b="1" spc="-25" dirty="0">
                <a:latin typeface="Cambria"/>
                <a:cs typeface="Cambria"/>
              </a:rPr>
              <a:t>key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(part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data)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rather</a:t>
            </a:r>
            <a:r>
              <a:rPr sz="1800" b="1" spc="-5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than</a:t>
            </a:r>
            <a:r>
              <a:rPr sz="1800" b="1" spc="-9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value</a:t>
            </a:r>
            <a:endParaRPr sz="1800">
              <a:latin typeface="Cambria"/>
              <a:cs typeface="Cambria"/>
            </a:endParaRPr>
          </a:p>
          <a:p>
            <a:pPr marL="828040" lvl="1" indent="-342900">
              <a:lnSpc>
                <a:spcPct val="100000"/>
              </a:lnSpc>
              <a:spcBef>
                <a:spcPts val="300"/>
              </a:spcBef>
              <a:buFont typeface="Tahoma"/>
              <a:buChar char="○"/>
              <a:tabLst>
                <a:tab pos="828040" algn="l"/>
              </a:tabLst>
            </a:pPr>
            <a:r>
              <a:rPr sz="1800" b="1" spc="-25" dirty="0">
                <a:latin typeface="Cambria"/>
                <a:cs typeface="Cambria"/>
              </a:rPr>
              <a:t>Store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both</a:t>
            </a:r>
            <a:r>
              <a:rPr sz="1800" b="1" spc="15" dirty="0">
                <a:latin typeface="Cambria"/>
                <a:cs typeface="Cambria"/>
              </a:rPr>
              <a:t> </a:t>
            </a:r>
            <a:r>
              <a:rPr sz="1800" b="1" spc="-25" dirty="0">
                <a:latin typeface="Cambria"/>
                <a:cs typeface="Cambria"/>
              </a:rPr>
              <a:t>key</a:t>
            </a:r>
            <a:r>
              <a:rPr sz="1800" b="1" spc="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and</a:t>
            </a:r>
            <a:r>
              <a:rPr sz="1800" b="1" spc="15" dirty="0">
                <a:latin typeface="Cambria"/>
                <a:cs typeface="Cambria"/>
              </a:rPr>
              <a:t> </a:t>
            </a:r>
            <a:r>
              <a:rPr sz="1800" b="1" spc="-20" dirty="0">
                <a:latin typeface="Cambria"/>
                <a:cs typeface="Cambria"/>
              </a:rPr>
              <a:t>value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(take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more </a:t>
            </a:r>
            <a:r>
              <a:rPr sz="1800" spc="40" dirty="0">
                <a:latin typeface="Cambria"/>
                <a:cs typeface="Cambria"/>
              </a:rPr>
              <a:t>space)</a:t>
            </a:r>
            <a:endParaRPr sz="1800">
              <a:latin typeface="Cambria"/>
              <a:cs typeface="Cambria"/>
            </a:endParaRPr>
          </a:p>
          <a:p>
            <a:pPr marL="828040" lvl="1" indent="-342900">
              <a:lnSpc>
                <a:spcPct val="100000"/>
              </a:lnSpc>
              <a:spcBef>
                <a:spcPts val="305"/>
              </a:spcBef>
              <a:buFont typeface="Tahoma"/>
              <a:buChar char="○"/>
              <a:tabLst>
                <a:tab pos="828040" algn="l"/>
              </a:tabLst>
            </a:pPr>
            <a:r>
              <a:rPr sz="1800" dirty="0">
                <a:latin typeface="Cambria"/>
                <a:cs typeface="Cambria"/>
              </a:rPr>
              <a:t>Best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when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access</a:t>
            </a:r>
            <a:r>
              <a:rPr sz="1800" b="1" spc="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is</a:t>
            </a:r>
            <a:r>
              <a:rPr sz="1800" b="1" spc="25" dirty="0">
                <a:latin typeface="Cambria"/>
                <a:cs typeface="Cambria"/>
              </a:rPr>
              <a:t> </a:t>
            </a:r>
            <a:r>
              <a:rPr sz="1800" b="1" spc="-40" dirty="0">
                <a:latin typeface="Cambria"/>
                <a:cs typeface="Cambria"/>
              </a:rPr>
              <a:t>by</a:t>
            </a:r>
            <a:r>
              <a:rPr sz="1800" b="1" spc="-6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data </a:t>
            </a:r>
            <a:r>
              <a:rPr sz="1800" dirty="0">
                <a:latin typeface="Cambria"/>
                <a:cs typeface="Cambria"/>
              </a:rPr>
              <a:t>r</a:t>
            </a:r>
            <a:r>
              <a:rPr sz="1800" b="1" dirty="0">
                <a:latin typeface="Cambria"/>
                <a:cs typeface="Cambria"/>
              </a:rPr>
              <a:t>ather</a:t>
            </a:r>
            <a:r>
              <a:rPr sz="1800" b="1" spc="2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than</a:t>
            </a:r>
            <a:r>
              <a:rPr sz="1800" b="1" spc="-19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index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606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106550"/>
            <a:ext cx="5502275" cy="2378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7475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35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1800" b="1" spc="-10" dirty="0">
                <a:latin typeface="Cambria"/>
                <a:cs typeface="Cambria"/>
              </a:rPr>
              <a:t>Specifications</a:t>
            </a:r>
            <a:r>
              <a:rPr sz="1800" b="1" spc="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Data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spc="-20" dirty="0">
                <a:latin typeface="Cambria"/>
                <a:cs typeface="Cambria"/>
              </a:rPr>
              <a:t>Types</a:t>
            </a:r>
            <a:endParaRPr sz="1800">
              <a:latin typeface="Cambria"/>
              <a:cs typeface="Cambria"/>
            </a:endParaRPr>
          </a:p>
          <a:p>
            <a:pPr marL="164465" indent="-151765">
              <a:lnSpc>
                <a:spcPct val="100000"/>
              </a:lnSpc>
              <a:spcBef>
                <a:spcPts val="1885"/>
              </a:spcBef>
              <a:buChar char="•"/>
              <a:tabLst>
                <a:tab pos="164465" algn="l"/>
              </a:tabLst>
            </a:pPr>
            <a:r>
              <a:rPr sz="1800" b="1" spc="-10" dirty="0">
                <a:latin typeface="Cambria"/>
                <a:cs typeface="Cambria"/>
              </a:rPr>
              <a:t>Attributes: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Different </a:t>
            </a:r>
            <a:r>
              <a:rPr sz="1800" dirty="0">
                <a:latin typeface="Cambria"/>
                <a:cs typeface="Cambria"/>
              </a:rPr>
              <a:t>Properties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types.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mbria"/>
              <a:buChar char="•"/>
            </a:pPr>
            <a:endParaRPr sz="1800">
              <a:latin typeface="Cambria"/>
              <a:cs typeface="Cambria"/>
            </a:endParaRPr>
          </a:p>
          <a:p>
            <a:pPr marL="164465" indent="-151765">
              <a:lnSpc>
                <a:spcPct val="100000"/>
              </a:lnSpc>
              <a:buChar char="•"/>
              <a:tabLst>
                <a:tab pos="164465" algn="l"/>
              </a:tabLst>
            </a:pPr>
            <a:r>
              <a:rPr sz="1800" b="1" spc="-10" dirty="0">
                <a:latin typeface="Cambria"/>
                <a:cs typeface="Cambria"/>
              </a:rPr>
              <a:t>Values:</a:t>
            </a:r>
            <a:r>
              <a:rPr sz="1800" b="1" spc="-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information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stored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types.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mbria"/>
              <a:buChar char="•"/>
            </a:pPr>
            <a:endParaRPr sz="1800">
              <a:latin typeface="Cambria"/>
              <a:cs typeface="Cambria"/>
            </a:endParaRPr>
          </a:p>
          <a:p>
            <a:pPr marL="164465" indent="-151765">
              <a:lnSpc>
                <a:spcPct val="100000"/>
              </a:lnSpc>
              <a:buChar char="•"/>
              <a:tabLst>
                <a:tab pos="164465" algn="l"/>
              </a:tabLst>
            </a:pPr>
            <a:r>
              <a:rPr sz="1800" b="1" dirty="0">
                <a:latin typeface="Cambria"/>
                <a:cs typeface="Cambria"/>
              </a:rPr>
              <a:t>Operations: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Set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operation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performed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types.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803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Types</a:t>
            </a:r>
            <a:r>
              <a:rPr spc="-75" dirty="0"/>
              <a:t> </a:t>
            </a:r>
            <a:r>
              <a:rPr spc="-10" dirty="0"/>
              <a:t>(Records)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5800" y="1551432"/>
            <a:ext cx="4394200" cy="4482465"/>
            <a:chOff x="685800" y="1551432"/>
            <a:chExt cx="4394200" cy="44824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2971800"/>
              <a:ext cx="2276856" cy="30617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0716" y="1551432"/>
              <a:ext cx="2398776" cy="14935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43745" y="1588755"/>
              <a:ext cx="2277745" cy="1372235"/>
            </a:xfrm>
            <a:custGeom>
              <a:avLst/>
              <a:gdLst/>
              <a:ahLst/>
              <a:cxnLst/>
              <a:rect l="l" t="t" r="r" b="b"/>
              <a:pathLst>
                <a:path w="2277745" h="1372235">
                  <a:moveTo>
                    <a:pt x="1121320" y="0"/>
                  </a:moveTo>
                  <a:lnTo>
                    <a:pt x="1068119" y="1124"/>
                  </a:lnTo>
                  <a:lnTo>
                    <a:pt x="1015175" y="3571"/>
                  </a:lnTo>
                  <a:lnTo>
                    <a:pt x="962576" y="7328"/>
                  </a:lnTo>
                  <a:lnTo>
                    <a:pt x="910413" y="12382"/>
                  </a:lnTo>
                  <a:lnTo>
                    <a:pt x="858773" y="18720"/>
                  </a:lnTo>
                  <a:lnTo>
                    <a:pt x="807746" y="26328"/>
                  </a:lnTo>
                  <a:lnTo>
                    <a:pt x="757420" y="35193"/>
                  </a:lnTo>
                  <a:lnTo>
                    <a:pt x="707885" y="45301"/>
                  </a:lnTo>
                  <a:lnTo>
                    <a:pt x="659228" y="56641"/>
                  </a:lnTo>
                  <a:lnTo>
                    <a:pt x="611541" y="69198"/>
                  </a:lnTo>
                  <a:lnTo>
                    <a:pt x="564910" y="82959"/>
                  </a:lnTo>
                  <a:lnTo>
                    <a:pt x="519425" y="97911"/>
                  </a:lnTo>
                  <a:lnTo>
                    <a:pt x="475174" y="114040"/>
                  </a:lnTo>
                  <a:lnTo>
                    <a:pt x="432248" y="131334"/>
                  </a:lnTo>
                  <a:lnTo>
                    <a:pt x="390734" y="149780"/>
                  </a:lnTo>
                  <a:lnTo>
                    <a:pt x="350721" y="169363"/>
                  </a:lnTo>
                  <a:lnTo>
                    <a:pt x="312299" y="190071"/>
                  </a:lnTo>
                  <a:lnTo>
                    <a:pt x="275556" y="211891"/>
                  </a:lnTo>
                  <a:lnTo>
                    <a:pt x="240582" y="234809"/>
                  </a:lnTo>
                  <a:lnTo>
                    <a:pt x="207464" y="258812"/>
                  </a:lnTo>
                  <a:lnTo>
                    <a:pt x="176292" y="283887"/>
                  </a:lnTo>
                  <a:lnTo>
                    <a:pt x="147155" y="310021"/>
                  </a:lnTo>
                  <a:lnTo>
                    <a:pt x="115964" y="341727"/>
                  </a:lnTo>
                  <a:lnTo>
                    <a:pt x="88578" y="373958"/>
                  </a:lnTo>
                  <a:lnTo>
                    <a:pt x="64956" y="406634"/>
                  </a:lnTo>
                  <a:lnTo>
                    <a:pt x="45058" y="439678"/>
                  </a:lnTo>
                  <a:lnTo>
                    <a:pt x="16269" y="506558"/>
                  </a:lnTo>
                  <a:lnTo>
                    <a:pt x="1888" y="573974"/>
                  </a:lnTo>
                  <a:lnTo>
                    <a:pt x="0" y="607688"/>
                  </a:lnTo>
                  <a:lnTo>
                    <a:pt x="1591" y="641303"/>
                  </a:lnTo>
                  <a:lnTo>
                    <a:pt x="15053" y="707921"/>
                  </a:lnTo>
                  <a:lnTo>
                    <a:pt x="41951" y="773205"/>
                  </a:lnTo>
                  <a:lnTo>
                    <a:pt x="81961" y="836532"/>
                  </a:lnTo>
                  <a:lnTo>
                    <a:pt x="106781" y="867267"/>
                  </a:lnTo>
                  <a:lnTo>
                    <a:pt x="134757" y="897278"/>
                  </a:lnTo>
                  <a:lnTo>
                    <a:pt x="165850" y="926488"/>
                  </a:lnTo>
                  <a:lnTo>
                    <a:pt x="200017" y="954820"/>
                  </a:lnTo>
                  <a:lnTo>
                    <a:pt x="237220" y="982194"/>
                  </a:lnTo>
                  <a:lnTo>
                    <a:pt x="277416" y="1008533"/>
                  </a:lnTo>
                  <a:lnTo>
                    <a:pt x="320567" y="1033760"/>
                  </a:lnTo>
                  <a:lnTo>
                    <a:pt x="366631" y="1057796"/>
                  </a:lnTo>
                  <a:lnTo>
                    <a:pt x="415567" y="1080563"/>
                  </a:lnTo>
                  <a:lnTo>
                    <a:pt x="467336" y="1101984"/>
                  </a:lnTo>
                  <a:lnTo>
                    <a:pt x="521897" y="1121980"/>
                  </a:lnTo>
                  <a:lnTo>
                    <a:pt x="579209" y="1140474"/>
                  </a:lnTo>
                  <a:lnTo>
                    <a:pt x="664299" y="1371614"/>
                  </a:lnTo>
                  <a:lnTo>
                    <a:pt x="991324" y="1214134"/>
                  </a:lnTo>
                  <a:lnTo>
                    <a:pt x="1048774" y="1217358"/>
                  </a:lnTo>
                  <a:lnTo>
                    <a:pt x="1106032" y="1219016"/>
                  </a:lnTo>
                  <a:lnTo>
                    <a:pt x="1163007" y="1219132"/>
                  </a:lnTo>
                  <a:lnTo>
                    <a:pt x="1219605" y="1217731"/>
                  </a:lnTo>
                  <a:lnTo>
                    <a:pt x="1275733" y="1214838"/>
                  </a:lnTo>
                  <a:lnTo>
                    <a:pt x="1331301" y="1210476"/>
                  </a:lnTo>
                  <a:lnTo>
                    <a:pt x="1386214" y="1204672"/>
                  </a:lnTo>
                  <a:lnTo>
                    <a:pt x="1440382" y="1197450"/>
                  </a:lnTo>
                  <a:lnTo>
                    <a:pt x="1493710" y="1188834"/>
                  </a:lnTo>
                  <a:lnTo>
                    <a:pt x="1546108" y="1178849"/>
                  </a:lnTo>
                  <a:lnTo>
                    <a:pt x="1597481" y="1167520"/>
                  </a:lnTo>
                  <a:lnTo>
                    <a:pt x="1647739" y="1154872"/>
                  </a:lnTo>
                  <a:lnTo>
                    <a:pt x="1696788" y="1140930"/>
                  </a:lnTo>
                  <a:lnTo>
                    <a:pt x="1744537" y="1125718"/>
                  </a:lnTo>
                  <a:lnTo>
                    <a:pt x="1790892" y="1109261"/>
                  </a:lnTo>
                  <a:lnTo>
                    <a:pt x="1835761" y="1091583"/>
                  </a:lnTo>
                  <a:lnTo>
                    <a:pt x="1879052" y="1072711"/>
                  </a:lnTo>
                  <a:lnTo>
                    <a:pt x="1920672" y="1052667"/>
                  </a:lnTo>
                  <a:lnTo>
                    <a:pt x="1960529" y="1031478"/>
                  </a:lnTo>
                  <a:lnTo>
                    <a:pt x="1998531" y="1009167"/>
                  </a:lnTo>
                  <a:lnTo>
                    <a:pt x="2034584" y="985760"/>
                  </a:lnTo>
                  <a:lnTo>
                    <a:pt x="2068598" y="961281"/>
                  </a:lnTo>
                  <a:lnTo>
                    <a:pt x="2100478" y="935755"/>
                  </a:lnTo>
                  <a:lnTo>
                    <a:pt x="2130133" y="909207"/>
                  </a:lnTo>
                  <a:lnTo>
                    <a:pt x="2161323" y="877500"/>
                  </a:lnTo>
                  <a:lnTo>
                    <a:pt x="2188709" y="845269"/>
                  </a:lnTo>
                  <a:lnTo>
                    <a:pt x="2212331" y="812593"/>
                  </a:lnTo>
                  <a:lnTo>
                    <a:pt x="2232230" y="779549"/>
                  </a:lnTo>
                  <a:lnTo>
                    <a:pt x="2261018" y="712669"/>
                  </a:lnTo>
                  <a:lnTo>
                    <a:pt x="2275399" y="645253"/>
                  </a:lnTo>
                  <a:lnTo>
                    <a:pt x="2277288" y="611539"/>
                  </a:lnTo>
                  <a:lnTo>
                    <a:pt x="2275697" y="577924"/>
                  </a:lnTo>
                  <a:lnTo>
                    <a:pt x="2262234" y="511306"/>
                  </a:lnTo>
                  <a:lnTo>
                    <a:pt x="2235336" y="446022"/>
                  </a:lnTo>
                  <a:lnTo>
                    <a:pt x="2195327" y="382695"/>
                  </a:lnTo>
                  <a:lnTo>
                    <a:pt x="2170507" y="351960"/>
                  </a:lnTo>
                  <a:lnTo>
                    <a:pt x="2142531" y="321949"/>
                  </a:lnTo>
                  <a:lnTo>
                    <a:pt x="2111438" y="292739"/>
                  </a:lnTo>
                  <a:lnTo>
                    <a:pt x="2077271" y="264408"/>
                  </a:lnTo>
                  <a:lnTo>
                    <a:pt x="2040068" y="237033"/>
                  </a:lnTo>
                  <a:lnTo>
                    <a:pt x="1999871" y="210694"/>
                  </a:lnTo>
                  <a:lnTo>
                    <a:pt x="1956721" y="185467"/>
                  </a:lnTo>
                  <a:lnTo>
                    <a:pt x="1910657" y="161431"/>
                  </a:lnTo>
                  <a:lnTo>
                    <a:pt x="1861720" y="138664"/>
                  </a:lnTo>
                  <a:lnTo>
                    <a:pt x="1809951" y="117243"/>
                  </a:lnTo>
                  <a:lnTo>
                    <a:pt x="1755391" y="97247"/>
                  </a:lnTo>
                  <a:lnTo>
                    <a:pt x="1698079" y="78754"/>
                  </a:lnTo>
                  <a:lnTo>
                    <a:pt x="1647916" y="64449"/>
                  </a:lnTo>
                  <a:lnTo>
                    <a:pt x="1597033" y="51613"/>
                  </a:lnTo>
                  <a:lnTo>
                    <a:pt x="1545518" y="40232"/>
                  </a:lnTo>
                  <a:lnTo>
                    <a:pt x="1493461" y="30294"/>
                  </a:lnTo>
                  <a:lnTo>
                    <a:pt x="1440949" y="21785"/>
                  </a:lnTo>
                  <a:lnTo>
                    <a:pt x="1388072" y="14691"/>
                  </a:lnTo>
                  <a:lnTo>
                    <a:pt x="1334918" y="9001"/>
                  </a:lnTo>
                  <a:lnTo>
                    <a:pt x="1281578" y="4699"/>
                  </a:lnTo>
                  <a:lnTo>
                    <a:pt x="1228138" y="1774"/>
                  </a:lnTo>
                  <a:lnTo>
                    <a:pt x="1174690" y="212"/>
                  </a:lnTo>
                  <a:lnTo>
                    <a:pt x="1121320" y="0"/>
                  </a:lnTo>
                  <a:close/>
                </a:path>
              </a:pathLst>
            </a:custGeom>
            <a:solidFill>
              <a:srgbClr val="D190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43745" y="1588755"/>
              <a:ext cx="2277745" cy="1372235"/>
            </a:xfrm>
            <a:custGeom>
              <a:avLst/>
              <a:gdLst/>
              <a:ahLst/>
              <a:cxnLst/>
              <a:rect l="l" t="t" r="r" b="b"/>
              <a:pathLst>
                <a:path w="2277745" h="1372235">
                  <a:moveTo>
                    <a:pt x="664299" y="1371614"/>
                  </a:moveTo>
                  <a:lnTo>
                    <a:pt x="579209" y="1140474"/>
                  </a:lnTo>
                  <a:lnTo>
                    <a:pt x="521897" y="1121980"/>
                  </a:lnTo>
                  <a:lnTo>
                    <a:pt x="467336" y="1101984"/>
                  </a:lnTo>
                  <a:lnTo>
                    <a:pt x="415567" y="1080563"/>
                  </a:lnTo>
                  <a:lnTo>
                    <a:pt x="366631" y="1057796"/>
                  </a:lnTo>
                  <a:lnTo>
                    <a:pt x="320567" y="1033760"/>
                  </a:lnTo>
                  <a:lnTo>
                    <a:pt x="277416" y="1008533"/>
                  </a:lnTo>
                  <a:lnTo>
                    <a:pt x="237220" y="982194"/>
                  </a:lnTo>
                  <a:lnTo>
                    <a:pt x="200017" y="954820"/>
                  </a:lnTo>
                  <a:lnTo>
                    <a:pt x="165850" y="926488"/>
                  </a:lnTo>
                  <a:lnTo>
                    <a:pt x="134757" y="897278"/>
                  </a:lnTo>
                  <a:lnTo>
                    <a:pt x="106781" y="867267"/>
                  </a:lnTo>
                  <a:lnTo>
                    <a:pt x="81961" y="836532"/>
                  </a:lnTo>
                  <a:lnTo>
                    <a:pt x="60337" y="805153"/>
                  </a:lnTo>
                  <a:lnTo>
                    <a:pt x="26843" y="740769"/>
                  </a:lnTo>
                  <a:lnTo>
                    <a:pt x="6623" y="674740"/>
                  </a:lnTo>
                  <a:lnTo>
                    <a:pt x="0" y="607688"/>
                  </a:lnTo>
                  <a:lnTo>
                    <a:pt x="1888" y="573974"/>
                  </a:lnTo>
                  <a:lnTo>
                    <a:pt x="16269" y="506558"/>
                  </a:lnTo>
                  <a:lnTo>
                    <a:pt x="45058" y="439678"/>
                  </a:lnTo>
                  <a:lnTo>
                    <a:pt x="64956" y="406634"/>
                  </a:lnTo>
                  <a:lnTo>
                    <a:pt x="88578" y="373958"/>
                  </a:lnTo>
                  <a:lnTo>
                    <a:pt x="115964" y="341727"/>
                  </a:lnTo>
                  <a:lnTo>
                    <a:pt x="147155" y="310021"/>
                  </a:lnTo>
                  <a:lnTo>
                    <a:pt x="176292" y="283887"/>
                  </a:lnTo>
                  <a:lnTo>
                    <a:pt x="207464" y="258812"/>
                  </a:lnTo>
                  <a:lnTo>
                    <a:pt x="240582" y="234809"/>
                  </a:lnTo>
                  <a:lnTo>
                    <a:pt x="275556" y="211891"/>
                  </a:lnTo>
                  <a:lnTo>
                    <a:pt x="312299" y="190071"/>
                  </a:lnTo>
                  <a:lnTo>
                    <a:pt x="350721" y="169363"/>
                  </a:lnTo>
                  <a:lnTo>
                    <a:pt x="390734" y="149780"/>
                  </a:lnTo>
                  <a:lnTo>
                    <a:pt x="432248" y="131334"/>
                  </a:lnTo>
                  <a:lnTo>
                    <a:pt x="475174" y="114040"/>
                  </a:lnTo>
                  <a:lnTo>
                    <a:pt x="519425" y="97911"/>
                  </a:lnTo>
                  <a:lnTo>
                    <a:pt x="564910" y="82959"/>
                  </a:lnTo>
                  <a:lnTo>
                    <a:pt x="611541" y="69198"/>
                  </a:lnTo>
                  <a:lnTo>
                    <a:pt x="659228" y="56641"/>
                  </a:lnTo>
                  <a:lnTo>
                    <a:pt x="707885" y="45301"/>
                  </a:lnTo>
                  <a:lnTo>
                    <a:pt x="757420" y="35193"/>
                  </a:lnTo>
                  <a:lnTo>
                    <a:pt x="807746" y="26328"/>
                  </a:lnTo>
                  <a:lnTo>
                    <a:pt x="858773" y="18720"/>
                  </a:lnTo>
                  <a:lnTo>
                    <a:pt x="910413" y="12382"/>
                  </a:lnTo>
                  <a:lnTo>
                    <a:pt x="962576" y="7328"/>
                  </a:lnTo>
                  <a:lnTo>
                    <a:pt x="1015175" y="3571"/>
                  </a:lnTo>
                  <a:lnTo>
                    <a:pt x="1068119" y="1124"/>
                  </a:lnTo>
                  <a:lnTo>
                    <a:pt x="1121320" y="0"/>
                  </a:lnTo>
                  <a:lnTo>
                    <a:pt x="1174690" y="212"/>
                  </a:lnTo>
                  <a:lnTo>
                    <a:pt x="1228138" y="1774"/>
                  </a:lnTo>
                  <a:lnTo>
                    <a:pt x="1281578" y="4699"/>
                  </a:lnTo>
                  <a:lnTo>
                    <a:pt x="1334918" y="9001"/>
                  </a:lnTo>
                  <a:lnTo>
                    <a:pt x="1388072" y="14691"/>
                  </a:lnTo>
                  <a:lnTo>
                    <a:pt x="1440949" y="21785"/>
                  </a:lnTo>
                  <a:lnTo>
                    <a:pt x="1493461" y="30294"/>
                  </a:lnTo>
                  <a:lnTo>
                    <a:pt x="1545518" y="40232"/>
                  </a:lnTo>
                  <a:lnTo>
                    <a:pt x="1597033" y="51613"/>
                  </a:lnTo>
                  <a:lnTo>
                    <a:pt x="1647916" y="64449"/>
                  </a:lnTo>
                  <a:lnTo>
                    <a:pt x="1698079" y="78754"/>
                  </a:lnTo>
                  <a:lnTo>
                    <a:pt x="1755391" y="97247"/>
                  </a:lnTo>
                  <a:lnTo>
                    <a:pt x="1809951" y="117243"/>
                  </a:lnTo>
                  <a:lnTo>
                    <a:pt x="1861720" y="138664"/>
                  </a:lnTo>
                  <a:lnTo>
                    <a:pt x="1910657" y="161431"/>
                  </a:lnTo>
                  <a:lnTo>
                    <a:pt x="1956721" y="185467"/>
                  </a:lnTo>
                  <a:lnTo>
                    <a:pt x="1999871" y="210694"/>
                  </a:lnTo>
                  <a:lnTo>
                    <a:pt x="2040068" y="237033"/>
                  </a:lnTo>
                  <a:lnTo>
                    <a:pt x="2077271" y="264408"/>
                  </a:lnTo>
                  <a:lnTo>
                    <a:pt x="2111438" y="292739"/>
                  </a:lnTo>
                  <a:lnTo>
                    <a:pt x="2142531" y="321949"/>
                  </a:lnTo>
                  <a:lnTo>
                    <a:pt x="2170507" y="351960"/>
                  </a:lnTo>
                  <a:lnTo>
                    <a:pt x="2195327" y="382695"/>
                  </a:lnTo>
                  <a:lnTo>
                    <a:pt x="2216951" y="414075"/>
                  </a:lnTo>
                  <a:lnTo>
                    <a:pt x="2250445" y="478458"/>
                  </a:lnTo>
                  <a:lnTo>
                    <a:pt x="2270665" y="544487"/>
                  </a:lnTo>
                  <a:lnTo>
                    <a:pt x="2277288" y="611539"/>
                  </a:lnTo>
                  <a:lnTo>
                    <a:pt x="2275399" y="645253"/>
                  </a:lnTo>
                  <a:lnTo>
                    <a:pt x="2261018" y="712669"/>
                  </a:lnTo>
                  <a:lnTo>
                    <a:pt x="2232230" y="779549"/>
                  </a:lnTo>
                  <a:lnTo>
                    <a:pt x="2212331" y="812593"/>
                  </a:lnTo>
                  <a:lnTo>
                    <a:pt x="2188709" y="845269"/>
                  </a:lnTo>
                  <a:lnTo>
                    <a:pt x="2161323" y="877500"/>
                  </a:lnTo>
                  <a:lnTo>
                    <a:pt x="2130133" y="909207"/>
                  </a:lnTo>
                  <a:lnTo>
                    <a:pt x="2100478" y="935755"/>
                  </a:lnTo>
                  <a:lnTo>
                    <a:pt x="2068598" y="961281"/>
                  </a:lnTo>
                  <a:lnTo>
                    <a:pt x="2034584" y="985760"/>
                  </a:lnTo>
                  <a:lnTo>
                    <a:pt x="1998531" y="1009167"/>
                  </a:lnTo>
                  <a:lnTo>
                    <a:pt x="1960529" y="1031478"/>
                  </a:lnTo>
                  <a:lnTo>
                    <a:pt x="1920672" y="1052667"/>
                  </a:lnTo>
                  <a:lnTo>
                    <a:pt x="1879052" y="1072711"/>
                  </a:lnTo>
                  <a:lnTo>
                    <a:pt x="1835761" y="1091583"/>
                  </a:lnTo>
                  <a:lnTo>
                    <a:pt x="1790892" y="1109261"/>
                  </a:lnTo>
                  <a:lnTo>
                    <a:pt x="1744537" y="1125718"/>
                  </a:lnTo>
                  <a:lnTo>
                    <a:pt x="1696788" y="1140930"/>
                  </a:lnTo>
                  <a:lnTo>
                    <a:pt x="1647739" y="1154872"/>
                  </a:lnTo>
                  <a:lnTo>
                    <a:pt x="1597481" y="1167520"/>
                  </a:lnTo>
                  <a:lnTo>
                    <a:pt x="1546108" y="1178849"/>
                  </a:lnTo>
                  <a:lnTo>
                    <a:pt x="1493710" y="1188834"/>
                  </a:lnTo>
                  <a:lnTo>
                    <a:pt x="1440382" y="1197450"/>
                  </a:lnTo>
                  <a:lnTo>
                    <a:pt x="1386214" y="1204672"/>
                  </a:lnTo>
                  <a:lnTo>
                    <a:pt x="1331301" y="1210476"/>
                  </a:lnTo>
                  <a:lnTo>
                    <a:pt x="1275733" y="1214838"/>
                  </a:lnTo>
                  <a:lnTo>
                    <a:pt x="1219605" y="1217731"/>
                  </a:lnTo>
                  <a:lnTo>
                    <a:pt x="1163007" y="1219132"/>
                  </a:lnTo>
                  <a:lnTo>
                    <a:pt x="1106032" y="1219016"/>
                  </a:lnTo>
                  <a:lnTo>
                    <a:pt x="1048774" y="1217358"/>
                  </a:lnTo>
                  <a:lnTo>
                    <a:pt x="991324" y="1214134"/>
                  </a:lnTo>
                  <a:lnTo>
                    <a:pt x="664299" y="137161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82721" y="1106550"/>
            <a:ext cx="1234440" cy="1370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36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600">
              <a:latin typeface="Georgia"/>
              <a:cs typeface="Georgia"/>
            </a:endParaRPr>
          </a:p>
          <a:p>
            <a:pPr marL="15240" marR="441959" indent="-317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What</a:t>
            </a:r>
            <a:r>
              <a:rPr sz="18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record?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803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Types</a:t>
            </a:r>
            <a:r>
              <a:rPr spc="-75" dirty="0"/>
              <a:t> </a:t>
            </a:r>
            <a:r>
              <a:rPr spc="-10" dirty="0"/>
              <a:t>(Records)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2178" y="1106550"/>
            <a:ext cx="238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37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1265761"/>
            <a:ext cx="8376920" cy="45980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9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Cambria"/>
                <a:cs typeface="Cambria"/>
              </a:rPr>
              <a:t>Record</a:t>
            </a:r>
            <a:r>
              <a:rPr sz="2000" b="1" spc="204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Types:</a:t>
            </a:r>
            <a:r>
              <a:rPr sz="2000" b="1" spc="229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structure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collection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components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of</a:t>
            </a:r>
            <a:endParaRPr sz="2000">
              <a:latin typeface="Cambria"/>
              <a:cs typeface="Cambria"/>
            </a:endParaRPr>
          </a:p>
          <a:p>
            <a:pPr marR="3708400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different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termed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record.</a:t>
            </a:r>
            <a:endParaRPr sz="2000">
              <a:latin typeface="Cambria"/>
              <a:cs typeface="Cambria"/>
            </a:endParaRPr>
          </a:p>
          <a:p>
            <a:pPr marR="3749675" algn="r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Cambria"/>
                <a:cs typeface="Cambria"/>
              </a:rPr>
              <a:t>Specification</a:t>
            </a:r>
            <a:r>
              <a:rPr sz="2000" dirty="0">
                <a:latin typeface="Cambria"/>
                <a:cs typeface="Cambria"/>
              </a:rPr>
              <a:t>: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attributes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record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are</a:t>
            </a:r>
            <a:endParaRPr sz="20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components</a:t>
            </a:r>
            <a:endParaRPr sz="20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each</a:t>
            </a:r>
            <a:r>
              <a:rPr sz="2000" spc="-10" dirty="0">
                <a:latin typeface="Cambria"/>
                <a:cs typeface="Cambria"/>
              </a:rPr>
              <a:t> component</a:t>
            </a:r>
            <a:endParaRPr sz="2000">
              <a:latin typeface="Cambria"/>
              <a:cs typeface="Cambria"/>
            </a:endParaRPr>
          </a:p>
          <a:p>
            <a:pPr marL="12700" marR="1212850" lvl="1" indent="342265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mbria"/>
                <a:cs typeface="Cambria"/>
              </a:rPr>
              <a:t>In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C,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C++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syntax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record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declaration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denoted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struct. </a:t>
            </a:r>
            <a:r>
              <a:rPr sz="2000" dirty="0">
                <a:latin typeface="Cambria"/>
                <a:cs typeface="Cambria"/>
              </a:rPr>
              <a:t>struct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student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34010" algn="l"/>
              </a:tabLst>
            </a:pPr>
            <a:r>
              <a:rPr sz="2000" spc="-50" dirty="0">
                <a:latin typeface="Cambria"/>
                <a:cs typeface="Cambria"/>
              </a:rPr>
              <a:t>{</a:t>
            </a:r>
            <a:r>
              <a:rPr sz="2000" dirty="0">
                <a:latin typeface="Cambria"/>
                <a:cs typeface="Cambria"/>
              </a:rPr>
              <a:t>	int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rol_no;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char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name[20];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0" dirty="0">
                <a:latin typeface="Cambria"/>
                <a:cs typeface="Cambria"/>
              </a:rPr>
              <a:t>}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7360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Types</a:t>
            </a:r>
            <a:r>
              <a:rPr spc="-75" dirty="0"/>
              <a:t> </a:t>
            </a:r>
            <a:r>
              <a:rPr spc="-10" dirty="0"/>
              <a:t>(Union)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621" y="1106550"/>
            <a:ext cx="8390255" cy="3307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41</a:t>
            </a:r>
            <a:endParaRPr sz="1600">
              <a:latin typeface="Georgia"/>
              <a:cs typeface="Georgia"/>
            </a:endParaRPr>
          </a:p>
          <a:p>
            <a:pPr marL="387350" indent="-375285">
              <a:lnSpc>
                <a:spcPct val="150000"/>
              </a:lnSpc>
              <a:spcBef>
                <a:spcPts val="750"/>
              </a:spcBef>
              <a:buFont typeface="Wingdings"/>
              <a:buChar char=""/>
              <a:tabLst>
                <a:tab pos="387350" algn="l"/>
                <a:tab pos="6220460" algn="l"/>
              </a:tabLst>
            </a:pPr>
            <a:r>
              <a:rPr sz="1800" spc="-20" dirty="0">
                <a:latin typeface="Cambria"/>
                <a:cs typeface="Cambria"/>
              </a:rPr>
              <a:t>A</a:t>
            </a:r>
            <a:r>
              <a:rPr sz="1800" spc="-114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union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type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</a:t>
            </a:r>
            <a:r>
              <a:rPr sz="1800" b="1" dirty="0">
                <a:latin typeface="Cambria"/>
                <a:cs typeface="Cambria"/>
              </a:rPr>
              <a:t>hose</a:t>
            </a:r>
            <a:r>
              <a:rPr sz="1800" b="1" spc="1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variables</a:t>
            </a:r>
            <a:r>
              <a:rPr sz="1800" b="1" spc="9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are</a:t>
            </a:r>
            <a:r>
              <a:rPr sz="1800" b="1" spc="7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allowed</a:t>
            </a:r>
            <a:r>
              <a:rPr sz="1800" b="1" spc="6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to</a:t>
            </a:r>
            <a:r>
              <a:rPr sz="1800" b="1" spc="8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store</a:t>
            </a:r>
            <a:r>
              <a:rPr sz="1800" b="1" dirty="0">
                <a:latin typeface="Cambria"/>
                <a:cs typeface="Cambria"/>
              </a:rPr>
              <a:t>	different type</a:t>
            </a:r>
            <a:r>
              <a:rPr sz="1800" b="1" spc="1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values </a:t>
            </a:r>
            <a:r>
              <a:rPr sz="1800" b="1" dirty="0">
                <a:latin typeface="Cambria"/>
                <a:cs typeface="Cambria"/>
              </a:rPr>
              <a:t>at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different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times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during</a:t>
            </a:r>
            <a:r>
              <a:rPr sz="1800" b="1" spc="35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execution.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50" dirty="0"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350"/>
              </a:spcBef>
            </a:pPr>
            <a:endParaRPr sz="1800">
              <a:latin typeface="Wingdings"/>
              <a:cs typeface="Wingdings"/>
            </a:endParaRPr>
          </a:p>
          <a:p>
            <a:pPr marL="12700" marR="5647055" indent="374650">
              <a:lnSpc>
                <a:spcPct val="154400"/>
              </a:lnSpc>
              <a:buFont typeface="Wingdings"/>
              <a:buChar char=""/>
              <a:tabLst>
                <a:tab pos="387350" algn="l"/>
              </a:tabLst>
            </a:pPr>
            <a:r>
              <a:rPr sz="1800" b="1" spc="-25" dirty="0">
                <a:latin typeface="Cambria"/>
                <a:cs typeface="Cambria"/>
              </a:rPr>
              <a:t>Accessing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spc="-20" dirty="0">
                <a:latin typeface="Cambria"/>
                <a:cs typeface="Cambria"/>
              </a:rPr>
              <a:t>Union </a:t>
            </a:r>
            <a:r>
              <a:rPr sz="1800" b="1" spc="-10" dirty="0">
                <a:latin typeface="Cambria"/>
                <a:cs typeface="Cambria"/>
              </a:rPr>
              <a:t>Fields </a:t>
            </a:r>
            <a:r>
              <a:rPr sz="1800" spc="-10" dirty="0">
                <a:latin typeface="Cambria"/>
                <a:cs typeface="Cambria"/>
              </a:rPr>
              <a:t>S.roll_no=20; S.name=“ABC”;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7360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Types</a:t>
            </a:r>
            <a:r>
              <a:rPr spc="-75" dirty="0"/>
              <a:t> </a:t>
            </a:r>
            <a:r>
              <a:rPr spc="-10" dirty="0"/>
              <a:t>(Union)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06550"/>
            <a:ext cx="4983480" cy="1688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785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42</a:t>
            </a:r>
            <a:endParaRPr sz="1600">
              <a:latin typeface="Georgia"/>
              <a:cs typeface="Georgia"/>
            </a:endParaRPr>
          </a:p>
          <a:p>
            <a:pPr marL="286385" indent="-273685">
              <a:lnSpc>
                <a:spcPct val="100000"/>
              </a:lnSpc>
              <a:spcBef>
                <a:spcPts val="1670"/>
              </a:spcBef>
              <a:buClr>
                <a:srgbClr val="D16248"/>
              </a:buClr>
              <a:buSzPct val="83333"/>
              <a:buFont typeface="Wingdings"/>
              <a:buChar char=""/>
              <a:tabLst>
                <a:tab pos="286385" algn="l"/>
              </a:tabLst>
            </a:pPr>
            <a:r>
              <a:rPr sz="1800" b="1" dirty="0">
                <a:latin typeface="Georgia"/>
                <a:cs typeface="Georgia"/>
              </a:rPr>
              <a:t>Types</a:t>
            </a:r>
            <a:r>
              <a:rPr sz="1800" b="1" spc="-4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of</a:t>
            </a:r>
            <a:r>
              <a:rPr sz="1800" b="1" spc="-2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Union:</a:t>
            </a:r>
            <a:r>
              <a:rPr sz="1800" b="1" spc="-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Unions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are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classified</a:t>
            </a:r>
            <a:r>
              <a:rPr sz="1800" b="1" spc="-30" dirty="0">
                <a:latin typeface="Georgia"/>
                <a:cs typeface="Georgia"/>
              </a:rPr>
              <a:t> </a:t>
            </a:r>
            <a:r>
              <a:rPr sz="1800" b="1" spc="-25" dirty="0">
                <a:latin typeface="Georgia"/>
                <a:cs typeface="Georgia"/>
              </a:rPr>
              <a:t>as</a:t>
            </a:r>
            <a:endParaRPr sz="18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spcBef>
                <a:spcPts val="1515"/>
              </a:spcBef>
              <a:buClr>
                <a:srgbClr val="D16248"/>
              </a:buClr>
              <a:buSzPct val="83333"/>
              <a:buAutoNum type="arabicPeriod"/>
              <a:tabLst>
                <a:tab pos="354965" algn="l"/>
              </a:tabLst>
            </a:pPr>
            <a:r>
              <a:rPr sz="1800" b="1" dirty="0">
                <a:solidFill>
                  <a:srgbClr val="273139"/>
                </a:solidFill>
                <a:latin typeface="Cambria"/>
                <a:cs typeface="Cambria"/>
              </a:rPr>
              <a:t>A</a:t>
            </a:r>
            <a:r>
              <a:rPr sz="1800" b="1" spc="-35" dirty="0">
                <a:solidFill>
                  <a:srgbClr val="273139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273139"/>
                </a:solidFill>
                <a:latin typeface="Cambria"/>
                <a:cs typeface="Cambria"/>
              </a:rPr>
              <a:t>Discriminated</a:t>
            </a:r>
            <a:r>
              <a:rPr sz="1800" b="1" spc="-50" dirty="0">
                <a:solidFill>
                  <a:srgbClr val="273139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273139"/>
                </a:solidFill>
                <a:latin typeface="Cambria"/>
                <a:cs typeface="Cambria"/>
              </a:rPr>
              <a:t>Union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510"/>
              </a:spcBef>
              <a:buClr>
                <a:srgbClr val="D16248"/>
              </a:buClr>
              <a:buSzPct val="83333"/>
              <a:buAutoNum type="arabicPeriod"/>
              <a:tabLst>
                <a:tab pos="354965" algn="l"/>
              </a:tabLst>
            </a:pPr>
            <a:r>
              <a:rPr sz="1800" b="1" dirty="0">
                <a:solidFill>
                  <a:srgbClr val="273139"/>
                </a:solidFill>
                <a:latin typeface="Cambria"/>
                <a:cs typeface="Cambria"/>
              </a:rPr>
              <a:t>Free</a:t>
            </a:r>
            <a:r>
              <a:rPr sz="1800" b="1" spc="-80" dirty="0">
                <a:solidFill>
                  <a:srgbClr val="273139"/>
                </a:solidFill>
                <a:latin typeface="Cambria"/>
                <a:cs typeface="Cambria"/>
              </a:rPr>
              <a:t> </a:t>
            </a:r>
            <a:r>
              <a:rPr sz="1800" b="1" spc="-20" dirty="0">
                <a:solidFill>
                  <a:srgbClr val="273139"/>
                </a:solidFill>
                <a:latin typeface="Cambria"/>
                <a:cs typeface="Cambria"/>
              </a:rPr>
              <a:t>Union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7360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Types</a:t>
            </a:r>
            <a:r>
              <a:rPr spc="-75" dirty="0"/>
              <a:t> </a:t>
            </a:r>
            <a:r>
              <a:rPr spc="-10" dirty="0"/>
              <a:t>(Union)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3961" y="1106550"/>
            <a:ext cx="8460105" cy="4737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620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43</a:t>
            </a:r>
            <a:endParaRPr sz="160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  <a:spcBef>
                <a:spcPts val="1575"/>
              </a:spcBef>
            </a:pPr>
            <a:r>
              <a:rPr sz="2000" b="1" dirty="0">
                <a:latin typeface="Cambria"/>
                <a:cs typeface="Cambria"/>
              </a:rPr>
              <a:t>A</a:t>
            </a:r>
            <a:r>
              <a:rPr sz="2000" b="1" spc="6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discriminated</a:t>
            </a:r>
            <a:r>
              <a:rPr sz="2000" b="1" spc="8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union</a:t>
            </a:r>
            <a:r>
              <a:rPr sz="2000" b="1" spc="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also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called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“tagged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union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types”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“algebraic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types”.</a:t>
            </a:r>
            <a:r>
              <a:rPr sz="2000" spc="3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3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represents</a:t>
            </a:r>
            <a:r>
              <a:rPr sz="2000" spc="3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3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value</a:t>
            </a:r>
            <a:r>
              <a:rPr sz="2000" spc="3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3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one</a:t>
            </a:r>
            <a:r>
              <a:rPr sz="2000" spc="3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3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several different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types,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tag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indicating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value.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Cambria"/>
              <a:cs typeface="Cambria"/>
            </a:endParaRPr>
          </a:p>
          <a:p>
            <a:pPr marL="12700" marR="8255" algn="just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For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example,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you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might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define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discriminated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union-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Shape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hold </a:t>
            </a:r>
            <a:r>
              <a:rPr sz="2000" dirty="0">
                <a:latin typeface="Cambria"/>
                <a:cs typeface="Cambria"/>
              </a:rPr>
              <a:t>either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‘Circle’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‘Rectangle’,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like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this:</a:t>
            </a:r>
            <a:endParaRPr sz="2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type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Shape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Circle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|</a:t>
            </a:r>
            <a:r>
              <a:rPr sz="2000" spc="-10" dirty="0">
                <a:latin typeface="Cambria"/>
                <a:cs typeface="Cambria"/>
              </a:rPr>
              <a:t> Rectangle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spc="-10" dirty="0">
                <a:latin typeface="Cambria"/>
                <a:cs typeface="Cambria"/>
              </a:rPr>
              <a:t>interface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Circle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kind: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"circle";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radius: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number;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}</a:t>
            </a:r>
            <a:endParaRPr sz="2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spc="-10" dirty="0">
                <a:latin typeface="Cambria"/>
                <a:cs typeface="Cambria"/>
              </a:rPr>
              <a:t>interface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Rectangle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kind: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"rectangle";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width: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number;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height: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number;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}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let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s1: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Shape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kind: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"circle",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radius: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10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};</a:t>
            </a:r>
            <a:endParaRPr sz="2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let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s2: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Shape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kind: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"rectangle",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width: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5,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height: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10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};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137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Types</a:t>
            </a:r>
            <a:r>
              <a:rPr spc="-75" dirty="0"/>
              <a:t> </a:t>
            </a:r>
            <a:r>
              <a:rPr spc="-10" dirty="0"/>
              <a:t>(Pointer)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106550"/>
            <a:ext cx="8458835" cy="3557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46</a:t>
            </a:r>
            <a:endParaRPr sz="1600">
              <a:latin typeface="Georgia"/>
              <a:cs typeface="Georgia"/>
            </a:endParaRPr>
          </a:p>
          <a:p>
            <a:pPr marL="12700" marR="8255" algn="just">
              <a:lnSpc>
                <a:spcPct val="150000"/>
              </a:lnSpc>
              <a:spcBef>
                <a:spcPts val="690"/>
              </a:spcBef>
            </a:pPr>
            <a:r>
              <a:rPr sz="2000" b="1" dirty="0">
                <a:latin typeface="Cambria"/>
                <a:cs typeface="Cambria"/>
              </a:rPr>
              <a:t>Pointer</a:t>
            </a:r>
            <a:r>
              <a:rPr sz="2000" dirty="0">
                <a:latin typeface="Cambria"/>
                <a:cs typeface="Cambria"/>
              </a:rPr>
              <a:t>: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pointer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variable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stores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memory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address,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purpose </a:t>
            </a:r>
            <a:r>
              <a:rPr sz="2000" dirty="0">
                <a:latin typeface="Cambria"/>
                <a:cs typeface="Cambria"/>
              </a:rPr>
              <a:t>acting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alias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what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stored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address.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4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pointer</a:t>
            </a:r>
            <a:r>
              <a:rPr sz="2000" spc="4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4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4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used</a:t>
            </a:r>
            <a:r>
              <a:rPr sz="2000" spc="4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48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access</a:t>
            </a:r>
            <a:r>
              <a:rPr sz="2000" spc="48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4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location</a:t>
            </a:r>
            <a:r>
              <a:rPr sz="2000" spc="4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48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4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area</a:t>
            </a:r>
            <a:r>
              <a:rPr sz="2000" spc="4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where</a:t>
            </a:r>
            <a:r>
              <a:rPr sz="2000" spc="4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storage</a:t>
            </a:r>
            <a:r>
              <a:rPr sz="2000" spc="48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mbria"/>
                <a:cs typeface="Cambria"/>
              </a:rPr>
              <a:t>dynamically.</a:t>
            </a:r>
            <a:endParaRPr sz="2000">
              <a:latin typeface="Cambria"/>
              <a:cs typeface="Cambria"/>
            </a:endParaRP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pointer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variable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stores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memory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address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another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variable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as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value.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pointer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variable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points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(like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int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)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same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type,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created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*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operator.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137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Types</a:t>
            </a:r>
            <a:r>
              <a:rPr spc="-75" dirty="0"/>
              <a:t> </a:t>
            </a:r>
            <a:r>
              <a:rPr spc="-10" dirty="0"/>
              <a:t>(Pointer)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0653" y="1106550"/>
            <a:ext cx="241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47</a:t>
            </a:r>
            <a:endParaRPr sz="1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255" y="2624327"/>
            <a:ext cx="6571488" cy="160934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137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Types</a:t>
            </a:r>
            <a:r>
              <a:rPr spc="-75" dirty="0"/>
              <a:t> </a:t>
            </a:r>
            <a:r>
              <a:rPr spc="-10" dirty="0"/>
              <a:t>(Pointer)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07340" y="1106550"/>
            <a:ext cx="5899785" cy="39039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48971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48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000" b="1" spc="-10" dirty="0">
                <a:latin typeface="Cambria"/>
                <a:cs typeface="Cambria"/>
              </a:rPr>
              <a:t>Pointer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Example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in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C:</a:t>
            </a:r>
            <a:endParaRPr sz="2000">
              <a:latin typeface="Cambria"/>
              <a:cs typeface="Cambria"/>
            </a:endParaRPr>
          </a:p>
          <a:p>
            <a:pPr marL="67310" marR="1073785" indent="-55244">
              <a:lnSpc>
                <a:spcPct val="170000"/>
              </a:lnSpc>
              <a:spcBef>
                <a:spcPts val="5"/>
              </a:spcBef>
            </a:pPr>
            <a:r>
              <a:rPr sz="2000" dirty="0">
                <a:latin typeface="Cambria"/>
                <a:cs typeface="Cambria"/>
              </a:rPr>
              <a:t>int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20;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/*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actual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variable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declaration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*/ </a:t>
            </a:r>
            <a:r>
              <a:rPr sz="2000" dirty="0">
                <a:latin typeface="Cambria"/>
                <a:cs typeface="Cambria"/>
              </a:rPr>
              <a:t>int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*ip;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/*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pointer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variable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declaration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*/</a:t>
            </a:r>
            <a:endParaRPr sz="2000">
              <a:latin typeface="Cambria"/>
              <a:cs typeface="Cambria"/>
            </a:endParaRPr>
          </a:p>
          <a:p>
            <a:pPr marL="12700" marR="5080" indent="54610">
              <a:lnSpc>
                <a:spcPct val="170000"/>
              </a:lnSpc>
            </a:pPr>
            <a:r>
              <a:rPr sz="2000" dirty="0">
                <a:latin typeface="Cambria"/>
                <a:cs typeface="Cambria"/>
              </a:rPr>
              <a:t>ip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&amp;var;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/*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store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address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pointer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variable*/ </a:t>
            </a:r>
            <a:r>
              <a:rPr sz="2000" spc="-30" dirty="0">
                <a:latin typeface="Cambria"/>
                <a:cs typeface="Cambria"/>
              </a:rPr>
              <a:t>printf("Address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variable: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%x\n",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&amp;var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); </a:t>
            </a:r>
            <a:r>
              <a:rPr sz="2000" spc="-30" dirty="0">
                <a:latin typeface="Cambria"/>
                <a:cs typeface="Cambria"/>
              </a:rPr>
              <a:t>printf("Address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stored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ip</a:t>
            </a:r>
            <a:r>
              <a:rPr sz="2000" spc="-10" dirty="0">
                <a:latin typeface="Cambria"/>
                <a:cs typeface="Cambria"/>
              </a:rPr>
              <a:t> variable: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%x\n",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ip); </a:t>
            </a:r>
            <a:r>
              <a:rPr sz="2000" spc="-10" dirty="0">
                <a:latin typeface="Cambria"/>
                <a:cs typeface="Cambria"/>
              </a:rPr>
              <a:t>printf("Value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*ip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variable: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%d\n",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*ip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);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67056"/>
            <a:ext cx="184785" cy="323215"/>
          </a:xfrm>
          <a:custGeom>
            <a:avLst/>
            <a:gdLst/>
            <a:ahLst/>
            <a:cxnLst/>
            <a:rect l="l" t="t" r="r" b="b"/>
            <a:pathLst>
              <a:path w="184785" h="323215">
                <a:moveTo>
                  <a:pt x="184404" y="0"/>
                </a:moveTo>
                <a:lnTo>
                  <a:pt x="0" y="0"/>
                </a:lnTo>
                <a:lnTo>
                  <a:pt x="0" y="323088"/>
                </a:lnTo>
                <a:lnTo>
                  <a:pt x="184404" y="323088"/>
                </a:lnTo>
                <a:lnTo>
                  <a:pt x="18440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606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spc="-10" dirty="0"/>
              <a:t>Types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07340" y="1473453"/>
            <a:ext cx="8530590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D16248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dirty="0">
                <a:latin typeface="Cambria"/>
                <a:cs typeface="Cambria"/>
              </a:rPr>
              <a:t>Types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are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used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way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classify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data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according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different categories.</a:t>
            </a:r>
            <a:endParaRPr sz="2400">
              <a:latin typeface="Cambria"/>
              <a:cs typeface="Cambria"/>
            </a:endParaRPr>
          </a:p>
          <a:p>
            <a:pPr marL="286385" marR="6985" indent="-274320">
              <a:lnSpc>
                <a:spcPct val="100000"/>
              </a:lnSpc>
              <a:spcBef>
                <a:spcPts val="580"/>
              </a:spcBef>
              <a:buClr>
                <a:srgbClr val="D16248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dirty="0">
                <a:latin typeface="Cambria"/>
                <a:cs typeface="Cambria"/>
              </a:rPr>
              <a:t>And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Different</a:t>
            </a:r>
            <a:r>
              <a:rPr sz="2400" spc="254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need</a:t>
            </a:r>
            <a:r>
              <a:rPr sz="2400" spc="2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programming</a:t>
            </a:r>
            <a:r>
              <a:rPr sz="2400" spc="2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2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store</a:t>
            </a:r>
            <a:r>
              <a:rPr sz="2400" spc="2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different</a:t>
            </a:r>
            <a:r>
              <a:rPr sz="2400" spc="254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type</a:t>
            </a:r>
            <a:r>
              <a:rPr sz="2400" spc="26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of </a:t>
            </a:r>
            <a:r>
              <a:rPr sz="2400" spc="-10" dirty="0">
                <a:latin typeface="Cambria"/>
                <a:cs typeface="Cambria"/>
              </a:rPr>
              <a:t>data.</a:t>
            </a:r>
            <a:endParaRPr sz="2400">
              <a:latin typeface="Cambria"/>
              <a:cs typeface="Cambria"/>
            </a:endParaRPr>
          </a:p>
          <a:p>
            <a:pPr marL="286385" indent="-273685">
              <a:lnSpc>
                <a:spcPct val="100000"/>
              </a:lnSpc>
              <a:spcBef>
                <a:spcPts val="575"/>
              </a:spcBef>
              <a:buClr>
                <a:srgbClr val="D16248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dirty="0">
                <a:latin typeface="Cambria"/>
                <a:cs typeface="Cambria"/>
              </a:rPr>
              <a:t>Classification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data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types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as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follow.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0946" y="1106550"/>
            <a:ext cx="140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7A9799"/>
                </a:solidFill>
                <a:latin typeface="Georgia"/>
                <a:cs typeface="Georgia"/>
              </a:rPr>
              <a:t>6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137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Types</a:t>
            </a:r>
            <a:r>
              <a:rPr spc="-75" dirty="0"/>
              <a:t> </a:t>
            </a:r>
            <a:r>
              <a:rPr spc="-10" dirty="0"/>
              <a:t>(Pointer)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07340" y="1106550"/>
            <a:ext cx="4411980" cy="2585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49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000" b="1" dirty="0">
                <a:latin typeface="Cambria"/>
                <a:cs typeface="Cambria"/>
              </a:rPr>
              <a:t>Output</a:t>
            </a:r>
            <a:r>
              <a:rPr sz="2000" b="1" spc="-5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of</a:t>
            </a:r>
            <a:r>
              <a:rPr sz="2000" b="1" spc="-5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above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pointer</a:t>
            </a:r>
            <a:r>
              <a:rPr sz="2000" b="1" spc="-6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example</a:t>
            </a:r>
            <a:r>
              <a:rPr sz="2000" b="1" spc="-7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in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C:</a:t>
            </a:r>
            <a:endParaRPr sz="2000">
              <a:latin typeface="Cambria"/>
              <a:cs typeface="Cambria"/>
            </a:endParaRPr>
          </a:p>
          <a:p>
            <a:pPr marL="12700" marR="204470">
              <a:lnSpc>
                <a:spcPts val="4800"/>
              </a:lnSpc>
              <a:spcBef>
                <a:spcPts val="65"/>
              </a:spcBef>
            </a:pPr>
            <a:r>
              <a:rPr sz="2000" spc="-10" dirty="0">
                <a:latin typeface="Cambria"/>
                <a:cs typeface="Cambria"/>
              </a:rPr>
              <a:t>Address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variable: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bffd8b3c Address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stored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ip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variable: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bffd8b3c </a:t>
            </a:r>
            <a:r>
              <a:rPr sz="2000" spc="-20" dirty="0">
                <a:latin typeface="Cambria"/>
                <a:cs typeface="Cambria"/>
              </a:rPr>
              <a:t>Value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*ip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variable: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20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67056"/>
            <a:ext cx="184785" cy="323215"/>
          </a:xfrm>
          <a:custGeom>
            <a:avLst/>
            <a:gdLst/>
            <a:ahLst/>
            <a:cxnLst/>
            <a:rect l="l" t="t" r="r" b="b"/>
            <a:pathLst>
              <a:path w="184785" h="323215">
                <a:moveTo>
                  <a:pt x="184404" y="0"/>
                </a:moveTo>
                <a:lnTo>
                  <a:pt x="0" y="0"/>
                </a:lnTo>
                <a:lnTo>
                  <a:pt x="0" y="323088"/>
                </a:lnTo>
                <a:lnTo>
                  <a:pt x="184404" y="323088"/>
                </a:lnTo>
                <a:lnTo>
                  <a:pt x="18440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137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Types</a:t>
            </a:r>
            <a:r>
              <a:rPr spc="-75" dirty="0"/>
              <a:t> </a:t>
            </a:r>
            <a:r>
              <a:rPr spc="-10" dirty="0"/>
              <a:t>(Pointer)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3034" y="1106550"/>
            <a:ext cx="256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50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1437868"/>
            <a:ext cx="8456930" cy="231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Cambria"/>
                <a:cs typeface="Cambria"/>
              </a:rPr>
              <a:t>Uses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of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Pointers:</a:t>
            </a:r>
            <a:endParaRPr sz="2000">
              <a:latin typeface="Cambria"/>
              <a:cs typeface="Cambria"/>
            </a:endParaRPr>
          </a:p>
          <a:p>
            <a:pPr marL="467359" indent="-454659" algn="just">
              <a:lnSpc>
                <a:spcPct val="100000"/>
              </a:lnSpc>
              <a:spcBef>
                <a:spcPts val="1200"/>
              </a:spcBef>
              <a:buAutoNum type="arabicParenR"/>
              <a:tabLst>
                <a:tab pos="467359" algn="l"/>
              </a:tabLst>
            </a:pPr>
            <a:r>
              <a:rPr sz="2000" dirty="0">
                <a:latin typeface="Cambria"/>
                <a:cs typeface="Cambria"/>
              </a:rPr>
              <a:t>Provide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power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indirect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addressing.</a:t>
            </a:r>
            <a:endParaRPr sz="2000">
              <a:latin typeface="Cambria"/>
              <a:cs typeface="Cambria"/>
            </a:endParaRPr>
          </a:p>
          <a:p>
            <a:pPr marL="466725" marR="5080" indent="-454659" algn="just">
              <a:lnSpc>
                <a:spcPct val="150000"/>
              </a:lnSpc>
              <a:buAutoNum type="arabicParenR"/>
              <a:tabLst>
                <a:tab pos="469900" algn="l"/>
              </a:tabLst>
            </a:pPr>
            <a:r>
              <a:rPr sz="2000" dirty="0">
                <a:latin typeface="Cambria"/>
                <a:cs typeface="Cambria"/>
              </a:rPr>
              <a:t>Provide</a:t>
            </a:r>
            <a:r>
              <a:rPr sz="2000" spc="3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3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way</a:t>
            </a:r>
            <a:r>
              <a:rPr sz="2000" spc="3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3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manage</a:t>
            </a:r>
            <a:r>
              <a:rPr sz="2000" spc="3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dynamic</a:t>
            </a:r>
            <a:r>
              <a:rPr sz="2000" spc="3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memory.</a:t>
            </a:r>
            <a:r>
              <a:rPr sz="2000" spc="3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3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pointer</a:t>
            </a:r>
            <a:r>
              <a:rPr sz="2000" spc="3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3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3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used</a:t>
            </a:r>
            <a:r>
              <a:rPr sz="2000" spc="3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to 	</a:t>
            </a:r>
            <a:r>
              <a:rPr sz="2000" dirty="0">
                <a:latin typeface="Cambria"/>
                <a:cs typeface="Cambria"/>
              </a:rPr>
              <a:t>access a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location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 the area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where storage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dynamically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created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usually 	</a:t>
            </a:r>
            <a:r>
              <a:rPr sz="2000" dirty="0">
                <a:latin typeface="Cambria"/>
                <a:cs typeface="Cambria"/>
              </a:rPr>
              <a:t>called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heap.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137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Types</a:t>
            </a:r>
            <a:r>
              <a:rPr spc="-75" dirty="0"/>
              <a:t> </a:t>
            </a:r>
            <a:r>
              <a:rPr spc="-10" dirty="0"/>
              <a:t>(Pointer)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106550"/>
            <a:ext cx="8456930" cy="3557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51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mbria"/>
                <a:cs typeface="Cambria"/>
              </a:rPr>
              <a:t>Design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Issues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: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The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primary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design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issues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are</a:t>
            </a:r>
            <a:endParaRPr sz="20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arenR"/>
              <a:tabLst>
                <a:tab pos="469900" algn="l"/>
              </a:tabLst>
            </a:pPr>
            <a:r>
              <a:rPr sz="2000" dirty="0">
                <a:latin typeface="Cambria"/>
                <a:cs typeface="Cambria"/>
              </a:rPr>
              <a:t>Should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language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support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pointer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reference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-10" dirty="0">
                <a:latin typeface="Cambria"/>
                <a:cs typeface="Cambria"/>
              </a:rPr>
              <a:t> both?</a:t>
            </a:r>
            <a:endParaRPr sz="20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arenR"/>
              <a:tabLst>
                <a:tab pos="469900" algn="l"/>
              </a:tabLst>
            </a:pPr>
            <a:r>
              <a:rPr sz="2000" dirty="0">
                <a:latin typeface="Cambria"/>
                <a:cs typeface="Cambria"/>
              </a:rPr>
              <a:t>What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scope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lifetime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pointer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variable?</a:t>
            </a:r>
            <a:endParaRPr sz="20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arenR"/>
              <a:tabLst>
                <a:tab pos="469900" algn="l"/>
              </a:tabLst>
            </a:pPr>
            <a:r>
              <a:rPr sz="2000" dirty="0">
                <a:latin typeface="Cambria"/>
                <a:cs typeface="Cambria"/>
              </a:rPr>
              <a:t>Are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pointers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used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dynamic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storage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management,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indirect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addressing</a:t>
            </a:r>
            <a:endParaRPr sz="20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or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both?</a:t>
            </a:r>
            <a:endParaRPr sz="20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arenR" startAt="4"/>
              <a:tabLst>
                <a:tab pos="469900" algn="l"/>
              </a:tabLst>
            </a:pPr>
            <a:r>
              <a:rPr sz="2000" dirty="0">
                <a:latin typeface="Cambria"/>
                <a:cs typeface="Cambria"/>
              </a:rPr>
              <a:t>Are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pointers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restricted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value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they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point?</a:t>
            </a:r>
            <a:endParaRPr sz="2000"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arenR" startAt="4"/>
              <a:tabLst>
                <a:tab pos="469900" algn="l"/>
              </a:tabLst>
            </a:pPr>
            <a:r>
              <a:rPr sz="2000" dirty="0">
                <a:latin typeface="Cambria"/>
                <a:cs typeface="Cambria"/>
              </a:rPr>
              <a:t>What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life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time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dynamic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variable?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137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Types</a:t>
            </a:r>
            <a:r>
              <a:rPr spc="-75" dirty="0"/>
              <a:t> </a:t>
            </a:r>
            <a:r>
              <a:rPr spc="-10" dirty="0"/>
              <a:t>(Pointer)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106550"/>
            <a:ext cx="8458835" cy="447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52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6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20" dirty="0">
                <a:latin typeface="Cambria"/>
                <a:cs typeface="Cambria"/>
              </a:rPr>
              <a:t>Following</a:t>
            </a:r>
            <a:r>
              <a:rPr sz="2000" b="1" spc="-7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are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implementation</a:t>
            </a:r>
            <a:r>
              <a:rPr sz="2000" b="1" spc="-8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problems</a:t>
            </a:r>
            <a:r>
              <a:rPr sz="2000" b="1" spc="-8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when</a:t>
            </a:r>
            <a:r>
              <a:rPr sz="2000" b="1" spc="-5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pointers</a:t>
            </a:r>
            <a:r>
              <a:rPr sz="2000" b="1" spc="-7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are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used</a:t>
            </a:r>
            <a:endParaRPr sz="2000">
              <a:latin typeface="Cambria"/>
              <a:cs typeface="Cambria"/>
            </a:endParaRPr>
          </a:p>
          <a:p>
            <a:pPr marL="466725" marR="6350" indent="-454659" algn="just">
              <a:lnSpc>
                <a:spcPct val="150000"/>
              </a:lnSpc>
              <a:buAutoNum type="arabicPeriod"/>
              <a:tabLst>
                <a:tab pos="469900" algn="l"/>
              </a:tabLst>
            </a:pPr>
            <a:r>
              <a:rPr sz="2000" dirty="0">
                <a:latin typeface="Cambria"/>
                <a:cs typeface="Cambria"/>
              </a:rPr>
              <a:t>Management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heap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storage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: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Due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creation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objects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different 	</a:t>
            </a:r>
            <a:r>
              <a:rPr sz="2000" dirty="0">
                <a:latin typeface="Cambria"/>
                <a:cs typeface="Cambria"/>
              </a:rPr>
              <a:t>sizes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during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execution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time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requires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management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general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heap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storage 	area.</a:t>
            </a:r>
            <a:endParaRPr sz="2000">
              <a:latin typeface="Cambria"/>
              <a:cs typeface="Cambria"/>
            </a:endParaRPr>
          </a:p>
          <a:p>
            <a:pPr marL="466725" marR="5080" indent="-454659" algn="just">
              <a:lnSpc>
                <a:spcPct val="150000"/>
              </a:lnSpc>
              <a:buAutoNum type="arabicPeriod"/>
              <a:tabLst>
                <a:tab pos="469900" algn="l"/>
              </a:tabLst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15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garbage</a:t>
            </a:r>
            <a:r>
              <a:rPr sz="2000" spc="15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problem:</a:t>
            </a:r>
            <a:r>
              <a:rPr sz="2000" spc="15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Sometimes</a:t>
            </a:r>
            <a:r>
              <a:rPr sz="2000" spc="15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5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contents</a:t>
            </a:r>
            <a:r>
              <a:rPr sz="2000" spc="16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15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5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pointers</a:t>
            </a:r>
            <a:r>
              <a:rPr sz="2000" spc="160" dirty="0">
                <a:latin typeface="Cambria"/>
                <a:cs typeface="Cambria"/>
              </a:rPr>
              <a:t>  </a:t>
            </a:r>
            <a:r>
              <a:rPr sz="2000" spc="-25" dirty="0">
                <a:latin typeface="Cambria"/>
                <a:cs typeface="Cambria"/>
              </a:rPr>
              <a:t>are 	</a:t>
            </a:r>
            <a:r>
              <a:rPr sz="2000" spc="-10" dirty="0">
                <a:latin typeface="Cambria"/>
                <a:cs typeface="Cambria"/>
              </a:rPr>
              <a:t>destroyed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object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still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exists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actually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accessible.</a:t>
            </a:r>
            <a:endParaRPr sz="2000">
              <a:latin typeface="Cambria"/>
              <a:cs typeface="Cambria"/>
            </a:endParaRPr>
          </a:p>
          <a:p>
            <a:pPr marL="466725" indent="-454659" algn="just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6725" algn="l"/>
                <a:tab pos="469900" algn="l"/>
              </a:tabLst>
            </a:pPr>
            <a:r>
              <a:rPr sz="2000" dirty="0">
                <a:latin typeface="Cambria"/>
                <a:cs typeface="Cambria"/>
              </a:rPr>
              <a:t>Dangling</a:t>
            </a:r>
            <a:r>
              <a:rPr sz="2000" spc="3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references:</a:t>
            </a:r>
            <a:r>
              <a:rPr sz="2000" spc="3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3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object</a:t>
            </a:r>
            <a:r>
              <a:rPr sz="2000" spc="3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3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destroyed</a:t>
            </a:r>
            <a:r>
              <a:rPr sz="2000" spc="3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however</a:t>
            </a:r>
            <a:r>
              <a:rPr sz="2000" spc="3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3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pointer</a:t>
            </a:r>
            <a:r>
              <a:rPr sz="2000" spc="3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still</a:t>
            </a:r>
            <a:endParaRPr sz="2000">
              <a:latin typeface="Cambria"/>
              <a:cs typeface="Cambria"/>
            </a:endParaRPr>
          </a:p>
          <a:p>
            <a:pPr marL="469900" marR="5080" algn="just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latin typeface="Cambria"/>
                <a:cs typeface="Cambria"/>
              </a:rPr>
              <a:t>contains 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address of 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used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location,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wrongly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used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program.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137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Types</a:t>
            </a:r>
            <a:r>
              <a:rPr spc="-75" dirty="0"/>
              <a:t> </a:t>
            </a:r>
            <a:r>
              <a:rPr spc="-10" dirty="0"/>
              <a:t>(Pointer)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106550"/>
            <a:ext cx="4332605" cy="3747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53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mbria"/>
                <a:cs typeface="Cambria"/>
              </a:rPr>
              <a:t>Example</a:t>
            </a:r>
            <a:r>
              <a:rPr sz="2000" b="1" spc="-5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of</a:t>
            </a:r>
            <a:r>
              <a:rPr sz="2000" b="1" spc="-5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Dangling</a:t>
            </a:r>
            <a:r>
              <a:rPr sz="2000" b="1" spc="-5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Pointer: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Cambria"/>
              <a:cs typeface="Cambria"/>
            </a:endParaRPr>
          </a:p>
          <a:p>
            <a:pPr marL="67310">
              <a:lnSpc>
                <a:spcPct val="100000"/>
              </a:lnSpc>
            </a:pPr>
            <a:r>
              <a:rPr sz="1800" b="1" dirty="0">
                <a:latin typeface="Georgia"/>
                <a:cs typeface="Georgia"/>
              </a:rPr>
              <a:t>int</a:t>
            </a:r>
            <a:r>
              <a:rPr sz="1800" b="1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*ptr=(</a:t>
            </a:r>
            <a:r>
              <a:rPr sz="1800" b="1" dirty="0">
                <a:latin typeface="Georgia"/>
                <a:cs typeface="Georgia"/>
              </a:rPr>
              <a:t>int</a:t>
            </a:r>
            <a:r>
              <a:rPr sz="1800" b="1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*)malloc(sizeof(</a:t>
            </a:r>
            <a:r>
              <a:rPr sz="1800" b="1" spc="-10" dirty="0">
                <a:latin typeface="Georgia"/>
                <a:cs typeface="Georgia"/>
              </a:rPr>
              <a:t>int</a:t>
            </a:r>
            <a:r>
              <a:rPr sz="1800" spc="-10" dirty="0">
                <a:latin typeface="Georgia"/>
                <a:cs typeface="Georgia"/>
              </a:rPr>
              <a:t>));</a:t>
            </a:r>
            <a:endParaRPr sz="1800">
              <a:latin typeface="Georgia"/>
              <a:cs typeface="Georgia"/>
            </a:endParaRPr>
          </a:p>
          <a:p>
            <a:pPr marL="178435" marR="3177540">
              <a:lnSpc>
                <a:spcPct val="150000"/>
              </a:lnSpc>
            </a:pPr>
            <a:r>
              <a:rPr sz="1800" b="1" dirty="0">
                <a:latin typeface="Georgia"/>
                <a:cs typeface="Georgia"/>
              </a:rPr>
              <a:t>int</a:t>
            </a:r>
            <a:r>
              <a:rPr sz="1800" b="1" spc="-3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a=56; </a:t>
            </a:r>
            <a:r>
              <a:rPr sz="1800" spc="-10" dirty="0">
                <a:latin typeface="Georgia"/>
                <a:cs typeface="Georgia"/>
              </a:rPr>
              <a:t>ptr=&amp;a; free(a);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Georgia"/>
                <a:cs typeface="Georgia"/>
              </a:rPr>
              <a:t>//ptr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now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dangling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pointer.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Types</a:t>
            </a:r>
            <a:r>
              <a:rPr spc="-75" dirty="0"/>
              <a:t> </a:t>
            </a:r>
            <a:r>
              <a:rPr spc="-10" dirty="0"/>
              <a:t>(Pointer)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7605" y="1106550"/>
            <a:ext cx="2463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54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9456" y="1697735"/>
            <a:ext cx="8022590" cy="4361815"/>
            <a:chOff x="219456" y="1697735"/>
            <a:chExt cx="8022590" cy="43618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456" y="1748027"/>
              <a:ext cx="4733544" cy="10302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6552" y="1697735"/>
              <a:ext cx="3825240" cy="14508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4" y="3148583"/>
              <a:ext cx="4948428" cy="29108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949190" y="6033922"/>
            <a:ext cx="284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Lost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Heap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dynamic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Variable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515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Types</a:t>
            </a:r>
            <a:r>
              <a:rPr spc="-75" dirty="0"/>
              <a:t> </a:t>
            </a:r>
            <a:r>
              <a:rPr spc="-10" dirty="0"/>
              <a:t>(Reference)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106550"/>
            <a:ext cx="8458200" cy="297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55</a:t>
            </a:r>
            <a:endParaRPr sz="1600">
              <a:latin typeface="Georgia"/>
              <a:cs typeface="Georgia"/>
            </a:endParaRPr>
          </a:p>
          <a:p>
            <a:pPr marL="12700" marR="6985" algn="just">
              <a:lnSpc>
                <a:spcPct val="150000"/>
              </a:lnSpc>
              <a:spcBef>
                <a:spcPts val="690"/>
              </a:spcBef>
            </a:pPr>
            <a:r>
              <a:rPr sz="2000" b="1" dirty="0">
                <a:latin typeface="Cambria"/>
                <a:cs typeface="Cambria"/>
              </a:rPr>
              <a:t>Reference:</a:t>
            </a:r>
            <a:r>
              <a:rPr sz="2000" b="1" spc="26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</a:t>
            </a:r>
            <a:r>
              <a:rPr sz="2000" b="1" spc="26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reference</a:t>
            </a:r>
            <a:r>
              <a:rPr sz="2000" b="1" spc="27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is</a:t>
            </a:r>
            <a:r>
              <a:rPr sz="2000" b="1" spc="26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</a:t>
            </a:r>
            <a:r>
              <a:rPr sz="2000" b="1" spc="26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variable</a:t>
            </a:r>
            <a:r>
              <a:rPr sz="2000" b="1" spc="27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that</a:t>
            </a:r>
            <a:r>
              <a:rPr sz="2000" b="1" spc="26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refers</a:t>
            </a:r>
            <a:r>
              <a:rPr sz="2000" b="1" spc="26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to</a:t>
            </a:r>
            <a:r>
              <a:rPr sz="2000" b="1" spc="254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something</a:t>
            </a:r>
            <a:r>
              <a:rPr sz="2000" b="1" spc="27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else</a:t>
            </a:r>
            <a:r>
              <a:rPr sz="2000" b="1" spc="265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and </a:t>
            </a:r>
            <a:r>
              <a:rPr sz="2000" b="1" dirty="0">
                <a:latin typeface="Cambria"/>
                <a:cs typeface="Cambria"/>
              </a:rPr>
              <a:t>can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be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used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as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an</a:t>
            </a:r>
            <a:r>
              <a:rPr sz="2000" b="1" spc="-1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alias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for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that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something.</a:t>
            </a:r>
            <a:endParaRPr sz="2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pointer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reference,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but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reference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necessarily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pointer.</a:t>
            </a:r>
            <a:endParaRPr sz="2000">
              <a:latin typeface="Cambria"/>
              <a:cs typeface="Cambria"/>
            </a:endParaRPr>
          </a:p>
          <a:p>
            <a:pPr marL="12700" marR="5080" algn="just">
              <a:lnSpc>
                <a:spcPct val="150000"/>
              </a:lnSpc>
              <a:spcBef>
                <a:spcPts val="60"/>
              </a:spcBef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reference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variable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that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referred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another</a:t>
            </a:r>
            <a:r>
              <a:rPr sz="1800" spc="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name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already</a:t>
            </a:r>
            <a:r>
              <a:rPr sz="1800" spc="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existing </a:t>
            </a:r>
            <a:r>
              <a:rPr sz="1800" dirty="0">
                <a:latin typeface="Georgia"/>
                <a:cs typeface="Georgia"/>
              </a:rPr>
              <a:t>variable.</a:t>
            </a:r>
            <a:r>
              <a:rPr sz="1800" spc="2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2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reference</a:t>
            </a:r>
            <a:r>
              <a:rPr sz="1800" spc="2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2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229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variable</a:t>
            </a:r>
            <a:r>
              <a:rPr sz="1800" spc="2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2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created</a:t>
            </a:r>
            <a:r>
              <a:rPr sz="1800" spc="2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by</a:t>
            </a:r>
            <a:r>
              <a:rPr sz="1800" spc="2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storing</a:t>
            </a:r>
            <a:r>
              <a:rPr sz="1800" spc="2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2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address</a:t>
            </a:r>
            <a:r>
              <a:rPr sz="1800" spc="2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2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another variable.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515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Types</a:t>
            </a:r>
            <a:r>
              <a:rPr spc="-75" dirty="0"/>
              <a:t> </a:t>
            </a:r>
            <a:r>
              <a:rPr spc="-10" dirty="0"/>
              <a:t>(Reference)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06550"/>
            <a:ext cx="4630420" cy="2621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2860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56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600">
              <a:latin typeface="Georgia"/>
              <a:cs typeface="Georgia"/>
            </a:endParaRPr>
          </a:p>
          <a:p>
            <a:pPr marL="140335">
              <a:lnSpc>
                <a:spcPct val="100000"/>
              </a:lnSpc>
              <a:tabLst>
                <a:tab pos="1136015" algn="l"/>
              </a:tabLst>
            </a:pPr>
            <a:r>
              <a:rPr sz="2000" dirty="0">
                <a:latin typeface="Cambria"/>
                <a:cs typeface="Cambria"/>
              </a:rPr>
              <a:t>int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i=8;</a:t>
            </a:r>
            <a:r>
              <a:rPr sz="2000" dirty="0">
                <a:latin typeface="Cambria"/>
                <a:cs typeface="Cambria"/>
              </a:rPr>
              <a:t>	//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variable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initialization</a:t>
            </a:r>
            <a:endParaRPr sz="2000">
              <a:latin typeface="Cambria"/>
              <a:cs typeface="Cambria"/>
            </a:endParaRPr>
          </a:p>
          <a:p>
            <a:pPr marL="251460" marR="5080">
              <a:lnSpc>
                <a:spcPct val="150000"/>
              </a:lnSpc>
            </a:pPr>
            <a:r>
              <a:rPr sz="2000" dirty="0">
                <a:latin typeface="Cambria"/>
                <a:cs typeface="Cambria"/>
              </a:rPr>
              <a:t>int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&amp;a=i;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//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creating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reference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variable </a:t>
            </a:r>
            <a:r>
              <a:rPr sz="2000" dirty="0">
                <a:latin typeface="Cambria"/>
                <a:cs typeface="Cambria"/>
              </a:rPr>
              <a:t>cout&lt;&lt;"The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value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'i'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variable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:"&lt;&lt;a;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Georgia"/>
                <a:cs typeface="Georgia"/>
              </a:rPr>
              <a:t>Output:</a:t>
            </a:r>
            <a:r>
              <a:rPr sz="1800" b="1" spc="-70" dirty="0">
                <a:latin typeface="Georgia"/>
                <a:cs typeface="Georgia"/>
              </a:rPr>
              <a:t> </a:t>
            </a:r>
            <a:r>
              <a:rPr sz="1800" b="1" dirty="0">
                <a:latin typeface="Cambria"/>
                <a:cs typeface="Cambria"/>
              </a:rPr>
              <a:t>The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value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'i'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variable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is</a:t>
            </a:r>
            <a:r>
              <a:rPr sz="1800" b="1" spc="-25" dirty="0">
                <a:latin typeface="Cambria"/>
                <a:cs typeface="Cambria"/>
              </a:rPr>
              <a:t> :8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515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Types</a:t>
            </a:r>
            <a:r>
              <a:rPr spc="-75" dirty="0"/>
              <a:t> </a:t>
            </a:r>
            <a:r>
              <a:rPr spc="-10" dirty="0"/>
              <a:t>(Reference)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3702" y="1106550"/>
            <a:ext cx="2336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57</a:t>
            </a:r>
            <a:endParaRPr sz="16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536" y="2366772"/>
            <a:ext cx="8436864" cy="311962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06550"/>
            <a:ext cx="8531225" cy="2263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58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600">
              <a:latin typeface="Georgia"/>
              <a:cs typeface="Georgia"/>
            </a:endParaRPr>
          </a:p>
          <a:p>
            <a:pPr marL="299085" marR="5080" indent="-287020">
              <a:lnSpc>
                <a:spcPct val="150100"/>
              </a:lnSpc>
              <a:buFont typeface="Wingdings"/>
              <a:buChar char=""/>
              <a:tabLst>
                <a:tab pos="299085" algn="l"/>
                <a:tab pos="1667510" algn="l"/>
                <a:tab pos="2171065" algn="l"/>
                <a:tab pos="2675255" algn="l"/>
                <a:tab pos="4108450" algn="l"/>
                <a:tab pos="4933950" algn="l"/>
                <a:tab pos="5313680" algn="l"/>
                <a:tab pos="6493510" algn="l"/>
                <a:tab pos="8025765" algn="l"/>
                <a:tab pos="8406765" algn="l"/>
              </a:tabLst>
            </a:pPr>
            <a:r>
              <a:rPr sz="1800" spc="-10" dirty="0">
                <a:latin typeface="Cambria"/>
                <a:cs typeface="Cambria"/>
              </a:rPr>
              <a:t>Expressions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5" dirty="0">
                <a:latin typeface="Cambria"/>
                <a:cs typeface="Cambria"/>
              </a:rPr>
              <a:t>are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fundamental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means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5" dirty="0">
                <a:latin typeface="Cambria"/>
                <a:cs typeface="Cambria"/>
              </a:rPr>
              <a:t>of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specifying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computations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5" dirty="0">
                <a:latin typeface="Cambria"/>
                <a:cs typeface="Cambria"/>
              </a:rPr>
              <a:t>in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50" dirty="0">
                <a:latin typeface="Cambria"/>
                <a:cs typeface="Cambria"/>
              </a:rPr>
              <a:t>a </a:t>
            </a:r>
            <a:r>
              <a:rPr sz="1800" spc="-10" dirty="0">
                <a:latin typeface="Cambria"/>
                <a:cs typeface="Cambria"/>
              </a:rPr>
              <a:t>programming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language.</a:t>
            </a:r>
            <a:endParaRPr sz="1800">
              <a:latin typeface="Cambria"/>
              <a:cs typeface="Cambria"/>
            </a:endParaRPr>
          </a:p>
          <a:p>
            <a:pPr marL="299085" marR="6985" indent="-287020">
              <a:lnSpc>
                <a:spcPct val="150000"/>
              </a:lnSpc>
              <a:buFont typeface="Wingdings"/>
              <a:buChar char=""/>
              <a:tabLst>
                <a:tab pos="299085" algn="l"/>
                <a:tab pos="671195" algn="l"/>
                <a:tab pos="1929764" algn="l"/>
                <a:tab pos="3120390" algn="l"/>
                <a:tab pos="4321810" algn="l"/>
                <a:tab pos="4929505" algn="l"/>
                <a:tab pos="5260340" algn="l"/>
                <a:tab pos="5629275" algn="l"/>
                <a:tab pos="6523990" algn="l"/>
                <a:tab pos="7101840" algn="l"/>
                <a:tab pos="7550150" algn="l"/>
                <a:tab pos="8324215" algn="l"/>
              </a:tabLst>
            </a:pPr>
            <a:r>
              <a:rPr sz="1800" spc="-25" dirty="0">
                <a:latin typeface="Cambria"/>
                <a:cs typeface="Cambria"/>
              </a:rPr>
              <a:t>To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understand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expression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evaluation,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0" dirty="0">
                <a:latin typeface="Cambria"/>
                <a:cs typeface="Cambria"/>
              </a:rPr>
              <a:t>need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5" dirty="0">
                <a:latin typeface="Cambria"/>
                <a:cs typeface="Cambria"/>
              </a:rPr>
              <a:t>to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5" dirty="0">
                <a:latin typeface="Cambria"/>
                <a:cs typeface="Cambria"/>
              </a:rPr>
              <a:t>be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familiar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0" dirty="0">
                <a:latin typeface="Cambria"/>
                <a:cs typeface="Cambria"/>
              </a:rPr>
              <a:t>with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orders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5" dirty="0">
                <a:latin typeface="Cambria"/>
                <a:cs typeface="Cambria"/>
              </a:rPr>
              <a:t>of </a:t>
            </a:r>
            <a:r>
              <a:rPr sz="1800" dirty="0">
                <a:latin typeface="Cambria"/>
                <a:cs typeface="Cambria"/>
              </a:rPr>
              <a:t>operator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,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operand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evaluation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various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types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operators.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606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spc="-10" dirty="0"/>
              <a:t>Types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27041" y="1106550"/>
            <a:ext cx="127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7A9799"/>
                </a:solidFill>
                <a:latin typeface="Georgia"/>
                <a:cs typeface="Georgia"/>
              </a:rPr>
              <a:t>7</a:t>
            </a:r>
            <a:endParaRPr sz="1600">
              <a:latin typeface="Georgia"/>
              <a:cs typeface="Georg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752" y="1620011"/>
            <a:ext cx="8689848" cy="4628388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spc="-2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8688" y="1106550"/>
            <a:ext cx="8530590" cy="3695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59</a:t>
            </a:r>
            <a:endParaRPr sz="1600">
              <a:latin typeface="Georgia"/>
              <a:cs typeface="Georgia"/>
            </a:endParaRPr>
          </a:p>
          <a:p>
            <a:pPr marL="299085" marR="6350" indent="-287020">
              <a:lnSpc>
                <a:spcPct val="150000"/>
              </a:lnSpc>
              <a:spcBef>
                <a:spcPts val="105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Arithmetic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evaluation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was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one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motivations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development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1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19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first programming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languages</a:t>
            </a:r>
            <a:endParaRPr sz="180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85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mbria"/>
                <a:cs typeface="Cambria"/>
              </a:rPr>
              <a:t>Arithmetic</a:t>
            </a:r>
            <a:r>
              <a:rPr sz="1800" spc="2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expressions</a:t>
            </a:r>
            <a:r>
              <a:rPr sz="1800" spc="3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consist</a:t>
            </a:r>
            <a:r>
              <a:rPr sz="1800" spc="2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2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operators,</a:t>
            </a:r>
            <a:r>
              <a:rPr sz="1800" spc="3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operands,</a:t>
            </a:r>
            <a:r>
              <a:rPr sz="1800" spc="3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parentheses,</a:t>
            </a:r>
            <a:r>
              <a:rPr sz="1800" spc="3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29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function</a:t>
            </a:r>
            <a:endParaRPr sz="1800">
              <a:latin typeface="Cambria"/>
              <a:cs typeface="Cambri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ambria"/>
                <a:cs typeface="Cambria"/>
              </a:rPr>
              <a:t>calls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Cambria"/>
                <a:cs typeface="Cambria"/>
              </a:rPr>
              <a:t>Operators</a:t>
            </a:r>
            <a:r>
              <a:rPr sz="1800" b="1" spc="-7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can</a:t>
            </a:r>
            <a:r>
              <a:rPr sz="1800" b="1" spc="-60" dirty="0">
                <a:latin typeface="Cambria"/>
                <a:cs typeface="Cambria"/>
              </a:rPr>
              <a:t> </a:t>
            </a:r>
            <a:r>
              <a:rPr sz="1800" b="1" spc="-35" dirty="0">
                <a:latin typeface="Cambria"/>
                <a:cs typeface="Cambria"/>
              </a:rPr>
              <a:t>be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Cambria"/>
                <a:cs typeface="Cambria"/>
              </a:rPr>
              <a:t>A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unary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operator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has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one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operand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Cambria"/>
                <a:cs typeface="Cambria"/>
              </a:rPr>
              <a:t>A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binary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operator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has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two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operands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Cambria"/>
                <a:cs typeface="Cambria"/>
              </a:rPr>
              <a:t>A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ternary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operator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has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three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operands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091" y="1106550"/>
            <a:ext cx="8529320" cy="4065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60</a:t>
            </a:r>
            <a:endParaRPr sz="1600">
              <a:latin typeface="Georgia"/>
              <a:cs typeface="Georgia"/>
            </a:endParaRPr>
          </a:p>
          <a:p>
            <a:pPr marL="299085" marR="5080" indent="-287020">
              <a:lnSpc>
                <a:spcPct val="150000"/>
              </a:lnSpc>
              <a:spcBef>
                <a:spcPts val="73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Unary</a:t>
            </a:r>
            <a:r>
              <a:rPr sz="1800" spc="2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operators:</a:t>
            </a:r>
            <a:r>
              <a:rPr sz="1800" spc="2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25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operators</a:t>
            </a:r>
            <a:r>
              <a:rPr sz="1800" spc="25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that</a:t>
            </a:r>
            <a:r>
              <a:rPr sz="1800" spc="2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act</a:t>
            </a:r>
            <a:r>
              <a:rPr sz="1800" spc="2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upon</a:t>
            </a:r>
            <a:r>
              <a:rPr sz="1800" spc="2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2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single</a:t>
            </a:r>
            <a:r>
              <a:rPr sz="1800" spc="2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operand</a:t>
            </a:r>
            <a:r>
              <a:rPr sz="1800" spc="25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2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produce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254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new </a:t>
            </a:r>
            <a:r>
              <a:rPr sz="1800" spc="-10" dirty="0">
                <a:latin typeface="Cambria"/>
                <a:cs typeface="Cambria"/>
              </a:rPr>
              <a:t>value.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Cambria"/>
                <a:cs typeface="Cambria"/>
              </a:rPr>
              <a:t>Types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unary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operators: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unary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minus(-</a:t>
            </a:r>
            <a:r>
              <a:rPr sz="1800" spc="-50" dirty="0">
                <a:latin typeface="Cambria"/>
                <a:cs typeface="Cambria"/>
              </a:rPr>
              <a:t>)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spc="-10" dirty="0">
                <a:latin typeface="Cambria"/>
                <a:cs typeface="Cambria"/>
              </a:rPr>
              <a:t>increment(++)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decrement(-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-</a:t>
            </a:r>
            <a:r>
              <a:rPr sz="1800" spc="-50" dirty="0">
                <a:latin typeface="Cambria"/>
                <a:cs typeface="Cambria"/>
              </a:rPr>
              <a:t>)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spc="-10" dirty="0">
                <a:latin typeface="Cambria"/>
                <a:cs typeface="Cambria"/>
              </a:rPr>
              <a:t>NOT(!)</a:t>
            </a:r>
            <a:endParaRPr sz="180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mbria"/>
                <a:cs typeface="Cambria"/>
              </a:rPr>
              <a:t>Addressof</a:t>
            </a:r>
            <a:r>
              <a:rPr sz="1800" spc="-1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operator(&amp;)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Unary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Assign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(=)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8273" y="1106550"/>
            <a:ext cx="226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61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291" y="1444879"/>
            <a:ext cx="2785745" cy="30892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Cambria"/>
                <a:cs typeface="Cambria"/>
              </a:rPr>
              <a:t>Unary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operators: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spc="-10" dirty="0">
                <a:latin typeface="Cambria"/>
                <a:cs typeface="Cambria"/>
              </a:rPr>
              <a:t>Example1: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int</a:t>
            </a:r>
            <a:r>
              <a:rPr sz="1800" spc="-20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273139"/>
                </a:solidFill>
                <a:latin typeface="Consolas"/>
                <a:cs typeface="Consolas"/>
              </a:rPr>
              <a:t>10;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int</a:t>
            </a:r>
            <a:r>
              <a:rPr sz="1800" spc="-1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273139"/>
                </a:solidFill>
                <a:latin typeface="Consolas"/>
                <a:cs typeface="Consolas"/>
              </a:rPr>
              <a:t>-</a:t>
            </a: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a;</a:t>
            </a:r>
            <a:r>
              <a:rPr sz="1800" spc="-10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//</a:t>
            </a:r>
            <a:r>
              <a:rPr sz="1800" spc="-1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-</a:t>
            </a:r>
            <a:r>
              <a:rPr sz="1800" spc="-25" dirty="0">
                <a:solidFill>
                  <a:srgbClr val="273139"/>
                </a:solidFill>
                <a:latin typeface="Consolas"/>
                <a:cs typeface="Consolas"/>
              </a:rPr>
              <a:t>10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mbria"/>
                <a:cs typeface="Cambria"/>
              </a:rPr>
              <a:t>Example2: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int</a:t>
            </a:r>
            <a:r>
              <a:rPr sz="1800" spc="-20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273139"/>
                </a:solidFill>
                <a:latin typeface="Consolas"/>
                <a:cs typeface="Consolas"/>
              </a:rPr>
              <a:t>1;</a:t>
            </a:r>
            <a:endParaRPr sz="180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int</a:t>
            </a:r>
            <a:r>
              <a:rPr sz="1800" spc="-20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b</a:t>
            </a:r>
            <a:r>
              <a:rPr sz="1800" spc="-10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++a;</a:t>
            </a:r>
            <a:r>
              <a:rPr sz="1800" spc="-5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//</a:t>
            </a:r>
            <a:r>
              <a:rPr sz="1800" spc="-10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b</a:t>
            </a:r>
            <a:r>
              <a:rPr sz="1800" spc="-10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273139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273139"/>
                </a:solidFill>
                <a:latin typeface="Consolas"/>
                <a:cs typeface="Consolas"/>
              </a:rPr>
              <a:t>2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828" y="150876"/>
            <a:ext cx="8842375" cy="6556375"/>
            <a:chOff x="147828" y="150876"/>
            <a:chExt cx="8842375" cy="6556375"/>
          </a:xfrm>
        </p:grpSpPr>
        <p:sp>
          <p:nvSpPr>
            <p:cNvPr id="3" name="object 3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155448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" y="1277112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37304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64558" y="1106550"/>
            <a:ext cx="2527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62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291" y="1444879"/>
            <a:ext cx="5722620" cy="461200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Cambria"/>
                <a:cs typeface="Cambria"/>
              </a:rPr>
              <a:t>Unary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operators: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spc="-10" dirty="0">
                <a:latin typeface="Cambria"/>
                <a:cs typeface="Cambria"/>
              </a:rPr>
              <a:t>Example3: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808080"/>
                </a:solidFill>
                <a:latin typeface="Consolas"/>
                <a:cs typeface="Consolas"/>
              </a:rPr>
              <a:t>int</a:t>
            </a:r>
            <a:r>
              <a:rPr sz="1800" b="1" spc="-54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main()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 marR="3640454" indent="223520">
              <a:lnSpc>
                <a:spcPct val="108600"/>
              </a:lnSpc>
              <a:spcBef>
                <a:spcPts val="1125"/>
              </a:spcBef>
            </a:pPr>
            <a:r>
              <a:rPr sz="1800" b="1" spc="-10" dirty="0">
                <a:solidFill>
                  <a:srgbClr val="808080"/>
                </a:solidFill>
                <a:latin typeface="Consolas"/>
                <a:cs typeface="Consolas"/>
              </a:rPr>
              <a:t>int</a:t>
            </a:r>
            <a:r>
              <a:rPr sz="1800" b="1" spc="-55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10" dirty="0">
                <a:latin typeface="Consolas"/>
                <a:cs typeface="Consolas"/>
              </a:rPr>
              <a:t> </a:t>
            </a:r>
            <a:r>
              <a:rPr sz="1800" spc="-25" dirty="0">
                <a:latin typeface="Consolas"/>
                <a:cs typeface="Consolas"/>
              </a:rPr>
              <a:t>10; </a:t>
            </a:r>
            <a:r>
              <a:rPr sz="1800" b="1" spc="-10" dirty="0">
                <a:solidFill>
                  <a:srgbClr val="808080"/>
                </a:solidFill>
                <a:latin typeface="Consolas"/>
                <a:cs typeface="Consolas"/>
              </a:rPr>
              <a:t>int</a:t>
            </a:r>
            <a:r>
              <a:rPr sz="1800" b="1" spc="-55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b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20" dirty="0">
                <a:latin typeface="Consolas"/>
                <a:cs typeface="Consolas"/>
              </a:rPr>
              <a:t> </a:t>
            </a:r>
            <a:r>
              <a:rPr sz="1800" spc="-25" dirty="0">
                <a:latin typeface="Consolas"/>
                <a:cs typeface="Consolas"/>
              </a:rPr>
              <a:t>5;</a:t>
            </a:r>
            <a:r>
              <a:rPr sz="1800" spc="500" dirty="0"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006699"/>
                </a:solidFill>
                <a:latin typeface="Consolas"/>
                <a:cs typeface="Consolas"/>
              </a:rPr>
              <a:t>if</a:t>
            </a:r>
            <a:r>
              <a:rPr sz="1800" b="1" spc="-56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(!(a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&gt;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25" dirty="0">
                <a:latin typeface="Consolas"/>
                <a:cs typeface="Consolas"/>
              </a:rPr>
              <a:t>b))</a:t>
            </a:r>
            <a:endParaRPr sz="1800">
              <a:latin typeface="Consolas"/>
              <a:cs typeface="Consolas"/>
            </a:endParaRPr>
          </a:p>
          <a:p>
            <a:pPr marL="101536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cout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&lt;&lt;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"b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is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greater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than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a"</a:t>
            </a:r>
            <a:r>
              <a:rPr sz="1800" spc="-5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&lt;&lt;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endl;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b="1" spc="-20" dirty="0">
                <a:solidFill>
                  <a:srgbClr val="006699"/>
                </a:solidFill>
                <a:latin typeface="Consolas"/>
                <a:cs typeface="Consolas"/>
              </a:rPr>
              <a:t>else</a:t>
            </a:r>
            <a:endParaRPr sz="1800">
              <a:latin typeface="Consolas"/>
              <a:cs typeface="Consolas"/>
            </a:endParaRPr>
          </a:p>
          <a:p>
            <a:pPr marL="10153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nsolas"/>
                <a:cs typeface="Consolas"/>
              </a:rPr>
              <a:t>cout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&lt;&lt;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"a</a:t>
            </a:r>
            <a:r>
              <a:rPr sz="18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is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greater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than</a:t>
            </a:r>
            <a:r>
              <a:rPr sz="18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b"</a:t>
            </a:r>
            <a:r>
              <a:rPr sz="1800" spc="-5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&lt;&lt;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endl;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30"/>
              </a:spcBef>
            </a:pP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b="1" spc="-10" dirty="0">
                <a:solidFill>
                  <a:srgbClr val="006699"/>
                </a:solidFill>
                <a:latin typeface="Consolas"/>
                <a:cs typeface="Consolas"/>
              </a:rPr>
              <a:t>return</a:t>
            </a:r>
            <a:r>
              <a:rPr sz="1800" b="1" spc="-505" dirty="0">
                <a:solidFill>
                  <a:srgbClr val="006699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291" y="1106550"/>
            <a:ext cx="8529320" cy="2833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08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63</a:t>
            </a:r>
            <a:endParaRPr sz="1600">
              <a:latin typeface="Georgia"/>
              <a:cs typeface="Georgia"/>
            </a:endParaRPr>
          </a:p>
          <a:p>
            <a:pPr marL="299085" marR="5080" indent="-287020">
              <a:lnSpc>
                <a:spcPct val="150000"/>
              </a:lnSpc>
              <a:spcBef>
                <a:spcPts val="75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Cambria"/>
                <a:cs typeface="Cambria"/>
              </a:rPr>
              <a:t>Binary</a:t>
            </a:r>
            <a:r>
              <a:rPr sz="1800" b="1" spc="254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operators:</a:t>
            </a:r>
            <a:r>
              <a:rPr sz="1800" b="1" spc="2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2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operators</a:t>
            </a:r>
            <a:r>
              <a:rPr sz="1800" spc="2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that</a:t>
            </a:r>
            <a:r>
              <a:rPr sz="1800" spc="2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act</a:t>
            </a:r>
            <a:r>
              <a:rPr sz="1800" spc="2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upon</a:t>
            </a:r>
            <a:r>
              <a:rPr sz="1800" spc="2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25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two</a:t>
            </a:r>
            <a:r>
              <a:rPr sz="1800" spc="2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operand</a:t>
            </a:r>
            <a:r>
              <a:rPr sz="1800" spc="25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2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produce</a:t>
            </a:r>
            <a:r>
              <a:rPr sz="1800" spc="2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254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new </a:t>
            </a:r>
            <a:r>
              <a:rPr sz="1800" spc="-10" dirty="0">
                <a:latin typeface="Cambria"/>
                <a:cs typeface="Cambria"/>
              </a:rPr>
              <a:t>value.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Cambria"/>
                <a:cs typeface="Cambria"/>
              </a:rPr>
              <a:t>Types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unary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operators: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7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Arithmetic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Operators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spc="-10" dirty="0">
                <a:latin typeface="Cambria"/>
                <a:cs typeface="Cambria"/>
              </a:rPr>
              <a:t>Comparative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Operators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Logical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Operators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291" y="1106550"/>
            <a:ext cx="4474210" cy="775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4769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64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Cambria"/>
                <a:cs typeface="Cambria"/>
              </a:rPr>
              <a:t>Binary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operators: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(</a:t>
            </a:r>
            <a:r>
              <a:rPr sz="1800" dirty="0">
                <a:latin typeface="Cambria"/>
                <a:cs typeface="Cambria"/>
              </a:rPr>
              <a:t>Arithmetic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Operators)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736" y="2087879"/>
            <a:ext cx="8153400" cy="40370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291" y="1106550"/>
            <a:ext cx="4665980" cy="775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60985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65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Cambria"/>
                <a:cs typeface="Cambria"/>
              </a:rPr>
              <a:t>Binary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operators: (</a:t>
            </a:r>
            <a:r>
              <a:rPr sz="1800" spc="-10" dirty="0">
                <a:latin typeface="Cambria"/>
                <a:cs typeface="Cambria"/>
              </a:rPr>
              <a:t>Comparative Operators)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365248"/>
            <a:ext cx="7848600" cy="3089148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291" y="1106550"/>
            <a:ext cx="4414520" cy="775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66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Cambria"/>
                <a:cs typeface="Cambria"/>
              </a:rPr>
              <a:t>Binary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operators: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(</a:t>
            </a:r>
            <a:r>
              <a:rPr sz="1800" dirty="0">
                <a:latin typeface="Cambria"/>
                <a:cs typeface="Cambria"/>
              </a:rPr>
              <a:t>Logical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Operators)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173223"/>
            <a:ext cx="8305800" cy="30083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06550"/>
            <a:ext cx="8532495" cy="2190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67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160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b="1" dirty="0">
                <a:latin typeface="Cambria"/>
                <a:cs typeface="Cambria"/>
              </a:rPr>
              <a:t>A</a:t>
            </a:r>
            <a:r>
              <a:rPr sz="2000" b="1" spc="49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ternary</a:t>
            </a:r>
            <a:r>
              <a:rPr sz="2000" b="1" spc="35" dirty="0">
                <a:latin typeface="Cambria"/>
                <a:cs typeface="Cambria"/>
              </a:rPr>
              <a:t>  </a:t>
            </a:r>
            <a:r>
              <a:rPr sz="2000" b="1" dirty="0">
                <a:latin typeface="Cambria"/>
                <a:cs typeface="Cambria"/>
              </a:rPr>
              <a:t>operator</a:t>
            </a:r>
            <a:r>
              <a:rPr sz="2000" dirty="0">
                <a:latin typeface="Cambria"/>
                <a:cs typeface="Cambria"/>
              </a:rPr>
              <a:t>:</a:t>
            </a:r>
            <a:r>
              <a:rPr sz="2000" spc="3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These</a:t>
            </a:r>
            <a:r>
              <a:rPr sz="2000" spc="3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operators</a:t>
            </a:r>
            <a:r>
              <a:rPr sz="2000" spc="4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works</a:t>
            </a:r>
            <a:r>
              <a:rPr sz="2000" spc="3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on</a:t>
            </a:r>
            <a:r>
              <a:rPr sz="2000" spc="3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has</a:t>
            </a:r>
            <a:r>
              <a:rPr sz="2000" spc="3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three</a:t>
            </a:r>
            <a:r>
              <a:rPr sz="2000" spc="3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operands.</a:t>
            </a:r>
            <a:r>
              <a:rPr sz="2000" spc="30" dirty="0">
                <a:latin typeface="Cambria"/>
                <a:cs typeface="Cambria"/>
              </a:rPr>
              <a:t>  </a:t>
            </a:r>
            <a:r>
              <a:rPr sz="2000" spc="-25" dirty="0">
                <a:latin typeface="Cambria"/>
                <a:cs typeface="Cambria"/>
              </a:rPr>
              <a:t>The </a:t>
            </a:r>
            <a:r>
              <a:rPr sz="2000" dirty="0">
                <a:latin typeface="Cambria"/>
                <a:cs typeface="Cambria"/>
              </a:rPr>
              <a:t>conditional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operator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kind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similar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if-</a:t>
            </a:r>
            <a:r>
              <a:rPr sz="2000" dirty="0">
                <a:latin typeface="Cambria"/>
                <a:cs typeface="Cambria"/>
              </a:rPr>
              <a:t>else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statement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does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follow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same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algorithm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if-</a:t>
            </a:r>
            <a:r>
              <a:rPr sz="2000" dirty="0">
                <a:latin typeface="Cambria"/>
                <a:cs typeface="Cambria"/>
              </a:rPr>
              <a:t>else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statement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but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conditional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operator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takes </a:t>
            </a:r>
            <a:r>
              <a:rPr sz="2000" dirty="0">
                <a:latin typeface="Cambria"/>
                <a:cs typeface="Cambria"/>
              </a:rPr>
              <a:t>less</a:t>
            </a:r>
            <a:r>
              <a:rPr sz="2000" spc="7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space</a:t>
            </a:r>
            <a:r>
              <a:rPr sz="2000" spc="6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7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helps</a:t>
            </a:r>
            <a:r>
              <a:rPr sz="2000" spc="6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7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write</a:t>
            </a:r>
            <a:r>
              <a:rPr sz="2000" spc="6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65" dirty="0">
                <a:latin typeface="Cambria"/>
                <a:cs typeface="Cambria"/>
              </a:rPr>
              <a:t>  </a:t>
            </a:r>
            <a:r>
              <a:rPr sz="2000" spc="-10" dirty="0">
                <a:latin typeface="Cambria"/>
                <a:cs typeface="Cambria"/>
              </a:rPr>
              <a:t>if-</a:t>
            </a:r>
            <a:r>
              <a:rPr sz="2000" dirty="0">
                <a:latin typeface="Cambria"/>
                <a:cs typeface="Cambria"/>
              </a:rPr>
              <a:t>else</a:t>
            </a:r>
            <a:r>
              <a:rPr sz="2000" spc="7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statements</a:t>
            </a:r>
            <a:r>
              <a:rPr sz="2000" spc="7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6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6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shortest</a:t>
            </a:r>
            <a:r>
              <a:rPr sz="2000" spc="75" dirty="0">
                <a:latin typeface="Cambria"/>
                <a:cs typeface="Cambria"/>
              </a:rPr>
              <a:t>  </a:t>
            </a:r>
            <a:r>
              <a:rPr sz="2000" spc="-25" dirty="0">
                <a:latin typeface="Cambria"/>
                <a:cs typeface="Cambria"/>
              </a:rPr>
              <a:t>way </a:t>
            </a:r>
            <a:r>
              <a:rPr sz="2000" spc="-10" dirty="0">
                <a:latin typeface="Cambria"/>
                <a:cs typeface="Cambria"/>
              </a:rPr>
              <a:t>possible.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751" y="3611879"/>
            <a:ext cx="7772400" cy="248107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1509" y="1106550"/>
            <a:ext cx="260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68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748154"/>
            <a:ext cx="649160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mbria"/>
                <a:cs typeface="Cambria"/>
              </a:rPr>
              <a:t>void</a:t>
            </a:r>
            <a:r>
              <a:rPr sz="1800" b="1" spc="-8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main()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-5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</a:pPr>
            <a:r>
              <a:rPr sz="1800" b="1" dirty="0">
                <a:latin typeface="Cambria"/>
                <a:cs typeface="Cambria"/>
              </a:rPr>
              <a:t>int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m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=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5,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n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=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spc="-25" dirty="0">
                <a:latin typeface="Cambria"/>
                <a:cs typeface="Cambria"/>
              </a:rPr>
              <a:t>4;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</a:pPr>
            <a:r>
              <a:rPr sz="1800" b="1" dirty="0">
                <a:latin typeface="Cambria"/>
                <a:cs typeface="Cambria"/>
              </a:rPr>
              <a:t>(m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&gt;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n)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?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printf("m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is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greater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than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n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that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is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%d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&gt;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%d"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m,</a:t>
            </a:r>
            <a:r>
              <a:rPr sz="1800" b="1" spc="-25" dirty="0">
                <a:latin typeface="Cambria"/>
                <a:cs typeface="Cambria"/>
              </a:rPr>
              <a:t> n)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1079500">
              <a:lnSpc>
                <a:spcPct val="100000"/>
              </a:lnSpc>
            </a:pPr>
            <a:r>
              <a:rPr sz="1800" b="1" dirty="0">
                <a:latin typeface="Cambria"/>
                <a:cs typeface="Cambria"/>
              </a:rPr>
              <a:t>: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printf("n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is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greater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than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m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that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is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%d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&gt;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%d",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n,</a:t>
            </a:r>
            <a:r>
              <a:rPr sz="1800" b="1" spc="-25" dirty="0">
                <a:latin typeface="Cambria"/>
                <a:cs typeface="Cambria"/>
              </a:rPr>
              <a:t> m);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606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spc="-10" dirty="0"/>
              <a:t>Types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17897" y="1106550"/>
            <a:ext cx="146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7A9799"/>
                </a:solidFill>
                <a:latin typeface="Georgia"/>
                <a:cs typeface="Georgia"/>
              </a:rPr>
              <a:t>8</a:t>
            </a:r>
            <a:endParaRPr sz="1600">
              <a:latin typeface="Georgia"/>
              <a:cs typeface="Georg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537716"/>
            <a:ext cx="7353300" cy="4786884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06550"/>
            <a:ext cx="8166100" cy="1642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259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69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average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=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(count==0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)?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0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: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sum/count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Here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if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value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count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0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then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average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will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0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otherwise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will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computed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as </a:t>
            </a:r>
            <a:r>
              <a:rPr sz="1800" spc="-10" dirty="0">
                <a:latin typeface="Georgia"/>
                <a:cs typeface="Georgia"/>
              </a:rPr>
              <a:t>sum/count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181" y="978417"/>
            <a:ext cx="8530590" cy="383476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32080" algn="ctr">
              <a:lnSpc>
                <a:spcPct val="100000"/>
              </a:lnSpc>
              <a:spcBef>
                <a:spcPts val="110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70</a:t>
            </a:r>
            <a:endParaRPr sz="160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114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b="1" spc="-10" dirty="0">
                <a:latin typeface="Cambria"/>
                <a:cs typeface="Cambria"/>
              </a:rPr>
              <a:t>Operator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precedence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and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associativity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rules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220" dirty="0">
                <a:latin typeface="Cambria"/>
                <a:cs typeface="Cambria"/>
              </a:rPr>
              <a:t> </a:t>
            </a:r>
            <a:r>
              <a:rPr sz="1800" b="1" i="1" dirty="0">
                <a:latin typeface="Cambria"/>
                <a:cs typeface="Cambria"/>
              </a:rPr>
              <a:t>operator</a:t>
            </a:r>
            <a:r>
              <a:rPr sz="1800" b="1" i="1" spc="215" dirty="0">
                <a:latin typeface="Cambria"/>
                <a:cs typeface="Cambria"/>
              </a:rPr>
              <a:t> </a:t>
            </a:r>
            <a:r>
              <a:rPr sz="1800" b="1" i="1" dirty="0">
                <a:latin typeface="Cambria"/>
                <a:cs typeface="Cambria"/>
              </a:rPr>
              <a:t>precedence</a:t>
            </a:r>
            <a:r>
              <a:rPr sz="1800" b="1" i="1" spc="225" dirty="0">
                <a:latin typeface="Cambria"/>
                <a:cs typeface="Cambria"/>
              </a:rPr>
              <a:t> </a:t>
            </a:r>
            <a:r>
              <a:rPr sz="1800" b="1" i="1" dirty="0">
                <a:latin typeface="Cambria"/>
                <a:cs typeface="Cambria"/>
              </a:rPr>
              <a:t>rules</a:t>
            </a:r>
            <a:r>
              <a:rPr sz="1800" b="1" i="1" spc="2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expression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evaluation</a:t>
            </a:r>
            <a:r>
              <a:rPr sz="1800" spc="2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define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2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order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2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which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“adjacent”</a:t>
            </a:r>
            <a:r>
              <a:rPr sz="1800" spc="-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operators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different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precedence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levels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evaluated.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mbria"/>
                <a:cs typeface="Cambria"/>
              </a:rPr>
              <a:t>Typical</a:t>
            </a:r>
            <a:r>
              <a:rPr sz="1800" spc="-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precedence</a:t>
            </a:r>
            <a:r>
              <a:rPr sz="1800" spc="-8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levels: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spc="-10" dirty="0">
                <a:latin typeface="Cambria"/>
                <a:cs typeface="Cambria"/>
              </a:rPr>
              <a:t>parentheses.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Cambria"/>
                <a:cs typeface="Cambria"/>
              </a:rPr>
              <a:t>unary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operators.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Cambria"/>
                <a:cs typeface="Cambria"/>
              </a:rPr>
              <a:t>**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(the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exponential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operator,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language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supports </a:t>
            </a:r>
            <a:r>
              <a:rPr sz="1800" spc="-20" dirty="0">
                <a:latin typeface="Cambria"/>
                <a:cs typeface="Cambria"/>
              </a:rPr>
              <a:t>it).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Cambria"/>
                <a:cs typeface="Cambria"/>
              </a:rPr>
              <a:t>*</a:t>
            </a:r>
            <a:r>
              <a:rPr sz="1800" b="1" dirty="0">
                <a:latin typeface="Cambria"/>
                <a:cs typeface="Cambria"/>
              </a:rPr>
              <a:t>,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/, </a:t>
            </a:r>
            <a:r>
              <a:rPr sz="1800" b="1" spc="-50" dirty="0">
                <a:latin typeface="Cambria"/>
                <a:cs typeface="Cambria"/>
              </a:rPr>
              <a:t>%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b="1" spc="-25" dirty="0">
                <a:latin typeface="Cambria"/>
                <a:cs typeface="Cambria"/>
              </a:rPr>
              <a:t>5.</a:t>
            </a:r>
            <a:r>
              <a:rPr sz="1800" b="1" dirty="0">
                <a:latin typeface="Cambria"/>
                <a:cs typeface="Cambria"/>
              </a:rPr>
              <a:t>	+,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spc="-50" dirty="0">
                <a:latin typeface="Cambria"/>
                <a:cs typeface="Cambria"/>
              </a:rPr>
              <a:t>-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181" y="978417"/>
            <a:ext cx="8529955" cy="282765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35255" algn="ctr">
              <a:lnSpc>
                <a:spcPct val="100000"/>
              </a:lnSpc>
              <a:spcBef>
                <a:spcPts val="110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71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b="1" dirty="0">
                <a:latin typeface="Cambria"/>
                <a:cs typeface="Cambria"/>
              </a:rPr>
              <a:t>The</a:t>
            </a:r>
            <a:r>
              <a:rPr sz="1800" b="1" spc="18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associative</a:t>
            </a:r>
            <a:r>
              <a:rPr sz="1800" b="1" spc="17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property</a:t>
            </a:r>
            <a:r>
              <a:rPr sz="1800" b="1" spc="1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math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rule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that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says</a:t>
            </a:r>
            <a:r>
              <a:rPr sz="1800" spc="1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that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way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which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factors</a:t>
            </a:r>
            <a:r>
              <a:rPr sz="1800" spc="16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are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grouped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multiplication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problem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does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not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change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product.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Typical</a:t>
            </a:r>
            <a:r>
              <a:rPr sz="1800" spc="-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associativity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rules: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000" spc="-25" dirty="0">
                <a:latin typeface="Cambria"/>
                <a:cs typeface="Cambria"/>
              </a:rPr>
              <a:t>1.</a:t>
            </a:r>
            <a:r>
              <a:rPr sz="2000" dirty="0">
                <a:latin typeface="Cambria"/>
                <a:cs typeface="Cambria"/>
              </a:rPr>
              <a:t>	+,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-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,*,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/,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Left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right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2000" spc="-25" dirty="0">
                <a:latin typeface="Cambria"/>
                <a:cs typeface="Cambria"/>
              </a:rPr>
              <a:t>2.</a:t>
            </a:r>
            <a:r>
              <a:rPr sz="2000" dirty="0">
                <a:latin typeface="Cambria"/>
                <a:cs typeface="Cambria"/>
              </a:rPr>
              <a:t>	^,</a:t>
            </a:r>
            <a:r>
              <a:rPr sz="2000" spc="4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**,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right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left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371" y="1016037"/>
            <a:ext cx="8528050" cy="485140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89560" algn="ctr">
              <a:lnSpc>
                <a:spcPct val="100000"/>
              </a:lnSpc>
              <a:spcBef>
                <a:spcPts val="80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72</a:t>
            </a:r>
            <a:endParaRPr sz="1600">
              <a:latin typeface="Georgia"/>
              <a:cs typeface="Georgia"/>
            </a:endParaRPr>
          </a:p>
          <a:p>
            <a:pPr marL="12700" marR="5080" algn="just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latin typeface="Georgia"/>
                <a:cs typeface="Georgia"/>
              </a:rPr>
              <a:t>Language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allows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you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specify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more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than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one</a:t>
            </a:r>
            <a:r>
              <a:rPr sz="1800" spc="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definition</a:t>
            </a:r>
            <a:r>
              <a:rPr sz="1800" spc="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function</a:t>
            </a:r>
            <a:r>
              <a:rPr sz="1800" spc="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name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an </a:t>
            </a:r>
            <a:r>
              <a:rPr sz="1800" dirty="0">
                <a:latin typeface="Georgia"/>
                <a:cs typeface="Georgia"/>
              </a:rPr>
              <a:t>operator</a:t>
            </a:r>
            <a:r>
              <a:rPr sz="1800" spc="4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4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4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same</a:t>
            </a:r>
            <a:r>
              <a:rPr sz="1800" spc="4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scope,</a:t>
            </a:r>
            <a:r>
              <a:rPr sz="1800" spc="4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which</a:t>
            </a:r>
            <a:r>
              <a:rPr sz="1800" spc="4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4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called</a:t>
            </a:r>
            <a:r>
              <a:rPr sz="1800" spc="4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function</a:t>
            </a:r>
            <a:r>
              <a:rPr sz="1800" spc="4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overloading</a:t>
            </a:r>
            <a:r>
              <a:rPr sz="1800" spc="4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4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operator </a:t>
            </a:r>
            <a:r>
              <a:rPr sz="1800" dirty="0">
                <a:latin typeface="Georgia"/>
                <a:cs typeface="Georgia"/>
              </a:rPr>
              <a:t>overloading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respectively.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Georgia"/>
                <a:cs typeface="Georgia"/>
              </a:rPr>
              <a:t>Operator</a:t>
            </a:r>
            <a:r>
              <a:rPr sz="1800" b="1" spc="-3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that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cannot</a:t>
            </a:r>
            <a:r>
              <a:rPr sz="1800" b="1" spc="-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be</a:t>
            </a:r>
            <a:r>
              <a:rPr sz="1800" b="1" spc="-4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overloaded</a:t>
            </a:r>
            <a:r>
              <a:rPr sz="1800" b="1" spc="-1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are</a:t>
            </a:r>
            <a:r>
              <a:rPr sz="1800" b="1" spc="-4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as</a:t>
            </a:r>
            <a:r>
              <a:rPr sz="1800" b="1" spc="-1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follows:</a:t>
            </a:r>
            <a:endParaRPr sz="1800">
              <a:latin typeface="Georgia"/>
              <a:cs typeface="Georgia"/>
            </a:endParaRPr>
          </a:p>
          <a:p>
            <a:pPr marL="12700" marR="5894705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Arithmetic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addition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(+) </a:t>
            </a:r>
            <a:r>
              <a:rPr sz="1800" dirty="0">
                <a:latin typeface="Georgia"/>
                <a:cs typeface="Georgia"/>
              </a:rPr>
              <a:t>Arithmetic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subtraction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(-</a:t>
            </a:r>
            <a:r>
              <a:rPr sz="1800" spc="-50" dirty="0">
                <a:latin typeface="Georgia"/>
                <a:cs typeface="Georgia"/>
              </a:rPr>
              <a:t>)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Georgia"/>
                <a:cs typeface="Georgia"/>
              </a:rPr>
              <a:t>Operator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that</a:t>
            </a:r>
            <a:r>
              <a:rPr sz="1800" b="1" spc="-4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cannot</a:t>
            </a:r>
            <a:r>
              <a:rPr sz="1800" b="1" spc="-1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be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overloaded</a:t>
            </a:r>
            <a:r>
              <a:rPr sz="1800" b="1" spc="-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are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as</a:t>
            </a:r>
            <a:r>
              <a:rPr sz="1800" b="1" spc="-2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follows:</a:t>
            </a:r>
            <a:endParaRPr sz="1800">
              <a:latin typeface="Georgia"/>
              <a:cs typeface="Georgia"/>
            </a:endParaRPr>
          </a:p>
          <a:p>
            <a:pPr marL="12700" marR="574484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Georgia"/>
                <a:cs typeface="Georgia"/>
              </a:rPr>
              <a:t>Scope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operator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(::)</a:t>
            </a:r>
            <a:r>
              <a:rPr sz="1800" spc="5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member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selector(.) </a:t>
            </a:r>
            <a:r>
              <a:rPr sz="1800" dirty="0">
                <a:latin typeface="Georgia"/>
                <a:cs typeface="Georgia"/>
              </a:rPr>
              <a:t>member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pointer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selector(*) </a:t>
            </a:r>
            <a:r>
              <a:rPr sz="1800" dirty="0">
                <a:latin typeface="Georgia"/>
                <a:cs typeface="Georgia"/>
              </a:rPr>
              <a:t>ternary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operator(?:)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Georgia"/>
              <a:cs typeface="Georgia"/>
            </a:endParaRPr>
          </a:p>
          <a:p>
            <a:pPr marL="12700" marR="154305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C++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FORTRAN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95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allow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user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defined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overloaded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operators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where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Java </a:t>
            </a:r>
            <a:r>
              <a:rPr sz="1800" dirty="0">
                <a:latin typeface="Georgia"/>
                <a:cs typeface="Georgia"/>
              </a:rPr>
              <a:t>does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not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permit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operator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overloading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2178" y="1106550"/>
            <a:ext cx="2400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73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746630"/>
            <a:ext cx="1834514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eorgia"/>
                <a:cs typeface="Georgia"/>
              </a:rPr>
              <a:t>class</a:t>
            </a:r>
            <a:r>
              <a:rPr sz="1800" b="1" spc="-6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Test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Georgia"/>
                <a:cs typeface="Georgia"/>
              </a:rPr>
              <a:t>{</a:t>
            </a:r>
            <a:endParaRPr sz="1800">
              <a:latin typeface="Georgia"/>
              <a:cs typeface="Georgia"/>
            </a:endParaRPr>
          </a:p>
          <a:p>
            <a:pPr marL="346075" marR="556260" indent="-167640">
              <a:lnSpc>
                <a:spcPct val="100000"/>
              </a:lnSpc>
            </a:pPr>
            <a:r>
              <a:rPr sz="1800" b="1" spc="-10" dirty="0">
                <a:latin typeface="Georgia"/>
                <a:cs typeface="Georgia"/>
              </a:rPr>
              <a:t>private</a:t>
            </a:r>
            <a:r>
              <a:rPr sz="1800" spc="-10" dirty="0">
                <a:latin typeface="Georgia"/>
                <a:cs typeface="Georgia"/>
              </a:rPr>
              <a:t>: </a:t>
            </a:r>
            <a:r>
              <a:rPr sz="1800" b="1" dirty="0">
                <a:latin typeface="Georgia"/>
                <a:cs typeface="Georgia"/>
              </a:rPr>
              <a:t>int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num;</a:t>
            </a:r>
            <a:endParaRPr sz="1800">
              <a:latin typeface="Georgia"/>
              <a:cs typeface="Georgia"/>
            </a:endParaRPr>
          </a:p>
          <a:p>
            <a:pPr marL="400685" marR="821690" indent="-222885">
              <a:lnSpc>
                <a:spcPct val="100000"/>
              </a:lnSpc>
            </a:pPr>
            <a:r>
              <a:rPr sz="1800" b="1" spc="-10" dirty="0">
                <a:latin typeface="Georgia"/>
                <a:cs typeface="Georgia"/>
              </a:rPr>
              <a:t>public</a:t>
            </a:r>
            <a:r>
              <a:rPr sz="1800" spc="-10" dirty="0">
                <a:latin typeface="Georgia"/>
                <a:cs typeface="Georgia"/>
              </a:rPr>
              <a:t>: Test()</a:t>
            </a:r>
            <a:endParaRPr sz="1800">
              <a:latin typeface="Georgia"/>
              <a:cs typeface="Georgia"/>
            </a:endParaRPr>
          </a:p>
          <a:p>
            <a:pPr marL="512445">
              <a:lnSpc>
                <a:spcPct val="100000"/>
              </a:lnSpc>
              <a:tabLst>
                <a:tab pos="1000125" algn="l"/>
              </a:tabLst>
            </a:pPr>
            <a:r>
              <a:rPr sz="1800" spc="-50" dirty="0">
                <a:latin typeface="Georgia"/>
                <a:cs typeface="Georgia"/>
              </a:rPr>
              <a:t>{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10" dirty="0">
                <a:latin typeface="Georgia"/>
                <a:cs typeface="Georgia"/>
              </a:rPr>
              <a:t>num=8;</a:t>
            </a:r>
            <a:endParaRPr sz="1800">
              <a:latin typeface="Georgia"/>
              <a:cs typeface="Georgia"/>
            </a:endParaRPr>
          </a:p>
          <a:p>
            <a:pPr marL="512445">
              <a:lnSpc>
                <a:spcPct val="100000"/>
              </a:lnSpc>
            </a:pPr>
            <a:r>
              <a:rPr sz="1800" spc="-50" dirty="0">
                <a:latin typeface="Georgia"/>
                <a:cs typeface="Georgia"/>
              </a:rPr>
              <a:t>}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4807" y="3941826"/>
            <a:ext cx="123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Georgia"/>
                <a:cs typeface="Georgia"/>
              </a:rPr>
              <a:t>{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959" y="3941826"/>
            <a:ext cx="198056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 marR="5080" indent="-1682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eorgia"/>
                <a:cs typeface="Georgia"/>
              </a:rPr>
              <a:t>void</a:t>
            </a:r>
            <a:r>
              <a:rPr sz="1800" b="1" spc="-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operator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++() </a:t>
            </a:r>
            <a:r>
              <a:rPr sz="1800" dirty="0">
                <a:latin typeface="Georgia"/>
                <a:cs typeface="Georgia"/>
              </a:rPr>
              <a:t>num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=</a:t>
            </a:r>
            <a:r>
              <a:rPr sz="1800" spc="-10" dirty="0">
                <a:latin typeface="Georgia"/>
                <a:cs typeface="Georgia"/>
              </a:rPr>
              <a:t> num+2;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Georgia"/>
                <a:cs typeface="Georgia"/>
              </a:rPr>
              <a:t>}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Georgia"/>
                <a:cs typeface="Georgia"/>
              </a:rPr>
              <a:t>void</a:t>
            </a:r>
            <a:r>
              <a:rPr sz="1800" b="1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Print()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{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5038801"/>
            <a:ext cx="37966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35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cout&lt;&lt;"The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Count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is: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"&lt;&lt;num;</a:t>
            </a:r>
            <a:endParaRPr sz="1800">
              <a:latin typeface="Georgia"/>
              <a:cs typeface="Georgia"/>
            </a:endParaRPr>
          </a:p>
          <a:p>
            <a:pPr marL="400685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latin typeface="Georgia"/>
                <a:cs typeface="Georgia"/>
              </a:rPr>
              <a:t>}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Georgia"/>
                <a:cs typeface="Georgia"/>
              </a:rPr>
              <a:t>};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216" y="1106550"/>
            <a:ext cx="8531860" cy="2693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74</a:t>
            </a:r>
            <a:endParaRPr sz="1600">
              <a:latin typeface="Georgia"/>
              <a:cs typeface="Georgia"/>
            </a:endParaRPr>
          </a:p>
          <a:p>
            <a:pPr marL="12700" marR="5080" algn="just">
              <a:lnSpc>
                <a:spcPts val="4800"/>
              </a:lnSpc>
              <a:spcBef>
                <a:spcPts val="440"/>
              </a:spcBef>
            </a:pPr>
            <a:r>
              <a:rPr sz="2000" b="1" dirty="0">
                <a:latin typeface="Cambria"/>
                <a:cs typeface="Cambria"/>
              </a:rPr>
              <a:t>Function</a:t>
            </a:r>
            <a:r>
              <a:rPr sz="2000" b="1" spc="60" dirty="0">
                <a:latin typeface="Cambria"/>
                <a:cs typeface="Cambria"/>
              </a:rPr>
              <a:t>  </a:t>
            </a:r>
            <a:r>
              <a:rPr sz="2000" b="1" dirty="0">
                <a:latin typeface="Cambria"/>
                <a:cs typeface="Cambria"/>
              </a:rPr>
              <a:t>Overloading</a:t>
            </a:r>
            <a:r>
              <a:rPr sz="2000" b="1" spc="6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6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defined</a:t>
            </a:r>
            <a:r>
              <a:rPr sz="2000" spc="6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5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6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process</a:t>
            </a:r>
            <a:r>
              <a:rPr sz="2000" spc="5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6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having</a:t>
            </a:r>
            <a:r>
              <a:rPr sz="2000" spc="6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two</a:t>
            </a:r>
            <a:r>
              <a:rPr sz="2000" spc="6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60" dirty="0">
                <a:latin typeface="Cambria"/>
                <a:cs typeface="Cambria"/>
              </a:rPr>
              <a:t>  </a:t>
            </a:r>
            <a:r>
              <a:rPr sz="2000" spc="-20" dirty="0">
                <a:latin typeface="Cambria"/>
                <a:cs typeface="Cambria"/>
              </a:rPr>
              <a:t>more </a:t>
            </a:r>
            <a:r>
              <a:rPr sz="2000" dirty="0">
                <a:latin typeface="Cambria"/>
                <a:cs typeface="Cambria"/>
              </a:rPr>
              <a:t>function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same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name, but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different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parameters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known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function </a:t>
            </a:r>
            <a:r>
              <a:rPr sz="2000" dirty="0">
                <a:latin typeface="Cambria"/>
                <a:cs typeface="Cambria"/>
              </a:rPr>
              <a:t>overloading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C++.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function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overloading,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function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redefined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using</a:t>
            </a:r>
            <a:endParaRPr sz="2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1845"/>
              </a:spcBef>
            </a:pPr>
            <a:r>
              <a:rPr sz="2000" dirty="0">
                <a:latin typeface="Cambria"/>
                <a:cs typeface="Cambria"/>
              </a:rPr>
              <a:t>either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different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arguments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different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arguments.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216" y="1036532"/>
            <a:ext cx="4396740" cy="50825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4173854">
              <a:lnSpc>
                <a:spcPct val="100000"/>
              </a:lnSpc>
              <a:spcBef>
                <a:spcPts val="64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75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b="1" dirty="0">
                <a:latin typeface="Georgia"/>
                <a:cs typeface="Georgia"/>
              </a:rPr>
              <a:t>using</a:t>
            </a:r>
            <a:r>
              <a:rPr sz="1800" b="1" spc="-7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namespace</a:t>
            </a:r>
            <a:r>
              <a:rPr sz="1800" b="1" spc="-5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std;</a:t>
            </a:r>
            <a:endParaRPr sz="1800">
              <a:latin typeface="Georgia"/>
              <a:cs typeface="Georgia"/>
            </a:endParaRPr>
          </a:p>
          <a:p>
            <a:pPr marL="12700" marR="2508885">
              <a:lnSpc>
                <a:spcPct val="100000"/>
              </a:lnSpc>
            </a:pPr>
            <a:r>
              <a:rPr sz="1800" b="1" dirty="0">
                <a:latin typeface="Georgia"/>
                <a:cs typeface="Georgia"/>
              </a:rPr>
              <a:t>void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fun(</a:t>
            </a:r>
            <a:r>
              <a:rPr sz="1800" b="1" spc="-10" dirty="0">
                <a:latin typeface="Georgia"/>
                <a:cs typeface="Georgia"/>
              </a:rPr>
              <a:t>int</a:t>
            </a:r>
            <a:r>
              <a:rPr sz="1800" spc="-10" dirty="0">
                <a:latin typeface="Georgia"/>
                <a:cs typeface="Georgia"/>
              </a:rPr>
              <a:t>); </a:t>
            </a:r>
            <a:r>
              <a:rPr sz="1800" b="1" dirty="0">
                <a:latin typeface="Georgia"/>
                <a:cs typeface="Georgia"/>
              </a:rPr>
              <a:t>void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fun(</a:t>
            </a:r>
            <a:r>
              <a:rPr sz="1800" b="1" spc="-10" dirty="0">
                <a:latin typeface="Georgia"/>
                <a:cs typeface="Georgia"/>
              </a:rPr>
              <a:t>int</a:t>
            </a:r>
            <a:r>
              <a:rPr sz="1800" spc="-10" dirty="0">
                <a:latin typeface="Georgia"/>
                <a:cs typeface="Georgia"/>
              </a:rPr>
              <a:t>,</a:t>
            </a:r>
            <a:r>
              <a:rPr sz="1800" b="1" spc="-10" dirty="0">
                <a:latin typeface="Georgia"/>
                <a:cs typeface="Georgia"/>
              </a:rPr>
              <a:t>int</a:t>
            </a:r>
            <a:r>
              <a:rPr sz="1800" spc="-10" dirty="0">
                <a:latin typeface="Georgia"/>
                <a:cs typeface="Georgia"/>
              </a:rPr>
              <a:t>); </a:t>
            </a:r>
            <a:r>
              <a:rPr sz="1800" b="1" dirty="0">
                <a:latin typeface="Georgia"/>
                <a:cs typeface="Georgia"/>
              </a:rPr>
              <a:t>void</a:t>
            </a:r>
            <a:r>
              <a:rPr sz="1800" b="1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fun(</a:t>
            </a:r>
            <a:r>
              <a:rPr sz="1800" b="1" dirty="0">
                <a:latin typeface="Georgia"/>
                <a:cs typeface="Georgia"/>
              </a:rPr>
              <a:t>int</a:t>
            </a:r>
            <a:r>
              <a:rPr sz="1800" b="1" spc="-6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i)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latin typeface="Georgia"/>
                <a:cs typeface="Georgia"/>
              </a:rPr>
              <a:t>{</a:t>
            </a:r>
            <a:endParaRPr sz="1800">
              <a:latin typeface="Georgia"/>
              <a:cs typeface="Georgia"/>
            </a:endParaRPr>
          </a:p>
          <a:p>
            <a:pPr marL="23495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cout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&lt;&lt;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"Value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: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"</a:t>
            </a:r>
            <a:r>
              <a:rPr sz="1800" spc="-20" dirty="0">
                <a:latin typeface="Georgia"/>
                <a:cs typeface="Georgia"/>
              </a:rPr>
              <a:t> &lt;&lt;i;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Georgia"/>
                <a:cs typeface="Georgia"/>
              </a:rPr>
              <a:t>}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Georgia"/>
                <a:cs typeface="Georgia"/>
              </a:rPr>
              <a:t>void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fun(</a:t>
            </a:r>
            <a:r>
              <a:rPr sz="1800" b="1" dirty="0">
                <a:latin typeface="Georgia"/>
                <a:cs typeface="Georgia"/>
              </a:rPr>
              <a:t>int</a:t>
            </a:r>
            <a:r>
              <a:rPr sz="1800" b="1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a,</a:t>
            </a:r>
            <a:r>
              <a:rPr sz="1800" b="1" dirty="0">
                <a:latin typeface="Georgia"/>
                <a:cs typeface="Georgia"/>
              </a:rPr>
              <a:t>int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b)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Georgia"/>
                <a:cs typeface="Georgia"/>
              </a:rPr>
              <a:t>{</a:t>
            </a:r>
            <a:endParaRPr sz="1800">
              <a:latin typeface="Georgia"/>
              <a:cs typeface="Georgia"/>
            </a:endParaRPr>
          </a:p>
          <a:p>
            <a:pPr marL="234950" marR="1155065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cout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&lt;&lt;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"Value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: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"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&lt;&lt;a; </a:t>
            </a:r>
            <a:r>
              <a:rPr sz="1800" dirty="0">
                <a:latin typeface="Georgia"/>
                <a:cs typeface="Georgia"/>
              </a:rPr>
              <a:t>cout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&lt;&lt;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"Value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: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"</a:t>
            </a:r>
            <a:r>
              <a:rPr sz="1800" spc="-20" dirty="0">
                <a:latin typeface="Georgia"/>
                <a:cs typeface="Georgia"/>
              </a:rPr>
              <a:t> &lt;&lt;b;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Georgia"/>
                <a:cs typeface="Georgia"/>
              </a:rPr>
              <a:t>}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Georgia"/>
                <a:cs typeface="Georgia"/>
              </a:rPr>
              <a:t>int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main()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latin typeface="Georgia"/>
                <a:cs typeface="Georgia"/>
              </a:rPr>
              <a:t>{</a:t>
            </a:r>
            <a:endParaRPr sz="1800">
              <a:latin typeface="Georgia"/>
              <a:cs typeface="Georgia"/>
            </a:endParaRPr>
          </a:p>
          <a:p>
            <a:pPr marL="234950">
              <a:lnSpc>
                <a:spcPct val="100000"/>
              </a:lnSpc>
            </a:pPr>
            <a:r>
              <a:rPr sz="1800" spc="-10" dirty="0">
                <a:latin typeface="Georgia"/>
                <a:cs typeface="Georgia"/>
              </a:rPr>
              <a:t>fun(12);</a:t>
            </a:r>
            <a:endParaRPr sz="1800">
              <a:latin typeface="Georgia"/>
              <a:cs typeface="Georgia"/>
            </a:endParaRPr>
          </a:p>
          <a:p>
            <a:pPr marL="400685">
              <a:lnSpc>
                <a:spcPct val="100000"/>
              </a:lnSpc>
            </a:pPr>
            <a:r>
              <a:rPr sz="1800" b="1" dirty="0">
                <a:latin typeface="Georgia"/>
                <a:cs typeface="Georgia"/>
              </a:rPr>
              <a:t>return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0;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Georgia"/>
                <a:cs typeface="Georgia"/>
              </a:rPr>
              <a:t>}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037" y="1106550"/>
            <a:ext cx="8532495" cy="4032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76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76</a:t>
            </a:r>
            <a:endParaRPr sz="1600">
              <a:latin typeface="Georgia"/>
              <a:cs typeface="Georgia"/>
            </a:endParaRPr>
          </a:p>
          <a:p>
            <a:pPr marL="12700" marR="5080" algn="just">
              <a:lnSpc>
                <a:spcPct val="150000"/>
              </a:lnSpc>
              <a:spcBef>
                <a:spcPts val="825"/>
              </a:spcBef>
            </a:pPr>
            <a:r>
              <a:rPr sz="2000" b="1" dirty="0">
                <a:latin typeface="Cambria"/>
                <a:cs typeface="Cambria"/>
              </a:rPr>
              <a:t>Type </a:t>
            </a:r>
            <a:r>
              <a:rPr sz="2000" b="1" spc="-10" dirty="0">
                <a:latin typeface="Cambria"/>
                <a:cs typeface="Cambria"/>
              </a:rPr>
              <a:t>conversion: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 process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converts the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predefined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 type of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one </a:t>
            </a:r>
            <a:r>
              <a:rPr sz="2000" dirty="0">
                <a:latin typeface="Cambria"/>
                <a:cs typeface="Cambria"/>
              </a:rPr>
              <a:t>variable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into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appropriate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type.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main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idea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behind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conversion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convert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two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different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variables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into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single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solve </a:t>
            </a:r>
            <a:r>
              <a:rPr sz="2000" dirty="0">
                <a:latin typeface="Cambria"/>
                <a:cs typeface="Cambria"/>
              </a:rPr>
              <a:t>mathematical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logical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expressions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easily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without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any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loss.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2000" b="1" dirty="0">
                <a:latin typeface="Cambria"/>
                <a:cs typeface="Cambria"/>
              </a:rPr>
              <a:t>Type</a:t>
            </a:r>
            <a:r>
              <a:rPr sz="2000" b="1" spc="-5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conversion</a:t>
            </a:r>
            <a:r>
              <a:rPr sz="2000" b="1" spc="-7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is</a:t>
            </a:r>
            <a:r>
              <a:rPr sz="2000" b="1" spc="-5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of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two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types</a:t>
            </a:r>
            <a:endParaRPr sz="2000">
              <a:latin typeface="Cambria"/>
              <a:cs typeface="Cambria"/>
            </a:endParaRPr>
          </a:p>
          <a:p>
            <a:pPr marL="12700" marR="3286760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Narrowing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conversion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Explicate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conversion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widening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Implicate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conversion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06550"/>
            <a:ext cx="8530590" cy="2674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77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600">
              <a:latin typeface="Georgia"/>
              <a:cs typeface="Georgia"/>
            </a:endParaRPr>
          </a:p>
          <a:p>
            <a:pPr marL="299085" marR="5715" indent="-287020">
              <a:lnSpc>
                <a:spcPct val="1501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Georgia"/>
                <a:cs typeface="Georgia"/>
              </a:rPr>
              <a:t>When</a:t>
            </a:r>
            <a:r>
              <a:rPr sz="1800" spc="3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we</a:t>
            </a:r>
            <a:r>
              <a:rPr sz="1800" spc="3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are</a:t>
            </a:r>
            <a:r>
              <a:rPr sz="1800" spc="3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assigning</a:t>
            </a:r>
            <a:r>
              <a:rPr sz="1800" spc="3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3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larger</a:t>
            </a:r>
            <a:r>
              <a:rPr sz="1800" spc="3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type</a:t>
            </a:r>
            <a:r>
              <a:rPr sz="1800" spc="39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3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4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smaller</a:t>
            </a:r>
            <a:r>
              <a:rPr sz="1800" spc="3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type,</a:t>
            </a:r>
            <a:r>
              <a:rPr sz="1800" spc="38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Explicit</a:t>
            </a:r>
            <a:r>
              <a:rPr sz="1800" b="1" spc="37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Casting</a:t>
            </a:r>
            <a:r>
              <a:rPr sz="1800" b="1" spc="35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is </a:t>
            </a:r>
            <a:r>
              <a:rPr sz="1800" spc="-10" dirty="0">
                <a:latin typeface="Georgia"/>
                <a:cs typeface="Georgia"/>
              </a:rPr>
              <a:t>required.</a:t>
            </a:r>
            <a:endParaRPr sz="1800">
              <a:latin typeface="Georgia"/>
              <a:cs typeface="Georgia"/>
            </a:endParaRPr>
          </a:p>
          <a:p>
            <a:pPr marL="299085" marR="5080" indent="-287020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3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narrowing</a:t>
            </a:r>
            <a:r>
              <a:rPr sz="1800" spc="3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conversion</a:t>
            </a:r>
            <a:r>
              <a:rPr sz="1800" spc="3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3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one</a:t>
            </a:r>
            <a:r>
              <a:rPr sz="1800" spc="3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that</a:t>
            </a:r>
            <a:r>
              <a:rPr sz="1800" spc="3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converts</a:t>
            </a:r>
            <a:r>
              <a:rPr sz="1800" spc="3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</a:t>
            </a:r>
            <a:r>
              <a:rPr sz="1800" spc="3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object</a:t>
            </a:r>
            <a:r>
              <a:rPr sz="1800" spc="3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3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3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type</a:t>
            </a:r>
            <a:r>
              <a:rPr sz="1800" spc="3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that</a:t>
            </a:r>
            <a:r>
              <a:rPr sz="1800" spc="4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cannot </a:t>
            </a:r>
            <a:r>
              <a:rPr sz="1800" dirty="0">
                <a:latin typeface="Georgia"/>
                <a:cs typeface="Georgia"/>
              </a:rPr>
              <a:t>include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all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values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original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type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float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int</a:t>
            </a:r>
            <a:endParaRPr sz="18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this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conversion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generally</a:t>
            </a:r>
            <a:r>
              <a:rPr sz="1800" spc="360" dirty="0">
                <a:latin typeface="Cambria"/>
                <a:cs typeface="Cambria"/>
              </a:rPr>
              <a:t> </a:t>
            </a:r>
            <a:r>
              <a:rPr sz="1800" dirty="0">
                <a:latin typeface="Georgia"/>
                <a:cs typeface="Georgia"/>
              </a:rPr>
              <a:t>may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lose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data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0570" y="2295270"/>
            <a:ext cx="47377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Georgia"/>
                <a:cs typeface="Georgia"/>
              </a:rPr>
              <a:t>//</a:t>
            </a:r>
            <a:r>
              <a:rPr sz="1700" spc="-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Explicit</a:t>
            </a:r>
            <a:r>
              <a:rPr sz="1700" spc="-3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casting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is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needed</a:t>
            </a:r>
            <a:r>
              <a:rPr sz="1700" spc="-5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for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below</a:t>
            </a:r>
            <a:r>
              <a:rPr sz="1700" spc="-50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conversion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166340"/>
            <a:ext cx="2141855" cy="196913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549275" indent="-536575">
              <a:lnSpc>
                <a:spcPct val="100000"/>
              </a:lnSpc>
              <a:spcBef>
                <a:spcPts val="1120"/>
              </a:spcBef>
              <a:buClr>
                <a:srgbClr val="D16248"/>
              </a:buClr>
              <a:buSzPct val="85294"/>
              <a:buFont typeface="Wingdings"/>
              <a:buChar char=""/>
              <a:tabLst>
                <a:tab pos="549275" algn="l"/>
              </a:tabLst>
            </a:pPr>
            <a:r>
              <a:rPr sz="1700" dirty="0">
                <a:latin typeface="Georgia"/>
                <a:cs typeface="Georgia"/>
              </a:rPr>
              <a:t>double</a:t>
            </a:r>
            <a:r>
              <a:rPr sz="1700" spc="-4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d</a:t>
            </a:r>
            <a:r>
              <a:rPr sz="1700" spc="-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=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spc="-20" dirty="0">
                <a:latin typeface="Georgia"/>
                <a:cs typeface="Georgia"/>
              </a:rPr>
              <a:t>30.0;</a:t>
            </a:r>
            <a:endParaRPr sz="1700">
              <a:latin typeface="Georgia"/>
              <a:cs typeface="Georgia"/>
            </a:endParaRPr>
          </a:p>
          <a:p>
            <a:pPr marL="443865" indent="-431165">
              <a:lnSpc>
                <a:spcPct val="100000"/>
              </a:lnSpc>
              <a:spcBef>
                <a:spcPts val="1020"/>
              </a:spcBef>
              <a:buClr>
                <a:srgbClr val="D16248"/>
              </a:buClr>
              <a:buSzPct val="85294"/>
              <a:buFont typeface="Wingdings"/>
              <a:buChar char=""/>
              <a:tabLst>
                <a:tab pos="443865" algn="l"/>
              </a:tabLst>
            </a:pPr>
            <a:r>
              <a:rPr sz="1700" dirty="0">
                <a:latin typeface="Georgia"/>
                <a:cs typeface="Georgia"/>
              </a:rPr>
              <a:t>float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f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=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(float)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spc="-25" dirty="0">
                <a:latin typeface="Georgia"/>
                <a:cs typeface="Georgia"/>
              </a:rPr>
              <a:t>d;</a:t>
            </a:r>
            <a:endParaRPr sz="1700">
              <a:latin typeface="Georgia"/>
              <a:cs typeface="Georgia"/>
            </a:endParaRPr>
          </a:p>
          <a:p>
            <a:pPr marL="286385" indent="-273685">
              <a:lnSpc>
                <a:spcPct val="100000"/>
              </a:lnSpc>
              <a:spcBef>
                <a:spcPts val="1020"/>
              </a:spcBef>
              <a:buClr>
                <a:srgbClr val="D16248"/>
              </a:buClr>
              <a:buSzPct val="85294"/>
              <a:buFont typeface="Wingdings"/>
              <a:buChar char=""/>
              <a:tabLst>
                <a:tab pos="286385" algn="l"/>
              </a:tabLst>
            </a:pPr>
            <a:r>
              <a:rPr sz="1700" dirty="0">
                <a:latin typeface="Georgia"/>
                <a:cs typeface="Georgia"/>
              </a:rPr>
              <a:t>long</a:t>
            </a:r>
            <a:r>
              <a:rPr sz="1700" spc="-4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l =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(long)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spc="-25" dirty="0">
                <a:latin typeface="Georgia"/>
                <a:cs typeface="Georgia"/>
              </a:rPr>
              <a:t>f;</a:t>
            </a:r>
            <a:endParaRPr sz="1700">
              <a:latin typeface="Georgia"/>
              <a:cs typeface="Georgia"/>
            </a:endParaRPr>
          </a:p>
          <a:p>
            <a:pPr marL="338455" indent="-325755">
              <a:lnSpc>
                <a:spcPct val="100000"/>
              </a:lnSpc>
              <a:spcBef>
                <a:spcPts val="1019"/>
              </a:spcBef>
              <a:buClr>
                <a:srgbClr val="D16248"/>
              </a:buClr>
              <a:buSzPct val="85294"/>
              <a:buFont typeface="Wingdings"/>
              <a:buChar char=""/>
              <a:tabLst>
                <a:tab pos="338455" algn="l"/>
              </a:tabLst>
            </a:pPr>
            <a:r>
              <a:rPr sz="1700" dirty="0">
                <a:latin typeface="Georgia"/>
                <a:cs typeface="Georgia"/>
              </a:rPr>
              <a:t>int</a:t>
            </a:r>
            <a:r>
              <a:rPr sz="1700" spc="-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 =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(int)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spc="-25" dirty="0">
                <a:latin typeface="Georgia"/>
                <a:cs typeface="Georgia"/>
              </a:rPr>
              <a:t>l;</a:t>
            </a:r>
            <a:endParaRPr sz="1700">
              <a:latin typeface="Georgia"/>
              <a:cs typeface="Georgia"/>
            </a:endParaRPr>
          </a:p>
          <a:p>
            <a:pPr marL="338455" indent="-325755">
              <a:lnSpc>
                <a:spcPct val="100000"/>
              </a:lnSpc>
              <a:spcBef>
                <a:spcPts val="1019"/>
              </a:spcBef>
              <a:buClr>
                <a:srgbClr val="D16248"/>
              </a:buClr>
              <a:buSzPct val="85294"/>
              <a:buFont typeface="Wingdings"/>
              <a:buChar char=""/>
              <a:tabLst>
                <a:tab pos="338455" algn="l"/>
              </a:tabLst>
            </a:pPr>
            <a:r>
              <a:rPr sz="1700" dirty="0">
                <a:latin typeface="Georgia"/>
                <a:cs typeface="Georgia"/>
              </a:rPr>
              <a:t>short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=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(short)</a:t>
            </a:r>
            <a:r>
              <a:rPr sz="1700" spc="-35" dirty="0">
                <a:latin typeface="Georgia"/>
                <a:cs typeface="Georgia"/>
              </a:rPr>
              <a:t> </a:t>
            </a:r>
            <a:r>
              <a:rPr sz="1700" spc="-25" dirty="0">
                <a:latin typeface="Georgia"/>
                <a:cs typeface="Georgia"/>
              </a:rPr>
              <a:t>i;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4109694"/>
            <a:ext cx="4196715" cy="196913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1120"/>
              </a:spcBef>
              <a:buClr>
                <a:srgbClr val="D16248"/>
              </a:buClr>
              <a:buSzPct val="85294"/>
              <a:buFont typeface="Wingdings"/>
              <a:buChar char=""/>
              <a:tabLst>
                <a:tab pos="338455" algn="l"/>
              </a:tabLst>
            </a:pPr>
            <a:r>
              <a:rPr sz="1700" spc="-10" dirty="0">
                <a:latin typeface="Georgia"/>
                <a:cs typeface="Georgia"/>
              </a:rPr>
              <a:t>System.out.println("double</a:t>
            </a:r>
            <a:r>
              <a:rPr sz="1700" spc="-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value</a:t>
            </a:r>
            <a:r>
              <a:rPr sz="1700" spc="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:</a:t>
            </a:r>
            <a:r>
              <a:rPr sz="1700" spc="3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"+d);</a:t>
            </a:r>
            <a:endParaRPr sz="1700">
              <a:latin typeface="Georgia"/>
              <a:cs typeface="Georgia"/>
            </a:endParaRPr>
          </a:p>
          <a:p>
            <a:pPr marL="338455" indent="-325755">
              <a:lnSpc>
                <a:spcPct val="100000"/>
              </a:lnSpc>
              <a:spcBef>
                <a:spcPts val="1020"/>
              </a:spcBef>
              <a:buClr>
                <a:srgbClr val="D16248"/>
              </a:buClr>
              <a:buSzPct val="85294"/>
              <a:buFont typeface="Wingdings"/>
              <a:buChar char=""/>
              <a:tabLst>
                <a:tab pos="338455" algn="l"/>
              </a:tabLst>
            </a:pPr>
            <a:r>
              <a:rPr sz="1700" spc="-10" dirty="0">
                <a:latin typeface="Georgia"/>
                <a:cs typeface="Georgia"/>
              </a:rPr>
              <a:t>System.out.println("float</a:t>
            </a:r>
            <a:r>
              <a:rPr sz="1700" spc="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value</a:t>
            </a:r>
            <a:r>
              <a:rPr sz="1700" spc="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:</a:t>
            </a:r>
            <a:r>
              <a:rPr sz="1700" spc="3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"+f);</a:t>
            </a:r>
            <a:endParaRPr sz="1700">
              <a:latin typeface="Georgia"/>
              <a:cs typeface="Georgia"/>
            </a:endParaRPr>
          </a:p>
          <a:p>
            <a:pPr marL="338455" indent="-325755">
              <a:lnSpc>
                <a:spcPct val="100000"/>
              </a:lnSpc>
              <a:spcBef>
                <a:spcPts val="1019"/>
              </a:spcBef>
              <a:buClr>
                <a:srgbClr val="D16248"/>
              </a:buClr>
              <a:buSzPct val="85294"/>
              <a:buFont typeface="Wingdings"/>
              <a:buChar char=""/>
              <a:tabLst>
                <a:tab pos="338455" algn="l"/>
              </a:tabLst>
            </a:pPr>
            <a:r>
              <a:rPr sz="1700" spc="-10" dirty="0">
                <a:latin typeface="Georgia"/>
                <a:cs typeface="Georgia"/>
              </a:rPr>
              <a:t>System.out.println("long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value</a:t>
            </a:r>
            <a:r>
              <a:rPr sz="1700" spc="2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:</a:t>
            </a:r>
            <a:r>
              <a:rPr sz="1700" spc="3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"+l);</a:t>
            </a:r>
            <a:endParaRPr sz="1700">
              <a:latin typeface="Georgia"/>
              <a:cs typeface="Georgia"/>
            </a:endParaRPr>
          </a:p>
          <a:p>
            <a:pPr marL="286385" indent="-273685">
              <a:lnSpc>
                <a:spcPct val="100000"/>
              </a:lnSpc>
              <a:spcBef>
                <a:spcPts val="1019"/>
              </a:spcBef>
              <a:buClr>
                <a:srgbClr val="D16248"/>
              </a:buClr>
              <a:buSzPct val="85294"/>
              <a:buFont typeface="Wingdings"/>
              <a:buChar char=""/>
              <a:tabLst>
                <a:tab pos="286385" algn="l"/>
              </a:tabLst>
            </a:pPr>
            <a:r>
              <a:rPr sz="1700" spc="-10" dirty="0">
                <a:latin typeface="Georgia"/>
                <a:cs typeface="Georgia"/>
              </a:rPr>
              <a:t>System.out.println("int </a:t>
            </a:r>
            <a:r>
              <a:rPr sz="1700" dirty="0">
                <a:latin typeface="Georgia"/>
                <a:cs typeface="Georgia"/>
              </a:rPr>
              <a:t>value</a:t>
            </a:r>
            <a:r>
              <a:rPr sz="1700" spc="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:</a:t>
            </a:r>
            <a:r>
              <a:rPr sz="1700" spc="45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"+i);</a:t>
            </a:r>
            <a:endParaRPr sz="1700">
              <a:latin typeface="Georgia"/>
              <a:cs typeface="Georgia"/>
            </a:endParaRPr>
          </a:p>
          <a:p>
            <a:pPr marL="338455" indent="-325755">
              <a:lnSpc>
                <a:spcPct val="100000"/>
              </a:lnSpc>
              <a:spcBef>
                <a:spcPts val="1019"/>
              </a:spcBef>
              <a:buClr>
                <a:srgbClr val="D16248"/>
              </a:buClr>
              <a:buSzPct val="85294"/>
              <a:buFont typeface="Wingdings"/>
              <a:buChar char=""/>
              <a:tabLst>
                <a:tab pos="338455" algn="l"/>
              </a:tabLst>
            </a:pPr>
            <a:r>
              <a:rPr sz="1700" dirty="0">
                <a:latin typeface="Georgia"/>
                <a:cs typeface="Georgia"/>
              </a:rPr>
              <a:t>} </a:t>
            </a:r>
            <a:r>
              <a:rPr sz="1700" spc="-50" dirty="0">
                <a:latin typeface="Georgia"/>
                <a:cs typeface="Georgia"/>
              </a:rPr>
              <a:t>}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106550"/>
            <a:ext cx="4409440" cy="1085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78</a:t>
            </a:r>
            <a:endParaRPr sz="1600">
              <a:latin typeface="Georgia"/>
              <a:cs typeface="Georgia"/>
            </a:endParaRPr>
          </a:p>
          <a:p>
            <a:pPr marL="286385" indent="-273685">
              <a:lnSpc>
                <a:spcPct val="100000"/>
              </a:lnSpc>
              <a:spcBef>
                <a:spcPts val="1325"/>
              </a:spcBef>
              <a:buClr>
                <a:srgbClr val="D16248"/>
              </a:buClr>
              <a:buSzPct val="85294"/>
              <a:buFont typeface="Wingdings"/>
              <a:buChar char=""/>
              <a:tabLst>
                <a:tab pos="286385" algn="l"/>
              </a:tabLst>
            </a:pPr>
            <a:r>
              <a:rPr sz="1700" dirty="0">
                <a:latin typeface="Georgia"/>
                <a:cs typeface="Georgia"/>
              </a:rPr>
              <a:t>public</a:t>
            </a:r>
            <a:r>
              <a:rPr sz="1700" spc="-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class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spc="-10" dirty="0">
                <a:latin typeface="Georgia"/>
                <a:cs typeface="Georgia"/>
              </a:rPr>
              <a:t>ExplicitCastingExample</a:t>
            </a:r>
            <a:endParaRPr sz="1700">
              <a:latin typeface="Georgia"/>
              <a:cs typeface="Georgia"/>
            </a:endParaRPr>
          </a:p>
          <a:p>
            <a:pPr marL="286385" indent="-273685">
              <a:lnSpc>
                <a:spcPct val="100000"/>
              </a:lnSpc>
              <a:spcBef>
                <a:spcPts val="1019"/>
              </a:spcBef>
              <a:buClr>
                <a:srgbClr val="D16248"/>
              </a:buClr>
              <a:buSzPct val="85294"/>
              <a:buFont typeface="Wingdings"/>
              <a:buChar char=""/>
              <a:tabLst>
                <a:tab pos="286385" algn="l"/>
                <a:tab pos="589915" algn="l"/>
              </a:tabLst>
            </a:pPr>
            <a:r>
              <a:rPr sz="1700" spc="-50" dirty="0">
                <a:latin typeface="Georgia"/>
                <a:cs typeface="Georgia"/>
              </a:rPr>
              <a:t>{</a:t>
            </a:r>
            <a:r>
              <a:rPr sz="1700" dirty="0">
                <a:latin typeface="Georgia"/>
                <a:cs typeface="Georgia"/>
              </a:rPr>
              <a:t>	public</a:t>
            </a:r>
            <a:r>
              <a:rPr sz="1700" spc="-5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static</a:t>
            </a:r>
            <a:r>
              <a:rPr sz="1700" spc="-2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void</a:t>
            </a:r>
            <a:r>
              <a:rPr sz="1700" spc="-4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main(String</a:t>
            </a:r>
            <a:r>
              <a:rPr sz="1700" spc="-5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args[])</a:t>
            </a:r>
            <a:r>
              <a:rPr sz="1700" spc="-20" dirty="0">
                <a:latin typeface="Georgia"/>
                <a:cs typeface="Georgia"/>
              </a:rPr>
              <a:t> </a:t>
            </a:r>
            <a:r>
              <a:rPr sz="1700" spc="-50" dirty="0">
                <a:latin typeface="Georgia"/>
                <a:cs typeface="Georgia"/>
              </a:rPr>
              <a:t>{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606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spc="-10" dirty="0"/>
              <a:t>Types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3260" y="1106550"/>
            <a:ext cx="8529955" cy="3583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 algn="ctr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7A9799"/>
                </a:solidFill>
                <a:latin typeface="Georgia"/>
                <a:cs typeface="Georgia"/>
              </a:rPr>
              <a:t>9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mbria"/>
                <a:cs typeface="Cambria"/>
              </a:rPr>
              <a:t>Built</a:t>
            </a:r>
            <a:r>
              <a:rPr sz="2000" b="1" spc="-5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in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Data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types/Primitive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Data</a:t>
            </a:r>
            <a:r>
              <a:rPr sz="2000" b="1" spc="-10" dirty="0">
                <a:latin typeface="Cambria"/>
                <a:cs typeface="Cambria"/>
              </a:rPr>
              <a:t> Types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Cambria"/>
              <a:cs typeface="Cambria"/>
            </a:endParaRPr>
          </a:p>
          <a:p>
            <a:pPr marL="238125" indent="-225425">
              <a:lnSpc>
                <a:spcPct val="100000"/>
              </a:lnSpc>
              <a:spcBef>
                <a:spcPts val="5"/>
              </a:spcBef>
              <a:buChar char="•"/>
              <a:tabLst>
                <a:tab pos="238125" algn="l"/>
              </a:tabLst>
            </a:pPr>
            <a:r>
              <a:rPr sz="2000" dirty="0">
                <a:latin typeface="Cambria"/>
                <a:cs typeface="Cambria"/>
              </a:rPr>
              <a:t>These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4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types</a:t>
            </a:r>
            <a:r>
              <a:rPr sz="2000" spc="4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434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built-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4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4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predefined</a:t>
            </a:r>
            <a:r>
              <a:rPr sz="2000" spc="4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4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types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4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43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used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Cambria"/>
              <a:buChar char="•"/>
            </a:pP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mbria"/>
                <a:cs typeface="Cambria"/>
              </a:rPr>
              <a:t>directly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user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declare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variables.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20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Primitive</a:t>
            </a:r>
            <a:r>
              <a:rPr sz="1800" spc="3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data</a:t>
            </a:r>
            <a:r>
              <a:rPr sz="1800" spc="3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types</a:t>
            </a:r>
            <a:r>
              <a:rPr sz="1800" spc="30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are</a:t>
            </a:r>
            <a:r>
              <a:rPr sz="1800" spc="29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those</a:t>
            </a:r>
            <a:r>
              <a:rPr sz="1800" spc="31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that</a:t>
            </a:r>
            <a:r>
              <a:rPr sz="1800" b="1" spc="27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are</a:t>
            </a:r>
            <a:r>
              <a:rPr sz="1800" b="1" spc="27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not</a:t>
            </a:r>
            <a:r>
              <a:rPr sz="1800" b="1" spc="27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defined</a:t>
            </a:r>
            <a:r>
              <a:rPr sz="1800" b="1" spc="27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in</a:t>
            </a:r>
            <a:r>
              <a:rPr sz="1800" b="1" spc="27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terms</a:t>
            </a:r>
            <a:r>
              <a:rPr sz="1800" b="1" spc="27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of</a:t>
            </a:r>
            <a:r>
              <a:rPr sz="1800" b="1" spc="29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other</a:t>
            </a:r>
            <a:r>
              <a:rPr sz="1800" b="1" spc="280" dirty="0">
                <a:latin typeface="Georgia"/>
                <a:cs typeface="Georgia"/>
              </a:rPr>
              <a:t> </a:t>
            </a:r>
            <a:r>
              <a:rPr sz="1800" b="1" spc="-20" dirty="0">
                <a:latin typeface="Georgia"/>
                <a:cs typeface="Georgia"/>
              </a:rPr>
              <a:t>data </a:t>
            </a:r>
            <a:r>
              <a:rPr sz="1800" b="1" spc="-10" dirty="0">
                <a:latin typeface="Georgia"/>
                <a:cs typeface="Georgia"/>
              </a:rPr>
              <a:t>types</a:t>
            </a:r>
            <a:endParaRPr sz="1800">
              <a:latin typeface="Georgia"/>
              <a:cs typeface="Georgia"/>
            </a:endParaRPr>
          </a:p>
          <a:p>
            <a:pPr marL="179705" indent="-167005">
              <a:lnSpc>
                <a:spcPct val="100000"/>
              </a:lnSpc>
              <a:spcBef>
                <a:spcPts val="1660"/>
              </a:spcBef>
              <a:buChar char="•"/>
              <a:tabLst>
                <a:tab pos="179705" algn="l"/>
              </a:tabLst>
            </a:pPr>
            <a:r>
              <a:rPr sz="2000" spc="-10" dirty="0">
                <a:latin typeface="Cambria"/>
                <a:cs typeface="Cambria"/>
              </a:rPr>
              <a:t>Primitive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available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C++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are: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106550"/>
            <a:ext cx="8531860" cy="3811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79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600">
              <a:latin typeface="Georgia"/>
              <a:cs typeface="Georgia"/>
            </a:endParaRPr>
          </a:p>
          <a:p>
            <a:pPr marL="12700" marR="6985" algn="just">
              <a:lnSpc>
                <a:spcPct val="150000"/>
              </a:lnSpc>
            </a:pPr>
            <a:r>
              <a:rPr sz="2000" b="1" dirty="0">
                <a:latin typeface="Cambria"/>
                <a:cs typeface="Cambria"/>
              </a:rPr>
              <a:t>A</a:t>
            </a:r>
            <a:r>
              <a:rPr sz="2000" b="1" spc="2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widening</a:t>
            </a:r>
            <a:r>
              <a:rPr sz="2000" b="1" spc="2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conversion</a:t>
            </a:r>
            <a:r>
              <a:rPr sz="2000" b="1" spc="1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or</a:t>
            </a:r>
            <a:r>
              <a:rPr sz="2000" b="1" spc="1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Implicate</a:t>
            </a:r>
            <a:r>
              <a:rPr sz="2000" b="1" spc="2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conversion</a:t>
            </a:r>
            <a:r>
              <a:rPr sz="2000" b="1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object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is </a:t>
            </a:r>
            <a:r>
              <a:rPr sz="2000" spc="-10" dirty="0">
                <a:latin typeface="Cambria"/>
                <a:cs typeface="Cambria"/>
              </a:rPr>
              <a:t>converted</a:t>
            </a:r>
            <a:r>
              <a:rPr sz="2000" dirty="0">
                <a:latin typeface="Cambria"/>
                <a:cs typeface="Cambria"/>
              </a:rPr>
              <a:t> to a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 include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least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approximations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values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original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float</a:t>
            </a:r>
            <a:endParaRPr sz="20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Cambria"/>
                <a:cs typeface="Cambria"/>
              </a:rPr>
              <a:t>Widening</a:t>
            </a:r>
            <a:r>
              <a:rPr sz="2000" b="1" spc="4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Type</a:t>
            </a:r>
            <a:r>
              <a:rPr sz="2000" b="1" spc="7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Conversion</a:t>
            </a:r>
            <a:r>
              <a:rPr sz="2000" b="1" spc="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happen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if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both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types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compatible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the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target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larger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than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source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type.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Widening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Casting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takes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place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when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b="1" spc="-25" dirty="0">
                <a:latin typeface="Cambria"/>
                <a:cs typeface="Cambria"/>
              </a:rPr>
              <a:t>two</a:t>
            </a:r>
            <a:endParaRPr sz="2000">
              <a:latin typeface="Cambria"/>
              <a:cs typeface="Cambria"/>
            </a:endParaRPr>
          </a:p>
          <a:p>
            <a:pPr marL="12700" marR="373380">
              <a:lnSpc>
                <a:spcPct val="150000"/>
              </a:lnSpc>
              <a:spcBef>
                <a:spcPts val="5"/>
              </a:spcBef>
            </a:pPr>
            <a:r>
              <a:rPr sz="2000" b="1" dirty="0">
                <a:latin typeface="Cambria"/>
                <a:cs typeface="Cambria"/>
              </a:rPr>
              <a:t>types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are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compatible</a:t>
            </a:r>
            <a:r>
              <a:rPr sz="2000" b="1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target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type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is</a:t>
            </a:r>
            <a:r>
              <a:rPr sz="2000" b="1" spc="-5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larger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than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the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source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type</a:t>
            </a:r>
            <a:r>
              <a:rPr sz="2000" spc="-10" dirty="0">
                <a:latin typeface="Cambria"/>
                <a:cs typeface="Cambria"/>
              </a:rPr>
              <a:t>.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conversion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generally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considered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safe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55414" y="1106550"/>
            <a:ext cx="270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80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298" y="1216208"/>
            <a:ext cx="4540250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latin typeface="Cambria"/>
                <a:cs typeface="Cambria"/>
              </a:rPr>
              <a:t>public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class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ImplicitCastingExample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89255" algn="l"/>
              </a:tabLst>
            </a:pPr>
            <a:r>
              <a:rPr sz="2000" spc="-50" dirty="0">
                <a:latin typeface="Cambria"/>
                <a:cs typeface="Cambria"/>
              </a:rPr>
              <a:t>{</a:t>
            </a:r>
            <a:r>
              <a:rPr sz="2000" dirty="0">
                <a:latin typeface="Cambria"/>
                <a:cs typeface="Cambria"/>
              </a:rPr>
              <a:t>	public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static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void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main(String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args[])</a:t>
            </a:r>
            <a:r>
              <a:rPr sz="2000" spc="-50" dirty="0">
                <a:latin typeface="Cambria"/>
                <a:cs typeface="Cambria"/>
              </a:rPr>
              <a:t> {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8914" y="2283332"/>
            <a:ext cx="4648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"/>
                <a:cs typeface="Cambria"/>
              </a:rPr>
              <a:t>//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casting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needed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below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conversion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550" y="2132028"/>
            <a:ext cx="122237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latin typeface="Cambria"/>
                <a:cs typeface="Cambria"/>
              </a:rPr>
              <a:t>byte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40; </a:t>
            </a:r>
            <a:r>
              <a:rPr sz="2000" dirty="0">
                <a:latin typeface="Cambria"/>
                <a:cs typeface="Cambria"/>
              </a:rPr>
              <a:t>short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j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i; </a:t>
            </a:r>
            <a:r>
              <a:rPr sz="2000" dirty="0">
                <a:latin typeface="Cambria"/>
                <a:cs typeface="Cambria"/>
              </a:rPr>
              <a:t>int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k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j; </a:t>
            </a:r>
            <a:r>
              <a:rPr sz="2000" dirty="0">
                <a:latin typeface="Cambria"/>
                <a:cs typeface="Cambria"/>
              </a:rPr>
              <a:t>long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 </a:t>
            </a:r>
            <a:r>
              <a:rPr sz="2000" spc="-25" dirty="0">
                <a:latin typeface="Cambria"/>
                <a:cs typeface="Cambria"/>
              </a:rPr>
              <a:t>k;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298" y="3960469"/>
            <a:ext cx="4190365" cy="231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610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Cambria"/>
                <a:cs typeface="Cambria"/>
              </a:rPr>
              <a:t>System.out.println("byte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value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: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"+i); System.out.println("short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value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: </a:t>
            </a:r>
            <a:r>
              <a:rPr sz="2000" spc="-10" dirty="0">
                <a:latin typeface="Cambria"/>
                <a:cs typeface="Cambria"/>
              </a:rPr>
              <a:t>"+j); System.out.println("int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value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:</a:t>
            </a:r>
            <a:r>
              <a:rPr sz="2000" spc="-10" dirty="0">
                <a:latin typeface="Cambria"/>
                <a:cs typeface="Cambria"/>
              </a:rPr>
              <a:t> "+k); System.out.println("long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value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: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"+l);</a:t>
            </a:r>
            <a:endParaRPr sz="2000">
              <a:latin typeface="Cambria"/>
              <a:cs typeface="Cambria"/>
            </a:endParaRPr>
          </a:p>
          <a:p>
            <a:pPr marL="29019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}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}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Expressions</a:t>
            </a:r>
            <a:r>
              <a:rPr spc="-70" dirty="0"/>
              <a:t> </a:t>
            </a:r>
            <a:r>
              <a:rPr dirty="0"/>
              <a:t>&amp;</a:t>
            </a:r>
            <a:r>
              <a:rPr spc="-70" dirty="0"/>
              <a:t> </a:t>
            </a:r>
            <a:r>
              <a:rPr spc="-10" dirty="0"/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0667"/>
            <a:ext cx="8836660" cy="5931535"/>
            <a:chOff x="0" y="10667"/>
            <a:chExt cx="8836660" cy="5931535"/>
          </a:xfrm>
        </p:grpSpPr>
        <p:sp>
          <p:nvSpPr>
            <p:cNvPr id="4" name="object 4"/>
            <p:cNvSpPr/>
            <p:nvPr/>
          </p:nvSpPr>
          <p:spPr>
            <a:xfrm>
              <a:off x="0" y="10667"/>
              <a:ext cx="1905" cy="436245"/>
            </a:xfrm>
            <a:custGeom>
              <a:avLst/>
              <a:gdLst/>
              <a:ahLst/>
              <a:cxnLst/>
              <a:rect l="l" t="t" r="r" b="b"/>
              <a:pathLst>
                <a:path w="1905" h="436245">
                  <a:moveTo>
                    <a:pt x="1524" y="0"/>
                  </a:moveTo>
                  <a:lnTo>
                    <a:pt x="0" y="0"/>
                  </a:lnTo>
                  <a:lnTo>
                    <a:pt x="0" y="435863"/>
                  </a:lnTo>
                  <a:lnTo>
                    <a:pt x="1524" y="435863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151" y="1656588"/>
              <a:ext cx="5715000" cy="428548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0375" y="1106550"/>
            <a:ext cx="4347845" cy="1184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81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1800" dirty="0">
                <a:latin typeface="Cambria"/>
                <a:cs typeface="Cambria"/>
              </a:rPr>
              <a:t>Let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See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flow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java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that</a:t>
            </a:r>
            <a:endParaRPr sz="1800">
              <a:latin typeface="Cambria"/>
              <a:cs typeface="Cambria"/>
            </a:endParaRPr>
          </a:p>
          <a:p>
            <a:pPr marL="628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can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converted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another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Implicitly.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7015">
              <a:lnSpc>
                <a:spcPct val="100000"/>
              </a:lnSpc>
              <a:spcBef>
                <a:spcPts val="95"/>
              </a:spcBef>
            </a:pPr>
            <a:r>
              <a:rPr dirty="0"/>
              <a:t>Loop</a:t>
            </a:r>
            <a:r>
              <a:rPr spc="-70" dirty="0"/>
              <a:t> </a:t>
            </a:r>
            <a:r>
              <a:rPr spc="-10" dirty="0"/>
              <a:t>Controlled</a:t>
            </a:r>
            <a:r>
              <a:rPr spc="-60" dirty="0"/>
              <a:t> </a:t>
            </a:r>
            <a:r>
              <a:rPr spc="-10" dirty="0"/>
              <a:t>Mechanism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1509" y="1106550"/>
            <a:ext cx="2590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82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491" y="1405509"/>
            <a:ext cx="2418715" cy="24949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dirty="0">
                <a:latin typeface="Cambria"/>
                <a:cs typeface="Cambria"/>
              </a:rPr>
              <a:t>Different</a:t>
            </a:r>
            <a:r>
              <a:rPr sz="1800" b="1" spc="-5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types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20" dirty="0">
                <a:latin typeface="Cambria"/>
                <a:cs typeface="Cambria"/>
              </a:rPr>
              <a:t> Loop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b="1" dirty="0">
                <a:latin typeface="Cambria"/>
                <a:cs typeface="Cambria"/>
              </a:rPr>
              <a:t>If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Loops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b="1" spc="-10" dirty="0">
                <a:latin typeface="Cambria"/>
                <a:cs typeface="Cambria"/>
              </a:rPr>
              <a:t>Switch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spc="-20" dirty="0">
                <a:latin typeface="Cambria"/>
                <a:cs typeface="Cambria"/>
              </a:rPr>
              <a:t>case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b="1" spc="-10" dirty="0">
                <a:latin typeface="Cambria"/>
                <a:cs typeface="Cambria"/>
              </a:rPr>
              <a:t>For</a:t>
            </a:r>
            <a:r>
              <a:rPr sz="1800" b="1" spc="-75" dirty="0">
                <a:latin typeface="Cambria"/>
                <a:cs typeface="Cambria"/>
              </a:rPr>
              <a:t> </a:t>
            </a:r>
            <a:r>
              <a:rPr sz="1800" b="1" spc="-20" dirty="0">
                <a:latin typeface="Cambria"/>
                <a:cs typeface="Cambria"/>
              </a:rPr>
              <a:t>Loops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b="1" dirty="0">
                <a:latin typeface="Cambria"/>
                <a:cs typeface="Cambria"/>
              </a:rPr>
              <a:t>While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Loops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b="1" dirty="0">
                <a:latin typeface="Cambria"/>
                <a:cs typeface="Cambria"/>
              </a:rPr>
              <a:t>Do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While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spc="-20" dirty="0">
                <a:latin typeface="Cambria"/>
                <a:cs typeface="Cambria"/>
              </a:rPr>
              <a:t>loops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7015">
              <a:lnSpc>
                <a:spcPct val="100000"/>
              </a:lnSpc>
              <a:spcBef>
                <a:spcPts val="95"/>
              </a:spcBef>
            </a:pPr>
            <a:r>
              <a:rPr dirty="0"/>
              <a:t>Loop</a:t>
            </a:r>
            <a:r>
              <a:rPr spc="-70" dirty="0"/>
              <a:t> </a:t>
            </a:r>
            <a:r>
              <a:rPr spc="-10" dirty="0"/>
              <a:t>Controlled</a:t>
            </a:r>
            <a:r>
              <a:rPr spc="-60" dirty="0"/>
              <a:t> </a:t>
            </a:r>
            <a:r>
              <a:rPr spc="-10" dirty="0"/>
              <a:t>Mechanism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803" y="1106550"/>
            <a:ext cx="8484870" cy="4137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83</a:t>
            </a:r>
            <a:endParaRPr sz="1600">
              <a:latin typeface="Georgia"/>
              <a:cs typeface="Georgia"/>
            </a:endParaRPr>
          </a:p>
          <a:p>
            <a:pPr marL="12700" marR="5080" algn="just">
              <a:lnSpc>
                <a:spcPct val="150100"/>
              </a:lnSpc>
              <a:spcBef>
                <a:spcPts val="1295"/>
              </a:spcBef>
            </a:pPr>
            <a:r>
              <a:rPr sz="1800" b="1" dirty="0">
                <a:latin typeface="Cambria"/>
                <a:cs typeface="Cambria"/>
              </a:rPr>
              <a:t>For</a:t>
            </a:r>
            <a:r>
              <a:rPr sz="1800" b="1" spc="26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Loop:</a:t>
            </a:r>
            <a:r>
              <a:rPr sz="1800" b="1" spc="2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</a:t>
            </a:r>
            <a:r>
              <a:rPr sz="1800" spc="2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loop</a:t>
            </a:r>
            <a:r>
              <a:rPr sz="1800" spc="2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2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</a:t>
            </a:r>
            <a:r>
              <a:rPr sz="1800" spc="2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programming</a:t>
            </a:r>
            <a:r>
              <a:rPr sz="1800" spc="2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2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28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repetition</a:t>
            </a:r>
            <a:r>
              <a:rPr sz="1800" spc="2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control</a:t>
            </a:r>
            <a:r>
              <a:rPr sz="1800" spc="2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structure</a:t>
            </a:r>
            <a:r>
              <a:rPr sz="1800" spc="2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that</a:t>
            </a:r>
            <a:r>
              <a:rPr sz="1800" spc="28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allows </a:t>
            </a:r>
            <a:r>
              <a:rPr sz="1800" dirty="0">
                <a:latin typeface="Cambria"/>
                <a:cs typeface="Cambria"/>
              </a:rPr>
              <a:t>programmers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write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loop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that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will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executed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specific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number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times.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loop </a:t>
            </a:r>
            <a:r>
              <a:rPr sz="1800" dirty="0">
                <a:latin typeface="Cambria"/>
                <a:cs typeface="Cambria"/>
              </a:rPr>
              <a:t>enables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programmers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perform 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number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steps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together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single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line.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mbria"/>
                <a:cs typeface="Cambria"/>
              </a:rPr>
              <a:t>Syntax: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for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(initialize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expression;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test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expression;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update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expression)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//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//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body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loop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//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7015">
              <a:lnSpc>
                <a:spcPct val="100000"/>
              </a:lnSpc>
              <a:spcBef>
                <a:spcPts val="95"/>
              </a:spcBef>
            </a:pPr>
            <a:r>
              <a:rPr dirty="0"/>
              <a:t>Loop</a:t>
            </a:r>
            <a:r>
              <a:rPr spc="-70" dirty="0"/>
              <a:t> </a:t>
            </a:r>
            <a:r>
              <a:rPr spc="-10" dirty="0"/>
              <a:t>Controlled</a:t>
            </a:r>
            <a:r>
              <a:rPr spc="-60" dirty="0"/>
              <a:t> </a:t>
            </a:r>
            <a:r>
              <a:rPr spc="-10" dirty="0"/>
              <a:t>Mechanism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803" y="1106550"/>
            <a:ext cx="5856605" cy="2491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495425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84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Example: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for(int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0;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&lt;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n;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++i)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9772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printf("Body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loop</a:t>
            </a:r>
            <a:r>
              <a:rPr sz="1800" spc="-6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which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will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execute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till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n");</a:t>
            </a:r>
            <a:endParaRPr sz="1800">
              <a:latin typeface="Cambria"/>
              <a:cs typeface="Cambria"/>
            </a:endParaRPr>
          </a:p>
          <a:p>
            <a:pPr marL="62865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7015">
              <a:lnSpc>
                <a:spcPct val="100000"/>
              </a:lnSpc>
              <a:spcBef>
                <a:spcPts val="95"/>
              </a:spcBef>
            </a:pPr>
            <a:r>
              <a:rPr dirty="0"/>
              <a:t>Loop</a:t>
            </a:r>
            <a:r>
              <a:rPr spc="-70" dirty="0"/>
              <a:t> </a:t>
            </a:r>
            <a:r>
              <a:rPr spc="-10" dirty="0"/>
              <a:t>Controlled</a:t>
            </a:r>
            <a:r>
              <a:rPr spc="-60" dirty="0"/>
              <a:t> </a:t>
            </a:r>
            <a:r>
              <a:rPr spc="-10" dirty="0"/>
              <a:t>Mechanism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803" y="1106550"/>
            <a:ext cx="8482330" cy="525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85</a:t>
            </a:r>
            <a:endParaRPr sz="16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1415"/>
              </a:spcBef>
            </a:pPr>
            <a:r>
              <a:rPr sz="1800" b="1" dirty="0">
                <a:latin typeface="Cambria"/>
                <a:cs typeface="Cambria"/>
              </a:rPr>
              <a:t>While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20" dirty="0">
                <a:latin typeface="Cambria"/>
                <a:cs typeface="Cambria"/>
              </a:rPr>
              <a:t>Loop:</a:t>
            </a:r>
            <a:endParaRPr sz="1800">
              <a:latin typeface="Cambria"/>
              <a:cs typeface="Cambria"/>
            </a:endParaRPr>
          </a:p>
          <a:p>
            <a:pPr marL="12700" marR="5080" algn="just">
              <a:lnSpc>
                <a:spcPct val="150000"/>
              </a:lnSpc>
            </a:pPr>
            <a:r>
              <a:rPr sz="1800" dirty="0">
                <a:latin typeface="Cambria"/>
                <a:cs typeface="Cambria"/>
              </a:rPr>
              <a:t>While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loop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does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not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depend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upon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number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iterations.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loop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number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of </a:t>
            </a:r>
            <a:r>
              <a:rPr sz="1800" dirty="0">
                <a:latin typeface="Cambria"/>
                <a:cs typeface="Cambria"/>
              </a:rPr>
              <a:t>iterations</a:t>
            </a:r>
            <a:r>
              <a:rPr sz="1800" spc="9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was</a:t>
            </a:r>
            <a:r>
              <a:rPr sz="1800" spc="105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previously</a:t>
            </a:r>
            <a:r>
              <a:rPr sz="1800" spc="105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known</a:t>
            </a:r>
            <a:r>
              <a:rPr sz="1800" spc="10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10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us</a:t>
            </a:r>
            <a:r>
              <a:rPr sz="1800" spc="95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but</a:t>
            </a:r>
            <a:r>
              <a:rPr sz="1800" spc="105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10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10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While</a:t>
            </a:r>
            <a:r>
              <a:rPr sz="1800" spc="95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loop,</a:t>
            </a:r>
            <a:r>
              <a:rPr sz="1800" spc="10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100" dirty="0">
                <a:latin typeface="Cambria"/>
                <a:cs typeface="Cambria"/>
              </a:rPr>
              <a:t>  </a:t>
            </a:r>
            <a:r>
              <a:rPr sz="1800" dirty="0">
                <a:latin typeface="Cambria"/>
                <a:cs typeface="Cambria"/>
              </a:rPr>
              <a:t>execution</a:t>
            </a:r>
            <a:r>
              <a:rPr sz="1800" spc="100" dirty="0">
                <a:latin typeface="Cambria"/>
                <a:cs typeface="Cambria"/>
              </a:rPr>
              <a:t>  </a:t>
            </a:r>
            <a:r>
              <a:rPr sz="1800" spc="-25" dirty="0">
                <a:latin typeface="Cambria"/>
                <a:cs typeface="Cambria"/>
              </a:rPr>
              <a:t>is </a:t>
            </a:r>
            <a:r>
              <a:rPr sz="1800" dirty="0">
                <a:latin typeface="Cambria"/>
                <a:cs typeface="Cambria"/>
              </a:rPr>
              <a:t>terminated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</a:t>
            </a:r>
            <a:r>
              <a:rPr sz="1800" spc="2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basis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2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test</a:t>
            </a:r>
            <a:r>
              <a:rPr sz="1800" spc="2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condition.</a:t>
            </a:r>
            <a:r>
              <a:rPr sz="1800" spc="2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test</a:t>
            </a:r>
            <a:r>
              <a:rPr sz="1800" spc="2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condition</a:t>
            </a:r>
            <a:r>
              <a:rPr sz="1800" spc="2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will</a:t>
            </a:r>
            <a:r>
              <a:rPr sz="1800" spc="2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become</a:t>
            </a:r>
            <a:r>
              <a:rPr sz="1800" spc="2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false </a:t>
            </a:r>
            <a:r>
              <a:rPr sz="1800" dirty="0">
                <a:latin typeface="Cambria"/>
                <a:cs typeface="Cambria"/>
              </a:rPr>
              <a:t>then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it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will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break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from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while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loop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else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body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will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executed.</a:t>
            </a:r>
            <a:endParaRPr sz="1800">
              <a:latin typeface="Cambria"/>
              <a:cs typeface="Cambria"/>
            </a:endParaRPr>
          </a:p>
          <a:p>
            <a:pPr marL="12700" marR="6018530">
              <a:lnSpc>
                <a:spcPct val="150000"/>
              </a:lnSpc>
            </a:pPr>
            <a:r>
              <a:rPr sz="1800" spc="-10" dirty="0">
                <a:latin typeface="Cambria"/>
                <a:cs typeface="Cambria"/>
              </a:rPr>
              <a:t>Syntax: initialization_expression; </a:t>
            </a:r>
            <a:r>
              <a:rPr sz="1800" dirty="0">
                <a:latin typeface="Cambria"/>
                <a:cs typeface="Cambria"/>
              </a:rPr>
              <a:t>while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(test_expression)</a:t>
            </a:r>
            <a:endParaRPr sz="1800">
              <a:latin typeface="Cambria"/>
              <a:cs typeface="Cambria"/>
            </a:endParaRPr>
          </a:p>
          <a:p>
            <a:pPr marL="62865">
              <a:lnSpc>
                <a:spcPct val="100000"/>
              </a:lnSpc>
              <a:spcBef>
                <a:spcPts val="1085"/>
              </a:spcBef>
            </a:pPr>
            <a:r>
              <a:rPr sz="1800" spc="-5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12700" marR="5107305" indent="914400">
              <a:lnSpc>
                <a:spcPct val="150000"/>
              </a:lnSpc>
            </a:pPr>
            <a:r>
              <a:rPr sz="1800" dirty="0">
                <a:latin typeface="Cambria"/>
                <a:cs typeface="Cambria"/>
              </a:rPr>
              <a:t>//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body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while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loop </a:t>
            </a:r>
            <a:r>
              <a:rPr sz="1800" spc="-10" dirty="0">
                <a:latin typeface="Cambria"/>
                <a:cs typeface="Cambria"/>
              </a:rPr>
              <a:t>update_expression;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7015">
              <a:lnSpc>
                <a:spcPct val="100000"/>
              </a:lnSpc>
              <a:spcBef>
                <a:spcPts val="95"/>
              </a:spcBef>
            </a:pPr>
            <a:r>
              <a:rPr dirty="0"/>
              <a:t>Loop</a:t>
            </a:r>
            <a:r>
              <a:rPr spc="-70" dirty="0"/>
              <a:t> </a:t>
            </a:r>
            <a:r>
              <a:rPr spc="-10" dirty="0"/>
              <a:t>Controlled</a:t>
            </a:r>
            <a:r>
              <a:rPr spc="-60" dirty="0"/>
              <a:t> </a:t>
            </a:r>
            <a:r>
              <a:rPr spc="-10" dirty="0"/>
              <a:t>Mechanism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803" y="1106550"/>
            <a:ext cx="4366260" cy="454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86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Example:</a:t>
            </a:r>
            <a:endParaRPr sz="1800">
              <a:latin typeface="Cambria"/>
              <a:cs typeface="Cambria"/>
            </a:endParaRPr>
          </a:p>
          <a:p>
            <a:pPr marL="114300" marR="1715135" indent="-102235">
              <a:lnSpc>
                <a:spcPts val="3240"/>
              </a:lnSpc>
              <a:spcBef>
                <a:spcPts val="285"/>
              </a:spcBef>
            </a:pPr>
            <a:r>
              <a:rPr sz="1800" dirty="0">
                <a:latin typeface="Cambria"/>
                <a:cs typeface="Cambria"/>
              </a:rPr>
              <a:t>//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Initialization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expression </a:t>
            </a:r>
            <a:r>
              <a:rPr sz="1800" dirty="0">
                <a:latin typeface="Cambria"/>
                <a:cs typeface="Cambria"/>
              </a:rPr>
              <a:t>int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2;</a:t>
            </a:r>
            <a:endParaRPr sz="1800">
              <a:latin typeface="Cambria"/>
              <a:cs typeface="Cambria"/>
            </a:endParaRPr>
          </a:p>
          <a:p>
            <a:pPr marL="11430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ambria"/>
                <a:cs typeface="Cambria"/>
              </a:rPr>
              <a:t>while(i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&lt;</a:t>
            </a:r>
            <a:r>
              <a:rPr sz="1800" spc="-25" dirty="0">
                <a:latin typeface="Cambria"/>
                <a:cs typeface="Cambria"/>
              </a:rPr>
              <a:t> 10)</a:t>
            </a:r>
            <a:endParaRPr sz="1800">
              <a:latin typeface="Cambria"/>
              <a:cs typeface="Cambria"/>
            </a:endParaRPr>
          </a:p>
          <a:p>
            <a:pPr marL="114300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//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loop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body</a:t>
            </a:r>
            <a:endParaRPr sz="180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Cambria"/>
                <a:cs typeface="Cambria"/>
              </a:rPr>
              <a:t>printf(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"Hello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World\n");</a:t>
            </a:r>
            <a:endParaRPr sz="1800">
              <a:latin typeface="Cambria"/>
              <a:cs typeface="Cambria"/>
            </a:endParaRPr>
          </a:p>
          <a:p>
            <a:pPr marL="419100">
              <a:lnSpc>
                <a:spcPct val="100000"/>
              </a:lnSpc>
              <a:spcBef>
                <a:spcPts val="1080"/>
              </a:spcBef>
              <a:tabLst>
                <a:tab pos="1812289" algn="l"/>
              </a:tabLst>
            </a:pPr>
            <a:r>
              <a:rPr sz="1800" spc="-20" dirty="0">
                <a:latin typeface="Cambria"/>
                <a:cs typeface="Cambria"/>
              </a:rPr>
              <a:t>i++;</a:t>
            </a:r>
            <a:r>
              <a:rPr sz="1800" dirty="0">
                <a:latin typeface="Cambria"/>
                <a:cs typeface="Cambria"/>
              </a:rPr>
              <a:t>	//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update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expression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Cambria"/>
              <a:cs typeface="Cambria"/>
            </a:endParaRPr>
          </a:p>
          <a:p>
            <a:pPr marL="114300">
              <a:lnSpc>
                <a:spcPct val="100000"/>
              </a:lnSpc>
              <a:spcBef>
                <a:spcPts val="5"/>
              </a:spcBef>
            </a:pPr>
            <a:r>
              <a:rPr sz="1800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7015">
              <a:lnSpc>
                <a:spcPct val="100000"/>
              </a:lnSpc>
              <a:spcBef>
                <a:spcPts val="95"/>
              </a:spcBef>
            </a:pPr>
            <a:r>
              <a:rPr dirty="0"/>
              <a:t>Loop</a:t>
            </a:r>
            <a:r>
              <a:rPr spc="-70" dirty="0"/>
              <a:t> </a:t>
            </a:r>
            <a:r>
              <a:rPr spc="-10" dirty="0"/>
              <a:t>Controlled</a:t>
            </a:r>
            <a:r>
              <a:rPr spc="-60" dirty="0"/>
              <a:t> </a:t>
            </a:r>
            <a:r>
              <a:rPr spc="-10" dirty="0"/>
              <a:t>Mechanism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803" y="1106550"/>
            <a:ext cx="8484870" cy="4427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87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800" b="1" dirty="0">
                <a:latin typeface="Cambria"/>
                <a:cs typeface="Cambria"/>
              </a:rPr>
              <a:t>Do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While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Loop: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50000"/>
              </a:lnSpc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do-</a:t>
            </a:r>
            <a:r>
              <a:rPr sz="1800" dirty="0">
                <a:latin typeface="Cambria"/>
                <a:cs typeface="Cambria"/>
              </a:rPr>
              <a:t>while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loop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similar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while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loop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but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only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difference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lies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do-while </a:t>
            </a:r>
            <a:r>
              <a:rPr sz="1800" dirty="0">
                <a:latin typeface="Cambria"/>
                <a:cs typeface="Cambria"/>
              </a:rPr>
              <a:t>loop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test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condition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which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tested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at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end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body.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10" dirty="0">
                <a:latin typeface="Cambria"/>
                <a:cs typeface="Cambria"/>
              </a:rPr>
              <a:t> do-</a:t>
            </a:r>
            <a:r>
              <a:rPr sz="1800" dirty="0">
                <a:latin typeface="Cambria"/>
                <a:cs typeface="Cambria"/>
              </a:rPr>
              <a:t>while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loop,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loop </a:t>
            </a:r>
            <a:r>
              <a:rPr sz="1800" dirty="0">
                <a:latin typeface="Cambria"/>
                <a:cs typeface="Cambria"/>
              </a:rPr>
              <a:t>body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will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execute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at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least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once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irrespective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test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condition.Syntax: initialization_expression;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25" dirty="0">
                <a:latin typeface="Cambria"/>
                <a:cs typeface="Cambria"/>
              </a:rPr>
              <a:t>do</a:t>
            </a:r>
            <a:endParaRPr sz="1800">
              <a:latin typeface="Cambria"/>
              <a:cs typeface="Cambria"/>
            </a:endParaRPr>
          </a:p>
          <a:p>
            <a:pPr marL="62865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12700" marR="4810760" indent="914400">
              <a:lnSpc>
                <a:spcPts val="3240"/>
              </a:lnSpc>
              <a:spcBef>
                <a:spcPts val="290"/>
              </a:spcBef>
            </a:pPr>
            <a:r>
              <a:rPr sz="1800" dirty="0">
                <a:latin typeface="Cambria"/>
                <a:cs typeface="Cambria"/>
              </a:rPr>
              <a:t>//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body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do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while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loop </a:t>
            </a:r>
            <a:r>
              <a:rPr sz="1800" spc="-10" dirty="0">
                <a:latin typeface="Cambria"/>
                <a:cs typeface="Cambria"/>
              </a:rPr>
              <a:t>update_expression;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Cambria"/>
                <a:cs typeface="Cambria"/>
              </a:rPr>
              <a:t>}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while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(test_expression);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7015">
              <a:lnSpc>
                <a:spcPct val="100000"/>
              </a:lnSpc>
              <a:spcBef>
                <a:spcPts val="95"/>
              </a:spcBef>
            </a:pPr>
            <a:r>
              <a:rPr dirty="0"/>
              <a:t>Loop</a:t>
            </a:r>
            <a:r>
              <a:rPr spc="-70" dirty="0"/>
              <a:t> </a:t>
            </a:r>
            <a:r>
              <a:rPr spc="-10" dirty="0"/>
              <a:t>Controlled</a:t>
            </a:r>
            <a:r>
              <a:rPr spc="-60" dirty="0"/>
              <a:t> </a:t>
            </a:r>
            <a:r>
              <a:rPr spc="-10" dirty="0"/>
              <a:t>Mechanism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803" y="1106550"/>
            <a:ext cx="4369435" cy="4137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88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mbria"/>
                <a:cs typeface="Cambria"/>
              </a:rPr>
              <a:t>Example:</a:t>
            </a:r>
            <a:endParaRPr sz="1800">
              <a:latin typeface="Cambria"/>
              <a:cs typeface="Cambria"/>
            </a:endParaRPr>
          </a:p>
          <a:p>
            <a:pPr marL="114300" marR="1718310" indent="-102235">
              <a:lnSpc>
                <a:spcPts val="3240"/>
              </a:lnSpc>
              <a:spcBef>
                <a:spcPts val="285"/>
              </a:spcBef>
            </a:pPr>
            <a:r>
              <a:rPr sz="1800" dirty="0">
                <a:latin typeface="Cambria"/>
                <a:cs typeface="Cambria"/>
              </a:rPr>
              <a:t>//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Initialization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expression </a:t>
            </a:r>
            <a:r>
              <a:rPr sz="1800" dirty="0">
                <a:latin typeface="Cambria"/>
                <a:cs typeface="Cambria"/>
              </a:rPr>
              <a:t>int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=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2;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-25" dirty="0">
                <a:latin typeface="Cambria"/>
                <a:cs typeface="Cambria"/>
              </a:rPr>
              <a:t>do</a:t>
            </a:r>
            <a:endParaRPr sz="1800">
              <a:latin typeface="Cambria"/>
              <a:cs typeface="Cambria"/>
            </a:endParaRPr>
          </a:p>
          <a:p>
            <a:pPr marL="114300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//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loop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body</a:t>
            </a:r>
            <a:endParaRPr sz="1800">
              <a:latin typeface="Cambria"/>
              <a:cs typeface="Cambria"/>
            </a:endParaRPr>
          </a:p>
          <a:p>
            <a:pPr marL="215265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Cambria"/>
                <a:cs typeface="Cambria"/>
              </a:rPr>
              <a:t>printf(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"Hello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World\n");</a:t>
            </a:r>
            <a:endParaRPr sz="1800">
              <a:latin typeface="Cambria"/>
              <a:cs typeface="Cambria"/>
            </a:endParaRPr>
          </a:p>
          <a:p>
            <a:pPr marL="419100">
              <a:lnSpc>
                <a:spcPct val="100000"/>
              </a:lnSpc>
              <a:spcBef>
                <a:spcPts val="1080"/>
              </a:spcBef>
              <a:tabLst>
                <a:tab pos="1812289" algn="l"/>
              </a:tabLst>
            </a:pPr>
            <a:r>
              <a:rPr sz="1800" spc="-20" dirty="0">
                <a:latin typeface="Cambria"/>
                <a:cs typeface="Cambria"/>
              </a:rPr>
              <a:t>i++;</a:t>
            </a:r>
            <a:r>
              <a:rPr sz="1800" dirty="0">
                <a:latin typeface="Cambria"/>
                <a:cs typeface="Cambria"/>
              </a:rPr>
              <a:t>	//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update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expression</a:t>
            </a:r>
            <a:endParaRPr sz="1800">
              <a:latin typeface="Cambria"/>
              <a:cs typeface="Cambria"/>
            </a:endParaRPr>
          </a:p>
          <a:p>
            <a:pPr marL="1143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}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while(i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&lt;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10);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606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spc="-10" dirty="0"/>
              <a:t>Types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72178" y="1106550"/>
            <a:ext cx="23685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10</a:t>
            </a:r>
            <a:endParaRPr sz="1600">
              <a:latin typeface="Georgia"/>
              <a:cs typeface="Georg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874520"/>
            <a:ext cx="5486400" cy="3744467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7015">
              <a:lnSpc>
                <a:spcPct val="100000"/>
              </a:lnSpc>
              <a:spcBef>
                <a:spcPts val="95"/>
              </a:spcBef>
            </a:pPr>
            <a:r>
              <a:rPr dirty="0"/>
              <a:t>Loop</a:t>
            </a:r>
            <a:r>
              <a:rPr spc="-70" dirty="0"/>
              <a:t> </a:t>
            </a:r>
            <a:r>
              <a:rPr spc="-10" dirty="0"/>
              <a:t>Controlled</a:t>
            </a:r>
            <a:r>
              <a:rPr spc="-60" dirty="0"/>
              <a:t> </a:t>
            </a:r>
            <a:r>
              <a:rPr spc="-10" dirty="0"/>
              <a:t>Mechanism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1509" y="1106550"/>
            <a:ext cx="260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89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0667"/>
            <a:ext cx="8577580" cy="5628640"/>
            <a:chOff x="0" y="10667"/>
            <a:chExt cx="8577580" cy="5628640"/>
          </a:xfrm>
        </p:grpSpPr>
        <p:sp>
          <p:nvSpPr>
            <p:cNvPr id="5" name="object 5"/>
            <p:cNvSpPr/>
            <p:nvPr/>
          </p:nvSpPr>
          <p:spPr>
            <a:xfrm>
              <a:off x="0" y="10667"/>
              <a:ext cx="1905" cy="436245"/>
            </a:xfrm>
            <a:custGeom>
              <a:avLst/>
              <a:gdLst/>
              <a:ahLst/>
              <a:cxnLst/>
              <a:rect l="l" t="t" r="r" b="b"/>
              <a:pathLst>
                <a:path w="1905" h="436245">
                  <a:moveTo>
                    <a:pt x="1524" y="0"/>
                  </a:moveTo>
                  <a:lnTo>
                    <a:pt x="0" y="0"/>
                  </a:lnTo>
                  <a:lnTo>
                    <a:pt x="0" y="435863"/>
                  </a:lnTo>
                  <a:lnTo>
                    <a:pt x="1524" y="435863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27" y="1662684"/>
              <a:ext cx="8010144" cy="3976116"/>
            </a:xfrm>
            <a:prstGeom prst="rect">
              <a:avLst/>
            </a:prstGeom>
          </p:spPr>
        </p:pic>
      </p:grp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7015">
              <a:lnSpc>
                <a:spcPct val="100000"/>
              </a:lnSpc>
              <a:spcBef>
                <a:spcPts val="95"/>
              </a:spcBef>
            </a:pPr>
            <a:r>
              <a:rPr dirty="0"/>
              <a:t>Loop</a:t>
            </a:r>
            <a:r>
              <a:rPr spc="-70" dirty="0"/>
              <a:t> </a:t>
            </a:r>
            <a:r>
              <a:rPr spc="-10" dirty="0"/>
              <a:t>Controlled</a:t>
            </a:r>
            <a:r>
              <a:rPr spc="-60" dirty="0"/>
              <a:t> </a:t>
            </a:r>
            <a:r>
              <a:rPr spc="-10" dirty="0"/>
              <a:t>Mechanism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803" y="1106550"/>
            <a:ext cx="8484235" cy="4838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90</a:t>
            </a:r>
            <a:endParaRPr sz="16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1415"/>
              </a:spcBef>
            </a:pPr>
            <a:r>
              <a:rPr sz="1800" b="1" dirty="0">
                <a:latin typeface="Cambria"/>
                <a:cs typeface="Cambria"/>
              </a:rPr>
              <a:t>If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Else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Loop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(Two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Selection)</a:t>
            </a:r>
            <a:endParaRPr sz="1800">
              <a:latin typeface="Cambria"/>
              <a:cs typeface="Cambria"/>
            </a:endParaRPr>
          </a:p>
          <a:p>
            <a:pPr marL="12700" marR="5080" algn="just">
              <a:lnSpc>
                <a:spcPct val="150000"/>
              </a:lnSpc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21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if-</a:t>
            </a:r>
            <a:r>
              <a:rPr sz="1800" dirty="0">
                <a:latin typeface="Cambria"/>
                <a:cs typeface="Cambria"/>
              </a:rPr>
              <a:t>else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statement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2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</a:t>
            </a:r>
            <a:r>
              <a:rPr sz="1800" spc="2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used</a:t>
            </a:r>
            <a:r>
              <a:rPr sz="1800" spc="2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2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perform</a:t>
            </a:r>
            <a:r>
              <a:rPr sz="1800" spc="2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operations</a:t>
            </a:r>
            <a:r>
              <a:rPr sz="1800" spc="204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based</a:t>
            </a:r>
            <a:r>
              <a:rPr sz="1800" spc="2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some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specific </a:t>
            </a:r>
            <a:r>
              <a:rPr sz="1800" dirty="0">
                <a:latin typeface="Cambria"/>
                <a:cs typeface="Cambria"/>
              </a:rPr>
              <a:t>condition.</a:t>
            </a:r>
            <a:r>
              <a:rPr sz="1800" spc="2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2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operations</a:t>
            </a:r>
            <a:r>
              <a:rPr sz="1800" spc="27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specified</a:t>
            </a:r>
            <a:r>
              <a:rPr sz="1800" spc="2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2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2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block</a:t>
            </a:r>
            <a:r>
              <a:rPr sz="1800" spc="2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are</a:t>
            </a:r>
            <a:r>
              <a:rPr sz="1800" spc="2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executed</a:t>
            </a:r>
            <a:r>
              <a:rPr sz="1800" spc="2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2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2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only</a:t>
            </a:r>
            <a:r>
              <a:rPr sz="1800" spc="2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2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28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given </a:t>
            </a:r>
            <a:r>
              <a:rPr sz="1800" dirty="0">
                <a:latin typeface="Cambria"/>
                <a:cs typeface="Cambria"/>
              </a:rPr>
              <a:t>condition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true.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1800" b="1" dirty="0">
                <a:latin typeface="Cambria"/>
                <a:cs typeface="Cambria"/>
              </a:rPr>
              <a:t>There</a:t>
            </a:r>
            <a:r>
              <a:rPr sz="1800" b="1" spc="-6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are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the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following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variants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if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statement</a:t>
            </a:r>
            <a:r>
              <a:rPr sz="1800" b="1" spc="-5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in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C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language.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mbria"/>
                <a:cs typeface="Cambria"/>
              </a:rPr>
              <a:t>If</a:t>
            </a:r>
            <a:r>
              <a:rPr sz="1800" b="1" spc="-10" dirty="0">
                <a:latin typeface="Cambria"/>
                <a:cs typeface="Cambria"/>
              </a:rPr>
              <a:t> statement</a:t>
            </a:r>
            <a:endParaRPr sz="1800">
              <a:latin typeface="Cambria"/>
              <a:cs typeface="Cambria"/>
            </a:endParaRPr>
          </a:p>
          <a:p>
            <a:pPr marL="12700" marR="6704330">
              <a:lnSpc>
                <a:spcPct val="150000"/>
              </a:lnSpc>
            </a:pPr>
            <a:r>
              <a:rPr sz="1800" b="1" spc="-10" dirty="0">
                <a:latin typeface="Cambria"/>
                <a:cs typeface="Cambria"/>
              </a:rPr>
              <a:t>If-</a:t>
            </a:r>
            <a:r>
              <a:rPr sz="1800" b="1" dirty="0">
                <a:latin typeface="Cambria"/>
                <a:cs typeface="Cambria"/>
              </a:rPr>
              <a:t>else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statement </a:t>
            </a:r>
            <a:r>
              <a:rPr sz="1800" b="1" dirty="0">
                <a:latin typeface="Cambria"/>
                <a:cs typeface="Cambria"/>
              </a:rPr>
              <a:t>If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else-if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ladder </a:t>
            </a:r>
            <a:r>
              <a:rPr sz="1800" b="1" dirty="0">
                <a:latin typeface="Cambria"/>
                <a:cs typeface="Cambria"/>
              </a:rPr>
              <a:t>Nested</a:t>
            </a:r>
            <a:r>
              <a:rPr sz="1800" b="1" spc="-65" dirty="0">
                <a:latin typeface="Cambria"/>
                <a:cs typeface="Cambria"/>
              </a:rPr>
              <a:t> </a:t>
            </a:r>
            <a:r>
              <a:rPr sz="1800" b="1" spc="-25" dirty="0">
                <a:latin typeface="Cambria"/>
                <a:cs typeface="Cambria"/>
              </a:rPr>
              <a:t>if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7015">
              <a:lnSpc>
                <a:spcPct val="100000"/>
              </a:lnSpc>
              <a:spcBef>
                <a:spcPts val="95"/>
              </a:spcBef>
            </a:pPr>
            <a:r>
              <a:rPr dirty="0"/>
              <a:t>Loop</a:t>
            </a:r>
            <a:r>
              <a:rPr spc="-70" dirty="0"/>
              <a:t> </a:t>
            </a:r>
            <a:r>
              <a:rPr spc="-10" dirty="0"/>
              <a:t>Controlled</a:t>
            </a:r>
            <a:r>
              <a:rPr spc="-60" dirty="0"/>
              <a:t> </a:t>
            </a:r>
            <a:r>
              <a:rPr spc="-10" dirty="0"/>
              <a:t>Mechanism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8273" y="1106550"/>
            <a:ext cx="2266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91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803" y="1529283"/>
            <a:ext cx="490474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mbria"/>
                <a:cs typeface="Cambria"/>
              </a:rPr>
              <a:t>IF</a:t>
            </a:r>
            <a:r>
              <a:rPr sz="1800" b="1" spc="-10" dirty="0">
                <a:latin typeface="Cambria"/>
                <a:cs typeface="Cambria"/>
              </a:rPr>
              <a:t> Example: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mbria"/>
                <a:cs typeface="Cambria"/>
              </a:rPr>
              <a:t>void</a:t>
            </a:r>
            <a:r>
              <a:rPr sz="1800" b="1" spc="-8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main(){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Cambria"/>
                <a:cs typeface="Cambria"/>
              </a:rPr>
              <a:t>int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number=0;</a:t>
            </a:r>
            <a:endParaRPr sz="1800">
              <a:latin typeface="Cambria"/>
              <a:cs typeface="Cambria"/>
            </a:endParaRPr>
          </a:p>
          <a:p>
            <a:pPr marL="927100" marR="1213485">
              <a:lnSpc>
                <a:spcPct val="150000"/>
              </a:lnSpc>
              <a:spcBef>
                <a:spcPts val="5"/>
              </a:spcBef>
            </a:pPr>
            <a:r>
              <a:rPr sz="1800" b="1" spc="-10" dirty="0">
                <a:latin typeface="Cambria"/>
                <a:cs typeface="Cambria"/>
              </a:rPr>
              <a:t>printf("Enter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</a:t>
            </a:r>
            <a:r>
              <a:rPr sz="1800" b="1" spc="2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number:"); scanf("%d",&amp;number); if(number%2==0){</a:t>
            </a:r>
            <a:endParaRPr sz="18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Cambria"/>
                <a:cs typeface="Cambria"/>
              </a:rPr>
              <a:t>printf("%d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is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even</a:t>
            </a:r>
            <a:r>
              <a:rPr sz="1800" b="1" spc="-6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number",number);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b="1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7015">
              <a:lnSpc>
                <a:spcPct val="100000"/>
              </a:lnSpc>
              <a:spcBef>
                <a:spcPts val="95"/>
              </a:spcBef>
            </a:pPr>
            <a:r>
              <a:rPr dirty="0"/>
              <a:t>Loop</a:t>
            </a:r>
            <a:r>
              <a:rPr spc="-70" dirty="0"/>
              <a:t> </a:t>
            </a:r>
            <a:r>
              <a:rPr spc="-10" dirty="0"/>
              <a:t>Controlled</a:t>
            </a:r>
            <a:r>
              <a:rPr spc="-60" dirty="0"/>
              <a:t> </a:t>
            </a:r>
            <a:r>
              <a:rPr spc="-10" dirty="0"/>
              <a:t>Mechanism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803" y="1106550"/>
            <a:ext cx="5361940" cy="525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05205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92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800" b="1" dirty="0">
                <a:latin typeface="Cambria"/>
                <a:cs typeface="Cambria"/>
              </a:rPr>
              <a:t>IF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Else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Example: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Cambria"/>
                <a:cs typeface="Cambria"/>
              </a:rPr>
              <a:t>void</a:t>
            </a:r>
            <a:r>
              <a:rPr sz="1800" b="1" spc="-8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main(){</a:t>
            </a:r>
            <a:endParaRPr sz="1800">
              <a:latin typeface="Cambria"/>
              <a:cs typeface="Cambria"/>
            </a:endParaRPr>
          </a:p>
          <a:p>
            <a:pPr marL="927100" marR="1681480">
              <a:lnSpc>
                <a:spcPct val="150000"/>
              </a:lnSpc>
            </a:pPr>
            <a:r>
              <a:rPr sz="1800" b="1" dirty="0">
                <a:latin typeface="Cambria"/>
                <a:cs typeface="Cambria"/>
              </a:rPr>
              <a:t>int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number=0; printf("enter</a:t>
            </a:r>
            <a:r>
              <a:rPr sz="1800" b="1" dirty="0">
                <a:latin typeface="Cambria"/>
                <a:cs typeface="Cambria"/>
              </a:rPr>
              <a:t> a</a:t>
            </a:r>
            <a:r>
              <a:rPr sz="1800" b="1" spc="2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number:");</a:t>
            </a:r>
            <a:endParaRPr sz="1800">
              <a:latin typeface="Cambria"/>
              <a:cs typeface="Cambria"/>
            </a:endParaRPr>
          </a:p>
          <a:p>
            <a:pPr marL="1384300" marR="1942464" indent="-457200">
              <a:lnSpc>
                <a:spcPct val="150000"/>
              </a:lnSpc>
              <a:spcBef>
                <a:spcPts val="5"/>
              </a:spcBef>
            </a:pPr>
            <a:r>
              <a:rPr sz="1800" b="1" spc="-10" dirty="0">
                <a:latin typeface="Cambria"/>
                <a:cs typeface="Cambria"/>
              </a:rPr>
              <a:t>scanf("%d",&amp;number); if(number%2==0){</a:t>
            </a:r>
            <a:endParaRPr sz="1800">
              <a:latin typeface="Cambria"/>
              <a:cs typeface="Cambria"/>
            </a:endParaRPr>
          </a:p>
          <a:p>
            <a:pPr marL="13843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Cambria"/>
                <a:cs typeface="Cambria"/>
              </a:rPr>
              <a:t>printf("%d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is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even</a:t>
            </a:r>
            <a:r>
              <a:rPr sz="1800" b="1" spc="-6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number",number);</a:t>
            </a:r>
            <a:endParaRPr sz="1800">
              <a:latin typeface="Cambria"/>
              <a:cs typeface="Cambria"/>
            </a:endParaRPr>
          </a:p>
          <a:p>
            <a:pPr marL="1384300">
              <a:lnSpc>
                <a:spcPct val="100000"/>
              </a:lnSpc>
              <a:spcBef>
                <a:spcPts val="1080"/>
              </a:spcBef>
            </a:pPr>
            <a:r>
              <a:rPr sz="1800" b="1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138430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Cambria"/>
                <a:cs typeface="Cambria"/>
              </a:rPr>
              <a:t>else{</a:t>
            </a:r>
            <a:endParaRPr sz="1800">
              <a:latin typeface="Cambria"/>
              <a:cs typeface="Cambria"/>
            </a:endParaRPr>
          </a:p>
          <a:p>
            <a:pPr marL="13843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Cambria"/>
                <a:cs typeface="Cambria"/>
              </a:rPr>
              <a:t>printf("%d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is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odd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number",number);</a:t>
            </a:r>
            <a:endParaRPr sz="1800">
              <a:latin typeface="Cambria"/>
              <a:cs typeface="Cambria"/>
            </a:endParaRPr>
          </a:p>
          <a:p>
            <a:pPr marR="1580515" algn="ctr">
              <a:lnSpc>
                <a:spcPct val="100000"/>
              </a:lnSpc>
              <a:spcBef>
                <a:spcPts val="1080"/>
              </a:spcBef>
            </a:pPr>
            <a:r>
              <a:rPr sz="1800" b="1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7015">
              <a:lnSpc>
                <a:spcPct val="100000"/>
              </a:lnSpc>
              <a:spcBef>
                <a:spcPts val="95"/>
              </a:spcBef>
            </a:pPr>
            <a:r>
              <a:rPr dirty="0"/>
              <a:t>Loop</a:t>
            </a:r>
            <a:r>
              <a:rPr spc="-70" dirty="0"/>
              <a:t> </a:t>
            </a:r>
            <a:r>
              <a:rPr spc="-10" dirty="0"/>
              <a:t>Controlled</a:t>
            </a:r>
            <a:r>
              <a:rPr spc="-60" dirty="0"/>
              <a:t> </a:t>
            </a:r>
            <a:r>
              <a:rPr spc="-10" dirty="0"/>
              <a:t>Mechanism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803" y="1106550"/>
            <a:ext cx="4415155" cy="4897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8419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93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800" b="1" dirty="0">
                <a:latin typeface="Cambria"/>
                <a:cs typeface="Cambria"/>
              </a:rPr>
              <a:t>IF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Else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ladder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Example: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b="1" dirty="0">
                <a:latin typeface="Cambria"/>
                <a:cs typeface="Cambria"/>
              </a:rPr>
              <a:t>Void</a:t>
            </a:r>
            <a:r>
              <a:rPr sz="1400" b="1" spc="18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main(){</a:t>
            </a:r>
            <a:endParaRPr sz="1400">
              <a:latin typeface="Cambria"/>
              <a:cs typeface="Cambria"/>
            </a:endParaRPr>
          </a:p>
          <a:p>
            <a:pPr marL="469900" marR="1797685">
              <a:lnSpc>
                <a:spcPct val="150000"/>
              </a:lnSpc>
            </a:pPr>
            <a:r>
              <a:rPr sz="1400" b="1" dirty="0">
                <a:latin typeface="Cambria"/>
                <a:cs typeface="Cambria"/>
              </a:rPr>
              <a:t>int</a:t>
            </a:r>
            <a:r>
              <a:rPr sz="1400" b="1" spc="-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number=0; printf("enter</a:t>
            </a:r>
            <a:r>
              <a:rPr sz="1400" b="1" spc="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a</a:t>
            </a:r>
            <a:r>
              <a:rPr sz="1400" b="1" spc="3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number:"); scanf("%d",&amp;number);</a:t>
            </a:r>
            <a:endParaRPr sz="14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844"/>
              </a:spcBef>
            </a:pPr>
            <a:r>
              <a:rPr sz="1400" b="1" spc="-10" dirty="0">
                <a:latin typeface="Cambria"/>
                <a:cs typeface="Cambria"/>
              </a:rPr>
              <a:t>if(number==10){</a:t>
            </a:r>
            <a:endParaRPr sz="1400">
              <a:latin typeface="Cambria"/>
              <a:cs typeface="Cambria"/>
            </a:endParaRPr>
          </a:p>
          <a:p>
            <a:pPr marL="469900" marR="1003300">
              <a:lnSpc>
                <a:spcPct val="150000"/>
              </a:lnSpc>
              <a:tabLst>
                <a:tab pos="3228340" algn="l"/>
                <a:tab pos="3308985" algn="l"/>
                <a:tab pos="3333750" algn="l"/>
              </a:tabLst>
            </a:pPr>
            <a:r>
              <a:rPr sz="1400" b="1" dirty="0">
                <a:latin typeface="Cambria"/>
                <a:cs typeface="Cambria"/>
              </a:rPr>
              <a:t>printf("number</a:t>
            </a:r>
            <a:r>
              <a:rPr sz="1400" b="1" spc="-3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is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equals</a:t>
            </a:r>
            <a:r>
              <a:rPr sz="1400" b="1" spc="-3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to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spc="-20" dirty="0">
                <a:latin typeface="Cambria"/>
                <a:cs typeface="Cambria"/>
              </a:rPr>
              <a:t>10");</a:t>
            </a:r>
            <a:r>
              <a:rPr sz="1400" b="1" dirty="0">
                <a:latin typeface="Cambria"/>
                <a:cs typeface="Cambria"/>
              </a:rPr>
              <a:t>		</a:t>
            </a:r>
            <a:r>
              <a:rPr sz="1400" b="1" spc="-50" dirty="0">
                <a:latin typeface="Cambria"/>
                <a:cs typeface="Cambria"/>
              </a:rPr>
              <a:t>} </a:t>
            </a:r>
            <a:r>
              <a:rPr sz="1400" b="1" dirty="0">
                <a:latin typeface="Cambria"/>
                <a:cs typeface="Cambria"/>
              </a:rPr>
              <a:t>else</a:t>
            </a:r>
            <a:r>
              <a:rPr sz="1400" b="1" spc="-10" dirty="0">
                <a:latin typeface="Cambria"/>
                <a:cs typeface="Cambria"/>
              </a:rPr>
              <a:t> if(number==50){ </a:t>
            </a:r>
            <a:r>
              <a:rPr sz="1400" b="1" dirty="0">
                <a:latin typeface="Cambria"/>
                <a:cs typeface="Cambria"/>
              </a:rPr>
              <a:t>printf("number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is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equal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to</a:t>
            </a:r>
            <a:r>
              <a:rPr sz="1400" b="1" spc="-20" dirty="0">
                <a:latin typeface="Cambria"/>
                <a:cs typeface="Cambria"/>
              </a:rPr>
              <a:t> 50");</a:t>
            </a:r>
            <a:r>
              <a:rPr sz="1400" b="1" dirty="0">
                <a:latin typeface="Cambria"/>
                <a:cs typeface="Cambria"/>
              </a:rPr>
              <a:t>	</a:t>
            </a:r>
            <a:r>
              <a:rPr sz="1400" b="1" spc="-50" dirty="0">
                <a:latin typeface="Cambria"/>
                <a:cs typeface="Cambria"/>
              </a:rPr>
              <a:t>} </a:t>
            </a:r>
            <a:r>
              <a:rPr sz="1400" b="1" dirty="0">
                <a:latin typeface="Cambria"/>
                <a:cs typeface="Cambria"/>
              </a:rPr>
              <a:t>else</a:t>
            </a:r>
            <a:r>
              <a:rPr sz="1400" b="1" spc="-10" dirty="0">
                <a:latin typeface="Cambria"/>
                <a:cs typeface="Cambria"/>
              </a:rPr>
              <a:t> if(number==100){ </a:t>
            </a:r>
            <a:r>
              <a:rPr sz="1400" b="1" dirty="0">
                <a:latin typeface="Cambria"/>
                <a:cs typeface="Cambria"/>
              </a:rPr>
              <a:t>printf("number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is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equal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to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100");</a:t>
            </a:r>
            <a:r>
              <a:rPr sz="1400" b="1" dirty="0">
                <a:latin typeface="Cambria"/>
                <a:cs typeface="Cambria"/>
              </a:rPr>
              <a:t>			</a:t>
            </a:r>
            <a:r>
              <a:rPr sz="1400" b="1" spc="-50" dirty="0">
                <a:latin typeface="Cambria"/>
                <a:cs typeface="Cambria"/>
              </a:rPr>
              <a:t>} </a:t>
            </a:r>
            <a:r>
              <a:rPr sz="1400" b="1" spc="-10" dirty="0">
                <a:latin typeface="Cambria"/>
                <a:cs typeface="Cambria"/>
              </a:rPr>
              <a:t>else{</a:t>
            </a:r>
            <a:endParaRPr sz="14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Cambria"/>
                <a:cs typeface="Cambria"/>
              </a:rPr>
              <a:t>printf("number</a:t>
            </a:r>
            <a:r>
              <a:rPr sz="1400" b="1" spc="-3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is</a:t>
            </a:r>
            <a:r>
              <a:rPr sz="1400" b="1" spc="-3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not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equal</a:t>
            </a:r>
            <a:r>
              <a:rPr sz="1400" b="1" spc="-2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to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10,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50</a:t>
            </a:r>
            <a:r>
              <a:rPr sz="1400" b="1" spc="-3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or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100");</a:t>
            </a:r>
            <a:r>
              <a:rPr sz="1400" b="1" spc="275" dirty="0">
                <a:latin typeface="Cambria"/>
                <a:cs typeface="Cambria"/>
              </a:rPr>
              <a:t> </a:t>
            </a:r>
            <a:r>
              <a:rPr sz="1400" b="1" spc="-50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z="1400" b="1" spc="-50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7015">
              <a:lnSpc>
                <a:spcPct val="100000"/>
              </a:lnSpc>
              <a:spcBef>
                <a:spcPts val="95"/>
              </a:spcBef>
            </a:pPr>
            <a:r>
              <a:rPr dirty="0"/>
              <a:t>Loop</a:t>
            </a:r>
            <a:r>
              <a:rPr spc="-70" dirty="0"/>
              <a:t> </a:t>
            </a:r>
            <a:r>
              <a:rPr spc="-10" dirty="0"/>
              <a:t>Controlled</a:t>
            </a:r>
            <a:r>
              <a:rPr spc="-60" dirty="0"/>
              <a:t> </a:t>
            </a:r>
            <a:r>
              <a:rPr spc="-10" dirty="0"/>
              <a:t>Mechanism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803" y="1106550"/>
            <a:ext cx="4415155" cy="4897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94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800" b="1" dirty="0">
                <a:latin typeface="Cambria"/>
                <a:cs typeface="Cambria"/>
              </a:rPr>
              <a:t>IF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Else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ladder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Example: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b="1" dirty="0">
                <a:latin typeface="Cambria"/>
                <a:cs typeface="Cambria"/>
              </a:rPr>
              <a:t>Void</a:t>
            </a:r>
            <a:r>
              <a:rPr sz="1400" b="1" spc="18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main(){</a:t>
            </a:r>
            <a:endParaRPr sz="1400">
              <a:latin typeface="Cambria"/>
              <a:cs typeface="Cambria"/>
            </a:endParaRPr>
          </a:p>
          <a:p>
            <a:pPr marL="469900" marR="1797685">
              <a:lnSpc>
                <a:spcPct val="150000"/>
              </a:lnSpc>
            </a:pPr>
            <a:r>
              <a:rPr sz="1400" b="1" dirty="0">
                <a:latin typeface="Cambria"/>
                <a:cs typeface="Cambria"/>
              </a:rPr>
              <a:t>int</a:t>
            </a:r>
            <a:r>
              <a:rPr sz="1400" b="1" spc="-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number=0; printf("enter</a:t>
            </a:r>
            <a:r>
              <a:rPr sz="1400" b="1" spc="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a</a:t>
            </a:r>
            <a:r>
              <a:rPr sz="1400" b="1" spc="35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number:"); scanf("%d",&amp;number);</a:t>
            </a:r>
            <a:endParaRPr sz="14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844"/>
              </a:spcBef>
            </a:pPr>
            <a:r>
              <a:rPr sz="1400" b="1" spc="-10" dirty="0">
                <a:latin typeface="Cambria"/>
                <a:cs typeface="Cambria"/>
              </a:rPr>
              <a:t>if(number==10){</a:t>
            </a:r>
            <a:endParaRPr sz="1400">
              <a:latin typeface="Cambria"/>
              <a:cs typeface="Cambria"/>
            </a:endParaRPr>
          </a:p>
          <a:p>
            <a:pPr marL="469900" marR="1003300">
              <a:lnSpc>
                <a:spcPct val="150000"/>
              </a:lnSpc>
              <a:tabLst>
                <a:tab pos="3228340" algn="l"/>
                <a:tab pos="3308985" algn="l"/>
                <a:tab pos="3333750" algn="l"/>
              </a:tabLst>
            </a:pPr>
            <a:r>
              <a:rPr sz="1400" b="1" dirty="0">
                <a:latin typeface="Cambria"/>
                <a:cs typeface="Cambria"/>
              </a:rPr>
              <a:t>printf("number</a:t>
            </a:r>
            <a:r>
              <a:rPr sz="1400" b="1" spc="-3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is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equals</a:t>
            </a:r>
            <a:r>
              <a:rPr sz="1400" b="1" spc="-3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to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spc="-20" dirty="0">
                <a:latin typeface="Cambria"/>
                <a:cs typeface="Cambria"/>
              </a:rPr>
              <a:t>10");</a:t>
            </a:r>
            <a:r>
              <a:rPr sz="1400" b="1" dirty="0">
                <a:latin typeface="Cambria"/>
                <a:cs typeface="Cambria"/>
              </a:rPr>
              <a:t>		</a:t>
            </a:r>
            <a:r>
              <a:rPr sz="1400" b="1" spc="-50" dirty="0">
                <a:latin typeface="Cambria"/>
                <a:cs typeface="Cambria"/>
              </a:rPr>
              <a:t>} </a:t>
            </a:r>
            <a:r>
              <a:rPr sz="1400" b="1" dirty="0">
                <a:latin typeface="Cambria"/>
                <a:cs typeface="Cambria"/>
              </a:rPr>
              <a:t>else</a:t>
            </a:r>
            <a:r>
              <a:rPr sz="1400" b="1" spc="-10" dirty="0">
                <a:latin typeface="Cambria"/>
                <a:cs typeface="Cambria"/>
              </a:rPr>
              <a:t> if(number==50){ </a:t>
            </a:r>
            <a:r>
              <a:rPr sz="1400" b="1" dirty="0">
                <a:latin typeface="Cambria"/>
                <a:cs typeface="Cambria"/>
              </a:rPr>
              <a:t>printf("number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is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equal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to</a:t>
            </a:r>
            <a:r>
              <a:rPr sz="1400" b="1" spc="-20" dirty="0">
                <a:latin typeface="Cambria"/>
                <a:cs typeface="Cambria"/>
              </a:rPr>
              <a:t> 50");</a:t>
            </a:r>
            <a:r>
              <a:rPr sz="1400" b="1" dirty="0">
                <a:latin typeface="Cambria"/>
                <a:cs typeface="Cambria"/>
              </a:rPr>
              <a:t>	</a:t>
            </a:r>
            <a:r>
              <a:rPr sz="1400" b="1" spc="-50" dirty="0">
                <a:latin typeface="Cambria"/>
                <a:cs typeface="Cambria"/>
              </a:rPr>
              <a:t>} </a:t>
            </a:r>
            <a:r>
              <a:rPr sz="1400" b="1" dirty="0">
                <a:latin typeface="Cambria"/>
                <a:cs typeface="Cambria"/>
              </a:rPr>
              <a:t>else</a:t>
            </a:r>
            <a:r>
              <a:rPr sz="1400" b="1" spc="-10" dirty="0">
                <a:latin typeface="Cambria"/>
                <a:cs typeface="Cambria"/>
              </a:rPr>
              <a:t> if(number==100){ </a:t>
            </a:r>
            <a:r>
              <a:rPr sz="1400" b="1" dirty="0">
                <a:latin typeface="Cambria"/>
                <a:cs typeface="Cambria"/>
              </a:rPr>
              <a:t>printf("number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is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equal</a:t>
            </a:r>
            <a:r>
              <a:rPr sz="1400" b="1" spc="-4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to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spc="-10" dirty="0">
                <a:latin typeface="Cambria"/>
                <a:cs typeface="Cambria"/>
              </a:rPr>
              <a:t>100");</a:t>
            </a:r>
            <a:r>
              <a:rPr sz="1400" b="1" dirty="0">
                <a:latin typeface="Cambria"/>
                <a:cs typeface="Cambria"/>
              </a:rPr>
              <a:t>			</a:t>
            </a:r>
            <a:r>
              <a:rPr sz="1400" b="1" spc="-50" dirty="0">
                <a:latin typeface="Cambria"/>
                <a:cs typeface="Cambria"/>
              </a:rPr>
              <a:t>} </a:t>
            </a:r>
            <a:r>
              <a:rPr sz="1400" b="1" spc="-10" dirty="0">
                <a:latin typeface="Cambria"/>
                <a:cs typeface="Cambria"/>
              </a:rPr>
              <a:t>else{</a:t>
            </a:r>
            <a:endParaRPr sz="14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Cambria"/>
                <a:cs typeface="Cambria"/>
              </a:rPr>
              <a:t>printf("number</a:t>
            </a:r>
            <a:r>
              <a:rPr sz="1400" b="1" spc="-3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is</a:t>
            </a:r>
            <a:r>
              <a:rPr sz="1400" b="1" spc="-3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not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equal</a:t>
            </a:r>
            <a:r>
              <a:rPr sz="1400" b="1" spc="-2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to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10,</a:t>
            </a:r>
            <a:r>
              <a:rPr sz="1400" b="1" spc="-1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50</a:t>
            </a:r>
            <a:r>
              <a:rPr sz="1400" b="1" spc="-3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or</a:t>
            </a:r>
            <a:r>
              <a:rPr sz="1400" b="1" spc="-2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100");</a:t>
            </a:r>
            <a:r>
              <a:rPr sz="1400" b="1" spc="275" dirty="0">
                <a:latin typeface="Cambria"/>
                <a:cs typeface="Cambria"/>
              </a:rPr>
              <a:t> </a:t>
            </a:r>
            <a:r>
              <a:rPr sz="1400" b="1" spc="-50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z="1400" b="1" spc="-50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7015">
              <a:lnSpc>
                <a:spcPct val="100000"/>
              </a:lnSpc>
              <a:spcBef>
                <a:spcPts val="95"/>
              </a:spcBef>
            </a:pPr>
            <a:r>
              <a:rPr dirty="0"/>
              <a:t>Loop</a:t>
            </a:r>
            <a:r>
              <a:rPr spc="-70" dirty="0"/>
              <a:t> </a:t>
            </a:r>
            <a:r>
              <a:rPr spc="-10" dirty="0"/>
              <a:t>Controlled</a:t>
            </a:r>
            <a:r>
              <a:rPr spc="-60" dirty="0"/>
              <a:t> </a:t>
            </a:r>
            <a:r>
              <a:rPr spc="-10" dirty="0"/>
              <a:t>Mechanism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803" y="1106550"/>
            <a:ext cx="8484235" cy="236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95</a:t>
            </a:r>
            <a:endParaRPr sz="160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1415"/>
              </a:spcBef>
            </a:pPr>
            <a:r>
              <a:rPr sz="1800" b="1" dirty="0">
                <a:latin typeface="Cambria"/>
                <a:cs typeface="Cambria"/>
              </a:rPr>
              <a:t>Switch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Statement</a:t>
            </a:r>
            <a:r>
              <a:rPr sz="1800" b="1" spc="-7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(Multiway</a:t>
            </a:r>
            <a:r>
              <a:rPr sz="1800" b="1" spc="-5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Selection)</a:t>
            </a:r>
            <a:endParaRPr sz="1800">
              <a:latin typeface="Cambria"/>
              <a:cs typeface="Cambria"/>
            </a:endParaRPr>
          </a:p>
          <a:p>
            <a:pPr marL="12700" marR="5080" algn="just">
              <a:lnSpc>
                <a:spcPct val="150000"/>
              </a:lnSpc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switch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statement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alternate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if-else-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ladder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statement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which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allows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us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to </a:t>
            </a:r>
            <a:r>
              <a:rPr sz="1800" dirty="0">
                <a:latin typeface="Cambria"/>
                <a:cs typeface="Cambria"/>
              </a:rPr>
              <a:t>execute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multiple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operations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different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possible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values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single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called </a:t>
            </a:r>
            <a:r>
              <a:rPr sz="1800" dirty="0">
                <a:latin typeface="Cambria"/>
                <a:cs typeface="Cambria"/>
              </a:rPr>
              <a:t>switch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variable.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Here,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We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define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various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statements</a:t>
            </a:r>
            <a:r>
              <a:rPr sz="1800" spc="1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multiple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cases</a:t>
            </a:r>
            <a:r>
              <a:rPr sz="1800" spc="1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for</a:t>
            </a:r>
            <a:r>
              <a:rPr sz="1800" spc="13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the </a:t>
            </a:r>
            <a:r>
              <a:rPr sz="1800" dirty="0">
                <a:latin typeface="Cambria"/>
                <a:cs typeface="Cambria"/>
              </a:rPr>
              <a:t>different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values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single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variable.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7015">
              <a:lnSpc>
                <a:spcPct val="100000"/>
              </a:lnSpc>
              <a:spcBef>
                <a:spcPts val="95"/>
              </a:spcBef>
            </a:pPr>
            <a:r>
              <a:rPr dirty="0"/>
              <a:t>Loop</a:t>
            </a:r>
            <a:r>
              <a:rPr spc="-70" dirty="0"/>
              <a:t> </a:t>
            </a:r>
            <a:r>
              <a:rPr spc="-10" dirty="0"/>
              <a:t>Controlled</a:t>
            </a:r>
            <a:r>
              <a:rPr spc="-60" dirty="0"/>
              <a:t> </a:t>
            </a:r>
            <a:r>
              <a:rPr spc="-10" dirty="0"/>
              <a:t>Mechanism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803" y="1106550"/>
            <a:ext cx="4363085" cy="5161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96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800" b="1" dirty="0">
                <a:latin typeface="Cambria"/>
                <a:cs typeface="Cambria"/>
              </a:rPr>
              <a:t>Switch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Statement</a:t>
            </a:r>
            <a:r>
              <a:rPr sz="1800" b="1" spc="-7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(Multiway</a:t>
            </a:r>
            <a:r>
              <a:rPr sz="1800" b="1" spc="-5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Selection)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b="1" dirty="0">
                <a:latin typeface="Georgia"/>
                <a:cs typeface="Georgia"/>
              </a:rPr>
              <a:t>void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main()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Georgia"/>
                <a:cs typeface="Georgia"/>
              </a:rPr>
              <a:t>{</a:t>
            </a:r>
            <a:endParaRPr sz="1800">
              <a:latin typeface="Georgia"/>
              <a:cs typeface="Georgia"/>
            </a:endParaRPr>
          </a:p>
          <a:p>
            <a:pPr marL="234950" marR="2084705">
              <a:lnSpc>
                <a:spcPct val="100000"/>
              </a:lnSpc>
            </a:pPr>
            <a:r>
              <a:rPr sz="1800" b="1" spc="-10" dirty="0">
                <a:latin typeface="Georgia"/>
                <a:cs typeface="Georgia"/>
              </a:rPr>
              <a:t>scanf(“%d”,&amp;ch); switch</a:t>
            </a:r>
            <a:r>
              <a:rPr sz="1800" spc="-10" dirty="0">
                <a:latin typeface="Georgia"/>
                <a:cs typeface="Georgia"/>
              </a:rPr>
              <a:t>(ch)</a:t>
            </a:r>
            <a:endParaRPr sz="1800">
              <a:latin typeface="Georgia"/>
              <a:cs typeface="Georgia"/>
            </a:endParaRPr>
          </a:p>
          <a:p>
            <a:pPr marL="234950">
              <a:lnSpc>
                <a:spcPct val="100000"/>
              </a:lnSpc>
            </a:pPr>
            <a:r>
              <a:rPr sz="1800" spc="-50" dirty="0">
                <a:latin typeface="Georgia"/>
                <a:cs typeface="Georgia"/>
              </a:rPr>
              <a:t>{</a:t>
            </a:r>
            <a:endParaRPr sz="1800">
              <a:latin typeface="Georgia"/>
              <a:cs typeface="Georgia"/>
            </a:endParaRPr>
          </a:p>
          <a:p>
            <a:pPr marL="457200" marR="268478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Georgia"/>
                <a:cs typeface="Georgia"/>
              </a:rPr>
              <a:t>case</a:t>
            </a:r>
            <a:r>
              <a:rPr sz="1800" b="1" spc="-6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1: </a:t>
            </a:r>
            <a:r>
              <a:rPr sz="1800" spc="-10" dirty="0">
                <a:latin typeface="Georgia"/>
                <a:cs typeface="Georgia"/>
              </a:rPr>
              <a:t>printf("hi"); </a:t>
            </a:r>
            <a:r>
              <a:rPr sz="1800" b="1" spc="-10" dirty="0">
                <a:latin typeface="Georgia"/>
                <a:cs typeface="Georgia"/>
              </a:rPr>
              <a:t>break</a:t>
            </a:r>
            <a:r>
              <a:rPr sz="1800" spc="-10" dirty="0">
                <a:latin typeface="Georgia"/>
                <a:cs typeface="Georgia"/>
              </a:rPr>
              <a:t>; </a:t>
            </a:r>
            <a:r>
              <a:rPr sz="1800" b="1" dirty="0">
                <a:latin typeface="Georgia"/>
                <a:cs typeface="Georgia"/>
              </a:rPr>
              <a:t>case</a:t>
            </a:r>
            <a:r>
              <a:rPr sz="1800" b="1" spc="-6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0:</a:t>
            </a:r>
            <a:endParaRPr sz="1800">
              <a:latin typeface="Georgia"/>
              <a:cs typeface="Georgia"/>
            </a:endParaRPr>
          </a:p>
          <a:p>
            <a:pPr marL="457200" marR="2533650">
              <a:lnSpc>
                <a:spcPct val="100000"/>
              </a:lnSpc>
            </a:pPr>
            <a:r>
              <a:rPr sz="1800" spc="-10" dirty="0">
                <a:latin typeface="Georgia"/>
                <a:cs typeface="Georgia"/>
              </a:rPr>
              <a:t>printf("bye"); </a:t>
            </a:r>
            <a:r>
              <a:rPr sz="1800" b="1" spc="-10" dirty="0">
                <a:latin typeface="Georgia"/>
                <a:cs typeface="Georgia"/>
              </a:rPr>
              <a:t>break</a:t>
            </a:r>
            <a:r>
              <a:rPr sz="1800" spc="-10" dirty="0">
                <a:latin typeface="Georgia"/>
                <a:cs typeface="Georgia"/>
              </a:rPr>
              <a:t>; </a:t>
            </a:r>
            <a:r>
              <a:rPr sz="1800" b="1" spc="-10" dirty="0">
                <a:latin typeface="Georgia"/>
                <a:cs typeface="Georgia"/>
              </a:rPr>
              <a:t>default</a:t>
            </a:r>
            <a:r>
              <a:rPr sz="1800" spc="-10" dirty="0">
                <a:latin typeface="Georgia"/>
                <a:cs typeface="Georgia"/>
              </a:rPr>
              <a:t>:</a:t>
            </a:r>
            <a:endParaRPr sz="1800">
              <a:latin typeface="Georgia"/>
              <a:cs typeface="Georgia"/>
            </a:endParaRPr>
          </a:p>
          <a:p>
            <a:pPr marL="45720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printf("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Hello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bye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");</a:t>
            </a:r>
            <a:endParaRPr sz="1800">
              <a:latin typeface="Georgia"/>
              <a:cs typeface="Georgia"/>
            </a:endParaRPr>
          </a:p>
          <a:p>
            <a:pPr marL="234950">
              <a:lnSpc>
                <a:spcPct val="100000"/>
              </a:lnSpc>
            </a:pPr>
            <a:r>
              <a:rPr sz="1800" spc="-50" dirty="0">
                <a:latin typeface="Georgia"/>
                <a:cs typeface="Georgia"/>
              </a:rPr>
              <a:t>}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latin typeface="Georgia"/>
                <a:cs typeface="Georgia"/>
              </a:rPr>
              <a:t>}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08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Subprograms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803" y="1106550"/>
            <a:ext cx="8484235" cy="3604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97</a:t>
            </a:r>
            <a:endParaRPr sz="160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1415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Cambria"/>
                <a:cs typeface="Cambria"/>
              </a:rPr>
              <a:t>Subprograms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can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viewed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abstract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operations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on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predefined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data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set.</a:t>
            </a:r>
            <a:endParaRPr sz="1800">
              <a:latin typeface="Cambria"/>
              <a:cs typeface="Cambria"/>
            </a:endParaRPr>
          </a:p>
          <a:p>
            <a:pPr marL="299085" marR="5080" indent="-287020">
              <a:lnSpc>
                <a:spcPct val="150000"/>
              </a:lnSpc>
              <a:buFont typeface="Wingdings"/>
              <a:buChar char=""/>
              <a:tabLst>
                <a:tab pos="299085" algn="l"/>
                <a:tab pos="594360" algn="l"/>
                <a:tab pos="1946275" algn="l"/>
                <a:tab pos="3053080" algn="l"/>
                <a:tab pos="4133850" algn="l"/>
                <a:tab pos="4603115" algn="l"/>
                <a:tab pos="5618480" algn="l"/>
                <a:tab pos="5970270" algn="l"/>
                <a:tab pos="6489065" algn="l"/>
                <a:tab pos="6958330" algn="l"/>
                <a:tab pos="7810500" algn="l"/>
                <a:tab pos="8155305" algn="l"/>
              </a:tabLst>
            </a:pPr>
            <a:r>
              <a:rPr sz="1800" spc="-50" dirty="0">
                <a:latin typeface="Cambria"/>
                <a:cs typeface="Cambria"/>
              </a:rPr>
              <a:t>A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subprogram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definition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describes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interface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5" dirty="0">
                <a:latin typeface="Cambria"/>
                <a:cs typeface="Cambria"/>
              </a:rPr>
              <a:t>to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5" dirty="0">
                <a:latin typeface="Cambria"/>
                <a:cs typeface="Cambria"/>
              </a:rPr>
              <a:t>and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5" dirty="0">
                <a:latin typeface="Cambria"/>
                <a:cs typeface="Cambria"/>
              </a:rPr>
              <a:t>the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actions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5" dirty="0">
                <a:latin typeface="Cambria"/>
                <a:cs typeface="Cambria"/>
              </a:rPr>
              <a:t>of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5" dirty="0">
                <a:latin typeface="Cambria"/>
                <a:cs typeface="Cambria"/>
              </a:rPr>
              <a:t>the </a:t>
            </a:r>
            <a:r>
              <a:rPr sz="1800" spc="-10" dirty="0">
                <a:latin typeface="Cambria"/>
                <a:cs typeface="Cambria"/>
              </a:rPr>
              <a:t>subprogram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abstraction.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Cambria"/>
                <a:cs typeface="Cambria"/>
              </a:rPr>
              <a:t>A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subprogram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call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explicit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request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that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subprogram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executed.</a:t>
            </a:r>
            <a:endParaRPr sz="1800">
              <a:latin typeface="Cambria"/>
              <a:cs typeface="Cambria"/>
            </a:endParaRPr>
          </a:p>
          <a:p>
            <a:pPr marL="299085" marR="6350" indent="-287020">
              <a:lnSpc>
                <a:spcPct val="15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204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subprogram</a:t>
            </a:r>
            <a:r>
              <a:rPr sz="1800" spc="2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2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defined</a:t>
            </a:r>
            <a:r>
              <a:rPr sz="1800" spc="204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</a:t>
            </a:r>
            <a:r>
              <a:rPr sz="1800" spc="2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204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set</a:t>
            </a:r>
            <a:r>
              <a:rPr sz="1800" spc="2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204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statements</a:t>
            </a:r>
            <a:r>
              <a:rPr sz="1800" spc="2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that</a:t>
            </a:r>
            <a:r>
              <a:rPr sz="1800" spc="2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can</a:t>
            </a:r>
            <a:r>
              <a:rPr sz="1800" spc="2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</a:t>
            </a:r>
            <a:r>
              <a:rPr sz="1800" spc="2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reused</a:t>
            </a:r>
            <a:r>
              <a:rPr sz="1800" spc="2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at</a:t>
            </a:r>
            <a:r>
              <a:rPr sz="1800" spc="2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multiple </a:t>
            </a:r>
            <a:r>
              <a:rPr sz="1800" dirty="0">
                <a:latin typeface="Georgia"/>
                <a:cs typeface="Georgia"/>
              </a:rPr>
              <a:t>places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program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when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convenient.</a:t>
            </a:r>
            <a:endParaRPr sz="1800">
              <a:latin typeface="Georgia"/>
              <a:cs typeface="Georgia"/>
            </a:endParaRPr>
          </a:p>
          <a:p>
            <a:pPr marL="299085" marR="6985" indent="-287020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Georgia"/>
                <a:cs typeface="Georgia"/>
              </a:rPr>
              <a:t>This</a:t>
            </a:r>
            <a:r>
              <a:rPr sz="1800" spc="2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reuse</a:t>
            </a:r>
            <a:r>
              <a:rPr sz="1800" spc="2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results</a:t>
            </a:r>
            <a:r>
              <a:rPr sz="1800" spc="2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2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multiple</a:t>
            </a:r>
            <a:r>
              <a:rPr sz="1800" spc="2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types</a:t>
            </a:r>
            <a:r>
              <a:rPr sz="1800" spc="2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2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savings,</a:t>
            </a:r>
            <a:r>
              <a:rPr sz="1800" spc="2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from</a:t>
            </a:r>
            <a:r>
              <a:rPr sz="1800" spc="2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memory</a:t>
            </a:r>
            <a:r>
              <a:rPr sz="1800" spc="2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space</a:t>
            </a:r>
            <a:r>
              <a:rPr sz="1800" spc="2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28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coding time.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08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Subprograms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1509" y="1106550"/>
            <a:ext cx="260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98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2216" y="1386078"/>
            <a:ext cx="8480425" cy="45529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spc="-10" dirty="0">
                <a:latin typeface="Cambria"/>
                <a:cs typeface="Cambria"/>
              </a:rPr>
              <a:t>Features</a:t>
            </a:r>
            <a:r>
              <a:rPr sz="1800" b="1" spc="-6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Subprograms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Cambria"/>
                <a:cs typeface="Cambria"/>
              </a:rPr>
              <a:t>A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subprogram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has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single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entry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point.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caller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suspended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during the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implementation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called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subprogram.</a:t>
            </a:r>
            <a:endParaRPr sz="1800">
              <a:latin typeface="Cambria"/>
              <a:cs typeface="Cambria"/>
            </a:endParaRPr>
          </a:p>
          <a:p>
            <a:pPr marL="355600" marR="5080" indent="-342900">
              <a:lnSpc>
                <a:spcPct val="15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Cambria"/>
                <a:cs typeface="Cambria"/>
              </a:rPr>
              <a:t>Control</a:t>
            </a:r>
            <a:r>
              <a:rPr sz="1800" spc="2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repeatedly</a:t>
            </a:r>
            <a:r>
              <a:rPr sz="1800" spc="2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returns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caller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when</a:t>
            </a:r>
            <a:r>
              <a:rPr sz="1800" spc="2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2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called</a:t>
            </a:r>
            <a:r>
              <a:rPr sz="1800" spc="2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subprogram’s</a:t>
            </a:r>
            <a:r>
              <a:rPr sz="1800" spc="2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execution eliminates.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calling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program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suspended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during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execution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called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subprogram.</a:t>
            </a:r>
            <a:endParaRPr sz="1800">
              <a:latin typeface="Cambria"/>
              <a:cs typeface="Cambria"/>
            </a:endParaRPr>
          </a:p>
          <a:p>
            <a:pPr marL="405765" indent="-39306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405765" algn="l"/>
              </a:tabLst>
            </a:pPr>
            <a:r>
              <a:rPr sz="1800" dirty="0">
                <a:latin typeface="Cambria"/>
                <a:cs typeface="Cambria"/>
              </a:rPr>
              <a:t>Control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always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returns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caller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when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called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subprogram's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execution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75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subprogram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call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explicit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request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that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subprogram </a:t>
            </a:r>
            <a:r>
              <a:rPr sz="1800" dirty="0">
                <a:latin typeface="Cambria"/>
                <a:cs typeface="Cambria"/>
              </a:rPr>
              <a:t>be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executed.</a:t>
            </a:r>
            <a:endParaRPr sz="1800">
              <a:latin typeface="Cambria"/>
              <a:cs typeface="Cambria"/>
            </a:endParaRPr>
          </a:p>
          <a:p>
            <a:pPr marL="405765" indent="-3930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05765" algn="l"/>
              </a:tabLst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subprogram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header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first part</a:t>
            </a:r>
            <a:r>
              <a:rPr sz="1800" spc="-1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definition,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including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name,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kind.</a:t>
            </a:r>
            <a:endParaRPr sz="1800">
              <a:latin typeface="Cambria"/>
              <a:cs typeface="Cambria"/>
            </a:endParaRPr>
          </a:p>
          <a:p>
            <a:pPr marL="355600" marR="6350" indent="-342900">
              <a:lnSpc>
                <a:spcPts val="3240"/>
              </a:lnSpc>
              <a:spcBef>
                <a:spcPts val="105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Cambria"/>
                <a:cs typeface="Cambria"/>
              </a:rPr>
              <a:t>The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signature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also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called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as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parameter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profile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which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nothing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but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number, </a:t>
            </a:r>
            <a:r>
              <a:rPr sz="1800" dirty="0">
                <a:latin typeface="Cambria"/>
                <a:cs typeface="Cambria"/>
              </a:rPr>
              <a:t>order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and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types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its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parameters.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705600"/>
            </a:xfrm>
            <a:custGeom>
              <a:avLst/>
              <a:gdLst/>
              <a:ahLst/>
              <a:cxnLst/>
              <a:rect l="l" t="t" r="r" b="b"/>
              <a:pathLst>
                <a:path w="9144000" h="6705600">
                  <a:moveTo>
                    <a:pt x="0" y="6705600"/>
                  </a:moveTo>
                  <a:lnTo>
                    <a:pt x="9144000" y="6705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705600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8991600" y="1392936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6705600"/>
                </a:moveTo>
                <a:lnTo>
                  <a:pt x="152400" y="6705600"/>
                </a:lnTo>
                <a:lnTo>
                  <a:pt x="152400" y="0"/>
                </a:lnTo>
                <a:lnTo>
                  <a:pt x="0" y="0"/>
                </a:lnTo>
                <a:lnTo>
                  <a:pt x="0" y="6705600"/>
                </a:lnTo>
                <a:lnTo>
                  <a:pt x="0" y="6858000"/>
                </a:lnTo>
                <a:lnTo>
                  <a:pt x="152400" y="6858000"/>
                </a:lnTo>
                <a:lnTo>
                  <a:pt x="9144000" y="6858000"/>
                </a:lnTo>
                <a:lnTo>
                  <a:pt x="9144000" y="670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06065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spc="-10" dirty="0"/>
              <a:t>Types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91990" y="1106550"/>
            <a:ext cx="199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11</a:t>
            </a:r>
            <a:endParaRPr sz="1600">
              <a:latin typeface="Georgia"/>
              <a:cs typeface="Georg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633727"/>
            <a:ext cx="8109204" cy="3668267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08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Subprograms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803" y="1106550"/>
            <a:ext cx="4661535" cy="154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353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99</a:t>
            </a:r>
            <a:endParaRPr sz="1600">
              <a:latin typeface="Georgia"/>
              <a:cs typeface="Georgia"/>
            </a:endParaRPr>
          </a:p>
          <a:p>
            <a:pPr marL="298450" indent="-285750">
              <a:lnSpc>
                <a:spcPct val="100000"/>
              </a:lnSpc>
              <a:spcBef>
                <a:spcPts val="1415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b="1" dirty="0">
                <a:latin typeface="Cambria"/>
                <a:cs typeface="Cambria"/>
              </a:rPr>
              <a:t>There</a:t>
            </a:r>
            <a:r>
              <a:rPr sz="1800" b="1" spc="-6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are</a:t>
            </a:r>
            <a:r>
              <a:rPr sz="1800" b="1" spc="-5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two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categories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sub-program-</a:t>
            </a:r>
            <a:endParaRPr sz="1800">
              <a:latin typeface="Cambria"/>
              <a:cs typeface="Cambria"/>
            </a:endParaRPr>
          </a:p>
          <a:p>
            <a:pPr marL="405765" indent="-3930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05765" algn="l"/>
              </a:tabLst>
            </a:pPr>
            <a:r>
              <a:rPr sz="1800" spc="-10" dirty="0">
                <a:latin typeface="Cambria"/>
                <a:cs typeface="Cambria"/>
              </a:rPr>
              <a:t>Procedures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spc="-10" dirty="0">
                <a:latin typeface="Cambria"/>
                <a:cs typeface="Cambria"/>
              </a:rPr>
              <a:t>Functions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9321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Subprograms</a:t>
            </a:r>
            <a:r>
              <a:rPr spc="-95" dirty="0"/>
              <a:t> </a:t>
            </a:r>
            <a:r>
              <a:rPr spc="-10" dirty="0"/>
              <a:t>(Procedures)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3"/>
                </a:lnTo>
                <a:lnTo>
                  <a:pt x="1524" y="435863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106550"/>
            <a:ext cx="6972300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93850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100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365"/>
              </a:spcBef>
              <a:buFont typeface="Wingdings"/>
              <a:buChar char=""/>
              <a:tabLst>
                <a:tab pos="299085" algn="l"/>
                <a:tab pos="1833880" algn="l"/>
                <a:tab pos="2166620" algn="l"/>
                <a:tab pos="2506345" algn="l"/>
                <a:tab pos="3723640" algn="l"/>
                <a:tab pos="4076065" algn="l"/>
                <a:tab pos="5024120" algn="l"/>
                <a:tab pos="5425440" algn="l"/>
                <a:tab pos="5727065" algn="l"/>
              </a:tabLst>
            </a:pPr>
            <a:r>
              <a:rPr sz="1800" b="1" spc="-10" dirty="0">
                <a:latin typeface="Georgia"/>
                <a:cs typeface="Georgia"/>
              </a:rPr>
              <a:t>Procedures</a:t>
            </a:r>
            <a:r>
              <a:rPr sz="1800" b="1" dirty="0">
                <a:latin typeface="Georgia"/>
                <a:cs typeface="Georgia"/>
              </a:rPr>
              <a:t>	</a:t>
            </a:r>
            <a:r>
              <a:rPr sz="1800" spc="-50" dirty="0">
                <a:latin typeface="Georgia"/>
                <a:cs typeface="Georgia"/>
              </a:rPr>
              <a:t>−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50" dirty="0">
                <a:latin typeface="Georgia"/>
                <a:cs typeface="Georgia"/>
              </a:rPr>
              <a:t>A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10" dirty="0">
                <a:latin typeface="Georgia"/>
                <a:cs typeface="Georgia"/>
              </a:rPr>
              <a:t>procedure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25" dirty="0">
                <a:latin typeface="Georgia"/>
                <a:cs typeface="Georgia"/>
              </a:rPr>
              <a:t>is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10" dirty="0">
                <a:latin typeface="Georgia"/>
                <a:cs typeface="Georgia"/>
              </a:rPr>
              <a:t>defined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25" dirty="0">
                <a:latin typeface="Georgia"/>
                <a:cs typeface="Georgia"/>
              </a:rPr>
              <a:t>as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50" dirty="0">
                <a:latin typeface="Georgia"/>
                <a:cs typeface="Georgia"/>
              </a:rPr>
              <a:t>a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10" dirty="0">
                <a:latin typeface="Georgia"/>
                <a:cs typeface="Georgia"/>
              </a:rPr>
              <a:t>subprogram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9659" y="1523238"/>
            <a:ext cx="1350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8330" algn="l"/>
              </a:tabLst>
            </a:pPr>
            <a:r>
              <a:rPr sz="1800" spc="-20" dirty="0">
                <a:latin typeface="Georgia"/>
                <a:cs typeface="Georgia"/>
              </a:rPr>
              <a:t>that</a:t>
            </a:r>
            <a:r>
              <a:rPr sz="1800" dirty="0">
                <a:latin typeface="Georgia"/>
                <a:cs typeface="Georgia"/>
              </a:rPr>
              <a:t>	</a:t>
            </a:r>
            <a:r>
              <a:rPr sz="1800" spc="-10" dirty="0">
                <a:latin typeface="Georgia"/>
                <a:cs typeface="Georgia"/>
              </a:rPr>
              <a:t>defines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798045"/>
            <a:ext cx="8482965" cy="249491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Georgia"/>
                <a:cs typeface="Georgia"/>
              </a:rPr>
              <a:t>parameterized</a:t>
            </a:r>
            <a:r>
              <a:rPr sz="1800" spc="-9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computations.</a:t>
            </a:r>
            <a:endParaRPr sz="1800">
              <a:latin typeface="Georgia"/>
              <a:cs typeface="Georgia"/>
            </a:endParaRPr>
          </a:p>
          <a:p>
            <a:pPr marL="298450" indent="-285750" algn="just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Georgia"/>
                <a:cs typeface="Georgia"/>
              </a:rPr>
              <a:t>These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computations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executed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by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individual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call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statement.</a:t>
            </a:r>
            <a:endParaRPr sz="1800">
              <a:latin typeface="Georgia"/>
              <a:cs typeface="Georgia"/>
            </a:endParaRPr>
          </a:p>
          <a:p>
            <a:pPr marL="299085" indent="-286385" algn="just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Georgia"/>
                <a:cs typeface="Georgia"/>
              </a:rPr>
              <a:t>Procedures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represent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new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statements.</a:t>
            </a:r>
            <a:endParaRPr sz="1800">
              <a:latin typeface="Georgia"/>
              <a:cs typeface="Georgia"/>
            </a:endParaRPr>
          </a:p>
          <a:p>
            <a:pPr marL="299085" marR="5080" indent="-287020" algn="just">
              <a:lnSpc>
                <a:spcPct val="15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Georgia"/>
                <a:cs typeface="Georgia"/>
              </a:rPr>
              <a:t>For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example,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because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Pascal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does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not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have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sort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statement,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user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can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develop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a </a:t>
            </a:r>
            <a:r>
              <a:rPr sz="1800" dirty="0">
                <a:latin typeface="Georgia"/>
                <a:cs typeface="Georgia"/>
              </a:rPr>
              <a:t>procedure</a:t>
            </a:r>
            <a:r>
              <a:rPr sz="1800" spc="1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1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sort</a:t>
            </a:r>
            <a:r>
              <a:rPr sz="1800" spc="1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arrays</a:t>
            </a:r>
            <a:r>
              <a:rPr sz="1800" spc="1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</a:t>
            </a:r>
            <a:r>
              <a:rPr sz="1800" spc="1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records</a:t>
            </a:r>
            <a:r>
              <a:rPr sz="1800" spc="1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and</a:t>
            </a:r>
            <a:r>
              <a:rPr sz="1800" spc="1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use</a:t>
            </a:r>
            <a:r>
              <a:rPr sz="1800" spc="1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1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call</a:t>
            </a:r>
            <a:r>
              <a:rPr sz="1800" spc="1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</a:t>
            </a:r>
            <a:r>
              <a:rPr sz="1800" spc="1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that</a:t>
            </a:r>
            <a:r>
              <a:rPr sz="1800" spc="1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procedure</a:t>
            </a:r>
            <a:r>
              <a:rPr sz="1800" spc="1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</a:t>
            </a:r>
            <a:r>
              <a:rPr sz="1800" spc="1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place</a:t>
            </a:r>
            <a:r>
              <a:rPr sz="1800" spc="16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of </a:t>
            </a:r>
            <a:r>
              <a:rPr sz="1800" dirty="0">
                <a:latin typeface="Georgia"/>
                <a:cs typeface="Georgia"/>
              </a:rPr>
              <a:t>the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unavailable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sort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statement.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9321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Subprograms</a:t>
            </a:r>
            <a:r>
              <a:rPr spc="-95" dirty="0"/>
              <a:t> </a:t>
            </a:r>
            <a:r>
              <a:rPr spc="-10" dirty="0"/>
              <a:t>(Procedures)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667"/>
            <a:ext cx="1905" cy="436245"/>
          </a:xfrm>
          <a:custGeom>
            <a:avLst/>
            <a:gdLst/>
            <a:ahLst/>
            <a:cxnLst/>
            <a:rect l="l" t="t" r="r" b="b"/>
            <a:pathLst>
              <a:path w="1905" h="436245">
                <a:moveTo>
                  <a:pt x="1524" y="0"/>
                </a:moveTo>
                <a:lnTo>
                  <a:pt x="0" y="0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1106550"/>
            <a:ext cx="5861685" cy="2774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41986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101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36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Georgia"/>
                <a:cs typeface="Georgia"/>
              </a:rPr>
              <a:t>Syntax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of</a:t>
            </a:r>
            <a:r>
              <a:rPr sz="1800" b="1" spc="-1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Procedures</a:t>
            </a:r>
            <a:r>
              <a:rPr sz="1800" b="1" spc="-5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−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800">
              <a:latin typeface="Georgia"/>
              <a:cs typeface="Georgia"/>
            </a:endParaRPr>
          </a:p>
          <a:p>
            <a:pPr marL="3175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PROCEDURE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Name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Procedure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(formal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parameter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list);</a:t>
            </a:r>
            <a:endParaRPr sz="1800">
              <a:latin typeface="Cambria"/>
              <a:cs typeface="Cambria"/>
            </a:endParaRPr>
          </a:p>
          <a:p>
            <a:pPr marL="3175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ambria"/>
                <a:cs typeface="Cambria"/>
              </a:rPr>
              <a:t>BEGIN</a:t>
            </a:r>
            <a:endParaRPr sz="1800">
              <a:latin typeface="Cambria"/>
              <a:cs typeface="Cambria"/>
            </a:endParaRPr>
          </a:p>
          <a:p>
            <a:pPr marL="317500" marR="2708275" indent="609600">
              <a:lnSpc>
                <a:spcPct val="150000"/>
              </a:lnSpc>
            </a:pPr>
            <a:r>
              <a:rPr sz="1800" dirty="0">
                <a:latin typeface="Cambria"/>
                <a:cs typeface="Cambria"/>
              </a:rPr>
              <a:t>{instruction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sequence} </a:t>
            </a:r>
            <a:r>
              <a:rPr sz="1800" dirty="0">
                <a:latin typeface="Cambria"/>
                <a:cs typeface="Cambria"/>
              </a:rPr>
              <a:t>END; {end of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procedure}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9321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Subprograms</a:t>
            </a:r>
            <a:r>
              <a:rPr spc="-95" dirty="0"/>
              <a:t> </a:t>
            </a:r>
            <a:r>
              <a:rPr spc="-10" dirty="0"/>
              <a:t>(Procedures)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1106550"/>
            <a:ext cx="7139305" cy="4008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811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102</a:t>
            </a:r>
            <a:endParaRPr sz="1600">
              <a:latin typeface="Georgia"/>
              <a:cs typeface="Georgia"/>
            </a:endParaRPr>
          </a:p>
          <a:p>
            <a:pPr marL="299085" indent="-286385">
              <a:lnSpc>
                <a:spcPct val="100000"/>
              </a:lnSpc>
              <a:spcBef>
                <a:spcPts val="136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dirty="0">
                <a:latin typeface="Georgia"/>
                <a:cs typeface="Georgia"/>
              </a:rPr>
              <a:t>Example</a:t>
            </a:r>
            <a:r>
              <a:rPr sz="1800" b="1" spc="-1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of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Procedures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−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Cambria"/>
                <a:cs typeface="Cambria"/>
              </a:rPr>
              <a:t>(*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Finds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minimum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the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2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values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*)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"/>
                <a:cs typeface="Cambria"/>
              </a:rPr>
              <a:t>procedure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findMin(x,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y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: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integer;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var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m: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integer);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ambria"/>
                <a:cs typeface="Cambria"/>
              </a:rPr>
              <a:t>begin</a:t>
            </a:r>
            <a:endParaRPr sz="1800">
              <a:latin typeface="Cambria"/>
              <a:cs typeface="Cambria"/>
            </a:endParaRPr>
          </a:p>
          <a:p>
            <a:pPr marL="469900" marR="5516245">
              <a:lnSpc>
                <a:spcPct val="150000"/>
              </a:lnSpc>
            </a:pPr>
            <a:r>
              <a:rPr sz="1800" dirty="0">
                <a:latin typeface="Cambria"/>
                <a:cs typeface="Cambria"/>
              </a:rPr>
              <a:t>If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x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&lt; y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then </a:t>
            </a:r>
            <a:r>
              <a:rPr sz="1800" dirty="0">
                <a:latin typeface="Cambria"/>
                <a:cs typeface="Cambria"/>
              </a:rPr>
              <a:t>m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:= </a:t>
            </a:r>
            <a:r>
              <a:rPr sz="1800" spc="-50" dirty="0">
                <a:latin typeface="Cambria"/>
                <a:cs typeface="Cambria"/>
              </a:rPr>
              <a:t>x</a:t>
            </a:r>
            <a:endParaRPr sz="18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085"/>
              </a:spcBef>
            </a:pPr>
            <a:r>
              <a:rPr sz="1800" spc="-20" dirty="0">
                <a:latin typeface="Cambria"/>
                <a:cs typeface="Cambria"/>
              </a:rPr>
              <a:t>Else</a:t>
            </a:r>
            <a:endParaRPr sz="1800">
              <a:latin typeface="Cambria"/>
              <a:cs typeface="Cambria"/>
            </a:endParaRPr>
          </a:p>
          <a:p>
            <a:pPr marL="5200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m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:=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y;</a:t>
            </a:r>
            <a:endParaRPr sz="1800">
              <a:latin typeface="Cambria"/>
              <a:cs typeface="Cambria"/>
            </a:endParaRPr>
          </a:p>
          <a:p>
            <a:pPr marL="628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mbria"/>
                <a:cs typeface="Cambria"/>
              </a:rPr>
              <a:t>end;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{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end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procedure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findMin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751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Subprograms</a:t>
            </a:r>
            <a:r>
              <a:rPr spc="-95" dirty="0"/>
              <a:t> </a:t>
            </a:r>
            <a:r>
              <a:rPr spc="-10" dirty="0"/>
              <a:t>(Functions)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103</a:t>
            </a:r>
          </a:p>
          <a:p>
            <a:pPr marL="299085" indent="-286385">
              <a:lnSpc>
                <a:spcPct val="100000"/>
              </a:lnSpc>
              <a:spcBef>
                <a:spcPts val="136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spc="-10" dirty="0">
                <a:solidFill>
                  <a:srgbClr val="000000"/>
                </a:solidFill>
                <a:latin typeface="Georgia"/>
                <a:cs typeface="Georgia"/>
              </a:rPr>
              <a:t>Functions:</a:t>
            </a:r>
            <a:endParaRPr sz="1800">
              <a:latin typeface="Georgia"/>
              <a:cs typeface="Georgia"/>
            </a:endParaRPr>
          </a:p>
          <a:p>
            <a:pPr marL="356870" indent="-34417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356870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1800" spc="1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function</a:t>
            </a:r>
            <a:r>
              <a:rPr sz="1800" spc="1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is</a:t>
            </a:r>
            <a:r>
              <a:rPr sz="1800" spc="1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1800" spc="1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subprogram</a:t>
            </a:r>
            <a:r>
              <a:rPr sz="1800" spc="1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that</a:t>
            </a:r>
            <a:r>
              <a:rPr sz="1800" spc="1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evaluates</a:t>
            </a:r>
            <a:r>
              <a:rPr sz="1800" spc="16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1800" spc="17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value.</a:t>
            </a:r>
            <a:r>
              <a:rPr sz="1800" spc="1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Functions</a:t>
            </a:r>
            <a:r>
              <a:rPr sz="1800" spc="17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and</a:t>
            </a:r>
            <a:r>
              <a:rPr sz="1800" spc="1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procedures</a:t>
            </a:r>
            <a:r>
              <a:rPr sz="1800" spc="1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are</a:t>
            </a:r>
            <a:endParaRPr sz="1800">
              <a:latin typeface="Cambria"/>
              <a:cs typeface="Cambri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structured</a:t>
            </a:r>
            <a:r>
              <a:rPr sz="1800" spc="-7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identical,</a:t>
            </a:r>
            <a:r>
              <a:rPr sz="1800" spc="-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except</a:t>
            </a:r>
            <a:r>
              <a:rPr sz="1800" spc="-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that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Functions</a:t>
            </a:r>
            <a:r>
              <a:rPr sz="1800" spc="-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are</a:t>
            </a:r>
            <a:r>
              <a:rPr sz="18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semantically</a:t>
            </a:r>
            <a:r>
              <a:rPr sz="18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modeled</a:t>
            </a:r>
            <a:r>
              <a:rPr sz="1800" spc="-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on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mathematical</a:t>
            </a:r>
            <a:r>
              <a:rPr sz="1800" spc="-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functions.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Functions</a:t>
            </a:r>
            <a:r>
              <a:rPr sz="1800" spc="-6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have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RETURN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clause.</a:t>
            </a:r>
            <a:endParaRPr sz="1800">
              <a:latin typeface="Cambria"/>
              <a:cs typeface="Cambria"/>
            </a:endParaRPr>
          </a:p>
          <a:p>
            <a:pPr marL="299085" marR="5080" indent="-287020">
              <a:lnSpc>
                <a:spcPts val="324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Functions</a:t>
            </a:r>
            <a:r>
              <a:rPr sz="1800" spc="2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produce</a:t>
            </a:r>
            <a:r>
              <a:rPr sz="1800" spc="3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no</a:t>
            </a:r>
            <a:r>
              <a:rPr sz="1800" spc="3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side</a:t>
            </a:r>
            <a:r>
              <a:rPr sz="1800" spc="3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effects</a:t>
            </a:r>
            <a:r>
              <a:rPr sz="1800" spc="3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i.e.,</a:t>
            </a:r>
            <a:r>
              <a:rPr sz="1800" spc="3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it</a:t>
            </a:r>
            <a:r>
              <a:rPr sz="1800" spc="3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changes</a:t>
            </a:r>
            <a:r>
              <a:rPr sz="1800" spc="2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neither</a:t>
            </a:r>
            <a:r>
              <a:rPr sz="1800" spc="29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its</a:t>
            </a:r>
            <a:r>
              <a:rPr sz="1800" spc="3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parameters</a:t>
            </a:r>
            <a:r>
              <a:rPr sz="1800" spc="3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nor</a:t>
            </a:r>
            <a:r>
              <a:rPr sz="1800" spc="29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any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variables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defined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outside</a:t>
            </a:r>
            <a:r>
              <a:rPr sz="18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18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function.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751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Subprograms</a:t>
            </a:r>
            <a:r>
              <a:rPr spc="-95" dirty="0"/>
              <a:t> </a:t>
            </a:r>
            <a:r>
              <a:rPr spc="-10" dirty="0"/>
              <a:t>(Functions)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360" algn="ctr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104</a:t>
            </a:r>
          </a:p>
          <a:p>
            <a:pPr marL="299085" indent="-286385">
              <a:lnSpc>
                <a:spcPct val="100000"/>
              </a:lnSpc>
              <a:spcBef>
                <a:spcPts val="136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b="1" spc="-10" dirty="0">
                <a:solidFill>
                  <a:srgbClr val="000000"/>
                </a:solidFill>
                <a:latin typeface="Georgia"/>
                <a:cs typeface="Georgia"/>
              </a:rPr>
              <a:t>Functions:</a:t>
            </a:r>
            <a:endParaRPr sz="1800">
              <a:latin typeface="Georgia"/>
              <a:cs typeface="Georgia"/>
            </a:endParaRPr>
          </a:p>
          <a:p>
            <a:pPr marL="356870" indent="-34417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356870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1800" spc="1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function</a:t>
            </a:r>
            <a:r>
              <a:rPr sz="1800" spc="1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is</a:t>
            </a:r>
            <a:r>
              <a:rPr sz="1800" spc="1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1800" spc="1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subprogram</a:t>
            </a:r>
            <a:r>
              <a:rPr sz="1800" spc="1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that</a:t>
            </a:r>
            <a:r>
              <a:rPr sz="1800" spc="1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evaluates</a:t>
            </a:r>
            <a:r>
              <a:rPr sz="1800" spc="16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1800" spc="17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value.</a:t>
            </a:r>
            <a:r>
              <a:rPr sz="1800" spc="18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Functions</a:t>
            </a:r>
            <a:r>
              <a:rPr sz="1800" spc="17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and</a:t>
            </a:r>
            <a:r>
              <a:rPr sz="1800" spc="1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procedures</a:t>
            </a:r>
            <a:r>
              <a:rPr sz="1800" spc="1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are</a:t>
            </a:r>
            <a:endParaRPr sz="1800">
              <a:latin typeface="Cambria"/>
              <a:cs typeface="Cambri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structured</a:t>
            </a:r>
            <a:r>
              <a:rPr sz="1800" spc="-7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identical,</a:t>
            </a:r>
            <a:r>
              <a:rPr sz="1800" spc="-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except</a:t>
            </a:r>
            <a:r>
              <a:rPr sz="1800" spc="-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that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Functions</a:t>
            </a:r>
            <a:r>
              <a:rPr sz="1800" spc="-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are</a:t>
            </a:r>
            <a:r>
              <a:rPr sz="18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semantically</a:t>
            </a:r>
            <a:r>
              <a:rPr sz="18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modeled</a:t>
            </a:r>
            <a:r>
              <a:rPr sz="1800" spc="-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on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mathematical</a:t>
            </a:r>
            <a:r>
              <a:rPr sz="1800" spc="-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functions.</a:t>
            </a:r>
            <a:endParaRPr sz="18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Functions</a:t>
            </a:r>
            <a:r>
              <a:rPr sz="1800" spc="-6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have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a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RETURN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clause.</a:t>
            </a:r>
            <a:endParaRPr sz="1800">
              <a:latin typeface="Cambria"/>
              <a:cs typeface="Cambria"/>
            </a:endParaRPr>
          </a:p>
          <a:p>
            <a:pPr marL="299085" marR="5080" indent="-287020">
              <a:lnSpc>
                <a:spcPts val="3240"/>
              </a:lnSpc>
              <a:spcBef>
                <a:spcPts val="105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Functions</a:t>
            </a:r>
            <a:r>
              <a:rPr sz="1800" spc="2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produce</a:t>
            </a:r>
            <a:r>
              <a:rPr sz="1800" spc="3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no</a:t>
            </a:r>
            <a:r>
              <a:rPr sz="1800" spc="3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side</a:t>
            </a:r>
            <a:r>
              <a:rPr sz="1800" spc="3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effects</a:t>
            </a:r>
            <a:r>
              <a:rPr sz="1800" spc="3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i.e.,</a:t>
            </a:r>
            <a:r>
              <a:rPr sz="1800" spc="3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it</a:t>
            </a:r>
            <a:r>
              <a:rPr sz="1800" spc="3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changes</a:t>
            </a:r>
            <a:r>
              <a:rPr sz="1800" spc="2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neither</a:t>
            </a:r>
            <a:r>
              <a:rPr sz="1800" spc="29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its</a:t>
            </a:r>
            <a:r>
              <a:rPr sz="1800" spc="30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parameters</a:t>
            </a:r>
            <a:r>
              <a:rPr sz="1800" spc="3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nor</a:t>
            </a:r>
            <a:r>
              <a:rPr sz="1800" spc="29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any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variables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defined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outside</a:t>
            </a:r>
            <a:r>
              <a:rPr sz="18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the</a:t>
            </a:r>
            <a:r>
              <a:rPr sz="18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mbria"/>
                <a:cs typeface="Cambria"/>
              </a:rPr>
              <a:t>function.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751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Subprograms</a:t>
            </a:r>
            <a:r>
              <a:rPr spc="-95" dirty="0"/>
              <a:t> </a:t>
            </a:r>
            <a:r>
              <a:rPr spc="-10" dirty="0"/>
              <a:t>(Functions)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1106550"/>
            <a:ext cx="5895975" cy="3597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44526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105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800" b="1" spc="-10" dirty="0">
                <a:latin typeface="Cambria"/>
                <a:cs typeface="Cambria"/>
              </a:rPr>
              <a:t>Functions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Syntax: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Cambria"/>
                <a:cs typeface="Cambria"/>
              </a:rPr>
              <a:t>RETURN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TYPE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Name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Function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(formal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parameter</a:t>
            </a:r>
            <a:r>
              <a:rPr sz="1800" b="1" spc="-5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list)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Cambria"/>
                <a:cs typeface="Cambria"/>
              </a:rPr>
              <a:t>local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declaration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section</a:t>
            </a:r>
            <a:endParaRPr sz="1800">
              <a:latin typeface="Cambria"/>
              <a:cs typeface="Cambria"/>
            </a:endParaRPr>
          </a:p>
          <a:p>
            <a:pPr marL="62865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Cambria"/>
                <a:cs typeface="Cambria"/>
              </a:rPr>
              <a:t>……………….</a:t>
            </a:r>
            <a:endParaRPr sz="1800">
              <a:latin typeface="Cambria"/>
              <a:cs typeface="Cambria"/>
            </a:endParaRPr>
          </a:p>
          <a:p>
            <a:pPr marL="62865" marR="3616325">
              <a:lnSpc>
                <a:spcPts val="3240"/>
              </a:lnSpc>
              <a:spcBef>
                <a:spcPts val="290"/>
              </a:spcBef>
            </a:pPr>
            <a:r>
              <a:rPr sz="1800" b="1" spc="-10" dirty="0">
                <a:latin typeface="Cambria"/>
                <a:cs typeface="Cambria"/>
              </a:rPr>
              <a:t>………………. </a:t>
            </a:r>
            <a:r>
              <a:rPr sz="1800" b="1" dirty="0">
                <a:latin typeface="Cambria"/>
                <a:cs typeface="Cambria"/>
              </a:rPr>
              <a:t>instruction</a:t>
            </a:r>
            <a:r>
              <a:rPr sz="1800" b="1" spc="-6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sequence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b="1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7514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Subprograms</a:t>
            </a:r>
            <a:r>
              <a:rPr spc="-95" dirty="0"/>
              <a:t> </a:t>
            </a:r>
            <a:r>
              <a:rPr spc="-10" dirty="0"/>
              <a:t>(Functions)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415790" y="1106550"/>
            <a:ext cx="351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106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7340" y="1386078"/>
            <a:ext cx="235712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spc="-10" dirty="0">
                <a:latin typeface="Cambria"/>
                <a:cs typeface="Cambria"/>
              </a:rPr>
              <a:t>Functions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Example: </a:t>
            </a:r>
            <a:r>
              <a:rPr sz="1800" b="1" dirty="0">
                <a:latin typeface="Cambria"/>
                <a:cs typeface="Cambria"/>
              </a:rPr>
              <a:t>int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findMin</a:t>
            </a:r>
            <a:r>
              <a:rPr sz="1800" b="1" dirty="0">
                <a:latin typeface="Cambria"/>
                <a:cs typeface="Cambria"/>
              </a:rPr>
              <a:t>(int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x,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int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spc="-25" dirty="0">
                <a:latin typeface="Cambria"/>
                <a:cs typeface="Cambria"/>
              </a:rPr>
              <a:t>y)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0" dirty="0">
                <a:latin typeface="Cambria"/>
                <a:cs typeface="Cambria"/>
              </a:rPr>
              <a:t>{</a:t>
            </a:r>
            <a:endParaRPr sz="1800">
              <a:latin typeface="Cambria"/>
              <a:cs typeface="Cambria"/>
            </a:endParaRPr>
          </a:p>
          <a:p>
            <a:pPr marL="469900" marR="1266190">
              <a:lnSpc>
                <a:spcPct val="150000"/>
              </a:lnSpc>
            </a:pPr>
            <a:r>
              <a:rPr sz="1800" b="1" dirty="0">
                <a:latin typeface="Cambria"/>
                <a:cs typeface="Cambria"/>
              </a:rPr>
              <a:t>int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25" dirty="0">
                <a:latin typeface="Cambria"/>
                <a:cs typeface="Cambria"/>
              </a:rPr>
              <a:t>m; </a:t>
            </a:r>
            <a:r>
              <a:rPr sz="1800" b="1" dirty="0">
                <a:latin typeface="Cambria"/>
                <a:cs typeface="Cambria"/>
              </a:rPr>
              <a:t>If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spc="-25" dirty="0">
                <a:latin typeface="Cambria"/>
                <a:cs typeface="Cambria"/>
              </a:rPr>
              <a:t>x&lt;y m=x </a:t>
            </a:r>
            <a:r>
              <a:rPr sz="1800" b="1" spc="-20" dirty="0">
                <a:latin typeface="Cambria"/>
                <a:cs typeface="Cambria"/>
              </a:rPr>
              <a:t>else </a:t>
            </a:r>
            <a:r>
              <a:rPr sz="1800" b="1" spc="-25" dirty="0">
                <a:latin typeface="Cambria"/>
                <a:cs typeface="Cambria"/>
              </a:rPr>
              <a:t>m=y</a:t>
            </a:r>
            <a:endParaRPr sz="18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Cambria"/>
                <a:cs typeface="Cambria"/>
              </a:rPr>
              <a:t>return</a:t>
            </a:r>
            <a:r>
              <a:rPr sz="1800" b="1" spc="-65" dirty="0">
                <a:latin typeface="Cambria"/>
                <a:cs typeface="Cambria"/>
              </a:rPr>
              <a:t> </a:t>
            </a:r>
            <a:r>
              <a:rPr sz="1800" b="1" spc="-35" dirty="0">
                <a:latin typeface="Cambria"/>
                <a:cs typeface="Cambria"/>
              </a:rPr>
              <a:t>m;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50" dirty="0"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08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Subprograms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1106550"/>
            <a:ext cx="4584065" cy="716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5890" algn="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107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800" b="1" dirty="0">
                <a:latin typeface="Cambria"/>
                <a:cs typeface="Cambria"/>
              </a:rPr>
              <a:t>Difference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between</a:t>
            </a:r>
            <a:r>
              <a:rPr sz="1800" b="1" spc="-6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procedure</a:t>
            </a:r>
            <a:r>
              <a:rPr sz="1800" b="1" spc="-6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and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function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55650" y="2101850"/>
          <a:ext cx="7543800" cy="355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0"/>
                <a:gridCol w="3771900"/>
              </a:tblGrid>
              <a:tr h="6604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Procedure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Function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248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Procedure</a:t>
                      </a:r>
                      <a:r>
                        <a:rPr sz="18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may</a:t>
                      </a:r>
                      <a:r>
                        <a:rPr sz="1800" spc="1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or</a:t>
                      </a:r>
                      <a:r>
                        <a:rPr sz="18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may</a:t>
                      </a:r>
                      <a:r>
                        <a:rPr sz="18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not</a:t>
                      </a:r>
                      <a:r>
                        <a:rPr sz="18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return</a:t>
                      </a:r>
                      <a:r>
                        <a:rPr sz="18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0" dirty="0">
                          <a:latin typeface="Cambria"/>
                          <a:cs typeface="Cambria"/>
                        </a:rPr>
                        <a:t>a</a:t>
                      </a:r>
                      <a:endParaRPr sz="1800">
                        <a:latin typeface="Cambria"/>
                        <a:cs typeface="Cambr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value.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Cambria"/>
                          <a:cs typeface="Cambria"/>
                        </a:rPr>
                        <a:t>Function</a:t>
                      </a:r>
                      <a:r>
                        <a:rPr sz="1800" b="1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return</a:t>
                      </a:r>
                      <a:r>
                        <a:rPr sz="18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8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value.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91440" marR="8318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319530" algn="l"/>
                          <a:tab pos="1701164" algn="l"/>
                          <a:tab pos="2205355" algn="l"/>
                          <a:tab pos="2613660" algn="l"/>
                        </a:tabLst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Procedure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set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commands executed</a:t>
                      </a:r>
                      <a:r>
                        <a:rPr sz="18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8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order.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50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Function</a:t>
                      </a:r>
                      <a:r>
                        <a:rPr sz="1800" spc="7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800" spc="7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set</a:t>
                      </a:r>
                      <a:r>
                        <a:rPr sz="1800" spc="8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800" spc="8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instructions</a:t>
                      </a:r>
                      <a:r>
                        <a:rPr sz="1800" spc="7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used</a:t>
                      </a:r>
                      <a:r>
                        <a:rPr sz="18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some</a:t>
                      </a:r>
                      <a:r>
                        <a:rPr sz="18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computation.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91440" marR="838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Procedures</a:t>
                      </a:r>
                      <a:r>
                        <a:rPr sz="1800" spc="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can</a:t>
                      </a:r>
                      <a:r>
                        <a:rPr sz="1800" spc="4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not</a:t>
                      </a:r>
                      <a:r>
                        <a:rPr sz="1800" spc="4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be</a:t>
                      </a:r>
                      <a:r>
                        <a:rPr sz="1800" spc="4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called</a:t>
                      </a:r>
                      <a:r>
                        <a:rPr sz="1800" spc="4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from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function.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445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230630" algn="l"/>
                          <a:tab pos="1844675" algn="l"/>
                          <a:tab pos="2357120" algn="l"/>
                          <a:tab pos="3207385" algn="l"/>
                        </a:tabLst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Function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can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be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called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from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procedure.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D2C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8255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Example</a:t>
                      </a:r>
                      <a:r>
                        <a:rPr sz="1800" spc="16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-</a:t>
                      </a:r>
                      <a:r>
                        <a:rPr sz="1800" spc="17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Pascal,</a:t>
                      </a:r>
                      <a:r>
                        <a:rPr sz="1800" spc="17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ADA</a:t>
                      </a:r>
                      <a:r>
                        <a:rPr sz="1800" spc="16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are</a:t>
                      </a:r>
                      <a:r>
                        <a:rPr sz="1800" spc="17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some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programming</a:t>
                      </a:r>
                      <a:r>
                        <a:rPr sz="1800" spc="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languages</a:t>
                      </a:r>
                      <a:r>
                        <a:rPr sz="1800" spc="45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that</a:t>
                      </a:r>
                      <a:r>
                        <a:rPr sz="1800" spc="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make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use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procedures.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1915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Cambria"/>
                          <a:cs typeface="Cambria"/>
                        </a:rPr>
                        <a:t>Example-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C,</a:t>
                      </a:r>
                      <a:r>
                        <a:rPr sz="1800" spc="40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C++,</a:t>
                      </a:r>
                      <a:r>
                        <a:rPr sz="1800" spc="40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Java</a:t>
                      </a:r>
                      <a:r>
                        <a:rPr sz="1800" spc="40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are</a:t>
                      </a:r>
                      <a:r>
                        <a:rPr sz="1800" spc="40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some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programming</a:t>
                      </a:r>
                      <a:r>
                        <a:rPr sz="1800" spc="4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languages</a:t>
                      </a:r>
                      <a:r>
                        <a:rPr sz="1800" spc="4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that</a:t>
                      </a:r>
                      <a:r>
                        <a:rPr sz="1800" spc="4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make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use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functions.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</a:tr>
            </a:tbl>
          </a:graphicData>
        </a:graphic>
      </p:graphicFrame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388735"/>
            <a:chOff x="0" y="0"/>
            <a:chExt cx="9144000" cy="6388735"/>
          </a:xfrm>
        </p:grpSpPr>
        <p:sp>
          <p:nvSpPr>
            <p:cNvPr id="3" name="object 3"/>
            <p:cNvSpPr/>
            <p:nvPr/>
          </p:nvSpPr>
          <p:spPr>
            <a:xfrm>
              <a:off x="152400" y="1392936"/>
              <a:ext cx="8839200" cy="4996180"/>
            </a:xfrm>
            <a:custGeom>
              <a:avLst/>
              <a:gdLst/>
              <a:ahLst/>
              <a:cxnLst/>
              <a:rect l="l" t="t" r="r" b="b"/>
              <a:pathLst>
                <a:path w="8839200" h="4996180">
                  <a:moveTo>
                    <a:pt x="0" y="4995672"/>
                  </a:moveTo>
                  <a:lnTo>
                    <a:pt x="8839200" y="4995672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4995672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93190"/>
            </a:xfrm>
            <a:custGeom>
              <a:avLst/>
              <a:gdLst/>
              <a:ahLst/>
              <a:cxnLst/>
              <a:rect l="l" t="t" r="r" b="b"/>
              <a:pathLst>
                <a:path w="9144000" h="1393190">
                  <a:moveTo>
                    <a:pt x="9144000" y="0"/>
                  </a:moveTo>
                  <a:lnTo>
                    <a:pt x="0" y="0"/>
                  </a:lnTo>
                  <a:lnTo>
                    <a:pt x="0" y="1392936"/>
                  </a:lnTo>
                  <a:lnTo>
                    <a:pt x="9144000" y="13929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390143"/>
            <a:ext cx="9144000" cy="6468110"/>
            <a:chOff x="0" y="390143"/>
            <a:chExt cx="9144000" cy="6468110"/>
          </a:xfrm>
        </p:grpSpPr>
        <p:sp>
          <p:nvSpPr>
            <p:cNvPr id="6" name="object 6"/>
            <p:cNvSpPr/>
            <p:nvPr/>
          </p:nvSpPr>
          <p:spPr>
            <a:xfrm>
              <a:off x="152400" y="6697979"/>
              <a:ext cx="8839200" cy="7620"/>
            </a:xfrm>
            <a:custGeom>
              <a:avLst/>
              <a:gdLst/>
              <a:ahLst/>
              <a:cxnLst/>
              <a:rect l="l" t="t" r="r" b="b"/>
              <a:pathLst>
                <a:path w="8839200" h="7620">
                  <a:moveTo>
                    <a:pt x="0" y="7619"/>
                  </a:moveTo>
                  <a:lnTo>
                    <a:pt x="8839200" y="7619"/>
                  </a:lnTo>
                  <a:lnTo>
                    <a:pt x="8839200" y="0"/>
                  </a:lnTo>
                  <a:lnTo>
                    <a:pt x="0" y="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C5D1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90143"/>
              <a:ext cx="9144000" cy="6468110"/>
            </a:xfrm>
            <a:custGeom>
              <a:avLst/>
              <a:gdLst/>
              <a:ahLst/>
              <a:cxnLst/>
              <a:rect l="l" t="t" r="r" b="b"/>
              <a:pathLst>
                <a:path w="9144000" h="6468109">
                  <a:moveTo>
                    <a:pt x="9144000" y="6315456"/>
                  </a:moveTo>
                  <a:lnTo>
                    <a:pt x="152400" y="6315456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6315456"/>
                  </a:lnTo>
                  <a:lnTo>
                    <a:pt x="0" y="6467856"/>
                  </a:lnTo>
                  <a:lnTo>
                    <a:pt x="152400" y="6467856"/>
                  </a:lnTo>
                  <a:lnTo>
                    <a:pt x="9144000" y="6467856"/>
                  </a:lnTo>
                  <a:lnTo>
                    <a:pt x="9144000" y="63154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52400" cy="67310"/>
          </a:xfrm>
          <a:custGeom>
            <a:avLst/>
            <a:gdLst/>
            <a:ahLst/>
            <a:cxnLst/>
            <a:rect l="l" t="t" r="r" b="b"/>
            <a:pathLst>
              <a:path w="152400" h="67310">
                <a:moveTo>
                  <a:pt x="0" y="67056"/>
                </a:moveTo>
                <a:lnTo>
                  <a:pt x="152400" y="67056"/>
                </a:lnTo>
                <a:lnTo>
                  <a:pt x="152400" y="0"/>
                </a:lnTo>
                <a:lnTo>
                  <a:pt x="0" y="0"/>
                </a:lnTo>
                <a:lnTo>
                  <a:pt x="0" y="670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7637" y="0"/>
            <a:ext cx="8996680" cy="6858000"/>
            <a:chOff x="147637" y="0"/>
            <a:chExt cx="8996680" cy="6858000"/>
          </a:xfrm>
        </p:grpSpPr>
        <p:sp>
          <p:nvSpPr>
            <p:cNvPr id="10" name="object 10"/>
            <p:cNvSpPr/>
            <p:nvPr/>
          </p:nvSpPr>
          <p:spPr>
            <a:xfrm>
              <a:off x="899160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4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352" y="6388608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371"/>
                  </a:lnTo>
                  <a:lnTo>
                    <a:pt x="8833104" y="309371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8BAC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9143">
              <a:solidFill>
                <a:srgbClr val="7A9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1277111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9144">
              <a:solidFill>
                <a:srgbClr val="7A97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84"/>
                  </a:lnTo>
                  <a:lnTo>
                    <a:pt x="594042" y="208483"/>
                  </a:lnTo>
                  <a:lnTo>
                    <a:pt x="575564" y="164757"/>
                  </a:lnTo>
                  <a:lnTo>
                    <a:pt x="550760" y="124815"/>
                  </a:lnTo>
                  <a:lnTo>
                    <a:pt x="520293" y="89306"/>
                  </a:lnTo>
                  <a:lnTo>
                    <a:pt x="484771" y="58826"/>
                  </a:lnTo>
                  <a:lnTo>
                    <a:pt x="444842" y="34036"/>
                  </a:lnTo>
                  <a:lnTo>
                    <a:pt x="401116" y="15544"/>
                  </a:lnTo>
                  <a:lnTo>
                    <a:pt x="354215" y="4000"/>
                  </a:lnTo>
                  <a:lnTo>
                    <a:pt x="304800" y="0"/>
                  </a:lnTo>
                  <a:lnTo>
                    <a:pt x="255371" y="4000"/>
                  </a:lnTo>
                  <a:lnTo>
                    <a:pt x="208470" y="15557"/>
                  </a:lnTo>
                  <a:lnTo>
                    <a:pt x="164744" y="34036"/>
                  </a:lnTo>
                  <a:lnTo>
                    <a:pt x="124815" y="58839"/>
                  </a:lnTo>
                  <a:lnTo>
                    <a:pt x="89293" y="89306"/>
                  </a:lnTo>
                  <a:lnTo>
                    <a:pt x="58826" y="124828"/>
                  </a:lnTo>
                  <a:lnTo>
                    <a:pt x="34023" y="164757"/>
                  </a:lnTo>
                  <a:lnTo>
                    <a:pt x="15544" y="208483"/>
                  </a:lnTo>
                  <a:lnTo>
                    <a:pt x="3987" y="255384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97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16" y="594055"/>
                  </a:lnTo>
                  <a:lnTo>
                    <a:pt x="444842" y="575576"/>
                  </a:lnTo>
                  <a:lnTo>
                    <a:pt x="484784" y="550773"/>
                  </a:lnTo>
                  <a:lnTo>
                    <a:pt x="520293" y="520306"/>
                  </a:lnTo>
                  <a:lnTo>
                    <a:pt x="550773" y="484784"/>
                  </a:lnTo>
                  <a:lnTo>
                    <a:pt x="575564" y="444855"/>
                  </a:lnTo>
                  <a:lnTo>
                    <a:pt x="594055" y="401116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7303" y="1026667"/>
              <a:ext cx="471170" cy="469900"/>
            </a:xfrm>
            <a:custGeom>
              <a:avLst/>
              <a:gdLst/>
              <a:ahLst/>
              <a:cxnLst/>
              <a:rect l="l" t="t" r="r" b="b"/>
              <a:pathLst>
                <a:path w="471170" h="469900">
                  <a:moveTo>
                    <a:pt x="258191" y="0"/>
                  </a:moveTo>
                  <a:lnTo>
                    <a:pt x="234187" y="0"/>
                  </a:lnTo>
                  <a:lnTo>
                    <a:pt x="210058" y="1270"/>
                  </a:lnTo>
                  <a:lnTo>
                    <a:pt x="164211" y="10160"/>
                  </a:lnTo>
                  <a:lnTo>
                    <a:pt x="122300" y="29210"/>
                  </a:lnTo>
                  <a:lnTo>
                    <a:pt x="84836" y="54610"/>
                  </a:lnTo>
                  <a:lnTo>
                    <a:pt x="52959" y="86360"/>
                  </a:lnTo>
                  <a:lnTo>
                    <a:pt x="27940" y="124460"/>
                  </a:lnTo>
                  <a:lnTo>
                    <a:pt x="10160" y="166370"/>
                  </a:lnTo>
                  <a:lnTo>
                    <a:pt x="1016" y="212089"/>
                  </a:lnTo>
                  <a:lnTo>
                    <a:pt x="106" y="233679"/>
                  </a:lnTo>
                  <a:lnTo>
                    <a:pt x="0" y="236220"/>
                  </a:lnTo>
                  <a:lnTo>
                    <a:pt x="5080" y="283210"/>
                  </a:lnTo>
                  <a:lnTo>
                    <a:pt x="19050" y="327660"/>
                  </a:lnTo>
                  <a:lnTo>
                    <a:pt x="40894" y="368300"/>
                  </a:lnTo>
                  <a:lnTo>
                    <a:pt x="69850" y="402589"/>
                  </a:lnTo>
                  <a:lnTo>
                    <a:pt x="104775" y="430529"/>
                  </a:lnTo>
                  <a:lnTo>
                    <a:pt x="145034" y="452120"/>
                  </a:lnTo>
                  <a:lnTo>
                    <a:pt x="189230" y="466089"/>
                  </a:lnTo>
                  <a:lnTo>
                    <a:pt x="212725" y="469900"/>
                  </a:lnTo>
                  <a:lnTo>
                    <a:pt x="236728" y="469900"/>
                  </a:lnTo>
                  <a:lnTo>
                    <a:pt x="260858" y="468629"/>
                  </a:lnTo>
                  <a:lnTo>
                    <a:pt x="284099" y="466089"/>
                  </a:lnTo>
                  <a:lnTo>
                    <a:pt x="306705" y="459739"/>
                  </a:lnTo>
                  <a:lnTo>
                    <a:pt x="324696" y="453389"/>
                  </a:lnTo>
                  <a:lnTo>
                    <a:pt x="213487" y="453389"/>
                  </a:lnTo>
                  <a:lnTo>
                    <a:pt x="191770" y="449579"/>
                  </a:lnTo>
                  <a:lnTo>
                    <a:pt x="150749" y="436879"/>
                  </a:lnTo>
                  <a:lnTo>
                    <a:pt x="113537" y="416560"/>
                  </a:lnTo>
                  <a:lnTo>
                    <a:pt x="81153" y="389889"/>
                  </a:lnTo>
                  <a:lnTo>
                    <a:pt x="54356" y="358139"/>
                  </a:lnTo>
                  <a:lnTo>
                    <a:pt x="34162" y="321310"/>
                  </a:lnTo>
                  <a:lnTo>
                    <a:pt x="21336" y="279400"/>
                  </a:lnTo>
                  <a:lnTo>
                    <a:pt x="16827" y="236220"/>
                  </a:lnTo>
                  <a:lnTo>
                    <a:pt x="16823" y="233679"/>
                  </a:lnTo>
                  <a:lnTo>
                    <a:pt x="17600" y="217170"/>
                  </a:lnTo>
                  <a:lnTo>
                    <a:pt x="17720" y="214629"/>
                  </a:lnTo>
                  <a:lnTo>
                    <a:pt x="26416" y="170179"/>
                  </a:lnTo>
                  <a:lnTo>
                    <a:pt x="43053" y="130810"/>
                  </a:lnTo>
                  <a:lnTo>
                    <a:pt x="66421" y="96520"/>
                  </a:lnTo>
                  <a:lnTo>
                    <a:pt x="96138" y="66039"/>
                  </a:lnTo>
                  <a:lnTo>
                    <a:pt x="130937" y="43179"/>
                  </a:lnTo>
                  <a:lnTo>
                    <a:pt x="170053" y="26670"/>
                  </a:lnTo>
                  <a:lnTo>
                    <a:pt x="212598" y="17779"/>
                  </a:lnTo>
                  <a:lnTo>
                    <a:pt x="235076" y="16510"/>
                  </a:lnTo>
                  <a:lnTo>
                    <a:pt x="322495" y="16510"/>
                  </a:lnTo>
                  <a:lnTo>
                    <a:pt x="304292" y="10160"/>
                  </a:lnTo>
                  <a:lnTo>
                    <a:pt x="281686" y="3810"/>
                  </a:lnTo>
                  <a:lnTo>
                    <a:pt x="258191" y="0"/>
                  </a:lnTo>
                  <a:close/>
                </a:path>
                <a:path w="471170" h="469900">
                  <a:moveTo>
                    <a:pt x="322495" y="16510"/>
                  </a:moveTo>
                  <a:lnTo>
                    <a:pt x="235076" y="16510"/>
                  </a:lnTo>
                  <a:lnTo>
                    <a:pt x="257429" y="17779"/>
                  </a:lnTo>
                  <a:lnTo>
                    <a:pt x="279146" y="20320"/>
                  </a:lnTo>
                  <a:lnTo>
                    <a:pt x="320294" y="33020"/>
                  </a:lnTo>
                  <a:lnTo>
                    <a:pt x="357378" y="53339"/>
                  </a:lnTo>
                  <a:lnTo>
                    <a:pt x="389890" y="80010"/>
                  </a:lnTo>
                  <a:lnTo>
                    <a:pt x="416560" y="113029"/>
                  </a:lnTo>
                  <a:lnTo>
                    <a:pt x="436880" y="149860"/>
                  </a:lnTo>
                  <a:lnTo>
                    <a:pt x="449580" y="190500"/>
                  </a:lnTo>
                  <a:lnTo>
                    <a:pt x="454088" y="233679"/>
                  </a:lnTo>
                  <a:lnTo>
                    <a:pt x="454092" y="236220"/>
                  </a:lnTo>
                  <a:lnTo>
                    <a:pt x="453315" y="252729"/>
                  </a:lnTo>
                  <a:lnTo>
                    <a:pt x="453195" y="255270"/>
                  </a:lnTo>
                  <a:lnTo>
                    <a:pt x="444500" y="299720"/>
                  </a:lnTo>
                  <a:lnTo>
                    <a:pt x="427990" y="339089"/>
                  </a:lnTo>
                  <a:lnTo>
                    <a:pt x="404495" y="373379"/>
                  </a:lnTo>
                  <a:lnTo>
                    <a:pt x="374904" y="403860"/>
                  </a:lnTo>
                  <a:lnTo>
                    <a:pt x="340106" y="426720"/>
                  </a:lnTo>
                  <a:lnTo>
                    <a:pt x="300863" y="444500"/>
                  </a:lnTo>
                  <a:lnTo>
                    <a:pt x="258318" y="452120"/>
                  </a:lnTo>
                  <a:lnTo>
                    <a:pt x="235838" y="453389"/>
                  </a:lnTo>
                  <a:lnTo>
                    <a:pt x="324696" y="453389"/>
                  </a:lnTo>
                  <a:lnTo>
                    <a:pt x="368173" y="429260"/>
                  </a:lnTo>
                  <a:lnTo>
                    <a:pt x="402844" y="400050"/>
                  </a:lnTo>
                  <a:lnTo>
                    <a:pt x="431292" y="365760"/>
                  </a:lnTo>
                  <a:lnTo>
                    <a:pt x="452882" y="325120"/>
                  </a:lnTo>
                  <a:lnTo>
                    <a:pt x="466344" y="281939"/>
                  </a:lnTo>
                  <a:lnTo>
                    <a:pt x="470809" y="236220"/>
                  </a:lnTo>
                  <a:lnTo>
                    <a:pt x="470916" y="233679"/>
                  </a:lnTo>
                  <a:lnTo>
                    <a:pt x="465836" y="186689"/>
                  </a:lnTo>
                  <a:lnTo>
                    <a:pt x="451993" y="142239"/>
                  </a:lnTo>
                  <a:lnTo>
                    <a:pt x="430022" y="102870"/>
                  </a:lnTo>
                  <a:lnTo>
                    <a:pt x="401193" y="67310"/>
                  </a:lnTo>
                  <a:lnTo>
                    <a:pt x="366141" y="39370"/>
                  </a:lnTo>
                  <a:lnTo>
                    <a:pt x="326136" y="17779"/>
                  </a:lnTo>
                  <a:lnTo>
                    <a:pt x="322495" y="16510"/>
                  </a:lnTo>
                  <a:close/>
                </a:path>
                <a:path w="471170" h="469900">
                  <a:moveTo>
                    <a:pt x="235838" y="33020"/>
                  </a:moveTo>
                  <a:lnTo>
                    <a:pt x="195199" y="36829"/>
                  </a:lnTo>
                  <a:lnTo>
                    <a:pt x="157225" y="49529"/>
                  </a:lnTo>
                  <a:lnTo>
                    <a:pt x="122936" y="67310"/>
                  </a:lnTo>
                  <a:lnTo>
                    <a:pt x="92963" y="92710"/>
                  </a:lnTo>
                  <a:lnTo>
                    <a:pt x="68199" y="121920"/>
                  </a:lnTo>
                  <a:lnTo>
                    <a:pt x="49530" y="156210"/>
                  </a:lnTo>
                  <a:lnTo>
                    <a:pt x="37719" y="194310"/>
                  </a:lnTo>
                  <a:lnTo>
                    <a:pt x="33591" y="233679"/>
                  </a:lnTo>
                  <a:lnTo>
                    <a:pt x="33583" y="236220"/>
                  </a:lnTo>
                  <a:lnTo>
                    <a:pt x="34305" y="252729"/>
                  </a:lnTo>
                  <a:lnTo>
                    <a:pt x="42418" y="294639"/>
                  </a:lnTo>
                  <a:lnTo>
                    <a:pt x="57785" y="331470"/>
                  </a:lnTo>
                  <a:lnTo>
                    <a:pt x="79375" y="363220"/>
                  </a:lnTo>
                  <a:lnTo>
                    <a:pt x="106680" y="391160"/>
                  </a:lnTo>
                  <a:lnTo>
                    <a:pt x="138937" y="412750"/>
                  </a:lnTo>
                  <a:lnTo>
                    <a:pt x="175006" y="427989"/>
                  </a:lnTo>
                  <a:lnTo>
                    <a:pt x="214375" y="435610"/>
                  </a:lnTo>
                  <a:lnTo>
                    <a:pt x="235076" y="436879"/>
                  </a:lnTo>
                  <a:lnTo>
                    <a:pt x="255650" y="435610"/>
                  </a:lnTo>
                  <a:lnTo>
                    <a:pt x="275717" y="433070"/>
                  </a:lnTo>
                  <a:lnTo>
                    <a:pt x="295148" y="427989"/>
                  </a:lnTo>
                  <a:lnTo>
                    <a:pt x="313690" y="421639"/>
                  </a:lnTo>
                  <a:lnTo>
                    <a:pt x="316211" y="420370"/>
                  </a:lnTo>
                  <a:lnTo>
                    <a:pt x="234187" y="420370"/>
                  </a:lnTo>
                  <a:lnTo>
                    <a:pt x="215137" y="419100"/>
                  </a:lnTo>
                  <a:lnTo>
                    <a:pt x="162306" y="405129"/>
                  </a:lnTo>
                  <a:lnTo>
                    <a:pt x="116712" y="377189"/>
                  </a:lnTo>
                  <a:lnTo>
                    <a:pt x="81153" y="337820"/>
                  </a:lnTo>
                  <a:lnTo>
                    <a:pt x="58166" y="289560"/>
                  </a:lnTo>
                  <a:lnTo>
                    <a:pt x="50393" y="236220"/>
                  </a:lnTo>
                  <a:lnTo>
                    <a:pt x="50292" y="233679"/>
                  </a:lnTo>
                  <a:lnTo>
                    <a:pt x="51308" y="214629"/>
                  </a:lnTo>
                  <a:lnTo>
                    <a:pt x="65278" y="162560"/>
                  </a:lnTo>
                  <a:lnTo>
                    <a:pt x="93345" y="116839"/>
                  </a:lnTo>
                  <a:lnTo>
                    <a:pt x="132969" y="81279"/>
                  </a:lnTo>
                  <a:lnTo>
                    <a:pt x="181737" y="57150"/>
                  </a:lnTo>
                  <a:lnTo>
                    <a:pt x="236728" y="49529"/>
                  </a:lnTo>
                  <a:lnTo>
                    <a:pt x="314451" y="49529"/>
                  </a:lnTo>
                  <a:lnTo>
                    <a:pt x="295910" y="41910"/>
                  </a:lnTo>
                  <a:lnTo>
                    <a:pt x="276606" y="36829"/>
                  </a:lnTo>
                  <a:lnTo>
                    <a:pt x="256540" y="34289"/>
                  </a:lnTo>
                  <a:lnTo>
                    <a:pt x="235838" y="33020"/>
                  </a:lnTo>
                  <a:close/>
                </a:path>
                <a:path w="471170" h="469900">
                  <a:moveTo>
                    <a:pt x="314451" y="49529"/>
                  </a:moveTo>
                  <a:lnTo>
                    <a:pt x="236728" y="49529"/>
                  </a:lnTo>
                  <a:lnTo>
                    <a:pt x="255778" y="50800"/>
                  </a:lnTo>
                  <a:lnTo>
                    <a:pt x="273938" y="53339"/>
                  </a:lnTo>
                  <a:lnTo>
                    <a:pt x="324866" y="72389"/>
                  </a:lnTo>
                  <a:lnTo>
                    <a:pt x="367284" y="105410"/>
                  </a:lnTo>
                  <a:lnTo>
                    <a:pt x="398907" y="148589"/>
                  </a:lnTo>
                  <a:lnTo>
                    <a:pt x="417068" y="199389"/>
                  </a:lnTo>
                  <a:lnTo>
                    <a:pt x="420624" y="236220"/>
                  </a:lnTo>
                  <a:lnTo>
                    <a:pt x="419608" y="255270"/>
                  </a:lnTo>
                  <a:lnTo>
                    <a:pt x="405638" y="308610"/>
                  </a:lnTo>
                  <a:lnTo>
                    <a:pt x="377571" y="354329"/>
                  </a:lnTo>
                  <a:lnTo>
                    <a:pt x="338074" y="389889"/>
                  </a:lnTo>
                  <a:lnTo>
                    <a:pt x="289433" y="412750"/>
                  </a:lnTo>
                  <a:lnTo>
                    <a:pt x="234187" y="420370"/>
                  </a:lnTo>
                  <a:lnTo>
                    <a:pt x="316211" y="420370"/>
                  </a:lnTo>
                  <a:lnTo>
                    <a:pt x="363600" y="391160"/>
                  </a:lnTo>
                  <a:lnTo>
                    <a:pt x="391033" y="364489"/>
                  </a:lnTo>
                  <a:lnTo>
                    <a:pt x="412876" y="331470"/>
                  </a:lnTo>
                  <a:lnTo>
                    <a:pt x="428244" y="295910"/>
                  </a:lnTo>
                  <a:lnTo>
                    <a:pt x="436372" y="256539"/>
                  </a:lnTo>
                  <a:lnTo>
                    <a:pt x="437332" y="233679"/>
                  </a:lnTo>
                  <a:lnTo>
                    <a:pt x="436610" y="217170"/>
                  </a:lnTo>
                  <a:lnTo>
                    <a:pt x="428498" y="175260"/>
                  </a:lnTo>
                  <a:lnTo>
                    <a:pt x="413258" y="139700"/>
                  </a:lnTo>
                  <a:lnTo>
                    <a:pt x="391541" y="106679"/>
                  </a:lnTo>
                  <a:lnTo>
                    <a:pt x="364236" y="80010"/>
                  </a:lnTo>
                  <a:lnTo>
                    <a:pt x="332105" y="57150"/>
                  </a:lnTo>
                  <a:lnTo>
                    <a:pt x="314451" y="49529"/>
                  </a:lnTo>
                  <a:close/>
                </a:path>
              </a:pathLst>
            </a:custGeom>
            <a:solidFill>
              <a:srgbClr val="7A9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08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Subprograms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10667"/>
            <a:ext cx="184785" cy="436245"/>
          </a:xfrm>
          <a:custGeom>
            <a:avLst/>
            <a:gdLst/>
            <a:ahLst/>
            <a:cxnLst/>
            <a:rect l="l" t="t" r="r" b="b"/>
            <a:pathLst>
              <a:path w="184785" h="436245">
                <a:moveTo>
                  <a:pt x="184404" y="56388"/>
                </a:moveTo>
                <a:lnTo>
                  <a:pt x="1524" y="56388"/>
                </a:lnTo>
                <a:lnTo>
                  <a:pt x="1524" y="0"/>
                </a:lnTo>
                <a:lnTo>
                  <a:pt x="0" y="0"/>
                </a:lnTo>
                <a:lnTo>
                  <a:pt x="0" y="56388"/>
                </a:lnTo>
                <a:lnTo>
                  <a:pt x="0" y="379476"/>
                </a:lnTo>
                <a:lnTo>
                  <a:pt x="0" y="435864"/>
                </a:lnTo>
                <a:lnTo>
                  <a:pt x="1524" y="435864"/>
                </a:lnTo>
                <a:lnTo>
                  <a:pt x="1524" y="379476"/>
                </a:lnTo>
                <a:lnTo>
                  <a:pt x="184404" y="379476"/>
                </a:lnTo>
                <a:lnTo>
                  <a:pt x="184404" y="563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1106550"/>
            <a:ext cx="7614284" cy="3871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4405" algn="ctr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7A9799"/>
                </a:solidFill>
                <a:latin typeface="Georgia"/>
                <a:cs typeface="Georgia"/>
              </a:rPr>
              <a:t>108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Georgia"/>
                <a:cs typeface="Georgia"/>
              </a:rPr>
              <a:t>Design</a:t>
            </a:r>
            <a:r>
              <a:rPr sz="1800" b="1" spc="-1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Issues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for</a:t>
            </a:r>
            <a:r>
              <a:rPr sz="1800" b="1" spc="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Subprograms: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8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</a:tabLst>
            </a:pPr>
            <a:r>
              <a:rPr sz="1800" b="1" dirty="0">
                <a:latin typeface="Cambria"/>
                <a:cs typeface="Cambria"/>
              </a:rPr>
              <a:t>What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parameter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passing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methods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are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provided?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b="1" dirty="0">
                <a:latin typeface="Cambria"/>
                <a:cs typeface="Cambria"/>
              </a:rPr>
              <a:t>Are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parameter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types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checked?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b="1" dirty="0">
                <a:latin typeface="Cambria"/>
                <a:cs typeface="Cambria"/>
              </a:rPr>
              <a:t>Are</a:t>
            </a:r>
            <a:r>
              <a:rPr sz="1800" b="1" spc="-4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local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variables</a:t>
            </a:r>
            <a:r>
              <a:rPr sz="1800" b="1" spc="-5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static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or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dynamic?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b="1" dirty="0">
                <a:latin typeface="Cambria"/>
                <a:cs typeface="Cambria"/>
              </a:rPr>
              <a:t>Can</a:t>
            </a:r>
            <a:r>
              <a:rPr sz="1800" b="1" spc="-10" dirty="0">
                <a:latin typeface="Cambria"/>
                <a:cs typeface="Cambria"/>
              </a:rPr>
              <a:t> subprogram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definitions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appear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in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other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subprogram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definitions?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b="1" dirty="0">
                <a:latin typeface="Cambria"/>
                <a:cs typeface="Cambria"/>
              </a:rPr>
              <a:t>Can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subprograms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be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overloaded?</a:t>
            </a:r>
            <a:endParaRPr sz="18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b="1" dirty="0">
                <a:latin typeface="Cambria"/>
                <a:cs typeface="Cambria"/>
              </a:rPr>
              <a:t>Can </a:t>
            </a:r>
            <a:r>
              <a:rPr sz="1800" b="1" spc="-10" dirty="0">
                <a:latin typeface="Cambria"/>
                <a:cs typeface="Cambria"/>
              </a:rPr>
              <a:t>subprogram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be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generic?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mtClean="0"/>
              <a:t>Prof. M. A. Thorat</a:t>
            </a:r>
            <a:endParaRPr lang="en-US" spc="-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2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7190</Words>
  <Application>Microsoft Office PowerPoint</Application>
  <PresentationFormat>On-screen Show (4:3)</PresentationFormat>
  <Paragraphs>1153</Paragraphs>
  <Slides>131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2" baseType="lpstr">
      <vt:lpstr>Office Theme</vt:lpstr>
      <vt:lpstr>Unit 2</vt:lpstr>
      <vt:lpstr>Content of Syllabus: Unit-2</vt:lpstr>
      <vt:lpstr>Data Types</vt:lpstr>
      <vt:lpstr>Data Types</vt:lpstr>
      <vt:lpstr>Data Types</vt:lpstr>
      <vt:lpstr>Data Types</vt:lpstr>
      <vt:lpstr>Data Types</vt:lpstr>
      <vt:lpstr>Data Types</vt:lpstr>
      <vt:lpstr>Data Types</vt:lpstr>
      <vt:lpstr>Data Types (Used Defined data type)</vt:lpstr>
      <vt:lpstr>Data Types (Used Defined an ordinal type)</vt:lpstr>
      <vt:lpstr>Data Types (Used Defined an ordinal type)</vt:lpstr>
      <vt:lpstr>Data Types (Used Defined an ordinal type)</vt:lpstr>
      <vt:lpstr>Data Types (Used Defined an ordinal type)</vt:lpstr>
      <vt:lpstr>Data Types (Derived data types)</vt:lpstr>
      <vt:lpstr>Data Types (Derived data types)</vt:lpstr>
      <vt:lpstr>Array Types</vt:lpstr>
      <vt:lpstr>Array Types</vt:lpstr>
      <vt:lpstr>Array Types</vt:lpstr>
      <vt:lpstr>Array Types</vt:lpstr>
      <vt:lpstr>Array Types</vt:lpstr>
      <vt:lpstr>Array Types</vt:lpstr>
      <vt:lpstr>Array Types</vt:lpstr>
      <vt:lpstr>Array Types</vt:lpstr>
      <vt:lpstr>Array Types</vt:lpstr>
      <vt:lpstr>Array Types (Rectangular Array)</vt:lpstr>
      <vt:lpstr>Array Types </vt:lpstr>
      <vt:lpstr>Array Types</vt:lpstr>
      <vt:lpstr>Array Types (Associative Array )</vt:lpstr>
      <vt:lpstr>Array Types (Associative Array )</vt:lpstr>
      <vt:lpstr>Data Types</vt:lpstr>
      <vt:lpstr>Data Types (Records)</vt:lpstr>
      <vt:lpstr>Data Types (Records)</vt:lpstr>
      <vt:lpstr>Data Types (Union)</vt:lpstr>
      <vt:lpstr>Data Types (Union)</vt:lpstr>
      <vt:lpstr>Data Types (Union)</vt:lpstr>
      <vt:lpstr>Data Types (Pointer)</vt:lpstr>
      <vt:lpstr>Data Types (Pointer)</vt:lpstr>
      <vt:lpstr>Data Types (Pointer)</vt:lpstr>
      <vt:lpstr>Data Types (Pointer)</vt:lpstr>
      <vt:lpstr>Data Types (Pointer)</vt:lpstr>
      <vt:lpstr>Data Types (Pointer)</vt:lpstr>
      <vt:lpstr>Data Types (Pointer)</vt:lpstr>
      <vt:lpstr>Data Types (Pointer)</vt:lpstr>
      <vt:lpstr>Data Types (Pointer)</vt:lpstr>
      <vt:lpstr>Data Types (Reference)</vt:lpstr>
      <vt:lpstr>Data Types (Reference)</vt:lpstr>
      <vt:lpstr>Data Types (Reference)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Expressions &amp; Operators</vt:lpstr>
      <vt:lpstr>Loop Controlled Mechanism</vt:lpstr>
      <vt:lpstr>Loop Controlled Mechanism</vt:lpstr>
      <vt:lpstr>Loop Controlled Mechanism</vt:lpstr>
      <vt:lpstr>Loop Controlled Mechanism</vt:lpstr>
      <vt:lpstr>Loop Controlled Mechanism</vt:lpstr>
      <vt:lpstr>Loop Controlled Mechanism</vt:lpstr>
      <vt:lpstr>Loop Controlled Mechanism</vt:lpstr>
      <vt:lpstr>Loop Controlled Mechanism</vt:lpstr>
      <vt:lpstr>Loop Controlled Mechanism</vt:lpstr>
      <vt:lpstr>Loop Controlled Mechanism</vt:lpstr>
      <vt:lpstr>Loop Controlled Mechanism</vt:lpstr>
      <vt:lpstr>Loop Controlled Mechanism</vt:lpstr>
      <vt:lpstr>Loop Controlled Mechanism</vt:lpstr>
      <vt:lpstr>Loop Controlled Mechanism</vt:lpstr>
      <vt:lpstr>Loop Controlled Mechanism</vt:lpstr>
      <vt:lpstr>Subprograms</vt:lpstr>
      <vt:lpstr>Subprograms</vt:lpstr>
      <vt:lpstr>Subprograms</vt:lpstr>
      <vt:lpstr>Subprograms (Procedures)</vt:lpstr>
      <vt:lpstr>Subprograms (Procedures)</vt:lpstr>
      <vt:lpstr>Subprograms (Procedures)</vt:lpstr>
      <vt:lpstr>Subprograms (Functions)</vt:lpstr>
      <vt:lpstr>Subprograms (Functions)</vt:lpstr>
      <vt:lpstr>Subprograms (Functions)</vt:lpstr>
      <vt:lpstr>Subprograms (Functions)</vt:lpstr>
      <vt:lpstr>Subprograms</vt:lpstr>
      <vt:lpstr>Subprograms</vt:lpstr>
      <vt:lpstr>Local Variables</vt:lpstr>
      <vt:lpstr>Local Variables</vt:lpstr>
      <vt:lpstr>Local Variables</vt:lpstr>
      <vt:lpstr>Local Variables</vt:lpstr>
      <vt:lpstr>Local Variables</vt:lpstr>
      <vt:lpstr>Local Variables</vt:lpstr>
      <vt:lpstr>Local Variables</vt:lpstr>
      <vt:lpstr>Local Variables</vt:lpstr>
      <vt:lpstr>Global Variables</vt:lpstr>
      <vt:lpstr>Global Variables</vt:lpstr>
      <vt:lpstr>Parameter Passing Methods</vt:lpstr>
      <vt:lpstr>Parameter Passing Methods</vt:lpstr>
      <vt:lpstr>Parameter Passing Methods</vt:lpstr>
      <vt:lpstr>Parameter Passing Methods</vt:lpstr>
      <vt:lpstr>Parameter Passing Methods</vt:lpstr>
      <vt:lpstr>Parameter Passing Methods</vt:lpstr>
      <vt:lpstr>Parameter Passing Methods</vt:lpstr>
      <vt:lpstr>Parameter Passing Methods</vt:lpstr>
      <vt:lpstr>Parameter Passing Methods</vt:lpstr>
      <vt:lpstr>Parameter Passing Methods</vt:lpstr>
      <vt:lpstr>Parameter Passing Methods</vt:lpstr>
      <vt:lpstr>Parameter Passing Methods</vt:lpstr>
      <vt:lpstr>The Concept of Abstraction</vt:lpstr>
      <vt:lpstr>The Concept of Abstraction</vt:lpstr>
      <vt:lpstr>The Concept of Abstraction</vt:lpstr>
      <vt:lpstr>User Defined Abstract Data Types</vt:lpstr>
      <vt:lpstr>Encapsulation Constructs</vt:lpstr>
      <vt:lpstr>Encapsulation Constructs</vt:lpstr>
      <vt:lpstr>Encapsulation Constructs :Encapsulation in C</vt:lpstr>
      <vt:lpstr>Encapsulation Constructs :Encapsulation in C++</vt:lpstr>
      <vt:lpstr>Encapsulation Constructs :Encapsulation in Ada</vt:lpstr>
      <vt:lpstr>Encapsulation Constructs :Encapsulation in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sai</cp:lastModifiedBy>
  <cp:revision>6</cp:revision>
  <dcterms:created xsi:type="dcterms:W3CDTF">2025-02-11T13:03:10Z</dcterms:created>
  <dcterms:modified xsi:type="dcterms:W3CDTF">2025-02-17T14:59:35Z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2025-02-11T00:00:00Z</vt:filetime>
  </property>
  <property fmtid="{D5CDD505-2E9C-101B-9397-08002B2CF9AE}" pid="5" name="Producer">
    <vt:lpwstr>Microsoft® PowerPoint® 2019</vt:lpwstr>
  </property>
</Properties>
</file>