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5391486" y="4123706"/>
            <a:ext cx="1077685" cy="748145"/>
            <a:chOff x="4898571" y="3420093"/>
            <a:chExt cx="1077685" cy="748145"/>
          </a:xfrm>
        </p:grpSpPr>
        <p:sp>
          <p:nvSpPr>
            <p:cNvPr id="2" name="Rounded Rectangle 1"/>
            <p:cNvSpPr/>
            <p:nvPr/>
          </p:nvSpPr>
          <p:spPr>
            <a:xfrm>
              <a:off x="5228111" y="3420093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F3F0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898571" y="3420093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0" y="981"/>
                  </a:moveTo>
                  <a:lnTo>
                    <a:pt x="249381" y="0"/>
                  </a:lnTo>
                  <a:cubicBezTo>
                    <a:pt x="249381" y="0"/>
                    <a:pt x="208862" y="42845"/>
                    <a:pt x="174180" y="107667"/>
                  </a:cubicBezTo>
                  <a:cubicBezTo>
                    <a:pt x="139497" y="172490"/>
                    <a:pt x="125485" y="231568"/>
                    <a:pt x="125485" y="231568"/>
                  </a:cubicBezTo>
                  <a:close/>
                </a:path>
              </a:pathLst>
            </a:custGeom>
            <a:solidFill>
              <a:srgbClr val="F3F0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228111" y="3420093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w="13359">
              <a:solidFill>
                <a:srgbClr val="7F64EA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898571" y="3420093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0" y="981"/>
                  </a:moveTo>
                  <a:lnTo>
                    <a:pt x="249381" y="0"/>
                  </a:lnTo>
                  <a:cubicBezTo>
                    <a:pt x="249381" y="0"/>
                    <a:pt x="208862" y="42845"/>
                    <a:pt x="174180" y="107667"/>
                  </a:cubicBezTo>
                  <a:cubicBezTo>
                    <a:pt x="139497" y="172490"/>
                    <a:pt x="125485" y="231568"/>
                    <a:pt x="125485" y="231568"/>
                  </a:cubicBezTo>
                  <a:close/>
                </a:path>
              </a:pathLst>
            </a:custGeom>
            <a:noFill/>
            <a:ln w="13359">
              <a:solidFill>
                <a:srgbClr val="7F64EA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69616" y="3215244"/>
            <a:ext cx="1175656" cy="748145"/>
            <a:chOff x="5076701" y="2511631"/>
            <a:chExt cx="1175656" cy="748145"/>
          </a:xfrm>
        </p:grpSpPr>
        <p:sp>
          <p:nvSpPr>
            <p:cNvPr id="7" name="Rounded Rectangle 6"/>
            <p:cNvSpPr/>
            <p:nvPr/>
          </p:nvSpPr>
          <p:spPr>
            <a:xfrm>
              <a:off x="5504212" y="2511631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76701" y="2769919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249381" y="0"/>
                  </a:moveTo>
                  <a:cubicBezTo>
                    <a:pt x="249381" y="0"/>
                    <a:pt x="231493" y="50892"/>
                    <a:pt x="231105" y="115714"/>
                  </a:cubicBezTo>
                  <a:cubicBezTo>
                    <a:pt x="230719" y="180537"/>
                    <a:pt x="247998" y="231568"/>
                    <a:pt x="247998" y="231568"/>
                  </a:cubicBezTo>
                  <a:lnTo>
                    <a:pt x="0" y="114818"/>
                  </a:lnTo>
                  <a:close/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04212" y="2511631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w="13359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076701" y="2769919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249381" y="0"/>
                  </a:moveTo>
                  <a:cubicBezTo>
                    <a:pt x="249381" y="0"/>
                    <a:pt x="231493" y="50892"/>
                    <a:pt x="231105" y="115714"/>
                  </a:cubicBezTo>
                  <a:cubicBezTo>
                    <a:pt x="230719" y="180537"/>
                    <a:pt x="247998" y="231568"/>
                    <a:pt x="247998" y="231568"/>
                  </a:cubicBezTo>
                  <a:lnTo>
                    <a:pt x="0" y="114818"/>
                  </a:lnTo>
                  <a:close/>
                </a:path>
              </a:pathLst>
            </a:custGeom>
            <a:noFill/>
            <a:ln w="13359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91486" y="2306781"/>
            <a:ext cx="1077685" cy="748145"/>
            <a:chOff x="4898571" y="1603168"/>
            <a:chExt cx="1077685" cy="748145"/>
          </a:xfrm>
        </p:grpSpPr>
        <p:sp>
          <p:nvSpPr>
            <p:cNvPr id="12" name="Rounded Rectangle 11"/>
            <p:cNvSpPr/>
            <p:nvPr/>
          </p:nvSpPr>
          <p:spPr>
            <a:xfrm>
              <a:off x="5228111" y="1603168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898571" y="2119745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125485" y="0"/>
                  </a:moveTo>
                  <a:cubicBezTo>
                    <a:pt x="125485" y="0"/>
                    <a:pt x="139497" y="59078"/>
                    <a:pt x="174180" y="123900"/>
                  </a:cubicBezTo>
                  <a:cubicBezTo>
                    <a:pt x="208862" y="188723"/>
                    <a:pt x="249381" y="231568"/>
                    <a:pt x="249381" y="231568"/>
                  </a:cubicBezTo>
                  <a:lnTo>
                    <a:pt x="0" y="230587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28111" y="1603168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w="13359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898571" y="2119745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125485" y="0"/>
                  </a:moveTo>
                  <a:cubicBezTo>
                    <a:pt x="125485" y="0"/>
                    <a:pt x="139497" y="59078"/>
                    <a:pt x="174180" y="123900"/>
                  </a:cubicBezTo>
                  <a:cubicBezTo>
                    <a:pt x="208862" y="188723"/>
                    <a:pt x="249381" y="231568"/>
                    <a:pt x="249381" y="231568"/>
                  </a:cubicBezTo>
                  <a:lnTo>
                    <a:pt x="0" y="230587"/>
                  </a:lnTo>
                  <a:close/>
                </a:path>
              </a:pathLst>
            </a:custGeom>
            <a:noFill/>
            <a:ln w="13359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64070" y="2306781"/>
            <a:ext cx="1077685" cy="748145"/>
            <a:chOff x="2271155" y="1603168"/>
            <a:chExt cx="1077685" cy="748145"/>
          </a:xfrm>
        </p:grpSpPr>
        <p:sp>
          <p:nvSpPr>
            <p:cNvPr id="17" name="Rounded Rectangle 16"/>
            <p:cNvSpPr/>
            <p:nvPr/>
          </p:nvSpPr>
          <p:spPr>
            <a:xfrm>
              <a:off x="2271155" y="1603168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099459" y="2119745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249381" y="230587"/>
                  </a:moveTo>
                  <a:lnTo>
                    <a:pt x="0" y="231568"/>
                  </a:lnTo>
                  <a:cubicBezTo>
                    <a:pt x="0" y="231568"/>
                    <a:pt x="40519" y="188723"/>
                    <a:pt x="75201" y="123900"/>
                  </a:cubicBezTo>
                  <a:cubicBezTo>
                    <a:pt x="109883" y="59078"/>
                    <a:pt x="123896" y="0"/>
                    <a:pt x="123896" y="0"/>
                  </a:cubicBezTo>
                  <a:close/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271155" y="1603168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w="13359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099459" y="2119745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249381" y="230587"/>
                  </a:moveTo>
                  <a:lnTo>
                    <a:pt x="0" y="231568"/>
                  </a:lnTo>
                  <a:cubicBezTo>
                    <a:pt x="0" y="231568"/>
                    <a:pt x="40519" y="188723"/>
                    <a:pt x="75201" y="123900"/>
                  </a:cubicBezTo>
                  <a:cubicBezTo>
                    <a:pt x="109883" y="59078"/>
                    <a:pt x="123896" y="0"/>
                    <a:pt x="123896" y="0"/>
                  </a:cubicBezTo>
                  <a:close/>
                </a:path>
              </a:pathLst>
            </a:custGeom>
            <a:noFill/>
            <a:ln w="13359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577034" y="3215244"/>
            <a:ext cx="1175656" cy="748145"/>
            <a:chOff x="2084119" y="2511631"/>
            <a:chExt cx="1175656" cy="748145"/>
          </a:xfrm>
        </p:grpSpPr>
        <p:sp>
          <p:nvSpPr>
            <p:cNvPr id="22" name="Rounded Rectangle 21"/>
            <p:cNvSpPr/>
            <p:nvPr/>
          </p:nvSpPr>
          <p:spPr>
            <a:xfrm>
              <a:off x="2084119" y="2511631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010394" y="2769919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249381" y="114818"/>
                  </a:moveTo>
                  <a:lnTo>
                    <a:pt x="1383" y="231568"/>
                  </a:lnTo>
                  <a:cubicBezTo>
                    <a:pt x="1383" y="231568"/>
                    <a:pt x="18662" y="180537"/>
                    <a:pt x="18276" y="115714"/>
                  </a:cubicBezTo>
                  <a:cubicBezTo>
                    <a:pt x="17888" y="5089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084119" y="2511631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w="13359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10394" y="2769919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249381" y="114818"/>
                  </a:moveTo>
                  <a:lnTo>
                    <a:pt x="1383" y="231568"/>
                  </a:lnTo>
                  <a:cubicBezTo>
                    <a:pt x="1383" y="231568"/>
                    <a:pt x="18662" y="180537"/>
                    <a:pt x="18276" y="115714"/>
                  </a:cubicBezTo>
                  <a:cubicBezTo>
                    <a:pt x="17888" y="50892"/>
                    <a:pt x="0" y="0"/>
                    <a:pt x="0" y="0"/>
                  </a:cubicBezTo>
                  <a:close/>
                </a:path>
              </a:pathLst>
            </a:custGeom>
            <a:noFill/>
            <a:ln w="13359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64070" y="4123706"/>
            <a:ext cx="1077685" cy="748145"/>
            <a:chOff x="2271155" y="3420093"/>
            <a:chExt cx="1077685" cy="748145"/>
          </a:xfrm>
        </p:grpSpPr>
        <p:sp>
          <p:nvSpPr>
            <p:cNvPr id="27" name="Rounded Rectangle 26"/>
            <p:cNvSpPr/>
            <p:nvPr/>
          </p:nvSpPr>
          <p:spPr>
            <a:xfrm>
              <a:off x="2271155" y="3420093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099459" y="3420093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123896" y="231568"/>
                  </a:moveTo>
                  <a:cubicBezTo>
                    <a:pt x="123896" y="231568"/>
                    <a:pt x="109883" y="172490"/>
                    <a:pt x="75201" y="107667"/>
                  </a:cubicBezTo>
                  <a:cubicBezTo>
                    <a:pt x="40519" y="42845"/>
                    <a:pt x="0" y="0"/>
                    <a:pt x="0" y="0"/>
                  </a:cubicBezTo>
                  <a:lnTo>
                    <a:pt x="249381" y="981"/>
                  </a:ln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271155" y="3420093"/>
              <a:ext cx="748145" cy="748145"/>
            </a:xfrm>
            <a:custGeom>
              <a:avLst/>
              <a:gdLst/>
              <a:ahLst/>
              <a:cxnLst/>
              <a:rect l="0" t="0" r="0" b="0"/>
              <a:pathLst>
                <a:path w="748145" h="748145">
                  <a:moveTo>
                    <a:pt x="0" y="374072"/>
                  </a:moveTo>
                  <a:cubicBezTo>
                    <a:pt x="0" y="167478"/>
                    <a:pt x="167478" y="0"/>
                    <a:pt x="374072" y="0"/>
                  </a:cubicBezTo>
                  <a:cubicBezTo>
                    <a:pt x="580667" y="0"/>
                    <a:pt x="748145" y="167478"/>
                    <a:pt x="748145" y="374072"/>
                  </a:cubicBezTo>
                  <a:cubicBezTo>
                    <a:pt x="748145" y="580667"/>
                    <a:pt x="580667" y="748145"/>
                    <a:pt x="374072" y="748145"/>
                  </a:cubicBezTo>
                  <a:cubicBezTo>
                    <a:pt x="167478" y="748145"/>
                    <a:pt x="0" y="580667"/>
                    <a:pt x="0" y="374072"/>
                  </a:cubicBezTo>
                </a:path>
              </a:pathLst>
            </a:custGeom>
            <a:noFill/>
            <a:ln w="1335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099459" y="3420093"/>
              <a:ext cx="249381" cy="231568"/>
            </a:xfrm>
            <a:custGeom>
              <a:avLst/>
              <a:gdLst/>
              <a:ahLst/>
              <a:cxnLst/>
              <a:rect l="0" t="0" r="0" b="0"/>
              <a:pathLst>
                <a:path w="249381" h="231568">
                  <a:moveTo>
                    <a:pt x="123896" y="231568"/>
                  </a:moveTo>
                  <a:cubicBezTo>
                    <a:pt x="123896" y="231568"/>
                    <a:pt x="109883" y="172490"/>
                    <a:pt x="75201" y="107667"/>
                  </a:cubicBezTo>
                  <a:cubicBezTo>
                    <a:pt x="40519" y="42845"/>
                    <a:pt x="0" y="0"/>
                    <a:pt x="0" y="0"/>
                  </a:cubicBezTo>
                  <a:lnTo>
                    <a:pt x="249381" y="981"/>
                  </a:lnTo>
                  <a:close/>
                </a:path>
              </a:pathLst>
            </a:custGeom>
            <a:noFill/>
            <a:ln w="1335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913008" y="2832264"/>
            <a:ext cx="1496290" cy="1496290"/>
            <a:chOff x="3420093" y="2128651"/>
            <a:chExt cx="1496290" cy="1496290"/>
          </a:xfrm>
        </p:grpSpPr>
        <p:sp>
          <p:nvSpPr>
            <p:cNvPr id="32" name="Rounded Rectangle 31"/>
            <p:cNvSpPr/>
            <p:nvPr/>
          </p:nvSpPr>
          <p:spPr>
            <a:xfrm>
              <a:off x="3420093" y="2128651"/>
              <a:ext cx="1496290" cy="1496290"/>
            </a:xfrm>
            <a:custGeom>
              <a:avLst/>
              <a:gdLst/>
              <a:ahLst/>
              <a:cxnLst/>
              <a:rect l="0" t="0" r="0" b="0"/>
              <a:pathLst>
                <a:path w="1496290" h="1496290">
                  <a:moveTo>
                    <a:pt x="0" y="748145"/>
                  </a:moveTo>
                  <a:cubicBezTo>
                    <a:pt x="0" y="334956"/>
                    <a:pt x="334956" y="0"/>
                    <a:pt x="748145" y="0"/>
                  </a:cubicBezTo>
                  <a:cubicBezTo>
                    <a:pt x="1161334" y="0"/>
                    <a:pt x="1496290" y="334956"/>
                    <a:pt x="1496290" y="748145"/>
                  </a:cubicBezTo>
                  <a:cubicBezTo>
                    <a:pt x="1496290" y="1161334"/>
                    <a:pt x="1161334" y="1496290"/>
                    <a:pt x="748145" y="1496290"/>
                  </a:cubicBezTo>
                  <a:cubicBezTo>
                    <a:pt x="334956" y="1496290"/>
                    <a:pt x="0" y="1161334"/>
                    <a:pt x="0" y="748145"/>
                  </a:cubicBezTo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420093" y="2128651"/>
              <a:ext cx="1496290" cy="1496290"/>
            </a:xfrm>
            <a:custGeom>
              <a:avLst/>
              <a:gdLst/>
              <a:ahLst/>
              <a:cxnLst/>
              <a:rect l="0" t="0" r="0" b="0"/>
              <a:pathLst>
                <a:path w="1496290" h="1496290">
                  <a:moveTo>
                    <a:pt x="0" y="748145"/>
                  </a:moveTo>
                  <a:cubicBezTo>
                    <a:pt x="0" y="334956"/>
                    <a:pt x="334956" y="0"/>
                    <a:pt x="748145" y="0"/>
                  </a:cubicBezTo>
                  <a:cubicBezTo>
                    <a:pt x="1161334" y="0"/>
                    <a:pt x="1496290" y="334956"/>
                    <a:pt x="1496290" y="748145"/>
                  </a:cubicBezTo>
                  <a:cubicBezTo>
                    <a:pt x="1496290" y="1161334"/>
                    <a:pt x="1161334" y="1496290"/>
                    <a:pt x="748145" y="1496290"/>
                  </a:cubicBezTo>
                  <a:cubicBezTo>
                    <a:pt x="334956" y="1496290"/>
                    <a:pt x="0" y="1161334"/>
                    <a:pt x="0" y="748145"/>
                  </a:cubicBezTo>
                </a:path>
              </a:pathLst>
            </a:custGeom>
            <a:noFill/>
            <a:ln w="13359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075530" y="2560616"/>
            <a:ext cx="133597" cy="31172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0">
                <a:solidFill>
                  <a:srgbClr val="92BD39"/>
                </a:solidFill>
                <a:latin typeface="Roboto"/>
              </a:rPr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032486" y="2560616"/>
            <a:ext cx="133597" cy="31172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0">
                <a:solidFill>
                  <a:srgbClr val="DE8431"/>
                </a:solidFill>
                <a:latin typeface="Roboto"/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816525" y="2213263"/>
            <a:ext cx="1175657" cy="74814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Roboto"/>
              </a:rPr>
              <a:t>Nuget maintains
uniformity across
development
environments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6656" y="3072740"/>
            <a:ext cx="1362693" cy="5237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300" b="0">
                <a:solidFill>
                  <a:srgbClr val="3CC583"/>
                </a:solidFill>
                <a:latin typeface="Roboto"/>
              </a:rPr>
              <a:t>Improved
Version Control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137159" y="2965862"/>
            <a:ext cx="908462" cy="78555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0">
                <a:solidFill>
                  <a:srgbClr val="E0CB15"/>
                </a:solidFill>
                <a:latin typeface="Roboto"/>
              </a:rPr>
              <a:t>Optimised
Resource
Usage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75103" y="2346861"/>
            <a:ext cx="1189016" cy="56110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Roboto"/>
              </a:rPr>
              <a:t>Nuget simplifies
security audits of
dependencies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16525" y="1683327"/>
            <a:ext cx="1122218" cy="5237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0">
                <a:solidFill>
                  <a:srgbClr val="DE8431"/>
                </a:solidFill>
                <a:latin typeface="Roboto"/>
              </a:rPr>
              <a:t>Consistent
Environment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16525" y="5125687"/>
            <a:ext cx="1335974" cy="56110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Roboto"/>
              </a:rPr>
              <a:t>Nuget integrates
seamlessly with
Github repositories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308588" y="3469079"/>
            <a:ext cx="133597" cy="31172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0">
                <a:solidFill>
                  <a:srgbClr val="E0CB15"/>
                </a:solidFill>
                <a:latin typeface="Roboto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4543" y="3629396"/>
            <a:ext cx="1482931" cy="56110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Roboto"/>
              </a:rPr>
              <a:t>Nuget ensures
precise versioning of
dependencies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01826" y="3500251"/>
            <a:ext cx="1255815" cy="2618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0">
                <a:solidFill>
                  <a:srgbClr val="4E88E7"/>
                </a:solidFill>
                <a:latin typeface="Roboto"/>
              </a:rPr>
              <a:t>Strategic Shift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37159" y="3736274"/>
            <a:ext cx="1162297" cy="56110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Roboto"/>
              </a:rPr>
              <a:t>Nuget efficiently
manages system
resources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96973" y="1790205"/>
            <a:ext cx="1335974" cy="5237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300" b="0">
                <a:solidFill>
                  <a:srgbClr val="92BD39"/>
                </a:solidFill>
                <a:latin typeface="Roboto"/>
              </a:rPr>
              <a:t>Easy Securities
Checks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37113" y="1171203"/>
            <a:ext cx="4782787" cy="31172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1">
                <a:solidFill>
                  <a:srgbClr val="484848"/>
                </a:solidFill>
                <a:latin typeface="Roboto"/>
              </a:rPr>
              <a:t>Strategic Shift in Dependency Management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504514" y="4355275"/>
            <a:ext cx="988620" cy="5237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300" b="0">
                <a:solidFill>
                  <a:srgbClr val="1EABDA"/>
                </a:solidFill>
                <a:latin typeface="Roboto"/>
              </a:rPr>
              <a:t>Centralised
Control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075530" y="4359728"/>
            <a:ext cx="133597" cy="31172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0">
                <a:solidFill>
                  <a:srgbClr val="1EABDA"/>
                </a:solidFill>
                <a:latin typeface="Roboto"/>
              </a:rPr>
              <a:t>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32486" y="4377541"/>
            <a:ext cx="133597" cy="31172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0">
                <a:solidFill>
                  <a:srgbClr val="7F64EA"/>
                </a:solidFill>
                <a:latin typeface="Roboto"/>
              </a:rPr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16525" y="4355275"/>
            <a:ext cx="1055419" cy="78555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300" b="0">
                <a:solidFill>
                  <a:srgbClr val="7F64EA"/>
                </a:solidFill>
                <a:latin typeface="Roboto"/>
              </a:rPr>
              <a:t>Github
Repository
Compliance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94875" y="4885211"/>
            <a:ext cx="1215736" cy="74814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Roboto"/>
              </a:rPr>
              <a:t>Nuget provides a
single point for
managing
dependencies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88494" y="3469079"/>
            <a:ext cx="133597" cy="31172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0">
                <a:solidFill>
                  <a:srgbClr val="3CC583"/>
                </a:solidFill>
                <a:latin typeface="Roboto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