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890345" y="1900613"/>
            <a:ext cx="1805564" cy="1794246"/>
          </a:xfrm>
          <a:custGeom>
            <a:avLst/>
            <a:gdLst/>
            <a:ahLst/>
            <a:cxnLst/>
            <a:rect l="0" t="0" r="0" b="0"/>
            <a:pathLst>
              <a:path w="1805564" h="1794246">
                <a:moveTo>
                  <a:pt x="1546472" y="1794246"/>
                </a:moveTo>
                <a:lnTo>
                  <a:pt x="873041" y="627832"/>
                </a:lnTo>
                <a:cubicBezTo>
                  <a:pt x="823472" y="541975"/>
                  <a:pt x="713689" y="512559"/>
                  <a:pt x="627833" y="562128"/>
                </a:cubicBezTo>
                <a:cubicBezTo>
                  <a:pt x="541977" y="611697"/>
                  <a:pt x="512561" y="721480"/>
                  <a:pt x="562129" y="807336"/>
                </a:cubicBezTo>
                <a:lnTo>
                  <a:pt x="768894" y="1165462"/>
                </a:lnTo>
                <a:lnTo>
                  <a:pt x="250708" y="1165462"/>
                </a:lnTo>
                <a:lnTo>
                  <a:pt x="173491" y="1031717"/>
                </a:lnTo>
                <a:cubicBezTo>
                  <a:pt x="0" y="731221"/>
                  <a:pt x="102958" y="346981"/>
                  <a:pt x="403453" y="173491"/>
                </a:cubicBezTo>
                <a:cubicBezTo>
                  <a:pt x="703949" y="0"/>
                  <a:pt x="1088189" y="102955"/>
                  <a:pt x="1261681" y="403450"/>
                </a:cubicBezTo>
                <a:lnTo>
                  <a:pt x="1805564" y="1345484"/>
                </a:lnTo>
                <a:close/>
              </a:path>
            </a:pathLst>
          </a:custGeom>
          <a:noFill/>
          <a:ln w="14017">
            <a:solidFill>
              <a:srgbClr val="E5575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2306521" y="3155853"/>
            <a:ext cx="1975124" cy="1256534"/>
          </a:xfrm>
          <a:custGeom>
            <a:avLst/>
            <a:gdLst/>
            <a:ahLst/>
            <a:cxnLst/>
            <a:rect l="0" t="0" r="0" b="0"/>
            <a:pathLst>
              <a:path w="1975124" h="1256534">
                <a:moveTo>
                  <a:pt x="1975124" y="448762"/>
                </a:moveTo>
                <a:lnTo>
                  <a:pt x="628264" y="448762"/>
                </a:lnTo>
                <a:cubicBezTo>
                  <a:pt x="529126" y="448762"/>
                  <a:pt x="448759" y="529128"/>
                  <a:pt x="448759" y="628266"/>
                </a:cubicBezTo>
                <a:cubicBezTo>
                  <a:pt x="448759" y="727405"/>
                  <a:pt x="529126" y="807771"/>
                  <a:pt x="628264" y="807771"/>
                </a:cubicBezTo>
                <a:lnTo>
                  <a:pt x="1041792" y="807771"/>
                </a:lnTo>
                <a:lnTo>
                  <a:pt x="782699" y="1256534"/>
                </a:lnTo>
                <a:lnTo>
                  <a:pt x="628264" y="1256534"/>
                </a:lnTo>
                <a:cubicBezTo>
                  <a:pt x="281281" y="1256534"/>
                  <a:pt x="0" y="975249"/>
                  <a:pt x="0" y="628266"/>
                </a:cubicBezTo>
                <a:cubicBezTo>
                  <a:pt x="0" y="281284"/>
                  <a:pt x="281281" y="0"/>
                  <a:pt x="628264" y="0"/>
                </a:cubicBezTo>
                <a:lnTo>
                  <a:pt x="1716031" y="0"/>
                </a:lnTo>
                <a:close/>
              </a:path>
            </a:pathLst>
          </a:custGeom>
          <a:noFill/>
          <a:ln w="14017">
            <a:solidFill>
              <a:srgbClr val="DE8431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2890340" y="3693875"/>
            <a:ext cx="1338898" cy="1973751"/>
          </a:xfrm>
          <a:custGeom>
            <a:avLst/>
            <a:gdLst/>
            <a:ahLst/>
            <a:cxnLst/>
            <a:rect l="0" t="0" r="0" b="0"/>
            <a:pathLst>
              <a:path w="1338898" h="1973751">
                <a:moveTo>
                  <a:pt x="1235560" y="0"/>
                </a:moveTo>
                <a:lnTo>
                  <a:pt x="562129" y="1166414"/>
                </a:lnTo>
                <a:cubicBezTo>
                  <a:pt x="512561" y="1252270"/>
                  <a:pt x="541977" y="1362054"/>
                  <a:pt x="627833" y="1411622"/>
                </a:cubicBezTo>
                <a:cubicBezTo>
                  <a:pt x="713689" y="1461192"/>
                  <a:pt x="823472" y="1431775"/>
                  <a:pt x="873041" y="1345919"/>
                </a:cubicBezTo>
                <a:lnTo>
                  <a:pt x="1079806" y="987793"/>
                </a:lnTo>
                <a:lnTo>
                  <a:pt x="1338898" y="1436555"/>
                </a:lnTo>
                <a:lnTo>
                  <a:pt x="1261681" y="1570300"/>
                </a:lnTo>
                <a:cubicBezTo>
                  <a:pt x="1088189" y="1870796"/>
                  <a:pt x="703949" y="1973751"/>
                  <a:pt x="403453" y="1800260"/>
                </a:cubicBezTo>
                <a:cubicBezTo>
                  <a:pt x="102958" y="1626769"/>
                  <a:pt x="0" y="1242530"/>
                  <a:pt x="173491" y="942034"/>
                </a:cubicBezTo>
                <a:lnTo>
                  <a:pt x="717374" y="0"/>
                </a:lnTo>
                <a:close/>
              </a:path>
            </a:pathLst>
          </a:custGeom>
          <a:noFill/>
          <a:ln w="14017">
            <a:solidFill>
              <a:srgbClr val="E0CB15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866240" y="3873380"/>
            <a:ext cx="1805564" cy="1794246"/>
          </a:xfrm>
          <a:custGeom>
            <a:avLst/>
            <a:gdLst/>
            <a:ahLst/>
            <a:cxnLst/>
            <a:rect l="0" t="0" r="0" b="0"/>
            <a:pathLst>
              <a:path w="1805564" h="1794246">
                <a:moveTo>
                  <a:pt x="259092" y="0"/>
                </a:moveTo>
                <a:lnTo>
                  <a:pt x="932522" y="1166414"/>
                </a:lnTo>
                <a:cubicBezTo>
                  <a:pt x="982092" y="1252270"/>
                  <a:pt x="1091874" y="1281686"/>
                  <a:pt x="1177730" y="1232117"/>
                </a:cubicBezTo>
                <a:cubicBezTo>
                  <a:pt x="1263586" y="1182549"/>
                  <a:pt x="1293003" y="1072766"/>
                  <a:pt x="1243434" y="986910"/>
                </a:cubicBezTo>
                <a:lnTo>
                  <a:pt x="1036670" y="628784"/>
                </a:lnTo>
                <a:lnTo>
                  <a:pt x="1554856" y="628784"/>
                </a:lnTo>
                <a:lnTo>
                  <a:pt x="1632073" y="762529"/>
                </a:lnTo>
                <a:cubicBezTo>
                  <a:pt x="1805564" y="1063024"/>
                  <a:pt x="1702606" y="1447263"/>
                  <a:pt x="1402111" y="1620755"/>
                </a:cubicBezTo>
                <a:cubicBezTo>
                  <a:pt x="1101615" y="1794246"/>
                  <a:pt x="717374" y="1691291"/>
                  <a:pt x="543883" y="1390795"/>
                </a:cubicBezTo>
                <a:lnTo>
                  <a:pt x="0" y="448762"/>
                </a:lnTo>
                <a:close/>
              </a:path>
            </a:pathLst>
          </a:custGeom>
          <a:noFill/>
          <a:ln w="14017">
            <a:solidFill>
              <a:srgbClr val="92BD39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4280508" y="3155854"/>
            <a:ext cx="1975124" cy="1256534"/>
          </a:xfrm>
          <a:custGeom>
            <a:avLst/>
            <a:gdLst/>
            <a:ahLst/>
            <a:cxnLst/>
            <a:rect l="0" t="0" r="0" b="0"/>
            <a:pathLst>
              <a:path w="1975124" h="1256534">
                <a:moveTo>
                  <a:pt x="0" y="807771"/>
                </a:moveTo>
                <a:lnTo>
                  <a:pt x="1346859" y="807771"/>
                </a:lnTo>
                <a:cubicBezTo>
                  <a:pt x="1445997" y="807771"/>
                  <a:pt x="1526364" y="727404"/>
                  <a:pt x="1526364" y="628266"/>
                </a:cubicBezTo>
                <a:cubicBezTo>
                  <a:pt x="1526364" y="529128"/>
                  <a:pt x="1445997" y="448762"/>
                  <a:pt x="1346859" y="448762"/>
                </a:cubicBezTo>
                <a:lnTo>
                  <a:pt x="933332" y="448762"/>
                </a:lnTo>
                <a:lnTo>
                  <a:pt x="1192424" y="0"/>
                </a:lnTo>
                <a:lnTo>
                  <a:pt x="1346859" y="0"/>
                </a:lnTo>
                <a:cubicBezTo>
                  <a:pt x="1693841" y="0"/>
                  <a:pt x="1975124" y="281284"/>
                  <a:pt x="1975124" y="628266"/>
                </a:cubicBezTo>
                <a:cubicBezTo>
                  <a:pt x="1975124" y="975248"/>
                  <a:pt x="1693842" y="1256533"/>
                  <a:pt x="1346859" y="1256534"/>
                </a:cubicBezTo>
                <a:lnTo>
                  <a:pt x="259093" y="1256534"/>
                </a:lnTo>
                <a:close/>
              </a:path>
            </a:pathLst>
          </a:custGeom>
          <a:noFill/>
          <a:ln w="14017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4332907" y="1900615"/>
            <a:ext cx="1338898" cy="1973751"/>
          </a:xfrm>
          <a:custGeom>
            <a:avLst/>
            <a:gdLst/>
            <a:ahLst/>
            <a:cxnLst/>
            <a:rect l="0" t="0" r="0" b="0"/>
            <a:pathLst>
              <a:path w="1338898" h="1973751">
                <a:moveTo>
                  <a:pt x="103338" y="1973751"/>
                </a:moveTo>
                <a:lnTo>
                  <a:pt x="776768" y="807336"/>
                </a:lnTo>
                <a:cubicBezTo>
                  <a:pt x="826337" y="721480"/>
                  <a:pt x="796920" y="611697"/>
                  <a:pt x="711064" y="562128"/>
                </a:cubicBezTo>
                <a:cubicBezTo>
                  <a:pt x="625208" y="512559"/>
                  <a:pt x="515426" y="541975"/>
                  <a:pt x="465856" y="627831"/>
                </a:cubicBezTo>
                <a:lnTo>
                  <a:pt x="259093" y="985957"/>
                </a:lnTo>
                <a:lnTo>
                  <a:pt x="0" y="537195"/>
                </a:lnTo>
                <a:lnTo>
                  <a:pt x="77217" y="403450"/>
                </a:lnTo>
                <a:cubicBezTo>
                  <a:pt x="250708" y="102955"/>
                  <a:pt x="634949" y="0"/>
                  <a:pt x="935445" y="173491"/>
                </a:cubicBezTo>
                <a:cubicBezTo>
                  <a:pt x="1235939" y="346981"/>
                  <a:pt x="1338898" y="731221"/>
                  <a:pt x="1165407" y="1031717"/>
                </a:cubicBezTo>
                <a:lnTo>
                  <a:pt x="621523" y="1973751"/>
                </a:lnTo>
                <a:close/>
              </a:path>
            </a:pathLst>
          </a:custGeom>
          <a:noFill/>
          <a:ln w="14017">
            <a:solidFill>
              <a:srgbClr val="3CC58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336180" y="896429"/>
            <a:ext cx="2074652" cy="327084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Meeting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54087" y="1784230"/>
            <a:ext cx="1373756" cy="1962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000" b="0">
                <a:solidFill>
                  <a:srgbClr val="E55753"/>
                </a:solidFill>
                <a:latin typeface="Roboto"/>
              </a:rPr>
              <a:t>Feedback and Q/A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636" y="1784230"/>
            <a:ext cx="364466" cy="1962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3CC583"/>
                </a:solidFill>
                <a:latin typeface="Roboto"/>
              </a:rPr>
              <a:t>Goal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9273" y="2092625"/>
            <a:ext cx="1513935" cy="3925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Roboto"/>
              </a:rPr>
              <a:t>Allows for discussion
and questions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7636" y="2095995"/>
            <a:ext cx="1780276" cy="3925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Roboto"/>
              </a:rPr>
              <a:t>Defines the objectives of
the meeting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1343" y="3354238"/>
            <a:ext cx="1065362" cy="1962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000" b="0">
                <a:solidFill>
                  <a:srgbClr val="DE8431"/>
                </a:solidFill>
                <a:latin typeface="Roboto"/>
              </a:rPr>
              <a:t>Key Learnings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6625" y="3354238"/>
            <a:ext cx="1485900" cy="1962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1EABDA"/>
                </a:solidFill>
                <a:latin typeface="Roboto"/>
              </a:rPr>
              <a:t>Current Architecture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4061" y="3662632"/>
            <a:ext cx="1163487" cy="3925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Roboto"/>
              </a:rPr>
              <a:t>Summarizes the
insights gained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5914" y="3663845"/>
            <a:ext cx="1584025" cy="3925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Roboto"/>
              </a:rPr>
              <a:t>Describes the existing
system structure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78112" y="5260676"/>
            <a:ext cx="911165" cy="1962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000" b="0">
                <a:solidFill>
                  <a:srgbClr val="E0CB15"/>
                </a:solidFill>
                <a:latin typeface="Roboto"/>
              </a:rPr>
              <a:t>Advantages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57636" y="5260676"/>
            <a:ext cx="1345720" cy="1962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92BD39"/>
                </a:solidFill>
                <a:latin typeface="Roboto"/>
              </a:rPr>
              <a:t>Proposed Solution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6747" y="5569070"/>
            <a:ext cx="1654115" cy="3925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Roboto"/>
              </a:rPr>
              <a:t>Highlights the benefits
of the solution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57636" y="5569070"/>
            <a:ext cx="1233577" cy="3925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Roboto"/>
              </a:rPr>
              <a:t>Presents the new
system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