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85" r:id="rId2"/>
    <p:sldId id="257" r:id="rId3"/>
    <p:sldId id="288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7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EA99BD-DD05-4B8E-9E4A-90D8CAE14876}">
  <a:tblStyle styleId="{E2EA99BD-DD05-4B8E-9E4A-90D8CAE14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5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40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00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99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71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08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45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73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25" y="1030014"/>
            <a:ext cx="8296800" cy="2879834"/>
          </a:xfrm>
        </p:spPr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Consumer Sentiment to Enhance Service Quality in Fast Food Restaurants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676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0;p29">
            <a:extLst>
              <a:ext uri="{FF2B5EF4-FFF2-40B4-BE49-F238E27FC236}">
                <a16:creationId xmlns:a16="http://schemas.microsoft.com/office/drawing/2014/main" id="{2B59EEA1-669F-43DC-84EA-6DBFB03173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" y="0"/>
            <a:ext cx="4450080" cy="59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A6BFD-DFF4-407F-A09E-2EF28CA58B77}"/>
              </a:ext>
            </a:extLst>
          </p:cNvPr>
          <p:cNvSpPr txBox="1"/>
          <p:nvPr/>
        </p:nvSpPr>
        <p:spPr>
          <a:xfrm>
            <a:off x="134980" y="762028"/>
            <a:ext cx="8277500" cy="4347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reviews outweigh negative ones, but there are still areas of improvement.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reviews are more common in Las Vegas, while negative reviews are more common in Chicago.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face issues with wait times, food, and service.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McDonald's has several options to tackle these problems, including improving order accuracy and meal quality, reducing drive-thru lines, enhancing customer service, and strengthening management processes.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efforts can improve customer retention and loyalty.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model outperformed other models, with an accuracy rate of 74.10%.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an opportunity for improvement in model accuracy.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4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0;p29">
            <a:extLst>
              <a:ext uri="{FF2B5EF4-FFF2-40B4-BE49-F238E27FC236}">
                <a16:creationId xmlns:a16="http://schemas.microsoft.com/office/drawing/2014/main" id="{2B59EEA1-669F-43DC-84EA-6DBFB03173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" y="0"/>
            <a:ext cx="4450080" cy="59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Recommendation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A6BFD-DFF4-407F-A09E-2EF28CA58B77}"/>
              </a:ext>
            </a:extLst>
          </p:cNvPr>
          <p:cNvSpPr txBox="1"/>
          <p:nvPr/>
        </p:nvSpPr>
        <p:spPr>
          <a:xfrm>
            <a:off x="107256" y="918088"/>
            <a:ext cx="8277500" cy="4069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has shown that McDonald's can elevate its service quality and satisfy customers through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precision</a:t>
            </a:r>
          </a:p>
          <a:p>
            <a:pPr marL="2857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quality</a:t>
            </a:r>
          </a:p>
          <a:p>
            <a:pPr marL="2857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Service</a:t>
            </a:r>
          </a:p>
          <a:p>
            <a:pPr marL="2857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management</a:t>
            </a:r>
          </a:p>
          <a:p>
            <a:pPr marL="2857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the model accuracy we have to conduct the following techniques: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dataset size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data quality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Fine-tune models.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700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8716FA-618B-43EF-B0A1-E5BEFF87B21E}"/>
              </a:ext>
            </a:extLst>
          </p:cNvPr>
          <p:cNvSpPr txBox="1"/>
          <p:nvPr/>
        </p:nvSpPr>
        <p:spPr>
          <a:xfrm>
            <a:off x="361965" y="1176651"/>
            <a:ext cx="8485944" cy="2951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 fast food industry is extremely competitive, and customer satisfaction is critical for business success.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Online reviews have grown in importance as a source of client feedback for businesses.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Sentiment analysis is a machine learning approach that may give insights into consumer experiences and opinions by categorizing evaluations as positive, negative, or neutral.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8" name="Google Shape;78;p14">
            <a:extLst>
              <a:ext uri="{FF2B5EF4-FFF2-40B4-BE49-F238E27FC236}">
                <a16:creationId xmlns:a16="http://schemas.microsoft.com/office/drawing/2014/main" id="{039C8A7E-AC37-4B59-BB00-8E1C590CCF82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5197200" cy="5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Background/Introduction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0" y="-29661"/>
            <a:ext cx="2098766" cy="59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Objectives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F2D90-31A8-4F89-95A6-B97A4F58E5C7}"/>
              </a:ext>
            </a:extLst>
          </p:cNvPr>
          <p:cNvSpPr txBox="1"/>
          <p:nvPr/>
        </p:nvSpPr>
        <p:spPr>
          <a:xfrm>
            <a:off x="501082" y="2464914"/>
            <a:ext cx="8547123" cy="21200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service quality at fast food businesses, particularly McDonald's, by using sentiment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McDonald's reviews, identify common issues and opportunities for improvement.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recommendations for increasing service quality at fast food businesses that fit to McDonald's customers' specific needs and interests.</a:t>
            </a:r>
          </a:p>
        </p:txBody>
      </p:sp>
      <p:pic>
        <p:nvPicPr>
          <p:cNvPr id="2050" name="Picture 2" descr="288,164 Objectives Images, Stock Photos &amp; Vectors | Shutterstock">
            <a:extLst>
              <a:ext uri="{FF2B5EF4-FFF2-40B4-BE49-F238E27FC236}">
                <a16:creationId xmlns:a16="http://schemas.microsoft.com/office/drawing/2014/main" id="{BD647C9F-B68F-4E07-B0CB-B47619C1B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7"/>
          <a:stretch/>
        </p:blipFill>
        <p:spPr bwMode="auto">
          <a:xfrm>
            <a:off x="2516777" y="371946"/>
            <a:ext cx="3413760" cy="209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13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0;p29">
            <a:extLst>
              <a:ext uri="{FF2B5EF4-FFF2-40B4-BE49-F238E27FC236}">
                <a16:creationId xmlns:a16="http://schemas.microsoft.com/office/drawing/2014/main" id="{2B59EEA1-669F-43DC-84EA-6DBFB03173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" y="0"/>
            <a:ext cx="4450080" cy="59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Data Collection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A6BFD-DFF4-407F-A09E-2EF28CA58B77}"/>
              </a:ext>
            </a:extLst>
          </p:cNvPr>
          <p:cNvSpPr txBox="1"/>
          <p:nvPr/>
        </p:nvSpPr>
        <p:spPr>
          <a:xfrm>
            <a:off x="0" y="599306"/>
            <a:ext cx="5111931" cy="4142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McDonald's reviews dataset available on data.world.com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includes over a thousand reviews from customers of McDonald's restaurants located in different cities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review includes the name of the city, a list of broken regulations, and a confidence rating in each of the policies violated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 provide information about the quality of food, speed of service, and employee conduct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 were collected in February 2015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360,810 Data Collection Images, Stock Photos &amp; Vectors ...">
            <a:extLst>
              <a:ext uri="{FF2B5EF4-FFF2-40B4-BE49-F238E27FC236}">
                <a16:creationId xmlns:a16="http://schemas.microsoft.com/office/drawing/2014/main" id="{09B306E6-A6B5-4466-ABD6-E782C2169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9"/>
          <a:stretch/>
        </p:blipFill>
        <p:spPr bwMode="auto">
          <a:xfrm>
            <a:off x="5267143" y="1271451"/>
            <a:ext cx="3571875" cy="221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8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0;p29">
            <a:extLst>
              <a:ext uri="{FF2B5EF4-FFF2-40B4-BE49-F238E27FC236}">
                <a16:creationId xmlns:a16="http://schemas.microsoft.com/office/drawing/2014/main" id="{2B59EEA1-669F-43DC-84EA-6DBFB03173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" y="0"/>
            <a:ext cx="4450080" cy="59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Data Visualization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A6BFD-DFF4-407F-A09E-2EF28CA58B77}"/>
              </a:ext>
            </a:extLst>
          </p:cNvPr>
          <p:cNvSpPr txBox="1"/>
          <p:nvPr/>
        </p:nvSpPr>
        <p:spPr>
          <a:xfrm>
            <a:off x="82731" y="684920"/>
            <a:ext cx="3901440" cy="43360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displays the distribution of sentiment in customer reviews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reviews slightly outweigh negative reviews, with both being close in count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neutral reviews is significantly lower than positive and negative reviews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insights can be used to develop strategies for improving the customer experience and addressing any negative feedback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B11F8-94AA-4BBB-8AA5-29B8D56F66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91" y="684920"/>
            <a:ext cx="5495109" cy="4336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9484D3-7ED0-4EB7-829B-887A628991BD}"/>
              </a:ext>
            </a:extLst>
          </p:cNvPr>
          <p:cNvSpPr txBox="1"/>
          <p:nvPr/>
        </p:nvSpPr>
        <p:spPr>
          <a:xfrm>
            <a:off x="4197531" y="416912"/>
            <a:ext cx="4667794" cy="461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Bar chart showing the distribution of the sentiment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0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0;p29">
            <a:extLst>
              <a:ext uri="{FF2B5EF4-FFF2-40B4-BE49-F238E27FC236}">
                <a16:creationId xmlns:a16="http://schemas.microsoft.com/office/drawing/2014/main" id="{2B59EEA1-669F-43DC-84EA-6DBFB03173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" y="0"/>
            <a:ext cx="4450080" cy="59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Data Visualization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A6BFD-DFF4-407F-A09E-2EF28CA58B77}"/>
              </a:ext>
            </a:extLst>
          </p:cNvPr>
          <p:cNvSpPr txBox="1"/>
          <p:nvPr/>
        </p:nvSpPr>
        <p:spPr>
          <a:xfrm>
            <a:off x="82730" y="753319"/>
            <a:ext cx="4489270" cy="39371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 show that Las Vegas has the highest positive sentiment, while Chicago has the highest negative sentiment.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cities with the highest to lowest negative sentiment are: Chicago, Los Angeles, Atlanta, New York, Houston, Portland, Cleveland, and Dallas.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sentiment distribution by city can help McDonald's identify areas where they need to improve their service to increase customer satisfaction.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484D3-7ED0-4EB7-829B-887A628991BD}"/>
              </a:ext>
            </a:extLst>
          </p:cNvPr>
          <p:cNvSpPr txBox="1"/>
          <p:nvPr/>
        </p:nvSpPr>
        <p:spPr>
          <a:xfrm>
            <a:off x="4572000" y="469684"/>
            <a:ext cx="4667794" cy="567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Stacked bar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70011-9C95-43DD-A221-A75A8552C2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5" y="1036955"/>
            <a:ext cx="4114799" cy="36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3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0;p29">
            <a:extLst>
              <a:ext uri="{FF2B5EF4-FFF2-40B4-BE49-F238E27FC236}">
                <a16:creationId xmlns:a16="http://schemas.microsoft.com/office/drawing/2014/main" id="{2B59EEA1-669F-43DC-84EA-6DBFB03173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" y="0"/>
            <a:ext cx="4450080" cy="59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Data Visualization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A6BFD-DFF4-407F-A09E-2EF28CA58B77}"/>
              </a:ext>
            </a:extLst>
          </p:cNvPr>
          <p:cNvSpPr txBox="1"/>
          <p:nvPr/>
        </p:nvSpPr>
        <p:spPr>
          <a:xfrm>
            <a:off x="82729" y="753319"/>
            <a:ext cx="4912635" cy="4233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wait times, incorrect orders, and issues with the drive-thru window are the main issues associated with the words "time," "want," "right," and "window.“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Dissatisfaction with food and coffee quality is also a significant concern based on the use of those words.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have reported problems with the restaurant's service, ordering process, and location, as indicated by the words "service," "order," and "place.“ Addressing these issues could improve customer satisfaction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484D3-7ED0-4EB7-829B-887A628991BD}"/>
              </a:ext>
            </a:extLst>
          </p:cNvPr>
          <p:cNvSpPr txBox="1"/>
          <p:nvPr/>
        </p:nvSpPr>
        <p:spPr>
          <a:xfrm>
            <a:off x="4995365" y="479495"/>
            <a:ext cx="3129094" cy="567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3: Word cloud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BC606-C90A-47E1-A1D2-8095FDD3DB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84" y="1036954"/>
            <a:ext cx="3943985" cy="39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0;p29">
            <a:extLst>
              <a:ext uri="{FF2B5EF4-FFF2-40B4-BE49-F238E27FC236}">
                <a16:creationId xmlns:a16="http://schemas.microsoft.com/office/drawing/2014/main" id="{2B59EEA1-669F-43DC-84EA-6DBFB03173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" y="0"/>
            <a:ext cx="4450080" cy="59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Data Analysis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A6BFD-DFF4-407F-A09E-2EF28CA58B77}"/>
              </a:ext>
            </a:extLst>
          </p:cNvPr>
          <p:cNvSpPr txBox="1"/>
          <p:nvPr/>
        </p:nvSpPr>
        <p:spPr>
          <a:xfrm>
            <a:off x="82729" y="753319"/>
            <a:ext cx="5445616" cy="4039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term "McDonald" indicates that customers associate their negative experiences with the McDonald restaurant.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and third most frequently used terms, "order" and "food", suggest issues with the ordering process and quality of meals.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Complaints about "drive" and "time" indicate problems with the drive-thru and long wait time.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words like "service" and "place" indicate that customers may have issues with the restaurant's service and convenience of location.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7F80D0-6614-464C-9620-DC6B9EA2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84267"/>
              </p:ext>
            </p:extLst>
          </p:nvPr>
        </p:nvGraphicFramePr>
        <p:xfrm>
          <a:off x="5770052" y="1041542"/>
          <a:ext cx="3147444" cy="2044515"/>
        </p:xfrm>
        <a:graphic>
          <a:graphicData uri="http://schemas.openxmlformats.org/drawingml/2006/table">
            <a:tbl>
              <a:tblPr firstRow="1" firstCol="1" bandRow="1">
                <a:tableStyleId>{E2EA99BD-DD05-4B8E-9E4A-90D8CAE14876}</a:tableStyleId>
              </a:tblPr>
              <a:tblGrid>
                <a:gridCol w="1448992">
                  <a:extLst>
                    <a:ext uri="{9D8B030D-6E8A-4147-A177-3AD203B41FA5}">
                      <a16:colId xmlns:a16="http://schemas.microsoft.com/office/drawing/2014/main" val="3593369703"/>
                    </a:ext>
                  </a:extLst>
                </a:gridCol>
                <a:gridCol w="1698452">
                  <a:extLst>
                    <a:ext uri="{9D8B030D-6E8A-4147-A177-3AD203B41FA5}">
                      <a16:colId xmlns:a16="http://schemas.microsoft.com/office/drawing/2014/main" val="2978649794"/>
                    </a:ext>
                  </a:extLst>
                </a:gridCol>
              </a:tblGrid>
              <a:tr h="28583"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mcdonald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2075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72.764727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0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2075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68.956075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571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2075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55.452807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187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drive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2075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51.050202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46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2075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48.005738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09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servic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2075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45.550878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14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2075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40.461686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835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locat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2075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36.962073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12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wait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2075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33.097516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549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fri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2075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29.859012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2075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29.260674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796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FFE9EA-F26D-4BCF-8849-624E288B776F}"/>
              </a:ext>
            </a:extLst>
          </p:cNvPr>
          <p:cNvSpPr txBox="1"/>
          <p:nvPr/>
        </p:nvSpPr>
        <p:spPr>
          <a:xfrm>
            <a:off x="5679668" y="579813"/>
            <a:ext cx="3534000" cy="461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 The frequency of negative words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1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0;p29">
            <a:extLst>
              <a:ext uri="{FF2B5EF4-FFF2-40B4-BE49-F238E27FC236}">
                <a16:creationId xmlns:a16="http://schemas.microsoft.com/office/drawing/2014/main" id="{2B59EEA1-669F-43DC-84EA-6DBFB03173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" y="0"/>
            <a:ext cx="4450080" cy="59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Data Analysis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A6BFD-DFF4-407F-A09E-2EF28CA58B77}"/>
              </a:ext>
            </a:extLst>
          </p:cNvPr>
          <p:cNvSpPr txBox="1"/>
          <p:nvPr/>
        </p:nvSpPr>
        <p:spPr>
          <a:xfrm>
            <a:off x="82729" y="753319"/>
            <a:ext cx="5445616" cy="4244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2 shows that Random Forest: Highest Accuracy Score of 0.7410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Regression: Second Highest Accuracy Score of 69.84%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SVM: Accuracy Score of 69.18%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Tree: Accuracy Score of 64.59%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is the best method for the McDonald's reviews dataset.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of these models is not outstanding, improvement suggestions will be provided at the conclusion of the study.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107EFB-1D42-4362-B157-D224E337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29598"/>
              </p:ext>
            </p:extLst>
          </p:nvPr>
        </p:nvGraphicFramePr>
        <p:xfrm>
          <a:off x="5886177" y="992012"/>
          <a:ext cx="2918189" cy="952500"/>
        </p:xfrm>
        <a:graphic>
          <a:graphicData uri="http://schemas.openxmlformats.org/drawingml/2006/table">
            <a:tbl>
              <a:tblPr firstRow="1" firstCol="1" bandRow="1">
                <a:tableStyleId>{E2EA99BD-DD05-4B8E-9E4A-90D8CAE14876}</a:tableStyleId>
              </a:tblPr>
              <a:tblGrid>
                <a:gridCol w="2028971">
                  <a:extLst>
                    <a:ext uri="{9D8B030D-6E8A-4147-A177-3AD203B41FA5}">
                      <a16:colId xmlns:a16="http://schemas.microsoft.com/office/drawing/2014/main" val="4239758567"/>
                    </a:ext>
                  </a:extLst>
                </a:gridCol>
                <a:gridCol w="889218">
                  <a:extLst>
                    <a:ext uri="{9D8B030D-6E8A-4147-A177-3AD203B41FA5}">
                      <a16:colId xmlns:a16="http://schemas.microsoft.com/office/drawing/2014/main" val="21240086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039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74.10%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204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69.84%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851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 Vector Machine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69.18%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756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64.59%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7858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30FD7DA-3CA0-4CFF-BC10-655A9E5FD87C}"/>
              </a:ext>
            </a:extLst>
          </p:cNvPr>
          <p:cNvSpPr txBox="1"/>
          <p:nvPr/>
        </p:nvSpPr>
        <p:spPr>
          <a:xfrm>
            <a:off x="5225142" y="530283"/>
            <a:ext cx="3596641" cy="461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Table 2: The performance of the models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4268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822</Words>
  <Application>Microsoft Office PowerPoint</Application>
  <PresentationFormat>On-screen Show (16:9)</PresentationFormat>
  <Paragraphs>99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</vt:lpstr>
      <vt:lpstr>Calibri</vt:lpstr>
      <vt:lpstr>Lato</vt:lpstr>
      <vt:lpstr>Arial</vt:lpstr>
      <vt:lpstr>Times New Roman</vt:lpstr>
      <vt:lpstr>Raleway</vt:lpstr>
      <vt:lpstr>Swiss</vt:lpstr>
      <vt:lpstr>Using Consumer Sentiment to Enhance Service Quality in Fast Food Restaurants</vt:lpstr>
      <vt:lpstr>PowerPoint Presentation</vt:lpstr>
      <vt:lpstr>Objectives</vt:lpstr>
      <vt:lpstr>Data Collection</vt:lpstr>
      <vt:lpstr>Data Visualization</vt:lpstr>
      <vt:lpstr>Data Visualization</vt:lpstr>
      <vt:lpstr>Data Visualization</vt:lpstr>
      <vt:lpstr>Data Analysis</vt:lpstr>
      <vt:lpstr>Data Analysis</vt:lpstr>
      <vt:lpstr>Conclusion</vt:lpstr>
      <vt:lpstr>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used car prices.</dc:title>
  <dc:creator>Vincent Ronoh</dc:creator>
  <cp:lastModifiedBy>Vincent Ronoh</cp:lastModifiedBy>
  <cp:revision>20</cp:revision>
  <dcterms:modified xsi:type="dcterms:W3CDTF">2023-04-22T16:14:55Z</dcterms:modified>
</cp:coreProperties>
</file>