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7" r:id="rId7"/>
    <p:sldId id="268" r:id="rId8"/>
    <p:sldId id="269" r:id="rId9"/>
    <p:sldId id="270" r:id="rId10"/>
    <p:sldId id="271" r:id="rId11"/>
    <p:sldId id="274" r:id="rId12"/>
    <p:sldId id="275" r:id="rId13"/>
    <p:sldId id="276" r:id="rId14"/>
    <p:sldId id="261" r:id="rId15"/>
    <p:sldId id="277" r:id="rId16"/>
    <p:sldId id="262" r:id="rId17"/>
    <p:sldId id="273" r:id="rId18"/>
    <p:sldId id="265" r:id="rId19"/>
    <p:sldId id="266" r:id="rId20"/>
  </p:sldIdLst>
  <p:sldSz cx="9144000" cy="5143500" type="screen16x9"/>
  <p:notesSz cx="6858000" cy="9144000"/>
  <p:embeddedFontLst>
    <p:embeddedFont>
      <p:font typeface="Maven Pro" pitchFamily="2" charset="77"/>
      <p:regular r:id="rId22"/>
      <p:bold r:id="rId23"/>
    </p:embeddedFont>
    <p:embeddedFont>
      <p:font typeface="Nunito"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90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30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863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921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2e8e6be5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2e8e6be5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48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2e8e6be5c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2e8e6be5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2e8e6be5c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2e8e6be5c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2e8e6be5c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2e8e6be5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98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55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60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68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52428" y="115377"/>
            <a:ext cx="5251381" cy="3158765"/>
          </a:xfrm>
          <a:prstGeom prst="rect">
            <a:avLst/>
          </a:prstGeom>
        </p:spPr>
        <p:txBody>
          <a:bodyPr spcFirstLastPara="1" wrap="square" lIns="91425" tIns="91425" rIns="91425" bIns="91425" anchor="ctr" anchorCtr="0">
            <a:normAutofit/>
          </a:bodyPr>
          <a:lstStyle/>
          <a:p>
            <a:pPr marL="0" marR="0" algn="ctr">
              <a:lnSpc>
                <a:spcPct val="200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Predicting Employee Attrition in the Workplace Using Predictive Models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FBBC3EB-73D5-B450-8C78-A13529FF1208}"/>
              </a:ext>
            </a:extLst>
          </p:cNvPr>
          <p:cNvSpPr txBox="1"/>
          <p:nvPr/>
        </p:nvSpPr>
        <p:spPr>
          <a:xfrm>
            <a:off x="6292158" y="3702867"/>
            <a:ext cx="2101857" cy="523220"/>
          </a:xfrm>
          <a:prstGeom prst="rect">
            <a:avLst/>
          </a:prstGeom>
          <a:noFill/>
        </p:spPr>
        <p:txBody>
          <a:bodyPr wrap="none" rtlCol="0">
            <a:spAutoFit/>
          </a:bodyPr>
          <a:lstStyle/>
          <a:p>
            <a:r>
              <a:rPr lang="en-US" dirty="0">
                <a:solidFill>
                  <a:schemeClr val="bg2"/>
                </a:solidFill>
              </a:rPr>
              <a:t>By</a:t>
            </a:r>
          </a:p>
          <a:p>
            <a:r>
              <a:rPr lang="en-US" dirty="0">
                <a:solidFill>
                  <a:schemeClr val="bg2"/>
                </a:solidFill>
              </a:rPr>
              <a:t>TANISHQ CHERUKURI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91112" y="3868269"/>
            <a:ext cx="8070276"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single employees are more likely to leave the company than married or divorced employees. This could be due to a variety of factors such as different priorities and responsibilities. Single employees have more freedom in their personal lives, which leads to job changes.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043C56A-EE30-9D60-6491-17EA568E82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7" y="1161721"/>
            <a:ext cx="7604226" cy="2802645"/>
          </a:xfrm>
          <a:prstGeom prst="rect">
            <a:avLst/>
          </a:prstGeom>
          <a:noFill/>
          <a:ln>
            <a:noFill/>
          </a:ln>
        </p:spPr>
      </p:pic>
    </p:spTree>
    <p:extLst>
      <p:ext uri="{BB962C8B-B14F-4D97-AF65-F5344CB8AC3E}">
        <p14:creationId xmlns:p14="http://schemas.microsoft.com/office/powerpoint/2010/main" val="29783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70484" y="3881153"/>
            <a:ext cx="8070276" cy="1541128"/>
          </a:xfrm>
          <a:prstGeom prst="rect">
            <a:avLst/>
          </a:prstGeom>
          <a:noFill/>
        </p:spPr>
        <p:txBody>
          <a:bodyPr wrap="square">
            <a:spAutoFit/>
          </a:bodyPr>
          <a:lstStyle/>
          <a:p>
            <a:pPr indent="457200">
              <a:lnSpc>
                <a:spcPct val="200000"/>
              </a:lnSpc>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single employees are more likely to leave the company than married and divorced employees. This could be due to several factors such as differing priorities and responsibilities. Single employees have more personal freedom, which leads to job changes.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7DCC940-E39A-A42F-7823-F2CAE3930E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259086"/>
            <a:ext cx="7722213" cy="2475205"/>
          </a:xfrm>
          <a:prstGeom prst="rect">
            <a:avLst/>
          </a:prstGeom>
          <a:noFill/>
          <a:ln>
            <a:noFill/>
          </a:ln>
        </p:spPr>
      </p:pic>
    </p:spTree>
    <p:extLst>
      <p:ext uri="{BB962C8B-B14F-4D97-AF65-F5344CB8AC3E}">
        <p14:creationId xmlns:p14="http://schemas.microsoft.com/office/powerpoint/2010/main" val="224479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46887" y="4072296"/>
            <a:ext cx="8070276" cy="1356462"/>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that the age range of around 25 to 35 years old stands out with the most remarkable attrition rate as compared to 40 years and older. Some of the reasons can be career development and advancement opportunities.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FD2ABCE-8B3F-65CF-B8A9-CDC4195E91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17" y="1259087"/>
            <a:ext cx="5594985" cy="2810571"/>
          </a:xfrm>
          <a:prstGeom prst="rect">
            <a:avLst/>
          </a:prstGeom>
          <a:noFill/>
          <a:ln>
            <a:noFill/>
          </a:ln>
        </p:spPr>
      </p:pic>
    </p:spTree>
    <p:extLst>
      <p:ext uri="{BB962C8B-B14F-4D97-AF65-F5344CB8AC3E}">
        <p14:creationId xmlns:p14="http://schemas.microsoft.com/office/powerpoint/2010/main" val="237861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88204" y="4133070"/>
            <a:ext cx="8070276" cy="914400"/>
          </a:xfrm>
          <a:prstGeom prst="rect">
            <a:avLst/>
          </a:prstGeom>
          <a:noFill/>
        </p:spPr>
        <p:txBody>
          <a:bodyPr wrap="square">
            <a:spAutoFit/>
          </a:bodyPr>
          <a:lstStyle/>
          <a:p>
            <a:pPr indent="457200">
              <a:lnSpc>
                <a:spcPct val="150000"/>
              </a:lnSpc>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that employees who are paid less per day are more likely to leave the firm than those who are paid more per day. Employees who believe they are underpaid for their skills, responsibilities, or market standards may be more likely to seek employment elsewhere.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AA163F8-9C19-C5FC-0F61-DC9564BE7E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17" y="1324927"/>
            <a:ext cx="5942330" cy="2493645"/>
          </a:xfrm>
          <a:prstGeom prst="rect">
            <a:avLst/>
          </a:prstGeom>
          <a:noFill/>
          <a:ln>
            <a:noFill/>
          </a:ln>
        </p:spPr>
      </p:pic>
    </p:spTree>
    <p:extLst>
      <p:ext uri="{BB962C8B-B14F-4D97-AF65-F5344CB8AC3E}">
        <p14:creationId xmlns:p14="http://schemas.microsoft.com/office/powerpoint/2010/main" val="189008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162215" y="584982"/>
            <a:ext cx="7030500" cy="51324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Modelling Results - Performance</a:t>
            </a:r>
            <a:endParaRPr dirty="0"/>
          </a:p>
        </p:txBody>
      </p:sp>
      <p:sp>
        <p:nvSpPr>
          <p:cNvPr id="308" name="Google Shape;308;p18"/>
          <p:cNvSpPr txBox="1">
            <a:spLocks noGrp="1"/>
          </p:cNvSpPr>
          <p:nvPr>
            <p:ph type="body" idx="1"/>
          </p:nvPr>
        </p:nvSpPr>
        <p:spPr>
          <a:xfrm>
            <a:off x="1162215" y="985192"/>
            <a:ext cx="7610125" cy="4029261"/>
          </a:xfrm>
          <a:prstGeom prst="rect">
            <a:avLst/>
          </a:prstGeom>
        </p:spPr>
        <p:txBody>
          <a:bodyPr spcFirstLastPara="1" wrap="square" lIns="91425" tIns="91425" rIns="91425" bIns="91425" anchor="t" anchorCtr="0">
            <a:normAutofit fontScale="92500"/>
          </a:bodyPr>
          <a:lstStyle/>
          <a:p>
            <a:pPr marL="0" marR="0" indent="457200">
              <a:lnSpc>
                <a:spcPct val="200000"/>
              </a:lnSpc>
              <a:spcBef>
                <a:spcPts val="0"/>
              </a:spcBef>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The table above shows that Logistic Regression predicts employee attrition very well as compared to other models. In contrast, Naive Bayes’ high ROC score shows great predicting ability for identifying leaving employees. The Naïve Bayes model is appropriate for identifying employees who are likely to leave and those who are likely to stay since it has a ROC of 73.41%. Naïve Bayes effectively reduces false negatives hence making it ideal for predicting employee leaves. Random Forest models are good in capturing complex relationships and managing multicollinearity hence can  be best option since our data had multicollinearity.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38D7E1F-BA93-D0C5-AE49-3D990C740EC2}"/>
              </a:ext>
            </a:extLst>
          </p:cNvPr>
          <p:cNvGraphicFramePr>
            <a:graphicFrameLocks noGrp="1"/>
          </p:cNvGraphicFramePr>
          <p:nvPr>
            <p:extLst>
              <p:ext uri="{D42A27DB-BD31-4B8C-83A1-F6EECF244321}">
                <p14:modId xmlns:p14="http://schemas.microsoft.com/office/powerpoint/2010/main" val="3222298489"/>
              </p:ext>
            </p:extLst>
          </p:nvPr>
        </p:nvGraphicFramePr>
        <p:xfrm>
          <a:off x="1213976" y="1028254"/>
          <a:ext cx="5499489" cy="1468758"/>
        </p:xfrm>
        <a:graphic>
          <a:graphicData uri="http://schemas.openxmlformats.org/drawingml/2006/table">
            <a:tbl>
              <a:tblPr firstRow="1" firstCol="1" bandRow="1">
                <a:tableStyleId>{5C22544A-7EE6-4342-B048-85BDC9FD1C3A}</a:tableStyleId>
              </a:tblPr>
              <a:tblGrid>
                <a:gridCol w="2470785">
                  <a:extLst>
                    <a:ext uri="{9D8B030D-6E8A-4147-A177-3AD203B41FA5}">
                      <a16:colId xmlns:a16="http://schemas.microsoft.com/office/drawing/2014/main" val="1897057895"/>
                    </a:ext>
                  </a:extLst>
                </a:gridCol>
                <a:gridCol w="1753460">
                  <a:extLst>
                    <a:ext uri="{9D8B030D-6E8A-4147-A177-3AD203B41FA5}">
                      <a16:colId xmlns:a16="http://schemas.microsoft.com/office/drawing/2014/main" val="3798437830"/>
                    </a:ext>
                  </a:extLst>
                </a:gridCol>
                <a:gridCol w="1275244">
                  <a:extLst>
                    <a:ext uri="{9D8B030D-6E8A-4147-A177-3AD203B41FA5}">
                      <a16:colId xmlns:a16="http://schemas.microsoft.com/office/drawing/2014/main" val="192801682"/>
                    </a:ext>
                  </a:extLst>
                </a:gridCol>
              </a:tblGrid>
              <a:tr h="184150">
                <a:tc>
                  <a:txBody>
                    <a:bodyPr/>
                    <a:lstStyle/>
                    <a:p>
                      <a:pPr marL="0" marR="0">
                        <a:lnSpc>
                          <a:spcPct val="150000"/>
                        </a:lnSpc>
                        <a:spcBef>
                          <a:spcPts val="0"/>
                        </a:spcBef>
                        <a:spcAft>
                          <a:spcPts val="0"/>
                        </a:spcAft>
                      </a:pPr>
                      <a:r>
                        <a:rPr lang="en-US" sz="1200" kern="0" dirty="0">
                          <a:effectLst/>
                        </a:rPr>
                        <a:t>Model Name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Accuracy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ROC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9375614"/>
                  </a:ext>
                </a:extLst>
              </a:tr>
              <a:tr h="184150">
                <a:tc>
                  <a:txBody>
                    <a:bodyPr/>
                    <a:lstStyle/>
                    <a:p>
                      <a:pPr marL="0" marR="0">
                        <a:lnSpc>
                          <a:spcPct val="150000"/>
                        </a:lnSpc>
                        <a:spcBef>
                          <a:spcPts val="0"/>
                        </a:spcBef>
                        <a:spcAft>
                          <a:spcPts val="0"/>
                        </a:spcAft>
                      </a:pPr>
                      <a:r>
                        <a:rPr lang="en-US" sz="1200" kern="0">
                          <a:effectLst/>
                        </a:rPr>
                        <a:t>Logistic Regression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89.12%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65.49%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81987003"/>
                  </a:ext>
                </a:extLst>
              </a:tr>
              <a:tr h="184150">
                <a:tc>
                  <a:txBody>
                    <a:bodyPr/>
                    <a:lstStyle/>
                    <a:p>
                      <a:pPr marL="0" marR="0">
                        <a:lnSpc>
                          <a:spcPct val="150000"/>
                        </a:lnSpc>
                        <a:spcBef>
                          <a:spcPts val="0"/>
                        </a:spcBef>
                        <a:spcAft>
                          <a:spcPts val="0"/>
                        </a:spcAft>
                      </a:pPr>
                      <a:r>
                        <a:rPr lang="en-US" sz="1200" kern="0">
                          <a:effectLst/>
                        </a:rPr>
                        <a:t>SVC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88.78%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57.69%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4579399"/>
                  </a:ext>
                </a:extLst>
              </a:tr>
              <a:tr h="184150">
                <a:tc>
                  <a:txBody>
                    <a:bodyPr/>
                    <a:lstStyle/>
                    <a:p>
                      <a:pPr marL="0" marR="0">
                        <a:lnSpc>
                          <a:spcPct val="150000"/>
                        </a:lnSpc>
                        <a:spcBef>
                          <a:spcPts val="0"/>
                        </a:spcBef>
                        <a:spcAft>
                          <a:spcPts val="0"/>
                        </a:spcAft>
                      </a:pPr>
                      <a:r>
                        <a:rPr lang="en-US" sz="1200" kern="0">
                          <a:effectLst/>
                        </a:rPr>
                        <a:t>Gradient Boosting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61.64%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4134082"/>
                  </a:ext>
                </a:extLst>
              </a:tr>
              <a:tr h="184150">
                <a:tc>
                  <a:txBody>
                    <a:bodyPr/>
                    <a:lstStyle/>
                    <a:p>
                      <a:pPr marL="0" marR="0">
                        <a:lnSpc>
                          <a:spcPct val="150000"/>
                        </a:lnSpc>
                        <a:spcBef>
                          <a:spcPts val="0"/>
                        </a:spcBef>
                        <a:spcAft>
                          <a:spcPts val="0"/>
                        </a:spcAft>
                      </a:pPr>
                      <a:r>
                        <a:rPr lang="en-US" sz="1200" kern="0">
                          <a:effectLst/>
                        </a:rPr>
                        <a:t>Random Forest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87.42%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54.74%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26419173"/>
                  </a:ext>
                </a:extLst>
              </a:tr>
              <a:tr h="184150">
                <a:tc>
                  <a:txBody>
                    <a:bodyPr/>
                    <a:lstStyle/>
                    <a:p>
                      <a:pPr marL="0" marR="0">
                        <a:lnSpc>
                          <a:spcPct val="150000"/>
                        </a:lnSpc>
                        <a:spcBef>
                          <a:spcPts val="0"/>
                        </a:spcBef>
                        <a:spcAft>
                          <a:spcPts val="0"/>
                        </a:spcAft>
                      </a:pPr>
                      <a:r>
                        <a:rPr lang="en-US" sz="1200" kern="0">
                          <a:effectLst/>
                        </a:rPr>
                        <a:t>Naive Bayes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84.01%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dirty="0">
                          <a:effectLst/>
                        </a:rPr>
                        <a:t>73.41%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7270892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pic>
        <p:nvPicPr>
          <p:cNvPr id="2" name="Picture 1">
            <a:extLst>
              <a:ext uri="{FF2B5EF4-FFF2-40B4-BE49-F238E27FC236}">
                <a16:creationId xmlns:a16="http://schemas.microsoft.com/office/drawing/2014/main" id="{B208AF06-2339-427B-F5F1-C787A703BE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59087"/>
            <a:ext cx="7290128" cy="2451608"/>
          </a:xfrm>
          <a:prstGeom prst="rect">
            <a:avLst/>
          </a:prstGeom>
          <a:noFill/>
          <a:ln>
            <a:noFill/>
          </a:ln>
        </p:spPr>
      </p:pic>
      <p:sp>
        <p:nvSpPr>
          <p:cNvPr id="6" name="TextBox 5">
            <a:extLst>
              <a:ext uri="{FF2B5EF4-FFF2-40B4-BE49-F238E27FC236}">
                <a16:creationId xmlns:a16="http://schemas.microsoft.com/office/drawing/2014/main" id="{8E70FBC0-8DFF-943F-7AB7-5BC5560B0A86}"/>
              </a:ext>
            </a:extLst>
          </p:cNvPr>
          <p:cNvSpPr txBox="1"/>
          <p:nvPr/>
        </p:nvSpPr>
        <p:spPr>
          <a:xfrm>
            <a:off x="1272069" y="3884413"/>
            <a:ext cx="7946389" cy="1017394"/>
          </a:xfrm>
          <a:prstGeom prst="rect">
            <a:avLst/>
          </a:prstGeom>
          <a:noFill/>
        </p:spPr>
        <p:txBody>
          <a:bodyPr wrap="square">
            <a:spAutoFit/>
          </a:bodyPr>
          <a:lstStyle/>
          <a:p>
            <a:pPr marL="0" marR="0" indent="457200">
              <a:lnSpc>
                <a:spcPct val="15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that monthly income, overtime, age, daily rate, total working years, number of employees, monthly rate, hourly rate, distance from home are top 11 features which influence the likelihood of leaving the company. The least importance features are gender, department, and business travel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74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9915-BA69-4AD1-B46B-10D12A3C10E3}"/>
              </a:ext>
            </a:extLst>
          </p:cNvPr>
          <p:cNvSpPr>
            <a:spLocks noGrp="1"/>
          </p:cNvSpPr>
          <p:nvPr>
            <p:ph type="title"/>
          </p:nvPr>
        </p:nvSpPr>
        <p:spPr>
          <a:xfrm>
            <a:off x="1191713" y="647190"/>
            <a:ext cx="7030500" cy="533391"/>
          </a:xfrm>
        </p:spPr>
        <p:txBody>
          <a:bodyPr>
            <a:normAutofit fontScale="90000"/>
          </a:bodyPr>
          <a:lstStyle/>
          <a:p>
            <a:r>
              <a:rPr lang="en-US" dirty="0"/>
              <a:t>Recommendation Actions</a:t>
            </a:r>
          </a:p>
        </p:txBody>
      </p:sp>
      <p:sp>
        <p:nvSpPr>
          <p:cNvPr id="3" name="Text Placeholder 2">
            <a:extLst>
              <a:ext uri="{FF2B5EF4-FFF2-40B4-BE49-F238E27FC236}">
                <a16:creationId xmlns:a16="http://schemas.microsoft.com/office/drawing/2014/main" id="{A18734EF-914E-4F34-94CA-208EC0A7BD7D}"/>
              </a:ext>
            </a:extLst>
          </p:cNvPr>
          <p:cNvSpPr>
            <a:spLocks noGrp="1"/>
          </p:cNvSpPr>
          <p:nvPr>
            <p:ph type="body" idx="1"/>
          </p:nvPr>
        </p:nvSpPr>
        <p:spPr>
          <a:xfrm>
            <a:off x="1303800" y="1180581"/>
            <a:ext cx="7751710" cy="3892864"/>
          </a:xfrm>
        </p:spPr>
        <p:txBody>
          <a:bodyPr>
            <a:normAutofit fontScale="92500" lnSpcReduction="10000"/>
          </a:bodyPr>
          <a:lstStyle/>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Focus on Compensation and Benefits: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MonthlyIncome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Overtime, and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HourlyRate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are crucial. Consider competitive salary packages and manage overtime work effectively to reduce attrition.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To pay attention to the age factor: Younger employees may be more prone to leave, so strategies targeting this age group could be beneficial.</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Work-Life Balance and Satisfaction: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TotalWorkingYears</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JobSatisfaction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WorkLifeBalance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play roles. Ensure a healthy work-life balance, job satisfaction, and overall employee well-being.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Individual Employee Engagement: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EmployeeNumber</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MonthlyRate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suggest individual variations. Understand the needs and concerns of specific employees.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Consider Retention Strategies: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BusinessTravel</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Department, and Gender are less impactful, they should not be ignored. Evaluate the impact on a case-by-case basis and implement targeted retention strategies where needed.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Best Machine Learning Model: The Random Forest model demonstrated good performance in predicting employee attrition. The Random Forest models are less prone to overfitting, ability to handle complex relationship, and manage multicollinearity since our data set had multicollinearity. Deploy this model as a key tool for retention strategy.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042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9915-BA69-4AD1-B46B-10D12A3C10E3}"/>
              </a:ext>
            </a:extLst>
          </p:cNvPr>
          <p:cNvSpPr>
            <a:spLocks noGrp="1"/>
          </p:cNvSpPr>
          <p:nvPr>
            <p:ph type="title"/>
          </p:nvPr>
        </p:nvSpPr>
        <p:spPr>
          <a:xfrm>
            <a:off x="1191713" y="647190"/>
            <a:ext cx="7030500" cy="533391"/>
          </a:xfrm>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A18734EF-914E-4F34-94CA-208EC0A7BD7D}"/>
              </a:ext>
            </a:extLst>
          </p:cNvPr>
          <p:cNvSpPr>
            <a:spLocks noGrp="1"/>
          </p:cNvSpPr>
          <p:nvPr>
            <p:ph type="body" idx="1"/>
          </p:nvPr>
        </p:nvSpPr>
        <p:spPr>
          <a:xfrm>
            <a:off x="1191713" y="1180581"/>
            <a:ext cx="7722213" cy="3426815"/>
          </a:xfrm>
        </p:spPr>
        <p:txBody>
          <a:bodyPr>
            <a:normAutofit fontScale="62500" lnSpcReduction="20000"/>
          </a:bodyPr>
          <a:lstStyle/>
          <a:p>
            <a:pPr marL="742950" indent="-285750">
              <a:lnSpc>
                <a:spcPct val="20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our project successfully addressed the challenge of employee attrition by developing predictive models and identifying key factors influencing attrition. The Logistic Regression model demonstrated high accuracy hence making it reliable for overall predictions. However, Naive Bayes outperformed in terms of ROC score hence it can minimize false negatives thus making it a suitable choice for identifying employees likely to leave. The feature importance analysis shown importance factors such as monthly income, overtime, age, and work-related aspects.</a:t>
            </a:r>
          </a:p>
          <a:p>
            <a:pPr marL="742950" indent="-285750">
              <a:lnSpc>
                <a:spcPct val="20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My recommendations focus on compensation, considering age-related strategies, promoting work-life balance, and tailoring retention efforts based on individual engagement. Additionally, the Random Forest model emerged as the best machine learning tool because of its performance in handling complex relationships and multicollinearity. By implementing these findings, organizations can proactively address attrition challenges and encourage a more stable and productive workplace hence reducing financial losses.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872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9915-BA69-4AD1-B46B-10D12A3C10E3}"/>
              </a:ext>
            </a:extLst>
          </p:cNvPr>
          <p:cNvSpPr>
            <a:spLocks noGrp="1"/>
          </p:cNvSpPr>
          <p:nvPr>
            <p:ph type="title"/>
          </p:nvPr>
        </p:nvSpPr>
        <p:spPr>
          <a:xfrm>
            <a:off x="1120920" y="647189"/>
            <a:ext cx="7875595" cy="533391"/>
          </a:xfrm>
        </p:spPr>
        <p:txBody>
          <a:bodyPr>
            <a:normAutofit fontScale="90000"/>
          </a:bodyPr>
          <a:lstStyle/>
          <a:p>
            <a:pPr algn="ctr"/>
            <a:r>
              <a:rPr lang="en-US" dirty="0"/>
              <a:t>References</a:t>
            </a:r>
          </a:p>
        </p:txBody>
      </p:sp>
      <p:sp>
        <p:nvSpPr>
          <p:cNvPr id="3" name="Text Placeholder 2">
            <a:extLst>
              <a:ext uri="{FF2B5EF4-FFF2-40B4-BE49-F238E27FC236}">
                <a16:creationId xmlns:a16="http://schemas.microsoft.com/office/drawing/2014/main" id="{A18734EF-914E-4F34-94CA-208EC0A7BD7D}"/>
              </a:ext>
            </a:extLst>
          </p:cNvPr>
          <p:cNvSpPr>
            <a:spLocks noGrp="1"/>
          </p:cNvSpPr>
          <p:nvPr>
            <p:ph type="body" idx="1"/>
          </p:nvPr>
        </p:nvSpPr>
        <p:spPr>
          <a:xfrm>
            <a:off x="1303800" y="1180580"/>
            <a:ext cx="7781206" cy="3438615"/>
          </a:xfrm>
        </p:spPr>
        <p:txBody>
          <a:bodyPr>
            <a:normAutofit fontScale="62500" lnSpcReduction="20000"/>
          </a:bodyPr>
          <a:lstStyle/>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Chhavi, K. (2022).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EBSCO Publishing Service Selection Page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Web.p.ebscohost.com. https://web.p.ebscohost.com/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Emerald Insight. (2019).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Discover Journals, Books &amp; Case Studies | Emerald Insight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Emerald.com. https://www.emerald.com/insight/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Erkkilä</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 (2020). Managing voluntary employee turnover with HR analytics.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Lutpub.lut.fi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31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(211). https://lutpub.lut.fi/handle/10024/161686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Grotto, A. R., Hyland, P. K., Caputo, A. W., &amp; Semedo, C. (2017). Employee Turnover and Strategies for Retention.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The Wiley Blackwell Handbook of the Psychology of Recruitment, Selection and Employee Retention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3212</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(443), 443–472. https://doi.org/10.1002/9781118972472.ch21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Hasan, Md. N. (2017). Factors affecting employee turnover and sound retention strategies in business organization: a conceptual view.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Problems and Perspectives in Management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(1), 63–71. https://www.ceeol.com/search/article-detail?id=620104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lvl="6" indent="-457200" algn="ctr">
              <a:lnSpc>
                <a:spcPct val="200000"/>
              </a:lnSpc>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874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F1DB23-D4F8-B673-4337-9906D1E91BED}"/>
              </a:ext>
            </a:extLst>
          </p:cNvPr>
          <p:cNvSpPr>
            <a:spLocks noGrp="1"/>
          </p:cNvSpPr>
          <p:nvPr>
            <p:ph type="title"/>
          </p:nvPr>
        </p:nvSpPr>
        <p:spPr>
          <a:xfrm>
            <a:off x="1435820" y="1881803"/>
            <a:ext cx="6366900" cy="1863300"/>
          </a:xfrm>
        </p:spPr>
        <p:txBody>
          <a:bodyPr>
            <a:normAutofit/>
          </a:bodyPr>
          <a:lstStyle/>
          <a:p>
            <a:pPr algn="ctr"/>
            <a:r>
              <a:rPr lang="en-US" sz="4400" dirty="0"/>
              <a:t>Thank You </a:t>
            </a:r>
          </a:p>
        </p:txBody>
      </p:sp>
    </p:spTree>
    <p:extLst>
      <p:ext uri="{BB962C8B-B14F-4D97-AF65-F5344CB8AC3E}">
        <p14:creationId xmlns:p14="http://schemas.microsoft.com/office/powerpoint/2010/main" val="40647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115021" y="607635"/>
            <a:ext cx="3987921" cy="51043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Background of the Study</a:t>
            </a:r>
            <a:endParaRPr dirty="0"/>
          </a:p>
        </p:txBody>
      </p:sp>
      <p:sp>
        <p:nvSpPr>
          <p:cNvPr id="284" name="Google Shape;284;p14"/>
          <p:cNvSpPr txBox="1">
            <a:spLocks noGrp="1"/>
          </p:cNvSpPr>
          <p:nvPr>
            <p:ph type="body" idx="1"/>
          </p:nvPr>
        </p:nvSpPr>
        <p:spPr>
          <a:xfrm>
            <a:off x="1185814" y="1248141"/>
            <a:ext cx="7580628" cy="3819689"/>
          </a:xfrm>
          <a:prstGeom prst="rect">
            <a:avLst/>
          </a:prstGeom>
        </p:spPr>
        <p:txBody>
          <a:bodyPr spcFirstLastPara="1" wrap="square" lIns="91425" tIns="91425" rIns="91425" bIns="91425" anchor="t" anchorCtr="0">
            <a:normAutofit/>
          </a:bodyPr>
          <a:lstStyle/>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Employee attrition poses a significant challenge, impacting organizations financially, and operationally (Hasan, 2017).</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Attracting and retaining top talent is crucial for modern businesses, emphasizing the need for proactive management strategies (</a:t>
            </a:r>
            <a:r>
              <a:rPr lang="en-US" sz="1200" dirty="0" err="1">
                <a:latin typeface="Times New Roman" panose="02020603050405020304" pitchFamily="18" charset="0"/>
                <a:cs typeface="Times New Roman" panose="02020603050405020304" pitchFamily="18" charset="0"/>
              </a:rPr>
              <a:t>Erkkilä</a:t>
            </a:r>
            <a:r>
              <a:rPr lang="en-US" sz="1200" dirty="0">
                <a:latin typeface="Times New Roman" panose="02020603050405020304" pitchFamily="18" charset="0"/>
                <a:cs typeface="Times New Roman" panose="02020603050405020304" pitchFamily="18" charset="0"/>
              </a:rPr>
              <a:t>, 2020).</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Data analytics and employee behavior insights enable a shift from reactive to proactive management of attrition hence anticipating issues before they serious.</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This research aims to identify patterns, trends, and indicators of employee attrition through the analysis of historical data, surveys, and external factors (Emerald Insight, 2019).</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The adoption of predictive analytics helps in retaining valuable employees by identifying warning indicators and facilitating strategic workforce planning.</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Some of the factors that cause attrition are imbalance workplace, career advancement opportunities, unhealthy relationships with managers, </a:t>
            </a:r>
            <a:r>
              <a:rPr lang="en-US" sz="1200" dirty="0" err="1">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Recent studies highlight the impact of attrition on company culture and reputation, emphasizing the need for strategic decision-making guided by predictive models (</a:t>
            </a:r>
            <a:r>
              <a:rPr lang="en-US" sz="1200" dirty="0" err="1">
                <a:latin typeface="Times New Roman" panose="02020603050405020304" pitchFamily="18" charset="0"/>
                <a:cs typeface="Times New Roman" panose="02020603050405020304" pitchFamily="18" charset="0"/>
              </a:rPr>
              <a:t>Holtom</a:t>
            </a:r>
            <a:r>
              <a:rPr lang="en-US" sz="1200" dirty="0">
                <a:latin typeface="Times New Roman" panose="02020603050405020304" pitchFamily="18" charset="0"/>
                <a:cs typeface="Times New Roman" panose="02020603050405020304" pitchFamily="18" charset="0"/>
              </a:rPr>
              <a:t> et al., 2008).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156461" y="681717"/>
            <a:ext cx="7030500" cy="50714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Business Problem/Issue</a:t>
            </a:r>
          </a:p>
        </p:txBody>
      </p:sp>
      <p:sp>
        <p:nvSpPr>
          <p:cNvPr id="290" name="Google Shape;290;p15"/>
          <p:cNvSpPr txBox="1">
            <a:spLocks noGrp="1"/>
          </p:cNvSpPr>
          <p:nvPr>
            <p:ph type="body" idx="1"/>
          </p:nvPr>
        </p:nvSpPr>
        <p:spPr>
          <a:xfrm>
            <a:off x="1221354" y="1300949"/>
            <a:ext cx="7863652" cy="3507025"/>
          </a:xfrm>
          <a:prstGeom prst="rect">
            <a:avLst/>
          </a:prstGeom>
        </p:spPr>
        <p:txBody>
          <a:bodyPr spcFirstLastPara="1" wrap="square" lIns="91425" tIns="91425" rIns="91425" bIns="91425" anchor="t" anchorCtr="0">
            <a:normAutofit fontScale="85000" lnSpcReduction="10000"/>
          </a:bodyPr>
          <a:lstStyle/>
          <a:p>
            <a:pPr marL="0" marR="0" indent="2286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Employee attrition is a major issue for firms, damaging their bottom line and overall operational efficiency. The expenditures of recruiting, onboarding, and training new staff are significant (Chhavi, 2022). Aside from the financial implications, attrition damages team relationships, resulting in lower morale and productivity among surviving employees. </a:t>
            </a:r>
          </a:p>
          <a:p>
            <a:pPr marL="0" marR="0" indent="2286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When senior staff leave, businesses risk losing institutional knowledge and expertise. To address this issue, a proactive approach beyond reactive measures is required to predict attrition tendencies and apply targeted retention efforts (Grotto et al., 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162216" y="716914"/>
            <a:ext cx="3822739" cy="48964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Objective of the Project</a:t>
            </a:r>
          </a:p>
        </p:txBody>
      </p:sp>
      <p:sp>
        <p:nvSpPr>
          <p:cNvPr id="296" name="Google Shape;296;p16"/>
          <p:cNvSpPr txBox="1">
            <a:spLocks noGrp="1"/>
          </p:cNvSpPr>
          <p:nvPr>
            <p:ph type="body" idx="1"/>
          </p:nvPr>
        </p:nvSpPr>
        <p:spPr>
          <a:xfrm>
            <a:off x="3191550" y="1270715"/>
            <a:ext cx="5810865" cy="2257099"/>
          </a:xfrm>
          <a:prstGeom prst="rect">
            <a:avLst/>
          </a:prstGeom>
        </p:spPr>
        <p:txBody>
          <a:bodyPr spcFirstLastPara="1" wrap="square" lIns="91425" tIns="91425" rIns="91425" bIns="91425" anchor="t" anchorCtr="0">
            <a:normAutofit fontScale="92500" lnSpcReduction="10000"/>
          </a:bodyPr>
          <a:lstStyle/>
          <a:p>
            <a:pPr marL="0" marR="0" indent="0">
              <a:lnSpc>
                <a:spcPct val="20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aims to create a prediction model for staff attrition to help companies avoid losing employees. It also seeks to discover significant attrition traits and patterns for a clear understanding and retention program creation.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The Purpose of Project Management and Setting Objectives">
            <a:extLst>
              <a:ext uri="{FF2B5EF4-FFF2-40B4-BE49-F238E27FC236}">
                <a16:creationId xmlns:a16="http://schemas.microsoft.com/office/drawing/2014/main" id="{EFE9A0AC-E270-D86A-0681-EE0286A17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84" y="1317307"/>
            <a:ext cx="2143125"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1144517" y="3868269"/>
            <a:ext cx="7515735"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sales and human resources employees have a higher likelihood of leaving the company than research and development employees. This could be due to a variety of factors such as high-pressure environments, demanding targets, which could lead to increased stress and potential dissatisfaction.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9A53B90-4DA7-1A3E-8293-943B224104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7" y="1165327"/>
            <a:ext cx="7132278" cy="2702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49837" y="4194518"/>
            <a:ext cx="7958188" cy="778355"/>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latin typeface="Times New Roman" panose="02020603050405020304" pitchFamily="18" charset="0"/>
                <a:ea typeface="Times New Roman" panose="02020603050405020304" pitchFamily="18" charset="0"/>
                <a:cs typeface="Times New Roman" panose="02020603050405020304" pitchFamily="18" charset="0"/>
              </a:rPr>
              <a:t>The figure above </a:t>
            </a: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shows that frequent travelers’ employees are more likely to leave the company. Frequent business travel can cause work-life imbalance and dissatisfaction due to extended time away from home.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DA6ABB5-35FD-B168-BF57-45B79BBC1A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7" y="1182544"/>
            <a:ext cx="6678028" cy="2557647"/>
          </a:xfrm>
          <a:prstGeom prst="rect">
            <a:avLst/>
          </a:prstGeom>
          <a:noFill/>
          <a:ln>
            <a:noFill/>
          </a:ln>
        </p:spPr>
      </p:pic>
    </p:spTree>
    <p:extLst>
      <p:ext uri="{BB962C8B-B14F-4D97-AF65-F5344CB8AC3E}">
        <p14:creationId xmlns:p14="http://schemas.microsoft.com/office/powerpoint/2010/main" val="300477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38039" y="3746044"/>
            <a:ext cx="8070276"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latin typeface="Times New Roman" panose="02020603050405020304" pitchFamily="18" charset="0"/>
                <a:ea typeface="Times New Roman" panose="02020603050405020304" pitchFamily="18" charset="0"/>
                <a:cs typeface="Times New Roman" panose="02020603050405020304" pitchFamily="18" charset="0"/>
              </a:rPr>
              <a:t>The f</a:t>
            </a: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igure above shows that employees with a background in human resources show a higher likelihood of leaving the company as compared to those who studied medical and other professions. This could be due to a variety of challenges such as dealing with employee’s relations, workplace conflicts and other demanding tasks related to HR.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F394AA8-6A92-CC72-FEF5-CA037ACC1E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167969"/>
            <a:ext cx="7468541" cy="2477831"/>
          </a:xfrm>
          <a:prstGeom prst="rect">
            <a:avLst/>
          </a:prstGeom>
          <a:noFill/>
          <a:ln>
            <a:noFill/>
          </a:ln>
        </p:spPr>
      </p:pic>
    </p:spTree>
    <p:extLst>
      <p:ext uri="{BB962C8B-B14F-4D97-AF65-F5344CB8AC3E}">
        <p14:creationId xmlns:p14="http://schemas.microsoft.com/office/powerpoint/2010/main" val="406719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49838" y="4188439"/>
            <a:ext cx="8070276" cy="778355"/>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latin typeface="Times New Roman" panose="02020603050405020304" pitchFamily="18" charset="0"/>
                <a:ea typeface="Times New Roman" panose="02020603050405020304" pitchFamily="18" charset="0"/>
                <a:cs typeface="Times New Roman" panose="02020603050405020304" pitchFamily="18" charset="0"/>
              </a:rPr>
              <a:t>The f</a:t>
            </a: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igure above shows that male employees show a higher likelihood of leaving the company than female employees. Some of the factors are imbalance work-life, job dissatisfaction, and career advancement opportunities.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A777738-FD98-0673-BA99-459A5DE2DA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216690"/>
            <a:ext cx="7397749" cy="2623790"/>
          </a:xfrm>
          <a:prstGeom prst="rect">
            <a:avLst/>
          </a:prstGeom>
          <a:noFill/>
          <a:ln>
            <a:noFill/>
          </a:ln>
        </p:spPr>
      </p:pic>
    </p:spTree>
    <p:extLst>
      <p:ext uri="{BB962C8B-B14F-4D97-AF65-F5344CB8AC3E}">
        <p14:creationId xmlns:p14="http://schemas.microsoft.com/office/powerpoint/2010/main" val="79671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6" y="617905"/>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38040" y="3824444"/>
            <a:ext cx="8070276"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sales representatives are more likely to leave the company than managers and research directors. High-pressure targets, intense competition, and frequent client interactions may cause this. Sales positions are stressful and dissatisfying which may increase attrition compared to managers and research directors.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D669150-8849-0BC6-DA65-B6067CA6A54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175604"/>
            <a:ext cx="7527535" cy="2648840"/>
          </a:xfrm>
          <a:prstGeom prst="rect">
            <a:avLst/>
          </a:prstGeom>
          <a:noFill/>
          <a:ln>
            <a:noFill/>
          </a:ln>
        </p:spPr>
      </p:pic>
    </p:spTree>
    <p:extLst>
      <p:ext uri="{BB962C8B-B14F-4D97-AF65-F5344CB8AC3E}">
        <p14:creationId xmlns:p14="http://schemas.microsoft.com/office/powerpoint/2010/main" val="170231518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1542</Words>
  <Application>Microsoft Macintosh PowerPoint</Application>
  <PresentationFormat>On-screen Show (16:9)</PresentationFormat>
  <Paragraphs>77</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Maven Pro</vt:lpstr>
      <vt:lpstr>Symbol</vt:lpstr>
      <vt:lpstr>Arial</vt:lpstr>
      <vt:lpstr>Times New Roman</vt:lpstr>
      <vt:lpstr>Nunito</vt:lpstr>
      <vt:lpstr>Calibri</vt:lpstr>
      <vt:lpstr>Momentum</vt:lpstr>
      <vt:lpstr>Predicting Employee Attrition in the Workplace Using Predictive Models</vt:lpstr>
      <vt:lpstr>Background of the Study</vt:lpstr>
      <vt:lpstr>Business Problem/Issue</vt:lpstr>
      <vt:lpstr>Objective of the Project</vt:lpstr>
      <vt:lpstr>Data Analysis Results</vt:lpstr>
      <vt:lpstr>Data Analysis Results</vt:lpstr>
      <vt:lpstr>Data Analysis Results</vt:lpstr>
      <vt:lpstr>Data Analysis Results</vt:lpstr>
      <vt:lpstr>Data Analysis Results</vt:lpstr>
      <vt:lpstr>Data Analysis Results</vt:lpstr>
      <vt:lpstr>Data Analysis Results</vt:lpstr>
      <vt:lpstr>Data Analysis Results</vt:lpstr>
      <vt:lpstr>Data Analysis Results</vt:lpstr>
      <vt:lpstr>Modelling Results - Performance</vt:lpstr>
      <vt:lpstr>Data Analysis Results</vt:lpstr>
      <vt:lpstr>Recommendation Actions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350: ADDIE Model Project</dc:title>
  <dc:creator>Vincent Ronoh</dc:creator>
  <cp:lastModifiedBy>Tanishq Cherukuri</cp:lastModifiedBy>
  <cp:revision>7</cp:revision>
  <dcterms:modified xsi:type="dcterms:W3CDTF">2023-12-19T00:34:26Z</dcterms:modified>
</cp:coreProperties>
</file>