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sldIdLst>
    <p:sldId id="256" r:id="rId4"/>
    <p:sldId id="257" r:id="rId5"/>
    <p:sldId id="258" r:id="rId6"/>
    <p:sldId id="259" r:id="rId7"/>
    <p:sldId id="260" r:id="rId8"/>
    <p:sldId id="261" r:id="rId9"/>
    <p:sldId id="262" r:id="rId10"/>
    <p:sldId id="263" r:id="rId11"/>
    <p:sldId id="268" r:id="rId12"/>
    <p:sldId id="264" r:id="rId13"/>
    <p:sldId id="265" r:id="rId14"/>
    <p:sldId id="266" r:id="rId15"/>
    <p:sldId id="267"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327"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1.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ISHQ CHERUKURI" userId="82469b58e9a399ad" providerId="LiveId" clId="{7A20CBAD-687F-4567-B7A4-A8DDA8CF0227}"/>
    <pc:docChg chg="modSld">
      <pc:chgData name="TANISHQ CHERUKURI" userId="82469b58e9a399ad" providerId="LiveId" clId="{7A20CBAD-687F-4567-B7A4-A8DDA8CF0227}" dt="2024-10-30T01:55:41.690" v="0" actId="20577"/>
      <pc:docMkLst>
        <pc:docMk/>
      </pc:docMkLst>
      <pc:sldChg chg="modSp mod">
        <pc:chgData name="TANISHQ CHERUKURI" userId="82469b58e9a399ad" providerId="LiveId" clId="{7A20CBAD-687F-4567-B7A4-A8DDA8CF0227}" dt="2024-10-30T01:55:41.690" v="0" actId="20577"/>
        <pc:sldMkLst>
          <pc:docMk/>
          <pc:sldMk cId="1229467045" sldId="256"/>
        </pc:sldMkLst>
        <pc:spChg chg="mod">
          <ac:chgData name="TANISHQ CHERUKURI" userId="82469b58e9a399ad" providerId="LiveId" clId="{7A20CBAD-687F-4567-B7A4-A8DDA8CF0227}" dt="2024-10-30T01:55:41.690" v="0" actId="20577"/>
          <ac:spMkLst>
            <pc:docMk/>
            <pc:sldMk cId="1229467045" sldId="256"/>
            <ac:spMk id="3" creationId="{F4BB371A-1F4E-46E1-B307-3FBC0266C98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9FE08-673F-40E4-945D-EF5523338F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572F532-4141-4F1E-A113-07EC674373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FBA202-B509-4984-A3B5-4CBEA1509748}"/>
              </a:ext>
            </a:extLst>
          </p:cNvPr>
          <p:cNvSpPr>
            <a:spLocks noGrp="1"/>
          </p:cNvSpPr>
          <p:nvPr>
            <p:ph type="dt" sz="half" idx="10"/>
          </p:nvPr>
        </p:nvSpPr>
        <p:spPr/>
        <p:txBody>
          <a:bodyPr/>
          <a:lstStyle/>
          <a:p>
            <a:fld id="{6EE8F637-B51D-4A7A-9B54-CD883F7422D0}" type="datetimeFigureOut">
              <a:rPr lang="en-IN" smtClean="0"/>
              <a:t>29-10-2024</a:t>
            </a:fld>
            <a:endParaRPr lang="en-IN"/>
          </a:p>
        </p:txBody>
      </p:sp>
      <p:sp>
        <p:nvSpPr>
          <p:cNvPr id="5" name="Footer Placeholder 4">
            <a:extLst>
              <a:ext uri="{FF2B5EF4-FFF2-40B4-BE49-F238E27FC236}">
                <a16:creationId xmlns:a16="http://schemas.microsoft.com/office/drawing/2014/main" id="{9875CB14-25DA-493B-8443-B8540C23E9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224E38-86F6-4E4D-B6AB-66B34A03CB54}"/>
              </a:ext>
            </a:extLst>
          </p:cNvPr>
          <p:cNvSpPr>
            <a:spLocks noGrp="1"/>
          </p:cNvSpPr>
          <p:nvPr>
            <p:ph type="sldNum" sz="quarter" idx="12"/>
          </p:nvPr>
        </p:nvSpPr>
        <p:spPr/>
        <p:txBody>
          <a:bodyPr/>
          <a:lstStyle/>
          <a:p>
            <a:fld id="{0EA487C8-FC5D-4F7F-84AD-37E6E2EB9F0C}" type="slidenum">
              <a:rPr lang="en-IN" smtClean="0"/>
              <a:t>‹#›</a:t>
            </a:fld>
            <a:endParaRPr lang="en-IN"/>
          </a:p>
        </p:txBody>
      </p:sp>
    </p:spTree>
    <p:extLst>
      <p:ext uri="{BB962C8B-B14F-4D97-AF65-F5344CB8AC3E}">
        <p14:creationId xmlns:p14="http://schemas.microsoft.com/office/powerpoint/2010/main" val="1966465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DC9B1-320E-4821-B263-8AA2DD74177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FC3C97-AB12-4C4F-BC03-329BFC615A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C75267-EAFD-4B0E-9B44-80A4C35B26C6}"/>
              </a:ext>
            </a:extLst>
          </p:cNvPr>
          <p:cNvSpPr>
            <a:spLocks noGrp="1"/>
          </p:cNvSpPr>
          <p:nvPr>
            <p:ph type="dt" sz="half" idx="10"/>
          </p:nvPr>
        </p:nvSpPr>
        <p:spPr/>
        <p:txBody>
          <a:bodyPr/>
          <a:lstStyle/>
          <a:p>
            <a:fld id="{6EE8F637-B51D-4A7A-9B54-CD883F7422D0}" type="datetimeFigureOut">
              <a:rPr lang="en-IN" smtClean="0"/>
              <a:t>29-10-2024</a:t>
            </a:fld>
            <a:endParaRPr lang="en-IN"/>
          </a:p>
        </p:txBody>
      </p:sp>
      <p:sp>
        <p:nvSpPr>
          <p:cNvPr id="5" name="Footer Placeholder 4">
            <a:extLst>
              <a:ext uri="{FF2B5EF4-FFF2-40B4-BE49-F238E27FC236}">
                <a16:creationId xmlns:a16="http://schemas.microsoft.com/office/drawing/2014/main" id="{4378E0E0-B8B1-4059-A94F-1DDF440794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4D6097-3743-4783-BB10-F652953557CC}"/>
              </a:ext>
            </a:extLst>
          </p:cNvPr>
          <p:cNvSpPr>
            <a:spLocks noGrp="1"/>
          </p:cNvSpPr>
          <p:nvPr>
            <p:ph type="sldNum" sz="quarter" idx="12"/>
          </p:nvPr>
        </p:nvSpPr>
        <p:spPr/>
        <p:txBody>
          <a:bodyPr/>
          <a:lstStyle/>
          <a:p>
            <a:fld id="{0EA487C8-FC5D-4F7F-84AD-37E6E2EB9F0C}" type="slidenum">
              <a:rPr lang="en-IN" smtClean="0"/>
              <a:t>‹#›</a:t>
            </a:fld>
            <a:endParaRPr lang="en-IN"/>
          </a:p>
        </p:txBody>
      </p:sp>
    </p:spTree>
    <p:extLst>
      <p:ext uri="{BB962C8B-B14F-4D97-AF65-F5344CB8AC3E}">
        <p14:creationId xmlns:p14="http://schemas.microsoft.com/office/powerpoint/2010/main" val="379945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C428A4-BA22-4AA2-837F-3D247A54A6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57CDF14-2BAE-4C50-ABE0-4E53B64BCF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E62595-F581-459D-B72E-D67758FE0AE1}"/>
              </a:ext>
            </a:extLst>
          </p:cNvPr>
          <p:cNvSpPr>
            <a:spLocks noGrp="1"/>
          </p:cNvSpPr>
          <p:nvPr>
            <p:ph type="dt" sz="half" idx="10"/>
          </p:nvPr>
        </p:nvSpPr>
        <p:spPr/>
        <p:txBody>
          <a:bodyPr/>
          <a:lstStyle/>
          <a:p>
            <a:fld id="{6EE8F637-B51D-4A7A-9B54-CD883F7422D0}" type="datetimeFigureOut">
              <a:rPr lang="en-IN" smtClean="0"/>
              <a:t>29-10-2024</a:t>
            </a:fld>
            <a:endParaRPr lang="en-IN"/>
          </a:p>
        </p:txBody>
      </p:sp>
      <p:sp>
        <p:nvSpPr>
          <p:cNvPr id="5" name="Footer Placeholder 4">
            <a:extLst>
              <a:ext uri="{FF2B5EF4-FFF2-40B4-BE49-F238E27FC236}">
                <a16:creationId xmlns:a16="http://schemas.microsoft.com/office/drawing/2014/main" id="{5318EAB0-76F1-4CB1-8787-39C7754D5F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5A066D-A21F-4761-B49C-61392B1E6F91}"/>
              </a:ext>
            </a:extLst>
          </p:cNvPr>
          <p:cNvSpPr>
            <a:spLocks noGrp="1"/>
          </p:cNvSpPr>
          <p:nvPr>
            <p:ph type="sldNum" sz="quarter" idx="12"/>
          </p:nvPr>
        </p:nvSpPr>
        <p:spPr/>
        <p:txBody>
          <a:bodyPr/>
          <a:lstStyle/>
          <a:p>
            <a:fld id="{0EA487C8-FC5D-4F7F-84AD-37E6E2EB9F0C}" type="slidenum">
              <a:rPr lang="en-IN" smtClean="0"/>
              <a:t>‹#›</a:t>
            </a:fld>
            <a:endParaRPr lang="en-IN"/>
          </a:p>
        </p:txBody>
      </p:sp>
    </p:spTree>
    <p:extLst>
      <p:ext uri="{BB962C8B-B14F-4D97-AF65-F5344CB8AC3E}">
        <p14:creationId xmlns:p14="http://schemas.microsoft.com/office/powerpoint/2010/main" val="2880327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5CBF0-CC42-4DBD-BDC7-7C390271CD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403EFC-391E-4A09-B530-E93B62EB11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730F3B-2D9F-4D8A-959E-71DF55721A86}"/>
              </a:ext>
            </a:extLst>
          </p:cNvPr>
          <p:cNvSpPr>
            <a:spLocks noGrp="1"/>
          </p:cNvSpPr>
          <p:nvPr>
            <p:ph type="dt" sz="half" idx="10"/>
          </p:nvPr>
        </p:nvSpPr>
        <p:spPr/>
        <p:txBody>
          <a:bodyPr/>
          <a:lstStyle/>
          <a:p>
            <a:fld id="{6EE8F637-B51D-4A7A-9B54-CD883F7422D0}" type="datetimeFigureOut">
              <a:rPr lang="en-IN" smtClean="0"/>
              <a:t>29-10-2024</a:t>
            </a:fld>
            <a:endParaRPr lang="en-IN"/>
          </a:p>
        </p:txBody>
      </p:sp>
      <p:sp>
        <p:nvSpPr>
          <p:cNvPr id="5" name="Footer Placeholder 4">
            <a:extLst>
              <a:ext uri="{FF2B5EF4-FFF2-40B4-BE49-F238E27FC236}">
                <a16:creationId xmlns:a16="http://schemas.microsoft.com/office/drawing/2014/main" id="{2FEC6BA2-ED1D-4F20-9BA0-7938566E01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335D02-0EC9-4C0B-9516-E1369217B687}"/>
              </a:ext>
            </a:extLst>
          </p:cNvPr>
          <p:cNvSpPr>
            <a:spLocks noGrp="1"/>
          </p:cNvSpPr>
          <p:nvPr>
            <p:ph type="sldNum" sz="quarter" idx="12"/>
          </p:nvPr>
        </p:nvSpPr>
        <p:spPr/>
        <p:txBody>
          <a:bodyPr/>
          <a:lstStyle/>
          <a:p>
            <a:fld id="{0EA487C8-FC5D-4F7F-84AD-37E6E2EB9F0C}" type="slidenum">
              <a:rPr lang="en-IN" smtClean="0"/>
              <a:t>‹#›</a:t>
            </a:fld>
            <a:endParaRPr lang="en-IN"/>
          </a:p>
        </p:txBody>
      </p:sp>
    </p:spTree>
    <p:extLst>
      <p:ext uri="{BB962C8B-B14F-4D97-AF65-F5344CB8AC3E}">
        <p14:creationId xmlns:p14="http://schemas.microsoft.com/office/powerpoint/2010/main" val="1626910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2EAD7-B45C-4254-9FBF-66B4A15D46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06A63C1-06F3-4BE1-88F4-45CADF9ACF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333CB0-5AFD-4FBD-9023-8EED30153273}"/>
              </a:ext>
            </a:extLst>
          </p:cNvPr>
          <p:cNvSpPr>
            <a:spLocks noGrp="1"/>
          </p:cNvSpPr>
          <p:nvPr>
            <p:ph type="dt" sz="half" idx="10"/>
          </p:nvPr>
        </p:nvSpPr>
        <p:spPr/>
        <p:txBody>
          <a:bodyPr/>
          <a:lstStyle/>
          <a:p>
            <a:fld id="{6EE8F637-B51D-4A7A-9B54-CD883F7422D0}" type="datetimeFigureOut">
              <a:rPr lang="en-IN" smtClean="0"/>
              <a:t>29-10-2024</a:t>
            </a:fld>
            <a:endParaRPr lang="en-IN"/>
          </a:p>
        </p:txBody>
      </p:sp>
      <p:sp>
        <p:nvSpPr>
          <p:cNvPr id="5" name="Footer Placeholder 4">
            <a:extLst>
              <a:ext uri="{FF2B5EF4-FFF2-40B4-BE49-F238E27FC236}">
                <a16:creationId xmlns:a16="http://schemas.microsoft.com/office/drawing/2014/main" id="{63552A3A-4B4E-4252-BA8C-FA6F6328E9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E90863-8A23-4BD2-BA06-C5499DD1DA98}"/>
              </a:ext>
            </a:extLst>
          </p:cNvPr>
          <p:cNvSpPr>
            <a:spLocks noGrp="1"/>
          </p:cNvSpPr>
          <p:nvPr>
            <p:ph type="sldNum" sz="quarter" idx="12"/>
          </p:nvPr>
        </p:nvSpPr>
        <p:spPr/>
        <p:txBody>
          <a:bodyPr/>
          <a:lstStyle/>
          <a:p>
            <a:fld id="{0EA487C8-FC5D-4F7F-84AD-37E6E2EB9F0C}" type="slidenum">
              <a:rPr lang="en-IN" smtClean="0"/>
              <a:t>‹#›</a:t>
            </a:fld>
            <a:endParaRPr lang="en-IN"/>
          </a:p>
        </p:txBody>
      </p:sp>
    </p:spTree>
    <p:extLst>
      <p:ext uri="{BB962C8B-B14F-4D97-AF65-F5344CB8AC3E}">
        <p14:creationId xmlns:p14="http://schemas.microsoft.com/office/powerpoint/2010/main" val="2611640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31BA3-DE79-4CC1-8AF5-5EC968310E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1DE62C-EE2A-4CF2-8EFC-9546857520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797D0D-A1D2-462B-8D77-C26CCD64C1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BCA4214-96EE-437B-917F-C8007A3288FC}"/>
              </a:ext>
            </a:extLst>
          </p:cNvPr>
          <p:cNvSpPr>
            <a:spLocks noGrp="1"/>
          </p:cNvSpPr>
          <p:nvPr>
            <p:ph type="dt" sz="half" idx="10"/>
          </p:nvPr>
        </p:nvSpPr>
        <p:spPr/>
        <p:txBody>
          <a:bodyPr/>
          <a:lstStyle/>
          <a:p>
            <a:fld id="{6EE8F637-B51D-4A7A-9B54-CD883F7422D0}" type="datetimeFigureOut">
              <a:rPr lang="en-IN" smtClean="0"/>
              <a:t>29-10-2024</a:t>
            </a:fld>
            <a:endParaRPr lang="en-IN"/>
          </a:p>
        </p:txBody>
      </p:sp>
      <p:sp>
        <p:nvSpPr>
          <p:cNvPr id="6" name="Footer Placeholder 5">
            <a:extLst>
              <a:ext uri="{FF2B5EF4-FFF2-40B4-BE49-F238E27FC236}">
                <a16:creationId xmlns:a16="http://schemas.microsoft.com/office/drawing/2014/main" id="{A6082273-6A08-418C-B1BF-7C8F89B0E2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128637-AA64-4546-A977-CA30CE077B92}"/>
              </a:ext>
            </a:extLst>
          </p:cNvPr>
          <p:cNvSpPr>
            <a:spLocks noGrp="1"/>
          </p:cNvSpPr>
          <p:nvPr>
            <p:ph type="sldNum" sz="quarter" idx="12"/>
          </p:nvPr>
        </p:nvSpPr>
        <p:spPr/>
        <p:txBody>
          <a:bodyPr/>
          <a:lstStyle/>
          <a:p>
            <a:fld id="{0EA487C8-FC5D-4F7F-84AD-37E6E2EB9F0C}" type="slidenum">
              <a:rPr lang="en-IN" smtClean="0"/>
              <a:t>‹#›</a:t>
            </a:fld>
            <a:endParaRPr lang="en-IN"/>
          </a:p>
        </p:txBody>
      </p:sp>
    </p:spTree>
    <p:extLst>
      <p:ext uri="{BB962C8B-B14F-4D97-AF65-F5344CB8AC3E}">
        <p14:creationId xmlns:p14="http://schemas.microsoft.com/office/powerpoint/2010/main" val="830564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51E4B-A39D-4631-9122-B12A01D0DD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26AA9E-5909-4110-80BE-DB2077B388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D3DE97-DDF4-4D85-87BF-59BEFC6087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6E6F2A5-60BE-4E50-BEFE-309E051F9E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204946-2D49-4DD5-BDA5-05EE4A46EF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BD90F0C-919D-49BF-ADBF-843891B0B2DF}"/>
              </a:ext>
            </a:extLst>
          </p:cNvPr>
          <p:cNvSpPr>
            <a:spLocks noGrp="1"/>
          </p:cNvSpPr>
          <p:nvPr>
            <p:ph type="dt" sz="half" idx="10"/>
          </p:nvPr>
        </p:nvSpPr>
        <p:spPr/>
        <p:txBody>
          <a:bodyPr/>
          <a:lstStyle/>
          <a:p>
            <a:fld id="{6EE8F637-B51D-4A7A-9B54-CD883F7422D0}" type="datetimeFigureOut">
              <a:rPr lang="en-IN" smtClean="0"/>
              <a:t>29-10-2024</a:t>
            </a:fld>
            <a:endParaRPr lang="en-IN"/>
          </a:p>
        </p:txBody>
      </p:sp>
      <p:sp>
        <p:nvSpPr>
          <p:cNvPr id="8" name="Footer Placeholder 7">
            <a:extLst>
              <a:ext uri="{FF2B5EF4-FFF2-40B4-BE49-F238E27FC236}">
                <a16:creationId xmlns:a16="http://schemas.microsoft.com/office/drawing/2014/main" id="{6C55E9F4-65D6-4312-A3DA-3A60B4A578D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71A64D2-9555-4DDE-8132-F0D767EE8F0B}"/>
              </a:ext>
            </a:extLst>
          </p:cNvPr>
          <p:cNvSpPr>
            <a:spLocks noGrp="1"/>
          </p:cNvSpPr>
          <p:nvPr>
            <p:ph type="sldNum" sz="quarter" idx="12"/>
          </p:nvPr>
        </p:nvSpPr>
        <p:spPr/>
        <p:txBody>
          <a:bodyPr/>
          <a:lstStyle/>
          <a:p>
            <a:fld id="{0EA487C8-FC5D-4F7F-84AD-37E6E2EB9F0C}" type="slidenum">
              <a:rPr lang="en-IN" smtClean="0"/>
              <a:t>‹#›</a:t>
            </a:fld>
            <a:endParaRPr lang="en-IN"/>
          </a:p>
        </p:txBody>
      </p:sp>
    </p:spTree>
    <p:extLst>
      <p:ext uri="{BB962C8B-B14F-4D97-AF65-F5344CB8AC3E}">
        <p14:creationId xmlns:p14="http://schemas.microsoft.com/office/powerpoint/2010/main" val="3862987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74C23-C9C8-479A-8AB6-A1C0D950B8C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641B34-FE02-444C-B8AD-05E2C41F84A0}"/>
              </a:ext>
            </a:extLst>
          </p:cNvPr>
          <p:cNvSpPr>
            <a:spLocks noGrp="1"/>
          </p:cNvSpPr>
          <p:nvPr>
            <p:ph type="dt" sz="half" idx="10"/>
          </p:nvPr>
        </p:nvSpPr>
        <p:spPr/>
        <p:txBody>
          <a:bodyPr/>
          <a:lstStyle/>
          <a:p>
            <a:fld id="{6EE8F637-B51D-4A7A-9B54-CD883F7422D0}" type="datetimeFigureOut">
              <a:rPr lang="en-IN" smtClean="0"/>
              <a:t>29-10-2024</a:t>
            </a:fld>
            <a:endParaRPr lang="en-IN"/>
          </a:p>
        </p:txBody>
      </p:sp>
      <p:sp>
        <p:nvSpPr>
          <p:cNvPr id="4" name="Footer Placeholder 3">
            <a:extLst>
              <a:ext uri="{FF2B5EF4-FFF2-40B4-BE49-F238E27FC236}">
                <a16:creationId xmlns:a16="http://schemas.microsoft.com/office/drawing/2014/main" id="{322EE96E-E67C-4C62-BDF5-508F1EB1AB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9E95B9A-7859-4542-AB3A-F15C4B15E459}"/>
              </a:ext>
            </a:extLst>
          </p:cNvPr>
          <p:cNvSpPr>
            <a:spLocks noGrp="1"/>
          </p:cNvSpPr>
          <p:nvPr>
            <p:ph type="sldNum" sz="quarter" idx="12"/>
          </p:nvPr>
        </p:nvSpPr>
        <p:spPr/>
        <p:txBody>
          <a:bodyPr/>
          <a:lstStyle/>
          <a:p>
            <a:fld id="{0EA487C8-FC5D-4F7F-84AD-37E6E2EB9F0C}" type="slidenum">
              <a:rPr lang="en-IN" smtClean="0"/>
              <a:t>‹#›</a:t>
            </a:fld>
            <a:endParaRPr lang="en-IN"/>
          </a:p>
        </p:txBody>
      </p:sp>
    </p:spTree>
    <p:extLst>
      <p:ext uri="{BB962C8B-B14F-4D97-AF65-F5344CB8AC3E}">
        <p14:creationId xmlns:p14="http://schemas.microsoft.com/office/powerpoint/2010/main" val="356827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B58594-E234-4E60-8ED4-D44975BCDDB1}"/>
              </a:ext>
            </a:extLst>
          </p:cNvPr>
          <p:cNvSpPr>
            <a:spLocks noGrp="1"/>
          </p:cNvSpPr>
          <p:nvPr>
            <p:ph type="dt" sz="half" idx="10"/>
          </p:nvPr>
        </p:nvSpPr>
        <p:spPr/>
        <p:txBody>
          <a:bodyPr/>
          <a:lstStyle/>
          <a:p>
            <a:fld id="{6EE8F637-B51D-4A7A-9B54-CD883F7422D0}" type="datetimeFigureOut">
              <a:rPr lang="en-IN" smtClean="0"/>
              <a:t>29-10-2024</a:t>
            </a:fld>
            <a:endParaRPr lang="en-IN"/>
          </a:p>
        </p:txBody>
      </p:sp>
      <p:sp>
        <p:nvSpPr>
          <p:cNvPr id="3" name="Footer Placeholder 2">
            <a:extLst>
              <a:ext uri="{FF2B5EF4-FFF2-40B4-BE49-F238E27FC236}">
                <a16:creationId xmlns:a16="http://schemas.microsoft.com/office/drawing/2014/main" id="{9887AD93-1170-4848-84B4-3BE9187C2D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D4C53A-E7FB-4A42-90C8-E01BEA1DD441}"/>
              </a:ext>
            </a:extLst>
          </p:cNvPr>
          <p:cNvSpPr>
            <a:spLocks noGrp="1"/>
          </p:cNvSpPr>
          <p:nvPr>
            <p:ph type="sldNum" sz="quarter" idx="12"/>
          </p:nvPr>
        </p:nvSpPr>
        <p:spPr/>
        <p:txBody>
          <a:bodyPr/>
          <a:lstStyle/>
          <a:p>
            <a:fld id="{0EA487C8-FC5D-4F7F-84AD-37E6E2EB9F0C}" type="slidenum">
              <a:rPr lang="en-IN" smtClean="0"/>
              <a:t>‹#›</a:t>
            </a:fld>
            <a:endParaRPr lang="en-IN"/>
          </a:p>
        </p:txBody>
      </p:sp>
    </p:spTree>
    <p:extLst>
      <p:ext uri="{BB962C8B-B14F-4D97-AF65-F5344CB8AC3E}">
        <p14:creationId xmlns:p14="http://schemas.microsoft.com/office/powerpoint/2010/main" val="2692633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74A04-35C4-47F4-B5CD-2D9EFF0E7C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D23B7C-D2F2-4F2F-850D-4EB1E69018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CC60E0-AB17-45BC-995C-7159F9DD1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52652A-4E96-4053-B6F4-F802DA40F026}"/>
              </a:ext>
            </a:extLst>
          </p:cNvPr>
          <p:cNvSpPr>
            <a:spLocks noGrp="1"/>
          </p:cNvSpPr>
          <p:nvPr>
            <p:ph type="dt" sz="half" idx="10"/>
          </p:nvPr>
        </p:nvSpPr>
        <p:spPr/>
        <p:txBody>
          <a:bodyPr/>
          <a:lstStyle/>
          <a:p>
            <a:fld id="{6EE8F637-B51D-4A7A-9B54-CD883F7422D0}" type="datetimeFigureOut">
              <a:rPr lang="en-IN" smtClean="0"/>
              <a:t>29-10-2024</a:t>
            </a:fld>
            <a:endParaRPr lang="en-IN"/>
          </a:p>
        </p:txBody>
      </p:sp>
      <p:sp>
        <p:nvSpPr>
          <p:cNvPr id="6" name="Footer Placeholder 5">
            <a:extLst>
              <a:ext uri="{FF2B5EF4-FFF2-40B4-BE49-F238E27FC236}">
                <a16:creationId xmlns:a16="http://schemas.microsoft.com/office/drawing/2014/main" id="{3EDA233C-EEF4-469C-AC10-B9AE25F66F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A9F3C5-2BC8-49F4-9CF4-7C86EC8362C6}"/>
              </a:ext>
            </a:extLst>
          </p:cNvPr>
          <p:cNvSpPr>
            <a:spLocks noGrp="1"/>
          </p:cNvSpPr>
          <p:nvPr>
            <p:ph type="sldNum" sz="quarter" idx="12"/>
          </p:nvPr>
        </p:nvSpPr>
        <p:spPr/>
        <p:txBody>
          <a:bodyPr/>
          <a:lstStyle/>
          <a:p>
            <a:fld id="{0EA487C8-FC5D-4F7F-84AD-37E6E2EB9F0C}" type="slidenum">
              <a:rPr lang="en-IN" smtClean="0"/>
              <a:t>‹#›</a:t>
            </a:fld>
            <a:endParaRPr lang="en-IN"/>
          </a:p>
        </p:txBody>
      </p:sp>
    </p:spTree>
    <p:extLst>
      <p:ext uri="{BB962C8B-B14F-4D97-AF65-F5344CB8AC3E}">
        <p14:creationId xmlns:p14="http://schemas.microsoft.com/office/powerpoint/2010/main" val="1775775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9DF84-F91A-4E8E-80A2-B8603EA691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0EADC5-D278-4E2D-BF0B-1C116AB038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8C7D66-DED7-4151-BF71-0EBB8A3695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AD35CA-F2FC-4F07-9FFD-EC1C4D1981C8}"/>
              </a:ext>
            </a:extLst>
          </p:cNvPr>
          <p:cNvSpPr>
            <a:spLocks noGrp="1"/>
          </p:cNvSpPr>
          <p:nvPr>
            <p:ph type="dt" sz="half" idx="10"/>
          </p:nvPr>
        </p:nvSpPr>
        <p:spPr/>
        <p:txBody>
          <a:bodyPr/>
          <a:lstStyle/>
          <a:p>
            <a:fld id="{6EE8F637-B51D-4A7A-9B54-CD883F7422D0}" type="datetimeFigureOut">
              <a:rPr lang="en-IN" smtClean="0"/>
              <a:t>29-10-2024</a:t>
            </a:fld>
            <a:endParaRPr lang="en-IN"/>
          </a:p>
        </p:txBody>
      </p:sp>
      <p:sp>
        <p:nvSpPr>
          <p:cNvPr id="6" name="Footer Placeholder 5">
            <a:extLst>
              <a:ext uri="{FF2B5EF4-FFF2-40B4-BE49-F238E27FC236}">
                <a16:creationId xmlns:a16="http://schemas.microsoft.com/office/drawing/2014/main" id="{2A2BAC11-7771-4F77-B63B-B3BACF5A2A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089A51-EE3F-4767-96AD-34ACEEF4B167}"/>
              </a:ext>
            </a:extLst>
          </p:cNvPr>
          <p:cNvSpPr>
            <a:spLocks noGrp="1"/>
          </p:cNvSpPr>
          <p:nvPr>
            <p:ph type="sldNum" sz="quarter" idx="12"/>
          </p:nvPr>
        </p:nvSpPr>
        <p:spPr/>
        <p:txBody>
          <a:bodyPr/>
          <a:lstStyle/>
          <a:p>
            <a:fld id="{0EA487C8-FC5D-4F7F-84AD-37E6E2EB9F0C}" type="slidenum">
              <a:rPr lang="en-IN" smtClean="0"/>
              <a:t>‹#›</a:t>
            </a:fld>
            <a:endParaRPr lang="en-IN"/>
          </a:p>
        </p:txBody>
      </p:sp>
    </p:spTree>
    <p:extLst>
      <p:ext uri="{BB962C8B-B14F-4D97-AF65-F5344CB8AC3E}">
        <p14:creationId xmlns:p14="http://schemas.microsoft.com/office/powerpoint/2010/main" val="433751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8E5A29-15CD-4167-93E4-51DC2F413C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1C5F1C-91CE-4994-9481-8A292A53B9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FA5AD3-576C-4F80-A940-91E7CC7F4F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8F637-B51D-4A7A-9B54-CD883F7422D0}" type="datetimeFigureOut">
              <a:rPr lang="en-IN" smtClean="0"/>
              <a:t>29-10-2024</a:t>
            </a:fld>
            <a:endParaRPr lang="en-IN"/>
          </a:p>
        </p:txBody>
      </p:sp>
      <p:sp>
        <p:nvSpPr>
          <p:cNvPr id="5" name="Footer Placeholder 4">
            <a:extLst>
              <a:ext uri="{FF2B5EF4-FFF2-40B4-BE49-F238E27FC236}">
                <a16:creationId xmlns:a16="http://schemas.microsoft.com/office/drawing/2014/main" id="{ACBAA556-C3BB-43E7-9F76-91078F1305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E0337FA-0C5A-4E16-A159-27BF21273B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487C8-FC5D-4F7F-84AD-37E6E2EB9F0C}" type="slidenum">
              <a:rPr lang="en-IN" smtClean="0"/>
              <a:t>‹#›</a:t>
            </a:fld>
            <a:endParaRPr lang="en-IN"/>
          </a:p>
        </p:txBody>
      </p:sp>
    </p:spTree>
    <p:extLst>
      <p:ext uri="{BB962C8B-B14F-4D97-AF65-F5344CB8AC3E}">
        <p14:creationId xmlns:p14="http://schemas.microsoft.com/office/powerpoint/2010/main" val="504494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D2A30-75FB-480E-9EFA-4EA9B785F78C}"/>
              </a:ext>
            </a:extLst>
          </p:cNvPr>
          <p:cNvSpPr>
            <a:spLocks noGrp="1"/>
          </p:cNvSpPr>
          <p:nvPr>
            <p:ph type="ctrTitle"/>
          </p:nvPr>
        </p:nvSpPr>
        <p:spPr>
          <a:xfrm>
            <a:off x="1524000" y="1122363"/>
            <a:ext cx="9144000" cy="1448559"/>
          </a:xfrm>
          <a:solidFill>
            <a:schemeClr val="bg2"/>
          </a:solidFill>
        </p:spPr>
        <p:txBody>
          <a:bodyPr/>
          <a:lstStyle/>
          <a:p>
            <a:r>
              <a:rPr lang="en-US" dirty="0"/>
              <a:t>Power BI -Charts</a:t>
            </a:r>
            <a:endParaRPr lang="en-IN" dirty="0"/>
          </a:p>
        </p:txBody>
      </p:sp>
      <p:sp>
        <p:nvSpPr>
          <p:cNvPr id="3" name="Subtitle 2">
            <a:extLst>
              <a:ext uri="{FF2B5EF4-FFF2-40B4-BE49-F238E27FC236}">
                <a16:creationId xmlns:a16="http://schemas.microsoft.com/office/drawing/2014/main" id="{F4BB371A-1F4E-46E1-B307-3FBC0266C981}"/>
              </a:ext>
            </a:extLst>
          </p:cNvPr>
          <p:cNvSpPr>
            <a:spLocks noGrp="1"/>
          </p:cNvSpPr>
          <p:nvPr>
            <p:ph type="subTitle" idx="1"/>
          </p:nvPr>
        </p:nvSpPr>
        <p:spPr>
          <a:xfrm>
            <a:off x="1524000" y="2631317"/>
            <a:ext cx="9144000" cy="1655762"/>
          </a:xfrm>
          <a:solidFill>
            <a:schemeClr val="accent2">
              <a:lumMod val="20000"/>
              <a:lumOff val="80000"/>
            </a:schemeClr>
          </a:solidFill>
        </p:spPr>
        <p:txBody>
          <a:bodyPr/>
          <a:lstStyle/>
          <a:p>
            <a:r>
              <a:rPr lang="en-US" sz="3200" dirty="0"/>
              <a:t>Use Cases of </a:t>
            </a:r>
            <a:r>
              <a:rPr lang="en-US" sz="3200"/>
              <a:t>charts </a:t>
            </a:r>
            <a:endParaRPr lang="en-US" sz="3200" dirty="0"/>
          </a:p>
        </p:txBody>
      </p:sp>
    </p:spTree>
    <p:extLst>
      <p:ext uri="{BB962C8B-B14F-4D97-AF65-F5344CB8AC3E}">
        <p14:creationId xmlns:p14="http://schemas.microsoft.com/office/powerpoint/2010/main" val="1229467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DD45A-264A-447A-A355-59C1EE118B4E}"/>
              </a:ext>
            </a:extLst>
          </p:cNvPr>
          <p:cNvSpPr>
            <a:spLocks noGrp="1"/>
          </p:cNvSpPr>
          <p:nvPr>
            <p:ph type="title"/>
          </p:nvPr>
        </p:nvSpPr>
        <p:spPr>
          <a:xfrm>
            <a:off x="838200" y="365125"/>
            <a:ext cx="10515600" cy="734805"/>
          </a:xfrm>
        </p:spPr>
        <p:txBody>
          <a:bodyPr>
            <a:normAutofit fontScale="90000"/>
          </a:bodyPr>
          <a:lstStyle/>
          <a:p>
            <a:r>
              <a:rPr lang="en-IN" b="0" i="0" dirty="0">
                <a:solidFill>
                  <a:srgbClr val="212529"/>
                </a:solidFill>
                <a:effectLst/>
                <a:latin typeface="adobe-clean"/>
              </a:rPr>
              <a:t>Doughnut Charts</a:t>
            </a:r>
            <a:br>
              <a:rPr lang="en-IN" b="0" i="0" dirty="0">
                <a:solidFill>
                  <a:srgbClr val="212529"/>
                </a:solidFill>
                <a:effectLst/>
                <a:latin typeface="adobe-clean"/>
              </a:rPr>
            </a:br>
            <a:endParaRPr lang="en-IN" dirty="0"/>
          </a:p>
        </p:txBody>
      </p:sp>
      <p:sp>
        <p:nvSpPr>
          <p:cNvPr id="3" name="Content Placeholder 2">
            <a:extLst>
              <a:ext uri="{FF2B5EF4-FFF2-40B4-BE49-F238E27FC236}">
                <a16:creationId xmlns:a16="http://schemas.microsoft.com/office/drawing/2014/main" id="{9865216B-0D89-4357-B5A0-9906B4B9545F}"/>
              </a:ext>
            </a:extLst>
          </p:cNvPr>
          <p:cNvSpPr>
            <a:spLocks noGrp="1"/>
          </p:cNvSpPr>
          <p:nvPr>
            <p:ph idx="1"/>
          </p:nvPr>
        </p:nvSpPr>
        <p:spPr>
          <a:xfrm>
            <a:off x="838200" y="728870"/>
            <a:ext cx="10515600" cy="5448093"/>
          </a:xfrm>
        </p:spPr>
        <p:txBody>
          <a:bodyPr>
            <a:normAutofit/>
          </a:bodyPr>
          <a:lstStyle/>
          <a:p>
            <a:pPr>
              <a:lnSpc>
                <a:spcPct val="150000"/>
              </a:lnSpc>
            </a:pPr>
            <a:r>
              <a:rPr lang="en-US" sz="1600" b="0" i="0" dirty="0">
                <a:solidFill>
                  <a:srgbClr val="212529"/>
                </a:solidFill>
                <a:effectLst/>
                <a:latin typeface="Arial" panose="020B0604020202020204" pitchFamily="34" charset="0"/>
                <a:cs typeface="Arial" panose="020B0604020202020204" pitchFamily="34" charset="0"/>
              </a:rPr>
              <a:t>Doughnuts are similar to pie charts, and it is named doughnut chart because it looks similar to a doughnut. You can easily understand the data because doughnut charts show the whole data into the proposition. It is the most useful chart when you need to display various propositions that make up the final value</a:t>
            </a:r>
          </a:p>
          <a:p>
            <a:pPr>
              <a:lnSpc>
                <a:spcPct val="150000"/>
              </a:lnSpc>
            </a:pPr>
            <a:endParaRPr lang="en-IN" sz="16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49DED93-3A9D-452F-BF81-E7C370BB14FF}"/>
              </a:ext>
            </a:extLst>
          </p:cNvPr>
          <p:cNvPicPr>
            <a:picLocks noChangeAspect="1"/>
          </p:cNvPicPr>
          <p:nvPr/>
        </p:nvPicPr>
        <p:blipFill>
          <a:blip r:embed="rId2"/>
          <a:stretch>
            <a:fillRect/>
          </a:stretch>
        </p:blipFill>
        <p:spPr>
          <a:xfrm>
            <a:off x="2526197" y="2038416"/>
            <a:ext cx="5494681" cy="4138547"/>
          </a:xfrm>
          <a:prstGeom prst="rect">
            <a:avLst/>
          </a:prstGeom>
        </p:spPr>
      </p:pic>
      <p:pic>
        <p:nvPicPr>
          <p:cNvPr id="7" name="Picture 6">
            <a:extLst>
              <a:ext uri="{FF2B5EF4-FFF2-40B4-BE49-F238E27FC236}">
                <a16:creationId xmlns:a16="http://schemas.microsoft.com/office/drawing/2014/main" id="{DB354565-1082-4A1E-8CD0-4EE8594456B9}"/>
              </a:ext>
            </a:extLst>
          </p:cNvPr>
          <p:cNvPicPr>
            <a:picLocks noChangeAspect="1"/>
          </p:cNvPicPr>
          <p:nvPr/>
        </p:nvPicPr>
        <p:blipFill>
          <a:blip r:embed="rId3"/>
          <a:stretch>
            <a:fillRect/>
          </a:stretch>
        </p:blipFill>
        <p:spPr>
          <a:xfrm>
            <a:off x="8186116" y="2546075"/>
            <a:ext cx="2830580" cy="2264464"/>
          </a:xfrm>
          <a:prstGeom prst="rect">
            <a:avLst/>
          </a:prstGeom>
        </p:spPr>
      </p:pic>
    </p:spTree>
    <p:extLst>
      <p:ext uri="{BB962C8B-B14F-4D97-AF65-F5344CB8AC3E}">
        <p14:creationId xmlns:p14="http://schemas.microsoft.com/office/powerpoint/2010/main" val="1481425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B9D0A-EBD5-4DB2-A4E0-877260EA7067}"/>
              </a:ext>
            </a:extLst>
          </p:cNvPr>
          <p:cNvSpPr>
            <a:spLocks noGrp="1"/>
          </p:cNvSpPr>
          <p:nvPr>
            <p:ph type="title"/>
          </p:nvPr>
        </p:nvSpPr>
        <p:spPr>
          <a:xfrm>
            <a:off x="838200" y="365126"/>
            <a:ext cx="10515600" cy="483014"/>
          </a:xfrm>
        </p:spPr>
        <p:txBody>
          <a:bodyPr>
            <a:normAutofit fontScale="90000"/>
          </a:bodyPr>
          <a:lstStyle/>
          <a:p>
            <a:r>
              <a:rPr lang="en-IN" b="0" i="0" dirty="0">
                <a:solidFill>
                  <a:srgbClr val="212529"/>
                </a:solidFill>
                <a:effectLst/>
                <a:latin typeface="adobe-clean"/>
              </a:rPr>
              <a:t>Funnel Charts</a:t>
            </a:r>
            <a:br>
              <a:rPr lang="en-IN" b="0" i="0" dirty="0">
                <a:solidFill>
                  <a:srgbClr val="212529"/>
                </a:solidFill>
                <a:effectLst/>
                <a:latin typeface="adobe-clean"/>
              </a:rPr>
            </a:br>
            <a:endParaRPr lang="en-IN" dirty="0"/>
          </a:p>
        </p:txBody>
      </p:sp>
      <p:sp>
        <p:nvSpPr>
          <p:cNvPr id="3" name="Content Placeholder 2">
            <a:extLst>
              <a:ext uri="{FF2B5EF4-FFF2-40B4-BE49-F238E27FC236}">
                <a16:creationId xmlns:a16="http://schemas.microsoft.com/office/drawing/2014/main" id="{DBCDB302-DFA4-43FF-A877-506BA36342F7}"/>
              </a:ext>
            </a:extLst>
          </p:cNvPr>
          <p:cNvSpPr>
            <a:spLocks noGrp="1"/>
          </p:cNvSpPr>
          <p:nvPr>
            <p:ph idx="1"/>
          </p:nvPr>
        </p:nvSpPr>
        <p:spPr>
          <a:xfrm>
            <a:off x="838200" y="569843"/>
            <a:ext cx="10515600" cy="5607120"/>
          </a:xfrm>
        </p:spPr>
        <p:txBody>
          <a:bodyPr>
            <a:normAutofit/>
          </a:bodyPr>
          <a:lstStyle/>
          <a:p>
            <a:pPr>
              <a:lnSpc>
                <a:spcPct val="150000"/>
              </a:lnSpc>
            </a:pPr>
            <a:r>
              <a:rPr lang="en-US" sz="1600" b="0" i="0" dirty="0">
                <a:solidFill>
                  <a:srgbClr val="212529"/>
                </a:solidFill>
                <a:effectLst/>
                <a:latin typeface="Arial" panose="020B0604020202020204" pitchFamily="34" charset="0"/>
                <a:cs typeface="Arial" panose="020B0604020202020204" pitchFamily="34" charset="0"/>
              </a:rPr>
              <a:t>The funnel chart is a type of chart which is used to visualize the data that flows from one phase to another phase. In the funnel chart, the whole data is considered as 100%, and in each phase, it is represented as numerical propositions of the data</a:t>
            </a:r>
          </a:p>
          <a:p>
            <a:pPr marL="0" indent="0">
              <a:lnSpc>
                <a:spcPct val="150000"/>
              </a:lnSpc>
              <a:buNone/>
            </a:pPr>
            <a:r>
              <a:rPr lang="en-US" sz="1600" dirty="0">
                <a:solidFill>
                  <a:srgbClr val="212529"/>
                </a:solidFill>
                <a:latin typeface="Arial" panose="020B0604020202020204" pitchFamily="34" charset="0"/>
                <a:cs typeface="Arial" panose="020B0604020202020204" pitchFamily="34" charset="0"/>
              </a:rPr>
              <a:t>Ex : Top 5 products</a:t>
            </a:r>
          </a:p>
          <a:p>
            <a:pPr marL="0" indent="0">
              <a:lnSpc>
                <a:spcPct val="150000"/>
              </a:lnSpc>
              <a:buNone/>
            </a:pPr>
            <a:endParaRPr lang="en-IN" sz="16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F70E8D9E-063D-48D1-ABE3-8CF5EE72145F}"/>
              </a:ext>
            </a:extLst>
          </p:cNvPr>
          <p:cNvPicPr>
            <a:picLocks noChangeAspect="1"/>
          </p:cNvPicPr>
          <p:nvPr/>
        </p:nvPicPr>
        <p:blipFill>
          <a:blip r:embed="rId2"/>
          <a:stretch>
            <a:fillRect/>
          </a:stretch>
        </p:blipFill>
        <p:spPr>
          <a:xfrm>
            <a:off x="7854214" y="2423509"/>
            <a:ext cx="2566137" cy="3753454"/>
          </a:xfrm>
          <a:prstGeom prst="rect">
            <a:avLst/>
          </a:prstGeom>
        </p:spPr>
      </p:pic>
      <p:pic>
        <p:nvPicPr>
          <p:cNvPr id="9" name="Picture 8">
            <a:extLst>
              <a:ext uri="{FF2B5EF4-FFF2-40B4-BE49-F238E27FC236}">
                <a16:creationId xmlns:a16="http://schemas.microsoft.com/office/drawing/2014/main" id="{6EE85EF4-0515-4133-B53F-82A50719AE5B}"/>
              </a:ext>
            </a:extLst>
          </p:cNvPr>
          <p:cNvPicPr>
            <a:picLocks noChangeAspect="1"/>
          </p:cNvPicPr>
          <p:nvPr/>
        </p:nvPicPr>
        <p:blipFill>
          <a:blip r:embed="rId3"/>
          <a:stretch>
            <a:fillRect/>
          </a:stretch>
        </p:blipFill>
        <p:spPr>
          <a:xfrm>
            <a:off x="1771649" y="2290556"/>
            <a:ext cx="5636315" cy="4258273"/>
          </a:xfrm>
          <a:prstGeom prst="rect">
            <a:avLst/>
          </a:prstGeom>
        </p:spPr>
      </p:pic>
    </p:spTree>
    <p:extLst>
      <p:ext uri="{BB962C8B-B14F-4D97-AF65-F5344CB8AC3E}">
        <p14:creationId xmlns:p14="http://schemas.microsoft.com/office/powerpoint/2010/main" val="2547418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CF870-2BBA-44EF-B784-656C09779FA4}"/>
              </a:ext>
            </a:extLst>
          </p:cNvPr>
          <p:cNvSpPr>
            <a:spLocks noGrp="1"/>
          </p:cNvSpPr>
          <p:nvPr>
            <p:ph type="title"/>
          </p:nvPr>
        </p:nvSpPr>
        <p:spPr>
          <a:xfrm>
            <a:off x="838200" y="365126"/>
            <a:ext cx="10515600" cy="589032"/>
          </a:xfrm>
        </p:spPr>
        <p:txBody>
          <a:bodyPr>
            <a:normAutofit fontScale="90000"/>
          </a:bodyPr>
          <a:lstStyle/>
          <a:p>
            <a:r>
              <a:rPr lang="en-US" dirty="0"/>
              <a:t>Bubble Chart</a:t>
            </a:r>
            <a:endParaRPr lang="en-IN" dirty="0"/>
          </a:p>
        </p:txBody>
      </p:sp>
      <p:sp>
        <p:nvSpPr>
          <p:cNvPr id="3" name="Content Placeholder 2">
            <a:extLst>
              <a:ext uri="{FF2B5EF4-FFF2-40B4-BE49-F238E27FC236}">
                <a16:creationId xmlns:a16="http://schemas.microsoft.com/office/drawing/2014/main" id="{F0B74B43-B6CA-4C57-A85F-429E44CDC27D}"/>
              </a:ext>
            </a:extLst>
          </p:cNvPr>
          <p:cNvSpPr>
            <a:spLocks noGrp="1"/>
          </p:cNvSpPr>
          <p:nvPr>
            <p:ph idx="1"/>
          </p:nvPr>
        </p:nvSpPr>
        <p:spPr>
          <a:xfrm>
            <a:off x="838200" y="954158"/>
            <a:ext cx="10515600" cy="5222805"/>
          </a:xfrm>
        </p:spPr>
        <p:txBody>
          <a:bodyPr>
            <a:normAutofit/>
          </a:bodyPr>
          <a:lstStyle/>
          <a:p>
            <a:pPr>
              <a:lnSpc>
                <a:spcPct val="150000"/>
              </a:lnSpc>
            </a:pPr>
            <a:r>
              <a:rPr lang="en-US" sz="1400" b="0" i="0" dirty="0">
                <a:solidFill>
                  <a:srgbClr val="212529"/>
                </a:solidFill>
                <a:effectLst/>
                <a:latin typeface="Arial" panose="020B0604020202020204" pitchFamily="34" charset="0"/>
                <a:cs typeface="Arial" panose="020B0604020202020204" pitchFamily="34" charset="0"/>
              </a:rPr>
              <a:t>Bubble charts show the data in the form of a circle. The values of the variables are represented by the x-axis and y-axis. The size of the circle represents the measure of the variable</a:t>
            </a:r>
          </a:p>
          <a:p>
            <a:pPr algn="l"/>
            <a:r>
              <a:rPr lang="en-US" sz="1800" b="1" i="0" dirty="0">
                <a:solidFill>
                  <a:srgbClr val="212529"/>
                </a:solidFill>
                <a:effectLst/>
                <a:latin typeface="Arial" panose="020B0604020202020204" pitchFamily="34" charset="0"/>
                <a:cs typeface="Arial" panose="020B0604020202020204" pitchFamily="34" charset="0"/>
              </a:rPr>
              <a:t>For Instance: </a:t>
            </a:r>
            <a:endParaRPr lang="en-US" sz="1800" b="0" i="0" dirty="0">
              <a:solidFill>
                <a:srgbClr val="212529"/>
              </a:solidFill>
              <a:effectLst/>
              <a:latin typeface="Arial" panose="020B0604020202020204" pitchFamily="34" charset="0"/>
              <a:cs typeface="Arial" panose="020B0604020202020204" pitchFamily="34" charset="0"/>
            </a:endParaRPr>
          </a:p>
          <a:p>
            <a:pPr algn="just"/>
            <a:r>
              <a:rPr lang="en-US" sz="1400" b="0" i="0" dirty="0">
                <a:solidFill>
                  <a:srgbClr val="212529"/>
                </a:solidFill>
                <a:effectLst/>
                <a:latin typeface="Arial" panose="020B0604020202020204" pitchFamily="34" charset="0"/>
                <a:cs typeface="Arial" panose="020B0604020202020204" pitchFamily="34" charset="0"/>
              </a:rPr>
              <a:t>In the below bubble chart, you can observe that on X-axis, Profit is measured and Y axis Sales is measured and Colored by category </a:t>
            </a:r>
            <a:endParaRPr lang="en-IN"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255D020-8DF5-429A-B3AB-13DD859DDD1F}"/>
              </a:ext>
            </a:extLst>
          </p:cNvPr>
          <p:cNvPicPr>
            <a:picLocks noChangeAspect="1"/>
          </p:cNvPicPr>
          <p:nvPr/>
        </p:nvPicPr>
        <p:blipFill>
          <a:blip r:embed="rId2"/>
          <a:stretch>
            <a:fillRect/>
          </a:stretch>
        </p:blipFill>
        <p:spPr>
          <a:xfrm>
            <a:off x="2313124" y="2700581"/>
            <a:ext cx="5452649" cy="3792293"/>
          </a:xfrm>
          <a:prstGeom prst="rect">
            <a:avLst/>
          </a:prstGeom>
        </p:spPr>
      </p:pic>
    </p:spTree>
    <p:extLst>
      <p:ext uri="{BB962C8B-B14F-4D97-AF65-F5344CB8AC3E}">
        <p14:creationId xmlns:p14="http://schemas.microsoft.com/office/powerpoint/2010/main" val="672639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8A701-29B8-4953-8A0B-A74558CA43BC}"/>
              </a:ext>
            </a:extLst>
          </p:cNvPr>
          <p:cNvSpPr>
            <a:spLocks noGrp="1"/>
          </p:cNvSpPr>
          <p:nvPr>
            <p:ph type="title"/>
          </p:nvPr>
        </p:nvSpPr>
        <p:spPr>
          <a:xfrm>
            <a:off x="838200" y="365126"/>
            <a:ext cx="10515600" cy="628788"/>
          </a:xfrm>
        </p:spPr>
        <p:txBody>
          <a:bodyPr>
            <a:normAutofit fontScale="90000"/>
          </a:bodyPr>
          <a:lstStyle/>
          <a:p>
            <a:r>
              <a:rPr lang="en-IN" b="0" i="0" dirty="0">
                <a:solidFill>
                  <a:srgbClr val="212529"/>
                </a:solidFill>
                <a:effectLst/>
                <a:latin typeface="adobe-clean"/>
              </a:rPr>
              <a:t>Waterfall Charts</a:t>
            </a:r>
            <a:br>
              <a:rPr lang="en-IN" b="0" i="0" dirty="0">
                <a:solidFill>
                  <a:srgbClr val="212529"/>
                </a:solidFill>
                <a:effectLst/>
                <a:latin typeface="adobe-clean"/>
              </a:rPr>
            </a:br>
            <a:endParaRPr lang="en-IN" dirty="0"/>
          </a:p>
        </p:txBody>
      </p:sp>
      <p:sp>
        <p:nvSpPr>
          <p:cNvPr id="3" name="Content Placeholder 2">
            <a:extLst>
              <a:ext uri="{FF2B5EF4-FFF2-40B4-BE49-F238E27FC236}">
                <a16:creationId xmlns:a16="http://schemas.microsoft.com/office/drawing/2014/main" id="{5B97E19D-072C-4F48-93A4-E6B711CB3D6A}"/>
              </a:ext>
            </a:extLst>
          </p:cNvPr>
          <p:cNvSpPr>
            <a:spLocks noGrp="1"/>
          </p:cNvSpPr>
          <p:nvPr>
            <p:ph idx="1"/>
          </p:nvPr>
        </p:nvSpPr>
        <p:spPr>
          <a:xfrm>
            <a:off x="838200" y="755374"/>
            <a:ext cx="10515600" cy="5421589"/>
          </a:xfrm>
        </p:spPr>
        <p:txBody>
          <a:bodyPr>
            <a:normAutofit/>
          </a:bodyPr>
          <a:lstStyle/>
          <a:p>
            <a:pPr marL="0" indent="0" algn="l">
              <a:lnSpc>
                <a:spcPct val="150000"/>
              </a:lnSpc>
              <a:buNone/>
            </a:pPr>
            <a:r>
              <a:rPr lang="en-US" sz="1400" b="0" i="0" dirty="0">
                <a:solidFill>
                  <a:srgbClr val="212529"/>
                </a:solidFill>
                <a:effectLst/>
                <a:latin typeface="Arial" panose="020B0604020202020204" pitchFamily="34" charset="0"/>
                <a:cs typeface="Arial" panose="020B0604020202020204" pitchFamily="34" charset="0"/>
              </a:rPr>
              <a:t>A waterfall chart is used to show how initial values are increasing and decreasing gradually by a series of values to arrive at the final value. </a:t>
            </a:r>
          </a:p>
          <a:p>
            <a:pPr marL="0" indent="0" algn="l">
              <a:lnSpc>
                <a:spcPct val="150000"/>
              </a:lnSpc>
              <a:buNone/>
            </a:pPr>
            <a:r>
              <a:rPr lang="en-US" sz="1400" b="1" i="0" dirty="0">
                <a:solidFill>
                  <a:srgbClr val="212529"/>
                </a:solidFill>
                <a:effectLst/>
                <a:latin typeface="Arial" panose="020B0604020202020204" pitchFamily="34" charset="0"/>
                <a:cs typeface="Arial" panose="020B0604020202020204" pitchFamily="34" charset="0"/>
              </a:rPr>
              <a:t>For Instance:</a:t>
            </a:r>
            <a:endParaRPr lang="en-US" sz="1400" b="0" i="0" dirty="0">
              <a:solidFill>
                <a:srgbClr val="212529"/>
              </a:solidFill>
              <a:effectLst/>
              <a:latin typeface="Arial" panose="020B0604020202020204" pitchFamily="34" charset="0"/>
              <a:cs typeface="Arial" panose="020B0604020202020204" pitchFamily="34" charset="0"/>
            </a:endParaRPr>
          </a:p>
          <a:p>
            <a:pPr marL="0" indent="0" algn="l">
              <a:lnSpc>
                <a:spcPct val="150000"/>
              </a:lnSpc>
              <a:buNone/>
            </a:pPr>
            <a:r>
              <a:rPr lang="en-US" sz="1400" b="0" i="0" dirty="0">
                <a:solidFill>
                  <a:srgbClr val="212529"/>
                </a:solidFill>
                <a:effectLst/>
                <a:latin typeface="Arial" panose="020B0604020202020204" pitchFamily="34" charset="0"/>
                <a:cs typeface="Arial" panose="020B0604020202020204" pitchFamily="34" charset="0"/>
              </a:rPr>
              <a:t>Let us consider an example in which you can plot your company's annual profit in different Category and Subcategory </a:t>
            </a:r>
          </a:p>
          <a:p>
            <a:pPr marL="0" indent="0" algn="l">
              <a:lnSpc>
                <a:spcPct val="150000"/>
              </a:lnSpc>
              <a:buNone/>
            </a:pPr>
            <a:endParaRPr lang="en-US" sz="1400" dirty="0">
              <a:solidFill>
                <a:srgbClr val="212529"/>
              </a:solidFill>
              <a:latin typeface="Arial" panose="020B0604020202020204" pitchFamily="34" charset="0"/>
              <a:cs typeface="Arial" panose="020B0604020202020204" pitchFamily="34" charset="0"/>
            </a:endParaRPr>
          </a:p>
          <a:p>
            <a:pPr marL="0" indent="0" algn="l">
              <a:lnSpc>
                <a:spcPct val="150000"/>
              </a:lnSpc>
              <a:buNone/>
            </a:pPr>
            <a:endParaRPr lang="en-US" sz="1400" b="0" i="0" dirty="0">
              <a:solidFill>
                <a:srgbClr val="212529"/>
              </a:solidFill>
              <a:effectLst/>
              <a:latin typeface="Arial" panose="020B0604020202020204" pitchFamily="34" charset="0"/>
              <a:cs typeface="Arial" panose="020B0604020202020204" pitchFamily="34" charset="0"/>
            </a:endParaRPr>
          </a:p>
          <a:p>
            <a:pPr marL="0" indent="0">
              <a:lnSpc>
                <a:spcPct val="150000"/>
              </a:lnSpc>
              <a:buNone/>
            </a:pPr>
            <a:endParaRPr lang="en-IN"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D72F4EF-7AFB-46E9-B0B3-65CEE37CC4F5}"/>
              </a:ext>
            </a:extLst>
          </p:cNvPr>
          <p:cNvPicPr>
            <a:picLocks noChangeAspect="1"/>
          </p:cNvPicPr>
          <p:nvPr/>
        </p:nvPicPr>
        <p:blipFill>
          <a:blip r:embed="rId2"/>
          <a:stretch>
            <a:fillRect/>
          </a:stretch>
        </p:blipFill>
        <p:spPr>
          <a:xfrm>
            <a:off x="1399761" y="2246291"/>
            <a:ext cx="6299752" cy="4177009"/>
          </a:xfrm>
          <a:prstGeom prst="rect">
            <a:avLst/>
          </a:prstGeom>
        </p:spPr>
      </p:pic>
      <p:pic>
        <p:nvPicPr>
          <p:cNvPr id="7" name="Picture 6">
            <a:extLst>
              <a:ext uri="{FF2B5EF4-FFF2-40B4-BE49-F238E27FC236}">
                <a16:creationId xmlns:a16="http://schemas.microsoft.com/office/drawing/2014/main" id="{7AD39EEA-C338-494D-8820-9FF6C429C748}"/>
              </a:ext>
            </a:extLst>
          </p:cNvPr>
          <p:cNvPicPr>
            <a:picLocks noChangeAspect="1"/>
          </p:cNvPicPr>
          <p:nvPr/>
        </p:nvPicPr>
        <p:blipFill>
          <a:blip r:embed="rId3"/>
          <a:stretch>
            <a:fillRect/>
          </a:stretch>
        </p:blipFill>
        <p:spPr>
          <a:xfrm>
            <a:off x="8099149" y="2820228"/>
            <a:ext cx="1771650" cy="2171700"/>
          </a:xfrm>
          <a:prstGeom prst="rect">
            <a:avLst/>
          </a:prstGeom>
        </p:spPr>
      </p:pic>
    </p:spTree>
    <p:extLst>
      <p:ext uri="{BB962C8B-B14F-4D97-AF65-F5344CB8AC3E}">
        <p14:creationId xmlns:p14="http://schemas.microsoft.com/office/powerpoint/2010/main" val="2581112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A97EA-5DD6-40CE-97EC-E82544D933DE}"/>
              </a:ext>
            </a:extLst>
          </p:cNvPr>
          <p:cNvSpPr>
            <a:spLocks noGrp="1"/>
          </p:cNvSpPr>
          <p:nvPr>
            <p:ph type="title"/>
          </p:nvPr>
        </p:nvSpPr>
        <p:spPr>
          <a:xfrm>
            <a:off x="838200" y="365126"/>
            <a:ext cx="10515600" cy="814318"/>
          </a:xfrm>
        </p:spPr>
        <p:txBody>
          <a:bodyPr/>
          <a:lstStyle/>
          <a:p>
            <a:r>
              <a:rPr lang="en-US" dirty="0"/>
              <a:t>MAP</a:t>
            </a:r>
            <a:endParaRPr lang="en-IN" dirty="0"/>
          </a:p>
        </p:txBody>
      </p:sp>
      <p:sp>
        <p:nvSpPr>
          <p:cNvPr id="3" name="Content Placeholder 2">
            <a:extLst>
              <a:ext uri="{FF2B5EF4-FFF2-40B4-BE49-F238E27FC236}">
                <a16:creationId xmlns:a16="http://schemas.microsoft.com/office/drawing/2014/main" id="{2035B226-0DC1-465D-AFB0-3E749E045214}"/>
              </a:ext>
            </a:extLst>
          </p:cNvPr>
          <p:cNvSpPr>
            <a:spLocks noGrp="1"/>
          </p:cNvSpPr>
          <p:nvPr>
            <p:ph idx="1"/>
          </p:nvPr>
        </p:nvSpPr>
        <p:spPr>
          <a:xfrm>
            <a:off x="838200" y="1073426"/>
            <a:ext cx="10515600" cy="5103537"/>
          </a:xfrm>
        </p:spPr>
        <p:txBody>
          <a:bodyPr>
            <a:normAutofit/>
          </a:bodyPr>
          <a:lstStyle/>
          <a:p>
            <a:pPr algn="just">
              <a:lnSpc>
                <a:spcPct val="150000"/>
              </a:lnSpc>
            </a:pPr>
            <a:r>
              <a:rPr lang="en-US" sz="1400" b="0" i="0" dirty="0">
                <a:solidFill>
                  <a:srgbClr val="212529"/>
                </a:solidFill>
                <a:effectLst/>
                <a:latin typeface="Arial" panose="020B0604020202020204" pitchFamily="34" charset="0"/>
                <a:cs typeface="Arial" panose="020B0604020202020204" pitchFamily="34" charset="0"/>
              </a:rPr>
              <a:t>Map is used to represent the geographical distribution of data by plotting the same size points on the geographical background. It helps the user to grasp the overall distribution of the data, but it is a tough task if you want to observe specific data</a:t>
            </a:r>
          </a:p>
          <a:p>
            <a:pPr>
              <a:lnSpc>
                <a:spcPct val="150000"/>
              </a:lnSpc>
            </a:pPr>
            <a:endParaRPr lang="en-IN"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48C0FA6-9ED9-4A94-B749-FF899E8E7F8F}"/>
              </a:ext>
            </a:extLst>
          </p:cNvPr>
          <p:cNvPicPr>
            <a:picLocks noChangeAspect="1"/>
          </p:cNvPicPr>
          <p:nvPr/>
        </p:nvPicPr>
        <p:blipFill>
          <a:blip r:embed="rId2"/>
          <a:stretch>
            <a:fillRect/>
          </a:stretch>
        </p:blipFill>
        <p:spPr>
          <a:xfrm>
            <a:off x="1060173" y="2087838"/>
            <a:ext cx="9753600" cy="4219575"/>
          </a:xfrm>
          <a:prstGeom prst="rect">
            <a:avLst/>
          </a:prstGeom>
        </p:spPr>
      </p:pic>
    </p:spTree>
    <p:extLst>
      <p:ext uri="{BB962C8B-B14F-4D97-AF65-F5344CB8AC3E}">
        <p14:creationId xmlns:p14="http://schemas.microsoft.com/office/powerpoint/2010/main" val="4221604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D939A-725F-4892-8D66-DCF5256257D7}"/>
              </a:ext>
            </a:extLst>
          </p:cNvPr>
          <p:cNvSpPr>
            <a:spLocks noGrp="1"/>
          </p:cNvSpPr>
          <p:nvPr>
            <p:ph type="title"/>
          </p:nvPr>
        </p:nvSpPr>
        <p:spPr>
          <a:xfrm>
            <a:off x="838200" y="808383"/>
            <a:ext cx="9498496" cy="344556"/>
          </a:xfrm>
        </p:spPr>
        <p:txBody>
          <a:bodyPr>
            <a:normAutofit fontScale="90000"/>
          </a:bodyPr>
          <a:lstStyle/>
          <a:p>
            <a:r>
              <a:rPr lang="en-US" b="1" i="1" u="sng" dirty="0"/>
              <a:t>Thumb rules of creating Visualization :</a:t>
            </a:r>
            <a:br>
              <a:rPr lang="en-US" dirty="0"/>
            </a:br>
            <a:br>
              <a:rPr lang="en-US" dirty="0"/>
            </a:br>
            <a:endParaRPr lang="en-IN" dirty="0"/>
          </a:p>
        </p:txBody>
      </p:sp>
      <p:sp>
        <p:nvSpPr>
          <p:cNvPr id="3" name="Content Placeholder 2">
            <a:extLst>
              <a:ext uri="{FF2B5EF4-FFF2-40B4-BE49-F238E27FC236}">
                <a16:creationId xmlns:a16="http://schemas.microsoft.com/office/drawing/2014/main" id="{35AB19FC-D3B3-4E01-A233-963E62D4D95D}"/>
              </a:ext>
            </a:extLst>
          </p:cNvPr>
          <p:cNvSpPr>
            <a:spLocks noGrp="1"/>
          </p:cNvSpPr>
          <p:nvPr>
            <p:ph idx="1"/>
          </p:nvPr>
        </p:nvSpPr>
        <p:spPr>
          <a:xfrm>
            <a:off x="838200" y="1152939"/>
            <a:ext cx="10515600" cy="5024024"/>
          </a:xfrm>
        </p:spPr>
        <p:txBody>
          <a:bodyPr/>
          <a:lstStyle/>
          <a:p>
            <a:r>
              <a:rPr lang="en-US" dirty="0">
                <a:solidFill>
                  <a:srgbClr val="FF0000"/>
                </a:solidFill>
              </a:rPr>
              <a:t>Below few points we need to ask ourself before creating any visualization </a:t>
            </a:r>
          </a:p>
          <a:p>
            <a:pPr lvl="1">
              <a:lnSpc>
                <a:spcPct val="150000"/>
              </a:lnSpc>
            </a:pPr>
            <a:r>
              <a:rPr lang="en-US" sz="2800" dirty="0"/>
              <a:t>Who is our Business User for report I create ? Will they be familiar of visuals I create ?</a:t>
            </a:r>
          </a:p>
          <a:p>
            <a:pPr lvl="1">
              <a:lnSpc>
                <a:spcPct val="150000"/>
              </a:lnSpc>
            </a:pPr>
            <a:r>
              <a:rPr lang="en-US" sz="2800" dirty="0"/>
              <a:t>Will the visual suited for the specific data from semantic model? Will data  portray it accurately by visuals which created? </a:t>
            </a:r>
          </a:p>
          <a:p>
            <a:pPr lvl="1">
              <a:lnSpc>
                <a:spcPct val="150000"/>
              </a:lnSpc>
            </a:pPr>
            <a:r>
              <a:rPr lang="en-US" sz="2800" dirty="0"/>
              <a:t>What you want to tell with this visual? Does it provide meaningful insights to the Business users ?</a:t>
            </a:r>
          </a:p>
          <a:p>
            <a:endParaRPr lang="en-US" dirty="0"/>
          </a:p>
        </p:txBody>
      </p:sp>
    </p:spTree>
    <p:extLst>
      <p:ext uri="{BB962C8B-B14F-4D97-AF65-F5344CB8AC3E}">
        <p14:creationId xmlns:p14="http://schemas.microsoft.com/office/powerpoint/2010/main" val="3658623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110A8-95D6-428C-BD04-9441B6B54112}"/>
              </a:ext>
            </a:extLst>
          </p:cNvPr>
          <p:cNvSpPr>
            <a:spLocks noGrp="1"/>
          </p:cNvSpPr>
          <p:nvPr>
            <p:ph type="title"/>
          </p:nvPr>
        </p:nvSpPr>
        <p:spPr>
          <a:xfrm>
            <a:off x="838200" y="365126"/>
            <a:ext cx="10515600" cy="456510"/>
          </a:xfrm>
        </p:spPr>
        <p:txBody>
          <a:bodyPr>
            <a:normAutofit fontScale="90000"/>
          </a:bodyPr>
          <a:lstStyle/>
          <a:p>
            <a:r>
              <a:rPr lang="en-US" dirty="0"/>
              <a:t>Choose Your Visuals: </a:t>
            </a:r>
            <a:endParaRPr lang="en-IN" dirty="0"/>
          </a:p>
        </p:txBody>
      </p:sp>
      <p:sp>
        <p:nvSpPr>
          <p:cNvPr id="3" name="Content Placeholder 2">
            <a:extLst>
              <a:ext uri="{FF2B5EF4-FFF2-40B4-BE49-F238E27FC236}">
                <a16:creationId xmlns:a16="http://schemas.microsoft.com/office/drawing/2014/main" id="{2267F698-9DB4-4302-BE5B-1793F595BEE0}"/>
              </a:ext>
            </a:extLst>
          </p:cNvPr>
          <p:cNvSpPr>
            <a:spLocks noGrp="1"/>
          </p:cNvSpPr>
          <p:nvPr>
            <p:ph idx="1"/>
          </p:nvPr>
        </p:nvSpPr>
        <p:spPr>
          <a:xfrm>
            <a:off x="838200" y="821636"/>
            <a:ext cx="10515600" cy="5671238"/>
          </a:xfrm>
        </p:spPr>
        <p:txBody>
          <a:bodyPr/>
          <a:lstStyle/>
          <a:p>
            <a:endParaRPr lang="en-US" dirty="0"/>
          </a:p>
          <a:p>
            <a:endParaRPr lang="en-IN" dirty="0"/>
          </a:p>
          <a:p>
            <a:pPr marL="0" indent="0">
              <a:buNone/>
            </a:pPr>
            <a:endParaRPr lang="en-IN" dirty="0"/>
          </a:p>
        </p:txBody>
      </p:sp>
      <p:sp>
        <p:nvSpPr>
          <p:cNvPr id="4" name="Rectangle 3">
            <a:extLst>
              <a:ext uri="{FF2B5EF4-FFF2-40B4-BE49-F238E27FC236}">
                <a16:creationId xmlns:a16="http://schemas.microsoft.com/office/drawing/2014/main" id="{9E9A1D51-4EC6-4D1C-9EBD-B8EA2F6701DB}"/>
              </a:ext>
            </a:extLst>
          </p:cNvPr>
          <p:cNvSpPr/>
          <p:nvPr/>
        </p:nvSpPr>
        <p:spPr>
          <a:xfrm>
            <a:off x="864704" y="821636"/>
            <a:ext cx="2269435" cy="887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Compare Values against One or  Multiple fields </a:t>
            </a:r>
            <a:endParaRPr lang="en-IN" dirty="0"/>
          </a:p>
        </p:txBody>
      </p:sp>
      <p:sp>
        <p:nvSpPr>
          <p:cNvPr id="5" name="Rectangle 4">
            <a:extLst>
              <a:ext uri="{FF2B5EF4-FFF2-40B4-BE49-F238E27FC236}">
                <a16:creationId xmlns:a16="http://schemas.microsoft.com/office/drawing/2014/main" id="{90051F3E-ED5A-4667-980C-4F248A2B7E9D}"/>
              </a:ext>
            </a:extLst>
          </p:cNvPr>
          <p:cNvSpPr/>
          <p:nvPr/>
        </p:nvSpPr>
        <p:spPr>
          <a:xfrm>
            <a:off x="3352800" y="821635"/>
            <a:ext cx="2269435" cy="887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Over Time Filed </a:t>
            </a:r>
            <a:endParaRPr lang="en-IN" dirty="0"/>
          </a:p>
        </p:txBody>
      </p:sp>
      <p:sp>
        <p:nvSpPr>
          <p:cNvPr id="6" name="Rectangle 5">
            <a:extLst>
              <a:ext uri="{FF2B5EF4-FFF2-40B4-BE49-F238E27FC236}">
                <a16:creationId xmlns:a16="http://schemas.microsoft.com/office/drawing/2014/main" id="{13B8BF39-CA85-46EA-8C75-F2B79ED58CFE}"/>
              </a:ext>
            </a:extLst>
          </p:cNvPr>
          <p:cNvSpPr/>
          <p:nvPr/>
        </p:nvSpPr>
        <p:spPr>
          <a:xfrm>
            <a:off x="5963478" y="821636"/>
            <a:ext cx="2269435" cy="887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Distribution of Data by Fields</a:t>
            </a:r>
            <a:endParaRPr lang="en-IN" dirty="0"/>
          </a:p>
        </p:txBody>
      </p:sp>
      <p:sp>
        <p:nvSpPr>
          <p:cNvPr id="7" name="Rectangle 6">
            <a:extLst>
              <a:ext uri="{FF2B5EF4-FFF2-40B4-BE49-F238E27FC236}">
                <a16:creationId xmlns:a16="http://schemas.microsoft.com/office/drawing/2014/main" id="{5FB3AE74-FB15-4E57-8BE7-811F4E5AB652}"/>
              </a:ext>
            </a:extLst>
          </p:cNvPr>
          <p:cNvSpPr/>
          <p:nvPr/>
        </p:nvSpPr>
        <p:spPr>
          <a:xfrm>
            <a:off x="8428382" y="821635"/>
            <a:ext cx="2269435" cy="887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Summarization At Whole </a:t>
            </a:r>
            <a:endParaRPr lang="en-IN" dirty="0"/>
          </a:p>
        </p:txBody>
      </p:sp>
      <p:pic>
        <p:nvPicPr>
          <p:cNvPr id="9" name="Picture 8">
            <a:extLst>
              <a:ext uri="{FF2B5EF4-FFF2-40B4-BE49-F238E27FC236}">
                <a16:creationId xmlns:a16="http://schemas.microsoft.com/office/drawing/2014/main" id="{78F6FC75-D6F2-4644-9A30-0C30A7589390}"/>
              </a:ext>
            </a:extLst>
          </p:cNvPr>
          <p:cNvPicPr>
            <a:picLocks noChangeAspect="1"/>
          </p:cNvPicPr>
          <p:nvPr/>
        </p:nvPicPr>
        <p:blipFill>
          <a:blip r:embed="rId2"/>
          <a:stretch>
            <a:fillRect/>
          </a:stretch>
        </p:blipFill>
        <p:spPr>
          <a:xfrm>
            <a:off x="864704" y="1904895"/>
            <a:ext cx="2342325" cy="772044"/>
          </a:xfrm>
          <a:prstGeom prst="rect">
            <a:avLst/>
          </a:prstGeom>
        </p:spPr>
      </p:pic>
      <p:pic>
        <p:nvPicPr>
          <p:cNvPr id="11" name="Picture 10">
            <a:extLst>
              <a:ext uri="{FF2B5EF4-FFF2-40B4-BE49-F238E27FC236}">
                <a16:creationId xmlns:a16="http://schemas.microsoft.com/office/drawing/2014/main" id="{A361751F-0337-4838-B387-21A885C78DC8}"/>
              </a:ext>
            </a:extLst>
          </p:cNvPr>
          <p:cNvPicPr>
            <a:picLocks noChangeAspect="1"/>
          </p:cNvPicPr>
          <p:nvPr/>
        </p:nvPicPr>
        <p:blipFill>
          <a:blip r:embed="rId3"/>
          <a:stretch>
            <a:fillRect/>
          </a:stretch>
        </p:blipFill>
        <p:spPr>
          <a:xfrm>
            <a:off x="864703" y="2676939"/>
            <a:ext cx="2368830" cy="2551257"/>
          </a:xfrm>
          <a:prstGeom prst="rect">
            <a:avLst/>
          </a:prstGeom>
        </p:spPr>
      </p:pic>
      <p:pic>
        <p:nvPicPr>
          <p:cNvPr id="13" name="Picture 12">
            <a:extLst>
              <a:ext uri="{FF2B5EF4-FFF2-40B4-BE49-F238E27FC236}">
                <a16:creationId xmlns:a16="http://schemas.microsoft.com/office/drawing/2014/main" id="{13A7F389-DE0A-49F7-86FA-B99717D3B677}"/>
              </a:ext>
            </a:extLst>
          </p:cNvPr>
          <p:cNvPicPr>
            <a:picLocks noChangeAspect="1"/>
          </p:cNvPicPr>
          <p:nvPr/>
        </p:nvPicPr>
        <p:blipFill>
          <a:blip r:embed="rId4"/>
          <a:stretch>
            <a:fillRect/>
          </a:stretch>
        </p:blipFill>
        <p:spPr>
          <a:xfrm>
            <a:off x="868017" y="5228197"/>
            <a:ext cx="2365515" cy="1264678"/>
          </a:xfrm>
          <a:prstGeom prst="rect">
            <a:avLst/>
          </a:prstGeom>
        </p:spPr>
      </p:pic>
      <p:pic>
        <p:nvPicPr>
          <p:cNvPr id="15" name="Picture 14">
            <a:extLst>
              <a:ext uri="{FF2B5EF4-FFF2-40B4-BE49-F238E27FC236}">
                <a16:creationId xmlns:a16="http://schemas.microsoft.com/office/drawing/2014/main" id="{494AAFD2-F2A8-4B3B-B09A-7CD979CA1F2E}"/>
              </a:ext>
            </a:extLst>
          </p:cNvPr>
          <p:cNvPicPr>
            <a:picLocks noChangeAspect="1"/>
          </p:cNvPicPr>
          <p:nvPr/>
        </p:nvPicPr>
        <p:blipFill>
          <a:blip r:embed="rId5"/>
          <a:stretch>
            <a:fillRect/>
          </a:stretch>
        </p:blipFill>
        <p:spPr>
          <a:xfrm>
            <a:off x="3352799" y="1874049"/>
            <a:ext cx="2269435" cy="4662009"/>
          </a:xfrm>
          <a:prstGeom prst="rect">
            <a:avLst/>
          </a:prstGeom>
        </p:spPr>
      </p:pic>
      <p:pic>
        <p:nvPicPr>
          <p:cNvPr id="17" name="Picture 16">
            <a:extLst>
              <a:ext uri="{FF2B5EF4-FFF2-40B4-BE49-F238E27FC236}">
                <a16:creationId xmlns:a16="http://schemas.microsoft.com/office/drawing/2014/main" id="{062F53A6-A6ED-4FD2-AC2B-B65BEF71D9C1}"/>
              </a:ext>
            </a:extLst>
          </p:cNvPr>
          <p:cNvPicPr>
            <a:picLocks noChangeAspect="1"/>
          </p:cNvPicPr>
          <p:nvPr/>
        </p:nvPicPr>
        <p:blipFill>
          <a:blip r:embed="rId6"/>
          <a:stretch>
            <a:fillRect/>
          </a:stretch>
        </p:blipFill>
        <p:spPr>
          <a:xfrm>
            <a:off x="5985426" y="1904895"/>
            <a:ext cx="2269435" cy="1931833"/>
          </a:xfrm>
          <a:prstGeom prst="rect">
            <a:avLst/>
          </a:prstGeom>
        </p:spPr>
      </p:pic>
      <p:pic>
        <p:nvPicPr>
          <p:cNvPr id="19" name="Picture 18">
            <a:extLst>
              <a:ext uri="{FF2B5EF4-FFF2-40B4-BE49-F238E27FC236}">
                <a16:creationId xmlns:a16="http://schemas.microsoft.com/office/drawing/2014/main" id="{5019B419-53BB-42C6-9254-8538A1AAEFEB}"/>
              </a:ext>
            </a:extLst>
          </p:cNvPr>
          <p:cNvPicPr>
            <a:picLocks noChangeAspect="1"/>
          </p:cNvPicPr>
          <p:nvPr/>
        </p:nvPicPr>
        <p:blipFill>
          <a:blip r:embed="rId7"/>
          <a:stretch>
            <a:fillRect/>
          </a:stretch>
        </p:blipFill>
        <p:spPr>
          <a:xfrm>
            <a:off x="8441634" y="1874049"/>
            <a:ext cx="2256183" cy="1886317"/>
          </a:xfrm>
          <a:prstGeom prst="rect">
            <a:avLst/>
          </a:prstGeom>
        </p:spPr>
      </p:pic>
      <p:sp>
        <p:nvSpPr>
          <p:cNvPr id="20" name="Rectangle 19">
            <a:extLst>
              <a:ext uri="{FF2B5EF4-FFF2-40B4-BE49-F238E27FC236}">
                <a16:creationId xmlns:a16="http://schemas.microsoft.com/office/drawing/2014/main" id="{4BC92AC2-47EF-4D6D-A0AF-1A26E20A9EB0}"/>
              </a:ext>
            </a:extLst>
          </p:cNvPr>
          <p:cNvSpPr/>
          <p:nvPr/>
        </p:nvSpPr>
        <p:spPr>
          <a:xfrm>
            <a:off x="5985426" y="4032095"/>
            <a:ext cx="4616313" cy="394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 Ranks (Ex: Top 5 or Bottom 5)</a:t>
            </a:r>
            <a:endParaRPr lang="en-IN" dirty="0"/>
          </a:p>
        </p:txBody>
      </p:sp>
      <p:pic>
        <p:nvPicPr>
          <p:cNvPr id="22" name="Picture 21">
            <a:extLst>
              <a:ext uri="{FF2B5EF4-FFF2-40B4-BE49-F238E27FC236}">
                <a16:creationId xmlns:a16="http://schemas.microsoft.com/office/drawing/2014/main" id="{61125CBA-82A0-4388-A4F6-554518CF9134}"/>
              </a:ext>
            </a:extLst>
          </p:cNvPr>
          <p:cNvPicPr>
            <a:picLocks noChangeAspect="1"/>
          </p:cNvPicPr>
          <p:nvPr/>
        </p:nvPicPr>
        <p:blipFill>
          <a:blip r:embed="rId8"/>
          <a:stretch>
            <a:fillRect/>
          </a:stretch>
        </p:blipFill>
        <p:spPr>
          <a:xfrm>
            <a:off x="7126769" y="4420443"/>
            <a:ext cx="2442956" cy="1415964"/>
          </a:xfrm>
          <a:prstGeom prst="rect">
            <a:avLst/>
          </a:prstGeom>
        </p:spPr>
      </p:pic>
      <p:pic>
        <p:nvPicPr>
          <p:cNvPr id="24" name="Picture 23">
            <a:extLst>
              <a:ext uri="{FF2B5EF4-FFF2-40B4-BE49-F238E27FC236}">
                <a16:creationId xmlns:a16="http://schemas.microsoft.com/office/drawing/2014/main" id="{1BA5B3EF-2FE4-4416-B9E7-309141C605FB}"/>
              </a:ext>
            </a:extLst>
          </p:cNvPr>
          <p:cNvPicPr>
            <a:picLocks noChangeAspect="1"/>
          </p:cNvPicPr>
          <p:nvPr/>
        </p:nvPicPr>
        <p:blipFill>
          <a:blip r:embed="rId9"/>
          <a:stretch>
            <a:fillRect/>
          </a:stretch>
        </p:blipFill>
        <p:spPr>
          <a:xfrm>
            <a:off x="7098195" y="5818821"/>
            <a:ext cx="2473775" cy="809917"/>
          </a:xfrm>
          <a:prstGeom prst="rect">
            <a:avLst/>
          </a:prstGeom>
        </p:spPr>
      </p:pic>
    </p:spTree>
    <p:extLst>
      <p:ext uri="{BB962C8B-B14F-4D97-AF65-F5344CB8AC3E}">
        <p14:creationId xmlns:p14="http://schemas.microsoft.com/office/powerpoint/2010/main" val="1666437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1AD99-8BC6-43A8-A7C5-FDBAB307FDC1}"/>
              </a:ext>
            </a:extLst>
          </p:cNvPr>
          <p:cNvSpPr>
            <a:spLocks noGrp="1"/>
          </p:cNvSpPr>
          <p:nvPr>
            <p:ph type="title"/>
          </p:nvPr>
        </p:nvSpPr>
        <p:spPr>
          <a:xfrm>
            <a:off x="838200" y="365125"/>
            <a:ext cx="10515600" cy="681797"/>
          </a:xfrm>
        </p:spPr>
        <p:txBody>
          <a:bodyPr>
            <a:normAutofit fontScale="90000"/>
          </a:bodyPr>
          <a:lstStyle/>
          <a:p>
            <a:r>
              <a:rPr lang="en-US" dirty="0"/>
              <a:t>High Level Information of Charts </a:t>
            </a:r>
            <a:endParaRPr lang="en-IN" dirty="0"/>
          </a:p>
        </p:txBody>
      </p:sp>
      <p:sp>
        <p:nvSpPr>
          <p:cNvPr id="3" name="Content Placeholder 2">
            <a:extLst>
              <a:ext uri="{FF2B5EF4-FFF2-40B4-BE49-F238E27FC236}">
                <a16:creationId xmlns:a16="http://schemas.microsoft.com/office/drawing/2014/main" id="{7CC26492-3BD6-43B0-94B3-4C266F839FFD}"/>
              </a:ext>
            </a:extLst>
          </p:cNvPr>
          <p:cNvSpPr>
            <a:spLocks noGrp="1"/>
          </p:cNvSpPr>
          <p:nvPr>
            <p:ph idx="1"/>
          </p:nvPr>
        </p:nvSpPr>
        <p:spPr>
          <a:xfrm>
            <a:off x="838200" y="1046922"/>
            <a:ext cx="10515600" cy="5130041"/>
          </a:xfrm>
        </p:spPr>
        <p:txBody>
          <a:bodyPr>
            <a:normAutofit/>
          </a:bodyPr>
          <a:lstStyle/>
          <a:p>
            <a:r>
              <a:rPr lang="en-US" dirty="0"/>
              <a:t>Choose your Power BI visuals based on the type of insight as follows:</a:t>
            </a:r>
          </a:p>
          <a:p>
            <a:r>
              <a:rPr lang="en-US" b="1" dirty="0">
                <a:solidFill>
                  <a:srgbClr val="FF0000"/>
                </a:solidFill>
              </a:rPr>
              <a:t>Data Comparison:-- </a:t>
            </a:r>
            <a:r>
              <a:rPr lang="en-US" sz="2000" dirty="0"/>
              <a:t>Bar Chart, Grouped Bar, Line Chart, Bubble Chart, Area Chart, Stacked Bar, Ribbon, Shape Map, Donut, Tree map</a:t>
            </a:r>
          </a:p>
          <a:p>
            <a:r>
              <a:rPr lang="en-US" b="1" dirty="0">
                <a:solidFill>
                  <a:srgbClr val="FF0000"/>
                </a:solidFill>
              </a:rPr>
              <a:t>Data Over Time :-- </a:t>
            </a:r>
            <a:r>
              <a:rPr lang="en-US" sz="2000" dirty="0"/>
              <a:t>Bar Chart, Line Chart, Stacked Bar, Area Chart, Stacked Area, Bubble Chart, Waterfall</a:t>
            </a:r>
          </a:p>
          <a:p>
            <a:r>
              <a:rPr lang="en-US" b="1" dirty="0">
                <a:solidFill>
                  <a:srgbClr val="FF0000"/>
                </a:solidFill>
              </a:rPr>
              <a:t>Data Distribution: - </a:t>
            </a:r>
            <a:r>
              <a:rPr lang="en-US" sz="2000" dirty="0"/>
              <a:t>Bubble Chart, Grouped Bar</a:t>
            </a:r>
          </a:p>
          <a:p>
            <a:r>
              <a:rPr lang="en-US" b="1" dirty="0">
                <a:solidFill>
                  <a:srgbClr val="FF0000"/>
                </a:solidFill>
              </a:rPr>
              <a:t>Part-to-Whole - </a:t>
            </a:r>
            <a:r>
              <a:rPr lang="en-US" sz="2000" dirty="0"/>
              <a:t>Donut, Stacked Bar, Tree map</a:t>
            </a:r>
          </a:p>
          <a:p>
            <a:r>
              <a:rPr lang="en-US" b="1" dirty="0">
                <a:solidFill>
                  <a:srgbClr val="FF0000"/>
                </a:solidFill>
              </a:rPr>
              <a:t>Ranking </a:t>
            </a:r>
            <a:r>
              <a:rPr lang="en-US" dirty="0"/>
              <a:t>- </a:t>
            </a:r>
            <a:r>
              <a:rPr lang="en-US" sz="2000" dirty="0"/>
              <a:t>Ordered Column, Ordered Bar, Ribbon, Funnel</a:t>
            </a:r>
          </a:p>
          <a:p>
            <a:endParaRPr lang="en-IN" dirty="0"/>
          </a:p>
        </p:txBody>
      </p:sp>
    </p:spTree>
    <p:extLst>
      <p:ext uri="{BB962C8B-B14F-4D97-AF65-F5344CB8AC3E}">
        <p14:creationId xmlns:p14="http://schemas.microsoft.com/office/powerpoint/2010/main" val="4291396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98093-C854-4A6B-8917-86A66D4F46D3}"/>
              </a:ext>
            </a:extLst>
          </p:cNvPr>
          <p:cNvSpPr>
            <a:spLocks noGrp="1"/>
          </p:cNvSpPr>
          <p:nvPr>
            <p:ph type="title"/>
          </p:nvPr>
        </p:nvSpPr>
        <p:spPr>
          <a:xfrm>
            <a:off x="838200" y="365125"/>
            <a:ext cx="10515600" cy="85449"/>
          </a:xfrm>
        </p:spPr>
        <p:txBody>
          <a:bodyPr>
            <a:normAutofit fontScale="90000"/>
          </a:bodyPr>
          <a:lstStyle/>
          <a:p>
            <a:br>
              <a:rPr lang="en-US" b="0" i="0" dirty="0">
                <a:solidFill>
                  <a:srgbClr val="212529"/>
                </a:solidFill>
                <a:effectLst/>
                <a:latin typeface="adobe-clean"/>
              </a:rPr>
            </a:br>
            <a:r>
              <a:rPr lang="en-US" b="0" i="0" dirty="0">
                <a:solidFill>
                  <a:srgbClr val="212529"/>
                </a:solidFill>
                <a:effectLst/>
                <a:latin typeface="adobe-clean"/>
              </a:rPr>
              <a:t>Bar Charts</a:t>
            </a:r>
            <a:br>
              <a:rPr lang="en-US" b="0" i="0" dirty="0">
                <a:solidFill>
                  <a:srgbClr val="212529"/>
                </a:solidFill>
                <a:effectLst/>
                <a:latin typeface="adobe-clean"/>
              </a:rPr>
            </a:br>
            <a:endParaRPr lang="en-IN" dirty="0"/>
          </a:p>
        </p:txBody>
      </p:sp>
      <p:sp>
        <p:nvSpPr>
          <p:cNvPr id="3" name="Content Placeholder 2">
            <a:extLst>
              <a:ext uri="{FF2B5EF4-FFF2-40B4-BE49-F238E27FC236}">
                <a16:creationId xmlns:a16="http://schemas.microsoft.com/office/drawing/2014/main" id="{3C9C5C66-F27E-4C57-AF52-2B41AE90347E}"/>
              </a:ext>
            </a:extLst>
          </p:cNvPr>
          <p:cNvSpPr>
            <a:spLocks noGrp="1"/>
          </p:cNvSpPr>
          <p:nvPr>
            <p:ph idx="1"/>
          </p:nvPr>
        </p:nvSpPr>
        <p:spPr>
          <a:xfrm>
            <a:off x="838200" y="622852"/>
            <a:ext cx="10515600" cy="5554111"/>
          </a:xfrm>
        </p:spPr>
        <p:txBody>
          <a:bodyPr/>
          <a:lstStyle/>
          <a:p>
            <a:pPr marL="0" indent="0" algn="l">
              <a:lnSpc>
                <a:spcPct val="150000"/>
              </a:lnSpc>
              <a:buNone/>
            </a:pPr>
            <a:r>
              <a:rPr lang="en-US" sz="1600" i="0" dirty="0">
                <a:solidFill>
                  <a:srgbClr val="212529"/>
                </a:solidFill>
                <a:effectLst/>
                <a:latin typeface="Arial" panose="020B0604020202020204" pitchFamily="34" charset="0"/>
                <a:cs typeface="Arial" panose="020B0604020202020204" pitchFamily="34" charset="0"/>
              </a:rPr>
              <a:t>Bar charts are mostly used graphs because they are simple to create and easy to understand. Bar charts are also called horizontal charts that represent the absolute data. They are useful to display the data that include negative values because it is possible to position the bars above and below the x-axis. </a:t>
            </a:r>
          </a:p>
          <a:p>
            <a:pPr marL="0" indent="0" algn="l">
              <a:lnSpc>
                <a:spcPct val="150000"/>
              </a:lnSpc>
              <a:buNone/>
            </a:pPr>
            <a:r>
              <a:rPr lang="en-US" sz="1600" b="1" dirty="0">
                <a:solidFill>
                  <a:srgbClr val="FF0000"/>
                </a:solidFill>
                <a:latin typeface="Arial" panose="020B0604020202020204" pitchFamily="34" charset="0"/>
                <a:cs typeface="Arial" panose="020B0604020202020204" pitchFamily="34" charset="0"/>
              </a:rPr>
              <a:t>Ex: </a:t>
            </a:r>
            <a:r>
              <a:rPr lang="en-US" sz="1600" dirty="0">
                <a:solidFill>
                  <a:srgbClr val="212529"/>
                </a:solidFill>
                <a:latin typeface="Arial" panose="020B0604020202020204" pitchFamily="34" charset="0"/>
                <a:cs typeface="Arial" panose="020B0604020202020204" pitchFamily="34" charset="0"/>
              </a:rPr>
              <a:t>The Below image shows the comparison of Sales trends in  different countries</a:t>
            </a:r>
          </a:p>
          <a:p>
            <a:pPr marL="0" indent="0" algn="l">
              <a:lnSpc>
                <a:spcPct val="150000"/>
              </a:lnSpc>
              <a:buNone/>
            </a:pPr>
            <a:endParaRPr lang="en-IN" sz="1600" dirty="0">
              <a:solidFill>
                <a:srgbClr val="212529"/>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7D34B28-65BD-4C8F-8D90-F62A02B5E000}"/>
              </a:ext>
            </a:extLst>
          </p:cNvPr>
          <p:cNvPicPr>
            <a:picLocks noChangeAspect="1"/>
          </p:cNvPicPr>
          <p:nvPr/>
        </p:nvPicPr>
        <p:blipFill>
          <a:blip r:embed="rId2"/>
          <a:stretch>
            <a:fillRect/>
          </a:stretch>
        </p:blipFill>
        <p:spPr>
          <a:xfrm>
            <a:off x="945460" y="2432602"/>
            <a:ext cx="10317512" cy="3564698"/>
          </a:xfrm>
          <a:prstGeom prst="rect">
            <a:avLst/>
          </a:prstGeom>
        </p:spPr>
      </p:pic>
    </p:spTree>
    <p:extLst>
      <p:ext uri="{BB962C8B-B14F-4D97-AF65-F5344CB8AC3E}">
        <p14:creationId xmlns:p14="http://schemas.microsoft.com/office/powerpoint/2010/main" val="714386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EC686-E139-47E0-9ADA-90A5FCFF9878}"/>
              </a:ext>
            </a:extLst>
          </p:cNvPr>
          <p:cNvSpPr>
            <a:spLocks noGrp="1"/>
          </p:cNvSpPr>
          <p:nvPr>
            <p:ph type="title"/>
          </p:nvPr>
        </p:nvSpPr>
        <p:spPr>
          <a:xfrm>
            <a:off x="838200" y="365125"/>
            <a:ext cx="10515600" cy="522771"/>
          </a:xfrm>
        </p:spPr>
        <p:txBody>
          <a:bodyPr>
            <a:normAutofit fontScale="90000"/>
          </a:bodyPr>
          <a:lstStyle/>
          <a:p>
            <a:r>
              <a:rPr lang="en-US" dirty="0"/>
              <a:t>Line Chart</a:t>
            </a:r>
            <a:endParaRPr lang="en-IN" dirty="0"/>
          </a:p>
        </p:txBody>
      </p:sp>
      <p:sp>
        <p:nvSpPr>
          <p:cNvPr id="3" name="Content Placeholder 2">
            <a:extLst>
              <a:ext uri="{FF2B5EF4-FFF2-40B4-BE49-F238E27FC236}">
                <a16:creationId xmlns:a16="http://schemas.microsoft.com/office/drawing/2014/main" id="{9AEAC1AA-2D42-4547-834B-A48799A23CD6}"/>
              </a:ext>
            </a:extLst>
          </p:cNvPr>
          <p:cNvSpPr>
            <a:spLocks noGrp="1"/>
          </p:cNvSpPr>
          <p:nvPr>
            <p:ph idx="1"/>
          </p:nvPr>
        </p:nvSpPr>
        <p:spPr>
          <a:xfrm>
            <a:off x="838200" y="887896"/>
            <a:ext cx="10515600" cy="5289067"/>
          </a:xfrm>
        </p:spPr>
        <p:txBody>
          <a:bodyPr>
            <a:normAutofit/>
          </a:bodyPr>
          <a:lstStyle/>
          <a:p>
            <a:pPr algn="l">
              <a:lnSpc>
                <a:spcPct val="150000"/>
              </a:lnSpc>
            </a:pPr>
            <a:r>
              <a:rPr lang="en-US" sz="1600" b="0" i="0" dirty="0">
                <a:solidFill>
                  <a:srgbClr val="212529"/>
                </a:solidFill>
                <a:effectLst/>
                <a:latin typeface="Arial" panose="020B0604020202020204" pitchFamily="34" charset="0"/>
                <a:cs typeface="Arial" panose="020B0604020202020204" pitchFamily="34" charset="0"/>
              </a:rPr>
              <a:t>Line charts are mostly used charts to represent the data and are characterized by a series of data points connected by a straight line. Each point in the line corresponds to a data value in the given category. It shows the exact value of the plotted data. Line charts should only be used to measure the trends over a period of time, </a:t>
            </a:r>
            <a:r>
              <a:rPr lang="en-US" sz="1600" b="1" i="0" dirty="0">
                <a:solidFill>
                  <a:srgbClr val="FF0000"/>
                </a:solidFill>
                <a:effectLst/>
                <a:latin typeface="Arial" panose="020B0604020202020204" pitchFamily="34" charset="0"/>
                <a:cs typeface="Arial" panose="020B0604020202020204" pitchFamily="34" charset="0"/>
              </a:rPr>
              <a:t>e.g. dates, months, and years</a:t>
            </a:r>
          </a:p>
          <a:p>
            <a:pPr algn="l"/>
            <a:r>
              <a:rPr lang="en-US" sz="1600" b="1" i="0" dirty="0">
                <a:solidFill>
                  <a:srgbClr val="212529"/>
                </a:solidFill>
                <a:effectLst/>
                <a:latin typeface="Arial" panose="020B0604020202020204" pitchFamily="34" charset="0"/>
                <a:cs typeface="Arial" panose="020B0604020202020204" pitchFamily="34" charset="0"/>
              </a:rPr>
              <a:t>For Instance:</a:t>
            </a:r>
            <a:endParaRPr lang="en-US" sz="1600" b="0" i="0" dirty="0">
              <a:solidFill>
                <a:srgbClr val="212529"/>
              </a:solidFill>
              <a:effectLst/>
              <a:latin typeface="Arial" panose="020B0604020202020204" pitchFamily="34" charset="0"/>
              <a:cs typeface="Arial" panose="020B0604020202020204" pitchFamily="34" charset="0"/>
            </a:endParaRPr>
          </a:p>
          <a:p>
            <a:pPr marL="0" indent="0" algn="just">
              <a:buNone/>
            </a:pPr>
            <a:r>
              <a:rPr lang="en-US" sz="1600" b="0" i="0" dirty="0">
                <a:solidFill>
                  <a:srgbClr val="212529"/>
                </a:solidFill>
                <a:effectLst/>
                <a:latin typeface="Arial" panose="020B0604020202020204" pitchFamily="34" charset="0"/>
                <a:cs typeface="Arial" panose="020B0604020202020204" pitchFamily="34" charset="0"/>
              </a:rPr>
              <a:t>The below line chart shows the Sales and Profits by year and quarter filed</a:t>
            </a:r>
          </a:p>
          <a:p>
            <a:endParaRPr lang="en-IN" dirty="0"/>
          </a:p>
        </p:txBody>
      </p:sp>
      <p:pic>
        <p:nvPicPr>
          <p:cNvPr id="5" name="Picture 4">
            <a:extLst>
              <a:ext uri="{FF2B5EF4-FFF2-40B4-BE49-F238E27FC236}">
                <a16:creationId xmlns:a16="http://schemas.microsoft.com/office/drawing/2014/main" id="{A2C5B33B-E3CA-4E4B-B11A-FA2E1313AB56}"/>
              </a:ext>
            </a:extLst>
          </p:cNvPr>
          <p:cNvPicPr>
            <a:picLocks noChangeAspect="1"/>
          </p:cNvPicPr>
          <p:nvPr/>
        </p:nvPicPr>
        <p:blipFill>
          <a:blip r:embed="rId2"/>
          <a:stretch>
            <a:fillRect/>
          </a:stretch>
        </p:blipFill>
        <p:spPr>
          <a:xfrm>
            <a:off x="1792357" y="3310903"/>
            <a:ext cx="6384235" cy="3181972"/>
          </a:xfrm>
          <a:prstGeom prst="rect">
            <a:avLst/>
          </a:prstGeom>
        </p:spPr>
      </p:pic>
    </p:spTree>
    <p:extLst>
      <p:ext uri="{BB962C8B-B14F-4D97-AF65-F5344CB8AC3E}">
        <p14:creationId xmlns:p14="http://schemas.microsoft.com/office/powerpoint/2010/main" val="2144297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3C437-50D3-4C6C-977D-11579C5A1200}"/>
              </a:ext>
            </a:extLst>
          </p:cNvPr>
          <p:cNvSpPr>
            <a:spLocks noGrp="1"/>
          </p:cNvSpPr>
          <p:nvPr>
            <p:ph type="title"/>
          </p:nvPr>
        </p:nvSpPr>
        <p:spPr>
          <a:xfrm>
            <a:off x="838200" y="413025"/>
            <a:ext cx="10515600" cy="536023"/>
          </a:xfrm>
        </p:spPr>
        <p:txBody>
          <a:bodyPr>
            <a:normAutofit fontScale="90000"/>
          </a:bodyPr>
          <a:lstStyle/>
          <a:p>
            <a:r>
              <a:rPr lang="en-IN" b="0" i="0" dirty="0">
                <a:solidFill>
                  <a:srgbClr val="212529"/>
                </a:solidFill>
                <a:effectLst/>
                <a:latin typeface="adobe-clean"/>
              </a:rPr>
              <a:t>Combo Charts</a:t>
            </a:r>
            <a:br>
              <a:rPr lang="en-IN" b="0" i="0" dirty="0">
                <a:solidFill>
                  <a:srgbClr val="212529"/>
                </a:solidFill>
                <a:effectLst/>
                <a:latin typeface="adobe-clean"/>
              </a:rPr>
            </a:br>
            <a:endParaRPr lang="en-IN" dirty="0"/>
          </a:p>
        </p:txBody>
      </p:sp>
      <p:sp>
        <p:nvSpPr>
          <p:cNvPr id="3" name="Content Placeholder 2">
            <a:extLst>
              <a:ext uri="{FF2B5EF4-FFF2-40B4-BE49-F238E27FC236}">
                <a16:creationId xmlns:a16="http://schemas.microsoft.com/office/drawing/2014/main" id="{B788596B-1CC1-446F-ADD9-B1DB11CF2E79}"/>
              </a:ext>
            </a:extLst>
          </p:cNvPr>
          <p:cNvSpPr>
            <a:spLocks noGrp="1"/>
          </p:cNvSpPr>
          <p:nvPr>
            <p:ph idx="1"/>
          </p:nvPr>
        </p:nvSpPr>
        <p:spPr>
          <a:xfrm>
            <a:off x="838200" y="636104"/>
            <a:ext cx="10515600" cy="5540859"/>
          </a:xfrm>
        </p:spPr>
        <p:txBody>
          <a:bodyPr>
            <a:normAutofit/>
          </a:bodyPr>
          <a:lstStyle/>
          <a:p>
            <a:pPr>
              <a:lnSpc>
                <a:spcPct val="150000"/>
              </a:lnSpc>
            </a:pPr>
            <a:r>
              <a:rPr lang="en-US" sz="1400" b="0" i="0" dirty="0">
                <a:solidFill>
                  <a:srgbClr val="212529"/>
                </a:solidFill>
                <a:effectLst/>
                <a:latin typeface="Arial" panose="020B0604020202020204" pitchFamily="34" charset="0"/>
                <a:cs typeface="Arial" panose="020B0604020202020204" pitchFamily="34" charset="0"/>
              </a:rPr>
              <a:t>A combo chart is a combination of both the column charts and line charts that help you to make a quicker comparison of the data. The combo chart shows the relationship between two measures in a single visualization. It also helps to compare multiple measures with different values</a:t>
            </a:r>
          </a:p>
          <a:p>
            <a:endParaRPr lang="en-US" sz="1400" dirty="0">
              <a:solidFill>
                <a:srgbClr val="212529"/>
              </a:solidFill>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2E64E62-BB55-420C-BB07-90BCB4291707}"/>
              </a:ext>
            </a:extLst>
          </p:cNvPr>
          <p:cNvPicPr>
            <a:picLocks noChangeAspect="1"/>
          </p:cNvPicPr>
          <p:nvPr/>
        </p:nvPicPr>
        <p:blipFill>
          <a:blip r:embed="rId2"/>
          <a:stretch>
            <a:fillRect/>
          </a:stretch>
        </p:blipFill>
        <p:spPr>
          <a:xfrm>
            <a:off x="1169710" y="1748493"/>
            <a:ext cx="7678535" cy="4741527"/>
          </a:xfrm>
          <a:prstGeom prst="rect">
            <a:avLst/>
          </a:prstGeom>
        </p:spPr>
      </p:pic>
      <p:grpSp>
        <p:nvGrpSpPr>
          <p:cNvPr id="10" name="Group 9">
            <a:extLst>
              <a:ext uri="{FF2B5EF4-FFF2-40B4-BE49-F238E27FC236}">
                <a16:creationId xmlns:a16="http://schemas.microsoft.com/office/drawing/2014/main" id="{EABF54A4-C98B-46A2-A741-EE8996816A0D}"/>
              </a:ext>
            </a:extLst>
          </p:cNvPr>
          <p:cNvGrpSpPr/>
          <p:nvPr/>
        </p:nvGrpSpPr>
        <p:grpSpPr>
          <a:xfrm>
            <a:off x="8848245" y="2266122"/>
            <a:ext cx="1988860" cy="3318047"/>
            <a:chOff x="8026612" y="2129251"/>
            <a:chExt cx="1657350" cy="2505075"/>
          </a:xfrm>
        </p:grpSpPr>
        <p:pic>
          <p:nvPicPr>
            <p:cNvPr id="7" name="Picture 6">
              <a:extLst>
                <a:ext uri="{FF2B5EF4-FFF2-40B4-BE49-F238E27FC236}">
                  <a16:creationId xmlns:a16="http://schemas.microsoft.com/office/drawing/2014/main" id="{14E251A7-254B-4905-89BD-7659FF033901}"/>
                </a:ext>
              </a:extLst>
            </p:cNvPr>
            <p:cNvPicPr>
              <a:picLocks noChangeAspect="1"/>
            </p:cNvPicPr>
            <p:nvPr/>
          </p:nvPicPr>
          <p:blipFill>
            <a:blip r:embed="rId3"/>
            <a:stretch>
              <a:fillRect/>
            </a:stretch>
          </p:blipFill>
          <p:spPr>
            <a:xfrm>
              <a:off x="8026612" y="2129251"/>
              <a:ext cx="1657350" cy="1857375"/>
            </a:xfrm>
            <a:prstGeom prst="rect">
              <a:avLst/>
            </a:prstGeom>
          </p:spPr>
        </p:pic>
        <p:pic>
          <p:nvPicPr>
            <p:cNvPr id="9" name="Picture 8">
              <a:extLst>
                <a:ext uri="{FF2B5EF4-FFF2-40B4-BE49-F238E27FC236}">
                  <a16:creationId xmlns:a16="http://schemas.microsoft.com/office/drawing/2014/main" id="{767372BB-4173-478F-AAFE-3895600604BD}"/>
                </a:ext>
              </a:extLst>
            </p:cNvPr>
            <p:cNvPicPr>
              <a:picLocks noChangeAspect="1"/>
            </p:cNvPicPr>
            <p:nvPr/>
          </p:nvPicPr>
          <p:blipFill>
            <a:blip r:embed="rId4"/>
            <a:stretch>
              <a:fillRect/>
            </a:stretch>
          </p:blipFill>
          <p:spPr>
            <a:xfrm>
              <a:off x="8055187" y="3986626"/>
              <a:ext cx="1628775" cy="647700"/>
            </a:xfrm>
            <a:prstGeom prst="rect">
              <a:avLst/>
            </a:prstGeom>
          </p:spPr>
        </p:pic>
      </p:grpSp>
    </p:spTree>
    <p:extLst>
      <p:ext uri="{BB962C8B-B14F-4D97-AF65-F5344CB8AC3E}">
        <p14:creationId xmlns:p14="http://schemas.microsoft.com/office/powerpoint/2010/main" val="1146532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0718E-02F1-4EAB-80A9-4A98BDAA7447}"/>
              </a:ext>
            </a:extLst>
          </p:cNvPr>
          <p:cNvSpPr>
            <a:spLocks noGrp="1"/>
          </p:cNvSpPr>
          <p:nvPr>
            <p:ph type="title"/>
          </p:nvPr>
        </p:nvSpPr>
        <p:spPr>
          <a:xfrm>
            <a:off x="838200" y="365126"/>
            <a:ext cx="10515600" cy="315912"/>
          </a:xfrm>
        </p:spPr>
        <p:txBody>
          <a:bodyPr>
            <a:normAutofit fontScale="90000"/>
          </a:bodyPr>
          <a:lstStyle/>
          <a:p>
            <a:r>
              <a:rPr lang="en-IN" b="0" i="0" dirty="0">
                <a:solidFill>
                  <a:srgbClr val="212529"/>
                </a:solidFill>
                <a:effectLst/>
                <a:latin typeface="adobe-clean"/>
              </a:rPr>
              <a:t>Pie Charts </a:t>
            </a:r>
            <a:br>
              <a:rPr lang="en-IN" b="0" i="0" dirty="0">
                <a:solidFill>
                  <a:srgbClr val="212529"/>
                </a:solidFill>
                <a:effectLst/>
                <a:latin typeface="adobe-clean"/>
              </a:rPr>
            </a:br>
            <a:endParaRPr lang="en-IN" dirty="0"/>
          </a:p>
        </p:txBody>
      </p:sp>
      <p:sp>
        <p:nvSpPr>
          <p:cNvPr id="3" name="Content Placeholder 2">
            <a:extLst>
              <a:ext uri="{FF2B5EF4-FFF2-40B4-BE49-F238E27FC236}">
                <a16:creationId xmlns:a16="http://schemas.microsoft.com/office/drawing/2014/main" id="{87A1E009-3B62-429D-AA46-4C48F8D9A496}"/>
              </a:ext>
            </a:extLst>
          </p:cNvPr>
          <p:cNvSpPr>
            <a:spLocks noGrp="1"/>
          </p:cNvSpPr>
          <p:nvPr>
            <p:ph idx="1"/>
          </p:nvPr>
        </p:nvSpPr>
        <p:spPr>
          <a:xfrm>
            <a:off x="838200" y="490330"/>
            <a:ext cx="10515600" cy="5686633"/>
          </a:xfrm>
        </p:spPr>
        <p:txBody>
          <a:bodyPr>
            <a:normAutofit/>
          </a:bodyPr>
          <a:lstStyle/>
          <a:p>
            <a:pPr>
              <a:lnSpc>
                <a:spcPct val="150000"/>
              </a:lnSpc>
            </a:pPr>
            <a:r>
              <a:rPr lang="en-US" sz="1400" b="0" i="0" dirty="0">
                <a:solidFill>
                  <a:srgbClr val="212529"/>
                </a:solidFill>
                <a:effectLst/>
                <a:latin typeface="Arial" panose="020B0604020202020204" pitchFamily="34" charset="0"/>
                <a:cs typeface="Arial" panose="020B0604020202020204" pitchFamily="34" charset="0"/>
              </a:rPr>
              <a:t>A pie chart is a circular statistical chart, and it shows the whole data in parts. Each portion of a pie chart represents the percentages, </a:t>
            </a:r>
            <a:r>
              <a:rPr lang="en-US" sz="1400" b="0" i="0" dirty="0">
                <a:solidFill>
                  <a:srgbClr val="FF0000"/>
                </a:solidFill>
                <a:effectLst/>
                <a:latin typeface="Arial" panose="020B0604020202020204" pitchFamily="34" charset="0"/>
                <a:cs typeface="Arial" panose="020B0604020202020204" pitchFamily="34" charset="0"/>
              </a:rPr>
              <a:t>and the sum of all parts should be equal to 100%. </a:t>
            </a:r>
            <a:r>
              <a:rPr lang="en-US" sz="1400" b="0" i="0" dirty="0">
                <a:solidFill>
                  <a:srgbClr val="212529"/>
                </a:solidFill>
                <a:effectLst/>
                <a:latin typeface="Arial" panose="020B0604020202020204" pitchFamily="34" charset="0"/>
                <a:cs typeface="Arial" panose="020B0604020202020204" pitchFamily="34" charset="0"/>
              </a:rPr>
              <a:t>The whole data can be divided into slices to show the numerical propositions of each part of the data. Pie charts are mostly used to represent the same category of data. It helps users to understand the data quickly. They are widely used in education, the business world, and communication media.</a:t>
            </a:r>
          </a:p>
          <a:p>
            <a:pPr marL="0" indent="0">
              <a:buNone/>
            </a:pPr>
            <a:endParaRPr lang="en-US" sz="1400" dirty="0">
              <a:solidFill>
                <a:srgbClr val="212529"/>
              </a:solidFill>
              <a:latin typeface="Arial" panose="020B0604020202020204" pitchFamily="34" charset="0"/>
              <a:cs typeface="Arial" panose="020B0604020202020204" pitchFamily="34" charset="0"/>
            </a:endParaRPr>
          </a:p>
          <a:p>
            <a:pPr marL="0" indent="0">
              <a:buNone/>
            </a:pPr>
            <a:r>
              <a:rPr lang="en-US" sz="1400" dirty="0">
                <a:solidFill>
                  <a:srgbClr val="212529"/>
                </a:solidFill>
                <a:latin typeface="Arial" panose="020B0604020202020204" pitchFamily="34" charset="0"/>
                <a:cs typeface="Arial" panose="020B0604020202020204" pitchFamily="34" charset="0"/>
              </a:rPr>
              <a:t>For Ex : In the below Pie chart, it is clearly programming to show high level </a:t>
            </a:r>
            <a:r>
              <a:rPr lang="en-US" sz="1400" b="1" dirty="0">
                <a:solidFill>
                  <a:srgbClr val="FF0000"/>
                </a:solidFill>
                <a:latin typeface="Arial" panose="020B0604020202020204" pitchFamily="34" charset="0"/>
                <a:cs typeface="Arial" panose="020B0604020202020204" pitchFamily="34" charset="0"/>
              </a:rPr>
              <a:t>sales segregated by category</a:t>
            </a:r>
            <a:r>
              <a:rPr lang="en-US" sz="1400" dirty="0">
                <a:solidFill>
                  <a:srgbClr val="212529"/>
                </a:solidFill>
                <a:latin typeface="Arial" panose="020B0604020202020204" pitchFamily="34" charset="0"/>
                <a:cs typeface="Arial" panose="020B0604020202020204" pitchFamily="34" charset="0"/>
              </a:rPr>
              <a:t>.</a:t>
            </a:r>
          </a:p>
          <a:p>
            <a:pPr marL="0" indent="0">
              <a:buNone/>
            </a:pPr>
            <a:endParaRPr lang="en-US" sz="1400" dirty="0">
              <a:solidFill>
                <a:srgbClr val="212529"/>
              </a:solidFill>
              <a:latin typeface="Arial" panose="020B0604020202020204" pitchFamily="34" charset="0"/>
              <a:cs typeface="Arial" panose="020B0604020202020204" pitchFamily="34" charset="0"/>
            </a:endParaRPr>
          </a:p>
          <a:p>
            <a:pPr marL="0" indent="0">
              <a:buNone/>
            </a:pPr>
            <a:endParaRPr lang="en-IN" sz="1400" dirty="0">
              <a:solidFill>
                <a:srgbClr val="212529"/>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C1DAFE5-AA11-418B-9B69-381A0A72C096}"/>
              </a:ext>
            </a:extLst>
          </p:cNvPr>
          <p:cNvPicPr>
            <a:picLocks noChangeAspect="1"/>
          </p:cNvPicPr>
          <p:nvPr/>
        </p:nvPicPr>
        <p:blipFill>
          <a:blip r:embed="rId2"/>
          <a:stretch>
            <a:fillRect/>
          </a:stretch>
        </p:blipFill>
        <p:spPr>
          <a:xfrm>
            <a:off x="2044148" y="2538412"/>
            <a:ext cx="6092688" cy="3451572"/>
          </a:xfrm>
          <a:prstGeom prst="rect">
            <a:avLst/>
          </a:prstGeom>
        </p:spPr>
      </p:pic>
    </p:spTree>
    <p:extLst>
      <p:ext uri="{BB962C8B-B14F-4D97-AF65-F5344CB8AC3E}">
        <p14:creationId xmlns:p14="http://schemas.microsoft.com/office/powerpoint/2010/main" val="2149732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375E5-B417-4455-ABD0-B71D09468AC5}"/>
              </a:ext>
            </a:extLst>
          </p:cNvPr>
          <p:cNvSpPr>
            <a:spLocks noGrp="1"/>
          </p:cNvSpPr>
          <p:nvPr>
            <p:ph type="title"/>
          </p:nvPr>
        </p:nvSpPr>
        <p:spPr>
          <a:xfrm>
            <a:off x="838200" y="365126"/>
            <a:ext cx="10515600" cy="456510"/>
          </a:xfrm>
        </p:spPr>
        <p:txBody>
          <a:bodyPr>
            <a:normAutofit fontScale="90000"/>
          </a:bodyPr>
          <a:lstStyle/>
          <a:p>
            <a:r>
              <a:rPr lang="en-US" dirty="0"/>
              <a:t>Area Chart</a:t>
            </a:r>
            <a:endParaRPr lang="en-IN" dirty="0"/>
          </a:p>
        </p:txBody>
      </p:sp>
      <p:sp>
        <p:nvSpPr>
          <p:cNvPr id="3" name="Content Placeholder 2">
            <a:extLst>
              <a:ext uri="{FF2B5EF4-FFF2-40B4-BE49-F238E27FC236}">
                <a16:creationId xmlns:a16="http://schemas.microsoft.com/office/drawing/2014/main" id="{3CA7A736-81B4-48E4-B3CE-71F4E9D83A6A}"/>
              </a:ext>
            </a:extLst>
          </p:cNvPr>
          <p:cNvSpPr>
            <a:spLocks noGrp="1"/>
          </p:cNvSpPr>
          <p:nvPr>
            <p:ph idx="1"/>
          </p:nvPr>
        </p:nvSpPr>
        <p:spPr>
          <a:xfrm>
            <a:off x="838200" y="821636"/>
            <a:ext cx="10515600" cy="5355327"/>
          </a:xfrm>
        </p:spPr>
        <p:txBody>
          <a:bodyPr>
            <a:normAutofit/>
          </a:bodyPr>
          <a:lstStyle/>
          <a:p>
            <a:pPr algn="just">
              <a:lnSpc>
                <a:spcPct val="150000"/>
              </a:lnSpc>
            </a:pPr>
            <a:r>
              <a:rPr lang="en-US" sz="1400" b="0" i="0" dirty="0">
                <a:solidFill>
                  <a:srgbClr val="212529"/>
                </a:solidFill>
                <a:effectLst/>
                <a:latin typeface="Arial" panose="020B0604020202020204" pitchFamily="34" charset="0"/>
                <a:cs typeface="Arial" panose="020B0604020202020204" pitchFamily="34" charset="0"/>
              </a:rPr>
              <a:t>The area chart depends on line charts to display quantitative graphical data. The area between the axis and lines is commonly filled with colors, textures, and patterns. You can compare more than two quantities with area charts. It shows the trend changes over time and can be used to attract the attention of the users to know the total changes across the trends.</a:t>
            </a:r>
          </a:p>
          <a:p>
            <a:pPr algn="l">
              <a:lnSpc>
                <a:spcPct val="150000"/>
              </a:lnSpc>
            </a:pPr>
            <a:r>
              <a:rPr lang="en-US" sz="1400" b="1" i="0" dirty="0">
                <a:solidFill>
                  <a:srgbClr val="212529"/>
                </a:solidFill>
                <a:effectLst/>
                <a:latin typeface="Arial" panose="020B0604020202020204" pitchFamily="34" charset="0"/>
                <a:cs typeface="Arial" panose="020B0604020202020204" pitchFamily="34" charset="0"/>
              </a:rPr>
              <a:t>For Instance:</a:t>
            </a:r>
            <a:endParaRPr lang="en-US" sz="1400" b="0" i="0" dirty="0">
              <a:solidFill>
                <a:srgbClr val="212529"/>
              </a:solidFill>
              <a:effectLst/>
              <a:latin typeface="Arial" panose="020B0604020202020204" pitchFamily="34" charset="0"/>
              <a:cs typeface="Arial" panose="020B0604020202020204" pitchFamily="34" charset="0"/>
            </a:endParaRPr>
          </a:p>
          <a:p>
            <a:pPr marL="0" indent="0" algn="just">
              <a:lnSpc>
                <a:spcPct val="150000"/>
              </a:lnSpc>
              <a:buNone/>
            </a:pPr>
            <a:r>
              <a:rPr lang="en-US" sz="1400" b="0" i="0" dirty="0">
                <a:solidFill>
                  <a:srgbClr val="212529"/>
                </a:solidFill>
                <a:effectLst/>
                <a:latin typeface="Arial" panose="020B0604020202020204" pitchFamily="34" charset="0"/>
                <a:cs typeface="Arial" panose="020B0604020202020204" pitchFamily="34" charset="0"/>
              </a:rPr>
              <a:t>The below Area chart clearly shows you how the Sales of Year and Segment  over the past 4 years.</a:t>
            </a:r>
          </a:p>
          <a:p>
            <a:pPr marL="0" indent="0">
              <a:lnSpc>
                <a:spcPct val="150000"/>
              </a:lnSpc>
              <a:buNone/>
            </a:pPr>
            <a:endParaRPr lang="en-IN"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3C3FE4F-A65D-4353-9691-10A411A8612C}"/>
              </a:ext>
            </a:extLst>
          </p:cNvPr>
          <p:cNvPicPr>
            <a:picLocks noChangeAspect="1"/>
          </p:cNvPicPr>
          <p:nvPr/>
        </p:nvPicPr>
        <p:blipFill>
          <a:blip r:embed="rId2"/>
          <a:stretch>
            <a:fillRect/>
          </a:stretch>
        </p:blipFill>
        <p:spPr>
          <a:xfrm>
            <a:off x="1966291" y="2671762"/>
            <a:ext cx="6230072" cy="3821111"/>
          </a:xfrm>
          <a:prstGeom prst="rect">
            <a:avLst/>
          </a:prstGeom>
        </p:spPr>
      </p:pic>
      <p:grpSp>
        <p:nvGrpSpPr>
          <p:cNvPr id="10" name="Group 9">
            <a:extLst>
              <a:ext uri="{FF2B5EF4-FFF2-40B4-BE49-F238E27FC236}">
                <a16:creationId xmlns:a16="http://schemas.microsoft.com/office/drawing/2014/main" id="{2658D588-7F63-494A-A657-40E343005A94}"/>
              </a:ext>
            </a:extLst>
          </p:cNvPr>
          <p:cNvGrpSpPr/>
          <p:nvPr/>
        </p:nvGrpSpPr>
        <p:grpSpPr>
          <a:xfrm>
            <a:off x="8196363" y="2898913"/>
            <a:ext cx="2107300" cy="3104753"/>
            <a:chOff x="8196363" y="2898913"/>
            <a:chExt cx="2107300" cy="3104753"/>
          </a:xfrm>
        </p:grpSpPr>
        <p:pic>
          <p:nvPicPr>
            <p:cNvPr id="7" name="Picture 6">
              <a:extLst>
                <a:ext uri="{FF2B5EF4-FFF2-40B4-BE49-F238E27FC236}">
                  <a16:creationId xmlns:a16="http://schemas.microsoft.com/office/drawing/2014/main" id="{F1A3600C-1251-4EB6-A49B-60001056CC10}"/>
                </a:ext>
              </a:extLst>
            </p:cNvPr>
            <p:cNvPicPr>
              <a:picLocks noChangeAspect="1"/>
            </p:cNvPicPr>
            <p:nvPr/>
          </p:nvPicPr>
          <p:blipFill>
            <a:blip r:embed="rId3"/>
            <a:stretch>
              <a:fillRect/>
            </a:stretch>
          </p:blipFill>
          <p:spPr>
            <a:xfrm>
              <a:off x="8196363" y="2898913"/>
              <a:ext cx="2107300" cy="2223086"/>
            </a:xfrm>
            <a:prstGeom prst="rect">
              <a:avLst/>
            </a:prstGeom>
          </p:spPr>
        </p:pic>
        <p:pic>
          <p:nvPicPr>
            <p:cNvPr id="9" name="Picture 8">
              <a:extLst>
                <a:ext uri="{FF2B5EF4-FFF2-40B4-BE49-F238E27FC236}">
                  <a16:creationId xmlns:a16="http://schemas.microsoft.com/office/drawing/2014/main" id="{6A449426-BCA2-4E74-BF63-8E0F0C88133B}"/>
                </a:ext>
              </a:extLst>
            </p:cNvPr>
            <p:cNvPicPr>
              <a:picLocks noChangeAspect="1"/>
            </p:cNvPicPr>
            <p:nvPr/>
          </p:nvPicPr>
          <p:blipFill>
            <a:blip r:embed="rId4"/>
            <a:stretch>
              <a:fillRect/>
            </a:stretch>
          </p:blipFill>
          <p:spPr>
            <a:xfrm>
              <a:off x="8196363" y="5153352"/>
              <a:ext cx="2107300" cy="850314"/>
            </a:xfrm>
            <a:prstGeom prst="rect">
              <a:avLst/>
            </a:prstGeom>
          </p:spPr>
        </p:pic>
      </p:grpSp>
    </p:spTree>
    <p:extLst>
      <p:ext uri="{BB962C8B-B14F-4D97-AF65-F5344CB8AC3E}">
        <p14:creationId xmlns:p14="http://schemas.microsoft.com/office/powerpoint/2010/main" val="4227394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6B71F0934ED946B4F7B9E856102C8B" ma:contentTypeVersion="10" ma:contentTypeDescription="Create a new document." ma:contentTypeScope="" ma:versionID="0cd55ae5956583c0ebb6d1a4c29d97a2">
  <xsd:schema xmlns:xsd="http://www.w3.org/2001/XMLSchema" xmlns:xs="http://www.w3.org/2001/XMLSchema" xmlns:p="http://schemas.microsoft.com/office/2006/metadata/properties" xmlns:ns2="effde7b4-3a7d-4c1a-b282-ca159a7db355" xmlns:ns3="840813e1-25b1-47e2-925d-672dfb24e581" targetNamespace="http://schemas.microsoft.com/office/2006/metadata/properties" ma:root="true" ma:fieldsID="2cda24fd3b1c095a34e14665ad3bf9a0" ns2:_="" ns3:_="">
    <xsd:import namespace="effde7b4-3a7d-4c1a-b282-ca159a7db355"/>
    <xsd:import namespace="840813e1-25b1-47e2-925d-672dfb24e58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fde7b4-3a7d-4c1a-b282-ca159a7db3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40813e1-25b1-47e2-925d-672dfb24e58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4B6477D-CCEF-46DE-9412-861945FFD9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fde7b4-3a7d-4c1a-b282-ca159a7db355"/>
    <ds:schemaRef ds:uri="840813e1-25b1-47e2-925d-672dfb24e5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119FE30-3167-4521-88F9-24131109BD6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82</TotalTime>
  <Words>946</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adobe-clean</vt:lpstr>
      <vt:lpstr>Arial</vt:lpstr>
      <vt:lpstr>Calibri</vt:lpstr>
      <vt:lpstr>Calibri Light</vt:lpstr>
      <vt:lpstr>Office Theme</vt:lpstr>
      <vt:lpstr>Power BI -Charts</vt:lpstr>
      <vt:lpstr>Thumb rules of creating Visualization :  </vt:lpstr>
      <vt:lpstr>Choose Your Visuals: </vt:lpstr>
      <vt:lpstr>High Level Information of Charts </vt:lpstr>
      <vt:lpstr> Bar Charts </vt:lpstr>
      <vt:lpstr>Line Chart</vt:lpstr>
      <vt:lpstr>Combo Charts </vt:lpstr>
      <vt:lpstr>Pie Charts  </vt:lpstr>
      <vt:lpstr>Area Chart</vt:lpstr>
      <vt:lpstr>Doughnut Charts </vt:lpstr>
      <vt:lpstr>Funnel Charts </vt:lpstr>
      <vt:lpstr>Bubble Chart</vt:lpstr>
      <vt:lpstr>Waterfall Charts </vt:lpstr>
      <vt:lpstr>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-Charts</dc:title>
  <dc:creator>Vasudev Chowdary</dc:creator>
  <cp:lastModifiedBy>TANISHQ CHERUKURI</cp:lastModifiedBy>
  <cp:revision>13</cp:revision>
  <dcterms:created xsi:type="dcterms:W3CDTF">2024-04-06T01:21:06Z</dcterms:created>
  <dcterms:modified xsi:type="dcterms:W3CDTF">2024-10-30T01:55:44Z</dcterms:modified>
</cp:coreProperties>
</file>