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2/19/2025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2/19/2025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2/19/2025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2/19/2025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2/19/2025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Tanishq-Kandari/AICTE-Internship.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SECURE THE DATA TO PREVENT HACKERS</a:t>
            </a:r>
          </a:p>
        </p:txBody>
      </p:sp>
      <p:sp>
        <p:nvSpPr>
          <p:cNvPr id="4" name="TextBox 3"/>
          <p:cNvSpPr txBox="1"/>
          <p:nvPr/>
        </p:nvSpPr>
        <p:spPr>
          <a:xfrm>
            <a:off x="1612491" y="4419218"/>
            <a:ext cx="935740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smtClean="0">
                <a:solidFill>
                  <a:srgbClr val="FFFF00"/>
                </a:solidFill>
                <a:latin typeface="Arial" pitchFamily="34" charset="0"/>
                <a:cs typeface="Arial" pitchFamily="34" charset="0"/>
              </a:rPr>
              <a:t>Tanishq</a:t>
            </a:r>
            <a:r>
              <a:rPr lang="en-US" sz="2000" b="1" dirty="0" smtClean="0">
                <a:solidFill>
                  <a:srgbClr val="FFFF00"/>
                </a:solidFill>
                <a:latin typeface="Arial" pitchFamily="34" charset="0"/>
                <a:cs typeface="Arial" pitchFamily="34" charset="0"/>
              </a:rPr>
              <a:t> </a:t>
            </a:r>
            <a:r>
              <a:rPr lang="en-US" sz="2000" b="1" dirty="0" err="1" smtClean="0">
                <a:solidFill>
                  <a:srgbClr val="FFFF00"/>
                </a:solidFill>
                <a:latin typeface="Arial" pitchFamily="34" charset="0"/>
                <a:cs typeface="Arial" pitchFamily="34" charset="0"/>
              </a:rPr>
              <a:t>Kandari</a:t>
            </a:r>
            <a:r>
              <a:rPr lang="en-US" sz="2000" b="1" dirty="0" smtClean="0">
                <a:solidFill>
                  <a:srgbClr val="FFFF00"/>
                </a:solidFill>
                <a:latin typeface="Arial"/>
                <a:cs typeface="Arial"/>
              </a:rPr>
              <a:t>             </a:t>
            </a:r>
            <a:endParaRPr lang="en-US" sz="2000" b="1" dirty="0">
              <a:solidFill>
                <a:srgbClr val="FFFF00"/>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Graphic Era University (BTECH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pPr algn="ctr">
              <a:buNone/>
            </a:pPr>
            <a:r>
              <a:rPr lang="en-IN" sz="2800" dirty="0" smtClean="0">
                <a:latin typeface="Times New Roman" pitchFamily="18" charset="0"/>
                <a:cs typeface="Times New Roman" pitchFamily="18" charset="0"/>
                <a:hlinkClick r:id="rId2"/>
              </a:rPr>
              <a:t>https://github.com/Tanishq-Kandari/AICTE-Internship.git</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chor="t">
            <a:normAutofit/>
          </a:bodyPr>
          <a:lstStyle/>
          <a:p>
            <a:pPr marL="0" indent="0" algn="just">
              <a:lnSpc>
                <a:spcPct val="2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200000"/>
              </a:lnSpc>
              <a:buNone/>
            </a:pPr>
            <a:r>
              <a:rPr lang="en-US" sz="1800" dirty="0">
                <a:latin typeface="Times New Roman" panose="02020603050405020304" pitchFamily="18" charset="0"/>
                <a:cs typeface="Times New Roman" panose="02020603050405020304" pitchFamily="18" charset="0"/>
              </a:rPr>
              <a:t>Developing a secure method for hiding sensitive data within images is crucial to ensure confidentiality and prevent unauthorized access. Traditional encryption techniques may attract attention, whereas steganography conceals data within media files, making it less detectable. This project focuses on implementing a steganographic technique in JavaScript to embed and extract hidden text within images. Additionally, the solution ensures data integrity by verifying the extracted text against the original message.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xmlns="" id="{33718772-5BE7-DAB6-7339-51A290D7ADBD}"/>
              </a:ext>
            </a:extLst>
          </p:cNvPr>
          <p:cNvSpPr>
            <a:spLocks noGrp="1" noChangeArrowheads="1"/>
          </p:cNvSpPr>
          <p:nvPr>
            <p:ph idx="1"/>
          </p:nvPr>
        </p:nvSpPr>
        <p:spPr bwMode="auto">
          <a:xfrm>
            <a:off x="1712257" y="1926564"/>
            <a:ext cx="7647415" cy="38859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cv2 (OpenCV):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and manipulation.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with file handling and system operations.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string manipulation utilities.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GUI-based user interaction.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simpledialog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file selection and user input via dialogs.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PIL (Image,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ImageTk</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handling and displaying images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alert and confirmation messages to the user. </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chor="t">
            <a:normAutofit/>
          </a:bodyPr>
          <a:lstStyle/>
          <a:p>
            <a:pPr marL="0" indent="0">
              <a:lnSpc>
                <a:spcPct val="200000"/>
              </a:lnSpc>
              <a:buNone/>
            </a:pP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dirty="0">
                <a:latin typeface="Times New Roman" panose="02020603050405020304" pitchFamily="18" charset="0"/>
                <a:cs typeface="Times New Roman" panose="02020603050405020304" pitchFamily="18" charset="0"/>
              </a:rPr>
              <a:t>This project stands out with its user-friendly </a:t>
            </a:r>
            <a:r>
              <a:rPr lang="en-US" sz="1800" b="1" dirty="0">
                <a:latin typeface="Times New Roman" panose="02020603050405020304" pitchFamily="18" charset="0"/>
                <a:cs typeface="Times New Roman" panose="02020603050405020304" pitchFamily="18" charset="0"/>
              </a:rPr>
              <a:t>GUI</a:t>
            </a:r>
            <a:r>
              <a:rPr lang="en-US" sz="1800" dirty="0">
                <a:latin typeface="Times New Roman" panose="02020603050405020304" pitchFamily="18" charset="0"/>
                <a:cs typeface="Times New Roman" panose="02020603050405020304" pitchFamily="18" charset="0"/>
              </a:rPr>
              <a:t>, making it accessible even to users without prior technical knowledge. A </a:t>
            </a:r>
            <a:r>
              <a:rPr lang="en-US" sz="1800" b="1" dirty="0">
                <a:latin typeface="Times New Roman" panose="02020603050405020304" pitchFamily="18" charset="0"/>
                <a:cs typeface="Times New Roman" panose="02020603050405020304" pitchFamily="18" charset="0"/>
              </a:rPr>
              <a:t>passcode feature</a:t>
            </a:r>
            <a:r>
              <a:rPr lang="en-US" sz="1800" dirty="0">
                <a:latin typeface="Times New Roman" panose="02020603050405020304" pitchFamily="18" charset="0"/>
                <a:cs typeface="Times New Roman" panose="02020603050405020304" pitchFamily="18" charset="0"/>
              </a:rPr>
              <a:t> adds an extra layer of security, ensuring only authorized access to hidden data. Each component, including image insertion and message entry, is uniquely identified for seamless interaction. Implemented in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the project provides an interactive and intuitive experience. The combination of </a:t>
            </a:r>
            <a:r>
              <a:rPr lang="en-US" sz="1800" b="1" dirty="0">
                <a:latin typeface="Times New Roman" panose="02020603050405020304" pitchFamily="18" charset="0"/>
                <a:cs typeface="Times New Roman" panose="02020603050405020304" pitchFamily="18" charset="0"/>
              </a:rPr>
              <a:t>steganography, security, and accessibility</a:t>
            </a:r>
            <a:r>
              <a:rPr lang="en-US" sz="1800" dirty="0">
                <a:latin typeface="Times New Roman" panose="02020603050405020304" pitchFamily="18" charset="0"/>
                <a:cs typeface="Times New Roman" panose="02020603050405020304" pitchFamily="18" charset="0"/>
              </a:rPr>
              <a:t> makes it a unique and practical solution.</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xmlns="" id="{7C4DC756-C6A1-BABD-87B6-921C42C1DC5C}"/>
              </a:ext>
            </a:extLst>
          </p:cNvPr>
          <p:cNvSpPr>
            <a:spLocks noGrp="1" noChangeArrowheads="1"/>
          </p:cNvSpPr>
          <p:nvPr>
            <p:ph idx="1"/>
          </p:nvPr>
        </p:nvSpPr>
        <p:spPr bwMode="auto">
          <a:xfrm>
            <a:off x="581192" y="1920782"/>
            <a:ext cx="9523889" cy="3435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Activists: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Securely hide sensitive information in images to avoid detection.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for secure data transmission and forensic analysis.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 personal data without needing prior technical knowledge.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 &amp; Intelligence Agencies: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Conceal and retrieve confidential information safely.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&amp; Educators: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Demonstrate steganography concepts in an interactive way. </a:t>
            </a:r>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encryption</a:t>
            </a:r>
          </a:p>
        </p:txBody>
      </p:sp>
      <p:pic>
        <p:nvPicPr>
          <p:cNvPr id="7" name="Picture 6" descr="1.&#10;">
            <a:extLst>
              <a:ext uri="{FF2B5EF4-FFF2-40B4-BE49-F238E27FC236}">
                <a16:creationId xmlns:a16="http://schemas.microsoft.com/office/drawing/2014/main" xmlns="" id="{E6BC5DA2-37AB-972D-054D-EE6969259274}"/>
              </a:ext>
            </a:extLst>
          </p:cNvPr>
          <p:cNvPicPr>
            <a:picLocks noChangeAspect="1"/>
          </p:cNvPicPr>
          <p:nvPr/>
        </p:nvPicPr>
        <p:blipFill>
          <a:blip r:embed="rId2"/>
          <a:srcRect l="4696" t="8324" r="54244" b="16438"/>
          <a:stretch/>
        </p:blipFill>
        <p:spPr>
          <a:xfrm>
            <a:off x="688018" y="1535585"/>
            <a:ext cx="4154312" cy="428194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xmlns="" id="{444BB63F-F6CA-03A1-7001-A7C2993E0317}"/>
              </a:ext>
            </a:extLst>
          </p:cNvPr>
          <p:cNvPicPr>
            <a:picLocks noChangeAspect="1"/>
          </p:cNvPicPr>
          <p:nvPr/>
        </p:nvPicPr>
        <p:blipFill>
          <a:blip r:embed="rId3"/>
          <a:srcRect l="10932" t="16574" r="60108" b="29069"/>
          <a:stretch/>
        </p:blipFill>
        <p:spPr>
          <a:xfrm>
            <a:off x="5086552" y="1579113"/>
            <a:ext cx="2930014" cy="3093599"/>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xmlns="" id="{7293C31D-0E13-53C9-17F6-8158A04C372F}"/>
              </a:ext>
            </a:extLst>
          </p:cNvPr>
          <p:cNvPicPr>
            <a:picLocks noChangeAspect="1"/>
          </p:cNvPicPr>
          <p:nvPr/>
        </p:nvPicPr>
        <p:blipFill>
          <a:blip r:embed="rId4"/>
          <a:srcRect l="21791" t="20655" r="50221" b="25443"/>
          <a:stretch/>
        </p:blipFill>
        <p:spPr>
          <a:xfrm>
            <a:off x="8546375" y="3319291"/>
            <a:ext cx="2831690" cy="3067665"/>
          </a:xfrm>
          <a:prstGeom prst="rect">
            <a:avLst/>
          </a:prstGeom>
        </p:spPr>
      </p:pic>
      <p:pic>
        <p:nvPicPr>
          <p:cNvPr id="21" name="Picture 20" descr="A screenshot of a computer&#10;&#10;AI-generated content may be incorrect.">
            <a:extLst>
              <a:ext uri="{FF2B5EF4-FFF2-40B4-BE49-F238E27FC236}">
                <a16:creationId xmlns:a16="http://schemas.microsoft.com/office/drawing/2014/main" xmlns="" id="{1813DAC9-0322-FE77-4BDA-143E448D7FB7}"/>
              </a:ext>
            </a:extLst>
          </p:cNvPr>
          <p:cNvPicPr>
            <a:picLocks noChangeAspect="1"/>
          </p:cNvPicPr>
          <p:nvPr/>
        </p:nvPicPr>
        <p:blipFill>
          <a:blip r:embed="rId5"/>
          <a:stretch>
            <a:fillRect/>
          </a:stretch>
        </p:blipFill>
        <p:spPr>
          <a:xfrm>
            <a:off x="8260789" y="1128077"/>
            <a:ext cx="3739314" cy="1644350"/>
          </a:xfrm>
          <a:prstGeom prst="rect">
            <a:avLst/>
          </a:prstGeom>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3906D6-C8C1-A548-4A68-A7FE36BF31C1}"/>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decryption</a:t>
            </a:r>
            <a:endParaRPr lang="en-IN" dirty="0"/>
          </a:p>
        </p:txBody>
      </p:sp>
      <p:pic>
        <p:nvPicPr>
          <p:cNvPr id="4" name="Picture 3" descr="A screenshot of a computer&#10;&#10;AI-generated content may be incorrect.">
            <a:extLst>
              <a:ext uri="{FF2B5EF4-FFF2-40B4-BE49-F238E27FC236}">
                <a16:creationId xmlns:a16="http://schemas.microsoft.com/office/drawing/2014/main" xmlns="" id="{9C53D53F-4CD0-00EB-D553-41A2641ADC0D}"/>
              </a:ext>
            </a:extLst>
          </p:cNvPr>
          <p:cNvPicPr>
            <a:picLocks noChangeAspect="1"/>
          </p:cNvPicPr>
          <p:nvPr/>
        </p:nvPicPr>
        <p:blipFill>
          <a:blip r:embed="rId2"/>
          <a:srcRect l="32602" t="31852" r="46407" b="38138"/>
          <a:stretch/>
        </p:blipFill>
        <p:spPr>
          <a:xfrm>
            <a:off x="8434805" y="2332375"/>
            <a:ext cx="3442067" cy="2768071"/>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xmlns="" id="{70B94C97-55D5-7102-5FFC-13F8FBBFC7FA}"/>
              </a:ext>
            </a:extLst>
          </p:cNvPr>
          <p:cNvPicPr>
            <a:picLocks noChangeAspect="1"/>
          </p:cNvPicPr>
          <p:nvPr/>
        </p:nvPicPr>
        <p:blipFill>
          <a:blip r:embed="rId3"/>
          <a:srcRect l="13261" t="14219" r="45679" b="10543"/>
          <a:stretch/>
        </p:blipFill>
        <p:spPr>
          <a:xfrm>
            <a:off x="581192" y="1636336"/>
            <a:ext cx="4154312" cy="4281948"/>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xmlns="" id="{50FABA59-5957-4920-BB43-B66039E4099A}"/>
              </a:ext>
            </a:extLst>
          </p:cNvPr>
          <p:cNvPicPr>
            <a:picLocks noChangeAspect="1"/>
          </p:cNvPicPr>
          <p:nvPr/>
        </p:nvPicPr>
        <p:blipFill>
          <a:blip r:embed="rId4"/>
          <a:srcRect l="42231" t="41900" r="40787" b="36264"/>
          <a:stretch/>
        </p:blipFill>
        <p:spPr>
          <a:xfrm>
            <a:off x="5235677" y="1636336"/>
            <a:ext cx="2875936" cy="2080075"/>
          </a:xfrm>
          <a:prstGeom prst="rect">
            <a:avLst/>
          </a:prstGeom>
        </p:spPr>
      </p:pic>
    </p:spTree>
    <p:extLst>
      <p:ext uri="{BB962C8B-B14F-4D97-AF65-F5344CB8AC3E}">
        <p14:creationId xmlns:p14="http://schemas.microsoft.com/office/powerpoint/2010/main" xmlns="" val="128752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provides a </a:t>
            </a:r>
            <a:r>
              <a:rPr lang="en-US" sz="1800" b="1" dirty="0">
                <a:latin typeface="Times New Roman" panose="02020603050405020304" pitchFamily="18" charset="0"/>
                <a:cs typeface="Times New Roman" panose="02020603050405020304" pitchFamily="18" charset="0"/>
              </a:rPr>
              <a:t>secure and user-friendly</a:t>
            </a:r>
            <a:r>
              <a:rPr lang="en-US" sz="1800" dirty="0">
                <a:latin typeface="Times New Roman" panose="02020603050405020304" pitchFamily="18" charset="0"/>
                <a:cs typeface="Times New Roman" panose="02020603050405020304" pitchFamily="18" charset="0"/>
              </a:rPr>
              <a:t> approach to hiding sensitive data in images using steganography. By integrating a </a:t>
            </a:r>
            <a:r>
              <a:rPr lang="en-US" sz="1800" b="1" dirty="0">
                <a:latin typeface="Times New Roman" panose="02020603050405020304" pitchFamily="18" charset="0"/>
                <a:cs typeface="Times New Roman" panose="02020603050405020304" pitchFamily="18" charset="0"/>
              </a:rPr>
              <a:t>passcode feature and an intuitive GUI</a:t>
            </a:r>
            <a:r>
              <a:rPr lang="en-US" sz="1800" dirty="0">
                <a:latin typeface="Times New Roman" panose="02020603050405020304" pitchFamily="18" charset="0"/>
                <a:cs typeface="Times New Roman" panose="02020603050405020304" pitchFamily="18" charset="0"/>
              </a:rPr>
              <a:t>, it ensures accessibility for all users, even those without technical expertise. The use of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enhances interactivity, making it easy to experiment with and understand. However, a key concern is that </a:t>
            </a:r>
            <a:r>
              <a:rPr lang="en-US" sz="1800" b="1" dirty="0">
                <a:latin typeface="Times New Roman" panose="02020603050405020304" pitchFamily="18" charset="0"/>
                <a:cs typeface="Times New Roman" panose="02020603050405020304" pitchFamily="18" charset="0"/>
              </a:rPr>
              <a:t>steganographic methods can still be vulnerable</a:t>
            </a:r>
            <a:r>
              <a:rPr lang="en-US" sz="1800" dirty="0">
                <a:latin typeface="Times New Roman" panose="02020603050405020304" pitchFamily="18" charset="0"/>
                <a:cs typeface="Times New Roman" panose="02020603050405020304" pitchFamily="18" charset="0"/>
              </a:rPr>
              <a:t> to advanced detection techniques and modifications to the image. Ensuring </a:t>
            </a:r>
            <a:r>
              <a:rPr lang="en-US" sz="1800" b="1" dirty="0">
                <a:latin typeface="Times New Roman" panose="02020603050405020304" pitchFamily="18" charset="0"/>
                <a:cs typeface="Times New Roman" panose="02020603050405020304" pitchFamily="18" charset="0"/>
              </a:rPr>
              <a:t>robust encryption alongside steganography</a:t>
            </a:r>
            <a:r>
              <a:rPr lang="en-US" sz="1800" dirty="0">
                <a:latin typeface="Times New Roman" panose="02020603050405020304" pitchFamily="18" charset="0"/>
                <a:cs typeface="Times New Roman" panose="02020603050405020304" pitchFamily="18" charset="0"/>
              </a:rPr>
              <a:t> can further enhance security. Overall, this project offers a practical and effective solution for confidential data hiding while addressing usability challenges.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AICTE PPT Template (1)</Template>
  <TotalTime>4</TotalTime>
  <Words>471</Words>
  <Application>Microsoft Office PowerPoint</Application>
  <PresentationFormat>Custom</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 -  encryption</vt:lpstr>
      <vt:lpstr>Results -  decryption</vt:lpstr>
      <vt:lpstr>Conclusion</vt:lpstr>
      <vt:lpstr>GitHub Link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DATA HIDING IN IMAGES USING STEGANOGRAPHY</dc:title>
  <dc:creator>ankush singh</dc:creator>
  <cp:lastModifiedBy>DELL</cp:lastModifiedBy>
  <cp:revision>4</cp:revision>
  <dcterms:created xsi:type="dcterms:W3CDTF">2025-02-14T10:44:31Z</dcterms:created>
  <dcterms:modified xsi:type="dcterms:W3CDTF">2025-02-19T12:48:14Z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