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310" r:id="rId2"/>
    <p:sldId id="257" r:id="rId3"/>
    <p:sldId id="322" r:id="rId4"/>
    <p:sldId id="321" r:id="rId5"/>
    <p:sldId id="328" r:id="rId6"/>
    <p:sldId id="337" r:id="rId7"/>
    <p:sldId id="320" r:id="rId8"/>
    <p:sldId id="331" r:id="rId9"/>
    <p:sldId id="330" r:id="rId10"/>
    <p:sldId id="329" r:id="rId11"/>
    <p:sldId id="332" r:id="rId12"/>
    <p:sldId id="334" r:id="rId13"/>
    <p:sldId id="338" r:id="rId14"/>
    <p:sldId id="333" r:id="rId15"/>
    <p:sldId id="341" r:id="rId16"/>
    <p:sldId id="342" r:id="rId17"/>
    <p:sldId id="339" r:id="rId18"/>
    <p:sldId id="34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0109F-6E82-3A2B-23F3-B60B5A73AFE5}" v="439" dt="2024-05-01T23:31:17.248"/>
    <p1510:client id="{77B46F93-C915-D989-5F1D-C85165330AF7}" v="677" dt="2024-05-02T02:51:12.296"/>
    <p1510:client id="{9D1AB248-46D2-7BF4-9046-914F13D79926}" v="2" dt="2024-05-02T02:02:57.355"/>
    <p1510:client id="{A0232197-907F-4938-2ACA-218EB8127B6C}" v="1062" dt="2024-05-01T23:37:28.428"/>
    <p1510:client id="{B1D624A5-5173-4B83-5D75-BFAA67C524C0}" v="788" dt="2024-05-02T03:17:30.310"/>
    <p1510:client id="{CDA89C24-2189-6A18-769D-0F54A82673A5}" v="106" dt="2024-05-02T03:08:01.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24AED-54BE-48CE-853E-08891E85EBA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D8D2BF-E7D8-4AFB-89B0-586DEBEB1A76}">
      <dgm:prSet/>
      <dgm:spPr/>
      <dgm:t>
        <a:bodyPr/>
        <a:lstStyle/>
        <a:p>
          <a:pPr>
            <a:lnSpc>
              <a:spcPct val="100000"/>
            </a:lnSpc>
          </a:pPr>
          <a:r>
            <a:rPr lang="en-US" b="1"/>
            <a:t>INTRODUCTION</a:t>
          </a:r>
          <a:endParaRPr lang="en-US"/>
        </a:p>
      </dgm:t>
    </dgm:pt>
    <dgm:pt modelId="{D948B7F8-BB2E-46C0-8524-385AC9F9F89E}" type="parTrans" cxnId="{1F1346E1-2958-4286-A7B6-78278C6E65ED}">
      <dgm:prSet/>
      <dgm:spPr/>
      <dgm:t>
        <a:bodyPr/>
        <a:lstStyle/>
        <a:p>
          <a:endParaRPr lang="en-US"/>
        </a:p>
      </dgm:t>
    </dgm:pt>
    <dgm:pt modelId="{F0B0EE55-1B46-45AE-8C34-4E5B5B540AAB}" type="sibTrans" cxnId="{1F1346E1-2958-4286-A7B6-78278C6E65ED}">
      <dgm:prSet/>
      <dgm:spPr/>
      <dgm:t>
        <a:bodyPr/>
        <a:lstStyle/>
        <a:p>
          <a:endParaRPr lang="en-US"/>
        </a:p>
      </dgm:t>
    </dgm:pt>
    <dgm:pt modelId="{9D4CA963-C160-4BEF-BEA6-D1F0B1176299}">
      <dgm:prSet/>
      <dgm:spPr/>
      <dgm:t>
        <a:bodyPr/>
        <a:lstStyle/>
        <a:p>
          <a:pPr>
            <a:lnSpc>
              <a:spcPct val="100000"/>
            </a:lnSpc>
          </a:pPr>
          <a:r>
            <a:rPr lang="en-US" b="1"/>
            <a:t>ARCHITECTURE</a:t>
          </a:r>
          <a:endParaRPr lang="en-US"/>
        </a:p>
      </dgm:t>
    </dgm:pt>
    <dgm:pt modelId="{FAA07C19-41D4-4EAF-9DCA-529A12F3D439}" type="parTrans" cxnId="{9BE4A16E-319A-4B92-8098-9021B4FA1889}">
      <dgm:prSet/>
      <dgm:spPr/>
      <dgm:t>
        <a:bodyPr/>
        <a:lstStyle/>
        <a:p>
          <a:endParaRPr lang="en-US"/>
        </a:p>
      </dgm:t>
    </dgm:pt>
    <dgm:pt modelId="{0538D205-2693-49BC-B146-82246E06C014}" type="sibTrans" cxnId="{9BE4A16E-319A-4B92-8098-9021B4FA1889}">
      <dgm:prSet/>
      <dgm:spPr/>
      <dgm:t>
        <a:bodyPr/>
        <a:lstStyle/>
        <a:p>
          <a:endParaRPr lang="en-US"/>
        </a:p>
      </dgm:t>
    </dgm:pt>
    <dgm:pt modelId="{190675FC-3459-4597-B6FB-9E534E72B534}">
      <dgm:prSet/>
      <dgm:spPr/>
      <dgm:t>
        <a:bodyPr/>
        <a:lstStyle/>
        <a:p>
          <a:pPr>
            <a:lnSpc>
              <a:spcPct val="100000"/>
            </a:lnSpc>
          </a:pPr>
          <a:r>
            <a:rPr lang="en-US" b="1"/>
            <a:t>DATA SET</a:t>
          </a:r>
          <a:endParaRPr lang="en-US"/>
        </a:p>
      </dgm:t>
    </dgm:pt>
    <dgm:pt modelId="{4E1FD2EB-B28C-45AD-9A6B-E8F0D961D816}" type="parTrans" cxnId="{3D3A9079-1F7E-4676-A8BB-C4F731521B97}">
      <dgm:prSet/>
      <dgm:spPr/>
      <dgm:t>
        <a:bodyPr/>
        <a:lstStyle/>
        <a:p>
          <a:endParaRPr lang="en-US"/>
        </a:p>
      </dgm:t>
    </dgm:pt>
    <dgm:pt modelId="{2D8124B2-214E-45FB-8CFA-A581B602A2B6}" type="sibTrans" cxnId="{3D3A9079-1F7E-4676-A8BB-C4F731521B97}">
      <dgm:prSet/>
      <dgm:spPr/>
      <dgm:t>
        <a:bodyPr/>
        <a:lstStyle/>
        <a:p>
          <a:endParaRPr lang="en-US"/>
        </a:p>
      </dgm:t>
    </dgm:pt>
    <dgm:pt modelId="{0DAACD98-8AF8-4273-BA3F-6BB242D547F3}">
      <dgm:prSet/>
      <dgm:spPr/>
      <dgm:t>
        <a:bodyPr/>
        <a:lstStyle/>
        <a:p>
          <a:pPr>
            <a:lnSpc>
              <a:spcPct val="100000"/>
            </a:lnSpc>
          </a:pPr>
          <a:r>
            <a:rPr lang="en-US" b="1"/>
            <a:t>METHODOLOGY</a:t>
          </a:r>
          <a:endParaRPr lang="en-US"/>
        </a:p>
      </dgm:t>
    </dgm:pt>
    <dgm:pt modelId="{6FCDDE51-16D2-4A46-9071-3AEF5213BE91}" type="parTrans" cxnId="{42864939-5669-4440-9312-C39E264D998B}">
      <dgm:prSet/>
      <dgm:spPr/>
      <dgm:t>
        <a:bodyPr/>
        <a:lstStyle/>
        <a:p>
          <a:endParaRPr lang="en-US"/>
        </a:p>
      </dgm:t>
    </dgm:pt>
    <dgm:pt modelId="{C0CA62FE-352C-4E78-9890-3D12B815D3B2}" type="sibTrans" cxnId="{42864939-5669-4440-9312-C39E264D998B}">
      <dgm:prSet/>
      <dgm:spPr/>
      <dgm:t>
        <a:bodyPr/>
        <a:lstStyle/>
        <a:p>
          <a:endParaRPr lang="en-US"/>
        </a:p>
      </dgm:t>
    </dgm:pt>
    <dgm:pt modelId="{F929AA97-B480-403E-9268-09C90F14DBB3}">
      <dgm:prSet/>
      <dgm:spPr/>
      <dgm:t>
        <a:bodyPr/>
        <a:lstStyle/>
        <a:p>
          <a:pPr>
            <a:lnSpc>
              <a:spcPct val="100000"/>
            </a:lnSpc>
          </a:pPr>
          <a:r>
            <a:rPr lang="en-US" b="1"/>
            <a:t>BASELINE COMPARISONS</a:t>
          </a:r>
          <a:endParaRPr lang="en-US"/>
        </a:p>
      </dgm:t>
    </dgm:pt>
    <dgm:pt modelId="{4B3FE433-A646-4029-B6CF-41A3DB5C6888}" type="parTrans" cxnId="{BC283960-99A8-4752-8EAD-E1FD5B531933}">
      <dgm:prSet/>
      <dgm:spPr/>
      <dgm:t>
        <a:bodyPr/>
        <a:lstStyle/>
        <a:p>
          <a:endParaRPr lang="en-US"/>
        </a:p>
      </dgm:t>
    </dgm:pt>
    <dgm:pt modelId="{0622F4B9-939F-4E3D-85DE-8E0899A2A9EE}" type="sibTrans" cxnId="{BC283960-99A8-4752-8EAD-E1FD5B531933}">
      <dgm:prSet/>
      <dgm:spPr/>
      <dgm:t>
        <a:bodyPr/>
        <a:lstStyle/>
        <a:p>
          <a:endParaRPr lang="en-US"/>
        </a:p>
      </dgm:t>
    </dgm:pt>
    <dgm:pt modelId="{6408E3F9-F776-4F16-9A3B-26A5FC8C157D}">
      <dgm:prSet/>
      <dgm:spPr/>
      <dgm:t>
        <a:bodyPr/>
        <a:lstStyle/>
        <a:p>
          <a:pPr>
            <a:lnSpc>
              <a:spcPct val="100000"/>
            </a:lnSpc>
          </a:pPr>
          <a:r>
            <a:rPr lang="en-US" b="1"/>
            <a:t>EVALUATION </a:t>
          </a:r>
          <a:endParaRPr lang="en-US"/>
        </a:p>
      </dgm:t>
    </dgm:pt>
    <dgm:pt modelId="{24B9DA77-CD61-42C3-B9B7-45F374D9BDD6}" type="parTrans" cxnId="{E8770AA9-E12A-4A33-9562-B81AC69521EB}">
      <dgm:prSet/>
      <dgm:spPr/>
      <dgm:t>
        <a:bodyPr/>
        <a:lstStyle/>
        <a:p>
          <a:endParaRPr lang="en-US"/>
        </a:p>
      </dgm:t>
    </dgm:pt>
    <dgm:pt modelId="{CBD4C10B-6BCD-49BB-AA8F-4226E9B9AF21}" type="sibTrans" cxnId="{E8770AA9-E12A-4A33-9562-B81AC69521EB}">
      <dgm:prSet/>
      <dgm:spPr/>
      <dgm:t>
        <a:bodyPr/>
        <a:lstStyle/>
        <a:p>
          <a:endParaRPr lang="en-US"/>
        </a:p>
      </dgm:t>
    </dgm:pt>
    <dgm:pt modelId="{9CEC300C-8247-4F2D-BF99-7386DAA21760}">
      <dgm:prSet/>
      <dgm:spPr/>
      <dgm:t>
        <a:bodyPr/>
        <a:lstStyle/>
        <a:p>
          <a:pPr>
            <a:lnSpc>
              <a:spcPct val="100000"/>
            </a:lnSpc>
          </a:pPr>
          <a:r>
            <a:rPr lang="en-US" b="1"/>
            <a:t>CONCLUSION</a:t>
          </a:r>
          <a:endParaRPr lang="en-US"/>
        </a:p>
      </dgm:t>
    </dgm:pt>
    <dgm:pt modelId="{CF3AFDC1-9951-474C-8B8E-D561C7A27DD3}" type="parTrans" cxnId="{BE62BF44-2313-4F14-9ECC-C25B26B19856}">
      <dgm:prSet/>
      <dgm:spPr/>
      <dgm:t>
        <a:bodyPr/>
        <a:lstStyle/>
        <a:p>
          <a:endParaRPr lang="en-US"/>
        </a:p>
      </dgm:t>
    </dgm:pt>
    <dgm:pt modelId="{6B97458F-6664-4BE6-880A-0066BF298F1D}" type="sibTrans" cxnId="{BE62BF44-2313-4F14-9ECC-C25B26B19856}">
      <dgm:prSet/>
      <dgm:spPr/>
      <dgm:t>
        <a:bodyPr/>
        <a:lstStyle/>
        <a:p>
          <a:endParaRPr lang="en-US"/>
        </a:p>
      </dgm:t>
    </dgm:pt>
    <dgm:pt modelId="{77E51047-48BE-46B2-9CEB-6878A190C3F5}" type="pres">
      <dgm:prSet presAssocID="{47F24AED-54BE-48CE-853E-08891E85EBA1}" presName="root" presStyleCnt="0">
        <dgm:presLayoutVars>
          <dgm:dir/>
          <dgm:resizeHandles val="exact"/>
        </dgm:presLayoutVars>
      </dgm:prSet>
      <dgm:spPr/>
    </dgm:pt>
    <dgm:pt modelId="{1096E8B2-6B8B-4FAE-8D60-8EC26F29D53B}" type="pres">
      <dgm:prSet presAssocID="{51D8D2BF-E7D8-4AFB-89B0-586DEBEB1A76}" presName="compNode" presStyleCnt="0"/>
      <dgm:spPr/>
    </dgm:pt>
    <dgm:pt modelId="{55C9B8E3-DD6B-49BB-B228-D3DB14E6A438}" type="pres">
      <dgm:prSet presAssocID="{51D8D2BF-E7D8-4AFB-89B0-586DEBEB1A7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2FCBE2F3-6FF7-4F26-BF56-C25BA8F065E1}" type="pres">
      <dgm:prSet presAssocID="{51D8D2BF-E7D8-4AFB-89B0-586DEBEB1A76}" presName="spaceRect" presStyleCnt="0"/>
      <dgm:spPr/>
    </dgm:pt>
    <dgm:pt modelId="{186EEF83-0EA6-483D-9616-D1A4AEB12464}" type="pres">
      <dgm:prSet presAssocID="{51D8D2BF-E7D8-4AFB-89B0-586DEBEB1A76}" presName="textRect" presStyleLbl="revTx" presStyleIdx="0" presStyleCnt="7">
        <dgm:presLayoutVars>
          <dgm:chMax val="1"/>
          <dgm:chPref val="1"/>
        </dgm:presLayoutVars>
      </dgm:prSet>
      <dgm:spPr/>
    </dgm:pt>
    <dgm:pt modelId="{B3ECE629-1B8B-4799-A35A-3F4C95058438}" type="pres">
      <dgm:prSet presAssocID="{F0B0EE55-1B46-45AE-8C34-4E5B5B540AAB}" presName="sibTrans" presStyleCnt="0"/>
      <dgm:spPr/>
    </dgm:pt>
    <dgm:pt modelId="{AC9EAE29-A20B-44AD-BE43-D3B318DD079D}" type="pres">
      <dgm:prSet presAssocID="{9D4CA963-C160-4BEF-BEA6-D1F0B1176299}" presName="compNode" presStyleCnt="0"/>
      <dgm:spPr/>
    </dgm:pt>
    <dgm:pt modelId="{2F0EA5B3-4B21-4708-8DC3-0E5ADFD82E97}" type="pres">
      <dgm:prSet presAssocID="{9D4CA963-C160-4BEF-BEA6-D1F0B117629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ign"/>
        </a:ext>
      </dgm:extLst>
    </dgm:pt>
    <dgm:pt modelId="{DEBA0B33-1C57-4ED8-97CE-72B8246384C2}" type="pres">
      <dgm:prSet presAssocID="{9D4CA963-C160-4BEF-BEA6-D1F0B1176299}" presName="spaceRect" presStyleCnt="0"/>
      <dgm:spPr/>
    </dgm:pt>
    <dgm:pt modelId="{976942DD-D421-41C7-A1FE-D8915AF65F62}" type="pres">
      <dgm:prSet presAssocID="{9D4CA963-C160-4BEF-BEA6-D1F0B1176299}" presName="textRect" presStyleLbl="revTx" presStyleIdx="1" presStyleCnt="7">
        <dgm:presLayoutVars>
          <dgm:chMax val="1"/>
          <dgm:chPref val="1"/>
        </dgm:presLayoutVars>
      </dgm:prSet>
      <dgm:spPr/>
    </dgm:pt>
    <dgm:pt modelId="{A91A6AE8-A00E-4D0A-9703-C00A339904A4}" type="pres">
      <dgm:prSet presAssocID="{0538D205-2693-49BC-B146-82246E06C014}" presName="sibTrans" presStyleCnt="0"/>
      <dgm:spPr/>
    </dgm:pt>
    <dgm:pt modelId="{2028A577-8EF9-4027-8112-3CEBE4301271}" type="pres">
      <dgm:prSet presAssocID="{190675FC-3459-4597-B6FB-9E534E72B534}" presName="compNode" presStyleCnt="0"/>
      <dgm:spPr/>
    </dgm:pt>
    <dgm:pt modelId="{B0DE1FB8-FF6C-45EE-AE3F-62E269E3128A}" type="pres">
      <dgm:prSet presAssocID="{190675FC-3459-4597-B6FB-9E534E72B53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6CF7146-84F4-4825-AE5A-96AEC75E069A}" type="pres">
      <dgm:prSet presAssocID="{190675FC-3459-4597-B6FB-9E534E72B534}" presName="spaceRect" presStyleCnt="0"/>
      <dgm:spPr/>
    </dgm:pt>
    <dgm:pt modelId="{C02CD092-FAB6-43CF-8B3A-4F767100853F}" type="pres">
      <dgm:prSet presAssocID="{190675FC-3459-4597-B6FB-9E534E72B534}" presName="textRect" presStyleLbl="revTx" presStyleIdx="2" presStyleCnt="7">
        <dgm:presLayoutVars>
          <dgm:chMax val="1"/>
          <dgm:chPref val="1"/>
        </dgm:presLayoutVars>
      </dgm:prSet>
      <dgm:spPr/>
    </dgm:pt>
    <dgm:pt modelId="{8E15C804-EA03-49DA-A5F4-443E3EDC3CDC}" type="pres">
      <dgm:prSet presAssocID="{2D8124B2-214E-45FB-8CFA-A581B602A2B6}" presName="sibTrans" presStyleCnt="0"/>
      <dgm:spPr/>
    </dgm:pt>
    <dgm:pt modelId="{1C98023A-A8CA-4314-BF67-248413065ACB}" type="pres">
      <dgm:prSet presAssocID="{0DAACD98-8AF8-4273-BA3F-6BB242D547F3}" presName="compNode" presStyleCnt="0"/>
      <dgm:spPr/>
    </dgm:pt>
    <dgm:pt modelId="{4B1D2EA7-2214-4A66-A489-D1A92A9B15CA}" type="pres">
      <dgm:prSet presAssocID="{0DAACD98-8AF8-4273-BA3F-6BB242D547F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rollment"/>
        </a:ext>
      </dgm:extLst>
    </dgm:pt>
    <dgm:pt modelId="{F0BFCD22-3D09-4578-A8D7-C8C6ED06B370}" type="pres">
      <dgm:prSet presAssocID="{0DAACD98-8AF8-4273-BA3F-6BB242D547F3}" presName="spaceRect" presStyleCnt="0"/>
      <dgm:spPr/>
    </dgm:pt>
    <dgm:pt modelId="{F8C2C96E-5DFF-46FC-BA9F-F905492D4CA0}" type="pres">
      <dgm:prSet presAssocID="{0DAACD98-8AF8-4273-BA3F-6BB242D547F3}" presName="textRect" presStyleLbl="revTx" presStyleIdx="3" presStyleCnt="7">
        <dgm:presLayoutVars>
          <dgm:chMax val="1"/>
          <dgm:chPref val="1"/>
        </dgm:presLayoutVars>
      </dgm:prSet>
      <dgm:spPr/>
    </dgm:pt>
    <dgm:pt modelId="{4E89993F-185E-4BCD-82D3-42D9B6A9F1FF}" type="pres">
      <dgm:prSet presAssocID="{C0CA62FE-352C-4E78-9890-3D12B815D3B2}" presName="sibTrans" presStyleCnt="0"/>
      <dgm:spPr/>
    </dgm:pt>
    <dgm:pt modelId="{3C1F5CFC-DCBA-4231-8CF6-4851E5626DC0}" type="pres">
      <dgm:prSet presAssocID="{F929AA97-B480-403E-9268-09C90F14DBB3}" presName="compNode" presStyleCnt="0"/>
      <dgm:spPr/>
    </dgm:pt>
    <dgm:pt modelId="{08C44D06-6B7B-4A5A-81BF-CD996909B11E}" type="pres">
      <dgm:prSet presAssocID="{F929AA97-B480-403E-9268-09C90F14DBB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nnis Ball"/>
        </a:ext>
      </dgm:extLst>
    </dgm:pt>
    <dgm:pt modelId="{B203CBC3-4BBD-440F-A7D3-88D81E9E9F1B}" type="pres">
      <dgm:prSet presAssocID="{F929AA97-B480-403E-9268-09C90F14DBB3}" presName="spaceRect" presStyleCnt="0"/>
      <dgm:spPr/>
    </dgm:pt>
    <dgm:pt modelId="{17DF2E42-CABA-4533-9CD3-6CC1DD932D74}" type="pres">
      <dgm:prSet presAssocID="{F929AA97-B480-403E-9268-09C90F14DBB3}" presName="textRect" presStyleLbl="revTx" presStyleIdx="4" presStyleCnt="7">
        <dgm:presLayoutVars>
          <dgm:chMax val="1"/>
          <dgm:chPref val="1"/>
        </dgm:presLayoutVars>
      </dgm:prSet>
      <dgm:spPr/>
    </dgm:pt>
    <dgm:pt modelId="{759EC54F-9273-4485-8C04-5DE036CA4254}" type="pres">
      <dgm:prSet presAssocID="{0622F4B9-939F-4E3D-85DE-8E0899A2A9EE}" presName="sibTrans" presStyleCnt="0"/>
      <dgm:spPr/>
    </dgm:pt>
    <dgm:pt modelId="{807A36BB-66CC-436E-91AF-EE9752D30E05}" type="pres">
      <dgm:prSet presAssocID="{6408E3F9-F776-4F16-9A3B-26A5FC8C157D}" presName="compNode" presStyleCnt="0"/>
      <dgm:spPr/>
    </dgm:pt>
    <dgm:pt modelId="{CE095EA9-7519-487A-8702-3DFD966DB8C3}" type="pres">
      <dgm:prSet presAssocID="{6408E3F9-F776-4F16-9A3B-26A5FC8C157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naire"/>
        </a:ext>
      </dgm:extLst>
    </dgm:pt>
    <dgm:pt modelId="{100F90A1-081F-4AD3-B3D4-631F75C039D2}" type="pres">
      <dgm:prSet presAssocID="{6408E3F9-F776-4F16-9A3B-26A5FC8C157D}" presName="spaceRect" presStyleCnt="0"/>
      <dgm:spPr/>
    </dgm:pt>
    <dgm:pt modelId="{84D140AC-FC62-4944-8717-415CB2DF4C3F}" type="pres">
      <dgm:prSet presAssocID="{6408E3F9-F776-4F16-9A3B-26A5FC8C157D}" presName="textRect" presStyleLbl="revTx" presStyleIdx="5" presStyleCnt="7">
        <dgm:presLayoutVars>
          <dgm:chMax val="1"/>
          <dgm:chPref val="1"/>
        </dgm:presLayoutVars>
      </dgm:prSet>
      <dgm:spPr/>
    </dgm:pt>
    <dgm:pt modelId="{E2BD906F-769A-4EFC-8BD7-B433182126CC}" type="pres">
      <dgm:prSet presAssocID="{CBD4C10B-6BCD-49BB-AA8F-4226E9B9AF21}" presName="sibTrans" presStyleCnt="0"/>
      <dgm:spPr/>
    </dgm:pt>
    <dgm:pt modelId="{86D1ECE1-6B14-4AB3-AF3B-AA1DB84B23CB}" type="pres">
      <dgm:prSet presAssocID="{9CEC300C-8247-4F2D-BF99-7386DAA21760}" presName="compNode" presStyleCnt="0"/>
      <dgm:spPr/>
    </dgm:pt>
    <dgm:pt modelId="{5F1623EE-D987-4D5D-B534-6C7BFE48DCA3}" type="pres">
      <dgm:prSet presAssocID="{9CEC300C-8247-4F2D-BF99-7386DAA217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
        </a:ext>
      </dgm:extLst>
    </dgm:pt>
    <dgm:pt modelId="{34E6916A-F926-4D29-B291-EC5DA35EC16D}" type="pres">
      <dgm:prSet presAssocID="{9CEC300C-8247-4F2D-BF99-7386DAA21760}" presName="spaceRect" presStyleCnt="0"/>
      <dgm:spPr/>
    </dgm:pt>
    <dgm:pt modelId="{30DC06EB-1281-4FC3-A3A9-6E4EE6ED0EAC}" type="pres">
      <dgm:prSet presAssocID="{9CEC300C-8247-4F2D-BF99-7386DAA21760}" presName="textRect" presStyleLbl="revTx" presStyleIdx="6" presStyleCnt="7">
        <dgm:presLayoutVars>
          <dgm:chMax val="1"/>
          <dgm:chPref val="1"/>
        </dgm:presLayoutVars>
      </dgm:prSet>
      <dgm:spPr/>
    </dgm:pt>
  </dgm:ptLst>
  <dgm:cxnLst>
    <dgm:cxn modelId="{D25AF60C-BD16-49DD-94B8-DD642A2BC81A}" type="presOf" srcId="{6408E3F9-F776-4F16-9A3B-26A5FC8C157D}" destId="{84D140AC-FC62-4944-8717-415CB2DF4C3F}" srcOrd="0" destOrd="0" presId="urn:microsoft.com/office/officeart/2018/2/layout/IconLabelList"/>
    <dgm:cxn modelId="{1F4F6A11-C930-43ED-951D-80B8880F3431}" type="presOf" srcId="{9D4CA963-C160-4BEF-BEA6-D1F0B1176299}" destId="{976942DD-D421-41C7-A1FE-D8915AF65F62}" srcOrd="0" destOrd="0" presId="urn:microsoft.com/office/officeart/2018/2/layout/IconLabelList"/>
    <dgm:cxn modelId="{42864939-5669-4440-9312-C39E264D998B}" srcId="{47F24AED-54BE-48CE-853E-08891E85EBA1}" destId="{0DAACD98-8AF8-4273-BA3F-6BB242D547F3}" srcOrd="3" destOrd="0" parTransId="{6FCDDE51-16D2-4A46-9071-3AEF5213BE91}" sibTransId="{C0CA62FE-352C-4E78-9890-3D12B815D3B2}"/>
    <dgm:cxn modelId="{BC283960-99A8-4752-8EAD-E1FD5B531933}" srcId="{47F24AED-54BE-48CE-853E-08891E85EBA1}" destId="{F929AA97-B480-403E-9268-09C90F14DBB3}" srcOrd="4" destOrd="0" parTransId="{4B3FE433-A646-4029-B6CF-41A3DB5C6888}" sibTransId="{0622F4B9-939F-4E3D-85DE-8E0899A2A9EE}"/>
    <dgm:cxn modelId="{BE62BF44-2313-4F14-9ECC-C25B26B19856}" srcId="{47F24AED-54BE-48CE-853E-08891E85EBA1}" destId="{9CEC300C-8247-4F2D-BF99-7386DAA21760}" srcOrd="6" destOrd="0" parTransId="{CF3AFDC1-9951-474C-8B8E-D561C7A27DD3}" sibTransId="{6B97458F-6664-4BE6-880A-0066BF298F1D}"/>
    <dgm:cxn modelId="{84E38566-E93B-4216-A6EB-D6E8A43F5F83}" type="presOf" srcId="{9CEC300C-8247-4F2D-BF99-7386DAA21760}" destId="{30DC06EB-1281-4FC3-A3A9-6E4EE6ED0EAC}" srcOrd="0" destOrd="0" presId="urn:microsoft.com/office/officeart/2018/2/layout/IconLabelList"/>
    <dgm:cxn modelId="{9BE4A16E-319A-4B92-8098-9021B4FA1889}" srcId="{47F24AED-54BE-48CE-853E-08891E85EBA1}" destId="{9D4CA963-C160-4BEF-BEA6-D1F0B1176299}" srcOrd="1" destOrd="0" parTransId="{FAA07C19-41D4-4EAF-9DCA-529A12F3D439}" sibTransId="{0538D205-2693-49BC-B146-82246E06C014}"/>
    <dgm:cxn modelId="{3D3A9079-1F7E-4676-A8BB-C4F731521B97}" srcId="{47F24AED-54BE-48CE-853E-08891E85EBA1}" destId="{190675FC-3459-4597-B6FB-9E534E72B534}" srcOrd="2" destOrd="0" parTransId="{4E1FD2EB-B28C-45AD-9A6B-E8F0D961D816}" sibTransId="{2D8124B2-214E-45FB-8CFA-A581B602A2B6}"/>
    <dgm:cxn modelId="{8697CD7A-90F2-435B-8416-159482EFCAAF}" type="presOf" srcId="{F929AA97-B480-403E-9268-09C90F14DBB3}" destId="{17DF2E42-CABA-4533-9CD3-6CC1DD932D74}" srcOrd="0" destOrd="0" presId="urn:microsoft.com/office/officeart/2018/2/layout/IconLabelList"/>
    <dgm:cxn modelId="{911BB582-4202-42CF-844C-4CADD09F5664}" type="presOf" srcId="{47F24AED-54BE-48CE-853E-08891E85EBA1}" destId="{77E51047-48BE-46B2-9CEB-6878A190C3F5}" srcOrd="0" destOrd="0" presId="urn:microsoft.com/office/officeart/2018/2/layout/IconLabelList"/>
    <dgm:cxn modelId="{BD07AC9C-B048-4108-83DF-A51E63DD17C7}" type="presOf" srcId="{0DAACD98-8AF8-4273-BA3F-6BB242D547F3}" destId="{F8C2C96E-5DFF-46FC-BA9F-F905492D4CA0}" srcOrd="0" destOrd="0" presId="urn:microsoft.com/office/officeart/2018/2/layout/IconLabelList"/>
    <dgm:cxn modelId="{B6FEF6A5-8C17-4D62-9364-894061048150}" type="presOf" srcId="{190675FC-3459-4597-B6FB-9E534E72B534}" destId="{C02CD092-FAB6-43CF-8B3A-4F767100853F}" srcOrd="0" destOrd="0" presId="urn:microsoft.com/office/officeart/2018/2/layout/IconLabelList"/>
    <dgm:cxn modelId="{E8770AA9-E12A-4A33-9562-B81AC69521EB}" srcId="{47F24AED-54BE-48CE-853E-08891E85EBA1}" destId="{6408E3F9-F776-4F16-9A3B-26A5FC8C157D}" srcOrd="5" destOrd="0" parTransId="{24B9DA77-CD61-42C3-B9B7-45F374D9BDD6}" sibTransId="{CBD4C10B-6BCD-49BB-AA8F-4226E9B9AF21}"/>
    <dgm:cxn modelId="{C07D46C8-DC87-4590-B889-6ABC3449509D}" type="presOf" srcId="{51D8D2BF-E7D8-4AFB-89B0-586DEBEB1A76}" destId="{186EEF83-0EA6-483D-9616-D1A4AEB12464}" srcOrd="0" destOrd="0" presId="urn:microsoft.com/office/officeart/2018/2/layout/IconLabelList"/>
    <dgm:cxn modelId="{1F1346E1-2958-4286-A7B6-78278C6E65ED}" srcId="{47F24AED-54BE-48CE-853E-08891E85EBA1}" destId="{51D8D2BF-E7D8-4AFB-89B0-586DEBEB1A76}" srcOrd="0" destOrd="0" parTransId="{D948B7F8-BB2E-46C0-8524-385AC9F9F89E}" sibTransId="{F0B0EE55-1B46-45AE-8C34-4E5B5B540AAB}"/>
    <dgm:cxn modelId="{FF56C87A-AEB9-4639-8DFD-1983935DCD81}" type="presParOf" srcId="{77E51047-48BE-46B2-9CEB-6878A190C3F5}" destId="{1096E8B2-6B8B-4FAE-8D60-8EC26F29D53B}" srcOrd="0" destOrd="0" presId="urn:microsoft.com/office/officeart/2018/2/layout/IconLabelList"/>
    <dgm:cxn modelId="{49C17AB9-4EC5-445C-822E-CC912A2E3384}" type="presParOf" srcId="{1096E8B2-6B8B-4FAE-8D60-8EC26F29D53B}" destId="{55C9B8E3-DD6B-49BB-B228-D3DB14E6A438}" srcOrd="0" destOrd="0" presId="urn:microsoft.com/office/officeart/2018/2/layout/IconLabelList"/>
    <dgm:cxn modelId="{A2F5F377-52D9-4CEB-A3F5-8155220F3493}" type="presParOf" srcId="{1096E8B2-6B8B-4FAE-8D60-8EC26F29D53B}" destId="{2FCBE2F3-6FF7-4F26-BF56-C25BA8F065E1}" srcOrd="1" destOrd="0" presId="urn:microsoft.com/office/officeart/2018/2/layout/IconLabelList"/>
    <dgm:cxn modelId="{470C57BE-1592-4804-9ED4-C97BF60D0B72}" type="presParOf" srcId="{1096E8B2-6B8B-4FAE-8D60-8EC26F29D53B}" destId="{186EEF83-0EA6-483D-9616-D1A4AEB12464}" srcOrd="2" destOrd="0" presId="urn:microsoft.com/office/officeart/2018/2/layout/IconLabelList"/>
    <dgm:cxn modelId="{5005A329-A1DE-4A64-A43D-C1751F9522D9}" type="presParOf" srcId="{77E51047-48BE-46B2-9CEB-6878A190C3F5}" destId="{B3ECE629-1B8B-4799-A35A-3F4C95058438}" srcOrd="1" destOrd="0" presId="urn:microsoft.com/office/officeart/2018/2/layout/IconLabelList"/>
    <dgm:cxn modelId="{FD033F25-2E03-491B-B375-B7DED9F7315D}" type="presParOf" srcId="{77E51047-48BE-46B2-9CEB-6878A190C3F5}" destId="{AC9EAE29-A20B-44AD-BE43-D3B318DD079D}" srcOrd="2" destOrd="0" presId="urn:microsoft.com/office/officeart/2018/2/layout/IconLabelList"/>
    <dgm:cxn modelId="{A0F68DE1-A308-479F-9D8D-4F57AFAF790C}" type="presParOf" srcId="{AC9EAE29-A20B-44AD-BE43-D3B318DD079D}" destId="{2F0EA5B3-4B21-4708-8DC3-0E5ADFD82E97}" srcOrd="0" destOrd="0" presId="urn:microsoft.com/office/officeart/2018/2/layout/IconLabelList"/>
    <dgm:cxn modelId="{30F698F8-3705-4808-B6D9-96B38E0AA403}" type="presParOf" srcId="{AC9EAE29-A20B-44AD-BE43-D3B318DD079D}" destId="{DEBA0B33-1C57-4ED8-97CE-72B8246384C2}" srcOrd="1" destOrd="0" presId="urn:microsoft.com/office/officeart/2018/2/layout/IconLabelList"/>
    <dgm:cxn modelId="{036A9EBC-8809-4237-A718-01A9AC7D233C}" type="presParOf" srcId="{AC9EAE29-A20B-44AD-BE43-D3B318DD079D}" destId="{976942DD-D421-41C7-A1FE-D8915AF65F62}" srcOrd="2" destOrd="0" presId="urn:microsoft.com/office/officeart/2018/2/layout/IconLabelList"/>
    <dgm:cxn modelId="{D0330110-B897-4F0D-812A-6CE4247A37CD}" type="presParOf" srcId="{77E51047-48BE-46B2-9CEB-6878A190C3F5}" destId="{A91A6AE8-A00E-4D0A-9703-C00A339904A4}" srcOrd="3" destOrd="0" presId="urn:microsoft.com/office/officeart/2018/2/layout/IconLabelList"/>
    <dgm:cxn modelId="{B8A8641C-59F6-4429-8DB6-BB0E203BF9EE}" type="presParOf" srcId="{77E51047-48BE-46B2-9CEB-6878A190C3F5}" destId="{2028A577-8EF9-4027-8112-3CEBE4301271}" srcOrd="4" destOrd="0" presId="urn:microsoft.com/office/officeart/2018/2/layout/IconLabelList"/>
    <dgm:cxn modelId="{893D77DC-8805-4A6C-9304-E584E812E42B}" type="presParOf" srcId="{2028A577-8EF9-4027-8112-3CEBE4301271}" destId="{B0DE1FB8-FF6C-45EE-AE3F-62E269E3128A}" srcOrd="0" destOrd="0" presId="urn:microsoft.com/office/officeart/2018/2/layout/IconLabelList"/>
    <dgm:cxn modelId="{4BD64037-2760-4A4C-980E-BAF260B752A6}" type="presParOf" srcId="{2028A577-8EF9-4027-8112-3CEBE4301271}" destId="{46CF7146-84F4-4825-AE5A-96AEC75E069A}" srcOrd="1" destOrd="0" presId="urn:microsoft.com/office/officeart/2018/2/layout/IconLabelList"/>
    <dgm:cxn modelId="{5B7E9B4F-7A73-4B63-9D35-CE8F4BFF79BF}" type="presParOf" srcId="{2028A577-8EF9-4027-8112-3CEBE4301271}" destId="{C02CD092-FAB6-43CF-8B3A-4F767100853F}" srcOrd="2" destOrd="0" presId="urn:microsoft.com/office/officeart/2018/2/layout/IconLabelList"/>
    <dgm:cxn modelId="{9DBD0A04-8835-450D-B82D-5F37E114FF8A}" type="presParOf" srcId="{77E51047-48BE-46B2-9CEB-6878A190C3F5}" destId="{8E15C804-EA03-49DA-A5F4-443E3EDC3CDC}" srcOrd="5" destOrd="0" presId="urn:microsoft.com/office/officeart/2018/2/layout/IconLabelList"/>
    <dgm:cxn modelId="{1851865A-1503-4FB3-88FA-E194AF572ECA}" type="presParOf" srcId="{77E51047-48BE-46B2-9CEB-6878A190C3F5}" destId="{1C98023A-A8CA-4314-BF67-248413065ACB}" srcOrd="6" destOrd="0" presId="urn:microsoft.com/office/officeart/2018/2/layout/IconLabelList"/>
    <dgm:cxn modelId="{C1C95036-557F-4977-8A06-BF5C94DD049F}" type="presParOf" srcId="{1C98023A-A8CA-4314-BF67-248413065ACB}" destId="{4B1D2EA7-2214-4A66-A489-D1A92A9B15CA}" srcOrd="0" destOrd="0" presId="urn:microsoft.com/office/officeart/2018/2/layout/IconLabelList"/>
    <dgm:cxn modelId="{2A40B493-6F4D-4E9A-B46E-BE429B7C6224}" type="presParOf" srcId="{1C98023A-A8CA-4314-BF67-248413065ACB}" destId="{F0BFCD22-3D09-4578-A8D7-C8C6ED06B370}" srcOrd="1" destOrd="0" presId="urn:microsoft.com/office/officeart/2018/2/layout/IconLabelList"/>
    <dgm:cxn modelId="{CCE17BCF-89A9-4D24-85A8-F27E327E0781}" type="presParOf" srcId="{1C98023A-A8CA-4314-BF67-248413065ACB}" destId="{F8C2C96E-5DFF-46FC-BA9F-F905492D4CA0}" srcOrd="2" destOrd="0" presId="urn:microsoft.com/office/officeart/2018/2/layout/IconLabelList"/>
    <dgm:cxn modelId="{329C39A2-4E2B-424A-AC82-6F8A4CE42964}" type="presParOf" srcId="{77E51047-48BE-46B2-9CEB-6878A190C3F5}" destId="{4E89993F-185E-4BCD-82D3-42D9B6A9F1FF}" srcOrd="7" destOrd="0" presId="urn:microsoft.com/office/officeart/2018/2/layout/IconLabelList"/>
    <dgm:cxn modelId="{F8212941-8046-407A-84A6-E0CC76F47D7E}" type="presParOf" srcId="{77E51047-48BE-46B2-9CEB-6878A190C3F5}" destId="{3C1F5CFC-DCBA-4231-8CF6-4851E5626DC0}" srcOrd="8" destOrd="0" presId="urn:microsoft.com/office/officeart/2018/2/layout/IconLabelList"/>
    <dgm:cxn modelId="{051593A6-0210-429C-9A3C-94014AE49BBA}" type="presParOf" srcId="{3C1F5CFC-DCBA-4231-8CF6-4851E5626DC0}" destId="{08C44D06-6B7B-4A5A-81BF-CD996909B11E}" srcOrd="0" destOrd="0" presId="urn:microsoft.com/office/officeart/2018/2/layout/IconLabelList"/>
    <dgm:cxn modelId="{7557547C-1AE8-4803-8750-F64DC25B7EB9}" type="presParOf" srcId="{3C1F5CFC-DCBA-4231-8CF6-4851E5626DC0}" destId="{B203CBC3-4BBD-440F-A7D3-88D81E9E9F1B}" srcOrd="1" destOrd="0" presId="urn:microsoft.com/office/officeart/2018/2/layout/IconLabelList"/>
    <dgm:cxn modelId="{AD214F9A-966D-4D5B-89CD-DB4C11371467}" type="presParOf" srcId="{3C1F5CFC-DCBA-4231-8CF6-4851E5626DC0}" destId="{17DF2E42-CABA-4533-9CD3-6CC1DD932D74}" srcOrd="2" destOrd="0" presId="urn:microsoft.com/office/officeart/2018/2/layout/IconLabelList"/>
    <dgm:cxn modelId="{9CD27CAB-253E-47FA-B657-F10D2DFF0B03}" type="presParOf" srcId="{77E51047-48BE-46B2-9CEB-6878A190C3F5}" destId="{759EC54F-9273-4485-8C04-5DE036CA4254}" srcOrd="9" destOrd="0" presId="urn:microsoft.com/office/officeart/2018/2/layout/IconLabelList"/>
    <dgm:cxn modelId="{A56003C9-3441-42C1-9719-8B5960B07715}" type="presParOf" srcId="{77E51047-48BE-46B2-9CEB-6878A190C3F5}" destId="{807A36BB-66CC-436E-91AF-EE9752D30E05}" srcOrd="10" destOrd="0" presId="urn:microsoft.com/office/officeart/2018/2/layout/IconLabelList"/>
    <dgm:cxn modelId="{0DFB4F02-3214-470D-B929-7F7BE4A76984}" type="presParOf" srcId="{807A36BB-66CC-436E-91AF-EE9752D30E05}" destId="{CE095EA9-7519-487A-8702-3DFD966DB8C3}" srcOrd="0" destOrd="0" presId="urn:microsoft.com/office/officeart/2018/2/layout/IconLabelList"/>
    <dgm:cxn modelId="{CDFEE94E-0E97-41EB-A942-9ADE34F4A4FF}" type="presParOf" srcId="{807A36BB-66CC-436E-91AF-EE9752D30E05}" destId="{100F90A1-081F-4AD3-B3D4-631F75C039D2}" srcOrd="1" destOrd="0" presId="urn:microsoft.com/office/officeart/2018/2/layout/IconLabelList"/>
    <dgm:cxn modelId="{21675A14-B8B7-409C-8F5C-45F63C772F6C}" type="presParOf" srcId="{807A36BB-66CC-436E-91AF-EE9752D30E05}" destId="{84D140AC-FC62-4944-8717-415CB2DF4C3F}" srcOrd="2" destOrd="0" presId="urn:microsoft.com/office/officeart/2018/2/layout/IconLabelList"/>
    <dgm:cxn modelId="{92D178B4-9ED8-48E1-AD3A-E3E39E8F632F}" type="presParOf" srcId="{77E51047-48BE-46B2-9CEB-6878A190C3F5}" destId="{E2BD906F-769A-4EFC-8BD7-B433182126CC}" srcOrd="11" destOrd="0" presId="urn:microsoft.com/office/officeart/2018/2/layout/IconLabelList"/>
    <dgm:cxn modelId="{5820FA27-C796-4CB7-B50B-EC4C16EB4845}" type="presParOf" srcId="{77E51047-48BE-46B2-9CEB-6878A190C3F5}" destId="{86D1ECE1-6B14-4AB3-AF3B-AA1DB84B23CB}" srcOrd="12" destOrd="0" presId="urn:microsoft.com/office/officeart/2018/2/layout/IconLabelList"/>
    <dgm:cxn modelId="{FB4E84D6-BA73-4095-B57F-1437FE23D120}" type="presParOf" srcId="{86D1ECE1-6B14-4AB3-AF3B-AA1DB84B23CB}" destId="{5F1623EE-D987-4D5D-B534-6C7BFE48DCA3}" srcOrd="0" destOrd="0" presId="urn:microsoft.com/office/officeart/2018/2/layout/IconLabelList"/>
    <dgm:cxn modelId="{D5162382-EEDC-4F12-BE8B-826BC694B0FF}" type="presParOf" srcId="{86D1ECE1-6B14-4AB3-AF3B-AA1DB84B23CB}" destId="{34E6916A-F926-4D29-B291-EC5DA35EC16D}" srcOrd="1" destOrd="0" presId="urn:microsoft.com/office/officeart/2018/2/layout/IconLabelList"/>
    <dgm:cxn modelId="{A36A10CE-575A-4618-BAAC-D149C7F10C08}" type="presParOf" srcId="{86D1ECE1-6B14-4AB3-AF3B-AA1DB84B23CB}" destId="{30DC06EB-1281-4FC3-A3A9-6E4EE6ED0EA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9B8E3-DD6B-49BB-B228-D3DB14E6A438}">
      <dsp:nvSpPr>
        <dsp:cNvPr id="0" name=""/>
        <dsp:cNvSpPr/>
      </dsp:nvSpPr>
      <dsp:spPr>
        <a:xfrm>
          <a:off x="408390" y="446128"/>
          <a:ext cx="667617" cy="667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6EEF83-0EA6-483D-9616-D1A4AEB12464}">
      <dsp:nvSpPr>
        <dsp:cNvPr id="0" name=""/>
        <dsp:cNvSpPr/>
      </dsp:nvSpPr>
      <dsp:spPr>
        <a:xfrm>
          <a:off x="402" y="1371831"/>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INTRODUCTION</a:t>
          </a:r>
          <a:endParaRPr lang="en-US" sz="1700" kern="1200"/>
        </a:p>
      </dsp:txBody>
      <dsp:txXfrm>
        <a:off x="402" y="1371831"/>
        <a:ext cx="1483593" cy="593437"/>
      </dsp:txXfrm>
    </dsp:sp>
    <dsp:sp modelId="{2F0EA5B3-4B21-4708-8DC3-0E5ADFD82E97}">
      <dsp:nvSpPr>
        <dsp:cNvPr id="0" name=""/>
        <dsp:cNvSpPr/>
      </dsp:nvSpPr>
      <dsp:spPr>
        <a:xfrm>
          <a:off x="2151613" y="446128"/>
          <a:ext cx="667617" cy="667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6942DD-D421-41C7-A1FE-D8915AF65F62}">
      <dsp:nvSpPr>
        <dsp:cNvPr id="0" name=""/>
        <dsp:cNvSpPr/>
      </dsp:nvSpPr>
      <dsp:spPr>
        <a:xfrm>
          <a:off x="1743624" y="1371831"/>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ARCHITECTURE</a:t>
          </a:r>
          <a:endParaRPr lang="en-US" sz="1700" kern="1200"/>
        </a:p>
      </dsp:txBody>
      <dsp:txXfrm>
        <a:off x="1743624" y="1371831"/>
        <a:ext cx="1483593" cy="593437"/>
      </dsp:txXfrm>
    </dsp:sp>
    <dsp:sp modelId="{B0DE1FB8-FF6C-45EE-AE3F-62E269E3128A}">
      <dsp:nvSpPr>
        <dsp:cNvPr id="0" name=""/>
        <dsp:cNvSpPr/>
      </dsp:nvSpPr>
      <dsp:spPr>
        <a:xfrm>
          <a:off x="3894835" y="446128"/>
          <a:ext cx="667617" cy="667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2CD092-FAB6-43CF-8B3A-4F767100853F}">
      <dsp:nvSpPr>
        <dsp:cNvPr id="0" name=""/>
        <dsp:cNvSpPr/>
      </dsp:nvSpPr>
      <dsp:spPr>
        <a:xfrm>
          <a:off x="3486847" y="1371831"/>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DATA SET</a:t>
          </a:r>
          <a:endParaRPr lang="en-US" sz="1700" kern="1200"/>
        </a:p>
      </dsp:txBody>
      <dsp:txXfrm>
        <a:off x="3486847" y="1371831"/>
        <a:ext cx="1483593" cy="593437"/>
      </dsp:txXfrm>
    </dsp:sp>
    <dsp:sp modelId="{4B1D2EA7-2214-4A66-A489-D1A92A9B15CA}">
      <dsp:nvSpPr>
        <dsp:cNvPr id="0" name=""/>
        <dsp:cNvSpPr/>
      </dsp:nvSpPr>
      <dsp:spPr>
        <a:xfrm>
          <a:off x="5638058" y="446128"/>
          <a:ext cx="667617" cy="667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C2C96E-5DFF-46FC-BA9F-F905492D4CA0}">
      <dsp:nvSpPr>
        <dsp:cNvPr id="0" name=""/>
        <dsp:cNvSpPr/>
      </dsp:nvSpPr>
      <dsp:spPr>
        <a:xfrm>
          <a:off x="5230070" y="1371831"/>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METHODOLOGY</a:t>
          </a:r>
          <a:endParaRPr lang="en-US" sz="1700" kern="1200"/>
        </a:p>
      </dsp:txBody>
      <dsp:txXfrm>
        <a:off x="5230070" y="1371831"/>
        <a:ext cx="1483593" cy="593437"/>
      </dsp:txXfrm>
    </dsp:sp>
    <dsp:sp modelId="{08C44D06-6B7B-4A5A-81BF-CD996909B11E}">
      <dsp:nvSpPr>
        <dsp:cNvPr id="0" name=""/>
        <dsp:cNvSpPr/>
      </dsp:nvSpPr>
      <dsp:spPr>
        <a:xfrm>
          <a:off x="1280001" y="2336167"/>
          <a:ext cx="667617" cy="6676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DF2E42-CABA-4533-9CD3-6CC1DD932D74}">
      <dsp:nvSpPr>
        <dsp:cNvPr id="0" name=""/>
        <dsp:cNvSpPr/>
      </dsp:nvSpPr>
      <dsp:spPr>
        <a:xfrm>
          <a:off x="872013" y="3261871"/>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BASELINE COMPARISONS</a:t>
          </a:r>
          <a:endParaRPr lang="en-US" sz="1700" kern="1200"/>
        </a:p>
      </dsp:txBody>
      <dsp:txXfrm>
        <a:off x="872013" y="3261871"/>
        <a:ext cx="1483593" cy="593437"/>
      </dsp:txXfrm>
    </dsp:sp>
    <dsp:sp modelId="{CE095EA9-7519-487A-8702-3DFD966DB8C3}">
      <dsp:nvSpPr>
        <dsp:cNvPr id="0" name=""/>
        <dsp:cNvSpPr/>
      </dsp:nvSpPr>
      <dsp:spPr>
        <a:xfrm>
          <a:off x="3023224" y="2336167"/>
          <a:ext cx="667617" cy="6676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D140AC-FC62-4944-8717-415CB2DF4C3F}">
      <dsp:nvSpPr>
        <dsp:cNvPr id="0" name=""/>
        <dsp:cNvSpPr/>
      </dsp:nvSpPr>
      <dsp:spPr>
        <a:xfrm>
          <a:off x="2615236" y="3261871"/>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EVALUATION </a:t>
          </a:r>
          <a:endParaRPr lang="en-US" sz="1700" kern="1200"/>
        </a:p>
      </dsp:txBody>
      <dsp:txXfrm>
        <a:off x="2615236" y="3261871"/>
        <a:ext cx="1483593" cy="593437"/>
      </dsp:txXfrm>
    </dsp:sp>
    <dsp:sp modelId="{5F1623EE-D987-4D5D-B534-6C7BFE48DCA3}">
      <dsp:nvSpPr>
        <dsp:cNvPr id="0" name=""/>
        <dsp:cNvSpPr/>
      </dsp:nvSpPr>
      <dsp:spPr>
        <a:xfrm>
          <a:off x="4766447" y="2336167"/>
          <a:ext cx="667617" cy="6676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DC06EB-1281-4FC3-A3A9-6E4EE6ED0EAC}">
      <dsp:nvSpPr>
        <dsp:cNvPr id="0" name=""/>
        <dsp:cNvSpPr/>
      </dsp:nvSpPr>
      <dsp:spPr>
        <a:xfrm>
          <a:off x="4358458" y="3261871"/>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CONCLUSION</a:t>
          </a:r>
          <a:endParaRPr lang="en-US" sz="1700" kern="1200"/>
        </a:p>
      </dsp:txBody>
      <dsp:txXfrm>
        <a:off x="4358458" y="3261871"/>
        <a:ext cx="1483593" cy="5934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CCA-ADA4-D504-ECCC-E6E719B2F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16AB30-DDFE-B3CE-816E-45CD928A0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E84102-D601-698C-03F7-361F22ACAB8A}"/>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5" name="Footer Placeholder 4">
            <a:extLst>
              <a:ext uri="{FF2B5EF4-FFF2-40B4-BE49-F238E27FC236}">
                <a16:creationId xmlns:a16="http://schemas.microsoft.com/office/drawing/2014/main" id="{800FFE60-AD3D-5E55-54F8-E81A86F76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61E38-1BF6-38D8-E243-BC8AD83B3164}"/>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152642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7DE4-C2AF-272B-E8D4-9748328F9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2B6899-3DD0-4C7D-8250-BB9728A548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A69E1-92AA-7D7B-D3FA-27A950D00631}"/>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5" name="Footer Placeholder 4">
            <a:extLst>
              <a:ext uri="{FF2B5EF4-FFF2-40B4-BE49-F238E27FC236}">
                <a16:creationId xmlns:a16="http://schemas.microsoft.com/office/drawing/2014/main" id="{0A09E98F-4032-336E-95BB-35D6D5377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D7F3C-2480-31E9-A6E1-3B05CAAD2A37}"/>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349910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53949-DE22-01C0-FB41-FE7886BB85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4E7A9B-839F-FADC-2671-7112B47F60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4CFD6-8680-6C2E-D87A-58EC564F3154}"/>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5" name="Footer Placeholder 4">
            <a:extLst>
              <a:ext uri="{FF2B5EF4-FFF2-40B4-BE49-F238E27FC236}">
                <a16:creationId xmlns:a16="http://schemas.microsoft.com/office/drawing/2014/main" id="{0BBBFB72-3D24-7E48-0C79-040794F5A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96151-3D51-7DAA-E3C9-9683C71EC926}"/>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122258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092A-A8D9-BF7C-94ED-662B1AC58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1E4B0-78B0-E220-9403-EF7C981D0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FEBAE-009B-E80F-6DA6-7FE6F5EFEF5E}"/>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5" name="Footer Placeholder 4">
            <a:extLst>
              <a:ext uri="{FF2B5EF4-FFF2-40B4-BE49-F238E27FC236}">
                <a16:creationId xmlns:a16="http://schemas.microsoft.com/office/drawing/2014/main" id="{DB776A22-6AD4-29B9-C3FB-F01D9486F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5AE71-4B3D-101E-3CD1-BA533C0ADBF6}"/>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109569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EE7E-4602-2EF5-5082-8FEA75F5F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51C2DB-B5D2-EBB8-8B31-234653EB7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F00A31-B75A-7333-6811-3F72CC888CC3}"/>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5" name="Footer Placeholder 4">
            <a:extLst>
              <a:ext uri="{FF2B5EF4-FFF2-40B4-BE49-F238E27FC236}">
                <a16:creationId xmlns:a16="http://schemas.microsoft.com/office/drawing/2014/main" id="{52329387-9C25-0CFD-BCBE-033D925C2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9691A-5331-AD40-4C1B-A7E319AE3837}"/>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121684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CDBE-91AB-2CFC-FC2C-F5B4ADF23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18656-ECA9-A022-A25C-27830604E1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53212A-8D38-E1D2-8550-E207BD452D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93DF87-7576-40C0-936A-EBEAC294CD0B}"/>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6" name="Footer Placeholder 5">
            <a:extLst>
              <a:ext uri="{FF2B5EF4-FFF2-40B4-BE49-F238E27FC236}">
                <a16:creationId xmlns:a16="http://schemas.microsoft.com/office/drawing/2014/main" id="{609AD2C0-E5EB-B4FC-DD7A-D4D22F3B5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02E2A-073B-55FF-0E2C-1789741A7BA9}"/>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77938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B46A-94B0-4880-9000-B592494303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D3E7F-CDE4-3108-3F0F-C2C98CA49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7A614-51AF-0AFE-CD75-74DDE6B293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EA33B9-7B7E-C3D9-D589-35C4F5493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D45B0-420F-18D9-2EF6-2FC3595B3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5D07D4-9162-75CF-740F-739879476F15}"/>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8" name="Footer Placeholder 7">
            <a:extLst>
              <a:ext uri="{FF2B5EF4-FFF2-40B4-BE49-F238E27FC236}">
                <a16:creationId xmlns:a16="http://schemas.microsoft.com/office/drawing/2014/main" id="{7AFCBFC1-CABF-4931-9603-3F15AF945D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D9723D-6A2E-0D38-B8AB-2E6D553B94CA}"/>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243587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4252-0B6F-3E8A-345C-F43291D023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4B4BB6-469D-9DD6-C542-69FF3FC49855}"/>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4" name="Footer Placeholder 3">
            <a:extLst>
              <a:ext uri="{FF2B5EF4-FFF2-40B4-BE49-F238E27FC236}">
                <a16:creationId xmlns:a16="http://schemas.microsoft.com/office/drawing/2014/main" id="{D279E634-862C-71FF-7E9D-D0A512F21E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044244-235F-96D0-9711-4848C2AAC91E}"/>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390524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EB912-A2D1-082F-0935-F73EA7AFE2CF}"/>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3" name="Footer Placeholder 2">
            <a:extLst>
              <a:ext uri="{FF2B5EF4-FFF2-40B4-BE49-F238E27FC236}">
                <a16:creationId xmlns:a16="http://schemas.microsoft.com/office/drawing/2014/main" id="{4B38CC7B-682B-6334-2B1D-ADD6B89EEB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21D1C0-8882-E751-3CF6-A6A3ACC9EFEE}"/>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219421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2A4C-7926-0CD8-AF5A-47ACE3876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BF129E-FEFD-11DF-860E-44FAF75A2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DDE701-13EE-3B61-D144-A6007C38A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2045D-8484-3C0A-8057-A1382EDE8A45}"/>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6" name="Footer Placeholder 5">
            <a:extLst>
              <a:ext uri="{FF2B5EF4-FFF2-40B4-BE49-F238E27FC236}">
                <a16:creationId xmlns:a16="http://schemas.microsoft.com/office/drawing/2014/main" id="{42EFDC95-B6E9-20BC-7326-B2C9ECF6E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18C08-D779-9FE6-7C03-7B70374B2D62}"/>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88598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919B-C853-619B-87E9-AB1AFB69A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9C7D26-7012-D85E-5806-D76BBAE1B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DEA2F-980E-BB6F-DBA4-A1C4685EF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AB01E-A863-595E-99D4-BE86AE7C046B}"/>
              </a:ext>
            </a:extLst>
          </p:cNvPr>
          <p:cNvSpPr>
            <a:spLocks noGrp="1"/>
          </p:cNvSpPr>
          <p:nvPr>
            <p:ph type="dt" sz="half" idx="10"/>
          </p:nvPr>
        </p:nvSpPr>
        <p:spPr/>
        <p:txBody>
          <a:bodyPr/>
          <a:lstStyle/>
          <a:p>
            <a:fld id="{B8214BC0-10B6-9648-AE03-A833EAA78E0D}" type="datetimeFigureOut">
              <a:rPr lang="en-US" smtClean="0"/>
              <a:t>5/1/2024</a:t>
            </a:fld>
            <a:endParaRPr lang="en-US"/>
          </a:p>
        </p:txBody>
      </p:sp>
      <p:sp>
        <p:nvSpPr>
          <p:cNvPr id="6" name="Footer Placeholder 5">
            <a:extLst>
              <a:ext uri="{FF2B5EF4-FFF2-40B4-BE49-F238E27FC236}">
                <a16:creationId xmlns:a16="http://schemas.microsoft.com/office/drawing/2014/main" id="{9894480A-6F93-0009-B8CE-5A5859FC6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6CEFCC-293C-EA40-61A2-A1437FD406F6}"/>
              </a:ext>
            </a:extLst>
          </p:cNvPr>
          <p:cNvSpPr>
            <a:spLocks noGrp="1"/>
          </p:cNvSpPr>
          <p:nvPr>
            <p:ph type="sldNum" sz="quarter" idx="12"/>
          </p:nvPr>
        </p:nvSpPr>
        <p:spPr/>
        <p:txBody>
          <a:bodyPr/>
          <a:lstStyle/>
          <a:p>
            <a:fld id="{DF394574-4D3F-B541-91A5-3D8428EEE6FB}" type="slidenum">
              <a:rPr lang="en-US" smtClean="0"/>
              <a:t>‹#›</a:t>
            </a:fld>
            <a:endParaRPr lang="en-US"/>
          </a:p>
        </p:txBody>
      </p:sp>
    </p:spTree>
    <p:extLst>
      <p:ext uri="{BB962C8B-B14F-4D97-AF65-F5344CB8AC3E}">
        <p14:creationId xmlns:p14="http://schemas.microsoft.com/office/powerpoint/2010/main" val="116717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8D1EC-F92A-F54F-A026-B4BAFE901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6BB2F5-F8C8-BA8E-F602-33BA598F0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4343C-D019-35FB-D756-88EACF13F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14BC0-10B6-9648-AE03-A833EAA78E0D}" type="datetimeFigureOut">
              <a:rPr lang="en-US" smtClean="0"/>
              <a:t>5/1/2024</a:t>
            </a:fld>
            <a:endParaRPr lang="en-US"/>
          </a:p>
        </p:txBody>
      </p:sp>
      <p:sp>
        <p:nvSpPr>
          <p:cNvPr id="5" name="Footer Placeholder 4">
            <a:extLst>
              <a:ext uri="{FF2B5EF4-FFF2-40B4-BE49-F238E27FC236}">
                <a16:creationId xmlns:a16="http://schemas.microsoft.com/office/drawing/2014/main" id="{0A2FEB4A-439A-CF05-99A0-B14404FBF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DB8704-EAE5-D92B-AA45-FFC803DEC4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94574-4D3F-B541-91A5-3D8428EEE6FB}" type="slidenum">
              <a:rPr lang="en-US" smtClean="0"/>
              <a:t>‹#›</a:t>
            </a:fld>
            <a:endParaRPr lang="en-US"/>
          </a:p>
        </p:txBody>
      </p:sp>
    </p:spTree>
    <p:extLst>
      <p:ext uri="{BB962C8B-B14F-4D97-AF65-F5344CB8AC3E}">
        <p14:creationId xmlns:p14="http://schemas.microsoft.com/office/powerpoint/2010/main" val="38536622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7" name="Arc 7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27E004B-326F-E709-4013-6CC204343AD9}"/>
              </a:ext>
            </a:extLst>
          </p:cNvPr>
          <p:cNvSpPr txBox="1"/>
          <p:nvPr/>
        </p:nvSpPr>
        <p:spPr>
          <a:xfrm>
            <a:off x="5825689" y="1460857"/>
            <a:ext cx="5458838" cy="1325563"/>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100" b="1" i="0" kern="1200">
                <a:effectLst/>
                <a:latin typeface="Gill Sans MT"/>
                <a:ea typeface="+mj-ea"/>
                <a:cs typeface="+mj-cs"/>
              </a:rPr>
              <a:t>Barcode data question answering models for the visually impaired</a:t>
            </a:r>
            <a:endParaRPr lang="en-US" sz="3100" b="1" kern="1200">
              <a:latin typeface="Gill Sans MT"/>
              <a:ea typeface="+mj-ea"/>
              <a:cs typeface="+mj-cs"/>
            </a:endParaRPr>
          </a:p>
        </p:txBody>
      </p:sp>
      <p:sp>
        <p:nvSpPr>
          <p:cNvPr id="78" name="Freeform: Shape 7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arcode">
            <a:extLst>
              <a:ext uri="{FF2B5EF4-FFF2-40B4-BE49-F238E27FC236}">
                <a16:creationId xmlns:a16="http://schemas.microsoft.com/office/drawing/2014/main" id="{2F33DA2F-7081-EC78-81AB-104C608951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5A44D34E-4A69-E826-80A9-41412991D28E}"/>
              </a:ext>
            </a:extLst>
          </p:cNvPr>
          <p:cNvSpPr txBox="1"/>
          <p:nvPr/>
        </p:nvSpPr>
        <p:spPr>
          <a:xfrm>
            <a:off x="8129007" y="4079943"/>
            <a:ext cx="5458838" cy="4192520"/>
          </a:xfrm>
          <a:prstGeom prst="rect">
            <a:avLst/>
          </a:prstGeom>
        </p:spPr>
        <p:txBody>
          <a:bodyPr vert="horz" lIns="91440" tIns="45720" rIns="91440" bIns="45720" rtlCol="0" anchor="t">
            <a:normAutofit/>
          </a:bodyPr>
          <a:lstStyle/>
          <a:p>
            <a:pPr>
              <a:lnSpc>
                <a:spcPct val="90000"/>
              </a:lnSpc>
              <a:spcAft>
                <a:spcPts val="600"/>
              </a:spcAft>
            </a:pPr>
            <a:r>
              <a:rPr lang="en-US"/>
              <a:t>Presented by:  </a:t>
            </a:r>
          </a:p>
          <a:p>
            <a:pPr indent="-228600">
              <a:lnSpc>
                <a:spcPct val="90000"/>
              </a:lnSpc>
              <a:spcAft>
                <a:spcPts val="600"/>
              </a:spcAft>
              <a:buFont typeface="Arial" panose="020B0604020202020204" pitchFamily="34" charset="0"/>
              <a:buChar char="•"/>
            </a:pPr>
            <a:r>
              <a:rPr lang="en-US"/>
              <a:t>Ramesh Kumar Bacchu</a:t>
            </a:r>
            <a:endParaRPr lang="en-US">
              <a:cs typeface="Calibri"/>
            </a:endParaRPr>
          </a:p>
          <a:p>
            <a:pPr indent="-228600">
              <a:lnSpc>
                <a:spcPct val="90000"/>
              </a:lnSpc>
              <a:spcAft>
                <a:spcPts val="600"/>
              </a:spcAft>
              <a:buFont typeface="Arial" panose="020B0604020202020204" pitchFamily="34" charset="0"/>
              <a:buChar char="•"/>
            </a:pPr>
            <a:r>
              <a:rPr lang="en-US"/>
              <a:t>Tanishq </a:t>
            </a:r>
            <a:r>
              <a:rPr lang="en-US" err="1"/>
              <a:t>Motupalli</a:t>
            </a:r>
            <a:r>
              <a:rPr lang="en-US"/>
              <a:t> </a:t>
            </a:r>
            <a:endParaRPr lang="en-US">
              <a:cs typeface="Calibri"/>
            </a:endParaRPr>
          </a:p>
          <a:p>
            <a:pPr indent="-228600">
              <a:lnSpc>
                <a:spcPct val="90000"/>
              </a:lnSpc>
              <a:spcAft>
                <a:spcPts val="600"/>
              </a:spcAft>
              <a:buFont typeface="Arial" panose="020B0604020202020204" pitchFamily="34" charset="0"/>
              <a:buChar char="•"/>
            </a:pPr>
            <a:r>
              <a:rPr lang="en-US"/>
              <a:t>Abhinav Varma </a:t>
            </a:r>
            <a:r>
              <a:rPr lang="en-US" err="1"/>
              <a:t>Lakamraju</a:t>
            </a:r>
            <a:endParaRPr lang="en-US" err="1">
              <a:cs typeface="Calibri"/>
            </a:endParaRPr>
          </a:p>
        </p:txBody>
      </p:sp>
      <p:sp>
        <p:nvSpPr>
          <p:cNvPr id="3" name="TextBox 2">
            <a:extLst>
              <a:ext uri="{FF2B5EF4-FFF2-40B4-BE49-F238E27FC236}">
                <a16:creationId xmlns:a16="http://schemas.microsoft.com/office/drawing/2014/main" id="{ED5BFA3E-0DCF-8EA5-98A1-2AEF713870B3}"/>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400" b="1" kern="1200">
              <a:solidFill>
                <a:schemeClr val="tx1"/>
              </a:solidFill>
              <a:latin typeface="+mj-lt"/>
              <a:ea typeface="+mj-ea"/>
              <a:cs typeface="+mj-cs"/>
            </a:endParaRPr>
          </a:p>
        </p:txBody>
      </p:sp>
    </p:spTree>
    <p:extLst>
      <p:ext uri="{BB962C8B-B14F-4D97-AF65-F5344CB8AC3E}">
        <p14:creationId xmlns:p14="http://schemas.microsoft.com/office/powerpoint/2010/main" val="920174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1BB5E-6909-63A2-280A-6EB8A630EEAB}"/>
              </a:ext>
            </a:extLst>
          </p:cNvPr>
          <p:cNvSpPr>
            <a:spLocks noGrp="1"/>
          </p:cNvSpPr>
          <p:nvPr>
            <p:ph type="title"/>
          </p:nvPr>
        </p:nvSpPr>
        <p:spPr>
          <a:xfrm>
            <a:off x="836679" y="723898"/>
            <a:ext cx="6002110" cy="1495425"/>
          </a:xfrm>
        </p:spPr>
        <p:txBody>
          <a:bodyPr>
            <a:normAutofit/>
          </a:bodyPr>
          <a:lstStyle/>
          <a:p>
            <a:r>
              <a:rPr lang="en-US" sz="4000" b="1">
                <a:ea typeface="+mj-lt"/>
                <a:cs typeface="+mj-lt"/>
              </a:rPr>
              <a:t>Performance evaluations</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2D587C3F-F5B4-4CDA-78B3-7ED845A8AEBC}"/>
              </a:ext>
            </a:extLst>
          </p:cNvPr>
          <p:cNvSpPr>
            <a:spLocks noGrp="1"/>
          </p:cNvSpPr>
          <p:nvPr>
            <p:ph idx="1"/>
          </p:nvPr>
        </p:nvSpPr>
        <p:spPr>
          <a:xfrm>
            <a:off x="836680" y="1952740"/>
            <a:ext cx="6002110" cy="4244343"/>
          </a:xfrm>
        </p:spPr>
        <p:txBody>
          <a:bodyPr vert="horz" lIns="91440" tIns="45720" rIns="91440" bIns="45720" rtlCol="0" anchor="t">
            <a:normAutofit fontScale="92500" lnSpcReduction="10000"/>
          </a:bodyPr>
          <a:lstStyle/>
          <a:p>
            <a:pPr marL="0" indent="0">
              <a:buNone/>
            </a:pPr>
            <a:endParaRPr lang="en-US" sz="2000">
              <a:ea typeface="Calibri"/>
              <a:cs typeface="Calibri"/>
            </a:endParaRPr>
          </a:p>
          <a:p>
            <a:r>
              <a:rPr lang="en-US" sz="2000">
                <a:ea typeface="Calibri"/>
                <a:cs typeface="Calibri"/>
              </a:rPr>
              <a:t>Exact Match</a:t>
            </a:r>
            <a:r>
              <a:rPr lang="en-US" sz="2000">
                <a:ea typeface="+mn-lt"/>
                <a:cs typeface="+mn-lt"/>
              </a:rPr>
              <a:t>(EM) measures if a QA system's response matches to the expected answer exactly it provide more flexible assessment of answer quality. Using both metrics together gives a comprehensive view of a QA system's performance in terms of precision and flexibility.</a:t>
            </a:r>
          </a:p>
          <a:p>
            <a:r>
              <a:rPr lang="en-US" sz="2000" b="1">
                <a:ea typeface="+mn-lt"/>
                <a:cs typeface="+mn-lt"/>
              </a:rPr>
              <a:t>F1-score</a:t>
            </a:r>
            <a:r>
              <a:rPr lang="en-US" sz="2000">
                <a:ea typeface="+mn-lt"/>
                <a:cs typeface="+mn-lt"/>
              </a:rPr>
              <a:t> provides an overall accuracy measure, is the harmonic mean of precision and recall.</a:t>
            </a:r>
            <a:endParaRPr lang="en-US" sz="2000">
              <a:ea typeface="Calibri"/>
              <a:cs typeface="Calibri"/>
            </a:endParaRPr>
          </a:p>
          <a:p>
            <a:r>
              <a:rPr lang="en-US" sz="2000">
                <a:solidFill>
                  <a:srgbClr val="000000"/>
                </a:solidFill>
                <a:ea typeface="+mn-lt"/>
                <a:cs typeface="+mn-lt"/>
              </a:rPr>
              <a:t>Math: Evaluates a model's ability to solve mathematical problems.</a:t>
            </a:r>
            <a:endParaRPr lang="en-US">
              <a:ea typeface="Calibri" panose="020F0502020204030204"/>
              <a:cs typeface="Calibri" panose="020F0502020204030204"/>
            </a:endParaRPr>
          </a:p>
          <a:p>
            <a:r>
              <a:rPr lang="en-US" sz="2000">
                <a:solidFill>
                  <a:srgbClr val="000000"/>
                </a:solidFill>
                <a:ea typeface="+mn-lt"/>
                <a:cs typeface="+mn-lt"/>
              </a:rPr>
              <a:t>MMLU: Tests a model's knowledge across multiple subjects like science, humanities, and social sciences.</a:t>
            </a:r>
            <a:endParaRPr lang="en-US">
              <a:ea typeface="Calibri" panose="020F0502020204030204"/>
              <a:cs typeface="Calibri" panose="020F0502020204030204"/>
            </a:endParaRPr>
          </a:p>
          <a:p>
            <a:r>
              <a:rPr lang="en-US" sz="2000">
                <a:solidFill>
                  <a:srgbClr val="000000"/>
                </a:solidFill>
                <a:ea typeface="+mn-lt"/>
                <a:cs typeface="+mn-lt"/>
              </a:rPr>
              <a:t>BBH: A set of complex tasks that challenge a model's advanced reasoning and commonsense abilities.</a:t>
            </a:r>
            <a:endParaRPr lang="en-US">
              <a:ea typeface="Calibri" panose="020F0502020204030204"/>
              <a:cs typeface="Calibri" panose="020F0502020204030204"/>
            </a:endParaRPr>
          </a:p>
          <a:p>
            <a:pPr marL="0" indent="0">
              <a:buNone/>
            </a:pPr>
            <a:endParaRPr lang="en-US" sz="2000">
              <a:solidFill>
                <a:srgbClr val="000000"/>
              </a:solidFill>
              <a:ea typeface="+mn-lt"/>
              <a:cs typeface="+mn-lt"/>
            </a:endParaRPr>
          </a:p>
          <a:p>
            <a:endParaRPr lang="en-US" sz="2000">
              <a:ea typeface="Calibri" panose="020F0502020204030204"/>
              <a:cs typeface="Calibri" panose="020F0502020204030204"/>
            </a:endParaRPr>
          </a:p>
          <a:p>
            <a:endParaRPr lang="en-US" sz="2000">
              <a:ea typeface="Calibri" panose="020F0502020204030204"/>
              <a:cs typeface="Calibri" panose="020F0502020204030204"/>
            </a:endParaRPr>
          </a:p>
        </p:txBody>
      </p:sp>
      <p:pic>
        <p:nvPicPr>
          <p:cNvPr id="5" name="Picture 4" descr="A digital balance scale using circles">
            <a:extLst>
              <a:ext uri="{FF2B5EF4-FFF2-40B4-BE49-F238E27FC236}">
                <a16:creationId xmlns:a16="http://schemas.microsoft.com/office/drawing/2014/main" id="{8875D770-F108-B3CA-5EE4-6B085932D2E6}"/>
              </a:ext>
            </a:extLst>
          </p:cNvPr>
          <p:cNvPicPr>
            <a:picLocks noChangeAspect="1"/>
          </p:cNvPicPr>
          <p:nvPr/>
        </p:nvPicPr>
        <p:blipFill rotWithShape="1">
          <a:blip r:embed="rId2"/>
          <a:srcRect l="26866" r="29130" b="8"/>
          <a:stretch/>
        </p:blipFill>
        <p:spPr>
          <a:xfrm>
            <a:off x="7199440" y="10"/>
            <a:ext cx="4992560" cy="6857990"/>
          </a:xfrm>
          <a:prstGeom prst="rect">
            <a:avLst/>
          </a:prstGeom>
          <a:effectLst/>
        </p:spPr>
      </p:pic>
    </p:spTree>
    <p:extLst>
      <p:ext uri="{BB962C8B-B14F-4D97-AF65-F5344CB8AC3E}">
        <p14:creationId xmlns:p14="http://schemas.microsoft.com/office/powerpoint/2010/main" val="2285819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171A3-230E-785D-16C7-EB8445C4DBB0}"/>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Hardware Resources:</a:t>
            </a:r>
          </a:p>
        </p:txBody>
      </p:sp>
      <p:sp>
        <p:nvSpPr>
          <p:cNvPr id="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A5F064-0CE2-3562-AAE4-3FA388C64EAC}"/>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1400">
                <a:latin typeface="Arial"/>
                <a:cs typeface="Arial"/>
              </a:rPr>
              <a:t>For the fine-tuning of the </a:t>
            </a:r>
            <a:r>
              <a:rPr lang="en-US" sz="1400" err="1">
                <a:latin typeface="Arial"/>
                <a:cs typeface="Arial"/>
              </a:rPr>
              <a:t>LLaMA</a:t>
            </a:r>
            <a:r>
              <a:rPr lang="en-US" sz="1400">
                <a:latin typeface="Arial"/>
                <a:cs typeface="Arial"/>
              </a:rPr>
              <a:t> 2 Model  and Bert squad we have used the following hardware </a:t>
            </a:r>
            <a:r>
              <a:rPr lang="en-US" sz="1400">
                <a:latin typeface="Arial"/>
                <a:ea typeface="+mn-lt"/>
                <a:cs typeface="Arial"/>
              </a:rPr>
              <a:t>resources</a:t>
            </a:r>
            <a:br>
              <a:rPr lang="en-US" sz="1400"/>
            </a:br>
            <a:endParaRPr lang="en-US" sz="1400">
              <a:latin typeface="Arial"/>
              <a:cs typeface="Arial"/>
            </a:endParaRPr>
          </a:p>
          <a:p>
            <a:pPr>
              <a:buNone/>
            </a:pPr>
            <a:r>
              <a:rPr lang="en-US" sz="1400">
                <a:ea typeface="+mn-lt"/>
                <a:cs typeface="+mn-lt"/>
              </a:rPr>
              <a:t>GPU Specifications:</a:t>
            </a:r>
            <a:endParaRPr lang="en-US" sz="1400">
              <a:cs typeface="Calibri"/>
            </a:endParaRPr>
          </a:p>
          <a:p>
            <a:pPr marL="0" indent="0">
              <a:buNone/>
            </a:pPr>
            <a:r>
              <a:rPr lang="en-US" sz="1400">
                <a:ea typeface="+mn-lt"/>
                <a:cs typeface="+mn-lt"/>
              </a:rPr>
              <a:t>      -&gt; Type: Google </a:t>
            </a:r>
            <a:r>
              <a:rPr lang="en-US" sz="1400" err="1">
                <a:ea typeface="+mn-lt"/>
                <a:cs typeface="+mn-lt"/>
              </a:rPr>
              <a:t>Colab's</a:t>
            </a:r>
            <a:r>
              <a:rPr lang="en-US" sz="1400">
                <a:ea typeface="+mn-lt"/>
                <a:cs typeface="+mn-lt"/>
              </a:rPr>
              <a:t> free instance.</a:t>
            </a:r>
            <a:endParaRPr lang="en-US" sz="1400">
              <a:ea typeface="Calibri" panose="020F0502020204030204"/>
              <a:cs typeface="Calibri" panose="020F0502020204030204"/>
            </a:endParaRPr>
          </a:p>
          <a:p>
            <a:pPr>
              <a:buNone/>
            </a:pPr>
            <a:r>
              <a:rPr lang="en-US" sz="1400">
                <a:ea typeface="+mn-lt"/>
                <a:cs typeface="+mn-lt"/>
              </a:rPr>
              <a:t>GPU Model</a:t>
            </a:r>
          </a:p>
          <a:p>
            <a:pPr>
              <a:buNone/>
            </a:pPr>
            <a:r>
              <a:rPr lang="en-US" sz="1400">
                <a:ea typeface="+mn-lt"/>
                <a:cs typeface="+mn-lt"/>
              </a:rPr>
              <a:t>     -&gt;Utilizes Nvidia Tesla K80, T4, P100, or similar models based on availability.</a:t>
            </a:r>
            <a:endParaRPr lang="en-US" sz="1400">
              <a:ea typeface="Calibri" panose="020F0502020204030204"/>
              <a:cs typeface="Calibri" panose="020F0502020204030204"/>
            </a:endParaRPr>
          </a:p>
          <a:p>
            <a:pPr>
              <a:buNone/>
            </a:pPr>
            <a:r>
              <a:rPr lang="en-US" sz="1400">
                <a:ea typeface="+mn-lt"/>
                <a:cs typeface="+mn-lt"/>
              </a:rPr>
              <a:t>VRAM:  Approximately 15GB available, which is adequate for loading </a:t>
            </a:r>
            <a:r>
              <a:rPr lang="en-US" sz="1400" err="1">
                <a:ea typeface="+mn-lt"/>
                <a:cs typeface="+mn-lt"/>
              </a:rPr>
              <a:t>LLaMA</a:t>
            </a:r>
            <a:r>
              <a:rPr lang="en-US" sz="1400">
                <a:ea typeface="+mn-lt"/>
                <a:cs typeface="+mn-lt"/>
              </a:rPr>
              <a:t> 2-7b model weights but requires careful management due to its size.</a:t>
            </a:r>
            <a:endParaRPr lang="en-US" sz="1400">
              <a:cs typeface="Calibri"/>
            </a:endParaRPr>
          </a:p>
          <a:p>
            <a:pPr>
              <a:buNone/>
            </a:pPr>
            <a:endParaRPr lang="en-US" sz="1400" b="1">
              <a:ea typeface="+mn-lt"/>
              <a:cs typeface="+mn-lt"/>
            </a:endParaRPr>
          </a:p>
          <a:p>
            <a:pPr>
              <a:buNone/>
            </a:pPr>
            <a:r>
              <a:rPr lang="en-US" sz="1400" b="1">
                <a:ea typeface="+mn-lt"/>
                <a:cs typeface="+mn-lt"/>
              </a:rPr>
              <a:t>Compute Constraints:</a:t>
            </a:r>
            <a:endParaRPr lang="en-US" sz="1400" b="1">
              <a:ea typeface="Calibri"/>
              <a:cs typeface="Calibri"/>
            </a:endParaRPr>
          </a:p>
          <a:p>
            <a:pPr marL="0" indent="0">
              <a:buNone/>
            </a:pPr>
            <a:r>
              <a:rPr lang="en-US" sz="1400">
                <a:ea typeface="+mn-lt"/>
                <a:cs typeface="+mn-lt"/>
              </a:rPr>
              <a:t>VRAM Overhead: The 15GB VRAM is nearly filled by the model's weights, demanding efficient VRAM usage to minimize overhead from optimizer states, gradients, and activation maps.</a:t>
            </a:r>
            <a:endParaRPr lang="en-US" sz="1400">
              <a:cs typeface="Calibri"/>
            </a:endParaRPr>
          </a:p>
          <a:p>
            <a:pPr marL="0" indent="0">
              <a:buNone/>
            </a:pPr>
            <a:br>
              <a:rPr lang="en-US" sz="1500"/>
            </a:br>
            <a:endParaRPr lang="en-US" sz="1400">
              <a:ea typeface="Calibri" panose="020F0502020204030204"/>
              <a:cs typeface="Calibri" panose="020F0502020204030204"/>
            </a:endParaRPr>
          </a:p>
        </p:txBody>
      </p:sp>
    </p:spTree>
    <p:extLst>
      <p:ext uri="{BB962C8B-B14F-4D97-AF65-F5344CB8AC3E}">
        <p14:creationId xmlns:p14="http://schemas.microsoft.com/office/powerpoint/2010/main" val="175025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B0122-442D-56BB-7C37-8CA28A4F6AA2}"/>
              </a:ext>
            </a:extLst>
          </p:cNvPr>
          <p:cNvSpPr>
            <a:spLocks noGrp="1"/>
          </p:cNvSpPr>
          <p:nvPr>
            <p:ph type="title"/>
          </p:nvPr>
        </p:nvSpPr>
        <p:spPr>
          <a:xfrm>
            <a:off x="838200" y="175870"/>
            <a:ext cx="10515600" cy="1325563"/>
          </a:xfrm>
        </p:spPr>
        <p:txBody>
          <a:bodyPr>
            <a:normAutofit/>
          </a:bodyPr>
          <a:lstStyle/>
          <a:p>
            <a:r>
              <a:rPr lang="en-US" sz="5400">
                <a:cs typeface="Calibri Light"/>
              </a:rPr>
              <a:t>Hyper Parameters</a:t>
            </a:r>
            <a:endParaRPr lang="en-US" sz="5400"/>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87726E-84D3-D544-7023-E768481096AB}"/>
              </a:ext>
            </a:extLst>
          </p:cNvPr>
          <p:cNvSpPr>
            <a:spLocks noGrp="1"/>
          </p:cNvSpPr>
          <p:nvPr>
            <p:ph idx="1"/>
          </p:nvPr>
        </p:nvSpPr>
        <p:spPr>
          <a:xfrm>
            <a:off x="589181" y="1874600"/>
            <a:ext cx="10515600" cy="4271881"/>
          </a:xfrm>
        </p:spPr>
        <p:txBody>
          <a:bodyPr vert="horz" lIns="91440" tIns="45720" rIns="91440" bIns="45720" rtlCol="0" anchor="t">
            <a:noAutofit/>
          </a:bodyPr>
          <a:lstStyle/>
          <a:p>
            <a:pPr marL="0" indent="0">
              <a:buNone/>
            </a:pPr>
            <a:r>
              <a:rPr lang="en-US" sz="1200">
                <a:ea typeface="+mn-lt"/>
                <a:cs typeface="+mn-lt"/>
              </a:rPr>
              <a:t>Hyper-parameter Details for Fine-tuning </a:t>
            </a:r>
            <a:r>
              <a:rPr lang="en-US" sz="1200" err="1">
                <a:ea typeface="+mn-lt"/>
                <a:cs typeface="+mn-lt"/>
              </a:rPr>
              <a:t>LLaMA</a:t>
            </a:r>
            <a:r>
              <a:rPr lang="en-US" sz="1200">
                <a:ea typeface="+mn-lt"/>
                <a:cs typeface="+mn-lt"/>
              </a:rPr>
              <a:t> 2 Model:</a:t>
            </a:r>
            <a:endParaRPr lang="en-US" sz="1200">
              <a:ea typeface="Calibri"/>
              <a:cs typeface="Calibri"/>
            </a:endParaRPr>
          </a:p>
          <a:p>
            <a:pPr marL="0" indent="0">
              <a:buNone/>
            </a:pPr>
            <a:r>
              <a:rPr lang="en-US" sz="1200">
                <a:ea typeface="+mn-lt"/>
                <a:cs typeface="+mn-lt"/>
              </a:rPr>
              <a:t>1. </a:t>
            </a:r>
            <a:r>
              <a:rPr lang="en-US" sz="1200" b="1" err="1">
                <a:ea typeface="+mn-lt"/>
                <a:cs typeface="+mn-lt"/>
              </a:rPr>
              <a:t>LoRA</a:t>
            </a:r>
            <a:r>
              <a:rPr lang="en-US" sz="1200" b="1">
                <a:ea typeface="+mn-lt"/>
                <a:cs typeface="+mn-lt"/>
              </a:rPr>
              <a:t> Parameters:</a:t>
            </a:r>
            <a:endParaRPr lang="en-US" sz="1200" b="1">
              <a:ea typeface="Calibri"/>
              <a:cs typeface="Calibri"/>
            </a:endParaRPr>
          </a:p>
          <a:p>
            <a:r>
              <a:rPr lang="en-US" sz="1200">
                <a:ea typeface="+mn-lt"/>
                <a:cs typeface="+mn-lt"/>
              </a:rPr>
              <a:t>    </a:t>
            </a:r>
            <a:r>
              <a:rPr lang="en-US" sz="1200" b="1" err="1">
                <a:ea typeface="+mn-lt"/>
                <a:cs typeface="+mn-lt"/>
              </a:rPr>
              <a:t>LoRA</a:t>
            </a:r>
            <a:r>
              <a:rPr lang="en-US" sz="1200" b="1">
                <a:ea typeface="+mn-lt"/>
                <a:cs typeface="+mn-lt"/>
              </a:rPr>
              <a:t> Rank (r):</a:t>
            </a:r>
            <a:r>
              <a:rPr lang="en-US" sz="1200">
                <a:ea typeface="+mn-lt"/>
                <a:cs typeface="+mn-lt"/>
              </a:rPr>
              <a:t> 64. Determines the dimensionality of low-rank matrices, balancing adaptability and complexity.</a:t>
            </a:r>
            <a:endParaRPr lang="en-US" sz="1200">
              <a:ea typeface="Calibri"/>
              <a:cs typeface="Calibri" panose="020F0502020204030204"/>
            </a:endParaRPr>
          </a:p>
          <a:p>
            <a:r>
              <a:rPr lang="en-US" sz="1200">
                <a:ea typeface="+mn-lt"/>
                <a:cs typeface="+mn-lt"/>
              </a:rPr>
              <a:t>    </a:t>
            </a:r>
            <a:r>
              <a:rPr lang="en-US" sz="1200" b="1" err="1">
                <a:ea typeface="+mn-lt"/>
                <a:cs typeface="+mn-lt"/>
              </a:rPr>
              <a:t>LoRA</a:t>
            </a:r>
            <a:r>
              <a:rPr lang="en-US" sz="1200" b="1">
                <a:ea typeface="+mn-lt"/>
                <a:cs typeface="+mn-lt"/>
              </a:rPr>
              <a:t> Scaling Parameter (Alpha):</a:t>
            </a:r>
            <a:r>
              <a:rPr lang="en-US" sz="1200">
                <a:ea typeface="+mn-lt"/>
                <a:cs typeface="+mn-lt"/>
              </a:rPr>
              <a:t>** 16. Scales updates from </a:t>
            </a:r>
            <a:r>
              <a:rPr lang="en-US" sz="1200" err="1">
                <a:ea typeface="+mn-lt"/>
                <a:cs typeface="+mn-lt"/>
              </a:rPr>
              <a:t>LoRA</a:t>
            </a:r>
            <a:r>
              <a:rPr lang="en-US" sz="1200">
                <a:ea typeface="+mn-lt"/>
                <a:cs typeface="+mn-lt"/>
              </a:rPr>
              <a:t> matrices, controlling their influence on model parameters.</a:t>
            </a:r>
            <a:endParaRPr lang="en-US" sz="1200">
              <a:ea typeface="Calibri"/>
              <a:cs typeface="Calibri" panose="020F0502020204030204"/>
            </a:endParaRPr>
          </a:p>
          <a:p>
            <a:r>
              <a:rPr lang="en-US" sz="1200">
                <a:ea typeface="+mn-lt"/>
                <a:cs typeface="+mn-lt"/>
              </a:rPr>
              <a:t>   </a:t>
            </a:r>
            <a:r>
              <a:rPr lang="en-US" sz="1200" b="1" err="1">
                <a:ea typeface="+mn-lt"/>
                <a:cs typeface="+mn-lt"/>
              </a:rPr>
              <a:t>LoRA</a:t>
            </a:r>
            <a:r>
              <a:rPr lang="en-US" sz="1200" b="1">
                <a:ea typeface="+mn-lt"/>
                <a:cs typeface="+mn-lt"/>
              </a:rPr>
              <a:t> Dropout:</a:t>
            </a:r>
            <a:r>
              <a:rPr lang="en-US" sz="1200">
                <a:ea typeface="+mn-lt"/>
                <a:cs typeface="+mn-lt"/>
              </a:rPr>
              <a:t> 0.1. Regularization technique to prevent overfitting by randomly setting input units to 0 during training.</a:t>
            </a:r>
            <a:endParaRPr lang="en-US" sz="1200">
              <a:ea typeface="Calibri"/>
              <a:cs typeface="Calibri" panose="020F0502020204030204"/>
            </a:endParaRPr>
          </a:p>
          <a:p>
            <a:pPr marL="0" indent="0">
              <a:buNone/>
            </a:pPr>
            <a:endParaRPr lang="en-US" sz="1200">
              <a:ea typeface="+mn-lt"/>
              <a:cs typeface="+mn-lt"/>
            </a:endParaRPr>
          </a:p>
          <a:p>
            <a:pPr marL="0" indent="0">
              <a:buNone/>
            </a:pPr>
            <a:r>
              <a:rPr lang="en-US" sz="1200">
                <a:ea typeface="+mn-lt"/>
                <a:cs typeface="+mn-lt"/>
              </a:rPr>
              <a:t>2. </a:t>
            </a:r>
            <a:r>
              <a:rPr lang="en-US" sz="1200" b="1">
                <a:ea typeface="+mn-lt"/>
                <a:cs typeface="+mn-lt"/>
              </a:rPr>
              <a:t>Precision and Efficiency Settings:</a:t>
            </a:r>
            <a:endParaRPr lang="en-US" sz="1200" b="1">
              <a:ea typeface="Calibri"/>
              <a:cs typeface="Calibri" panose="020F0502020204030204"/>
            </a:endParaRPr>
          </a:p>
          <a:p>
            <a:r>
              <a:rPr lang="en-US" sz="1200">
                <a:ea typeface="+mn-lt"/>
                <a:cs typeface="+mn-lt"/>
              </a:rPr>
              <a:t>    </a:t>
            </a:r>
            <a:r>
              <a:rPr lang="en-US" sz="1200" b="1">
                <a:ea typeface="+mn-lt"/>
                <a:cs typeface="+mn-lt"/>
              </a:rPr>
              <a:t>4-bit Quantization:</a:t>
            </a:r>
            <a:r>
              <a:rPr lang="en-US" sz="1200">
                <a:ea typeface="+mn-lt"/>
                <a:cs typeface="+mn-lt"/>
              </a:rPr>
              <a:t> Enabled to load the model in 4-bit precision, drastically reducing memory usage.</a:t>
            </a:r>
            <a:endParaRPr lang="en-US" sz="1200">
              <a:ea typeface="Calibri"/>
              <a:cs typeface="Calibri" panose="020F0502020204030204"/>
            </a:endParaRPr>
          </a:p>
          <a:p>
            <a:r>
              <a:rPr lang="en-US" sz="1200">
                <a:ea typeface="+mn-lt"/>
                <a:cs typeface="+mn-lt"/>
              </a:rPr>
              <a:t>    </a:t>
            </a:r>
            <a:r>
              <a:rPr lang="en-US" sz="1200" b="1">
                <a:ea typeface="+mn-lt"/>
                <a:cs typeface="+mn-lt"/>
              </a:rPr>
              <a:t>Double Quantization:</a:t>
            </a:r>
            <a:r>
              <a:rPr lang="en-US" sz="1200">
                <a:ea typeface="+mn-lt"/>
                <a:cs typeface="+mn-lt"/>
              </a:rPr>
              <a:t> Not used to avoid additional complexity, though nested quantization settings were considered.</a:t>
            </a:r>
          </a:p>
          <a:p>
            <a:pPr marL="0" indent="0">
              <a:buNone/>
            </a:pPr>
            <a:endParaRPr lang="en-US" sz="1200">
              <a:ea typeface="+mn-lt"/>
              <a:cs typeface="+mn-lt"/>
            </a:endParaRPr>
          </a:p>
          <a:p>
            <a:pPr marL="0" indent="0">
              <a:buNone/>
            </a:pPr>
            <a:r>
              <a:rPr lang="en-US" sz="1200">
                <a:ea typeface="+mn-lt"/>
                <a:cs typeface="+mn-lt"/>
              </a:rPr>
              <a:t>3. </a:t>
            </a:r>
            <a:r>
              <a:rPr lang="en-US" sz="1200" b="1">
                <a:ea typeface="+mn-lt"/>
                <a:cs typeface="+mn-lt"/>
              </a:rPr>
              <a:t>Training Parameters:</a:t>
            </a:r>
            <a:endParaRPr lang="en-US" sz="1200">
              <a:ea typeface="+mn-lt"/>
              <a:cs typeface="+mn-lt"/>
            </a:endParaRPr>
          </a:p>
          <a:p>
            <a:r>
              <a:rPr lang="en-US" sz="1200">
                <a:latin typeface="Arial"/>
                <a:ea typeface="Calibri"/>
                <a:cs typeface="Arial"/>
              </a:rPr>
              <a:t>    </a:t>
            </a:r>
            <a:r>
              <a:rPr lang="en-US" sz="1200" b="1">
                <a:latin typeface="Arial"/>
                <a:ea typeface="Calibri"/>
                <a:cs typeface="Arial"/>
              </a:rPr>
              <a:t>Learning Rate:</a:t>
            </a:r>
            <a:r>
              <a:rPr lang="en-US" sz="1200">
                <a:latin typeface="Arial"/>
                <a:ea typeface="Calibri"/>
                <a:cs typeface="Arial"/>
              </a:rPr>
              <a:t> 2e-4. Low rate suitable for fine-tuning to prevent destabilization of pre-trained knowledge.</a:t>
            </a:r>
          </a:p>
          <a:p>
            <a:r>
              <a:rPr lang="en-US" sz="1200">
                <a:latin typeface="Arial"/>
                <a:ea typeface="Calibri"/>
                <a:cs typeface="Arial"/>
              </a:rPr>
              <a:t>    </a:t>
            </a:r>
            <a:r>
              <a:rPr lang="en-US" sz="1200" b="1">
                <a:latin typeface="Arial"/>
                <a:ea typeface="Calibri"/>
                <a:cs typeface="Arial"/>
              </a:rPr>
              <a:t>Optimizer:</a:t>
            </a:r>
            <a:r>
              <a:rPr lang="en-US" sz="1200">
                <a:latin typeface="Arial"/>
                <a:ea typeface="Calibri"/>
                <a:cs typeface="Arial"/>
              </a:rPr>
              <a:t> "paged_adamw_32bit". Designed for efficient memory usage, crucial for managing parameters without exceeding GPU memory.</a:t>
            </a:r>
          </a:p>
          <a:p>
            <a:r>
              <a:rPr lang="en-US" sz="1200">
                <a:latin typeface="Arial"/>
                <a:ea typeface="Calibri"/>
                <a:cs typeface="Arial"/>
              </a:rPr>
              <a:t>    </a:t>
            </a:r>
            <a:r>
              <a:rPr lang="en-US" sz="1200" b="1">
                <a:latin typeface="Arial"/>
                <a:ea typeface="Calibri"/>
                <a:cs typeface="Arial"/>
              </a:rPr>
              <a:t>Number of Epochs:</a:t>
            </a:r>
            <a:r>
              <a:rPr lang="en-US" sz="1200">
                <a:latin typeface="Arial"/>
                <a:ea typeface="Calibri"/>
                <a:cs typeface="Arial"/>
              </a:rPr>
              <a:t> Limited to 1 due to hardware constraints, focusing on impactful updates.</a:t>
            </a:r>
            <a:endParaRPr lang="en-US" sz="1200">
              <a:ea typeface="Calibri"/>
              <a:cs typeface="Calibri"/>
            </a:endParaRPr>
          </a:p>
        </p:txBody>
      </p:sp>
    </p:spTree>
    <p:extLst>
      <p:ext uri="{BB962C8B-B14F-4D97-AF65-F5344CB8AC3E}">
        <p14:creationId xmlns:p14="http://schemas.microsoft.com/office/powerpoint/2010/main" val="342375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25B0-FFFF-8EE7-6AAD-F6716BBE54CA}"/>
              </a:ext>
            </a:extLst>
          </p:cNvPr>
          <p:cNvSpPr>
            <a:spLocks noGrp="1"/>
          </p:cNvSpPr>
          <p:nvPr>
            <p:ph type="title"/>
          </p:nvPr>
        </p:nvSpPr>
        <p:spPr>
          <a:xfrm>
            <a:off x="876692" y="560416"/>
            <a:ext cx="4536744" cy="654178"/>
          </a:xfrm>
        </p:spPr>
        <p:txBody>
          <a:bodyPr anchor="b">
            <a:noAutofit/>
          </a:bodyPr>
          <a:lstStyle/>
          <a:p>
            <a:r>
              <a:rPr lang="en-US" sz="4000" b="1">
                <a:ea typeface="+mj-lt"/>
                <a:cs typeface="+mj-lt"/>
              </a:rPr>
              <a:t>Hyper Parameters</a:t>
            </a:r>
            <a:endParaRPr lang="en-US" sz="4000" b="1">
              <a:cs typeface="Calibri Light"/>
            </a:endParaRPr>
          </a:p>
        </p:txBody>
      </p:sp>
      <p:sp>
        <p:nvSpPr>
          <p:cNvPr id="3" name="Content Placeholder 2">
            <a:extLst>
              <a:ext uri="{FF2B5EF4-FFF2-40B4-BE49-F238E27FC236}">
                <a16:creationId xmlns:a16="http://schemas.microsoft.com/office/drawing/2014/main" id="{4691A9BD-5D32-0CBF-1AF3-88188A0729FF}"/>
              </a:ext>
            </a:extLst>
          </p:cNvPr>
          <p:cNvSpPr>
            <a:spLocks noGrp="1"/>
          </p:cNvSpPr>
          <p:nvPr>
            <p:ph idx="1"/>
          </p:nvPr>
        </p:nvSpPr>
        <p:spPr>
          <a:xfrm>
            <a:off x="638567" y="1342851"/>
            <a:ext cx="5717844" cy="4638457"/>
          </a:xfrm>
        </p:spPr>
        <p:txBody>
          <a:bodyPr vert="horz" lIns="91440" tIns="45720" rIns="91440" bIns="45720" rtlCol="0" anchor="t">
            <a:normAutofit/>
          </a:bodyPr>
          <a:lstStyle/>
          <a:p>
            <a:pPr>
              <a:buNone/>
            </a:pPr>
            <a:r>
              <a:rPr lang="en-US" sz="1500">
                <a:ea typeface="+mn-lt"/>
                <a:cs typeface="+mn-lt"/>
              </a:rPr>
              <a:t>- Batch Size: 96 (Number of samples processed together during training)</a:t>
            </a:r>
            <a:endParaRPr lang="en-US" sz="1500">
              <a:cs typeface="Calibri"/>
            </a:endParaRPr>
          </a:p>
          <a:p>
            <a:pPr>
              <a:buNone/>
            </a:pPr>
            <a:r>
              <a:rPr lang="en-US" sz="1500">
                <a:ea typeface="+mn-lt"/>
                <a:cs typeface="+mn-lt"/>
              </a:rPr>
              <a:t>- Number of Epochs: 2 (How many times the model sees the entire dataset)</a:t>
            </a:r>
            <a:endParaRPr lang="en-US" sz="1500">
              <a:cs typeface="Calibri"/>
            </a:endParaRPr>
          </a:p>
          <a:p>
            <a:pPr>
              <a:buNone/>
            </a:pPr>
            <a:r>
              <a:rPr lang="en-US" sz="1500">
                <a:ea typeface="+mn-lt"/>
                <a:cs typeface="+mn-lt"/>
              </a:rPr>
              <a:t>- Base Language Model: "</a:t>
            </a:r>
            <a:r>
              <a:rPr lang="en-US" sz="1500" err="1">
                <a:ea typeface="+mn-lt"/>
                <a:cs typeface="+mn-lt"/>
              </a:rPr>
              <a:t>roberta</a:t>
            </a:r>
            <a:r>
              <a:rPr lang="en-US" sz="1500">
                <a:ea typeface="+mn-lt"/>
                <a:cs typeface="+mn-lt"/>
              </a:rPr>
              <a:t>-base" (Pre-trained model used for fine-tuning)</a:t>
            </a:r>
            <a:endParaRPr lang="en-US" sz="1500">
              <a:cs typeface="Calibri"/>
            </a:endParaRPr>
          </a:p>
          <a:p>
            <a:pPr>
              <a:buNone/>
            </a:pPr>
            <a:r>
              <a:rPr lang="en-US" sz="1500">
                <a:ea typeface="+mn-lt"/>
                <a:cs typeface="+mn-lt"/>
              </a:rPr>
              <a:t>- Maximum Sequence Length: 386 (Maximum length of input sequence)</a:t>
            </a:r>
            <a:endParaRPr lang="en-US" sz="1500">
              <a:cs typeface="Calibri"/>
            </a:endParaRPr>
          </a:p>
          <a:p>
            <a:pPr>
              <a:buNone/>
            </a:pPr>
            <a:r>
              <a:rPr lang="en-US" sz="1500">
                <a:ea typeface="+mn-lt"/>
                <a:cs typeface="+mn-lt"/>
              </a:rPr>
              <a:t>- Learning Rate: 3e-5 (Controls speed of parameter updates during training)</a:t>
            </a:r>
            <a:endParaRPr lang="en-US" sz="1500">
              <a:cs typeface="Calibri"/>
            </a:endParaRPr>
          </a:p>
          <a:p>
            <a:pPr>
              <a:buNone/>
            </a:pPr>
            <a:r>
              <a:rPr lang="en-US" sz="1500">
                <a:ea typeface="+mn-lt"/>
                <a:cs typeface="+mn-lt"/>
              </a:rPr>
              <a:t>- Learning Rate Schedule: </a:t>
            </a:r>
            <a:r>
              <a:rPr lang="en-US" sz="1500" err="1">
                <a:ea typeface="+mn-lt"/>
                <a:cs typeface="+mn-lt"/>
              </a:rPr>
              <a:t>LinearWarmup</a:t>
            </a:r>
            <a:r>
              <a:rPr lang="en-US" sz="1500">
                <a:ea typeface="+mn-lt"/>
                <a:cs typeface="+mn-lt"/>
              </a:rPr>
              <a:t> (Adjusts learning rate during training)</a:t>
            </a:r>
            <a:endParaRPr lang="en-US" sz="1500">
              <a:cs typeface="Calibri"/>
            </a:endParaRPr>
          </a:p>
          <a:p>
            <a:pPr>
              <a:buNone/>
            </a:pPr>
            <a:r>
              <a:rPr lang="en-US" sz="1500">
                <a:ea typeface="+mn-lt"/>
                <a:cs typeface="+mn-lt"/>
              </a:rPr>
              <a:t>- Warmup Proportion: 0.2 (Percentage of training steps allocated for linear warmup)</a:t>
            </a:r>
            <a:endParaRPr lang="en-US" sz="1500">
              <a:cs typeface="Calibri"/>
            </a:endParaRPr>
          </a:p>
          <a:p>
            <a:pPr>
              <a:buNone/>
            </a:pPr>
            <a:r>
              <a:rPr lang="en-US" sz="1500">
                <a:ea typeface="+mn-lt"/>
                <a:cs typeface="+mn-lt"/>
              </a:rPr>
              <a:t>- Document Stride: 128 (Amount of input document processed at once)</a:t>
            </a:r>
            <a:endParaRPr lang="en-US" sz="1500">
              <a:cs typeface="Calibri"/>
            </a:endParaRPr>
          </a:p>
          <a:p>
            <a:pPr>
              <a:buNone/>
            </a:pPr>
            <a:r>
              <a:rPr lang="en-US" sz="1500">
                <a:ea typeface="+mn-lt"/>
                <a:cs typeface="+mn-lt"/>
              </a:rPr>
              <a:t>- Maximum Query Length: 64 (Maximum length of input query)</a:t>
            </a:r>
            <a:endParaRPr lang="en-US" sz="1500">
              <a:cs typeface="Calibri"/>
            </a:endParaRPr>
          </a:p>
        </p:txBody>
      </p:sp>
      <p:pic>
        <p:nvPicPr>
          <p:cNvPr id="5" name="Picture 4" descr="Close up of ruler">
            <a:extLst>
              <a:ext uri="{FF2B5EF4-FFF2-40B4-BE49-F238E27FC236}">
                <a16:creationId xmlns:a16="http://schemas.microsoft.com/office/drawing/2014/main" id="{3BAD6D89-95FB-A859-ECBD-0C70DC5F63A7}"/>
              </a:ext>
            </a:extLst>
          </p:cNvPr>
          <p:cNvPicPr>
            <a:picLocks noChangeAspect="1"/>
          </p:cNvPicPr>
          <p:nvPr/>
        </p:nvPicPr>
        <p:blipFill rotWithShape="1">
          <a:blip r:embed="rId2"/>
          <a:srcRect l="22463" r="29708" b="-3"/>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949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59542-5F8A-5E56-C018-BF4DC96CB129}"/>
              </a:ext>
            </a:extLst>
          </p:cNvPr>
          <p:cNvSpPr>
            <a:spLocks noGrp="1"/>
          </p:cNvSpPr>
          <p:nvPr>
            <p:ph type="title"/>
          </p:nvPr>
        </p:nvSpPr>
        <p:spPr>
          <a:xfrm>
            <a:off x="838200" y="365125"/>
            <a:ext cx="10515600" cy="1325563"/>
          </a:xfrm>
        </p:spPr>
        <p:txBody>
          <a:bodyPr>
            <a:normAutofit/>
          </a:bodyPr>
          <a:lstStyle/>
          <a:p>
            <a:r>
              <a:rPr lang="en-US" sz="5400" b="1">
                <a:ea typeface="+mj-lt"/>
                <a:cs typeface="+mj-lt"/>
              </a:rPr>
              <a:t>Evaluation:</a:t>
            </a:r>
            <a:endParaRPr lang="en-US" sz="5400" b="1">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35BCBF-B424-E724-D70A-C317BD06390C}"/>
              </a:ext>
            </a:extLst>
          </p:cNvPr>
          <p:cNvSpPr>
            <a:spLocks noGrp="1"/>
          </p:cNvSpPr>
          <p:nvPr>
            <p:ph idx="1"/>
          </p:nvPr>
        </p:nvSpPr>
        <p:spPr>
          <a:xfrm>
            <a:off x="838200" y="1929384"/>
            <a:ext cx="10515600" cy="4558952"/>
          </a:xfrm>
        </p:spPr>
        <p:txBody>
          <a:bodyPr vert="horz" lIns="91440" tIns="45720" rIns="91440" bIns="45720" rtlCol="0" anchor="t">
            <a:normAutofit/>
          </a:bodyPr>
          <a:lstStyle/>
          <a:p>
            <a:pPr marL="0" indent="0">
              <a:buNone/>
            </a:pPr>
            <a:endParaRPr lang="en-US" sz="1400">
              <a:cs typeface="Calibri" panose="020F0502020204030204"/>
            </a:endParaRPr>
          </a:p>
          <a:p>
            <a:pPr marL="0" indent="0">
              <a:buNone/>
            </a:pPr>
            <a:r>
              <a:rPr lang="en-US" sz="1400" b="1">
                <a:ea typeface="+mn-lt"/>
                <a:cs typeface="+mn-lt"/>
              </a:rPr>
              <a:t>Dataset Splitting:</a:t>
            </a:r>
          </a:p>
          <a:p>
            <a:r>
              <a:rPr lang="en-US" sz="1400">
                <a:ea typeface="+mn-lt"/>
                <a:cs typeface="+mn-lt"/>
              </a:rPr>
              <a:t> </a:t>
            </a:r>
            <a:r>
              <a:rPr lang="en-US" sz="1400" b="1">
                <a:ea typeface="+mn-lt"/>
                <a:cs typeface="+mn-lt"/>
              </a:rPr>
              <a:t>Training Set:</a:t>
            </a:r>
            <a:r>
              <a:rPr lang="en-US" sz="1400">
                <a:ea typeface="+mn-lt"/>
                <a:cs typeface="+mn-lt"/>
              </a:rPr>
              <a:t> Used to train the model, comprising approximately 80% of the dataset to ensure effective learning.</a:t>
            </a:r>
            <a:endParaRPr lang="en-US" sz="1400">
              <a:cs typeface="Calibri"/>
            </a:endParaRPr>
          </a:p>
          <a:p>
            <a:r>
              <a:rPr lang="en-US" sz="1400" b="1">
                <a:ea typeface="+mn-lt"/>
                <a:cs typeface="+mn-lt"/>
              </a:rPr>
              <a:t>Validation Set:</a:t>
            </a:r>
            <a:r>
              <a:rPr lang="en-US" sz="1400">
                <a:ea typeface="+mn-lt"/>
                <a:cs typeface="+mn-lt"/>
              </a:rPr>
              <a:t> About 10% of the data, crucial for tuning hyperparameters and guiding model adjustments iteratively.</a:t>
            </a:r>
            <a:endParaRPr lang="en-US" sz="1400">
              <a:cs typeface="Calibri"/>
            </a:endParaRPr>
          </a:p>
          <a:p>
            <a:r>
              <a:rPr lang="en-US" sz="1400">
                <a:ea typeface="+mn-lt"/>
                <a:cs typeface="+mn-lt"/>
              </a:rPr>
              <a:t> </a:t>
            </a:r>
            <a:r>
              <a:rPr lang="en-US" sz="1400" b="1">
                <a:ea typeface="+mn-lt"/>
                <a:cs typeface="+mn-lt"/>
              </a:rPr>
              <a:t>Testing Set:</a:t>
            </a:r>
            <a:r>
              <a:rPr lang="en-US" sz="1400">
                <a:ea typeface="+mn-lt"/>
                <a:cs typeface="+mn-lt"/>
              </a:rPr>
              <a:t> The remaining 10%, used to evaluate the final model performance in real-world scenarios.</a:t>
            </a:r>
            <a:endParaRPr lang="en-US" sz="1400">
              <a:cs typeface="Calibri"/>
            </a:endParaRPr>
          </a:p>
          <a:p>
            <a:pPr marL="0" indent="0">
              <a:buNone/>
            </a:pPr>
            <a:r>
              <a:rPr lang="en-US" sz="1400" b="1">
                <a:ea typeface="+mn-lt"/>
                <a:cs typeface="+mn-lt"/>
              </a:rPr>
              <a:t>Cross-Validation:</a:t>
            </a:r>
            <a:endParaRPr lang="en-US" sz="1400" b="1">
              <a:ea typeface="Calibri" panose="020F0502020204030204"/>
              <a:cs typeface="Calibri"/>
            </a:endParaRPr>
          </a:p>
          <a:p>
            <a:r>
              <a:rPr lang="en-US" sz="1400" b="1">
                <a:ea typeface="+mn-lt"/>
                <a:cs typeface="+mn-lt"/>
              </a:rPr>
              <a:t>K-Fold Cross-Validation:</a:t>
            </a:r>
            <a:r>
              <a:rPr lang="en-US" sz="1400">
                <a:ea typeface="+mn-lt"/>
                <a:cs typeface="+mn-lt"/>
              </a:rPr>
              <a:t> Common method where data is split into 'K' subsets, with each subset used once for validation while the rest are for training. This process repeats 'K' times to ensure robust performance assessment.</a:t>
            </a:r>
            <a:endParaRPr lang="en-US" sz="1400">
              <a:cs typeface="Calibri"/>
            </a:endParaRPr>
          </a:p>
          <a:p>
            <a:pPr marL="0" indent="0">
              <a:buNone/>
            </a:pPr>
            <a:r>
              <a:rPr lang="en-US" sz="1400" b="1">
                <a:ea typeface="+mn-lt"/>
                <a:cs typeface="+mn-lt"/>
              </a:rPr>
              <a:t>Metrics Used for Evaluation:</a:t>
            </a:r>
            <a:endParaRPr lang="en-US">
              <a:ea typeface="+mn-lt"/>
              <a:cs typeface="+mn-lt"/>
            </a:endParaRPr>
          </a:p>
          <a:p>
            <a:pPr marL="0" indent="0">
              <a:buNone/>
            </a:pPr>
            <a:r>
              <a:rPr lang="en-US" sz="1400" b="1">
                <a:ea typeface="+mn-lt"/>
                <a:cs typeface="+mn-lt"/>
              </a:rPr>
              <a:t>  Exact match : 91.168 </a:t>
            </a:r>
            <a:endParaRPr lang="en-US">
              <a:ea typeface="Calibri" panose="020F0502020204030204"/>
              <a:cs typeface="Calibri" panose="020F0502020204030204"/>
            </a:endParaRPr>
          </a:p>
          <a:p>
            <a:r>
              <a:rPr lang="en-US" sz="1400" b="1">
                <a:ea typeface="+mn-lt"/>
                <a:cs typeface="+mn-lt"/>
              </a:rPr>
              <a:t>F1 Score:</a:t>
            </a:r>
            <a:r>
              <a:rPr lang="en-US" sz="1400">
                <a:ea typeface="+mn-lt"/>
                <a:cs typeface="+mn-lt"/>
              </a:rPr>
              <a:t>F1 score balances precision and recall, particularly useful for imbalanced classes. Calculated on validation or test data to assess model performance comprehensively.</a:t>
            </a:r>
          </a:p>
          <a:p>
            <a:r>
              <a:rPr lang="en-US" sz="1400">
                <a:ea typeface="+mn-lt"/>
                <a:cs typeface="+mn-lt"/>
              </a:rPr>
              <a:t>Math : 28.7</a:t>
            </a:r>
          </a:p>
          <a:p>
            <a:endParaRPr lang="en-US" sz="1400">
              <a:ea typeface="Calibri" panose="020F0502020204030204"/>
              <a:cs typeface="Calibri"/>
            </a:endParaRPr>
          </a:p>
        </p:txBody>
      </p:sp>
    </p:spTree>
    <p:extLst>
      <p:ext uri="{BB962C8B-B14F-4D97-AF65-F5344CB8AC3E}">
        <p14:creationId xmlns:p14="http://schemas.microsoft.com/office/powerpoint/2010/main" val="296920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26E2-ED4E-CCFD-1F51-ECA3A3E99125}"/>
              </a:ext>
            </a:extLst>
          </p:cNvPr>
          <p:cNvSpPr>
            <a:spLocks noGrp="1"/>
          </p:cNvSpPr>
          <p:nvPr>
            <p:ph type="title"/>
          </p:nvPr>
        </p:nvSpPr>
        <p:spPr>
          <a:xfrm>
            <a:off x="214636" y="155661"/>
            <a:ext cx="10515600" cy="1325563"/>
          </a:xfrm>
        </p:spPr>
        <p:txBody>
          <a:bodyPr/>
          <a:lstStyle/>
          <a:p>
            <a:r>
              <a:rPr lang="en-US">
                <a:ea typeface="Calibri Light"/>
                <a:cs typeface="Calibri Light"/>
              </a:rPr>
              <a:t>Result </a:t>
            </a:r>
            <a:endParaRPr lang="en-US"/>
          </a:p>
        </p:txBody>
      </p:sp>
      <p:pic>
        <p:nvPicPr>
          <p:cNvPr id="4" name="Content Placeholder 3" descr="A white grid with black text&#10;&#10;Description automatically generated">
            <a:extLst>
              <a:ext uri="{FF2B5EF4-FFF2-40B4-BE49-F238E27FC236}">
                <a16:creationId xmlns:a16="http://schemas.microsoft.com/office/drawing/2014/main" id="{C283F4DF-B931-57D9-4830-6A1E9E1D8934}"/>
              </a:ext>
            </a:extLst>
          </p:cNvPr>
          <p:cNvPicPr>
            <a:picLocks noGrp="1" noChangeAspect="1"/>
          </p:cNvPicPr>
          <p:nvPr>
            <p:ph idx="1"/>
          </p:nvPr>
        </p:nvPicPr>
        <p:blipFill>
          <a:blip r:embed="rId2"/>
          <a:stretch>
            <a:fillRect/>
          </a:stretch>
        </p:blipFill>
        <p:spPr>
          <a:xfrm>
            <a:off x="8014121" y="1254331"/>
            <a:ext cx="2847976" cy="1484780"/>
          </a:xfrm>
        </p:spPr>
      </p:pic>
      <p:pic>
        <p:nvPicPr>
          <p:cNvPr id="5" name="Picture 4" descr="A screenshot of a graph&#10;&#10;Description automatically generated">
            <a:extLst>
              <a:ext uri="{FF2B5EF4-FFF2-40B4-BE49-F238E27FC236}">
                <a16:creationId xmlns:a16="http://schemas.microsoft.com/office/drawing/2014/main" id="{FE1D8C46-3A97-76C0-349A-483A1D74A400}"/>
              </a:ext>
            </a:extLst>
          </p:cNvPr>
          <p:cNvPicPr>
            <a:picLocks noChangeAspect="1"/>
          </p:cNvPicPr>
          <p:nvPr/>
        </p:nvPicPr>
        <p:blipFill rotWithShape="1">
          <a:blip r:embed="rId3"/>
          <a:srcRect l="-13" t="-2510" r="-91" b="2092"/>
          <a:stretch/>
        </p:blipFill>
        <p:spPr>
          <a:xfrm>
            <a:off x="213256" y="3522612"/>
            <a:ext cx="10117042" cy="2516353"/>
          </a:xfrm>
          <a:prstGeom prst="rect">
            <a:avLst/>
          </a:prstGeom>
        </p:spPr>
      </p:pic>
      <p:sp>
        <p:nvSpPr>
          <p:cNvPr id="3" name="TextBox 2">
            <a:extLst>
              <a:ext uri="{FF2B5EF4-FFF2-40B4-BE49-F238E27FC236}">
                <a16:creationId xmlns:a16="http://schemas.microsoft.com/office/drawing/2014/main" id="{B296FC19-D0F9-F8F5-33CC-C8C352DCD0EA}"/>
              </a:ext>
            </a:extLst>
          </p:cNvPr>
          <p:cNvSpPr txBox="1"/>
          <p:nvPr/>
        </p:nvSpPr>
        <p:spPr>
          <a:xfrm>
            <a:off x="214153" y="1535641"/>
            <a:ext cx="72703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As the bert- squad and NousResearch/Llama-2-7b-chat-hf has different evaluation methods that is a reason the two LLM output is shown in different tables.</a:t>
            </a:r>
          </a:p>
        </p:txBody>
      </p:sp>
      <p:sp>
        <p:nvSpPr>
          <p:cNvPr id="6" name="TextBox 5">
            <a:extLst>
              <a:ext uri="{FF2B5EF4-FFF2-40B4-BE49-F238E27FC236}">
                <a16:creationId xmlns:a16="http://schemas.microsoft.com/office/drawing/2014/main" id="{EB988EEB-8D1C-0992-4EA9-E490423DC074}"/>
              </a:ext>
            </a:extLst>
          </p:cNvPr>
          <p:cNvSpPr txBox="1"/>
          <p:nvPr/>
        </p:nvSpPr>
        <p:spPr>
          <a:xfrm>
            <a:off x="1138518" y="6282017"/>
            <a:ext cx="97356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Table comparing your model performance with those of the baselines for LLAMa2</a:t>
            </a:r>
            <a:endParaRPr lang="en-US" b="1">
              <a:cs typeface="Calibri"/>
            </a:endParaRPr>
          </a:p>
        </p:txBody>
      </p:sp>
      <p:sp>
        <p:nvSpPr>
          <p:cNvPr id="7" name="TextBox 6">
            <a:extLst>
              <a:ext uri="{FF2B5EF4-FFF2-40B4-BE49-F238E27FC236}">
                <a16:creationId xmlns:a16="http://schemas.microsoft.com/office/drawing/2014/main" id="{2640E9C5-E01D-308F-68CD-7E7069E156FA}"/>
              </a:ext>
            </a:extLst>
          </p:cNvPr>
          <p:cNvSpPr txBox="1"/>
          <p:nvPr/>
        </p:nvSpPr>
        <p:spPr>
          <a:xfrm>
            <a:off x="7044018" y="2886636"/>
            <a:ext cx="47938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Table comparing your model performance with those of the baselines for </a:t>
            </a:r>
            <a:r>
              <a:rPr lang="en-US" b="1" err="1"/>
              <a:t>bert</a:t>
            </a:r>
            <a:r>
              <a:rPr lang="en-US" b="1"/>
              <a:t> squad </a:t>
            </a:r>
            <a:endParaRPr lang="en-US"/>
          </a:p>
        </p:txBody>
      </p:sp>
    </p:spTree>
    <p:extLst>
      <p:ext uri="{BB962C8B-B14F-4D97-AF65-F5344CB8AC3E}">
        <p14:creationId xmlns:p14="http://schemas.microsoft.com/office/powerpoint/2010/main" val="403913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white screen with black text&#10;&#10;Description automatically generated">
            <a:extLst>
              <a:ext uri="{FF2B5EF4-FFF2-40B4-BE49-F238E27FC236}">
                <a16:creationId xmlns:a16="http://schemas.microsoft.com/office/drawing/2014/main" id="{9BAB4747-DE9E-821E-87F3-78A635FFC094}"/>
              </a:ext>
            </a:extLst>
          </p:cNvPr>
          <p:cNvPicPr>
            <a:picLocks noChangeAspect="1"/>
          </p:cNvPicPr>
          <p:nvPr/>
        </p:nvPicPr>
        <p:blipFill>
          <a:blip r:embed="rId2"/>
          <a:stretch>
            <a:fillRect/>
          </a:stretch>
        </p:blipFill>
        <p:spPr>
          <a:xfrm>
            <a:off x="939196" y="844391"/>
            <a:ext cx="9650968" cy="2487786"/>
          </a:xfrm>
          <a:prstGeom prst="rect">
            <a:avLst/>
          </a:prstGeom>
        </p:spPr>
      </p:pic>
      <p:sp>
        <p:nvSpPr>
          <p:cNvPr id="4" name="TextBox 3">
            <a:extLst>
              <a:ext uri="{FF2B5EF4-FFF2-40B4-BE49-F238E27FC236}">
                <a16:creationId xmlns:a16="http://schemas.microsoft.com/office/drawing/2014/main" id="{88F14962-3540-BDFF-FD95-3F86B038B068}"/>
              </a:ext>
            </a:extLst>
          </p:cNvPr>
          <p:cNvSpPr txBox="1"/>
          <p:nvPr/>
        </p:nvSpPr>
        <p:spPr>
          <a:xfrm>
            <a:off x="1896845" y="4005402"/>
            <a:ext cx="7745969" cy="140822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a:t>An example of the Q&amp;A  we have asked the question I have sugar can i take this product? And the answer we got a answer Sorry, no. nobody should take this product. It is not intended for human consumption. It is a food product that contains sugar, which is not safe for consumption. Please consult a healthcare professional or registered dietitian for advice on safe food choices.</a:t>
            </a:r>
          </a:p>
        </p:txBody>
      </p:sp>
    </p:spTree>
    <p:extLst>
      <p:ext uri="{BB962C8B-B14F-4D97-AF65-F5344CB8AC3E}">
        <p14:creationId xmlns:p14="http://schemas.microsoft.com/office/powerpoint/2010/main" val="197182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D53AC-00ED-FBC9-80AC-8AF74A50E7F1}"/>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Error Analysis</a:t>
            </a:r>
          </a:p>
        </p:txBody>
      </p:sp>
      <p:sp>
        <p:nvSpPr>
          <p:cNvPr id="4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4D0827-9F7D-1D1F-A20D-B825C754613E}"/>
              </a:ext>
            </a:extLst>
          </p:cNvPr>
          <p:cNvSpPr>
            <a:spLocks noGrp="1"/>
          </p:cNvSpPr>
          <p:nvPr>
            <p:ph idx="1"/>
          </p:nvPr>
        </p:nvSpPr>
        <p:spPr>
          <a:xfrm>
            <a:off x="572493" y="2071316"/>
            <a:ext cx="10463249" cy="4119172"/>
          </a:xfrm>
        </p:spPr>
        <p:txBody>
          <a:bodyPr vert="horz" lIns="91440" tIns="45720" rIns="91440" bIns="45720" rtlCol="0" anchor="t">
            <a:normAutofit fontScale="55000" lnSpcReduction="20000"/>
          </a:bodyPr>
          <a:lstStyle/>
          <a:p>
            <a:r>
              <a:rPr lang="en-US" sz="1200" b="1">
                <a:ea typeface="+mn-lt"/>
                <a:cs typeface="+mn-lt"/>
              </a:rPr>
              <a:t>Wrong Answers:</a:t>
            </a:r>
            <a:endParaRPr lang="en-US" sz="1000">
              <a:ea typeface="Calibri" panose="020F0502020204030204"/>
              <a:cs typeface="Calibri" panose="020F0502020204030204"/>
            </a:endParaRPr>
          </a:p>
          <a:p>
            <a:r>
              <a:rPr lang="en-US" sz="1200" b="1">
                <a:ea typeface="+mn-lt"/>
                <a:cs typeface="+mn-lt"/>
              </a:rPr>
              <a:t>Input:</a:t>
            </a:r>
            <a:r>
              <a:rPr lang="en-US" sz="1200">
                <a:solidFill>
                  <a:srgbClr val="0D0D0D"/>
                </a:solidFill>
                <a:ea typeface="+mn-lt"/>
                <a:cs typeface="+mn-lt"/>
              </a:rPr>
              <a:t> "What is the main ingredient in chocolate?"</a:t>
            </a:r>
            <a:endParaRPr lang="en-US"/>
          </a:p>
          <a:p>
            <a:r>
              <a:rPr lang="en-US" sz="1200" b="1">
                <a:ea typeface="+mn-lt"/>
                <a:cs typeface="+mn-lt"/>
              </a:rPr>
              <a:t>Prediction:</a:t>
            </a:r>
            <a:r>
              <a:rPr lang="en-US" sz="1200">
                <a:solidFill>
                  <a:srgbClr val="0D0D0D"/>
                </a:solidFill>
                <a:ea typeface="+mn-lt"/>
                <a:cs typeface="+mn-lt"/>
              </a:rPr>
              <a:t> "Milk"</a:t>
            </a:r>
            <a:endParaRPr lang="en-US"/>
          </a:p>
          <a:p>
            <a:r>
              <a:rPr lang="en-US" sz="1200" b="1">
                <a:ea typeface="+mn-lt"/>
                <a:cs typeface="+mn-lt"/>
              </a:rPr>
              <a:t>Ground Truth:</a:t>
            </a:r>
            <a:r>
              <a:rPr lang="en-US" sz="1200">
                <a:solidFill>
                  <a:srgbClr val="0D0D0D"/>
                </a:solidFill>
                <a:ea typeface="+mn-lt"/>
                <a:cs typeface="+mn-lt"/>
              </a:rPr>
              <a:t> "Cocoa"</a:t>
            </a:r>
            <a:endParaRPr lang="en-US"/>
          </a:p>
          <a:p>
            <a:r>
              <a:rPr lang="en-US" sz="1200" b="1">
                <a:ea typeface="+mn-lt"/>
                <a:cs typeface="+mn-lt"/>
              </a:rPr>
              <a:t>Analysis:</a:t>
            </a:r>
            <a:r>
              <a:rPr lang="en-US" sz="1200">
                <a:solidFill>
                  <a:srgbClr val="0D0D0D"/>
                </a:solidFill>
                <a:ea typeface="+mn-lt"/>
                <a:cs typeface="+mn-lt"/>
              </a:rPr>
              <a:t> The model confuses an essential ingredient for a secondary one, mistaking dairy for cocoa.</a:t>
            </a:r>
            <a:endParaRPr lang="en-US"/>
          </a:p>
          <a:p>
            <a:r>
              <a:rPr lang="en-US" sz="1200" b="1">
                <a:ea typeface="+mn-lt"/>
                <a:cs typeface="+mn-lt"/>
              </a:rPr>
              <a:t>Partially Correct Answers:</a:t>
            </a:r>
            <a:endParaRPr lang="en-US"/>
          </a:p>
          <a:p>
            <a:r>
              <a:rPr lang="en-US" sz="1200" b="1">
                <a:ea typeface="+mn-lt"/>
                <a:cs typeface="+mn-lt"/>
              </a:rPr>
              <a:t>Input:</a:t>
            </a:r>
            <a:r>
              <a:rPr lang="en-US" sz="1200">
                <a:solidFill>
                  <a:srgbClr val="0D0D0D"/>
                </a:solidFill>
                <a:ea typeface="+mn-lt"/>
                <a:cs typeface="+mn-lt"/>
              </a:rPr>
              <a:t> "What is a common additive in flavored chips?"</a:t>
            </a:r>
            <a:endParaRPr lang="en-US"/>
          </a:p>
          <a:p>
            <a:r>
              <a:rPr lang="en-US" sz="1200" b="1">
                <a:ea typeface="+mn-lt"/>
                <a:cs typeface="+mn-lt"/>
              </a:rPr>
              <a:t>Prediction:</a:t>
            </a:r>
            <a:r>
              <a:rPr lang="en-US" sz="1200">
                <a:solidFill>
                  <a:srgbClr val="0D0D0D"/>
                </a:solidFill>
                <a:ea typeface="+mn-lt"/>
                <a:cs typeface="+mn-lt"/>
              </a:rPr>
              <a:t> "Salt"</a:t>
            </a:r>
            <a:endParaRPr lang="en-US"/>
          </a:p>
          <a:p>
            <a:r>
              <a:rPr lang="en-US" sz="1200" b="1">
                <a:ea typeface="+mn-lt"/>
                <a:cs typeface="+mn-lt"/>
              </a:rPr>
              <a:t>Ground Truth:</a:t>
            </a:r>
            <a:r>
              <a:rPr lang="en-US" sz="1200">
                <a:solidFill>
                  <a:srgbClr val="0D0D0D"/>
                </a:solidFill>
                <a:ea typeface="+mn-lt"/>
                <a:cs typeface="+mn-lt"/>
              </a:rPr>
              <a:t> "Salt and artificial flavors"</a:t>
            </a:r>
            <a:endParaRPr lang="en-US"/>
          </a:p>
          <a:p>
            <a:r>
              <a:rPr lang="en-US" sz="1200" b="1">
                <a:ea typeface="+mn-lt"/>
                <a:cs typeface="+mn-lt"/>
              </a:rPr>
              <a:t>Analysis:</a:t>
            </a:r>
            <a:r>
              <a:rPr lang="en-US" sz="1200">
                <a:solidFill>
                  <a:srgbClr val="0D0D0D"/>
                </a:solidFill>
                <a:ea typeface="+mn-lt"/>
                <a:cs typeface="+mn-lt"/>
              </a:rPr>
              <a:t> The model identifies one common ingredient but overlooks additional key additives.</a:t>
            </a:r>
            <a:endParaRPr lang="en-US"/>
          </a:p>
          <a:p>
            <a:r>
              <a:rPr lang="en-US" sz="1200" b="1">
                <a:ea typeface="+mn-lt"/>
                <a:cs typeface="+mn-lt"/>
              </a:rPr>
              <a:t>Unanswerable Questions:</a:t>
            </a:r>
            <a:endParaRPr lang="en-US"/>
          </a:p>
          <a:p>
            <a:r>
              <a:rPr lang="en-US" sz="1200" b="1">
                <a:ea typeface="+mn-lt"/>
                <a:cs typeface="+mn-lt"/>
              </a:rPr>
              <a:t>Input:</a:t>
            </a:r>
            <a:r>
              <a:rPr lang="en-US" sz="1200">
                <a:solidFill>
                  <a:srgbClr val="0D0D0D"/>
                </a:solidFill>
                <a:ea typeface="+mn-lt"/>
                <a:cs typeface="+mn-lt"/>
              </a:rPr>
              <a:t> "What is the correct dosage for medicine X?"</a:t>
            </a:r>
            <a:endParaRPr lang="en-US"/>
          </a:p>
          <a:p>
            <a:r>
              <a:rPr lang="en-US" sz="1200" b="1">
                <a:ea typeface="+mn-lt"/>
                <a:cs typeface="+mn-lt"/>
              </a:rPr>
              <a:t>Prediction:</a:t>
            </a:r>
            <a:r>
              <a:rPr lang="en-US" sz="1200">
                <a:solidFill>
                  <a:srgbClr val="0D0D0D"/>
                </a:solidFill>
                <a:ea typeface="+mn-lt"/>
                <a:cs typeface="+mn-lt"/>
              </a:rPr>
              <a:t> "Consult a doctor."</a:t>
            </a:r>
            <a:endParaRPr lang="en-US"/>
          </a:p>
          <a:p>
            <a:r>
              <a:rPr lang="en-US" sz="1200" b="1">
                <a:ea typeface="+mn-lt"/>
                <a:cs typeface="+mn-lt"/>
              </a:rPr>
              <a:t>Ground Truth:</a:t>
            </a:r>
            <a:r>
              <a:rPr lang="en-US" sz="1200">
                <a:solidFill>
                  <a:srgbClr val="0D0D0D"/>
                </a:solidFill>
                <a:ea typeface="+mn-lt"/>
                <a:cs typeface="+mn-lt"/>
              </a:rPr>
              <a:t> "Unanswerable"</a:t>
            </a:r>
            <a:endParaRPr lang="en-US"/>
          </a:p>
          <a:p>
            <a:r>
              <a:rPr lang="en-US" sz="1200" b="1">
                <a:ea typeface="+mn-lt"/>
                <a:cs typeface="+mn-lt"/>
              </a:rPr>
              <a:t>Analysis:</a:t>
            </a:r>
            <a:r>
              <a:rPr lang="en-US" sz="1200">
                <a:solidFill>
                  <a:srgbClr val="0D0D0D"/>
                </a:solidFill>
                <a:ea typeface="+mn-lt"/>
                <a:cs typeface="+mn-lt"/>
              </a:rPr>
              <a:t> The model accurately flags the question as unanswerable but doesn't provide detailed guidance on seeking professional advice.</a:t>
            </a:r>
            <a:endParaRPr lang="en-US"/>
          </a:p>
          <a:p>
            <a:r>
              <a:rPr lang="en-US" sz="1200" b="1">
                <a:ea typeface="+mn-lt"/>
                <a:cs typeface="+mn-lt"/>
              </a:rPr>
              <a:t>Topic-Specific Challenges:</a:t>
            </a:r>
            <a:endParaRPr lang="en-US"/>
          </a:p>
          <a:p>
            <a:r>
              <a:rPr lang="en-US" sz="1200" b="1">
                <a:ea typeface="+mn-lt"/>
                <a:cs typeface="+mn-lt"/>
              </a:rPr>
              <a:t>Input:</a:t>
            </a:r>
            <a:r>
              <a:rPr lang="en-US" sz="1200">
                <a:solidFill>
                  <a:srgbClr val="0D0D0D"/>
                </a:solidFill>
                <a:ea typeface="+mn-lt"/>
                <a:cs typeface="+mn-lt"/>
              </a:rPr>
              <a:t> "What is the key benefit of drinking milk?"</a:t>
            </a:r>
            <a:endParaRPr lang="en-US"/>
          </a:p>
          <a:p>
            <a:r>
              <a:rPr lang="en-US" sz="1200" b="1">
                <a:ea typeface="+mn-lt"/>
                <a:cs typeface="+mn-lt"/>
              </a:rPr>
              <a:t>Prediction:</a:t>
            </a:r>
            <a:r>
              <a:rPr lang="en-US" sz="1200">
                <a:solidFill>
                  <a:srgbClr val="0D0D0D"/>
                </a:solidFill>
                <a:ea typeface="+mn-lt"/>
                <a:cs typeface="+mn-lt"/>
              </a:rPr>
              <a:t> "Calcium"</a:t>
            </a:r>
            <a:endParaRPr lang="en-US"/>
          </a:p>
          <a:p>
            <a:r>
              <a:rPr lang="en-US" sz="1200" b="1">
                <a:ea typeface="+mn-lt"/>
                <a:cs typeface="+mn-lt"/>
              </a:rPr>
              <a:t>Ground Truth:</a:t>
            </a:r>
            <a:r>
              <a:rPr lang="en-US" sz="1200">
                <a:solidFill>
                  <a:srgbClr val="0D0D0D"/>
                </a:solidFill>
                <a:ea typeface="+mn-lt"/>
                <a:cs typeface="+mn-lt"/>
              </a:rPr>
              <a:t> "Calcium and protein"</a:t>
            </a:r>
            <a:endParaRPr lang="en-US"/>
          </a:p>
          <a:p>
            <a:r>
              <a:rPr lang="en-US" sz="1200" b="1">
                <a:ea typeface="+mn-lt"/>
                <a:cs typeface="+mn-lt"/>
              </a:rPr>
              <a:t>Analysis:</a:t>
            </a:r>
            <a:r>
              <a:rPr lang="en-US" sz="1200">
                <a:solidFill>
                  <a:srgbClr val="0D0D0D"/>
                </a:solidFill>
                <a:ea typeface="+mn-lt"/>
                <a:cs typeface="+mn-lt"/>
              </a:rPr>
              <a:t> The model recognizes one health benefit but fails to capture the full range of advantages offered by the product.</a:t>
            </a:r>
            <a:endParaRPr lang="en-US"/>
          </a:p>
          <a:p>
            <a:endParaRPr lang="en-US" sz="1000">
              <a:ea typeface="Calibri"/>
              <a:cs typeface="Calibri"/>
            </a:endParaRPr>
          </a:p>
          <a:p>
            <a:endParaRPr lang="en-US" sz="1000">
              <a:ea typeface="Calibri"/>
              <a:cs typeface="Calibri"/>
            </a:endParaRPr>
          </a:p>
        </p:txBody>
      </p:sp>
    </p:spTree>
    <p:extLst>
      <p:ext uri="{BB962C8B-B14F-4D97-AF65-F5344CB8AC3E}">
        <p14:creationId xmlns:p14="http://schemas.microsoft.com/office/powerpoint/2010/main" val="73821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3DF3-0E66-B50D-AE91-82A0EFEEDC45}"/>
              </a:ext>
            </a:extLst>
          </p:cNvPr>
          <p:cNvSpPr>
            <a:spLocks noGrp="1"/>
          </p:cNvSpPr>
          <p:nvPr>
            <p:ph type="title"/>
          </p:nvPr>
        </p:nvSpPr>
        <p:spPr/>
        <p:txBody>
          <a:bodyPr/>
          <a:lstStyle/>
          <a:p>
            <a:r>
              <a:rPr lang="en-US">
                <a:cs typeface="Calibri Light"/>
              </a:rPr>
              <a:t>Conclusion </a:t>
            </a:r>
            <a:endParaRPr lang="en-US"/>
          </a:p>
        </p:txBody>
      </p:sp>
      <p:sp>
        <p:nvSpPr>
          <p:cNvPr id="7" name="Content Placeholder 6">
            <a:extLst>
              <a:ext uri="{FF2B5EF4-FFF2-40B4-BE49-F238E27FC236}">
                <a16:creationId xmlns:a16="http://schemas.microsoft.com/office/drawing/2014/main" id="{682A53E5-B35F-EDAE-93A8-C44173C70D2F}"/>
              </a:ext>
            </a:extLst>
          </p:cNvPr>
          <p:cNvSpPr>
            <a:spLocks noGrp="1"/>
          </p:cNvSpPr>
          <p:nvPr>
            <p:ph idx="1"/>
          </p:nvPr>
        </p:nvSpPr>
        <p:spPr/>
        <p:txBody>
          <a:bodyPr vert="horz" lIns="91440" tIns="45720" rIns="91440" bIns="45720" rtlCol="0" anchor="t">
            <a:normAutofit/>
          </a:bodyPr>
          <a:lstStyle/>
          <a:p>
            <a:r>
              <a:rPr lang="en-US">
                <a:ea typeface="+mn-lt"/>
                <a:cs typeface="+mn-lt"/>
              </a:rPr>
              <a:t>Using BERT and LAMMA large language models aims to provide a more intuitive and accessible question-answering system for blind users when interacting with product barcodes. </a:t>
            </a:r>
          </a:p>
          <a:p>
            <a:r>
              <a:rPr lang="en-US">
                <a:ea typeface="+mn-lt"/>
                <a:cs typeface="+mn-lt"/>
              </a:rPr>
              <a:t>Its key advantages include targeted information retrieval</a:t>
            </a:r>
            <a:br>
              <a:rPr lang="en-US">
                <a:ea typeface="+mn-lt"/>
                <a:cs typeface="+mn-lt"/>
              </a:rPr>
            </a:br>
            <a:r>
              <a:rPr lang="en-US">
                <a:ea typeface="+mn-lt"/>
                <a:cs typeface="+mn-lt"/>
              </a:rPr>
              <a:t>through natural language queries, adaptability to diverse user needs, and scalability for integration with existing</a:t>
            </a:r>
            <a:br>
              <a:rPr lang="en-US">
                <a:ea typeface="+mn-lt"/>
                <a:cs typeface="+mn-lt"/>
              </a:rPr>
            </a:br>
            <a:r>
              <a:rPr lang="en-US">
                <a:ea typeface="+mn-lt"/>
                <a:cs typeface="+mn-lt"/>
              </a:rPr>
              <a:t>applications. </a:t>
            </a:r>
          </a:p>
          <a:p>
            <a:r>
              <a:rPr lang="en-US">
                <a:ea typeface="+mn-lt"/>
                <a:cs typeface="+mn-lt"/>
              </a:rPr>
              <a:t>As language models continue advancing, this approach holds promise for significantly improving the accessibility and usability of such systems for the blind and visually impaired community</a:t>
            </a:r>
            <a:endParaRPr lang="en-US">
              <a:ea typeface="Calibri" panose="020F0502020204030204"/>
              <a:cs typeface="Calibri" panose="020F0502020204030204"/>
            </a:endParaRPr>
          </a:p>
        </p:txBody>
      </p:sp>
    </p:spTree>
    <p:extLst>
      <p:ext uri="{BB962C8B-B14F-4D97-AF65-F5344CB8AC3E}">
        <p14:creationId xmlns:p14="http://schemas.microsoft.com/office/powerpoint/2010/main" val="363564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56DA9FD-BAFE-1146-B945-4BA7DE8CC703}"/>
              </a:ext>
            </a:extLst>
          </p:cNvPr>
          <p:cNvSpPr txBox="1"/>
          <p:nvPr/>
        </p:nvSpPr>
        <p:spPr>
          <a:xfrm>
            <a:off x="838200" y="365126"/>
            <a:ext cx="10515600" cy="13064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OUTLINE OF PRESENTSTION</a:t>
            </a:r>
          </a:p>
        </p:txBody>
      </p:sp>
      <p:pic>
        <p:nvPicPr>
          <p:cNvPr id="23" name="Picture 22">
            <a:extLst>
              <a:ext uri="{FF2B5EF4-FFF2-40B4-BE49-F238E27FC236}">
                <a16:creationId xmlns:a16="http://schemas.microsoft.com/office/drawing/2014/main" id="{80BA99DB-791D-7E7A-779F-9E61E7226581}"/>
              </a:ext>
            </a:extLst>
          </p:cNvPr>
          <p:cNvPicPr>
            <a:picLocks noChangeAspect="1"/>
          </p:cNvPicPr>
          <p:nvPr/>
        </p:nvPicPr>
        <p:blipFill rotWithShape="1">
          <a:blip r:embed="rId2"/>
          <a:srcRect l="18796" r="21072" b="15"/>
          <a:stretch/>
        </p:blipFill>
        <p:spPr>
          <a:xfrm>
            <a:off x="8176673" y="1343613"/>
            <a:ext cx="3364502" cy="3728611"/>
          </a:xfrm>
          <a:prstGeom prst="rect">
            <a:avLst/>
          </a:prstGeom>
        </p:spPr>
      </p:pic>
      <p:graphicFrame>
        <p:nvGraphicFramePr>
          <p:cNvPr id="22" name="Subtitle 2">
            <a:extLst>
              <a:ext uri="{FF2B5EF4-FFF2-40B4-BE49-F238E27FC236}">
                <a16:creationId xmlns:a16="http://schemas.microsoft.com/office/drawing/2014/main" id="{3B42E09A-E86E-FF74-DAEB-65A194099B7C}"/>
              </a:ext>
            </a:extLst>
          </p:cNvPr>
          <p:cNvGraphicFramePr/>
          <p:nvPr>
            <p:extLst>
              <p:ext uri="{D42A27DB-BD31-4B8C-83A1-F6EECF244321}">
                <p14:modId xmlns:p14="http://schemas.microsoft.com/office/powerpoint/2010/main" val="3837517058"/>
              </p:ext>
            </p:extLst>
          </p:nvPr>
        </p:nvGraphicFramePr>
        <p:xfrm>
          <a:off x="288560" y="1550806"/>
          <a:ext cx="6714066"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487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13590-BEF5-0B36-EBC5-4622766AA364}"/>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INTRODUCTION </a:t>
            </a:r>
            <a:endParaRPr lang="en-US" sz="5400"/>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6000CE-8D86-B51B-5484-31F151CB2081}"/>
              </a:ext>
            </a:extLst>
          </p:cNvPr>
          <p:cNvSpPr>
            <a:spLocks noGrp="1"/>
          </p:cNvSpPr>
          <p:nvPr>
            <p:ph idx="1"/>
          </p:nvPr>
        </p:nvSpPr>
        <p:spPr>
          <a:xfrm>
            <a:off x="572493" y="1967407"/>
            <a:ext cx="6713552" cy="4119172"/>
          </a:xfrm>
        </p:spPr>
        <p:txBody>
          <a:bodyPr vert="horz" lIns="91440" tIns="45720" rIns="91440" bIns="45720" rtlCol="0" anchor="t">
            <a:noAutofit/>
          </a:bodyPr>
          <a:lstStyle/>
          <a:p>
            <a:r>
              <a:rPr lang="en-US" sz="1600">
                <a:latin typeface="Calibri"/>
                <a:ea typeface="Calibri"/>
                <a:cs typeface="Calibri"/>
              </a:rPr>
              <a:t>Blind people are having trouble with the Seeing AI app right now, mostly because it doesn't give enough instructions on how to use a phone.</a:t>
            </a:r>
          </a:p>
          <a:p>
            <a:r>
              <a:rPr lang="en-US" sz="1600">
                <a:latin typeface="Calibri"/>
                <a:ea typeface="Calibri"/>
                <a:cs typeface="Calibri"/>
              </a:rPr>
              <a:t>In particular, the app shows a long string of text when a blind person reads a product barcode and then Screen readers will read this huge amount of text out loud, which can be confusing and annoying for users.</a:t>
            </a:r>
          </a:p>
          <a:p>
            <a:r>
              <a:rPr lang="en-US" sz="1600">
                <a:latin typeface="Calibri"/>
                <a:ea typeface="Calibri"/>
                <a:cs typeface="Calibri"/>
              </a:rPr>
              <a:t>To solve this problem, we want to use an NLP framework that will allow a question-and-answer system that is especially designed to read barcode data.</a:t>
            </a:r>
          </a:p>
          <a:p>
            <a:r>
              <a:rPr lang="en-US" sz="1600">
                <a:latin typeface="Calibri"/>
                <a:ea typeface="Calibri"/>
                <a:cs typeface="Calibri"/>
              </a:rPr>
              <a:t>People can ask questions on this system; an NLP model will give them short replies.</a:t>
            </a:r>
          </a:p>
          <a:p>
            <a:r>
              <a:rPr lang="en-US" sz="1600">
                <a:latin typeface="Calibri"/>
                <a:ea typeface="Calibri"/>
                <a:cs typeface="Calibri"/>
              </a:rPr>
              <a:t>We are going to use advanced models like BERT Squad or the newest large language models (LLMs) to make sure the answers are correct and relevant to the users' questions.</a:t>
            </a:r>
          </a:p>
          <a:p>
            <a:r>
              <a:rPr lang="en-US" sz="1600">
                <a:latin typeface="Calibri"/>
                <a:ea typeface="Calibri"/>
                <a:cs typeface="Calibri"/>
              </a:rPr>
              <a:t>This approach is meant to make it easier for blind people to get information by lowering their cognitive load and improving their experience with the app. </a:t>
            </a:r>
          </a:p>
          <a:p>
            <a:pPr marL="0" indent="0">
              <a:buNone/>
            </a:pPr>
            <a:endParaRPr lang="en-US" sz="1600">
              <a:ea typeface="Calibri" panose="020F0502020204030204"/>
              <a:cs typeface="Calibri" panose="020F0502020204030204"/>
            </a:endParaRPr>
          </a:p>
        </p:txBody>
      </p:sp>
      <p:pic>
        <p:nvPicPr>
          <p:cNvPr id="14" name="Picture 13">
            <a:extLst>
              <a:ext uri="{FF2B5EF4-FFF2-40B4-BE49-F238E27FC236}">
                <a16:creationId xmlns:a16="http://schemas.microsoft.com/office/drawing/2014/main" id="{8B6B3859-43E8-BB3E-6957-DCB37DBFE2F6}"/>
              </a:ext>
            </a:extLst>
          </p:cNvPr>
          <p:cNvPicPr>
            <a:picLocks noChangeAspect="1"/>
          </p:cNvPicPr>
          <p:nvPr/>
        </p:nvPicPr>
        <p:blipFill rotWithShape="1">
          <a:blip r:embed="rId2"/>
          <a:srcRect l="11435" r="21219" b="-3"/>
          <a:stretch/>
        </p:blipFill>
        <p:spPr>
          <a:xfrm>
            <a:off x="7675658" y="2093976"/>
            <a:ext cx="3941064" cy="4096512"/>
          </a:xfrm>
          <a:prstGeom prst="rect">
            <a:avLst/>
          </a:prstGeom>
        </p:spPr>
      </p:pic>
    </p:spTree>
    <p:extLst>
      <p:ext uri="{BB962C8B-B14F-4D97-AF65-F5344CB8AC3E}">
        <p14:creationId xmlns:p14="http://schemas.microsoft.com/office/powerpoint/2010/main" val="29758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3FF1E9-7E36-1ED3-7D4E-B23D4E4EEEB9}"/>
              </a:ext>
            </a:extLst>
          </p:cNvPr>
          <p:cNvSpPr>
            <a:spLocks noGrp="1"/>
          </p:cNvSpPr>
          <p:nvPr>
            <p:ph type="title"/>
          </p:nvPr>
        </p:nvSpPr>
        <p:spPr>
          <a:xfrm>
            <a:off x="1137036" y="548640"/>
            <a:ext cx="9543405" cy="1188720"/>
          </a:xfrm>
        </p:spPr>
        <p:txBody>
          <a:bodyPr>
            <a:normAutofit/>
          </a:bodyPr>
          <a:lstStyle/>
          <a:p>
            <a:r>
              <a:rPr lang="en-US" b="1">
                <a:solidFill>
                  <a:schemeClr val="tx1">
                    <a:lumMod val="85000"/>
                    <a:lumOff val="15000"/>
                  </a:schemeClr>
                </a:solidFill>
                <a:ea typeface="Calibri Light"/>
                <a:cs typeface="Calibri Light"/>
              </a:rPr>
              <a:t>Datasets</a:t>
            </a:r>
          </a:p>
        </p:txBody>
      </p:sp>
      <p:sp>
        <p:nvSpPr>
          <p:cNvPr id="3" name="Content Placeholder 2">
            <a:extLst>
              <a:ext uri="{FF2B5EF4-FFF2-40B4-BE49-F238E27FC236}">
                <a16:creationId xmlns:a16="http://schemas.microsoft.com/office/drawing/2014/main" id="{42B1F01F-2486-7543-A074-5027C34FDB31}"/>
              </a:ext>
            </a:extLst>
          </p:cNvPr>
          <p:cNvSpPr>
            <a:spLocks noGrp="1"/>
          </p:cNvSpPr>
          <p:nvPr>
            <p:ph idx="1"/>
          </p:nvPr>
        </p:nvSpPr>
        <p:spPr>
          <a:xfrm>
            <a:off x="1646260" y="2200856"/>
            <a:ext cx="8587753" cy="3550940"/>
          </a:xfrm>
        </p:spPr>
        <p:txBody>
          <a:bodyPr vert="horz" lIns="91440" tIns="45720" rIns="91440" bIns="45720" rtlCol="0" anchor="ctr">
            <a:noAutofit/>
          </a:bodyPr>
          <a:lstStyle/>
          <a:p>
            <a:r>
              <a:rPr lang="en-US" sz="1600" b="1">
                <a:solidFill>
                  <a:schemeClr val="tx1">
                    <a:lumMod val="85000"/>
                    <a:lumOff val="15000"/>
                  </a:schemeClr>
                </a:solidFill>
                <a:ea typeface="Calibri"/>
                <a:cs typeface="Calibri"/>
              </a:rPr>
              <a:t>Data Collection</a:t>
            </a:r>
            <a:r>
              <a:rPr lang="en-US" sz="1600">
                <a:solidFill>
                  <a:schemeClr val="tx1">
                    <a:lumMod val="85000"/>
                    <a:lumOff val="15000"/>
                  </a:schemeClr>
                </a:solidFill>
                <a:ea typeface="Calibri"/>
                <a:cs typeface="Calibri"/>
              </a:rPr>
              <a:t> : We have collected the Barcode from the grocery store by using Seeing AI app . We have collected 500+ datasets .</a:t>
            </a:r>
          </a:p>
          <a:p>
            <a:r>
              <a:rPr lang="en-US" sz="1600" b="1">
                <a:solidFill>
                  <a:schemeClr val="tx1">
                    <a:lumMod val="85000"/>
                    <a:lumOff val="15000"/>
                  </a:schemeClr>
                </a:solidFill>
                <a:ea typeface="Calibri"/>
                <a:cs typeface="Calibri"/>
              </a:rPr>
              <a:t>Dataset processing</a:t>
            </a:r>
            <a:r>
              <a:rPr lang="en-US" sz="1600">
                <a:solidFill>
                  <a:schemeClr val="tx1">
                    <a:lumMod val="85000"/>
                    <a:lumOff val="15000"/>
                  </a:schemeClr>
                </a:solidFill>
                <a:ea typeface="Calibri"/>
                <a:cs typeface="Calibri"/>
              </a:rPr>
              <a:t> :After we </a:t>
            </a:r>
            <a:r>
              <a:rPr lang="en-US" sz="1600">
                <a:solidFill>
                  <a:schemeClr val="tx1">
                    <a:lumMod val="85000"/>
                    <a:lumOff val="15000"/>
                  </a:schemeClr>
                </a:solidFill>
                <a:latin typeface="Calibri"/>
                <a:ea typeface="Calibri"/>
                <a:cs typeface="Calibri"/>
              </a:rPr>
              <a:t>download </a:t>
            </a:r>
            <a:r>
              <a:rPr lang="en-US" sz="1600">
                <a:solidFill>
                  <a:schemeClr val="tx1">
                    <a:lumMod val="85000"/>
                    <a:lumOff val="15000"/>
                  </a:schemeClr>
                </a:solidFill>
                <a:ea typeface="Calibri"/>
                <a:cs typeface="Calibri"/>
              </a:rPr>
              <a:t>the HTML file form the seeing AI we have  to  convert the Data into Text file after that we have to convert it into JSON file  for using the data set for the LLM.</a:t>
            </a:r>
          </a:p>
          <a:p>
            <a:r>
              <a:rPr lang="en-US" sz="1600" b="1">
                <a:solidFill>
                  <a:schemeClr val="tx1">
                    <a:lumMod val="85000"/>
                    <a:lumOff val="15000"/>
                  </a:schemeClr>
                </a:solidFill>
                <a:ea typeface="Calibri"/>
                <a:cs typeface="Calibri"/>
              </a:rPr>
              <a:t>Dataset description</a:t>
            </a:r>
            <a:r>
              <a:rPr lang="en-US" sz="1600">
                <a:solidFill>
                  <a:schemeClr val="tx1">
                    <a:lumMod val="85000"/>
                    <a:lumOff val="15000"/>
                  </a:schemeClr>
                </a:solidFill>
                <a:ea typeface="Calibri"/>
                <a:cs typeface="Calibri"/>
              </a:rPr>
              <a:t> : </a:t>
            </a:r>
            <a:r>
              <a:rPr lang="en-US" sz="1600">
                <a:solidFill>
                  <a:schemeClr val="tx1">
                    <a:lumMod val="85000"/>
                    <a:lumOff val="15000"/>
                  </a:schemeClr>
                </a:solidFill>
                <a:ea typeface="+mn-lt"/>
                <a:cs typeface="+mn-lt"/>
              </a:rPr>
              <a:t>All the data has been collected from Food Lion , CVS, Aldi ,Walmart, ODU Pod market and 7-Eleven store. we took 500+ products data from the stores .In the data set 30% are pantry ,25% are snacks,15% are personal hygiene, 10% are Drinks and remaining 20% are instant food .</a:t>
            </a:r>
          </a:p>
          <a:p>
            <a:r>
              <a:rPr lang="en-US" sz="1600" b="1">
                <a:solidFill>
                  <a:schemeClr val="tx1">
                    <a:lumMod val="85000"/>
                    <a:lumOff val="15000"/>
                  </a:schemeClr>
                </a:solidFill>
                <a:ea typeface="+mn-lt"/>
                <a:cs typeface="+mn-lt"/>
              </a:rPr>
              <a:t>Product description:</a:t>
            </a:r>
            <a:r>
              <a:rPr lang="en-US" sz="1600">
                <a:solidFill>
                  <a:schemeClr val="tx1">
                    <a:lumMod val="85000"/>
                    <a:lumOff val="15000"/>
                  </a:schemeClr>
                </a:solidFill>
                <a:ea typeface="+mn-lt"/>
                <a:cs typeface="+mn-lt"/>
              </a:rPr>
              <a:t> Specific usage directions (e.g., "Use gloves when handling this product"), information about the manufacturer, and detailed instructions on how to use the product. </a:t>
            </a:r>
          </a:p>
          <a:p>
            <a:r>
              <a:rPr lang="en-US" sz="1600" b="1">
                <a:solidFill>
                  <a:schemeClr val="tx1">
                    <a:lumMod val="85000"/>
                    <a:lumOff val="15000"/>
                  </a:schemeClr>
                </a:solidFill>
                <a:ea typeface="+mn-lt"/>
                <a:cs typeface="+mn-lt"/>
              </a:rPr>
              <a:t>Nutritional Values:</a:t>
            </a:r>
            <a:r>
              <a:rPr lang="en-US" sz="1600">
                <a:solidFill>
                  <a:schemeClr val="tx1">
                    <a:lumMod val="85000"/>
                    <a:lumOff val="15000"/>
                  </a:schemeClr>
                </a:solidFill>
                <a:ea typeface="+mn-lt"/>
                <a:cs typeface="+mn-lt"/>
              </a:rPr>
              <a:t> Full nutrition facts, like how much fat is in a food, shown as a percentage and as grams for example, "Fat: an example, "Contains milk and peanuts" is a safety statement that applies to this product.</a:t>
            </a:r>
            <a:endParaRPr lang="en-US" sz="1600">
              <a:solidFill>
                <a:schemeClr val="tx1">
                  <a:lumMod val="85000"/>
                  <a:lumOff val="15000"/>
                </a:schemeClr>
              </a:solidFill>
              <a:ea typeface="Calibri"/>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42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8E92F-5ACB-2537-8111-EC3322E52A32}"/>
              </a:ext>
            </a:extLst>
          </p:cNvPr>
          <p:cNvSpPr>
            <a:spLocks noGrp="1"/>
          </p:cNvSpPr>
          <p:nvPr>
            <p:ph type="title"/>
          </p:nvPr>
        </p:nvSpPr>
        <p:spPr>
          <a:xfrm>
            <a:off x="589560" y="856180"/>
            <a:ext cx="4560584" cy="1128068"/>
          </a:xfrm>
        </p:spPr>
        <p:txBody>
          <a:bodyPr anchor="ctr">
            <a:normAutofit/>
          </a:bodyPr>
          <a:lstStyle/>
          <a:p>
            <a:r>
              <a:rPr lang="en-US" sz="4000">
                <a:ea typeface="Calibri Light"/>
                <a:cs typeface="Calibri Light"/>
              </a:rPr>
              <a:t>Data Pre-processing </a:t>
            </a:r>
          </a:p>
        </p:txBody>
      </p:sp>
      <p:grpSp>
        <p:nvGrpSpPr>
          <p:cNvPr id="81" name="Group 8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2" name="Rectangle 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7A4340-F9DA-23A6-9C7B-345B47777484}"/>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1700" b="1">
                <a:ea typeface="+mn-lt"/>
                <a:cs typeface="+mn-lt"/>
              </a:rPr>
              <a:t>HTML to Text Conversion:</a:t>
            </a:r>
            <a:r>
              <a:rPr lang="en-US" sz="1700">
                <a:ea typeface="+mn-lt"/>
                <a:cs typeface="+mn-lt"/>
              </a:rPr>
              <a:t> The original HTML files are turned into simple text to make the data easier to</a:t>
            </a:r>
            <a:br>
              <a:rPr lang="en-US" sz="1700">
                <a:ea typeface="+mn-lt"/>
                <a:cs typeface="+mn-lt"/>
              </a:rPr>
            </a:br>
            <a:r>
              <a:rPr lang="en-US" sz="1700">
                <a:ea typeface="+mn-lt"/>
                <a:cs typeface="+mn-lt"/>
              </a:rPr>
              <a:t>understand and work with.</a:t>
            </a:r>
            <a:br>
              <a:rPr lang="en-US" sz="1700">
                <a:ea typeface="+mn-lt"/>
                <a:cs typeface="+mn-lt"/>
              </a:rPr>
            </a:br>
            <a:r>
              <a:rPr lang="en-US" sz="1700">
                <a:ea typeface="+mn-lt"/>
                <a:cs typeface="+mn-lt"/>
              </a:rPr>
              <a:t> </a:t>
            </a:r>
          </a:p>
          <a:p>
            <a:r>
              <a:rPr lang="en-US" sz="1700" b="1">
                <a:ea typeface="+mn-lt"/>
                <a:cs typeface="+mn-lt"/>
              </a:rPr>
              <a:t>Change Text to JSON:</a:t>
            </a:r>
            <a:r>
              <a:rPr lang="en-US" sz="1700">
                <a:ea typeface="+mn-lt"/>
                <a:cs typeface="+mn-lt"/>
              </a:rPr>
              <a:t>. The normal text is then organized into JSON format to improve model training and</a:t>
            </a:r>
            <a:br>
              <a:rPr lang="en-US" sz="1700">
                <a:ea typeface="+mn-lt"/>
                <a:cs typeface="+mn-lt"/>
              </a:rPr>
            </a:br>
            <a:r>
              <a:rPr lang="en-US" sz="1700">
                <a:ea typeface="+mn-lt"/>
                <a:cs typeface="+mn-lt"/>
              </a:rPr>
              <a:t>accuracy. This step is very important for standardizing the data so that it can be easily viewed and processed by</a:t>
            </a:r>
            <a:br>
              <a:rPr lang="en-US" sz="1700">
                <a:ea typeface="+mn-lt"/>
                <a:cs typeface="+mn-lt"/>
              </a:rPr>
            </a:br>
            <a:r>
              <a:rPr lang="en-US" sz="1700">
                <a:ea typeface="+mn-lt"/>
                <a:cs typeface="+mn-lt"/>
              </a:rPr>
              <a:t>programs.</a:t>
            </a:r>
            <a:br>
              <a:rPr lang="en-US" sz="1700">
                <a:ea typeface="+mn-lt"/>
                <a:cs typeface="+mn-lt"/>
              </a:rPr>
            </a:br>
            <a:r>
              <a:rPr lang="en-US" sz="1700">
                <a:ea typeface="+mn-lt"/>
                <a:cs typeface="+mn-lt"/>
              </a:rPr>
              <a:t> </a:t>
            </a:r>
            <a:br>
              <a:rPr lang="en-US" sz="1700">
                <a:ea typeface="+mn-lt"/>
                <a:cs typeface="+mn-lt"/>
              </a:rPr>
            </a:br>
            <a:br>
              <a:rPr lang="en-US" sz="1700"/>
            </a:br>
            <a:endParaRPr lang="en-US" sz="1700">
              <a:ea typeface="Calibri"/>
              <a:cs typeface="Calibri"/>
            </a:endParaRPr>
          </a:p>
          <a:p>
            <a:endParaRPr lang="en-US" sz="1700">
              <a:ea typeface="Calibri"/>
              <a:cs typeface="Calibri"/>
            </a:endParaRPr>
          </a:p>
        </p:txBody>
      </p:sp>
      <p:sp>
        <p:nvSpPr>
          <p:cNvPr id="87" name="Rectangle 8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 program&#10;&#10;Description automatically generated">
            <a:extLst>
              <a:ext uri="{FF2B5EF4-FFF2-40B4-BE49-F238E27FC236}">
                <a16:creationId xmlns:a16="http://schemas.microsoft.com/office/drawing/2014/main" id="{5F31B47A-684B-176E-BEBD-D249D494EBF2}"/>
              </a:ext>
            </a:extLst>
          </p:cNvPr>
          <p:cNvPicPr>
            <a:picLocks noChangeAspect="1"/>
          </p:cNvPicPr>
          <p:nvPr/>
        </p:nvPicPr>
        <p:blipFill rotWithShape="1">
          <a:blip r:embed="rId2"/>
          <a:srcRect r="22891" b="2"/>
          <a:stretch/>
        </p:blipFill>
        <p:spPr>
          <a:xfrm>
            <a:off x="5977788" y="799352"/>
            <a:ext cx="5425410" cy="5259296"/>
          </a:xfrm>
          <a:prstGeom prst="rect">
            <a:avLst/>
          </a:prstGeom>
        </p:spPr>
      </p:pic>
    </p:spTree>
    <p:extLst>
      <p:ext uri="{BB962C8B-B14F-4D97-AF65-F5344CB8AC3E}">
        <p14:creationId xmlns:p14="http://schemas.microsoft.com/office/powerpoint/2010/main" val="221875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9F73F-009C-4A77-D536-86D7BB8D7A5E}"/>
              </a:ext>
            </a:extLst>
          </p:cNvPr>
          <p:cNvSpPr>
            <a:spLocks noGrp="1"/>
          </p:cNvSpPr>
          <p:nvPr>
            <p:ph type="title"/>
          </p:nvPr>
        </p:nvSpPr>
        <p:spPr>
          <a:xfrm>
            <a:off x="589560" y="856180"/>
            <a:ext cx="4560584" cy="1128068"/>
          </a:xfrm>
        </p:spPr>
        <p:txBody>
          <a:bodyPr anchor="ctr">
            <a:normAutofit/>
          </a:bodyPr>
          <a:lstStyle/>
          <a:p>
            <a:r>
              <a:rPr lang="en-US" sz="4000" b="1">
                <a:cs typeface="Calibri Light"/>
              </a:rPr>
              <a:t>Data Pre-processing</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4424FA-E5C2-CA47-0105-72E104BF243F}"/>
              </a:ext>
            </a:extLst>
          </p:cNvPr>
          <p:cNvSpPr>
            <a:spLocks noGrp="1"/>
          </p:cNvSpPr>
          <p:nvPr>
            <p:ph idx="1"/>
          </p:nvPr>
        </p:nvSpPr>
        <p:spPr>
          <a:xfrm>
            <a:off x="590719" y="2372838"/>
            <a:ext cx="4559425" cy="3969001"/>
          </a:xfrm>
        </p:spPr>
        <p:txBody>
          <a:bodyPr vert="horz" lIns="91440" tIns="45720" rIns="91440" bIns="45720" rtlCol="0" anchor="ctr">
            <a:noAutofit/>
          </a:bodyPr>
          <a:lstStyle/>
          <a:p>
            <a:endParaRPr lang="en-US" sz="1500" b="1">
              <a:latin typeface="Arial"/>
              <a:cs typeface="Arial"/>
            </a:endParaRPr>
          </a:p>
          <a:p>
            <a:endParaRPr lang="en-US" sz="1500" b="1">
              <a:latin typeface="Arial"/>
              <a:cs typeface="Arial"/>
            </a:endParaRPr>
          </a:p>
          <a:p>
            <a:r>
              <a:rPr lang="en-US" sz="1500" b="1">
                <a:latin typeface="Arial"/>
                <a:cs typeface="Arial"/>
              </a:rPr>
              <a:t>Question and Answer Making:</a:t>
            </a:r>
            <a:r>
              <a:rPr lang="en-US" sz="1500">
                <a:latin typeface="Arial"/>
                <a:cs typeface="Arial"/>
              </a:rPr>
              <a:t> The data is used to make question and answer pairs once it is in JSON format.</a:t>
            </a:r>
            <a:br>
              <a:rPr lang="en-US" sz="1500">
                <a:latin typeface="Arial"/>
                <a:cs typeface="Arial"/>
              </a:rPr>
            </a:br>
            <a:r>
              <a:rPr lang="en-US" sz="1500">
                <a:latin typeface="Arial"/>
                <a:cs typeface="Arial"/>
              </a:rPr>
              <a:t>This is very important for fine-tuning complex models like BERT SQUAD and LLAMA 2, especially for dealing with how the</a:t>
            </a:r>
            <a:br>
              <a:rPr lang="en-US" sz="1500">
                <a:latin typeface="Arial"/>
                <a:cs typeface="Arial"/>
              </a:rPr>
            </a:br>
            <a:r>
              <a:rPr lang="en-US" sz="1500">
                <a:latin typeface="Arial"/>
                <a:cs typeface="Arial"/>
              </a:rPr>
              <a:t>product information changes and is varied.</a:t>
            </a:r>
            <a:br>
              <a:rPr lang="en-US" sz="1500">
                <a:latin typeface="Arial"/>
                <a:cs typeface="Arial"/>
              </a:rPr>
            </a:br>
            <a:endParaRPr lang="en-US" sz="1500">
              <a:latin typeface="Arial"/>
              <a:cs typeface="Arial"/>
            </a:endParaRPr>
          </a:p>
          <a:p>
            <a:r>
              <a:rPr lang="en-US" sz="1500" b="1">
                <a:latin typeface="Arial"/>
                <a:cs typeface="Arial"/>
              </a:rPr>
              <a:t>Train the Model</a:t>
            </a:r>
            <a:r>
              <a:rPr lang="en-US" sz="1500">
                <a:latin typeface="Arial"/>
                <a:cs typeface="Arial"/>
              </a:rPr>
              <a:t>: In the last step, the carefully prepared information is used to train the BERT SQUAD  and LLAMA 2 models. The generated Q&amp;A pairs are used in the training process to make the models more accurate and better able to understand and answer complex real-world questions about goods.</a:t>
            </a:r>
          </a:p>
          <a:p>
            <a:endParaRPr lang="en-US" sz="1500">
              <a:latin typeface="Arial"/>
              <a:cs typeface="Arial"/>
            </a:endParaRPr>
          </a:p>
          <a:p>
            <a:pPr marL="0" indent="0">
              <a:buNone/>
            </a:pPr>
            <a:br>
              <a:rPr lang="en-US" sz="1600">
                <a:latin typeface="Arial"/>
                <a:cs typeface="Arial"/>
              </a:rPr>
            </a:br>
            <a:endParaRPr lang="en-US" sz="1500">
              <a:latin typeface="Arial"/>
              <a:cs typeface="Arial"/>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869C9F79-7E51-CE17-A196-3E7F163D56B3}"/>
              </a:ext>
            </a:extLst>
          </p:cNvPr>
          <p:cNvPicPr>
            <a:picLocks noChangeAspect="1"/>
          </p:cNvPicPr>
          <p:nvPr/>
        </p:nvPicPr>
        <p:blipFill rotWithShape="1">
          <a:blip r:embed="rId2"/>
          <a:srcRect r="4" b="2822"/>
          <a:stretch/>
        </p:blipFill>
        <p:spPr>
          <a:xfrm>
            <a:off x="5977788" y="799352"/>
            <a:ext cx="5425410" cy="5259296"/>
          </a:xfrm>
          <a:prstGeom prst="rect">
            <a:avLst/>
          </a:prstGeom>
        </p:spPr>
      </p:pic>
    </p:spTree>
    <p:extLst>
      <p:ext uri="{BB962C8B-B14F-4D97-AF65-F5344CB8AC3E}">
        <p14:creationId xmlns:p14="http://schemas.microsoft.com/office/powerpoint/2010/main" val="354266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C30FC-8187-8FE6-AA68-77FC7626AED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Architecture</a:t>
            </a:r>
          </a:p>
        </p:txBody>
      </p:sp>
      <p:pic>
        <p:nvPicPr>
          <p:cNvPr id="9" name="Content Placeholder 8" descr="A diagram of a process">
            <a:extLst>
              <a:ext uri="{FF2B5EF4-FFF2-40B4-BE49-F238E27FC236}">
                <a16:creationId xmlns:a16="http://schemas.microsoft.com/office/drawing/2014/main" id="{0C3F5EED-28AE-B99B-A63E-F18816CF31CB}"/>
              </a:ext>
            </a:extLst>
          </p:cNvPr>
          <p:cNvPicPr>
            <a:picLocks noGrp="1" noChangeAspect="1"/>
          </p:cNvPicPr>
          <p:nvPr>
            <p:ph idx="1"/>
          </p:nvPr>
        </p:nvPicPr>
        <p:blipFill>
          <a:blip r:embed="rId2"/>
          <a:stretch>
            <a:fillRect/>
          </a:stretch>
        </p:blipFill>
        <p:spPr>
          <a:xfrm>
            <a:off x="452967" y="2993148"/>
            <a:ext cx="10905066" cy="2562690"/>
          </a:xfrm>
          <a:prstGeom prst="rect">
            <a:avLst/>
          </a:prstGeom>
        </p:spPr>
      </p:pic>
    </p:spTree>
    <p:extLst>
      <p:ext uri="{BB962C8B-B14F-4D97-AF65-F5344CB8AC3E}">
        <p14:creationId xmlns:p14="http://schemas.microsoft.com/office/powerpoint/2010/main" val="260005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990CE-303B-9CFD-C1DA-DCC6852C9648}"/>
              </a:ext>
            </a:extLst>
          </p:cNvPr>
          <p:cNvSpPr>
            <a:spLocks noGrp="1"/>
          </p:cNvSpPr>
          <p:nvPr>
            <p:ph type="title"/>
          </p:nvPr>
        </p:nvSpPr>
        <p:spPr>
          <a:xfrm>
            <a:off x="832556" y="827969"/>
            <a:ext cx="10515600" cy="1325563"/>
          </a:xfrm>
        </p:spPr>
        <p:txBody>
          <a:bodyPr>
            <a:normAutofit/>
          </a:bodyPr>
          <a:lstStyle/>
          <a:p>
            <a:r>
              <a:rPr lang="en-US" sz="2600" b="1"/>
              <a:t>Why we Use BERT SQUAD for Question Answering?</a:t>
            </a:r>
            <a:endParaRPr lang="en-US" sz="2600"/>
          </a:p>
          <a:p>
            <a:br>
              <a:rPr lang="en-US" sz="2600"/>
            </a:br>
            <a:endParaRPr lang="en-US" sz="2600"/>
          </a:p>
          <a:p>
            <a:endParaRPr lang="en-US" sz="2600">
              <a:ea typeface="Calibri Light"/>
              <a:cs typeface="Calibri Light"/>
            </a:endParaRPr>
          </a:p>
        </p:txBody>
      </p:sp>
      <p:sp>
        <p:nvSpPr>
          <p:cNvPr id="2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5CD27AF8-C883-3A86-4900-3273A4DCA52F}"/>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b="1">
                <a:ea typeface="+mn-lt"/>
                <a:cs typeface="+mn-lt"/>
              </a:rPr>
              <a:t>Contextual Understanding:</a:t>
            </a:r>
            <a:r>
              <a:rPr lang="en-US" sz="2200">
                <a:ea typeface="+mn-lt"/>
                <a:cs typeface="+mn-lt"/>
              </a:rPr>
              <a:t> BERT squad reads text in both directions, understanding the full context, which helps in extracting accurate answers.</a:t>
            </a:r>
            <a:endParaRPr lang="en-US" sz="2200">
              <a:ea typeface="Calibri" panose="020F0502020204030204"/>
              <a:cs typeface="Calibri" panose="020F0502020204030204"/>
            </a:endParaRPr>
          </a:p>
          <a:p>
            <a:r>
              <a:rPr lang="en-US" sz="2200" b="1" err="1">
                <a:ea typeface="+mn-lt"/>
                <a:cs typeface="+mn-lt"/>
              </a:rPr>
              <a:t>SQuAD</a:t>
            </a:r>
            <a:r>
              <a:rPr lang="en-US" sz="2200" b="1">
                <a:ea typeface="+mn-lt"/>
                <a:cs typeface="+mn-lt"/>
              </a:rPr>
              <a:t> Fine-Tuning:</a:t>
            </a:r>
            <a:r>
              <a:rPr lang="en-US" sz="2200">
                <a:ea typeface="+mn-lt"/>
                <a:cs typeface="+mn-lt"/>
              </a:rPr>
              <a:t> BERT Squad is a fine-tuned version designed for the Stanford Question Answering Dataset (</a:t>
            </a:r>
            <a:r>
              <a:rPr lang="en-US" sz="2200" err="1">
                <a:ea typeface="+mn-lt"/>
                <a:cs typeface="+mn-lt"/>
              </a:rPr>
              <a:t>SQuAD</a:t>
            </a:r>
            <a:r>
              <a:rPr lang="en-US" sz="2200">
                <a:ea typeface="+mn-lt"/>
                <a:cs typeface="+mn-lt"/>
              </a:rPr>
              <a:t>), a popular benchmark for QA tasks.</a:t>
            </a:r>
            <a:endParaRPr lang="en-US" sz="2200"/>
          </a:p>
          <a:p>
            <a:r>
              <a:rPr lang="en-US" sz="2200" b="1">
                <a:ea typeface="+mn-lt"/>
                <a:cs typeface="+mn-lt"/>
              </a:rPr>
              <a:t>Effective Answer Extraction:</a:t>
            </a:r>
            <a:r>
              <a:rPr lang="en-US" sz="2200">
                <a:ea typeface="+mn-lt"/>
                <a:cs typeface="+mn-lt"/>
              </a:rPr>
              <a:t> BERT is trained to identify and extract answers from given text, offering high precision.</a:t>
            </a:r>
            <a:endParaRPr lang="en-US" sz="2200"/>
          </a:p>
          <a:p>
            <a:r>
              <a:rPr lang="en-US" sz="2200" b="1">
                <a:ea typeface="+mn-lt"/>
                <a:cs typeface="+mn-lt"/>
              </a:rPr>
              <a:t>Proven Success:</a:t>
            </a:r>
            <a:r>
              <a:rPr lang="en-US" sz="2200">
                <a:ea typeface="+mn-lt"/>
                <a:cs typeface="+mn-lt"/>
              </a:rPr>
              <a:t> BERT's performance in question answering benchmarks like </a:t>
            </a:r>
            <a:r>
              <a:rPr lang="en-US" sz="2200" err="1">
                <a:ea typeface="+mn-lt"/>
                <a:cs typeface="+mn-lt"/>
              </a:rPr>
              <a:t>SQuAD</a:t>
            </a:r>
            <a:r>
              <a:rPr lang="en-US" sz="2200">
                <a:ea typeface="+mn-lt"/>
                <a:cs typeface="+mn-lt"/>
              </a:rPr>
              <a:t> demonstrates its effectiveness.</a:t>
            </a:r>
            <a:endParaRPr lang="en-US" sz="2200"/>
          </a:p>
          <a:p>
            <a:endParaRPr lang="en-US" sz="2200">
              <a:ea typeface="Calibri"/>
              <a:cs typeface="Calibri"/>
            </a:endParaRPr>
          </a:p>
        </p:txBody>
      </p:sp>
    </p:spTree>
    <p:extLst>
      <p:ext uri="{BB962C8B-B14F-4D97-AF65-F5344CB8AC3E}">
        <p14:creationId xmlns:p14="http://schemas.microsoft.com/office/powerpoint/2010/main" val="141405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AFF03-C58C-D9CF-C057-8F33D4CFB95F}"/>
              </a:ext>
            </a:extLst>
          </p:cNvPr>
          <p:cNvSpPr>
            <a:spLocks noGrp="1"/>
          </p:cNvSpPr>
          <p:nvPr>
            <p:ph type="title"/>
          </p:nvPr>
        </p:nvSpPr>
        <p:spPr>
          <a:xfrm>
            <a:off x="838200" y="365125"/>
            <a:ext cx="10515600" cy="1325563"/>
          </a:xfrm>
        </p:spPr>
        <p:txBody>
          <a:bodyPr>
            <a:normAutofit/>
          </a:bodyPr>
          <a:lstStyle/>
          <a:p>
            <a:r>
              <a:rPr lang="en-US" sz="5400">
                <a:ea typeface="+mj-lt"/>
                <a:cs typeface="+mj-lt"/>
              </a:rPr>
              <a:t>BASELINE COMPARISONS</a:t>
            </a:r>
          </a:p>
          <a:p>
            <a:endParaRPr lang="en-US" sz="5400">
              <a:ea typeface="Calibri Light"/>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4D9800-5F2D-A84B-C7D0-AAF8F947D42B}"/>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1400" b="1">
                <a:ea typeface="+mn-lt"/>
                <a:cs typeface="+mn-lt"/>
              </a:rPr>
              <a:t>BERT SQUAD Model</a:t>
            </a:r>
            <a:r>
              <a:rPr lang="en-US" sz="1400">
                <a:ea typeface="+mn-lt"/>
                <a:cs typeface="+mn-lt"/>
              </a:rPr>
              <a:t> </a:t>
            </a:r>
            <a:endParaRPr lang="en-US" sz="1400">
              <a:ea typeface="Calibri" panose="020F0502020204030204"/>
              <a:cs typeface="Calibri" panose="020F0502020204030204"/>
            </a:endParaRPr>
          </a:p>
          <a:p>
            <a:endParaRPr lang="en-US" sz="1400"/>
          </a:p>
          <a:p>
            <a:r>
              <a:rPr lang="en-US" sz="1400">
                <a:ea typeface="+mn-lt"/>
                <a:cs typeface="+mn-lt"/>
              </a:rPr>
              <a:t>We have utilized BERT Squad model for question answering.</a:t>
            </a:r>
            <a:endParaRPr lang="en-US" sz="1400"/>
          </a:p>
          <a:p>
            <a:r>
              <a:rPr lang="en-US" sz="1400">
                <a:ea typeface="+mn-lt"/>
                <a:cs typeface="+mn-lt"/>
              </a:rPr>
              <a:t>We have provided complete dataset as context to enhance comprehension.</a:t>
            </a:r>
            <a:endParaRPr lang="en-US" sz="1400"/>
          </a:p>
          <a:p>
            <a:r>
              <a:rPr lang="en-US" sz="1400">
                <a:ea typeface="+mn-lt"/>
                <a:cs typeface="+mn-lt"/>
              </a:rPr>
              <a:t>Improved understanding of complex dataset.</a:t>
            </a:r>
            <a:endParaRPr lang="en-US" sz="1400"/>
          </a:p>
          <a:p>
            <a:r>
              <a:rPr lang="en-US" sz="1400">
                <a:ea typeface="+mn-lt"/>
                <a:cs typeface="+mn-lt"/>
              </a:rPr>
              <a:t> Accomplished project objectives effectively with BERT Squad.</a:t>
            </a:r>
            <a:endParaRPr lang="en-US" sz="1400"/>
          </a:p>
          <a:p>
            <a:endParaRPr lang="en-US" sz="1400"/>
          </a:p>
          <a:p>
            <a:pPr marL="0" indent="0">
              <a:buNone/>
            </a:pPr>
            <a:r>
              <a:rPr lang="en-US" sz="1400" b="1">
                <a:ea typeface="+mn-lt"/>
                <a:cs typeface="+mn-lt"/>
              </a:rPr>
              <a:t>LLAMA</a:t>
            </a:r>
            <a:endParaRPr lang="en-US" sz="1400" b="1">
              <a:cs typeface="Calibri" panose="020F0502020204030204"/>
            </a:endParaRPr>
          </a:p>
          <a:p>
            <a:endParaRPr lang="en-US" sz="1400"/>
          </a:p>
          <a:p>
            <a:r>
              <a:rPr lang="en-US" sz="1400">
                <a:ea typeface="+mn-lt"/>
                <a:cs typeface="+mn-lt"/>
              </a:rPr>
              <a:t>We have Investigated LLAMA model as alternative to BERT Squad.</a:t>
            </a:r>
            <a:endParaRPr lang="en-US" sz="1400"/>
          </a:p>
          <a:p>
            <a:r>
              <a:rPr lang="en-US" sz="1400">
                <a:ea typeface="+mn-lt"/>
                <a:cs typeface="+mn-lt"/>
              </a:rPr>
              <a:t>Chosen for its streamlined design and reduced computing demands.</a:t>
            </a:r>
            <a:endParaRPr lang="en-US" sz="1400"/>
          </a:p>
          <a:p>
            <a:r>
              <a:rPr lang="en-US" sz="1400" err="1">
                <a:solidFill>
                  <a:srgbClr val="474747"/>
                </a:solidFill>
                <a:ea typeface="+mn-lt"/>
                <a:cs typeface="+mn-lt"/>
              </a:rPr>
              <a:t>Favoured</a:t>
            </a:r>
            <a:r>
              <a:rPr lang="en-US" sz="1400">
                <a:solidFill>
                  <a:srgbClr val="474747"/>
                </a:solidFill>
                <a:ea typeface="+mn-lt"/>
                <a:cs typeface="+mn-lt"/>
              </a:rPr>
              <a:t> </a:t>
            </a:r>
            <a:r>
              <a:rPr lang="en-US" sz="1400">
                <a:ea typeface="+mn-lt"/>
                <a:cs typeface="+mn-lt"/>
              </a:rPr>
              <a:t>solution for obtaining intricate product information.</a:t>
            </a:r>
            <a:endParaRPr lang="en-US" sz="1400"/>
          </a:p>
          <a:p>
            <a:r>
              <a:rPr lang="en-US" sz="1400">
                <a:ea typeface="+mn-lt"/>
                <a:cs typeface="+mn-lt"/>
              </a:rPr>
              <a:t>LLAMA's compact design aligns well with project requirements.</a:t>
            </a:r>
            <a:endParaRPr lang="en-US" sz="1400"/>
          </a:p>
        </p:txBody>
      </p:sp>
    </p:spTree>
    <p:extLst>
      <p:ext uri="{BB962C8B-B14F-4D97-AF65-F5344CB8AC3E}">
        <p14:creationId xmlns:p14="http://schemas.microsoft.com/office/powerpoint/2010/main" val="3586639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INTRODUCTION </vt:lpstr>
      <vt:lpstr>Datasets</vt:lpstr>
      <vt:lpstr>Data Pre-processing </vt:lpstr>
      <vt:lpstr>Data Pre-processing</vt:lpstr>
      <vt:lpstr>Architecture</vt:lpstr>
      <vt:lpstr>Why we Use BERT SQUAD for Question Answering?   </vt:lpstr>
      <vt:lpstr>BASELINE COMPARISONS </vt:lpstr>
      <vt:lpstr>Performance evaluations</vt:lpstr>
      <vt:lpstr>Hardware Resources:</vt:lpstr>
      <vt:lpstr>Hyper Parameters</vt:lpstr>
      <vt:lpstr>Hyper Parameters</vt:lpstr>
      <vt:lpstr>Evaluation:</vt:lpstr>
      <vt:lpstr>Result </vt:lpstr>
      <vt:lpstr>PowerPoint Presentation</vt:lpstr>
      <vt:lpstr>Error Analysis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Jain</dc:creator>
  <cp:revision>1</cp:revision>
  <dcterms:created xsi:type="dcterms:W3CDTF">2024-04-08T02:40:21Z</dcterms:created>
  <dcterms:modified xsi:type="dcterms:W3CDTF">2024-05-02T03:51:22Z</dcterms:modified>
</cp:coreProperties>
</file>