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50">
          <p15:clr>
            <a:srgbClr val="A4A3A4"/>
          </p15:clr>
        </p15:guide>
      </p15:sldGuideLst>
    </p:ext>
    <p:ext uri="{2D200454-40CA-4A62-9FC3-DE9A4176ACB9}">
      <p15:notesGuideLst>
        <p15:guide id="1" orient="horz" pos="2912">
          <p15:clr>
            <a:srgbClr val="A4A3A4"/>
          </p15:clr>
        </p15:guide>
        <p15:guide id="2" pos="21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50"/>
      </p:guideLst>
    </p:cSldViewPr>
  </p:slideViewPr>
  <p:notesViewPr>
    <p:cSldViewPr snapToGrid="0">
      <p:cViewPr varScale="1">
        <p:scale>
          <a:sx n="100" d="100"/>
          <a:sy n="100" d="100"/>
        </p:scale>
        <p:origin x="0" y="0"/>
      </p:cViewPr>
      <p:guideLst>
        <p:guide pos="2912" orient="horz"/>
        <p:guide pos="216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0dd95ead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0dd95ead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d0dd95eadf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0dd95eadf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0dd95eadf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d0dd95eadf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0dd95ead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0dd95eadf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d0dd95eadf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0dd95eadf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0dd95eadf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d0dd95eadf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0dd95eadf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0dd95eadf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d0dd95eadf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0dd95eadf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0dd95eadf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d0dd95eadf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0dd95eadf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0dd95eadf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d0dd95eadf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0dd95ea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0dd95ead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d0dd95ead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1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nvSpPr>
        <p:spPr>
          <a:xfrm>
            <a:off x="-4421" y="6053794"/>
            <a:ext cx="12196420"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4"/>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96" name="Google Shape;96;p14"/>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4"/>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14"/>
          <p:cNvSpPr/>
          <p:nvPr/>
        </p:nvSpPr>
        <p:spPr>
          <a:xfrm>
            <a:off x="2789293" y="1375435"/>
            <a:ext cx="6829425" cy="2655366"/>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 IN</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ARTIFICIAL INTELLIGENCE AND MACHINE LEARNING </a:t>
            </a:r>
            <a:endParaRPr b="0" i="0" sz="2400" u="none" cap="none" strike="noStrike">
              <a:solidFill>
                <a:srgbClr val="000000"/>
              </a:solidFill>
              <a:latin typeface="Calibri"/>
              <a:ea typeface="Calibri"/>
              <a:cs typeface="Calibri"/>
              <a:sym typeface="Calibri"/>
            </a:endParaRPr>
          </a:p>
        </p:txBody>
      </p:sp>
      <p:sp>
        <p:nvSpPr>
          <p:cNvPr id="99" name="Google Shape;99;p14"/>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01" name="Google Shape;101;p14"/>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103" name="Google Shape;103;p14"/>
          <p:cNvSpPr txBox="1"/>
          <p:nvPr/>
        </p:nvSpPr>
        <p:spPr>
          <a:xfrm>
            <a:off x="1657138" y="443068"/>
            <a:ext cx="8477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Arial Black"/>
                <a:ea typeface="Arial Black"/>
                <a:cs typeface="Arial Black"/>
                <a:sym typeface="Arial Black"/>
              </a:rPr>
              <a:t>	</a:t>
            </a:r>
            <a:r>
              <a:rPr lang="en-US" sz="2400">
                <a:solidFill>
                  <a:schemeClr val="dk1"/>
                </a:solidFill>
                <a:latin typeface="Arial Black"/>
                <a:ea typeface="Arial Black"/>
                <a:cs typeface="Arial Black"/>
                <a:sym typeface="Arial Black"/>
              </a:rPr>
              <a:t>In-depth Lip Interpretation Technology</a:t>
            </a:r>
            <a:endParaRPr/>
          </a:p>
        </p:txBody>
      </p:sp>
      <p:sp>
        <p:nvSpPr>
          <p:cNvPr id="104" name="Google Shape;10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4"/>
          <p:cNvSpPr txBox="1"/>
          <p:nvPr/>
        </p:nvSpPr>
        <p:spPr>
          <a:xfrm>
            <a:off x="967105" y="4202430"/>
            <a:ext cx="5607000" cy="150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Submitted by: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TANISHQ ARORA                          21BCS11285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SANSKAR SHARMA</a:t>
            </a:r>
            <a:r>
              <a:rPr lang="en-US" sz="1800">
                <a:solidFill>
                  <a:schemeClr val="dk1"/>
                </a:solidFill>
                <a:latin typeface="Calibri"/>
                <a:ea typeface="Calibri"/>
                <a:cs typeface="Calibri"/>
                <a:sym typeface="Calibri"/>
              </a:rPr>
              <a:t>                      21BCS6601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PRAGYA SINGH</a:t>
            </a:r>
            <a:r>
              <a:rPr lang="en-US" sz="1800">
                <a:solidFill>
                  <a:schemeClr val="dk1"/>
                </a:solidFill>
                <a:latin typeface="Calibri"/>
                <a:ea typeface="Calibri"/>
                <a:cs typeface="Calibri"/>
                <a:sym typeface="Calibri"/>
              </a:rPr>
              <a:t>                             21BCS8786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KAVYA ARORA                              21BCS11602</a:t>
            </a:r>
            <a:endParaRPr/>
          </a:p>
        </p:txBody>
      </p:sp>
      <p:sp>
        <p:nvSpPr>
          <p:cNvPr id="106" name="Google Shape;106;p14"/>
          <p:cNvSpPr txBox="1"/>
          <p:nvPr/>
        </p:nvSpPr>
        <p:spPr>
          <a:xfrm>
            <a:off x="7579650" y="4394185"/>
            <a:ext cx="2939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MR. JASWINDER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idx="1" type="body"/>
          </p:nvPr>
        </p:nvSpPr>
        <p:spPr>
          <a:xfrm>
            <a:off x="838200" y="636475"/>
            <a:ext cx="9802800" cy="5640300"/>
          </a:xfrm>
          <a:prstGeom prst="rect">
            <a:avLst/>
          </a:prstGeom>
        </p:spPr>
        <p:txBody>
          <a:bodyPr anchorCtr="0" anchor="t" bIns="45700" lIns="91425" spcFirstLastPara="1" rIns="91425" wrap="square" tIns="45700">
            <a:normAutofit fontScale="77500" lnSpcReduction="20000"/>
          </a:bodyPr>
          <a:lstStyle/>
          <a:p>
            <a:pPr indent="0" lvl="0" marL="0" rtl="0" algn="just">
              <a:lnSpc>
                <a:spcPct val="95000"/>
              </a:lnSpc>
              <a:spcBef>
                <a:spcPts val="0"/>
              </a:spcBef>
              <a:spcAft>
                <a:spcPts val="0"/>
              </a:spcAft>
              <a:buClr>
                <a:schemeClr val="dk1"/>
              </a:buClr>
              <a:buSzPct val="91666"/>
              <a:buFont typeface="Arial"/>
              <a:buNone/>
            </a:pPr>
            <a:r>
              <a:t/>
            </a:r>
            <a:endParaRPr b="1" sz="1200">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2517">
              <a:latin typeface="Times New Roman"/>
              <a:ea typeface="Times New Roman"/>
              <a:cs typeface="Times New Roman"/>
              <a:sym typeface="Times New Roman"/>
            </a:endParaRPr>
          </a:p>
          <a:p>
            <a:pPr indent="-378698" lvl="0" marL="457200" rtl="0" algn="just">
              <a:lnSpc>
                <a:spcPct val="95000"/>
              </a:lnSpc>
              <a:spcBef>
                <a:spcPts val="600"/>
              </a:spcBef>
              <a:spcAft>
                <a:spcPts val="0"/>
              </a:spcAft>
              <a:buSzPct val="100000"/>
              <a:buFont typeface="Times New Roman"/>
              <a:buChar char="•"/>
            </a:pPr>
            <a:r>
              <a:rPr b="1" lang="en-US" sz="3050">
                <a:latin typeface="Times New Roman"/>
                <a:ea typeface="Times New Roman"/>
                <a:cs typeface="Times New Roman"/>
                <a:sym typeface="Times New Roman"/>
              </a:rPr>
              <a:t>Recall:</a:t>
            </a:r>
            <a:r>
              <a:rPr lang="en-US" sz="3050">
                <a:latin typeface="Times New Roman"/>
                <a:ea typeface="Times New Roman"/>
                <a:cs typeface="Times New Roman"/>
                <a:sym typeface="Times New Roman"/>
              </a:rPr>
              <a:t> </a:t>
            </a:r>
            <a:endParaRPr sz="3050">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rPr lang="en-US" sz="3050">
                <a:latin typeface="Times New Roman"/>
                <a:ea typeface="Times New Roman"/>
                <a:cs typeface="Times New Roman"/>
                <a:sym typeface="Times New Roman"/>
              </a:rPr>
              <a:t>Evaluates the ratio of True Positives to the sum of False Negatives and True Positives.</a:t>
            </a:r>
            <a:endParaRPr sz="3050">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3050">
              <a:latin typeface="Times New Roman"/>
              <a:ea typeface="Times New Roman"/>
              <a:cs typeface="Times New Roman"/>
              <a:sym typeface="Times New Roman"/>
            </a:endParaRPr>
          </a:p>
          <a:p>
            <a:pPr indent="-378698" lvl="0" marL="457200" rtl="0" algn="just">
              <a:lnSpc>
                <a:spcPct val="95000"/>
              </a:lnSpc>
              <a:spcBef>
                <a:spcPts val="600"/>
              </a:spcBef>
              <a:spcAft>
                <a:spcPts val="0"/>
              </a:spcAft>
              <a:buSzPct val="100000"/>
              <a:buFont typeface="Times New Roman"/>
              <a:buChar char="•"/>
            </a:pPr>
            <a:r>
              <a:rPr b="1" lang="en-US" sz="3050">
                <a:latin typeface="Times New Roman"/>
                <a:ea typeface="Times New Roman"/>
                <a:cs typeface="Times New Roman"/>
                <a:sym typeface="Times New Roman"/>
              </a:rPr>
              <a:t>F1 Score:</a:t>
            </a:r>
            <a:r>
              <a:rPr lang="en-US" sz="3050">
                <a:latin typeface="Times New Roman"/>
                <a:ea typeface="Times New Roman"/>
                <a:cs typeface="Times New Roman"/>
                <a:sym typeface="Times New Roman"/>
              </a:rPr>
              <a:t> </a:t>
            </a:r>
            <a:endParaRPr sz="3050">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rPr lang="en-US" sz="3050">
                <a:latin typeface="Times New Roman"/>
                <a:ea typeface="Times New Roman"/>
                <a:cs typeface="Times New Roman"/>
                <a:sym typeface="Times New Roman"/>
              </a:rPr>
              <a:t>A weighted average of precision and recall, serving as a compromise between the two metrics, with a higher score indicating a better model performance.</a:t>
            </a:r>
            <a:endParaRPr sz="3050">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3050">
              <a:latin typeface="Times New Roman"/>
              <a:ea typeface="Times New Roman"/>
              <a:cs typeface="Times New Roman"/>
              <a:sym typeface="Times New Roman"/>
            </a:endParaRPr>
          </a:p>
          <a:p>
            <a:pPr indent="-378698" lvl="0" marL="457200" rtl="0" algn="just">
              <a:lnSpc>
                <a:spcPct val="95000"/>
              </a:lnSpc>
              <a:spcBef>
                <a:spcPts val="600"/>
              </a:spcBef>
              <a:spcAft>
                <a:spcPts val="0"/>
              </a:spcAft>
              <a:buSzPct val="100000"/>
              <a:buFont typeface="Times New Roman"/>
              <a:buChar char="•"/>
            </a:pPr>
            <a:r>
              <a:rPr b="1" lang="en-US" sz="3050">
                <a:latin typeface="Times New Roman"/>
                <a:ea typeface="Times New Roman"/>
                <a:cs typeface="Times New Roman"/>
                <a:sym typeface="Times New Roman"/>
              </a:rPr>
              <a:t>Model Training:</a:t>
            </a:r>
            <a:endParaRPr b="1" sz="3050">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rPr lang="en-US" sz="3050">
                <a:latin typeface="Times New Roman"/>
                <a:ea typeface="Times New Roman"/>
                <a:cs typeface="Times New Roman"/>
                <a:sym typeface="Times New Roman"/>
              </a:rPr>
              <a:t>The 3D CNN was trained for 20 epochs, with a final training accuracy of 97.4% and testing accuracy of 99.2%, crucial for assessing performance on unseen data.</a:t>
            </a:r>
            <a:endParaRPr sz="3050">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2974">
              <a:latin typeface="Times New Roman"/>
              <a:ea typeface="Times New Roman"/>
              <a:cs typeface="Times New Roman"/>
              <a:sym typeface="Times New Roman"/>
            </a:endParaRPr>
          </a:p>
          <a:p>
            <a:pPr indent="0" lvl="0" marL="457200" rtl="0" algn="just">
              <a:lnSpc>
                <a:spcPct val="95000"/>
              </a:lnSpc>
              <a:spcBef>
                <a:spcPts val="600"/>
              </a:spcBef>
              <a:spcAft>
                <a:spcPts val="600"/>
              </a:spcAft>
              <a:buNone/>
            </a:pPr>
            <a:r>
              <a:t/>
            </a:r>
            <a:endParaRPr sz="2974"/>
          </a:p>
        </p:txBody>
      </p:sp>
      <p:sp>
        <p:nvSpPr>
          <p:cNvPr id="168" name="Google Shape;168;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5" name="Google Shape;175;p24"/>
          <p:cNvPicPr preferRelativeResize="0"/>
          <p:nvPr/>
        </p:nvPicPr>
        <p:blipFill>
          <a:blip r:embed="rId3">
            <a:alphaModFix/>
          </a:blip>
          <a:stretch>
            <a:fillRect/>
          </a:stretch>
        </p:blipFill>
        <p:spPr>
          <a:xfrm>
            <a:off x="2820375" y="958175"/>
            <a:ext cx="6244950" cy="427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idx="1" type="body"/>
          </p:nvPr>
        </p:nvSpPr>
        <p:spPr>
          <a:xfrm>
            <a:off x="838200" y="457425"/>
            <a:ext cx="10515600" cy="5719500"/>
          </a:xfrm>
          <a:prstGeom prst="rect">
            <a:avLst/>
          </a:prstGeom>
        </p:spPr>
        <p:txBody>
          <a:bodyPr anchorCtr="0" anchor="t" bIns="45700" lIns="91425" spcFirstLastPara="1" rIns="91425" wrap="square" tIns="45700">
            <a:noAutofit/>
          </a:bodyPr>
          <a:lstStyle/>
          <a:p>
            <a:pPr indent="-381000" lvl="0" marL="457200" rtl="0" algn="just">
              <a:lnSpc>
                <a:spcPct val="9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Confusion Matrix Analysis:</a:t>
            </a:r>
            <a:endParaRPr b="1" sz="2400">
              <a:latin typeface="Times New Roman"/>
              <a:ea typeface="Times New Roman"/>
              <a:cs typeface="Times New Roman"/>
              <a:sym typeface="Times New Roman"/>
            </a:endParaRPr>
          </a:p>
          <a:p>
            <a:pPr indent="0" lvl="0" marL="457200" rtl="0" algn="just">
              <a:lnSpc>
                <a:spcPct val="95000"/>
              </a:lnSpc>
              <a:spcBef>
                <a:spcPts val="600"/>
              </a:spcBef>
              <a:spcAft>
                <a:spcPts val="0"/>
              </a:spcAft>
              <a:buClr>
                <a:schemeClr val="dk1"/>
              </a:buClr>
              <a:buSzPts val="1100"/>
              <a:buFont typeface="Arial"/>
              <a:buNone/>
            </a:pPr>
            <a:r>
              <a:rPr lang="en-US" sz="2400">
                <a:latin typeface="Times New Roman"/>
                <a:ea typeface="Times New Roman"/>
                <a:cs typeface="Times New Roman"/>
                <a:sym typeface="Times New Roman"/>
              </a:rPr>
              <a:t>Examining the confusion matrix reveals instances where the model confuses visually similar words, such as "a" with "cat," indicating challenges in distinguishing certain lip movements.</a:t>
            </a:r>
            <a:endParaRPr sz="2400">
              <a:latin typeface="Times New Roman"/>
              <a:ea typeface="Times New Roman"/>
              <a:cs typeface="Times New Roman"/>
              <a:sym typeface="Times New Roman"/>
            </a:endParaRPr>
          </a:p>
          <a:p>
            <a:pPr indent="0" lvl="0" marL="457200" rtl="0" algn="just">
              <a:lnSpc>
                <a:spcPct val="95000"/>
              </a:lnSpc>
              <a:spcBef>
                <a:spcPts val="6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381000" lvl="0" marL="457200" rtl="0" algn="just">
              <a:lnSpc>
                <a:spcPct val="95000"/>
              </a:lnSpc>
              <a:spcBef>
                <a:spcPts val="600"/>
              </a:spcBef>
              <a:spcAft>
                <a:spcPts val="0"/>
              </a:spcAft>
              <a:buSzPts val="2400"/>
              <a:buFont typeface="Times New Roman"/>
              <a:buChar char="•"/>
            </a:pPr>
            <a:r>
              <a:rPr b="1" lang="en-US" sz="2400">
                <a:latin typeface="Times New Roman"/>
                <a:ea typeface="Times New Roman"/>
                <a:cs typeface="Times New Roman"/>
                <a:sym typeface="Times New Roman"/>
              </a:rPr>
              <a:t>Model Performance Metrics:</a:t>
            </a:r>
            <a:endParaRPr b="1" sz="2400">
              <a:latin typeface="Times New Roman"/>
              <a:ea typeface="Times New Roman"/>
              <a:cs typeface="Times New Roman"/>
              <a:sym typeface="Times New Roman"/>
            </a:endParaRPr>
          </a:p>
          <a:p>
            <a:pPr indent="0" lvl="0" marL="457200" rtl="0" algn="just">
              <a:lnSpc>
                <a:spcPct val="95000"/>
              </a:lnSpc>
              <a:spcBef>
                <a:spcPts val="600"/>
              </a:spcBef>
              <a:spcAft>
                <a:spcPts val="0"/>
              </a:spcAft>
              <a:buClr>
                <a:schemeClr val="dk1"/>
              </a:buClr>
              <a:buSzPts val="1100"/>
              <a:buFont typeface="Arial"/>
              <a:buNone/>
            </a:pPr>
            <a:r>
              <a:rPr lang="en-US" sz="2400">
                <a:latin typeface="Times New Roman"/>
                <a:ea typeface="Times New Roman"/>
                <a:cs typeface="Times New Roman"/>
                <a:sym typeface="Times New Roman"/>
              </a:rPr>
              <a:t>Precision, recall, and F1 score of 1.0 for most classes demonstrate exceptional accuracy in identifying positive samples. The balanced accuracy of 99.3% further attests to the model's robustness.</a:t>
            </a:r>
            <a:endParaRPr sz="2400">
              <a:latin typeface="Times New Roman"/>
              <a:ea typeface="Times New Roman"/>
              <a:cs typeface="Times New Roman"/>
              <a:sym typeface="Times New Roman"/>
            </a:endParaRPr>
          </a:p>
          <a:p>
            <a:pPr indent="0" lvl="0" marL="0" rtl="0" algn="just">
              <a:lnSpc>
                <a:spcPct val="95000"/>
              </a:lnSpc>
              <a:spcBef>
                <a:spcPts val="6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381000" lvl="0" marL="457200" rtl="0" algn="just">
              <a:lnSpc>
                <a:spcPct val="95000"/>
              </a:lnSpc>
              <a:spcBef>
                <a:spcPts val="600"/>
              </a:spcBef>
              <a:spcAft>
                <a:spcPts val="0"/>
              </a:spcAft>
              <a:buSzPts val="2400"/>
              <a:buFont typeface="Times New Roman"/>
              <a:buChar char="•"/>
            </a:pPr>
            <a:r>
              <a:rPr b="1" lang="en-US" sz="2400">
                <a:latin typeface="Times New Roman"/>
                <a:ea typeface="Times New Roman"/>
                <a:cs typeface="Times New Roman"/>
                <a:sym typeface="Times New Roman"/>
              </a:rPr>
              <a:t>ROC AUC Curve:</a:t>
            </a:r>
            <a:endParaRPr b="1" sz="2400">
              <a:latin typeface="Times New Roman"/>
              <a:ea typeface="Times New Roman"/>
              <a:cs typeface="Times New Roman"/>
              <a:sym typeface="Times New Roman"/>
            </a:endParaRPr>
          </a:p>
          <a:p>
            <a:pPr indent="0" lvl="0" marL="457200" rtl="0" algn="just">
              <a:lnSpc>
                <a:spcPct val="95000"/>
              </a:lnSpc>
              <a:spcBef>
                <a:spcPts val="600"/>
              </a:spcBef>
              <a:spcAft>
                <a:spcPts val="600"/>
              </a:spcAft>
              <a:buClr>
                <a:schemeClr val="dk1"/>
              </a:buClr>
              <a:buSzPts val="1100"/>
              <a:buFont typeface="Arial"/>
              <a:buNone/>
            </a:pPr>
            <a:r>
              <a:rPr lang="en-US" sz="2400">
                <a:latin typeface="Times New Roman"/>
                <a:ea typeface="Times New Roman"/>
                <a:cs typeface="Times New Roman"/>
                <a:sym typeface="Times New Roman"/>
              </a:rPr>
              <a:t>The ROC curve illustrates consistently high AUC values, indicating strong discriminatory ability. The curve's steep ascent towards the top-left corner signifies high true positive rates at low false positive rates, indicative of the model's effectiveness</a:t>
            </a:r>
            <a:endParaRPr sz="2400"/>
          </a:p>
        </p:txBody>
      </p:sp>
      <p:sp>
        <p:nvSpPr>
          <p:cNvPr id="182" name="Google Shape;182;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9" name="Google Shape;189;p26"/>
          <p:cNvPicPr preferRelativeResize="0"/>
          <p:nvPr/>
        </p:nvPicPr>
        <p:blipFill>
          <a:blip r:embed="rId3">
            <a:alphaModFix/>
          </a:blip>
          <a:stretch>
            <a:fillRect/>
          </a:stretch>
        </p:blipFill>
        <p:spPr>
          <a:xfrm>
            <a:off x="1841004" y="638000"/>
            <a:ext cx="7354196" cy="571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6" name="Google Shape;196;p27"/>
          <p:cNvPicPr preferRelativeResize="0"/>
          <p:nvPr/>
        </p:nvPicPr>
        <p:blipFill>
          <a:blip r:embed="rId3">
            <a:alphaModFix/>
          </a:blip>
          <a:stretch>
            <a:fillRect/>
          </a:stretch>
        </p:blipFill>
        <p:spPr>
          <a:xfrm>
            <a:off x="1454150" y="546949"/>
            <a:ext cx="8074581" cy="580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03" name="Google Shape;203;p28"/>
          <p:cNvSpPr txBox="1"/>
          <p:nvPr>
            <p:ph idx="1" type="body"/>
          </p:nvPr>
        </p:nvSpPr>
        <p:spPr>
          <a:xfrm>
            <a:off x="838200" y="1690825"/>
            <a:ext cx="10515600" cy="4351200"/>
          </a:xfrm>
          <a:prstGeom prst="rect">
            <a:avLst/>
          </a:prstGeom>
        </p:spPr>
        <p:txBody>
          <a:bodyPr anchorCtr="0" anchor="t" bIns="45700" lIns="91425" spcFirstLastPara="1" rIns="91425" wrap="square" tIns="45700">
            <a:normAutofit fontScale="25000" lnSpcReduction="20000"/>
          </a:bodyPr>
          <a:lstStyle/>
          <a:p>
            <a:pPr indent="-361950" lvl="0" marL="457200" rtl="0" algn="l">
              <a:spcBef>
                <a:spcPts val="1000"/>
              </a:spcBef>
              <a:spcAft>
                <a:spcPts val="0"/>
              </a:spcAft>
              <a:buSzPct val="100000"/>
              <a:buFont typeface="Times New Roman"/>
              <a:buChar char="•"/>
            </a:pPr>
            <a:r>
              <a:rPr lang="en-US" sz="8400">
                <a:latin typeface="Times New Roman"/>
                <a:ea typeface="Times New Roman"/>
                <a:cs typeface="Times New Roman"/>
                <a:sym typeface="Times New Roman"/>
              </a:rPr>
              <a:t>Lip interpretation technology has evolved significantly, showcasing human innovation and technological advancement.</a:t>
            </a:r>
            <a:endParaRPr sz="8400">
              <a:latin typeface="Times New Roman"/>
              <a:ea typeface="Times New Roman"/>
              <a:cs typeface="Times New Roman"/>
              <a:sym typeface="Times New Roman"/>
            </a:endParaRPr>
          </a:p>
          <a:p>
            <a:pPr indent="0" lvl="0" marL="457200" rtl="0" algn="l">
              <a:spcBef>
                <a:spcPts val="1000"/>
              </a:spcBef>
              <a:spcAft>
                <a:spcPts val="0"/>
              </a:spcAft>
              <a:buNone/>
            </a:pPr>
            <a:r>
              <a:t/>
            </a:r>
            <a:endParaRPr sz="8400">
              <a:latin typeface="Times New Roman"/>
              <a:ea typeface="Times New Roman"/>
              <a:cs typeface="Times New Roman"/>
              <a:sym typeface="Times New Roman"/>
            </a:endParaRPr>
          </a:p>
          <a:p>
            <a:pPr indent="-361950" lvl="0" marL="457200" rtl="0" algn="l">
              <a:spcBef>
                <a:spcPts val="1000"/>
              </a:spcBef>
              <a:spcAft>
                <a:spcPts val="0"/>
              </a:spcAft>
              <a:buSzPct val="100000"/>
              <a:buFont typeface="Times New Roman"/>
              <a:buChar char="•"/>
            </a:pPr>
            <a:r>
              <a:rPr lang="en-US" sz="8400">
                <a:latin typeface="Times New Roman"/>
                <a:ea typeface="Times New Roman"/>
                <a:cs typeface="Times New Roman"/>
                <a:sym typeface="Times New Roman"/>
              </a:rPr>
              <a:t>Integration of computer vision enables accurate lip tracking and real-time analysis of lip movements.</a:t>
            </a:r>
            <a:endParaRPr sz="8400">
              <a:latin typeface="Times New Roman"/>
              <a:ea typeface="Times New Roman"/>
              <a:cs typeface="Times New Roman"/>
              <a:sym typeface="Times New Roman"/>
            </a:endParaRPr>
          </a:p>
          <a:p>
            <a:pPr indent="0" lvl="0" marL="457200" rtl="0" algn="l">
              <a:spcBef>
                <a:spcPts val="1000"/>
              </a:spcBef>
              <a:spcAft>
                <a:spcPts val="0"/>
              </a:spcAft>
              <a:buNone/>
            </a:pPr>
            <a:r>
              <a:t/>
            </a:r>
            <a:endParaRPr sz="8400">
              <a:latin typeface="Times New Roman"/>
              <a:ea typeface="Times New Roman"/>
              <a:cs typeface="Times New Roman"/>
              <a:sym typeface="Times New Roman"/>
            </a:endParaRPr>
          </a:p>
          <a:p>
            <a:pPr indent="-361950" lvl="0" marL="457200" rtl="0" algn="l">
              <a:spcBef>
                <a:spcPts val="1000"/>
              </a:spcBef>
              <a:spcAft>
                <a:spcPts val="0"/>
              </a:spcAft>
              <a:buSzPct val="100000"/>
              <a:buFont typeface="Times New Roman"/>
              <a:buChar char="•"/>
            </a:pPr>
            <a:r>
              <a:rPr lang="en-US" sz="8400">
                <a:latin typeface="Times New Roman"/>
                <a:ea typeface="Times New Roman"/>
                <a:cs typeface="Times New Roman"/>
                <a:sym typeface="Times New Roman"/>
              </a:rPr>
              <a:t>Machine learning enhances lip interpretation by learning complex patterns from large datasets.</a:t>
            </a:r>
            <a:endParaRPr sz="8400">
              <a:latin typeface="Times New Roman"/>
              <a:ea typeface="Times New Roman"/>
              <a:cs typeface="Times New Roman"/>
              <a:sym typeface="Times New Roman"/>
            </a:endParaRPr>
          </a:p>
          <a:p>
            <a:pPr indent="0" lvl="0" marL="457200" rtl="0" algn="l">
              <a:spcBef>
                <a:spcPts val="1000"/>
              </a:spcBef>
              <a:spcAft>
                <a:spcPts val="0"/>
              </a:spcAft>
              <a:buNone/>
            </a:pPr>
            <a:r>
              <a:t/>
            </a:r>
            <a:endParaRPr sz="8400">
              <a:latin typeface="Times New Roman"/>
              <a:ea typeface="Times New Roman"/>
              <a:cs typeface="Times New Roman"/>
              <a:sym typeface="Times New Roman"/>
            </a:endParaRPr>
          </a:p>
          <a:p>
            <a:pPr indent="-361950" lvl="0" marL="457200" rtl="0" algn="l">
              <a:spcBef>
                <a:spcPts val="1000"/>
              </a:spcBef>
              <a:spcAft>
                <a:spcPts val="0"/>
              </a:spcAft>
              <a:buSzPct val="100000"/>
              <a:buFont typeface="Times New Roman"/>
              <a:buChar char="•"/>
            </a:pPr>
            <a:r>
              <a:rPr lang="en-US" sz="8400">
                <a:latin typeface="Times New Roman"/>
                <a:ea typeface="Times New Roman"/>
                <a:cs typeface="Times New Roman"/>
                <a:sym typeface="Times New Roman"/>
              </a:rPr>
              <a:t>Applications include real-time subtitles for the deaf, surveillance, and natural human-computer interaction.</a:t>
            </a:r>
            <a:endParaRPr sz="8400">
              <a:latin typeface="Times New Roman"/>
              <a:ea typeface="Times New Roman"/>
              <a:cs typeface="Times New Roman"/>
              <a:sym typeface="Times New Roman"/>
            </a:endParaRPr>
          </a:p>
          <a:p>
            <a:pPr indent="0" lvl="0" marL="457200" rtl="0" algn="l">
              <a:spcBef>
                <a:spcPts val="1000"/>
              </a:spcBef>
              <a:spcAft>
                <a:spcPts val="0"/>
              </a:spcAft>
              <a:buNone/>
            </a:pPr>
            <a:r>
              <a:t/>
            </a:r>
            <a:endParaRPr sz="8400">
              <a:latin typeface="Times New Roman"/>
              <a:ea typeface="Times New Roman"/>
              <a:cs typeface="Times New Roman"/>
              <a:sym typeface="Times New Roman"/>
            </a:endParaRPr>
          </a:p>
          <a:p>
            <a:pPr indent="-361950" lvl="0" marL="457200" rtl="0" algn="l">
              <a:spcBef>
                <a:spcPts val="1000"/>
              </a:spcBef>
              <a:spcAft>
                <a:spcPts val="0"/>
              </a:spcAft>
              <a:buSzPct val="100000"/>
              <a:buFont typeface="Times New Roman"/>
              <a:buChar char="•"/>
            </a:pPr>
            <a:r>
              <a:rPr lang="en-US" sz="8400">
                <a:latin typeface="Times New Roman"/>
                <a:ea typeface="Times New Roman"/>
                <a:cs typeface="Times New Roman"/>
                <a:sym typeface="Times New Roman"/>
              </a:rPr>
              <a:t>Challenges include variability in lip movement, context importance, and privacy concerns.</a:t>
            </a:r>
            <a:endParaRPr sz="8400">
              <a:latin typeface="Times New Roman"/>
              <a:ea typeface="Times New Roman"/>
              <a:cs typeface="Times New Roman"/>
              <a:sym typeface="Times New Roman"/>
            </a:endParaRPr>
          </a:p>
          <a:p>
            <a:pPr indent="0" lvl="0" marL="457200" rtl="0" algn="l">
              <a:spcBef>
                <a:spcPts val="1000"/>
              </a:spcBef>
              <a:spcAft>
                <a:spcPts val="0"/>
              </a:spcAft>
              <a:buNone/>
            </a:pPr>
            <a:r>
              <a:t/>
            </a:r>
            <a:endParaRPr sz="8400">
              <a:latin typeface="Times New Roman"/>
              <a:ea typeface="Times New Roman"/>
              <a:cs typeface="Times New Roman"/>
              <a:sym typeface="Times New Roman"/>
            </a:endParaRPr>
          </a:p>
          <a:p>
            <a:pPr indent="-361950" lvl="0" marL="457200" rtl="0" algn="l">
              <a:spcBef>
                <a:spcPts val="1000"/>
              </a:spcBef>
              <a:spcAft>
                <a:spcPts val="0"/>
              </a:spcAft>
              <a:buSzPct val="100000"/>
              <a:buFont typeface="Times New Roman"/>
              <a:buChar char="•"/>
            </a:pPr>
            <a:r>
              <a:rPr lang="en-US" sz="8400">
                <a:latin typeface="Times New Roman"/>
                <a:ea typeface="Times New Roman"/>
                <a:cs typeface="Times New Roman"/>
                <a:sym typeface="Times New Roman"/>
              </a:rPr>
              <a:t>Ethical adoption and continued research are crucial for addressing challenges and maximizing technology benefits.</a:t>
            </a:r>
            <a:endParaRPr sz="84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04" name="Google Shape;204;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Work</a:t>
            </a:r>
            <a:endParaRPr/>
          </a:p>
        </p:txBody>
      </p:sp>
      <p:sp>
        <p:nvSpPr>
          <p:cNvPr id="211" name="Google Shape;211;p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32500" lnSpcReduction="20000"/>
          </a:bodyPr>
          <a:lstStyle/>
          <a:p>
            <a:pPr indent="-375761" lvl="0" marL="457200" rtl="0" algn="l">
              <a:spcBef>
                <a:spcPts val="1000"/>
              </a:spcBef>
              <a:spcAft>
                <a:spcPts val="0"/>
              </a:spcAft>
              <a:buSzPct val="100000"/>
              <a:buFont typeface="Times New Roman"/>
              <a:buChar char="•"/>
            </a:pPr>
            <a:r>
              <a:rPr lang="en-US" sz="7130">
                <a:latin typeface="Times New Roman"/>
                <a:ea typeface="Times New Roman"/>
                <a:cs typeface="Times New Roman"/>
                <a:sym typeface="Times New Roman"/>
              </a:rPr>
              <a:t>Enhance lip reading systems by incorporating additional modalities like facial expressions and contextual information.</a:t>
            </a:r>
            <a:endParaRPr sz="7130">
              <a:latin typeface="Times New Roman"/>
              <a:ea typeface="Times New Roman"/>
              <a:cs typeface="Times New Roman"/>
              <a:sym typeface="Times New Roman"/>
            </a:endParaRPr>
          </a:p>
          <a:p>
            <a:pPr indent="0" lvl="0" marL="457200" rtl="0" algn="l">
              <a:spcBef>
                <a:spcPts val="1000"/>
              </a:spcBef>
              <a:spcAft>
                <a:spcPts val="0"/>
              </a:spcAft>
              <a:buNone/>
            </a:pPr>
            <a:r>
              <a:t/>
            </a:r>
            <a:endParaRPr sz="7130">
              <a:latin typeface="Times New Roman"/>
              <a:ea typeface="Times New Roman"/>
              <a:cs typeface="Times New Roman"/>
              <a:sym typeface="Times New Roman"/>
            </a:endParaRPr>
          </a:p>
          <a:p>
            <a:pPr indent="-375761" lvl="0" marL="457200" rtl="0" algn="l">
              <a:spcBef>
                <a:spcPts val="1000"/>
              </a:spcBef>
              <a:spcAft>
                <a:spcPts val="0"/>
              </a:spcAft>
              <a:buSzPct val="100000"/>
              <a:buFont typeface="Times New Roman"/>
              <a:buChar char="•"/>
            </a:pPr>
            <a:r>
              <a:rPr lang="en-US" sz="7130">
                <a:latin typeface="Times New Roman"/>
                <a:ea typeface="Times New Roman"/>
                <a:cs typeface="Times New Roman"/>
                <a:sym typeface="Times New Roman"/>
              </a:rPr>
              <a:t>Improve model focus and handling of distractions with attention mechanisms.</a:t>
            </a:r>
            <a:endParaRPr sz="7130">
              <a:latin typeface="Times New Roman"/>
              <a:ea typeface="Times New Roman"/>
              <a:cs typeface="Times New Roman"/>
              <a:sym typeface="Times New Roman"/>
            </a:endParaRPr>
          </a:p>
          <a:p>
            <a:pPr indent="0" lvl="0" marL="457200" rtl="0" algn="l">
              <a:spcBef>
                <a:spcPts val="1000"/>
              </a:spcBef>
              <a:spcAft>
                <a:spcPts val="0"/>
              </a:spcAft>
              <a:buNone/>
            </a:pPr>
            <a:r>
              <a:t/>
            </a:r>
            <a:endParaRPr sz="7130">
              <a:latin typeface="Times New Roman"/>
              <a:ea typeface="Times New Roman"/>
              <a:cs typeface="Times New Roman"/>
              <a:sym typeface="Times New Roman"/>
            </a:endParaRPr>
          </a:p>
          <a:p>
            <a:pPr indent="-375761" lvl="0" marL="457200" rtl="0" algn="l">
              <a:spcBef>
                <a:spcPts val="1000"/>
              </a:spcBef>
              <a:spcAft>
                <a:spcPts val="0"/>
              </a:spcAft>
              <a:buSzPct val="100000"/>
              <a:buFont typeface="Times New Roman"/>
              <a:buChar char="•"/>
            </a:pPr>
            <a:r>
              <a:rPr lang="en-US" sz="7130">
                <a:latin typeface="Times New Roman"/>
                <a:ea typeface="Times New Roman"/>
                <a:cs typeface="Times New Roman"/>
                <a:sym typeface="Times New Roman"/>
              </a:rPr>
              <a:t>Boost performance through transfer learning and domain adaptation techniques.</a:t>
            </a:r>
            <a:endParaRPr sz="7130">
              <a:latin typeface="Times New Roman"/>
              <a:ea typeface="Times New Roman"/>
              <a:cs typeface="Times New Roman"/>
              <a:sym typeface="Times New Roman"/>
            </a:endParaRPr>
          </a:p>
          <a:p>
            <a:pPr indent="0" lvl="0" marL="457200" rtl="0" algn="l">
              <a:spcBef>
                <a:spcPts val="1000"/>
              </a:spcBef>
              <a:spcAft>
                <a:spcPts val="0"/>
              </a:spcAft>
              <a:buNone/>
            </a:pPr>
            <a:r>
              <a:t/>
            </a:r>
            <a:endParaRPr sz="7130">
              <a:latin typeface="Times New Roman"/>
              <a:ea typeface="Times New Roman"/>
              <a:cs typeface="Times New Roman"/>
              <a:sym typeface="Times New Roman"/>
            </a:endParaRPr>
          </a:p>
          <a:p>
            <a:pPr indent="-375761" lvl="0" marL="457200" rtl="0" algn="l">
              <a:spcBef>
                <a:spcPts val="1000"/>
              </a:spcBef>
              <a:spcAft>
                <a:spcPts val="0"/>
              </a:spcAft>
              <a:buSzPct val="100000"/>
              <a:buFont typeface="Times New Roman"/>
              <a:buChar char="•"/>
            </a:pPr>
            <a:r>
              <a:rPr lang="en-US" sz="7130">
                <a:latin typeface="Times New Roman"/>
                <a:ea typeface="Times New Roman"/>
                <a:cs typeface="Times New Roman"/>
                <a:sym typeface="Times New Roman"/>
              </a:rPr>
              <a:t>Tackle variability in lip movements using data augmentation and regularization techniques.</a:t>
            </a:r>
            <a:endParaRPr sz="7130">
              <a:latin typeface="Times New Roman"/>
              <a:ea typeface="Times New Roman"/>
              <a:cs typeface="Times New Roman"/>
              <a:sym typeface="Times New Roman"/>
            </a:endParaRPr>
          </a:p>
          <a:p>
            <a:pPr indent="0" lvl="0" marL="457200" rtl="0" algn="l">
              <a:spcBef>
                <a:spcPts val="1000"/>
              </a:spcBef>
              <a:spcAft>
                <a:spcPts val="0"/>
              </a:spcAft>
              <a:buNone/>
            </a:pPr>
            <a:r>
              <a:t/>
            </a:r>
            <a:endParaRPr sz="7130">
              <a:latin typeface="Times New Roman"/>
              <a:ea typeface="Times New Roman"/>
              <a:cs typeface="Times New Roman"/>
              <a:sym typeface="Times New Roman"/>
            </a:endParaRPr>
          </a:p>
          <a:p>
            <a:pPr indent="-375761" lvl="0" marL="457200" rtl="0" algn="l">
              <a:spcBef>
                <a:spcPts val="1000"/>
              </a:spcBef>
              <a:spcAft>
                <a:spcPts val="0"/>
              </a:spcAft>
              <a:buSzPct val="100000"/>
              <a:buFont typeface="Times New Roman"/>
              <a:buChar char="•"/>
            </a:pPr>
            <a:r>
              <a:rPr lang="en-US" sz="7130">
                <a:latin typeface="Times New Roman"/>
                <a:ea typeface="Times New Roman"/>
                <a:cs typeface="Times New Roman"/>
                <a:sym typeface="Times New Roman"/>
              </a:rPr>
              <a:t>Design user-friendly interfaces based on user-centric studies and </a:t>
            </a:r>
            <a:r>
              <a:rPr lang="en-US" sz="7130">
                <a:latin typeface="Times New Roman"/>
                <a:ea typeface="Times New Roman"/>
                <a:cs typeface="Times New Roman"/>
                <a:sym typeface="Times New Roman"/>
              </a:rPr>
              <a:t>real-time deployment </a:t>
            </a:r>
            <a:r>
              <a:rPr lang="en-US" sz="7130">
                <a:latin typeface="Times New Roman"/>
                <a:ea typeface="Times New Roman"/>
                <a:cs typeface="Times New Roman"/>
                <a:sym typeface="Times New Roman"/>
              </a:rPr>
              <a:t>for various lip reading applications.</a:t>
            </a:r>
            <a:endParaRPr sz="713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12" name="Google Shape;212;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References</a:t>
            </a:r>
            <a:endParaRPr/>
          </a:p>
        </p:txBody>
      </p:sp>
      <p:sp>
        <p:nvSpPr>
          <p:cNvPr id="218" name="Google Shape;218;p30"/>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[1] A. Garg, J. Noyola, S. Bagadia, “Lip reading using CNN and LSTM,” in Technical Report, 2016.</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[2] Y. Li, Y. Takashima, T. Takiguchi, Y. Ariki, “Lip reading using a dynamic feature of lip images and convolutional neural networks,” in 2016 IEEE/ACIS 15th International Conference on Computer and Information Science (ICIS), pp. 1–6, June 2016.</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[3] S. Petridis, Z. Li, M. Pantic, “End-to-end visual speech recognition with LSTMs,” CoRR, vol. abs/1701.05847, 2017.</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[4] A. Rekik, A. Ben-Hamadou, W. Mahdi, “A new visual speech recognition approach for RGB-D cameras,” in Image Analysis and Recognition (A. Campilho and M. Kamel, eds.), (Cham), pp. 21–28, Springer International Publishing, 2014</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[5]Takeshi Saitoh, Ryosuke Konishi ―A Study of Influence of Word Lip Reading by Change of Frame Rate‖. ISCA Archive on Audio-Visual Speech Processing :speech.org/ archiveHakone, Kanagawa, Japan”</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[6]Takeshi Saitoh ―Development of Communication Support System Using Lip Reading‖ IEEJ Transactions On Electrical And Electronic Engineering, IEEJ Trans 2013; 8: 574–579 Published online in Wiley Online Library (wileyonlinelibrary.com). DOI:10.1002/tee.21898</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[7] Cruz, Hans Miguel Puente, Jofet Kane T Santos, Christian, Vea Larry A., Rajendaran Vairavan ―Lip Reading Analysis of English Letters as Pronounced by Filipino Speakers Using Image Analysis‖ 1st International Conference on Green and Sustainable Computing (ICoGeS) 2017 IOP PublishingIOP Conf. Series: Journal of Physics: Conf. Series 12345678901019 (2018) 012041 doi :10.1088/1742-6596/1019/1/01204</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[8] I. Anina, Z. Zhou, G. Zhao, M. Pietikainen, “Ouluvs2: A multi-view audiovisual database for non-rigid mouth motion analysis,” in 2015 11th IEEE International Conference and Workshops on Automatic Face and Gesture Recognition (FG), vol. 1, pp. 1–5, May 2015.</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rgbClr val="000000"/>
              </a:buClr>
              <a:buSzPts val="1800"/>
              <a:buNone/>
            </a:pPr>
            <a:r>
              <a:t/>
            </a:r>
            <a:endParaRPr sz="1800">
              <a:solidFill>
                <a:srgbClr val="000000"/>
              </a:solidFill>
            </a:endParaRPr>
          </a:p>
        </p:txBody>
      </p:sp>
      <p:sp>
        <p:nvSpPr>
          <p:cNvPr id="219" name="Google Shape;21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idx="1" type="body"/>
          </p:nvPr>
        </p:nvSpPr>
        <p:spPr>
          <a:xfrm>
            <a:off x="838200" y="371550"/>
            <a:ext cx="10515600" cy="6191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[9] E. K. Patterson, S. Gurbuz, Z. Tufekci, J. N. Gowdy, “Moving talker, speaker-independent feature study, and baseline results using the CUAVE multimodal speech corpus,” EURASIP J. Appl. Signal Process., vol. 2002, pp. 1189–1201, Jan. 2002.</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[10] W. Dong, R. He, S. Zhang, “Digital recognition from lip texture analysis,” in 2016 IEEE International Conference on Digital Signal Processing (DSP), pp. 477–481, Oct 2016.</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[11] T. Stafylakis, G. Tzimiropoulos, “Combining residual networks with LSTMs for lipreading,” CoRR, vol. abs/1703.04105, 2017.</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[12] J. S. Chung, A. Zisserman, “Lip reading in the wild,” in Asian Conference on Computer Vision, pp. 87–103, Springer, 2016.</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[13] Y. Takashima, R. Aihara, T. Takiguchi, Y. Ariki, N. Mitani, K. Omori, K. Nakazono, “Audio-visual speech recognition using bimodal trained bottleneck features for a person with severe hearing loss,” in INTERSPEECH, 2016.</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[14]Sunil S. Morade Suprava Patnaik (2015), ―Comparison of classifiers for lip reading with CUAVE and TULIPS database‖. Optik - International Journal for Light and Electron Optics, 126(24), 5753–5761.</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[15] M.H. Rahmani, F. Almasganj Lip-reading via a DNN-HMM hybrid system using combination of the image-based and model-based features</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[16] T. Stafylakis, G. Tzimiropoulos, Combining Residual Networks with LSTMs for Lipreading, in: Proc Annu Conf Int Speech Commun Assoc INTERSPEECH 2017-August, 2017, 3652–3656.</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[17] G. Sterpu, H. Naomi, Towards Lipreading Sentences with Active Appearance Models. AVSP, 2017, 70–75.</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[18] K. Thangthai, R. Harvey, Improving computer lipreading via DNN sequence discriminative training techniques, in: Proc Annu Conf Int Speech Commun Assoc INTERSPEECH 2017-August, 2017, pp. 3657–3661. https://doi.org/10.21437/INTERSPEECH.2017-106.</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[19] K. Xu, D. Li, N. Cassimatis, X. Wang LCANet: End-to-end lipreading with cascaded attention-CTC</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None/>
            </a:pPr>
            <a:r>
              <a:rPr lang="en-US" sz="5357">
                <a:latin typeface="Times New Roman"/>
                <a:ea typeface="Times New Roman"/>
                <a:cs typeface="Times New Roman"/>
                <a:sym typeface="Times New Roman"/>
              </a:rPr>
              <a:t>[20] M. Wand, J. Schmidhuber, N.T. Vu, Investigations on End- to-End Audiovisual Fusion. ICASSP, IEEE Int Conf Acoust Speech Signal Process – Proc 2018-April</a:t>
            </a:r>
            <a:endParaRPr sz="5357">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357">
                <a:latin typeface="Times New Roman"/>
                <a:ea typeface="Times New Roman"/>
                <a:cs typeface="Times New Roman"/>
                <a:sym typeface="Times New Roman"/>
              </a:rPr>
              <a:t>[21] S. Petridis, T. Stafylakis, P. Ma, et al., End-to-End Audiovisual Speech Recognition. ICASSP, IEEE Int Conf Acoust Speech Signal Process – Proc 2018-April, 2018</a:t>
            </a:r>
            <a:endParaRPr sz="5357">
              <a:latin typeface="Times New Roman"/>
              <a:ea typeface="Times New Roman"/>
              <a:cs typeface="Times New Roman"/>
              <a:sym typeface="Times New Roman"/>
            </a:endParaRPr>
          </a:p>
          <a:p>
            <a:pPr indent="0" lvl="0" marL="228600" rtl="0" algn="just">
              <a:lnSpc>
                <a:spcPct val="115000"/>
              </a:lnSpc>
              <a:spcBef>
                <a:spcPts val="1200"/>
              </a:spcBef>
              <a:spcAft>
                <a:spcPts val="0"/>
              </a:spcAft>
              <a:buClr>
                <a:srgbClr val="000000"/>
              </a:buClr>
              <a:buSzPct val="100000"/>
              <a:buNone/>
            </a:pPr>
            <a:r>
              <a:t/>
            </a:r>
            <a:endParaRPr sz="1800">
              <a:solidFill>
                <a:srgbClr val="000000"/>
              </a:solidFill>
            </a:endParaRPr>
          </a:p>
          <a:p>
            <a:pPr indent="-50800" lvl="0" marL="228600" rtl="0" algn="l">
              <a:lnSpc>
                <a:spcPct val="90000"/>
              </a:lnSpc>
              <a:spcBef>
                <a:spcPts val="1000"/>
              </a:spcBef>
              <a:spcAft>
                <a:spcPts val="0"/>
              </a:spcAft>
              <a:buClr>
                <a:schemeClr val="dk1"/>
              </a:buClr>
              <a:buSzPct val="100000"/>
              <a:buNone/>
            </a:pPr>
            <a:r>
              <a:t/>
            </a:r>
            <a:endParaRPr/>
          </a:p>
        </p:txBody>
      </p:sp>
      <p:sp>
        <p:nvSpPr>
          <p:cNvPr id="225" name="Google Shape;22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idx="1" type="body"/>
          </p:nvPr>
        </p:nvSpPr>
        <p:spPr>
          <a:xfrm>
            <a:off x="838200" y="539496"/>
            <a:ext cx="10515600" cy="563778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[22] T. Afouras, J.S. Chung, A. Zisserman, Deep Lip Reading: a comparison of models and an online application, in: Proc Annu Conf Int Speech Commun Assoc INTERSPEECH 2018-September, 2018, pp. 3514–3518.</a:t>
            </a:r>
            <a:endParaRPr sz="583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[23] S. Petridis, Y. Wang, Z. Li, M. PanticEnd-to-End Audiovisual Fusion with LSTMsThe 14th International Conference on Auditory-Visual Speech Processing. International Speech Communication Association (2018), pp. 36-40</a:t>
            </a:r>
            <a:endParaRPr sz="583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[24] T. Saitoh, Z. Zhou, G. Zhao, M. Pietikäinen, Concatenated Frame Image Based CNN for Visual Speech Recognition. Lect Notes Comput Sci (including Subser Lect Notes Artif Intell Lect Notes Bioinformatics) 10117 LNCS, 2016, pp. 277–289. https://doi.org/10.1007/978-3-319-54427-4_21.</a:t>
            </a:r>
            <a:endParaRPr sz="583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[25] J.S. Chung, A. Zisserman, Lip Reading in the Wild. Lect Notes Comput Sci (including Subser Lect Notes Artif Intell Lect Notes Bioinformatics) 10112 LNCS, 2016, 87–103. https://doi.org/10.1007/978-3-319-54184-6_6.</a:t>
            </a:r>
            <a:endParaRPr sz="583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[26] K. Thangthai, R.W. Harvey, S.J. Cox, B.J. Theobald, Improving lip-reading performance for robust audiovisual speech recognition using DNNs, in: AVSP, 2015, pp. 127–131</a:t>
            </a:r>
            <a:endParaRPr sz="583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[27] M. Zimmermann, M. Mehdipour Ghazi, H.K. Ekenel, J.-P. Thiran, Visual Speech Recognition Using PCA Networks and LSTMs in a Tandem GMM-HMM System. Lect Notes Comput Sci (including Subser Lect Notes Artif Intell Lect Notes Bioinformatics) 10117 LNCS, 2016, 264–276. https://doi.org/10.1007/978-3-319-54427-4_20.</a:t>
            </a:r>
            <a:endParaRPr sz="583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[28] Lee D, Lee J, Kim K-E (2016) Multi-view Automatic Lip-Reading Using Neural Network. Lect Notes Comput Sci (including Subser Lect Notes Artif Intell Lect Notes Bioinformatics) 10117 LNCS:290–302. https://doi.org/10.1007/978-3-319-54427-4_22.</a:t>
            </a:r>
            <a:endParaRPr sz="583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[29] Koumparoulis A, Potamianos G (2019) Deep View2View Mapping for View-Invariant Lipreading. 2018 IEEE Spok Lang Technol Work SLT 2018 - Proc 588–594. https://doi.org/10.1109/SLT.2018.8639698.</a:t>
            </a:r>
            <a:endParaRPr sz="583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[30] Han H, Kang S, Yoo CD (2018) Multi-view visual speech recognition based on multi task learning. Proc - Int Conf Image Process ICIP 2017-September:3983–3987. https://doi.org/10.1109/ICIP.2017.8297030.</a:t>
            </a:r>
            <a:endParaRPr sz="583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US" sz="5831">
                <a:latin typeface="Times New Roman"/>
                <a:ea typeface="Times New Roman"/>
                <a:cs typeface="Times New Roman"/>
                <a:sym typeface="Times New Roman"/>
              </a:rPr>
              <a:t>[31] A. Bakry, A. Elgammal MKPLS: Manifold kernel partial least squares for lipreading and speaker identification Proc IEEE Comput Soc Conf Comput Vis Pattern Recognit, 684–691 (2013)</a:t>
            </a:r>
            <a:endParaRPr sz="5831">
              <a:solidFill>
                <a:srgbClr val="000000"/>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ct val="100000"/>
              <a:buNone/>
            </a:pPr>
            <a:r>
              <a:t/>
            </a:r>
            <a:endParaRPr sz="1779"/>
          </a:p>
          <a:p>
            <a:pPr indent="0" lvl="0" marL="0" rtl="0" algn="ctr">
              <a:lnSpc>
                <a:spcPct val="90000"/>
              </a:lnSpc>
              <a:spcBef>
                <a:spcPts val="1000"/>
              </a:spcBef>
              <a:spcAft>
                <a:spcPts val="0"/>
              </a:spcAft>
              <a:buClr>
                <a:schemeClr val="dk1"/>
              </a:buClr>
              <a:buSzPct val="63535"/>
              <a:buNone/>
            </a:pPr>
            <a:r>
              <a:t/>
            </a:r>
            <a:endParaRPr/>
          </a:p>
        </p:txBody>
      </p:sp>
      <p:sp>
        <p:nvSpPr>
          <p:cNvPr id="231" name="Google Shape;23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a:p>
        </p:txBody>
      </p:sp>
      <p:sp>
        <p:nvSpPr>
          <p:cNvPr id="112" name="Google Shape;112;p15"/>
          <p:cNvSpPr txBox="1"/>
          <p:nvPr>
            <p:ph idx="1" type="body"/>
          </p:nvPr>
        </p:nvSpPr>
        <p:spPr>
          <a:xfrm>
            <a:off x="838200" y="1588220"/>
            <a:ext cx="10515600" cy="4952253"/>
          </a:xfrm>
          <a:prstGeom prst="rect">
            <a:avLst/>
          </a:prstGeom>
          <a:noFill/>
          <a:ln>
            <a:noFill/>
          </a:ln>
        </p:spPr>
        <p:txBody>
          <a:bodyPr anchorCtr="0" anchor="t" bIns="45700" lIns="91425" spcFirstLastPara="1" rIns="91425" wrap="square" tIns="45700">
            <a:normAutofit/>
          </a:bodyPr>
          <a:lstStyle/>
          <a:p>
            <a:pPr indent="-203200" lvl="0" marL="228600" rtl="0" algn="l">
              <a:lnSpc>
                <a:spcPct val="90000"/>
              </a:lnSpc>
              <a:spcBef>
                <a:spcPts val="0"/>
              </a:spcBef>
              <a:spcAft>
                <a:spcPts val="0"/>
              </a:spcAft>
              <a:buClr>
                <a:schemeClr val="dk1"/>
              </a:buClr>
              <a:buSzPts val="2400"/>
              <a:buChar char="•"/>
            </a:pPr>
            <a:r>
              <a:rPr lang="en-US">
                <a:latin typeface="Times New Roman"/>
                <a:ea typeface="Times New Roman"/>
                <a:cs typeface="Times New Roman"/>
                <a:sym typeface="Times New Roman"/>
              </a:rPr>
              <a:t>Introduction to Project</a:t>
            </a:r>
            <a:endParaRPr/>
          </a:p>
          <a:p>
            <a:pPr indent="-203200" lvl="0" marL="228600" rtl="0" algn="l">
              <a:lnSpc>
                <a:spcPct val="90000"/>
              </a:lnSpc>
              <a:spcBef>
                <a:spcPts val="1000"/>
              </a:spcBef>
              <a:spcAft>
                <a:spcPts val="0"/>
              </a:spcAft>
              <a:buClr>
                <a:schemeClr val="dk1"/>
              </a:buClr>
              <a:buSzPts val="2400"/>
              <a:buChar char="•"/>
            </a:pPr>
            <a:r>
              <a:rPr lang="en-US">
                <a:latin typeface="Times New Roman"/>
                <a:ea typeface="Times New Roman"/>
                <a:cs typeface="Times New Roman"/>
                <a:sym typeface="Times New Roman"/>
              </a:rPr>
              <a:t>Problem Formulation</a:t>
            </a:r>
            <a:endParaRPr/>
          </a:p>
          <a:p>
            <a:pPr indent="-203200" lvl="0" marL="228600" rtl="0" algn="l">
              <a:lnSpc>
                <a:spcPct val="90000"/>
              </a:lnSpc>
              <a:spcBef>
                <a:spcPts val="1000"/>
              </a:spcBef>
              <a:spcAft>
                <a:spcPts val="0"/>
              </a:spcAft>
              <a:buClr>
                <a:schemeClr val="dk1"/>
              </a:buClr>
              <a:buSzPts val="2400"/>
              <a:buChar char="•"/>
            </a:pPr>
            <a:r>
              <a:rPr lang="en-US">
                <a:latin typeface="Times New Roman"/>
                <a:ea typeface="Times New Roman"/>
                <a:cs typeface="Times New Roman"/>
                <a:sym typeface="Times New Roman"/>
              </a:rPr>
              <a:t>Objectives of the work </a:t>
            </a:r>
            <a:endParaRPr/>
          </a:p>
          <a:p>
            <a:pPr indent="-203200" lvl="0" marL="228600" rtl="0" algn="l">
              <a:lnSpc>
                <a:spcPct val="90000"/>
              </a:lnSpc>
              <a:spcBef>
                <a:spcPts val="1000"/>
              </a:spcBef>
              <a:spcAft>
                <a:spcPts val="0"/>
              </a:spcAft>
              <a:buClr>
                <a:schemeClr val="dk1"/>
              </a:buClr>
              <a:buSzPts val="2400"/>
              <a:buChar char="•"/>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203200" lvl="0" marL="22860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Result and Output</a:t>
            </a:r>
            <a:endParaRPr>
              <a:latin typeface="Times New Roman"/>
              <a:ea typeface="Times New Roman"/>
              <a:cs typeface="Times New Roman"/>
              <a:sym typeface="Times New Roman"/>
            </a:endParaRPr>
          </a:p>
          <a:p>
            <a:pPr indent="-203200" lvl="0" marL="22860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203200" lvl="0" marL="22860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indent="-203200" lvl="0" marL="228600" rtl="0" algn="l">
              <a:lnSpc>
                <a:spcPct val="90000"/>
              </a:lnSpc>
              <a:spcBef>
                <a:spcPts val="1000"/>
              </a:spcBef>
              <a:spcAft>
                <a:spcPts val="0"/>
              </a:spcAft>
              <a:buClr>
                <a:schemeClr val="dk1"/>
              </a:buClr>
              <a:buSzPts val="2400"/>
              <a:buChar char="•"/>
            </a:pPr>
            <a:r>
              <a:rPr lang="en-US">
                <a:latin typeface="Times New Roman"/>
                <a:ea typeface="Times New Roman"/>
                <a:cs typeface="Times New Roman"/>
                <a:sym typeface="Times New Roman"/>
              </a:rPr>
              <a:t>References</a:t>
            </a:r>
            <a:endParaRPr/>
          </a:p>
          <a:p>
            <a:pPr indent="0" lvl="0" marL="0" rtl="0" algn="l">
              <a:lnSpc>
                <a:spcPct val="90000"/>
              </a:lnSpc>
              <a:spcBef>
                <a:spcPts val="1000"/>
              </a:spcBef>
              <a:spcAft>
                <a:spcPts val="0"/>
              </a:spcAft>
              <a:buClr>
                <a:schemeClr val="dk1"/>
              </a:buClr>
              <a:buSzPts val="2800"/>
              <a:buNone/>
            </a:pPr>
            <a:r>
              <a:t/>
            </a:r>
            <a:endParaRPr/>
          </a:p>
        </p:txBody>
      </p:sp>
      <p:sp>
        <p:nvSpPr>
          <p:cNvPr id="113" name="Google Shape;11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Introduction to Project</a:t>
            </a:r>
            <a:endParaRPr/>
          </a:p>
        </p:txBody>
      </p:sp>
      <p:sp>
        <p:nvSpPr>
          <p:cNvPr id="119" name="Google Shape;1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228600" rtl="0" algn="l">
              <a:lnSpc>
                <a:spcPct val="115000"/>
              </a:lnSpc>
              <a:spcBef>
                <a:spcPts val="1200"/>
              </a:spcBef>
              <a:spcAft>
                <a:spcPts val="0"/>
              </a:spcAft>
              <a:buNone/>
            </a:pPr>
            <a:r>
              <a:rPr lang="en-US" sz="2671">
                <a:latin typeface="Times New Roman"/>
                <a:ea typeface="Times New Roman"/>
                <a:cs typeface="Times New Roman"/>
                <a:sym typeface="Times New Roman"/>
              </a:rPr>
              <a:t>The problem definition of "In-depth lip interpretation technology," involves identifying and addressing challenges related to understanding and interpreting lip movements comprehensively. Here's a brief outline of the problem definition:</a:t>
            </a:r>
            <a:endParaRPr sz="2671">
              <a:latin typeface="Times New Roman"/>
              <a:ea typeface="Times New Roman"/>
              <a:cs typeface="Times New Roman"/>
              <a:sym typeface="Times New Roman"/>
            </a:endParaRPr>
          </a:p>
          <a:p>
            <a:pPr indent="0" lvl="0" marL="228600" marR="571500" rtl="0" algn="just">
              <a:lnSpc>
                <a:spcPct val="151000"/>
              </a:lnSpc>
              <a:spcBef>
                <a:spcPts val="1200"/>
              </a:spcBef>
              <a:spcAft>
                <a:spcPts val="0"/>
              </a:spcAft>
              <a:buNone/>
            </a:pPr>
            <a:r>
              <a:rPr b="1" lang="en-US" sz="2671">
                <a:latin typeface="Times New Roman"/>
                <a:ea typeface="Times New Roman"/>
                <a:cs typeface="Times New Roman"/>
                <a:sym typeface="Times New Roman"/>
              </a:rPr>
              <a:t>1.</a:t>
            </a:r>
            <a:r>
              <a:rPr lang="en-US" sz="2671">
                <a:latin typeface="Times New Roman"/>
                <a:ea typeface="Times New Roman"/>
                <a:cs typeface="Times New Roman"/>
                <a:sym typeface="Times New Roman"/>
              </a:rPr>
              <a:t> 	</a:t>
            </a:r>
            <a:r>
              <a:rPr b="1" lang="en-US" sz="2671">
                <a:latin typeface="Times New Roman"/>
                <a:ea typeface="Times New Roman"/>
                <a:cs typeface="Times New Roman"/>
                <a:sym typeface="Times New Roman"/>
              </a:rPr>
              <a:t>Limited Communication Accessibility: </a:t>
            </a:r>
            <a:r>
              <a:rPr lang="en-US" sz="2671">
                <a:latin typeface="Times New Roman"/>
                <a:ea typeface="Times New Roman"/>
                <a:cs typeface="Times New Roman"/>
                <a:sym typeface="Times New Roman"/>
              </a:rPr>
              <a:t>Many individuals, such as those with speech disabilities or hearing impairments, rely on lip reading as a means of communication. However, traditional lip reading methods have limitations in accurately capturing nuanced lip movements.</a:t>
            </a:r>
            <a:endParaRPr sz="2671">
              <a:latin typeface="Times New Roman"/>
              <a:ea typeface="Times New Roman"/>
              <a:cs typeface="Times New Roman"/>
              <a:sym typeface="Times New Roman"/>
            </a:endParaRPr>
          </a:p>
          <a:p>
            <a:pPr indent="0" lvl="0" marL="228600" marR="571500" rtl="0" algn="just">
              <a:lnSpc>
                <a:spcPct val="151000"/>
              </a:lnSpc>
              <a:spcBef>
                <a:spcPts val="1200"/>
              </a:spcBef>
              <a:spcAft>
                <a:spcPts val="0"/>
              </a:spcAft>
              <a:buNone/>
            </a:pPr>
            <a:r>
              <a:rPr b="1" lang="en-US" sz="2671">
                <a:latin typeface="Times New Roman"/>
                <a:ea typeface="Times New Roman"/>
                <a:cs typeface="Times New Roman"/>
                <a:sym typeface="Times New Roman"/>
              </a:rPr>
              <a:t>2.</a:t>
            </a:r>
            <a:r>
              <a:rPr lang="en-US" sz="2671">
                <a:latin typeface="Times New Roman"/>
                <a:ea typeface="Times New Roman"/>
                <a:cs typeface="Times New Roman"/>
                <a:sym typeface="Times New Roman"/>
              </a:rPr>
              <a:t> 	</a:t>
            </a:r>
            <a:r>
              <a:rPr b="1" lang="en-US" sz="2671">
                <a:latin typeface="Times New Roman"/>
                <a:ea typeface="Times New Roman"/>
                <a:cs typeface="Times New Roman"/>
                <a:sym typeface="Times New Roman"/>
              </a:rPr>
              <a:t>Ambiguity and Context: </a:t>
            </a:r>
            <a:r>
              <a:rPr lang="en-US" sz="2671">
                <a:latin typeface="Times New Roman"/>
                <a:ea typeface="Times New Roman"/>
                <a:cs typeface="Times New Roman"/>
                <a:sym typeface="Times New Roman"/>
              </a:rPr>
              <a:t>Lip movements can be ambiguous and context-dependent. Different words and phrases may appear similar on the lips, making it challenging for individuals to accurately interpret speech solely through lip reading</a:t>
            </a:r>
            <a:r>
              <a:rPr b="1" lang="en-US" sz="2671">
                <a:latin typeface="Times New Roman"/>
                <a:ea typeface="Times New Roman"/>
                <a:cs typeface="Times New Roman"/>
                <a:sym typeface="Times New Roman"/>
              </a:rPr>
              <a:t>.</a:t>
            </a:r>
            <a:endParaRPr b="1" sz="2671">
              <a:latin typeface="Times New Roman"/>
              <a:ea typeface="Times New Roman"/>
              <a:cs typeface="Times New Roman"/>
              <a:sym typeface="Times New Roman"/>
            </a:endParaRPr>
          </a:p>
          <a:p>
            <a:pPr indent="0" lvl="0" marL="228600" marR="571500" rtl="0" algn="just">
              <a:lnSpc>
                <a:spcPct val="151000"/>
              </a:lnSpc>
              <a:spcBef>
                <a:spcPts val="1200"/>
              </a:spcBef>
              <a:spcAft>
                <a:spcPts val="0"/>
              </a:spcAft>
              <a:buNone/>
            </a:pPr>
            <a:r>
              <a:t/>
            </a:r>
            <a:endParaRPr sz="2100">
              <a:solidFill>
                <a:srgbClr val="374151"/>
              </a:solidFill>
            </a:endParaRPr>
          </a:p>
          <a:p>
            <a:pPr indent="-117157" lvl="0" marL="228600" rtl="0" algn="just">
              <a:lnSpc>
                <a:spcPct val="115000"/>
              </a:lnSpc>
              <a:spcBef>
                <a:spcPts val="1200"/>
              </a:spcBef>
              <a:spcAft>
                <a:spcPts val="0"/>
              </a:spcAft>
              <a:buClr>
                <a:schemeClr val="dk1"/>
              </a:buClr>
              <a:buSzPct val="100000"/>
              <a:buFont typeface="Noto Sans Symbols"/>
              <a:buNone/>
            </a:pPr>
            <a:r>
              <a:t/>
            </a:r>
            <a:endParaRPr sz="1800" u="none" strike="noStrike">
              <a:latin typeface="Arial"/>
              <a:ea typeface="Arial"/>
              <a:cs typeface="Arial"/>
              <a:sym typeface="Arial"/>
            </a:endParaRPr>
          </a:p>
        </p:txBody>
      </p:sp>
      <p:sp>
        <p:nvSpPr>
          <p:cNvPr id="120" name="Google Shape;1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 type="body"/>
          </p:nvPr>
        </p:nvSpPr>
        <p:spPr>
          <a:xfrm>
            <a:off x="838200" y="345057"/>
            <a:ext cx="10515600" cy="6202392"/>
          </a:xfrm>
          <a:prstGeom prst="rect">
            <a:avLst/>
          </a:prstGeom>
          <a:noFill/>
          <a:ln>
            <a:noFill/>
          </a:ln>
        </p:spPr>
        <p:txBody>
          <a:bodyPr anchorCtr="0" anchor="t" bIns="45700" lIns="91425" spcFirstLastPara="1" rIns="91425" wrap="square" tIns="45700">
            <a:normAutofit fontScale="55000"/>
          </a:bodyPr>
          <a:lstStyle/>
          <a:p>
            <a:pPr indent="0" lvl="0" marL="228600" marR="571500" rtl="0" algn="just">
              <a:lnSpc>
                <a:spcPct val="151000"/>
              </a:lnSpc>
              <a:spcBef>
                <a:spcPts val="0"/>
              </a:spcBef>
              <a:spcAft>
                <a:spcPts val="0"/>
              </a:spcAft>
              <a:buNone/>
            </a:pPr>
            <a:r>
              <a:rPr b="1" lang="en-US" sz="3187">
                <a:latin typeface="Times New Roman"/>
                <a:ea typeface="Times New Roman"/>
                <a:cs typeface="Times New Roman"/>
                <a:sym typeface="Times New Roman"/>
              </a:rPr>
              <a:t>3.</a:t>
            </a:r>
            <a:r>
              <a:rPr lang="en-US" sz="3187">
                <a:latin typeface="Times New Roman"/>
                <a:ea typeface="Times New Roman"/>
                <a:cs typeface="Times New Roman"/>
                <a:sym typeface="Times New Roman"/>
              </a:rPr>
              <a:t> 	</a:t>
            </a:r>
            <a:r>
              <a:rPr b="1" lang="en-US" sz="3187">
                <a:latin typeface="Times New Roman"/>
                <a:ea typeface="Times New Roman"/>
                <a:cs typeface="Times New Roman"/>
                <a:sym typeface="Times New Roman"/>
              </a:rPr>
              <a:t>Variability Across Speakers: </a:t>
            </a:r>
            <a:r>
              <a:rPr lang="en-US" sz="3187">
                <a:latin typeface="Times New Roman"/>
                <a:ea typeface="Times New Roman"/>
                <a:cs typeface="Times New Roman"/>
                <a:sym typeface="Times New Roman"/>
              </a:rPr>
              <a:t>People have different lip shapes, sizes, and movements, leading to variability in lip patterns. This variability presents a significant challenge for developing accurate and reliable lip interpretation technologies</a:t>
            </a:r>
            <a:r>
              <a:rPr b="1" lang="en-US" sz="3187">
                <a:latin typeface="Times New Roman"/>
                <a:ea typeface="Times New Roman"/>
                <a:cs typeface="Times New Roman"/>
                <a:sym typeface="Times New Roman"/>
              </a:rPr>
              <a:t>.</a:t>
            </a:r>
            <a:endParaRPr b="1" sz="3187">
              <a:latin typeface="Times New Roman"/>
              <a:ea typeface="Times New Roman"/>
              <a:cs typeface="Times New Roman"/>
              <a:sym typeface="Times New Roman"/>
            </a:endParaRPr>
          </a:p>
          <a:p>
            <a:pPr indent="0" lvl="0" marL="228600" marR="571500" rtl="0" algn="just">
              <a:lnSpc>
                <a:spcPct val="151000"/>
              </a:lnSpc>
              <a:spcBef>
                <a:spcPts val="1200"/>
              </a:spcBef>
              <a:spcAft>
                <a:spcPts val="0"/>
              </a:spcAft>
              <a:buNone/>
            </a:pPr>
            <a:r>
              <a:rPr b="1" lang="en-US" sz="3187">
                <a:latin typeface="Times New Roman"/>
                <a:ea typeface="Times New Roman"/>
                <a:cs typeface="Times New Roman"/>
                <a:sym typeface="Times New Roman"/>
              </a:rPr>
              <a:t>4.</a:t>
            </a:r>
            <a:r>
              <a:rPr lang="en-US" sz="3187">
                <a:latin typeface="Times New Roman"/>
                <a:ea typeface="Times New Roman"/>
                <a:cs typeface="Times New Roman"/>
                <a:sym typeface="Times New Roman"/>
              </a:rPr>
              <a:t> 	</a:t>
            </a:r>
            <a:r>
              <a:rPr b="1" lang="en-US" sz="3187">
                <a:latin typeface="Times New Roman"/>
                <a:ea typeface="Times New Roman"/>
                <a:cs typeface="Times New Roman"/>
                <a:sym typeface="Times New Roman"/>
              </a:rPr>
              <a:t>Real-time Interpretation: </a:t>
            </a:r>
            <a:r>
              <a:rPr lang="en-US" sz="3187">
                <a:latin typeface="Times New Roman"/>
                <a:ea typeface="Times New Roman"/>
                <a:cs typeface="Times New Roman"/>
                <a:sym typeface="Times New Roman"/>
              </a:rPr>
              <a:t>Real-time interpretation of lip movements is crucial for effective communication in various settings, such as during conversations, presentations, or in noisy environments. However, existing technologies may struggle to provide timely and accurate interpretations.</a:t>
            </a:r>
            <a:endParaRPr sz="3187">
              <a:latin typeface="Times New Roman"/>
              <a:ea typeface="Times New Roman"/>
              <a:cs typeface="Times New Roman"/>
              <a:sym typeface="Times New Roman"/>
            </a:endParaRPr>
          </a:p>
          <a:p>
            <a:pPr indent="0" lvl="0" marL="228600" marR="571500" rtl="0" algn="just">
              <a:lnSpc>
                <a:spcPct val="151000"/>
              </a:lnSpc>
              <a:spcBef>
                <a:spcPts val="1200"/>
              </a:spcBef>
              <a:spcAft>
                <a:spcPts val="0"/>
              </a:spcAft>
              <a:buNone/>
            </a:pPr>
            <a:r>
              <a:rPr b="1" lang="en-US" sz="3187">
                <a:latin typeface="Times New Roman"/>
                <a:ea typeface="Times New Roman"/>
                <a:cs typeface="Times New Roman"/>
                <a:sym typeface="Times New Roman"/>
              </a:rPr>
              <a:t>5.</a:t>
            </a:r>
            <a:r>
              <a:rPr lang="en-US" sz="3187">
                <a:latin typeface="Times New Roman"/>
                <a:ea typeface="Times New Roman"/>
                <a:cs typeface="Times New Roman"/>
                <a:sym typeface="Times New Roman"/>
              </a:rPr>
              <a:t> 	</a:t>
            </a:r>
            <a:r>
              <a:rPr b="1" lang="en-US" sz="3187">
                <a:latin typeface="Times New Roman"/>
                <a:ea typeface="Times New Roman"/>
                <a:cs typeface="Times New Roman"/>
                <a:sym typeface="Times New Roman"/>
              </a:rPr>
              <a:t>Integration with Assistive Technologies: </a:t>
            </a:r>
            <a:r>
              <a:rPr lang="en-US" sz="3187">
                <a:latin typeface="Times New Roman"/>
                <a:ea typeface="Times New Roman"/>
                <a:cs typeface="Times New Roman"/>
                <a:sym typeface="Times New Roman"/>
              </a:rPr>
              <a:t>Lip interpretation technology needs to integrate seamlessly with existing assistive technologies, such as speech-to-text systems or hearing aids, to enhance communication accessibility for individuals with diverse needs.</a:t>
            </a:r>
            <a:endParaRPr sz="3187">
              <a:latin typeface="Times New Roman"/>
              <a:ea typeface="Times New Roman"/>
              <a:cs typeface="Times New Roman"/>
              <a:sym typeface="Times New Roman"/>
            </a:endParaRPr>
          </a:p>
          <a:p>
            <a:pPr indent="0" lvl="0" marL="228600" marR="571500" rtl="0" algn="just">
              <a:lnSpc>
                <a:spcPct val="151000"/>
              </a:lnSpc>
              <a:spcBef>
                <a:spcPts val="1200"/>
              </a:spcBef>
              <a:spcAft>
                <a:spcPts val="0"/>
              </a:spcAft>
              <a:buNone/>
            </a:pPr>
            <a:r>
              <a:rPr lang="en-US" sz="3187">
                <a:latin typeface="Times New Roman"/>
                <a:ea typeface="Times New Roman"/>
                <a:cs typeface="Times New Roman"/>
                <a:sym typeface="Times New Roman"/>
              </a:rPr>
              <a:t>Addressing these challenges requires advanced machine learning algorithms, computer vision techniques, and interdisciplinary research collaborations to develop robust and reliable lip interpretation technologies that can accurately decipher lip movements in various contexts and environments</a:t>
            </a:r>
            <a:endParaRPr sz="3187"/>
          </a:p>
          <a:p>
            <a:pPr indent="0" lvl="0" marL="0" rtl="0" algn="l">
              <a:lnSpc>
                <a:spcPct val="90000"/>
              </a:lnSpc>
              <a:spcBef>
                <a:spcPts val="1200"/>
              </a:spcBef>
              <a:spcAft>
                <a:spcPts val="0"/>
              </a:spcAft>
              <a:buClr>
                <a:schemeClr val="dk1"/>
              </a:buClr>
              <a:buSzPct val="100000"/>
              <a:buNone/>
            </a:pPr>
            <a:r>
              <a:t/>
            </a:r>
            <a:endParaRPr sz="18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a:p>
        </p:txBody>
      </p:sp>
      <p:sp>
        <p:nvSpPr>
          <p:cNvPr id="126" name="Google Shape;1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38200" y="1343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Problem Formulation</a:t>
            </a:r>
            <a:endParaRPr/>
          </a:p>
        </p:txBody>
      </p:sp>
      <p:sp>
        <p:nvSpPr>
          <p:cNvPr id="132" name="Google Shape;132;p18"/>
          <p:cNvSpPr txBox="1"/>
          <p:nvPr>
            <p:ph idx="1" type="body"/>
          </p:nvPr>
        </p:nvSpPr>
        <p:spPr>
          <a:xfrm>
            <a:off x="838200" y="1459875"/>
            <a:ext cx="10515600" cy="52617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2800"/>
              <a:buFont typeface="Arial"/>
              <a:buNone/>
            </a:pPr>
            <a:r>
              <a:rPr lang="en-US" sz="2319">
                <a:latin typeface="Times New Roman"/>
                <a:ea typeface="Times New Roman"/>
                <a:cs typeface="Times New Roman"/>
                <a:sym typeface="Times New Roman"/>
              </a:rPr>
              <a:t>For in-depth lip interpretation technology projects, the focus lies in tackling challenges such as accurately detecting and segmenting lip movements from visual data, developing robust methods for feature extraction capturing lip shape and motion dynamics, analyzing variations in lip gestures across languages, integrating lip interpretation with speech recognition for improved accuracy, mitigating the impact of noise and environmental factors on interpretation, optimizing real-time processing efficiency, and ensuring accessibility for diverse user populations, including those with hearing impairments or speech disabilities.</a:t>
            </a:r>
            <a:endParaRPr sz="2319">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2800"/>
              <a:buFont typeface="Arial"/>
              <a:buNone/>
            </a:pPr>
            <a:r>
              <a:t/>
            </a:r>
            <a:endParaRPr sz="2319">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100"/>
              <a:buFont typeface="Arial"/>
              <a:buNone/>
            </a:pPr>
            <a:r>
              <a:rPr lang="en-US" sz="2319">
                <a:latin typeface="Times New Roman"/>
                <a:ea typeface="Times New Roman"/>
                <a:cs typeface="Times New Roman"/>
                <a:sym typeface="Times New Roman"/>
              </a:rPr>
              <a:t>1. Identification of Lip Movements</a:t>
            </a:r>
            <a:endParaRPr sz="2319">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100"/>
              <a:buFont typeface="Arial"/>
              <a:buNone/>
            </a:pPr>
            <a:r>
              <a:rPr lang="en-US" sz="2319">
                <a:latin typeface="Times New Roman"/>
                <a:ea typeface="Times New Roman"/>
                <a:cs typeface="Times New Roman"/>
                <a:sym typeface="Times New Roman"/>
              </a:rPr>
              <a:t>2. Feature Extraction and Representation</a:t>
            </a:r>
            <a:endParaRPr sz="2319">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100"/>
              <a:buFont typeface="Arial"/>
              <a:buNone/>
            </a:pPr>
            <a:r>
              <a:rPr lang="en-US" sz="2319">
                <a:latin typeface="Times New Roman"/>
                <a:ea typeface="Times New Roman"/>
                <a:cs typeface="Times New Roman"/>
                <a:sym typeface="Times New Roman"/>
              </a:rPr>
              <a:t>3. Lip Movement Analysis</a:t>
            </a:r>
            <a:endParaRPr sz="2319">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100"/>
              <a:buFont typeface="Arial"/>
              <a:buNone/>
            </a:pPr>
            <a:r>
              <a:rPr lang="en-US" sz="2319">
                <a:latin typeface="Times New Roman"/>
                <a:ea typeface="Times New Roman"/>
                <a:cs typeface="Times New Roman"/>
                <a:sym typeface="Times New Roman"/>
              </a:rPr>
              <a:t>4. Speech and Emotion Recognition</a:t>
            </a:r>
            <a:endParaRPr sz="2319">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100"/>
              <a:buFont typeface="Arial"/>
              <a:buNone/>
            </a:pPr>
            <a:r>
              <a:rPr lang="en-US" sz="2319">
                <a:latin typeface="Times New Roman"/>
                <a:ea typeface="Times New Roman"/>
                <a:cs typeface="Times New Roman"/>
                <a:sym typeface="Times New Roman"/>
              </a:rPr>
              <a:t>5. Noise and Environmental Variability</a:t>
            </a:r>
            <a:endParaRPr sz="2319">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100"/>
              <a:buFont typeface="Arial"/>
              <a:buNone/>
            </a:pPr>
            <a:r>
              <a:rPr lang="en-US" sz="2319">
                <a:latin typeface="Times New Roman"/>
                <a:ea typeface="Times New Roman"/>
                <a:cs typeface="Times New Roman"/>
                <a:sym typeface="Times New Roman"/>
              </a:rPr>
              <a:t>6. Real-Time Processing and Efficiency</a:t>
            </a:r>
            <a:endParaRPr sz="2319">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100"/>
              <a:buFont typeface="Arial"/>
              <a:buNone/>
            </a:pPr>
            <a:r>
              <a:rPr lang="en-US" sz="2319">
                <a:latin typeface="Times New Roman"/>
                <a:ea typeface="Times New Roman"/>
                <a:cs typeface="Times New Roman"/>
                <a:sym typeface="Times New Roman"/>
              </a:rPr>
              <a:t>7. Accessibility and Inclusivity</a:t>
            </a:r>
            <a:endParaRPr sz="2319">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2800"/>
              <a:buFont typeface="Arial"/>
              <a:buNone/>
            </a:pPr>
            <a:r>
              <a:t/>
            </a:r>
            <a:endParaRPr/>
          </a:p>
        </p:txBody>
      </p:sp>
      <p:sp>
        <p:nvSpPr>
          <p:cNvPr id="133" name="Google Shape;1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Objectives of the Work</a:t>
            </a:r>
            <a:endParaRPr b="1"/>
          </a:p>
        </p:txBody>
      </p:sp>
      <p:sp>
        <p:nvSpPr>
          <p:cNvPr id="139" name="Google Shape;139;p19"/>
          <p:cNvSpPr txBox="1"/>
          <p:nvPr>
            <p:ph idx="1" type="body"/>
          </p:nvPr>
        </p:nvSpPr>
        <p:spPr>
          <a:xfrm>
            <a:off x="838200" y="1532255"/>
            <a:ext cx="10515600" cy="4645025"/>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SzPts val="1800"/>
              <a:buFont typeface="Times New Roman"/>
              <a:buChar char="•"/>
            </a:pPr>
            <a:r>
              <a:rPr lang="en-US" sz="1800">
                <a:highlight>
                  <a:srgbClr val="FFFFFF"/>
                </a:highlight>
                <a:latin typeface="Times New Roman"/>
                <a:ea typeface="Times New Roman"/>
                <a:cs typeface="Times New Roman"/>
                <a:sym typeface="Times New Roman"/>
              </a:rPr>
              <a:t>The primary goal of an extensive project on lip interpretation is to establish a sophisticated system proficient in analyzing and comprehending lip movements and patterns with exceptional precision and dependability. This initiative is geared towards crafting advanced algorithms and models tailored to deciphering lip movements, gestures, and expressions, with the intention of application in speech recognition, emotion detection, and communication assistance. By harnessing cutting-edge technology, the system aims to elevate human-computer interaction, foster improved comprehension of spoken language among individuals with hearing impairments, and bolster the efficacy of speech recognition systems, particularly in environments characterized by high levels of noise.</a:t>
            </a:r>
            <a:endParaRPr sz="1800">
              <a:highlight>
                <a:srgbClr val="FFFFFF"/>
              </a:highlight>
              <a:latin typeface="Times New Roman"/>
              <a:ea typeface="Times New Roman"/>
              <a:cs typeface="Times New Roman"/>
              <a:sym typeface="Times New Roman"/>
            </a:endParaRPr>
          </a:p>
          <a:p>
            <a:pPr indent="-228600" lvl="0" marL="228600" rtl="0" algn="l">
              <a:lnSpc>
                <a:spcPct val="115000"/>
              </a:lnSpc>
              <a:spcBef>
                <a:spcPts val="0"/>
              </a:spcBef>
              <a:spcAft>
                <a:spcPts val="0"/>
              </a:spcAft>
              <a:buSzPts val="1800"/>
              <a:buFont typeface="Times New Roman"/>
              <a:buChar char="•"/>
            </a:pPr>
            <a:r>
              <a:rPr lang="en-US" sz="1800">
                <a:highlight>
                  <a:srgbClr val="FFFFFF"/>
                </a:highlight>
                <a:latin typeface="Times New Roman"/>
                <a:ea typeface="Times New Roman"/>
                <a:cs typeface="Times New Roman"/>
                <a:sym typeface="Times New Roman"/>
              </a:rPr>
              <a:t>The overarching objective of this endeavor is to develop a robust infrastructure capable of interpreting lip cues with utmost accuracy and reliability, thereby unlocking a myriad of potential applications across various domains. Through the integration of innovative methodologies and computational techniques, the system endeavors to bridge gaps in communication barriers, empower individuals with hearing impairments, and optimize the performance of speech recognition technologies under adverse conditions. Ultimately, the project seeks to revolutionize the landscape of human-machine interaction by leveraging the intricate nuances of lip movements to enhance communication and accessibility for diverse populations.</a:t>
            </a:r>
            <a:endParaRPr sz="1800">
              <a:highlight>
                <a:srgbClr val="FFFFFF"/>
              </a:highlight>
              <a:latin typeface="Times New Roman"/>
              <a:ea typeface="Times New Roman"/>
              <a:cs typeface="Times New Roman"/>
              <a:sym typeface="Times New Roman"/>
            </a:endParaRPr>
          </a:p>
          <a:p>
            <a:pPr indent="0" lvl="0" marL="228600" rtl="0" algn="l">
              <a:lnSpc>
                <a:spcPct val="115000"/>
              </a:lnSpc>
              <a:spcBef>
                <a:spcPts val="1200"/>
              </a:spcBef>
              <a:spcAft>
                <a:spcPts val="1200"/>
              </a:spcAft>
              <a:buNone/>
            </a:pPr>
            <a:r>
              <a:t/>
            </a:r>
            <a:endParaRPr b="1" sz="1200">
              <a:latin typeface="Arial"/>
              <a:ea typeface="Arial"/>
              <a:cs typeface="Arial"/>
              <a:sym typeface="Arial"/>
            </a:endParaRPr>
          </a:p>
        </p:txBody>
      </p:sp>
      <p:sp>
        <p:nvSpPr>
          <p:cNvPr id="140" name="Google Shape;1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Methodology</a:t>
            </a:r>
            <a:r>
              <a:rPr lang="en-US"/>
              <a:t> </a:t>
            </a:r>
            <a:endParaRPr/>
          </a:p>
        </p:txBody>
      </p:sp>
      <p:sp>
        <p:nvSpPr>
          <p:cNvPr id="146" name="Google Shape;146;p20"/>
          <p:cNvSpPr txBox="1"/>
          <p:nvPr>
            <p:ph idx="1" type="body"/>
          </p:nvPr>
        </p:nvSpPr>
        <p:spPr>
          <a:xfrm>
            <a:off x="838200" y="1480825"/>
            <a:ext cx="10830000" cy="5240700"/>
          </a:xfrm>
          <a:prstGeom prst="rect">
            <a:avLst/>
          </a:prstGeom>
          <a:noFill/>
          <a:ln>
            <a:noFill/>
          </a:ln>
        </p:spPr>
        <p:txBody>
          <a:bodyPr anchorCtr="0" anchor="t" bIns="45700" lIns="91425" spcFirstLastPara="1" rIns="91425" wrap="square" tIns="45700">
            <a:normAutofit fontScale="85000" lnSpcReduction="10000"/>
          </a:bodyPr>
          <a:lstStyle/>
          <a:p>
            <a:pPr indent="0" lvl="0" marL="228600" rtl="0" algn="l">
              <a:lnSpc>
                <a:spcPct val="115000"/>
              </a:lnSpc>
              <a:spcBef>
                <a:spcPts val="1200"/>
              </a:spcBef>
              <a:spcAft>
                <a:spcPts val="0"/>
              </a:spcAft>
              <a:buNone/>
            </a:pPr>
            <a:r>
              <a:rPr b="1" lang="en-US" sz="2125">
                <a:latin typeface="Times New Roman"/>
                <a:ea typeface="Times New Roman"/>
                <a:cs typeface="Times New Roman"/>
                <a:sym typeface="Times New Roman"/>
              </a:rPr>
              <a:t>1.Data Collection and Annotation:</a:t>
            </a:r>
            <a:r>
              <a:rPr lang="en-US" sz="2125">
                <a:latin typeface="Times New Roman"/>
                <a:ea typeface="Times New Roman"/>
                <a:cs typeface="Times New Roman"/>
                <a:sym typeface="Times New Roman"/>
              </a:rPr>
              <a:t> Gather a diverse dataset of lip movement videos across different speakers, languages, and contexts. Annotate the data with corresponding transcripts or phonetic information to facilitate supervised learning algorithms.</a:t>
            </a:r>
            <a:endParaRPr sz="2125">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rPr b="1" lang="en-US" sz="2125">
                <a:latin typeface="Times New Roman"/>
                <a:ea typeface="Times New Roman"/>
                <a:cs typeface="Times New Roman"/>
                <a:sym typeface="Times New Roman"/>
              </a:rPr>
              <a:t>2.Machine Learning Algorithms:</a:t>
            </a:r>
            <a:r>
              <a:rPr lang="en-US" sz="2125">
                <a:latin typeface="Times New Roman"/>
                <a:ea typeface="Times New Roman"/>
                <a:cs typeface="Times New Roman"/>
                <a:sym typeface="Times New Roman"/>
              </a:rPr>
              <a:t> Employ machine learning techniques, such as deep learning models (e.g., convolutional neural networks - CNNs, recurrent neural networks - RNNs), to train the system to recognize and interpret lip movements. Transfer learning approaches can be utilized to leverage pre-trained models and adapt them to lip reading tasks.</a:t>
            </a:r>
            <a:endParaRPr sz="2125">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rPr b="1" lang="en-US" sz="2125">
                <a:latin typeface="Times New Roman"/>
                <a:ea typeface="Times New Roman"/>
                <a:cs typeface="Times New Roman"/>
                <a:sym typeface="Times New Roman"/>
              </a:rPr>
              <a:t>3.Feature Extraction and Representation:</a:t>
            </a:r>
            <a:r>
              <a:rPr lang="en-US" sz="2125">
                <a:latin typeface="Times New Roman"/>
                <a:ea typeface="Times New Roman"/>
                <a:cs typeface="Times New Roman"/>
                <a:sym typeface="Times New Roman"/>
              </a:rPr>
              <a:t> Extract relevant features from lip movement videos, such as shape, texture, and motion characteristics. Explore different feature representation methods, including handcrafted features and learned representations, to capture the unique aspects of lip movements. </a:t>
            </a:r>
            <a:endParaRPr sz="2125">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rPr b="1" lang="en-US" sz="2125">
                <a:latin typeface="Times New Roman"/>
                <a:ea typeface="Times New Roman"/>
                <a:cs typeface="Times New Roman"/>
                <a:sym typeface="Times New Roman"/>
              </a:rPr>
              <a:t>4.Temporal Modeling:</a:t>
            </a:r>
            <a:r>
              <a:rPr lang="en-US" sz="2125">
                <a:latin typeface="Times New Roman"/>
                <a:ea typeface="Times New Roman"/>
                <a:cs typeface="Times New Roman"/>
                <a:sym typeface="Times New Roman"/>
              </a:rPr>
              <a:t> Since lip movements unfold over time, employ temporal modeling techniques, such as Long Short-Term Memory (LSTM) networks or Temporal Convolutional Networks (TCNs), to capture temporal dependencies and dynamics in lip sequences.</a:t>
            </a:r>
            <a:endParaRPr sz="2125">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t/>
            </a:r>
            <a:endParaRPr sz="2400"/>
          </a:p>
          <a:p>
            <a:pPr indent="0" lvl="0" marL="0" rtl="0" algn="l">
              <a:lnSpc>
                <a:spcPct val="90000"/>
              </a:lnSpc>
              <a:spcBef>
                <a:spcPts val="1200"/>
              </a:spcBef>
              <a:spcAft>
                <a:spcPts val="0"/>
              </a:spcAft>
              <a:buClr>
                <a:schemeClr val="dk1"/>
              </a:buClr>
              <a:buSzPct val="100000"/>
              <a:buNone/>
            </a:pPr>
            <a:r>
              <a:t/>
            </a:r>
            <a:endParaRPr sz="2600"/>
          </a:p>
        </p:txBody>
      </p:sp>
      <p:sp>
        <p:nvSpPr>
          <p:cNvPr id="147" name="Google Shape;14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idx="1" type="body"/>
          </p:nvPr>
        </p:nvSpPr>
        <p:spPr>
          <a:xfrm>
            <a:off x="838200" y="456129"/>
            <a:ext cx="10515600" cy="5718000"/>
          </a:xfrm>
          <a:prstGeom prst="rect">
            <a:avLst/>
          </a:prstGeom>
          <a:noFill/>
          <a:ln>
            <a:noFill/>
          </a:ln>
        </p:spPr>
        <p:txBody>
          <a:bodyPr anchorCtr="0" anchor="t" bIns="45700" lIns="91425" spcFirstLastPara="1" rIns="91425" wrap="square" tIns="45700">
            <a:normAutofit fontScale="25000" lnSpcReduction="20000"/>
          </a:bodyPr>
          <a:lstStyle/>
          <a:p>
            <a:pPr indent="0" lvl="0" marL="228600" rtl="0" algn="l">
              <a:lnSpc>
                <a:spcPct val="115000"/>
              </a:lnSpc>
              <a:spcBef>
                <a:spcPts val="1200"/>
              </a:spcBef>
              <a:spcAft>
                <a:spcPts val="0"/>
              </a:spcAft>
              <a:buNone/>
            </a:pPr>
            <a:r>
              <a:t/>
            </a:r>
            <a:endParaRPr b="1" sz="6608">
              <a:latin typeface="Times New Roman"/>
              <a:ea typeface="Times New Roman"/>
              <a:cs typeface="Times New Roman"/>
              <a:sym typeface="Times New Roman"/>
            </a:endParaRPr>
          </a:p>
          <a:p>
            <a:pPr indent="0" lvl="0" marL="228600" rtl="0" algn="l">
              <a:lnSpc>
                <a:spcPct val="115000"/>
              </a:lnSpc>
              <a:spcBef>
                <a:spcPts val="1200"/>
              </a:spcBef>
              <a:spcAft>
                <a:spcPts val="0"/>
              </a:spcAft>
              <a:buClr>
                <a:schemeClr val="dk1"/>
              </a:buClr>
              <a:buSzPts val="275"/>
              <a:buFont typeface="Arial"/>
              <a:buNone/>
            </a:pPr>
            <a:r>
              <a:rPr b="1" lang="en-US" sz="7200">
                <a:latin typeface="Times New Roman"/>
                <a:ea typeface="Times New Roman"/>
                <a:cs typeface="Times New Roman"/>
                <a:sym typeface="Times New Roman"/>
              </a:rPr>
              <a:t>5.Integration of Context and Language Models:</a:t>
            </a:r>
            <a:r>
              <a:rPr lang="en-US" sz="7200">
                <a:latin typeface="Times New Roman"/>
                <a:ea typeface="Times New Roman"/>
                <a:cs typeface="Times New Roman"/>
                <a:sym typeface="Times New Roman"/>
              </a:rPr>
              <a:t> Incorporate contextual information and language models to enhance the accuracy and robustness of lip interpretation. Language models can provide additional context and constraints to improve the recognition of ambiguous or context-dependent lip movements.</a:t>
            </a:r>
            <a:endParaRPr sz="7200">
              <a:latin typeface="Times New Roman"/>
              <a:ea typeface="Times New Roman"/>
              <a:cs typeface="Times New Roman"/>
              <a:sym typeface="Times New Roman"/>
            </a:endParaRPr>
          </a:p>
          <a:p>
            <a:pPr indent="0" lvl="0" marL="228600" rtl="0" algn="l">
              <a:lnSpc>
                <a:spcPct val="115000"/>
              </a:lnSpc>
              <a:spcBef>
                <a:spcPts val="1200"/>
              </a:spcBef>
              <a:spcAft>
                <a:spcPts val="0"/>
              </a:spcAft>
              <a:buClr>
                <a:schemeClr val="dk1"/>
              </a:buClr>
              <a:buSzPts val="275"/>
              <a:buFont typeface="Arial"/>
              <a:buNone/>
            </a:pPr>
            <a:r>
              <a:rPr b="1" lang="en-US" sz="7200">
                <a:latin typeface="Times New Roman"/>
                <a:ea typeface="Times New Roman"/>
                <a:cs typeface="Times New Roman"/>
                <a:sym typeface="Times New Roman"/>
              </a:rPr>
              <a:t>6.Evaluation Metrics:</a:t>
            </a:r>
            <a:r>
              <a:rPr lang="en-US" sz="7200">
                <a:latin typeface="Times New Roman"/>
                <a:ea typeface="Times New Roman"/>
                <a:cs typeface="Times New Roman"/>
                <a:sym typeface="Times New Roman"/>
              </a:rPr>
              <a:t> Define appropriate evaluation metrics, such as word error rate (WER) or phoneme error rate (PER), to assess the performance of the lip interpretation system. Conduct thorough evaluations using held-out validation sets and benchmark datasets to measure accuracy, robustness, and generalization capabilities.</a:t>
            </a:r>
            <a:endParaRPr b="1" sz="7200">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rPr b="1" lang="en-US" sz="7200">
                <a:latin typeface="Times New Roman"/>
                <a:ea typeface="Times New Roman"/>
                <a:cs typeface="Times New Roman"/>
                <a:sym typeface="Times New Roman"/>
              </a:rPr>
              <a:t>7.User-Centered Design and Evaluation:</a:t>
            </a:r>
            <a:r>
              <a:rPr lang="en-US" sz="7200">
                <a:latin typeface="Times New Roman"/>
                <a:ea typeface="Times New Roman"/>
                <a:cs typeface="Times New Roman"/>
                <a:sym typeface="Times New Roman"/>
              </a:rPr>
              <a:t> Involve end-users, including individuals with speech disabilities or hearing impairments, throughout the development process. Solicit feedback, conduct usability studies, and iteratively refine the system based on user input to ensure it meets their needs and preferences.</a:t>
            </a:r>
            <a:endParaRPr sz="7200">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rPr b="1" lang="en-US" sz="7200">
                <a:latin typeface="Times New Roman"/>
                <a:ea typeface="Times New Roman"/>
                <a:cs typeface="Times New Roman"/>
                <a:sym typeface="Times New Roman"/>
              </a:rPr>
              <a:t>8.Privacy and Ethical Considerations:</a:t>
            </a:r>
            <a:r>
              <a:rPr lang="en-US" sz="7200">
                <a:latin typeface="Times New Roman"/>
                <a:ea typeface="Times New Roman"/>
                <a:cs typeface="Times New Roman"/>
                <a:sym typeface="Times New Roman"/>
              </a:rPr>
              <a:t> Implement privacy-preserving measures, such as data anonymization and encryption, to protect the confidentiality of user data and ensure compliance with relevant privacy regulations. Adhere to ethical guidelines and obtain informed consent from participants involved in data collection and evaluation studies.</a:t>
            </a:r>
            <a:endParaRPr sz="7200">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rPr b="1" lang="en-US" sz="7200">
                <a:latin typeface="Times New Roman"/>
                <a:ea typeface="Times New Roman"/>
                <a:cs typeface="Times New Roman"/>
                <a:sym typeface="Times New Roman"/>
              </a:rPr>
              <a:t>9.Interdisciplinary Collaboration:</a:t>
            </a:r>
            <a:r>
              <a:rPr lang="en-US" sz="7200">
                <a:latin typeface="Times New Roman"/>
                <a:ea typeface="Times New Roman"/>
                <a:cs typeface="Times New Roman"/>
                <a:sym typeface="Times New Roman"/>
              </a:rPr>
              <a:t> Foster collaboration between researchers, engineers, clinicians, linguists, and end-users to leverage diverse expertise and perspectives in the development of lip interpretation technology. Engage in knowledge sharing and interdisciplinary dialogue to address complex challenges and optimize system performance.</a:t>
            </a:r>
            <a:endParaRPr sz="7200">
              <a:latin typeface="Times New Roman"/>
              <a:ea typeface="Times New Roman"/>
              <a:cs typeface="Times New Roman"/>
              <a:sym typeface="Times New Roman"/>
            </a:endParaRPr>
          </a:p>
          <a:p>
            <a:pPr indent="0" lvl="0" marL="0" rtl="0" algn="just">
              <a:lnSpc>
                <a:spcPct val="115000"/>
              </a:lnSpc>
              <a:spcBef>
                <a:spcPts val="2200"/>
              </a:spcBef>
              <a:spcAft>
                <a:spcPts val="0"/>
              </a:spcAft>
              <a:buClr>
                <a:schemeClr val="dk1"/>
              </a:buClr>
              <a:buSzPct val="100000"/>
              <a:buNone/>
            </a:pPr>
            <a:r>
              <a:t/>
            </a:r>
            <a:endParaRPr b="1" sz="4600"/>
          </a:p>
          <a:p>
            <a:pPr indent="-174307" lvl="0" marL="228600" rtl="0" algn="just">
              <a:lnSpc>
                <a:spcPct val="115000"/>
              </a:lnSpc>
              <a:spcBef>
                <a:spcPts val="2200"/>
              </a:spcBef>
              <a:spcAft>
                <a:spcPts val="0"/>
              </a:spcAft>
              <a:buClr>
                <a:schemeClr val="dk1"/>
              </a:buClr>
              <a:buSzPct val="100000"/>
              <a:buNone/>
            </a:pPr>
            <a:r>
              <a:t/>
            </a:r>
            <a:endParaRPr sz="1800">
              <a:latin typeface="Arial"/>
              <a:ea typeface="Arial"/>
              <a:cs typeface="Arial"/>
              <a:sym typeface="Arial"/>
            </a:endParaRPr>
          </a:p>
          <a:p>
            <a:pPr indent="0" lvl="0" marL="0" rtl="0" algn="l">
              <a:lnSpc>
                <a:spcPct val="90000"/>
              </a:lnSpc>
              <a:spcBef>
                <a:spcPts val="2200"/>
              </a:spcBef>
              <a:spcAft>
                <a:spcPts val="0"/>
              </a:spcAft>
              <a:buClr>
                <a:schemeClr val="dk1"/>
              </a:buClr>
              <a:buSzPct val="100000"/>
              <a:buNone/>
            </a:pPr>
            <a:r>
              <a:t/>
            </a:r>
            <a:endParaRPr sz="2800"/>
          </a:p>
        </p:txBody>
      </p:sp>
      <p:sp>
        <p:nvSpPr>
          <p:cNvPr id="153" name="Google Shape;1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 and Outputs</a:t>
            </a:r>
            <a:endParaRPr/>
          </a:p>
        </p:txBody>
      </p:sp>
      <p:sp>
        <p:nvSpPr>
          <p:cNvPr id="160" name="Google Shape;160;p22"/>
          <p:cNvSpPr txBox="1"/>
          <p:nvPr>
            <p:ph idx="1" type="body"/>
          </p:nvPr>
        </p:nvSpPr>
        <p:spPr>
          <a:xfrm>
            <a:off x="838200" y="1847988"/>
            <a:ext cx="10590600" cy="4351200"/>
          </a:xfrm>
          <a:prstGeom prst="rect">
            <a:avLst/>
          </a:prstGeom>
        </p:spPr>
        <p:txBody>
          <a:bodyPr anchorCtr="0" anchor="t" bIns="45700" lIns="91425" spcFirstLastPara="1" rIns="91425" wrap="square" tIns="45700">
            <a:normAutofit fontScale="40000" lnSpcReduction="20000"/>
          </a:bodyPr>
          <a:lstStyle/>
          <a:p>
            <a:pPr indent="182880" lvl="0" marL="0" rtl="0" algn="just">
              <a:lnSpc>
                <a:spcPct val="95000"/>
              </a:lnSpc>
              <a:spcBef>
                <a:spcPts val="0"/>
              </a:spcBef>
              <a:spcAft>
                <a:spcPts val="0"/>
              </a:spcAft>
              <a:buClr>
                <a:schemeClr val="dk1"/>
              </a:buClr>
              <a:buSzPct val="91666"/>
              <a:buFont typeface="Arial"/>
              <a:buNone/>
            </a:pPr>
            <a:r>
              <a:t/>
            </a:r>
            <a:endParaRPr b="1" sz="12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b="1" lang="en-US" sz="5067">
                <a:latin typeface="Times New Roman"/>
                <a:ea typeface="Times New Roman"/>
                <a:cs typeface="Times New Roman"/>
                <a:sym typeface="Times New Roman"/>
              </a:rPr>
              <a:t>Metrics:</a:t>
            </a:r>
            <a:endParaRPr b="1" sz="5067">
              <a:latin typeface="Times New Roman"/>
              <a:ea typeface="Times New Roman"/>
              <a:cs typeface="Times New Roman"/>
              <a:sym typeface="Times New Roman"/>
            </a:endParaRPr>
          </a:p>
          <a:p>
            <a:pPr indent="-357315" lvl="0" marL="457200" rtl="0" algn="just">
              <a:lnSpc>
                <a:spcPct val="95000"/>
              </a:lnSpc>
              <a:spcBef>
                <a:spcPts val="600"/>
              </a:spcBef>
              <a:spcAft>
                <a:spcPts val="0"/>
              </a:spcAft>
              <a:buSzPct val="100000"/>
              <a:buFont typeface="Times New Roman"/>
              <a:buChar char="•"/>
            </a:pPr>
            <a:r>
              <a:rPr b="1" lang="en-US" sz="5067">
                <a:latin typeface="Times New Roman"/>
                <a:ea typeface="Times New Roman"/>
                <a:cs typeface="Times New Roman"/>
                <a:sym typeface="Times New Roman"/>
              </a:rPr>
              <a:t>Accuracy:</a:t>
            </a:r>
            <a:endParaRPr sz="5067">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rPr lang="en-US" sz="5067">
                <a:latin typeface="Times New Roman"/>
                <a:ea typeface="Times New Roman"/>
                <a:cs typeface="Times New Roman"/>
                <a:sym typeface="Times New Roman"/>
              </a:rPr>
              <a:t>This fundamental metric assesses the model's performance on new, unseen data by comparing correct predictions to actual labels.</a:t>
            </a:r>
            <a:endParaRPr sz="5067">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5067">
              <a:latin typeface="Times New Roman"/>
              <a:ea typeface="Times New Roman"/>
              <a:cs typeface="Times New Roman"/>
              <a:sym typeface="Times New Roman"/>
            </a:endParaRPr>
          </a:p>
          <a:p>
            <a:pPr indent="-357315" lvl="0" marL="457200" rtl="0" algn="just">
              <a:lnSpc>
                <a:spcPct val="95000"/>
              </a:lnSpc>
              <a:spcBef>
                <a:spcPts val="600"/>
              </a:spcBef>
              <a:spcAft>
                <a:spcPts val="0"/>
              </a:spcAft>
              <a:buSzPct val="100000"/>
              <a:buFont typeface="Times New Roman"/>
              <a:buChar char="•"/>
            </a:pPr>
            <a:r>
              <a:rPr b="1" lang="en-US" sz="5067">
                <a:latin typeface="Times New Roman"/>
                <a:ea typeface="Times New Roman"/>
                <a:cs typeface="Times New Roman"/>
                <a:sym typeface="Times New Roman"/>
              </a:rPr>
              <a:t>Balanced Accuracy:</a:t>
            </a:r>
            <a:endParaRPr sz="5067">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rPr lang="en-US" sz="5067">
                <a:latin typeface="Times New Roman"/>
                <a:ea typeface="Times New Roman"/>
                <a:cs typeface="Times New Roman"/>
                <a:sym typeface="Times New Roman"/>
              </a:rPr>
              <a:t>Similar to accuracy but considers variations in data distribution, particularly valuable for unbalanced datasets, though in this project, the dataset is mostly balanced.</a:t>
            </a:r>
            <a:endParaRPr sz="5067">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5067">
              <a:latin typeface="Times New Roman"/>
              <a:ea typeface="Times New Roman"/>
              <a:cs typeface="Times New Roman"/>
              <a:sym typeface="Times New Roman"/>
            </a:endParaRPr>
          </a:p>
          <a:p>
            <a:pPr indent="-357315" lvl="0" marL="457200" rtl="0" algn="just">
              <a:lnSpc>
                <a:spcPct val="95000"/>
              </a:lnSpc>
              <a:spcBef>
                <a:spcPts val="600"/>
              </a:spcBef>
              <a:spcAft>
                <a:spcPts val="0"/>
              </a:spcAft>
              <a:buSzPct val="100000"/>
              <a:buFont typeface="Times New Roman"/>
              <a:buChar char="•"/>
            </a:pPr>
            <a:r>
              <a:rPr b="1" lang="en-US" sz="5067">
                <a:latin typeface="Times New Roman"/>
                <a:ea typeface="Times New Roman"/>
                <a:cs typeface="Times New Roman"/>
                <a:sym typeface="Times New Roman"/>
              </a:rPr>
              <a:t>Precision:</a:t>
            </a:r>
            <a:endParaRPr b="1" sz="5067">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rPr lang="en-US" sz="5067">
                <a:latin typeface="Times New Roman"/>
                <a:ea typeface="Times New Roman"/>
                <a:cs typeface="Times New Roman"/>
                <a:sym typeface="Times New Roman"/>
              </a:rPr>
              <a:t> Indicates the confidence level of the model by measuring the ratio of True Positives to the sum of False Positives and True Positive</a:t>
            </a:r>
            <a:r>
              <a:rPr lang="en-US" sz="5067">
                <a:latin typeface="Times New Roman"/>
                <a:ea typeface="Times New Roman"/>
                <a:cs typeface="Times New Roman"/>
                <a:sym typeface="Times New Roman"/>
              </a:rPr>
              <a:t>s.</a:t>
            </a:r>
            <a:endParaRPr sz="5067">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2517">
              <a:latin typeface="Times New Roman"/>
              <a:ea typeface="Times New Roman"/>
              <a:cs typeface="Times New Roman"/>
              <a:sym typeface="Times New Roman"/>
            </a:endParaRPr>
          </a:p>
          <a:p>
            <a:pPr indent="-254000" lvl="0" marL="457200" rtl="0" algn="just">
              <a:lnSpc>
                <a:spcPct val="95000"/>
              </a:lnSpc>
              <a:spcBef>
                <a:spcPts val="600"/>
              </a:spcBef>
              <a:spcAft>
                <a:spcPts val="0"/>
              </a:spcAft>
              <a:buSzPct val="100000"/>
              <a:buFont typeface="Times New Roman"/>
              <a:buChar char="•"/>
            </a:pPr>
            <a:r>
              <a:t/>
            </a:r>
            <a:endParaRPr sz="1000">
              <a:latin typeface="Times New Roman"/>
              <a:ea typeface="Times New Roman"/>
              <a:cs typeface="Times New Roman"/>
              <a:sym typeface="Times New Roman"/>
            </a:endParaRPr>
          </a:p>
          <a:p>
            <a:pPr indent="0" lvl="0" marL="0" rtl="0" algn="just">
              <a:lnSpc>
                <a:spcPct val="95000"/>
              </a:lnSpc>
              <a:spcBef>
                <a:spcPts val="600"/>
              </a:spcBef>
              <a:spcAft>
                <a:spcPts val="0"/>
              </a:spcAft>
              <a:buClr>
                <a:schemeClr val="dk1"/>
              </a:buClr>
              <a:buSzPct val="110000"/>
              <a:buFont typeface="Arial"/>
              <a:buNone/>
            </a:pPr>
            <a:r>
              <a:rPr lang="en-US"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61" name="Google Shape;161;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