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399C-529C-3D3B-9B35-C93587AEE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773BA-E177-41D9-67D7-35C683CFF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56ECA8-99AB-C5C0-A187-C02104F3512B}"/>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5" name="Footer Placeholder 4">
            <a:extLst>
              <a:ext uri="{FF2B5EF4-FFF2-40B4-BE49-F238E27FC236}">
                <a16:creationId xmlns:a16="http://schemas.microsoft.com/office/drawing/2014/main" id="{E481EB59-2ABB-C727-33BE-E6AFC6084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BBC4DE-4F28-391E-5998-4F322701D674}"/>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384715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0082-3B64-7C62-150D-5F8C3D2417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6C1DD-332F-6559-EF8D-2D89FADC7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472C79-8907-6118-F6DD-356604A434CD}"/>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5" name="Footer Placeholder 4">
            <a:extLst>
              <a:ext uri="{FF2B5EF4-FFF2-40B4-BE49-F238E27FC236}">
                <a16:creationId xmlns:a16="http://schemas.microsoft.com/office/drawing/2014/main" id="{BFC2C54B-4678-DBC6-140E-457983D75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01B83-082D-392A-961D-7FCF8CC78D50}"/>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8022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020162-5195-C99F-E860-0BC05439B9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DE1CE3-BAEE-0662-86AF-2A6E788468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FA944B-EC2E-50C9-A978-4D7432274D9B}"/>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5" name="Footer Placeholder 4">
            <a:extLst>
              <a:ext uri="{FF2B5EF4-FFF2-40B4-BE49-F238E27FC236}">
                <a16:creationId xmlns:a16="http://schemas.microsoft.com/office/drawing/2014/main" id="{BA2B580D-E5B7-4AEF-9F25-9922C3240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54823-8BAD-7246-8511-C45CA9C0D9D4}"/>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189184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C8F3-B556-A785-70DF-B9EEB5490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7EFAFF-7D40-A66C-BB91-4619FF7B5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69E97-4208-0D4D-DD1B-F9DAAEBC9141}"/>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5" name="Footer Placeholder 4">
            <a:extLst>
              <a:ext uri="{FF2B5EF4-FFF2-40B4-BE49-F238E27FC236}">
                <a16:creationId xmlns:a16="http://schemas.microsoft.com/office/drawing/2014/main" id="{95CE9A56-5360-3AA6-2B44-1BCE3720F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A10C9-9B29-F08E-9F0C-28D672E3DA35}"/>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130811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EC96-E58D-E1F3-B013-4E3FD23E9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88D8A3-35DC-2F5E-1B04-BBA6E4F58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9D11B-36BA-F953-8A81-881C6745F4B1}"/>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5" name="Footer Placeholder 4">
            <a:extLst>
              <a:ext uri="{FF2B5EF4-FFF2-40B4-BE49-F238E27FC236}">
                <a16:creationId xmlns:a16="http://schemas.microsoft.com/office/drawing/2014/main" id="{63683A48-449A-355B-CFC1-A8F5F5A37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B0523-3E83-3BB3-015E-443F37C901C3}"/>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403255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3B11-075F-62B7-0569-6383E5DD3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25564-CC58-0489-A8A4-3D00D86CFF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1C0660-B472-201A-4C8E-BF154A0F39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D405B-CEA0-2B08-EE9D-7DF95B4BE0F8}"/>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6" name="Footer Placeholder 5">
            <a:extLst>
              <a:ext uri="{FF2B5EF4-FFF2-40B4-BE49-F238E27FC236}">
                <a16:creationId xmlns:a16="http://schemas.microsoft.com/office/drawing/2014/main" id="{999A1B6E-139F-087A-A450-91B9DC1F5D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40FC5-7135-D672-AD96-86B551621F94}"/>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79809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52B3-7CB1-53BB-00C3-9846F943ED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2F3B4F-8EAA-1CEB-2A7A-CDA3E51A3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E7773-FF4D-6745-0F7D-B8FCF81D3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26BDDD-EA56-A284-F196-F45AA1A0E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327C32-85C4-71B7-5A08-4CFC89577E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FDEB41-78A0-3B1F-E8E2-E34386B6884C}"/>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8" name="Footer Placeholder 7">
            <a:extLst>
              <a:ext uri="{FF2B5EF4-FFF2-40B4-BE49-F238E27FC236}">
                <a16:creationId xmlns:a16="http://schemas.microsoft.com/office/drawing/2014/main" id="{828E1117-1C34-5BDB-3CFC-57A8628E2D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EDF065-7B91-137E-4405-ACF48CCDD304}"/>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186852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8C5-E6AE-DB52-15B0-4324B3F5D1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C59231-EEC6-C488-66D9-47654F8AD141}"/>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4" name="Footer Placeholder 3">
            <a:extLst>
              <a:ext uri="{FF2B5EF4-FFF2-40B4-BE49-F238E27FC236}">
                <a16:creationId xmlns:a16="http://schemas.microsoft.com/office/drawing/2014/main" id="{0A728043-6A56-677B-9BC9-7CBF55455F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8AB2CD-F511-77E7-63FF-B1CB5D9D5358}"/>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12769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E38CF-3FB7-EA88-687B-D67CE9D1CA1D}"/>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3" name="Footer Placeholder 2">
            <a:extLst>
              <a:ext uri="{FF2B5EF4-FFF2-40B4-BE49-F238E27FC236}">
                <a16:creationId xmlns:a16="http://schemas.microsoft.com/office/drawing/2014/main" id="{4559D967-2745-6271-4973-0EB7F12473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4115CC-74FB-6225-EC71-2A9C4AE1C768}"/>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329972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C7C9-886B-854E-6DAA-69082BB56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5AB82F-E3DB-5921-04E1-E664622A8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2D4F8-BDE4-87AF-C3C4-701A07B7D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50433-75FB-456A-5775-2390DFD41F9C}"/>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6" name="Footer Placeholder 5">
            <a:extLst>
              <a:ext uri="{FF2B5EF4-FFF2-40B4-BE49-F238E27FC236}">
                <a16:creationId xmlns:a16="http://schemas.microsoft.com/office/drawing/2014/main" id="{822CD6B5-24C3-29A8-C40A-483F8CCBC2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EB0CA7-BEB0-68F4-1F46-8DDF3B7A16A8}"/>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155390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759A-36A2-56BD-8B55-4B0886118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FF2F8D-2ED2-D12E-773F-A7D7D406F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08C84A-69B6-D737-4294-90DF3BE89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AE46F-082C-5513-AE4B-2897B8E59B04}"/>
              </a:ext>
            </a:extLst>
          </p:cNvPr>
          <p:cNvSpPr>
            <a:spLocks noGrp="1"/>
          </p:cNvSpPr>
          <p:nvPr>
            <p:ph type="dt" sz="half" idx="10"/>
          </p:nvPr>
        </p:nvSpPr>
        <p:spPr/>
        <p:txBody>
          <a:bodyPr/>
          <a:lstStyle/>
          <a:p>
            <a:fld id="{FE4C0FAF-26BF-4BF3-8E59-1B46992D78EB}" type="datetimeFigureOut">
              <a:rPr lang="en-IN" smtClean="0"/>
              <a:t>25-04-2025</a:t>
            </a:fld>
            <a:endParaRPr lang="en-IN"/>
          </a:p>
        </p:txBody>
      </p:sp>
      <p:sp>
        <p:nvSpPr>
          <p:cNvPr id="6" name="Footer Placeholder 5">
            <a:extLst>
              <a:ext uri="{FF2B5EF4-FFF2-40B4-BE49-F238E27FC236}">
                <a16:creationId xmlns:a16="http://schemas.microsoft.com/office/drawing/2014/main" id="{5BBD7661-0D41-43BB-6F44-3AC80F78E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109840-7A33-3A74-76A0-583DF34C41C9}"/>
              </a:ext>
            </a:extLst>
          </p:cNvPr>
          <p:cNvSpPr>
            <a:spLocks noGrp="1"/>
          </p:cNvSpPr>
          <p:nvPr>
            <p:ph type="sldNum" sz="quarter" idx="12"/>
          </p:nvPr>
        </p:nvSpPr>
        <p:spPr/>
        <p:txBody>
          <a:bodyPr/>
          <a:lstStyle/>
          <a:p>
            <a:fld id="{2C016B3E-3833-49A0-A25A-DFDF2A21BF8F}" type="slidenum">
              <a:rPr lang="en-IN" smtClean="0"/>
              <a:t>‹#›</a:t>
            </a:fld>
            <a:endParaRPr lang="en-IN"/>
          </a:p>
        </p:txBody>
      </p:sp>
    </p:spTree>
    <p:extLst>
      <p:ext uri="{BB962C8B-B14F-4D97-AF65-F5344CB8AC3E}">
        <p14:creationId xmlns:p14="http://schemas.microsoft.com/office/powerpoint/2010/main" val="609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5A7EB-6D7B-4168-B4E9-E3BCD9190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26E8A0-86C1-46C8-A97C-DC43D505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741CF-5334-ADD8-3952-4448E5D36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C0FAF-26BF-4BF3-8E59-1B46992D78EB}" type="datetimeFigureOut">
              <a:rPr lang="en-IN" smtClean="0"/>
              <a:t>25-04-2025</a:t>
            </a:fld>
            <a:endParaRPr lang="en-IN"/>
          </a:p>
        </p:txBody>
      </p:sp>
      <p:sp>
        <p:nvSpPr>
          <p:cNvPr id="5" name="Footer Placeholder 4">
            <a:extLst>
              <a:ext uri="{FF2B5EF4-FFF2-40B4-BE49-F238E27FC236}">
                <a16:creationId xmlns:a16="http://schemas.microsoft.com/office/drawing/2014/main" id="{25E2CE28-1CB1-5C04-F7C9-ADF9595E1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1605E8-91EA-99B9-7C32-258295D97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16B3E-3833-49A0-A25A-DFDF2A21BF8F}" type="slidenum">
              <a:rPr lang="en-IN" smtClean="0"/>
              <a:t>‹#›</a:t>
            </a:fld>
            <a:endParaRPr lang="en-IN"/>
          </a:p>
        </p:txBody>
      </p:sp>
    </p:spTree>
    <p:extLst>
      <p:ext uri="{BB962C8B-B14F-4D97-AF65-F5344CB8AC3E}">
        <p14:creationId xmlns:p14="http://schemas.microsoft.com/office/powerpoint/2010/main" val="136276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68EF-1819-4F10-7DCE-FDC106C6D94A}"/>
              </a:ext>
            </a:extLst>
          </p:cNvPr>
          <p:cNvSpPr>
            <a:spLocks noGrp="1"/>
          </p:cNvSpPr>
          <p:nvPr>
            <p:ph type="ctrTitle"/>
          </p:nvPr>
        </p:nvSpPr>
        <p:spPr>
          <a:xfrm>
            <a:off x="1345324" y="798786"/>
            <a:ext cx="9144000" cy="1655762"/>
          </a:xfrm>
        </p:spPr>
        <p:txBody>
          <a:bodyPr>
            <a:normAutofit fontScale="90000"/>
          </a:bodyPr>
          <a:lstStyle/>
          <a:p>
            <a:r>
              <a:rPr lang="en-US" dirty="0"/>
              <a:t>📊 </a:t>
            </a:r>
            <a:r>
              <a:rPr lang="en-US" b="1" dirty="0"/>
              <a:t>Adidas Sales Analysis Dashboard – Project Summary</a:t>
            </a:r>
            <a:endParaRPr lang="en-IN" dirty="0"/>
          </a:p>
        </p:txBody>
      </p:sp>
      <p:sp>
        <p:nvSpPr>
          <p:cNvPr id="3" name="Subtitle 2">
            <a:extLst>
              <a:ext uri="{FF2B5EF4-FFF2-40B4-BE49-F238E27FC236}">
                <a16:creationId xmlns:a16="http://schemas.microsoft.com/office/drawing/2014/main" id="{92666838-E97B-9B4E-37E4-40BF4D86B0A0}"/>
              </a:ext>
            </a:extLst>
          </p:cNvPr>
          <p:cNvSpPr>
            <a:spLocks noGrp="1"/>
          </p:cNvSpPr>
          <p:nvPr>
            <p:ph type="subTitle" idx="1"/>
          </p:nvPr>
        </p:nvSpPr>
        <p:spPr>
          <a:xfrm>
            <a:off x="1524000" y="3079531"/>
            <a:ext cx="9144000" cy="2241331"/>
          </a:xfrm>
        </p:spPr>
        <p:txBody>
          <a:bodyPr>
            <a:normAutofit/>
          </a:bodyPr>
          <a:lstStyle/>
          <a:p>
            <a:pPr>
              <a:buNone/>
            </a:pPr>
            <a:r>
              <a:rPr lang="en-US" b="1" dirty="0"/>
              <a:t>🏆 Objective:</a:t>
            </a:r>
          </a:p>
          <a:p>
            <a:r>
              <a:rPr lang="en-US" dirty="0"/>
              <a:t>The purpose of this Power BI dashboard is to deliver an </a:t>
            </a:r>
            <a:r>
              <a:rPr lang="en-US" b="1" dirty="0"/>
              <a:t>interactive, insightful, and visually engaging analysis</a:t>
            </a:r>
            <a:r>
              <a:rPr lang="en-US" dirty="0"/>
              <a:t> of Adidas sales performance across multiple dimensions (time, geography, product, and retailer).</a:t>
            </a:r>
            <a:br>
              <a:rPr lang="en-US" dirty="0"/>
            </a:br>
            <a:r>
              <a:rPr lang="en-US" dirty="0"/>
              <a:t>It is designed for </a:t>
            </a:r>
            <a:r>
              <a:rPr lang="en-US" b="1" dirty="0"/>
              <a:t>business stakeholders</a:t>
            </a:r>
            <a:r>
              <a:rPr lang="en-US" dirty="0"/>
              <a:t> to quickly monitor KPIs, identify trends, and make data-driven decisions.</a:t>
            </a:r>
          </a:p>
          <a:p>
            <a:endParaRPr lang="en-IN" dirty="0"/>
          </a:p>
        </p:txBody>
      </p:sp>
    </p:spTree>
    <p:extLst>
      <p:ext uri="{BB962C8B-B14F-4D97-AF65-F5344CB8AC3E}">
        <p14:creationId xmlns:p14="http://schemas.microsoft.com/office/powerpoint/2010/main" val="358590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EE9589B-CBBE-25B2-6FB4-ED9FA97DFEE8}"/>
              </a:ext>
            </a:extLst>
          </p:cNvPr>
          <p:cNvSpPr txBox="1"/>
          <p:nvPr/>
        </p:nvSpPr>
        <p:spPr>
          <a:xfrm>
            <a:off x="0" y="2045475"/>
            <a:ext cx="10205545" cy="3539430"/>
          </a:xfrm>
          <a:prstGeom prst="rect">
            <a:avLst/>
          </a:prstGeom>
          <a:noFill/>
        </p:spPr>
        <p:txBody>
          <a:bodyPr wrap="square">
            <a:spAutoFit/>
          </a:bodyPr>
          <a:lstStyle/>
          <a:p>
            <a:pPr>
              <a:buNone/>
            </a:pPr>
            <a:r>
              <a:rPr lang="en-US" sz="2800" b="1" dirty="0"/>
              <a:t>📈 Key KPIs Displayed:</a:t>
            </a:r>
          </a:p>
          <a:p>
            <a:pPr>
              <a:buFont typeface="Arial" panose="020B0604020202020204" pitchFamily="34" charset="0"/>
              <a:buChar char="•"/>
            </a:pPr>
            <a:r>
              <a:rPr lang="en-US" sz="2800" b="1" dirty="0"/>
              <a:t>Total Sales</a:t>
            </a:r>
            <a:r>
              <a:rPr lang="en-US" sz="2800" dirty="0"/>
              <a:t>: $900 Million</a:t>
            </a:r>
          </a:p>
          <a:p>
            <a:pPr>
              <a:buFont typeface="Arial" panose="020B0604020202020204" pitchFamily="34" charset="0"/>
              <a:buChar char="•"/>
            </a:pPr>
            <a:r>
              <a:rPr lang="en-US" sz="2800" b="1" dirty="0"/>
              <a:t>Sum of Units Sold</a:t>
            </a:r>
            <a:r>
              <a:rPr lang="en-US" sz="2800" dirty="0"/>
              <a:t>: 2 Million</a:t>
            </a:r>
          </a:p>
          <a:p>
            <a:pPr>
              <a:buFont typeface="Arial" panose="020B0604020202020204" pitchFamily="34" charset="0"/>
              <a:buChar char="•"/>
            </a:pPr>
            <a:r>
              <a:rPr lang="en-US" sz="2800" b="1" dirty="0"/>
              <a:t>Price per Unit</a:t>
            </a:r>
            <a:r>
              <a:rPr lang="en-US" sz="2800" dirty="0"/>
              <a:t>: $45</a:t>
            </a:r>
          </a:p>
          <a:p>
            <a:pPr>
              <a:buFont typeface="Arial" panose="020B0604020202020204" pitchFamily="34" charset="0"/>
              <a:buChar char="•"/>
            </a:pPr>
            <a:r>
              <a:rPr lang="en-US" sz="2800" b="1" dirty="0"/>
              <a:t>Operating Profit</a:t>
            </a:r>
            <a:r>
              <a:rPr lang="en-US" sz="2800" dirty="0"/>
              <a:t>: $332 Million</a:t>
            </a:r>
          </a:p>
          <a:p>
            <a:pPr>
              <a:buFont typeface="Arial" panose="020B0604020202020204" pitchFamily="34" charset="0"/>
              <a:buChar char="•"/>
            </a:pPr>
            <a:r>
              <a:rPr lang="en-US" sz="2800" b="1" dirty="0"/>
              <a:t>Operating Margin</a:t>
            </a:r>
            <a:r>
              <a:rPr lang="en-US" sz="2800" dirty="0"/>
              <a:t>: 42%</a:t>
            </a:r>
          </a:p>
          <a:p>
            <a:r>
              <a:rPr lang="en-US" sz="2800" dirty="0"/>
              <a:t>These KPIs are showcased at the top of the dashboard using </a:t>
            </a:r>
            <a:r>
              <a:rPr lang="en-US" sz="2800" b="1" dirty="0"/>
              <a:t>KPI cards</a:t>
            </a:r>
            <a:r>
              <a:rPr lang="en-US" sz="2800" dirty="0"/>
              <a:t> for immediate, at-a-glance insights.</a:t>
            </a:r>
          </a:p>
        </p:txBody>
      </p:sp>
      <p:pic>
        <p:nvPicPr>
          <p:cNvPr id="20" name="Picture 19">
            <a:extLst>
              <a:ext uri="{FF2B5EF4-FFF2-40B4-BE49-F238E27FC236}">
                <a16:creationId xmlns:a16="http://schemas.microsoft.com/office/drawing/2014/main" id="{412F5B36-BA6A-D68E-0AC6-3F81AC2EA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5582"/>
            <a:ext cx="11955543" cy="943107"/>
          </a:xfrm>
          <a:prstGeom prst="rect">
            <a:avLst/>
          </a:prstGeom>
        </p:spPr>
      </p:pic>
    </p:spTree>
    <p:extLst>
      <p:ext uri="{BB962C8B-B14F-4D97-AF65-F5344CB8AC3E}">
        <p14:creationId xmlns:p14="http://schemas.microsoft.com/office/powerpoint/2010/main" val="37320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74314-FB0E-53BA-D420-F112EA3D0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167" y="0"/>
            <a:ext cx="7348613" cy="3238257"/>
          </a:xfrm>
          <a:prstGeom prst="rect">
            <a:avLst/>
          </a:prstGeom>
        </p:spPr>
      </p:pic>
      <p:sp>
        <p:nvSpPr>
          <p:cNvPr id="5" name="TextBox 4">
            <a:extLst>
              <a:ext uri="{FF2B5EF4-FFF2-40B4-BE49-F238E27FC236}">
                <a16:creationId xmlns:a16="http://schemas.microsoft.com/office/drawing/2014/main" id="{1AB2DC0C-B852-8666-5175-1CB71979773D}"/>
              </a:ext>
            </a:extLst>
          </p:cNvPr>
          <p:cNvSpPr txBox="1"/>
          <p:nvPr/>
        </p:nvSpPr>
        <p:spPr>
          <a:xfrm>
            <a:off x="620109" y="3429000"/>
            <a:ext cx="11130456" cy="3108543"/>
          </a:xfrm>
          <a:prstGeom prst="rect">
            <a:avLst/>
          </a:prstGeom>
          <a:noFill/>
        </p:spPr>
        <p:txBody>
          <a:bodyPr wrap="square">
            <a:spAutoFit/>
          </a:bodyPr>
          <a:lstStyle/>
          <a:p>
            <a:pPr>
              <a:buNone/>
            </a:pPr>
            <a:r>
              <a:rPr lang="en-US" sz="2800" b="1" dirty="0"/>
              <a:t>🗓️ Time Series Analysis:</a:t>
            </a:r>
          </a:p>
          <a:p>
            <a:pPr>
              <a:buNone/>
            </a:pPr>
            <a:r>
              <a:rPr lang="en-US" sz="2800" dirty="0"/>
              <a:t>A </a:t>
            </a:r>
            <a:r>
              <a:rPr lang="en-US" sz="2800" b="1" dirty="0"/>
              <a:t>line chart</a:t>
            </a:r>
            <a:r>
              <a:rPr lang="en-US" sz="2800" dirty="0"/>
              <a:t> tracks </a:t>
            </a:r>
            <a:r>
              <a:rPr lang="en-US" sz="2800" b="1" dirty="0"/>
              <a:t>Total Sales by Month</a:t>
            </a:r>
            <a:r>
              <a:rPr lang="en-US" sz="2800" dirty="0"/>
              <a:t>, highlighting monthly sales fluctuations over a two-year period (2020–2021).</a:t>
            </a:r>
          </a:p>
          <a:p>
            <a:pPr>
              <a:buFont typeface="Arial" panose="020B0604020202020204" pitchFamily="34" charset="0"/>
              <a:buChar char="•"/>
            </a:pPr>
            <a:r>
              <a:rPr lang="en-US" sz="2800" dirty="0"/>
              <a:t>Sales peaked in </a:t>
            </a:r>
            <a:r>
              <a:rPr lang="en-US" sz="2800" b="1" dirty="0"/>
              <a:t>July</a:t>
            </a:r>
            <a:r>
              <a:rPr lang="en-US" sz="2800" dirty="0"/>
              <a:t> ($95M) and </a:t>
            </a:r>
            <a:r>
              <a:rPr lang="en-US" sz="2800" b="1" dirty="0"/>
              <a:t>August</a:t>
            </a:r>
            <a:r>
              <a:rPr lang="en-US" sz="2800" dirty="0"/>
              <a:t> ($92M), while lower sales occurred in </a:t>
            </a:r>
            <a:r>
              <a:rPr lang="en-US" sz="2800" b="1" dirty="0"/>
              <a:t>March</a:t>
            </a:r>
            <a:r>
              <a:rPr lang="en-US" sz="2800" dirty="0"/>
              <a:t> and </a:t>
            </a:r>
            <a:r>
              <a:rPr lang="en-US" sz="2800" b="1" dirty="0"/>
              <a:t>October</a:t>
            </a:r>
            <a:r>
              <a:rPr lang="en-US" sz="2800" dirty="0"/>
              <a:t>.</a:t>
            </a:r>
          </a:p>
          <a:p>
            <a:pPr>
              <a:buFont typeface="Arial" panose="020B0604020202020204" pitchFamily="34" charset="0"/>
              <a:buChar char="•"/>
            </a:pPr>
            <a:r>
              <a:rPr lang="en-US" sz="2800" b="1" dirty="0"/>
              <a:t>Seasonal trends</a:t>
            </a:r>
            <a:r>
              <a:rPr lang="en-US" sz="2800" dirty="0"/>
              <a:t> are clearly visible, enabling business teams to optimize promotions and supply chain planning.</a:t>
            </a:r>
          </a:p>
        </p:txBody>
      </p:sp>
    </p:spTree>
    <p:extLst>
      <p:ext uri="{BB962C8B-B14F-4D97-AF65-F5344CB8AC3E}">
        <p14:creationId xmlns:p14="http://schemas.microsoft.com/office/powerpoint/2010/main" val="2348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29F71-E244-9C14-E832-A8099EF52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884" y="80342"/>
            <a:ext cx="7767144" cy="3135824"/>
          </a:xfrm>
          <a:prstGeom prst="rect">
            <a:avLst/>
          </a:prstGeom>
        </p:spPr>
      </p:pic>
      <p:sp>
        <p:nvSpPr>
          <p:cNvPr id="5" name="TextBox 4">
            <a:extLst>
              <a:ext uri="{FF2B5EF4-FFF2-40B4-BE49-F238E27FC236}">
                <a16:creationId xmlns:a16="http://schemas.microsoft.com/office/drawing/2014/main" id="{5CD3E598-E2A7-51CD-7451-F8CF08156A42}"/>
              </a:ext>
            </a:extLst>
          </p:cNvPr>
          <p:cNvSpPr txBox="1"/>
          <p:nvPr/>
        </p:nvSpPr>
        <p:spPr>
          <a:xfrm>
            <a:off x="693683" y="3838591"/>
            <a:ext cx="8986345" cy="2246769"/>
          </a:xfrm>
          <a:prstGeom prst="rect">
            <a:avLst/>
          </a:prstGeom>
          <a:noFill/>
        </p:spPr>
        <p:txBody>
          <a:bodyPr wrap="square">
            <a:spAutoFit/>
          </a:bodyPr>
          <a:lstStyle/>
          <a:p>
            <a:pPr>
              <a:buNone/>
            </a:pPr>
            <a:r>
              <a:rPr lang="en-US" sz="2800" b="1" dirty="0"/>
              <a:t>🗺️ Geographic Analysis:</a:t>
            </a:r>
          </a:p>
          <a:p>
            <a:pPr>
              <a:buFont typeface="Arial" panose="020B0604020202020204" pitchFamily="34" charset="0"/>
              <a:buChar char="•"/>
            </a:pPr>
            <a:r>
              <a:rPr lang="en-US" sz="2800" dirty="0"/>
              <a:t>A </a:t>
            </a:r>
            <a:r>
              <a:rPr lang="en-US" sz="2800" b="1" dirty="0"/>
              <a:t>US map</a:t>
            </a:r>
            <a:r>
              <a:rPr lang="en-US" sz="2800" dirty="0"/>
              <a:t> visualizes </a:t>
            </a:r>
            <a:r>
              <a:rPr lang="en-US" sz="2800" b="1" dirty="0"/>
              <a:t>Total Sales by State</a:t>
            </a:r>
            <a:r>
              <a:rPr lang="en-US" sz="2800" dirty="0"/>
              <a:t>, with darker shades indicating higher sales.</a:t>
            </a:r>
          </a:p>
          <a:p>
            <a:pPr>
              <a:buFont typeface="Arial" panose="020B0604020202020204" pitchFamily="34" charset="0"/>
              <a:buChar char="•"/>
            </a:pPr>
            <a:r>
              <a:rPr lang="en-US" sz="2800" dirty="0"/>
              <a:t>Key high-performing states are highlighted, offering quick geographical insights for regional strategy.</a:t>
            </a:r>
          </a:p>
        </p:txBody>
      </p:sp>
    </p:spTree>
    <p:extLst>
      <p:ext uri="{BB962C8B-B14F-4D97-AF65-F5344CB8AC3E}">
        <p14:creationId xmlns:p14="http://schemas.microsoft.com/office/powerpoint/2010/main" val="422724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6B37F0-EA22-DFC2-1BEA-F63FD0720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876" y="82285"/>
            <a:ext cx="4745410" cy="2860612"/>
          </a:xfrm>
          <a:prstGeom prst="rect">
            <a:avLst/>
          </a:prstGeom>
        </p:spPr>
      </p:pic>
      <p:sp>
        <p:nvSpPr>
          <p:cNvPr id="5" name="TextBox 4">
            <a:extLst>
              <a:ext uri="{FF2B5EF4-FFF2-40B4-BE49-F238E27FC236}">
                <a16:creationId xmlns:a16="http://schemas.microsoft.com/office/drawing/2014/main" id="{D54431A5-690D-716B-7DD6-C56C400C0086}"/>
              </a:ext>
            </a:extLst>
          </p:cNvPr>
          <p:cNvSpPr txBox="1"/>
          <p:nvPr/>
        </p:nvSpPr>
        <p:spPr>
          <a:xfrm>
            <a:off x="822429" y="3736428"/>
            <a:ext cx="8944304" cy="2677656"/>
          </a:xfrm>
          <a:prstGeom prst="rect">
            <a:avLst/>
          </a:prstGeom>
          <a:noFill/>
        </p:spPr>
        <p:txBody>
          <a:bodyPr wrap="square">
            <a:spAutoFit/>
          </a:bodyPr>
          <a:lstStyle/>
          <a:p>
            <a:pPr>
              <a:buNone/>
            </a:pPr>
            <a:r>
              <a:rPr lang="en-US" sz="2800" b="1" dirty="0"/>
              <a:t>📊 Breakdown Analysis:</a:t>
            </a:r>
          </a:p>
          <a:p>
            <a:pPr>
              <a:buNone/>
            </a:pPr>
            <a:r>
              <a:rPr lang="en-US" sz="2800" b="1" dirty="0"/>
              <a:t> Sales by Region:</a:t>
            </a:r>
          </a:p>
          <a:p>
            <a:pPr>
              <a:buFont typeface="Arial" panose="020B0604020202020204" pitchFamily="34" charset="0"/>
              <a:buChar char="•"/>
            </a:pPr>
            <a:r>
              <a:rPr lang="en-US" sz="2800" dirty="0"/>
              <a:t>Represented via a </a:t>
            </a:r>
            <a:r>
              <a:rPr lang="en-US" sz="2800" b="1" dirty="0"/>
              <a:t>donut chart</a:t>
            </a:r>
            <a:r>
              <a:rPr lang="en-US" sz="2800" dirty="0"/>
              <a:t>.</a:t>
            </a:r>
          </a:p>
          <a:p>
            <a:pPr>
              <a:buFont typeface="Arial" panose="020B0604020202020204" pitchFamily="34" charset="0"/>
              <a:buChar char="•"/>
            </a:pPr>
            <a:r>
              <a:rPr lang="en-US" sz="2800" b="1" dirty="0"/>
              <a:t>West Region</a:t>
            </a:r>
            <a:r>
              <a:rPr lang="en-US" sz="2800" dirty="0"/>
              <a:t> dominates with </a:t>
            </a:r>
            <a:r>
              <a:rPr lang="en-US" sz="2800" b="1" dirty="0"/>
              <a:t>$270M (30%)</a:t>
            </a:r>
            <a:r>
              <a:rPr lang="en-US" sz="2800" dirty="0"/>
              <a:t> of total sales.</a:t>
            </a:r>
          </a:p>
          <a:p>
            <a:pPr>
              <a:buFont typeface="Arial" panose="020B0604020202020204" pitchFamily="34" charset="0"/>
              <a:buChar char="•"/>
            </a:pPr>
            <a:r>
              <a:rPr lang="en-US" sz="2800" dirty="0"/>
              <a:t>Other major regions include Northeast (16.08%) and Midwest (20.7%).</a:t>
            </a:r>
          </a:p>
        </p:txBody>
      </p:sp>
    </p:spTree>
    <p:extLst>
      <p:ext uri="{BB962C8B-B14F-4D97-AF65-F5344CB8AC3E}">
        <p14:creationId xmlns:p14="http://schemas.microsoft.com/office/powerpoint/2010/main" val="65490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A8657-D6F1-A89D-5E95-92F5D8AC9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952" y="88194"/>
            <a:ext cx="5305854" cy="3001847"/>
          </a:xfrm>
          <a:prstGeom prst="rect">
            <a:avLst/>
          </a:prstGeom>
        </p:spPr>
      </p:pic>
      <p:sp>
        <p:nvSpPr>
          <p:cNvPr id="5" name="TextBox 4">
            <a:extLst>
              <a:ext uri="{FF2B5EF4-FFF2-40B4-BE49-F238E27FC236}">
                <a16:creationId xmlns:a16="http://schemas.microsoft.com/office/drawing/2014/main" id="{7C364B99-AF74-6630-54FC-5D86C5E81899}"/>
              </a:ext>
            </a:extLst>
          </p:cNvPr>
          <p:cNvSpPr txBox="1"/>
          <p:nvPr/>
        </p:nvSpPr>
        <p:spPr>
          <a:xfrm>
            <a:off x="924911" y="3481551"/>
            <a:ext cx="8492358" cy="2246769"/>
          </a:xfrm>
          <a:prstGeom prst="rect">
            <a:avLst/>
          </a:prstGeom>
          <a:noFill/>
        </p:spPr>
        <p:txBody>
          <a:bodyPr wrap="square">
            <a:spAutoFit/>
          </a:bodyPr>
          <a:lstStyle/>
          <a:p>
            <a:pPr>
              <a:buNone/>
            </a:pPr>
            <a:r>
              <a:rPr lang="en-US" sz="2800" b="1" dirty="0"/>
              <a:t>Sales by Product Category:</a:t>
            </a:r>
          </a:p>
          <a:p>
            <a:pPr>
              <a:buFont typeface="Arial" panose="020B0604020202020204" pitchFamily="34" charset="0"/>
              <a:buChar char="•"/>
            </a:pPr>
            <a:r>
              <a:rPr lang="en-US" sz="2800" dirty="0"/>
              <a:t>A </a:t>
            </a:r>
            <a:r>
              <a:rPr lang="en-US" sz="2800" b="1" dirty="0"/>
              <a:t>horizontal bar chart</a:t>
            </a:r>
            <a:r>
              <a:rPr lang="en-US" sz="2800" dirty="0"/>
              <a:t> displays top-selling product categories.</a:t>
            </a:r>
          </a:p>
          <a:p>
            <a:pPr>
              <a:buFont typeface="Arial" panose="020B0604020202020204" pitchFamily="34" charset="0"/>
              <a:buChar char="•"/>
            </a:pPr>
            <a:r>
              <a:rPr lang="en-US" sz="2800" b="1" dirty="0"/>
              <a:t>Men’s Street Footwear</a:t>
            </a:r>
            <a:r>
              <a:rPr lang="en-US" sz="2800" dirty="0"/>
              <a:t> and </a:t>
            </a:r>
            <a:r>
              <a:rPr lang="en-US" sz="2800" b="1" dirty="0"/>
              <a:t>Women’s Apparel</a:t>
            </a:r>
            <a:r>
              <a:rPr lang="en-US" sz="2800" dirty="0"/>
              <a:t> lead the sales, generating significant revenue.</a:t>
            </a:r>
          </a:p>
        </p:txBody>
      </p:sp>
    </p:spTree>
    <p:extLst>
      <p:ext uri="{BB962C8B-B14F-4D97-AF65-F5344CB8AC3E}">
        <p14:creationId xmlns:p14="http://schemas.microsoft.com/office/powerpoint/2010/main" val="258711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7EFB07-2E47-06B4-87BA-5380D6437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931" y="194124"/>
            <a:ext cx="6022428" cy="2843366"/>
          </a:xfrm>
          <a:prstGeom prst="rect">
            <a:avLst/>
          </a:prstGeom>
        </p:spPr>
      </p:pic>
      <p:sp>
        <p:nvSpPr>
          <p:cNvPr id="5" name="TextBox 4">
            <a:extLst>
              <a:ext uri="{FF2B5EF4-FFF2-40B4-BE49-F238E27FC236}">
                <a16:creationId xmlns:a16="http://schemas.microsoft.com/office/drawing/2014/main" id="{848E16DC-4897-91BD-9588-87E88255A0D5}"/>
              </a:ext>
            </a:extLst>
          </p:cNvPr>
          <p:cNvSpPr txBox="1"/>
          <p:nvPr/>
        </p:nvSpPr>
        <p:spPr>
          <a:xfrm>
            <a:off x="798785" y="3355428"/>
            <a:ext cx="7304691" cy="2246769"/>
          </a:xfrm>
          <a:prstGeom prst="rect">
            <a:avLst/>
          </a:prstGeom>
          <a:noFill/>
        </p:spPr>
        <p:txBody>
          <a:bodyPr wrap="square">
            <a:spAutoFit/>
          </a:bodyPr>
          <a:lstStyle/>
          <a:p>
            <a:pPr>
              <a:buNone/>
            </a:pPr>
            <a:r>
              <a:rPr lang="en-US" sz="2800" b="1" dirty="0"/>
              <a:t>Sales by Retailer:</a:t>
            </a:r>
          </a:p>
          <a:p>
            <a:pPr>
              <a:buFont typeface="Arial" panose="020B0604020202020204" pitchFamily="34" charset="0"/>
              <a:buChar char="•"/>
            </a:pPr>
            <a:r>
              <a:rPr lang="en-US" sz="2800" dirty="0"/>
              <a:t>Another </a:t>
            </a:r>
            <a:r>
              <a:rPr lang="en-US" sz="2800" b="1" dirty="0"/>
              <a:t>bar chart</a:t>
            </a:r>
            <a:r>
              <a:rPr lang="en-US" sz="2800" dirty="0"/>
              <a:t> identifies </a:t>
            </a:r>
            <a:r>
              <a:rPr lang="en-US" sz="2800" b="1" dirty="0"/>
              <a:t>West Gear</a:t>
            </a:r>
            <a:r>
              <a:rPr lang="en-US" sz="2800" dirty="0"/>
              <a:t> and </a:t>
            </a:r>
            <a:r>
              <a:rPr lang="en-US" sz="2800" b="1" dirty="0"/>
              <a:t>Foot Locker</a:t>
            </a:r>
            <a:r>
              <a:rPr lang="en-US" sz="2800" dirty="0"/>
              <a:t> as the top-performing retail partners, driving $243M and $220M respectively.</a:t>
            </a:r>
          </a:p>
        </p:txBody>
      </p:sp>
    </p:spTree>
    <p:extLst>
      <p:ext uri="{BB962C8B-B14F-4D97-AF65-F5344CB8AC3E}">
        <p14:creationId xmlns:p14="http://schemas.microsoft.com/office/powerpoint/2010/main" val="177839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A833-0510-8ABE-9E08-593EDC3C8FAE}"/>
              </a:ext>
            </a:extLst>
          </p:cNvPr>
          <p:cNvSpPr>
            <a:spLocks noGrp="1"/>
          </p:cNvSpPr>
          <p:nvPr>
            <p:ph type="title"/>
          </p:nvPr>
        </p:nvSpPr>
        <p:spPr>
          <a:xfrm>
            <a:off x="527050" y="-1891863"/>
            <a:ext cx="10515600" cy="7840717"/>
          </a:xfrm>
        </p:spPr>
        <p:txBody>
          <a:bodyPr>
            <a:normAutofit/>
          </a:bodyPr>
          <a:lstStyle/>
          <a:p>
            <a:pPr>
              <a:buNone/>
            </a:pPr>
            <a:r>
              <a:rPr lang="en-US" sz="2700" b="1" dirty="0"/>
              <a:t>🎯 Interactivity Features:</a:t>
            </a:r>
            <a:br>
              <a:rPr lang="en-US" sz="2700" b="1" dirty="0"/>
            </a:br>
            <a:r>
              <a:rPr lang="en-US" sz="2700" b="1" dirty="0"/>
              <a:t>Slicers</a:t>
            </a:r>
            <a:r>
              <a:rPr lang="en-US" sz="2700" dirty="0"/>
              <a:t> allow dynamic filtering by </a:t>
            </a:r>
            <a:r>
              <a:rPr lang="en-US" sz="2700" b="1" dirty="0"/>
              <a:t>Region</a:t>
            </a:r>
            <a:r>
              <a:rPr lang="en-US" sz="2700" dirty="0"/>
              <a:t> and </a:t>
            </a:r>
            <a:r>
              <a:rPr lang="en-US" sz="2700" b="1" dirty="0"/>
              <a:t>Invoice Date</a:t>
            </a:r>
            <a:r>
              <a:rPr lang="en-US" sz="2700" dirty="0"/>
              <a:t>.</a:t>
            </a:r>
            <a:br>
              <a:rPr lang="en-US" sz="2700" dirty="0"/>
            </a:br>
            <a:r>
              <a:rPr lang="en-US" sz="2700" dirty="0"/>
              <a:t>Users can drill down into specific time frames and regions without leaving the dashboard.</a:t>
            </a:r>
            <a:br>
              <a:rPr lang="en-US" sz="2700" dirty="0"/>
            </a:br>
            <a:r>
              <a:rPr lang="en-US" sz="2700" b="1" dirty="0"/>
              <a:t>Tooltips</a:t>
            </a:r>
            <a:r>
              <a:rPr lang="en-US" sz="2700" dirty="0"/>
              <a:t> provide additional insights when hovering over visuals.</a:t>
            </a:r>
            <a:br>
              <a:rPr lang="en-US" sz="2700" dirty="0"/>
            </a:br>
            <a:r>
              <a:rPr lang="en-US" sz="2700" b="1" dirty="0"/>
              <a:t>🎨 Design Highlights:</a:t>
            </a:r>
            <a:br>
              <a:rPr lang="en-US" sz="2700" b="1" dirty="0"/>
            </a:br>
            <a:r>
              <a:rPr lang="en-US" sz="2700" b="1" dirty="0"/>
              <a:t>Consistent Adidas blue and white theme</a:t>
            </a:r>
            <a:r>
              <a:rPr lang="en-US" sz="2700" dirty="0"/>
              <a:t> reflecting the brand identity.</a:t>
            </a:r>
            <a:br>
              <a:rPr lang="en-US" sz="2700" dirty="0"/>
            </a:br>
            <a:r>
              <a:rPr lang="en-US" sz="2700" b="1" dirty="0"/>
              <a:t>Clear visual hierarchy</a:t>
            </a:r>
            <a:r>
              <a:rPr lang="en-US" sz="2700" dirty="0"/>
              <a:t>: KPIs at the top, trend analysis in the middle, and detailed breakdowns at the bottom.</a:t>
            </a:r>
            <a:br>
              <a:rPr lang="en-US" sz="2700" dirty="0"/>
            </a:br>
            <a:r>
              <a:rPr lang="en-US" sz="2700" b="1" dirty="0"/>
              <a:t>Data-driven storytelling</a:t>
            </a:r>
            <a:r>
              <a:rPr lang="en-US" sz="2700" dirty="0"/>
              <a:t> using color coding, layout balance, and intuitive navigation.</a:t>
            </a:r>
            <a:br>
              <a:rPr lang="en-US" dirty="0"/>
            </a:br>
            <a:br>
              <a:rPr lang="en-US" dirty="0"/>
            </a:br>
            <a:endParaRPr lang="en-IN" dirty="0"/>
          </a:p>
        </p:txBody>
      </p:sp>
      <p:sp>
        <p:nvSpPr>
          <p:cNvPr id="3" name="Text Placeholder 2">
            <a:extLst>
              <a:ext uri="{FF2B5EF4-FFF2-40B4-BE49-F238E27FC236}">
                <a16:creationId xmlns:a16="http://schemas.microsoft.com/office/drawing/2014/main" id="{3D747D3F-7E25-0940-4F43-93CFB2E90609}"/>
              </a:ext>
            </a:extLst>
          </p:cNvPr>
          <p:cNvSpPr>
            <a:spLocks noGrp="1"/>
          </p:cNvSpPr>
          <p:nvPr>
            <p:ph type="body" idx="1"/>
          </p:nvPr>
        </p:nvSpPr>
        <p:spPr>
          <a:xfrm flipH="1">
            <a:off x="704191" y="4445876"/>
            <a:ext cx="4677105" cy="1881352"/>
          </a:xfrm>
        </p:spPr>
        <p:txBody>
          <a:bodyPr>
            <a:normAutofit fontScale="25000" lnSpcReduction="20000"/>
          </a:bodyPr>
          <a:lstStyle/>
          <a:p>
            <a:pPr>
              <a:buNone/>
            </a:pPr>
            <a:r>
              <a:rPr lang="en-US" sz="6400" b="1" dirty="0"/>
              <a:t>🛠️ Tools Used:</a:t>
            </a:r>
          </a:p>
          <a:p>
            <a:pPr>
              <a:buFont typeface="Arial" panose="020B0604020202020204" pitchFamily="34" charset="0"/>
              <a:buChar char="•"/>
            </a:pPr>
            <a:r>
              <a:rPr lang="en-US" sz="6400" b="1" dirty="0"/>
              <a:t>Micro</a:t>
            </a:r>
          </a:p>
          <a:p>
            <a:pPr>
              <a:buFont typeface="Arial" panose="020B0604020202020204" pitchFamily="34" charset="0"/>
              <a:buChar char="•"/>
            </a:pPr>
            <a:r>
              <a:rPr lang="en-US" sz="6400" b="1" dirty="0"/>
              <a:t>soft Power BI</a:t>
            </a:r>
          </a:p>
          <a:p>
            <a:pPr>
              <a:buFont typeface="Arial" panose="020B0604020202020204" pitchFamily="34" charset="0"/>
              <a:buChar char="•"/>
            </a:pPr>
            <a:r>
              <a:rPr lang="en-US" sz="6400" b="1" dirty="0"/>
              <a:t>DAX for custom measures Power BI Slicers and filters</a:t>
            </a:r>
          </a:p>
          <a:p>
            <a:pPr>
              <a:buFont typeface="Arial" panose="020B0604020202020204" pitchFamily="34" charset="0"/>
              <a:buChar char="•"/>
            </a:pPr>
            <a:r>
              <a:rPr lang="en-US" sz="6400" b="1" dirty="0"/>
              <a:t>Map Visual, Donut Chart, Line Chart, Bar Charts</a:t>
            </a:r>
          </a:p>
          <a:p>
            <a:endParaRPr lang="en-IN" sz="2000" dirty="0"/>
          </a:p>
        </p:txBody>
      </p:sp>
    </p:spTree>
    <p:extLst>
      <p:ext uri="{BB962C8B-B14F-4D97-AF65-F5344CB8AC3E}">
        <p14:creationId xmlns:p14="http://schemas.microsoft.com/office/powerpoint/2010/main" val="156376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439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Adidas Sales Analysis Dashboard – Project Summary</vt:lpstr>
      <vt:lpstr>PowerPoint Presentation</vt:lpstr>
      <vt:lpstr>PowerPoint Presentation</vt:lpstr>
      <vt:lpstr>PowerPoint Presentation</vt:lpstr>
      <vt:lpstr>PowerPoint Presentation</vt:lpstr>
      <vt:lpstr>PowerPoint Presentation</vt:lpstr>
      <vt:lpstr>PowerPoint Presentation</vt:lpstr>
      <vt:lpstr>🎯 Interactivity Features: Slicers allow dynamic filtering by Region and Invoice Date. Users can drill down into specific time frames and regions without leaving the dashboard. Tooltips provide additional insights when hovering over visuals. 🎨 Design Highlights: Consistent Adidas blue and white theme reflecting the brand identity. Clear visual hierarchy: KPIs at the top, trend analysis in the middle, and detailed breakdowns at the bottom. Data-driven storytelling using color coding, layout balance, and intuitive navigation.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Tanishq Parashar</dc:creator>
  <cp:lastModifiedBy>Tanishq Parashar</cp:lastModifiedBy>
  <cp:revision>1</cp:revision>
  <dcterms:created xsi:type="dcterms:W3CDTF">2025-04-25T10:20:48Z</dcterms:created>
  <dcterms:modified xsi:type="dcterms:W3CDTF">2025-04-25T10:38:29Z</dcterms:modified>
</cp:coreProperties>
</file>