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3" r:id="rId3"/>
    <p:sldId id="330" r:id="rId4"/>
    <p:sldId id="329" r:id="rId5"/>
    <p:sldId id="314" r:id="rId6"/>
    <p:sldId id="317" r:id="rId7"/>
    <p:sldId id="325" r:id="rId8"/>
    <p:sldId id="320" r:id="rId9"/>
    <p:sldId id="328" r:id="rId10"/>
    <p:sldId id="331" r:id="rId11"/>
    <p:sldId id="332" r:id="rId12"/>
    <p:sldId id="345" r:id="rId13"/>
    <p:sldId id="333" r:id="rId14"/>
    <p:sldId id="321" r:id="rId15"/>
    <p:sldId id="334" r:id="rId16"/>
    <p:sldId id="336" r:id="rId17"/>
    <p:sldId id="337" r:id="rId18"/>
    <p:sldId id="341" r:id="rId19"/>
    <p:sldId id="342" r:id="rId20"/>
    <p:sldId id="338" r:id="rId21"/>
    <p:sldId id="343" r:id="rId22"/>
    <p:sldId id="339" r:id="rId23"/>
    <p:sldId id="344" r:id="rId24"/>
    <p:sldId id="335" r:id="rId25"/>
    <p:sldId id="340" r:id="rId26"/>
    <p:sldId id="322" r:id="rId27"/>
    <p:sldId id="346" r:id="rId2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4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14331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173" y="1266506"/>
            <a:ext cx="2613660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CCCCC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588" y="3351784"/>
            <a:ext cx="13093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Stefan</a:t>
            </a:r>
            <a:r>
              <a:rPr spc="60" dirty="0"/>
              <a:t> </a:t>
            </a:r>
            <a:r>
              <a:rPr dirty="0"/>
              <a:t>Reitz,</a:t>
            </a:r>
            <a:r>
              <a:rPr spc="65" dirty="0"/>
              <a:t> </a:t>
            </a: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51784"/>
            <a:ext cx="2797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10" dirty="0"/>
              <a:t>‹#›</a:t>
            </a:fld>
            <a:r>
              <a:rPr spc="-85" dirty="0"/>
              <a:t> </a:t>
            </a:r>
            <a:r>
              <a:rPr spc="90" dirty="0"/>
              <a:t>/</a:t>
            </a:r>
            <a:r>
              <a:rPr spc="-85" dirty="0"/>
              <a:t> </a:t>
            </a:r>
            <a:r>
              <a:rPr spc="-25" dirty="0"/>
              <a:t>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84575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890175"/>
            <a:ext cx="4483735" cy="485140"/>
            <a:chOff x="87743" y="890175"/>
            <a:chExt cx="4483735" cy="485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73505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60805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96315"/>
              <a:ext cx="50749" cy="3771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890175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934412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4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921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909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896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8194" y="81348"/>
            <a:ext cx="1079921" cy="5399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13588" y="3351784"/>
            <a:ext cx="130937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QBER</a:t>
            </a:r>
            <a:r>
              <a:rPr spc="70" dirty="0"/>
              <a:t> </a:t>
            </a:r>
            <a:r>
              <a:rPr dirty="0"/>
              <a:t>University</a:t>
            </a:r>
            <a:r>
              <a:rPr spc="60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-20" dirty="0"/>
              <a:t>Kiel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70215" y="3351784"/>
            <a:ext cx="126746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Applied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Econometrics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55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FX</a:t>
            </a:r>
            <a:r>
              <a:rPr sz="600" spc="25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/>
                <a:cs typeface="Tahoma"/>
                <a:hlinkClick r:id="" action="ppaction://noaction"/>
              </a:rPr>
              <a:t>Markets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4273803" y="3351784"/>
            <a:ext cx="2797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endParaRPr spc="-25" dirty="0"/>
          </a:p>
        </p:txBody>
      </p:sp>
      <p:sp>
        <p:nvSpPr>
          <p:cNvPr id="23" name="TextBox 22"/>
          <p:cNvSpPr txBox="1"/>
          <p:nvPr/>
        </p:nvSpPr>
        <p:spPr>
          <a:xfrm>
            <a:off x="2686050" y="2880255"/>
            <a:ext cx="215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Prepared by:   Tanishq Gupta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4559" y="818714"/>
            <a:ext cx="4297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bg1"/>
                </a:solidFill>
                <a:latin typeface="+mn-lt"/>
              </a:rPr>
              <a:t>Topic: Analysing the impact of Exchange Rate fluctuations on major Stock Market Indices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895550" cy="215444"/>
          </a:xfrm>
        </p:spPr>
        <p:txBody>
          <a:bodyPr/>
          <a:lstStyle/>
          <a:p>
            <a:r>
              <a:rPr lang="en-IN" b="1" dirty="0">
                <a:latin typeface="+mn-lt"/>
              </a:rPr>
              <a:t>Stationarity Analysis- ADF test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434976"/>
            <a:ext cx="4419550" cy="43165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To test for stationarity in time series data, otherwise require log-differencing to achieve stationarity.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Results: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Time series is non-stationary except for FTSE 100 indices with a p-value less than 0.05, indicating it is stationary.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All other indices &amp; exchange rates have p-values greater than 0.05, indicating non-stationarity.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Reason for non-stationarity:</a:t>
            </a:r>
          </a:p>
          <a:p>
            <a:pPr lvl="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+mn-lt"/>
              </a:rPr>
              <a:t>Data might be influenced by deterministic trends, fluctuations, or other external factors like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Exogeneous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shocks, Geopolitical events,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Heteroskedasticity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514550" cy="215444"/>
          </a:xfrm>
        </p:spPr>
        <p:txBody>
          <a:bodyPr/>
          <a:lstStyle/>
          <a:p>
            <a:r>
              <a:rPr lang="en-IN" dirty="0"/>
              <a:t>ARMA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434975"/>
            <a:ext cx="4143477" cy="30469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Identifying the best lag structure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Results: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Currencies like JPY, GBP, EUR, and CNY show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structured autocorrelation patterns.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Certain currencies &amp; indices like INR, FTSE 100, DAX, &amp; SGX NIKKEI 225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act as a white noise processes with little dependence on past values.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Nikkei 225 and Shanghai Composite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exhibit a mild autocorrelation structure. 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Further analysis: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Using ACF &amp; PACF Plots</a:t>
            </a: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31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15444"/>
          </a:xfrm>
        </p:spPr>
        <p:txBody>
          <a:bodyPr/>
          <a:lstStyle/>
          <a:p>
            <a:pPr marL="171450" indent="-171450"/>
            <a:r>
              <a:rPr lang="en-IN" b="1" dirty="0">
                <a:latin typeface="+mn-lt"/>
              </a:rPr>
              <a:t>ACF &amp; PACF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358775"/>
            <a:ext cx="4343399" cy="2793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to visualize dependencies in the data and guide model selection.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Results: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JPY, GBP, and INR: Significant autocorrelation at early lags suggests strong past dependence.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EUR and SGD: Significant autocorrelation indicates past values influence future values.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CNY: Significant autocorrelation suggests past values impact future exchange rates.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S&amp;P 100, SGX NIKKEI 225, and Shanghai Composite: Significant autocorrelation at early lags indicates past values influence future values.</a:t>
            </a: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7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29136"/>
            <a:ext cx="3200400" cy="215444"/>
          </a:xfrm>
        </p:spPr>
        <p:txBody>
          <a:bodyPr/>
          <a:lstStyle/>
          <a:p>
            <a:r>
              <a:rPr lang="en-IN" dirty="0"/>
              <a:t>ACF &amp; </a:t>
            </a:r>
            <a:r>
              <a:rPr lang="en-IN" dirty="0">
                <a:latin typeface="+mn-lt"/>
              </a:rPr>
              <a:t>PACF</a:t>
            </a:r>
            <a:r>
              <a:rPr lang="en-IN" dirty="0"/>
              <a:t> Plots for JPY, GBP &amp; INR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358"/>
            <a:ext cx="4610100" cy="28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72" y="511175"/>
            <a:ext cx="3914877" cy="2286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358"/>
            <a:ext cx="4610100" cy="28400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207" y="0"/>
            <a:ext cx="330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+mn-lt"/>
              </a:rPr>
              <a:t>ACF &amp; PACF Plots for EUR,SGD &amp; CNY</a:t>
            </a:r>
          </a:p>
        </p:txBody>
      </p:sp>
    </p:spTree>
    <p:extLst>
      <p:ext uri="{BB962C8B-B14F-4D97-AF65-F5344CB8AC3E}">
        <p14:creationId xmlns:p14="http://schemas.microsoft.com/office/powerpoint/2010/main" val="420175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4343350" cy="184666"/>
          </a:xfrm>
        </p:spPr>
        <p:txBody>
          <a:bodyPr/>
          <a:lstStyle/>
          <a:p>
            <a:r>
              <a:rPr lang="en-IN" sz="1200" dirty="0">
                <a:latin typeface="+mn-lt"/>
              </a:rPr>
              <a:t>ACF &amp; PACF Plots for NIKKEI 225,FTSE 100,NIFTY50 ,DAX &amp; S&amp;P 100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306"/>
            <a:ext cx="4610100" cy="28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06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550" cy="369332"/>
          </a:xfrm>
        </p:spPr>
        <p:txBody>
          <a:bodyPr/>
          <a:lstStyle/>
          <a:p>
            <a:r>
              <a:rPr lang="en-IN" sz="1200" dirty="0">
                <a:latin typeface="+mn-lt"/>
              </a:rPr>
              <a:t>ACF &amp; PACF Plots  for S&amp;P 100,SGX NIKKEI 225 &amp; Shanghai Composite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358"/>
            <a:ext cx="4610100" cy="28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0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4514800" cy="215444"/>
          </a:xfrm>
        </p:spPr>
        <p:txBody>
          <a:bodyPr/>
          <a:lstStyle/>
          <a:p>
            <a:r>
              <a:rPr lang="en-IN" dirty="0"/>
              <a:t>Dynamic Conditional Correlation (DCC) GARCH Model: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358775"/>
            <a:ext cx="4419550" cy="32953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sz="12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sz="1200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To model time-varying volatility and capture dynamic correlations between data.</a:t>
            </a:r>
          </a:p>
          <a:p>
            <a:pPr algn="just">
              <a:lnSpc>
                <a:spcPct val="150000"/>
              </a:lnSpc>
            </a:pPr>
            <a:endParaRPr lang="en-IN" sz="12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sz="1200" b="1" dirty="0">
                <a:solidFill>
                  <a:schemeClr val="tx1"/>
                </a:solidFill>
                <a:latin typeface="+mn-lt"/>
              </a:rPr>
              <a:t>Results: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Effectively captures the time-varying correlations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Significant α and β, highly correlated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Strong autoregressive and moving average components in volatility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Investment Implications and Policy Insights</a:t>
            </a:r>
          </a:p>
          <a:p>
            <a:pPr algn="just">
              <a:lnSpc>
                <a:spcPct val="150000"/>
              </a:lnSpc>
            </a:pPr>
            <a:endParaRPr lang="en-IN" sz="12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sz="1200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7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895550" cy="646331"/>
          </a:xfrm>
        </p:spPr>
        <p:txBody>
          <a:bodyPr/>
          <a:lstStyle/>
          <a:p>
            <a:r>
              <a:rPr lang="en-IN" dirty="0"/>
              <a:t>Conditional Correlations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349461"/>
            <a:ext cx="4419550" cy="31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4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590750" cy="215444"/>
          </a:xfrm>
        </p:spPr>
        <p:txBody>
          <a:bodyPr/>
          <a:lstStyle/>
          <a:p>
            <a:r>
              <a:rPr lang="en-IN" dirty="0"/>
              <a:t>Correlation - Summary Table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8467"/>
              </p:ext>
            </p:extLst>
          </p:nvPr>
        </p:nvGraphicFramePr>
        <p:xfrm>
          <a:off x="-2" y="358772"/>
          <a:ext cx="4610104" cy="310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26">
                  <a:extLst>
                    <a:ext uri="{9D8B030D-6E8A-4147-A177-3AD203B41FA5}">
                      <a16:colId xmlns:a16="http://schemas.microsoft.com/office/drawing/2014/main" val="3976315199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4158518452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2957044943"/>
                    </a:ext>
                  </a:extLst>
                </a:gridCol>
                <a:gridCol w="1152526">
                  <a:extLst>
                    <a:ext uri="{9D8B030D-6E8A-4147-A177-3AD203B41FA5}">
                      <a16:colId xmlns:a16="http://schemas.microsoft.com/office/drawing/2014/main" val="2849070970"/>
                    </a:ext>
                  </a:extLst>
                </a:gridCol>
              </a:tblGrid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Avg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Volatality</a:t>
                      </a:r>
                      <a:endParaRPr lang="en-IN" sz="1000" dirty="0"/>
                    </a:p>
                    <a:p>
                      <a:r>
                        <a:rPr lang="en-IN" sz="1000" dirty="0"/>
                        <a:t>(Exchange)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Avg</a:t>
                      </a:r>
                      <a:r>
                        <a:rPr lang="en-IN" sz="1000" dirty="0"/>
                        <a:t> Volatility</a:t>
                      </a:r>
                    </a:p>
                    <a:p>
                      <a:r>
                        <a:rPr lang="en-IN" sz="1000" dirty="0"/>
                        <a:t>(Stock)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Avg</a:t>
                      </a:r>
                      <a:r>
                        <a:rPr lang="en-IN" sz="1000" baseline="0" dirty="0"/>
                        <a:t> Correlation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99504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JPY vs NIKKEI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-0.0255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47462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GBP</a:t>
                      </a:r>
                      <a:r>
                        <a:rPr lang="en-IN" sz="1000" baseline="0" dirty="0"/>
                        <a:t> vs FTSE 100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60679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INR vs NIFTY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-0.0019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91711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EUR vs 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-0.0055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9228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SGD</a:t>
                      </a:r>
                      <a:r>
                        <a:rPr lang="en-IN" sz="1000" baseline="0" dirty="0"/>
                        <a:t> vs SGX NIKKEI 225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07894"/>
                  </a:ext>
                </a:extLst>
              </a:tr>
              <a:tr h="443140">
                <a:tc>
                  <a:txBody>
                    <a:bodyPr/>
                    <a:lstStyle/>
                    <a:p>
                      <a:r>
                        <a:rPr lang="en-IN" sz="1000" dirty="0"/>
                        <a:t>CNY vs Shanghai 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0.0151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-0.0055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1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0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434975"/>
            <a:ext cx="4419550" cy="304698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To identify the relationship between exchange rates and stock market indices of major countries using Econometric models.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Examine the impact of exchange rate fluctuations on stock market indices and identifying volatility and correlation.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Research Questions: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How do exchange rate fluctuations affect stock market indices?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How do the volatility patterns and correlations between exchange rates and stock indices looks like?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Under different economic regimes, how do these relationships differ?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654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3505150" cy="215444"/>
          </a:xfrm>
        </p:spPr>
        <p:txBody>
          <a:bodyPr/>
          <a:lstStyle/>
          <a:p>
            <a:r>
              <a:rPr lang="en-IN" dirty="0"/>
              <a:t>Vector Autoregressive (VAR) MODEL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315" y="511176"/>
            <a:ext cx="4419600" cy="39780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Capturing simultaneous modelling of both exchange rates and stock market returns to show mutual influences without assuming causality.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Results: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Shows High likelihood value.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Low correlation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High R² for India &amp; Japan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The currencies are strongly influenced by its past values but not the stock market indices.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Overall dependence differs for each country.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/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26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" y="-12103"/>
            <a:ext cx="2380462" cy="1229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" y="1179049"/>
            <a:ext cx="2528228" cy="1224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" y="2310593"/>
            <a:ext cx="2348934" cy="1132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38" y="41347"/>
            <a:ext cx="2484342" cy="11708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35" y="1230674"/>
            <a:ext cx="2454133" cy="1076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2330047"/>
            <a:ext cx="2468185" cy="11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3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819350" cy="215444"/>
          </a:xfrm>
        </p:spPr>
        <p:txBody>
          <a:bodyPr/>
          <a:lstStyle/>
          <a:p>
            <a:r>
              <a:rPr lang="en-IN" b="1" dirty="0">
                <a:latin typeface="+mn-lt"/>
              </a:rPr>
              <a:t>Markov Switching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248" y="511175"/>
            <a:ext cx="4495750" cy="2793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Objective: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Analysing how stock markets and exchange rates behave under different market conditions, such as high or low volatility regimes.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Results: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Coefficients are generally weak, and often not statistically significant.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High transition probabilities.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High correlation or zero variance.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Lack of variability and stability.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Modelling challenges.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098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04" y="11034"/>
            <a:ext cx="2218851" cy="12335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85" y="18567"/>
            <a:ext cx="2405352" cy="1252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" y="1192295"/>
            <a:ext cx="2165385" cy="1228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060" y="60341"/>
            <a:ext cx="152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latin typeface="+mn-lt"/>
              </a:rPr>
              <a:t>EUR vs DAX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2250" y="55288"/>
            <a:ext cx="1447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latin typeface="+mn-lt"/>
              </a:rPr>
              <a:t>GBP vs FTSE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1218422"/>
            <a:ext cx="10668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latin typeface="+mn-lt"/>
              </a:rPr>
              <a:t>INR vs NIFTY  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36" y="1194874"/>
            <a:ext cx="2469501" cy="1225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0738" y="1230641"/>
            <a:ext cx="9983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latin typeface="+mn-lt"/>
              </a:rPr>
              <a:t>SGD vs SGX NIKKEI 225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" y="2368603"/>
            <a:ext cx="2180564" cy="11405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0050" y="2400637"/>
            <a:ext cx="1219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b="1" dirty="0">
                <a:latin typeface="+mn-lt"/>
              </a:rPr>
              <a:t>CNY vs Shanghai Composite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6450" y="2420855"/>
            <a:ext cx="2438400" cy="10541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92572" y="2369859"/>
            <a:ext cx="83708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b="1" dirty="0"/>
              <a:t>JPY </a:t>
            </a:r>
            <a:r>
              <a:rPr lang="en-US" sz="600" b="1" dirty="0" err="1"/>
              <a:t>vs</a:t>
            </a:r>
            <a:r>
              <a:rPr lang="en-US" sz="600" b="1" dirty="0"/>
              <a:t> Nikkei 225</a:t>
            </a:r>
            <a:endParaRPr lang="en-IN" sz="600" b="1" dirty="0"/>
          </a:p>
        </p:txBody>
      </p:sp>
    </p:spTree>
    <p:extLst>
      <p:ext uri="{BB962C8B-B14F-4D97-AF65-F5344CB8AC3E}">
        <p14:creationId xmlns:p14="http://schemas.microsoft.com/office/powerpoint/2010/main" val="288965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285950" cy="222697"/>
          </a:xfrm>
        </p:spPr>
        <p:txBody>
          <a:bodyPr/>
          <a:lstStyle/>
          <a:p>
            <a:r>
              <a:rPr lang="en-IN" b="1" dirty="0"/>
              <a:t>Findings/Summary: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587375"/>
            <a:ext cx="4343399" cy="2492990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+mj-lt"/>
              </a:rPr>
              <a:t>Currency-Market Linkages</a:t>
            </a:r>
            <a:r>
              <a:rPr lang="en-IN" sz="1200" dirty="0">
                <a:solidFill>
                  <a:schemeClr val="tx1"/>
                </a:solidFill>
                <a:latin typeface="+mj-lt"/>
              </a:rPr>
              <a:t>: INR-NIFTY 50 and SGD-SGX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Some pairs (e.g., </a:t>
            </a:r>
            <a:r>
              <a:rPr lang="en-IN" sz="1200" dirty="0">
                <a:solidFill>
                  <a:schemeClr val="tx1"/>
                </a:solidFill>
                <a:latin typeface="+mj-lt"/>
              </a:rPr>
              <a:t>CNY-Shanghai Composite 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) exhibit weak interdependence.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Effects of shocks are generally temporary and stabilize over time.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Regional events and conditions drive time varying correlations.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j-lt"/>
              </a:rPr>
              <a:t>Most currency-stock pairs exhibit regime shifts, while some, like Pound/FTSE 100 or </a:t>
            </a:r>
            <a:r>
              <a:rPr lang="en-IN" sz="1200" dirty="0">
                <a:solidFill>
                  <a:schemeClr val="tx1"/>
                </a:solidFill>
              </a:rPr>
              <a:t>EUR-DAX</a:t>
            </a:r>
            <a:r>
              <a:rPr lang="en-GB" sz="1200" dirty="0">
                <a:solidFill>
                  <a:schemeClr val="tx1"/>
                </a:solidFill>
                <a:latin typeface="+mj-lt"/>
              </a:rPr>
              <a:t>, show greater stability.</a:t>
            </a:r>
          </a:p>
          <a:p>
            <a:pPr algn="just"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02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3047950" cy="215444"/>
          </a:xfrm>
        </p:spPr>
        <p:txBody>
          <a:bodyPr/>
          <a:lstStyle/>
          <a:p>
            <a:r>
              <a:rPr lang="en-IN" dirty="0"/>
              <a:t>Key Takeaways &amp; Future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511175"/>
            <a:ext cx="4419549" cy="27668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Key Takeaways: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Empirical Evidence is Mixed.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Direction of Causality and Volatility.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Modelling Challenges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Emerging Markets vs. Developed Markets</a:t>
            </a: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Future Research: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Incorporating additional economic variables like Interest rates, etc.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+mn-lt"/>
              </a:rPr>
              <a:t>Exploring nonlinear models or alternative regime-switching models for robustness.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Long-Term Structural Changes, Behavioural Finance factors.</a:t>
            </a:r>
          </a:p>
        </p:txBody>
      </p:sp>
    </p:spTree>
    <p:extLst>
      <p:ext uri="{BB962C8B-B14F-4D97-AF65-F5344CB8AC3E}">
        <p14:creationId xmlns:p14="http://schemas.microsoft.com/office/powerpoint/2010/main" val="283314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434975"/>
            <a:ext cx="4419550" cy="3046988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+mn-lt"/>
              </a:rPr>
              <a:t>Cenedese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G.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et al.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 (2015) ‘What do stock markets tell us about exchange rates? ’,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Review of Finance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20(3), pp. 1045–1080. doi:10.1093/</a:t>
            </a:r>
            <a:r>
              <a:rPr lang="en-GB" sz="900" dirty="0" err="1">
                <a:solidFill>
                  <a:schemeClr val="tx1"/>
                </a:solidFill>
                <a:latin typeface="+mn-lt"/>
              </a:rPr>
              <a:t>rof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/rfv032.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900" dirty="0" err="1">
                <a:solidFill>
                  <a:schemeClr val="tx1"/>
                </a:solidFill>
                <a:latin typeface="+mn-lt"/>
              </a:rPr>
              <a:t>Chkili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W. and Nguyen, D.K. (2014) ‘Exchange rate movements and stock market returns in a regime-switching environment: Evidence for BRICS countries’,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Research in International Business and Finance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31, pp. 46–56. doi:10.1016/j.ribaf.2013.11.007. </a:t>
            </a:r>
          </a:p>
          <a:p>
            <a:pPr algn="just"/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+mn-lt"/>
              </a:rPr>
              <a:t>Huang, Q., Wang, X. and Zhang, S. (2021) ‘The effects of exchange rate fluctuations on the stock market and the affecting mechanisms: Evidence from BRICS countries’,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The North American Journal of Economics and Finance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56, p. 101340. doi:10.1016/j.najef.2020.101340.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  <a:latin typeface="+mn-lt"/>
              </a:rPr>
              <a:t>KHAN, K.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et al.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 (2020) ‘The impact of covid-19 pandemic on stock markets: An empirical analysis of world major stock indices’, </a:t>
            </a:r>
            <a:r>
              <a:rPr lang="en-GB" sz="900" i="1" dirty="0">
                <a:solidFill>
                  <a:schemeClr val="tx1"/>
                </a:solidFill>
                <a:latin typeface="+mn-lt"/>
              </a:rPr>
              <a:t>The Journal of Asian Finance, Economics and Business</a:t>
            </a:r>
            <a:r>
              <a:rPr lang="en-GB" sz="900" dirty="0">
                <a:solidFill>
                  <a:schemeClr val="tx1"/>
                </a:solidFill>
                <a:latin typeface="+mn-lt"/>
              </a:rPr>
              <a:t>, 7(7), pp. 463–474. doi:10.13106/jafeb.2020.vol7.no7.463. </a:t>
            </a:r>
          </a:p>
          <a:p>
            <a:pPr algn="just"/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/>
                </a:solidFill>
                <a:latin typeface="+mn-lt"/>
              </a:rPr>
              <a:t>Sosa, M. (2018) ‘Dynamic linkages between stock market and exchange rate in MILA countries: A Markov regime switching approach (2003-2016)’, </a:t>
            </a:r>
            <a:r>
              <a:rPr lang="en-IN" sz="900" i="1" dirty="0" err="1">
                <a:solidFill>
                  <a:schemeClr val="tx1"/>
                </a:solidFill>
                <a:latin typeface="+mn-lt"/>
              </a:rPr>
              <a:t>Análisis</a:t>
            </a:r>
            <a:r>
              <a:rPr lang="en-IN" sz="900" i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900" i="1" dirty="0" err="1">
                <a:solidFill>
                  <a:schemeClr val="tx1"/>
                </a:solidFill>
                <a:latin typeface="+mn-lt"/>
              </a:rPr>
              <a:t>Económico</a:t>
            </a:r>
            <a:r>
              <a:rPr lang="en-IN" sz="900" dirty="0">
                <a:solidFill>
                  <a:schemeClr val="tx1"/>
                </a:solidFill>
                <a:latin typeface="+mn-lt"/>
              </a:rPr>
              <a:t>, 33(83), pp. 57–74. doi:10.24275/</a:t>
            </a:r>
            <a:r>
              <a:rPr lang="en-IN" sz="900" dirty="0" err="1">
                <a:solidFill>
                  <a:schemeClr val="tx1"/>
                </a:solidFill>
                <a:latin typeface="+mn-lt"/>
              </a:rPr>
              <a:t>uam</a:t>
            </a:r>
            <a:r>
              <a:rPr lang="en-IN" sz="9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IN" sz="900" dirty="0" err="1">
                <a:solidFill>
                  <a:schemeClr val="tx1"/>
                </a:solidFill>
                <a:latin typeface="+mn-lt"/>
              </a:rPr>
              <a:t>azc</a:t>
            </a:r>
            <a:r>
              <a:rPr lang="en-IN" sz="9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IN" sz="900" dirty="0" err="1">
                <a:solidFill>
                  <a:schemeClr val="tx1"/>
                </a:solidFill>
                <a:latin typeface="+mn-lt"/>
              </a:rPr>
              <a:t>dcsh</a:t>
            </a:r>
            <a:r>
              <a:rPr lang="en-IN" sz="900" dirty="0">
                <a:solidFill>
                  <a:schemeClr val="tx1"/>
                </a:solidFill>
                <a:latin typeface="+mn-lt"/>
              </a:rPr>
              <a:t>/ae/2018v33n83/</a:t>
            </a:r>
            <a:r>
              <a:rPr lang="en-IN" sz="900" dirty="0" err="1">
                <a:solidFill>
                  <a:schemeClr val="tx1"/>
                </a:solidFill>
                <a:latin typeface="+mn-lt"/>
              </a:rPr>
              <a:t>sosa</a:t>
            </a:r>
            <a:r>
              <a:rPr lang="en-IN" sz="900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9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05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050" y="1273175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57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3581350" cy="492443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Motivation &amp; Background of the study</a:t>
            </a:r>
            <a:endParaRPr lang="en-IN" sz="16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511175"/>
            <a:ext cx="4514800" cy="22852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Motivation: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Global market volatility post </a:t>
            </a:r>
            <a:r>
              <a:rPr lang="en-IN" dirty="0" err="1">
                <a:solidFill>
                  <a:schemeClr val="tx1"/>
                </a:solidFill>
                <a:latin typeface="+mn-lt"/>
              </a:rPr>
              <a:t>Covid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pandemic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Major geopolitical events like conflicts between countries.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The relationship is still unclear and unexplored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Potential future implications especially in the Modern Trade war era.</a:t>
            </a: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Background: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Global financial integration/Globalisation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Currency &amp; stock market dynamics</a:t>
            </a:r>
          </a:p>
        </p:txBody>
      </p:sp>
    </p:spTree>
    <p:extLst>
      <p:ext uri="{BB962C8B-B14F-4D97-AF65-F5344CB8AC3E}">
        <p14:creationId xmlns:p14="http://schemas.microsoft.com/office/powerpoint/2010/main" val="14397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743150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Literature Review</a:t>
            </a:r>
            <a:endParaRPr lang="en-IN" sz="1600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434975"/>
            <a:ext cx="4419550" cy="3000821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 err="1">
                <a:solidFill>
                  <a:schemeClr val="tx1"/>
                </a:solidFill>
                <a:latin typeface="+mn-lt"/>
              </a:rPr>
              <a:t>Chkili</a:t>
            </a:r>
            <a:r>
              <a:rPr lang="en-IN" sz="1000" b="1" dirty="0">
                <a:solidFill>
                  <a:schemeClr val="tx1"/>
                </a:solidFill>
                <a:latin typeface="+mn-lt"/>
              </a:rPr>
              <a:t> et al. (2013):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Exchange rate fluctuations do not have impact on stock market returns but changes in stock prices can lead to movements in exchange rate </a:t>
            </a:r>
          </a:p>
          <a:p>
            <a:pPr algn="just">
              <a:lnSpc>
                <a:spcPct val="150000"/>
              </a:lnSpc>
            </a:pPr>
            <a:r>
              <a:rPr lang="en-IN" sz="1000" b="1" dirty="0">
                <a:solidFill>
                  <a:schemeClr val="tx1"/>
                </a:solidFill>
                <a:latin typeface="+mn-lt"/>
              </a:rPr>
              <a:t>             Model: 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Markov switching &amp; VAR models </a:t>
            </a:r>
            <a:endParaRPr lang="en-IN" sz="1000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 err="1">
                <a:solidFill>
                  <a:schemeClr val="tx1"/>
                </a:solidFill>
                <a:latin typeface="+mn-lt"/>
              </a:rPr>
              <a:t>Cenedese</a:t>
            </a:r>
            <a:r>
              <a:rPr lang="en-IN" sz="1000" b="1" dirty="0">
                <a:solidFill>
                  <a:schemeClr val="tx1"/>
                </a:solidFill>
                <a:latin typeface="+mn-lt"/>
              </a:rPr>
              <a:t> et al. (2015): </a:t>
            </a:r>
            <a:r>
              <a:rPr lang="en-GB" sz="1000" dirty="0">
                <a:solidFill>
                  <a:schemeClr val="tx1"/>
                </a:solidFill>
                <a:latin typeface="+mn-lt"/>
              </a:rPr>
              <a:t>Stock market return of a country cannot be reliable predictor of currency fluctuations.</a:t>
            </a:r>
            <a:endParaRPr lang="en-IN" sz="10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IN" sz="1000" b="1" dirty="0">
                <a:solidFill>
                  <a:schemeClr val="tx1"/>
                </a:solidFill>
                <a:latin typeface="+mn-lt"/>
              </a:rPr>
              <a:t>             Model: 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VAR &amp; </a:t>
            </a:r>
            <a:r>
              <a:rPr lang="en-IN" sz="1000" dirty="0" err="1">
                <a:solidFill>
                  <a:schemeClr val="tx1"/>
                </a:solidFill>
                <a:latin typeface="+mn-lt"/>
              </a:rPr>
              <a:t>Cointegration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 Analysis.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+mn-lt"/>
              </a:rPr>
              <a:t>Zhang et al. (2020):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During the global financial crisis,</a:t>
            </a:r>
            <a:r>
              <a:rPr lang="en-GB" sz="1000" dirty="0">
                <a:solidFill>
                  <a:schemeClr val="tx1"/>
                </a:solidFill>
                <a:latin typeface="+mn-lt"/>
              </a:rPr>
              <a:t>there was stronger correlation between exchange rates and stock markets.</a:t>
            </a:r>
          </a:p>
          <a:p>
            <a:pPr algn="just">
              <a:lnSpc>
                <a:spcPct val="150000"/>
              </a:lnSpc>
            </a:pPr>
            <a:r>
              <a:rPr lang="en-GB" sz="1000" b="1" dirty="0">
                <a:solidFill>
                  <a:schemeClr val="tx1"/>
                </a:solidFill>
                <a:latin typeface="+mn-lt"/>
              </a:rPr>
              <a:t>             </a:t>
            </a:r>
            <a:r>
              <a:rPr lang="fr-FR" sz="1000" b="1" dirty="0">
                <a:solidFill>
                  <a:schemeClr val="tx1"/>
                </a:solidFill>
                <a:latin typeface="+mn-lt"/>
              </a:rPr>
              <a:t>Model: 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TVP-VAR model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000" b="1" dirty="0">
                <a:solidFill>
                  <a:schemeClr val="tx1"/>
                </a:solidFill>
                <a:latin typeface="+mn-lt"/>
              </a:rPr>
              <a:t>Khan et al. (2020):</a:t>
            </a:r>
            <a:r>
              <a:rPr lang="en-IN" sz="1000" dirty="0">
                <a:solidFill>
                  <a:schemeClr val="tx1"/>
                </a:solidFill>
                <a:latin typeface="+mn-lt"/>
              </a:rPr>
              <a:t>Both exchange rates and stock markets had higher volatility during </a:t>
            </a:r>
            <a:r>
              <a:rPr lang="en-GB" sz="1000" dirty="0">
                <a:solidFill>
                  <a:schemeClr val="tx1"/>
                </a:solidFill>
                <a:latin typeface="+mn-lt"/>
              </a:rPr>
              <a:t>COVID-19 pandemic </a:t>
            </a:r>
          </a:p>
          <a:p>
            <a:pPr algn="just">
              <a:lnSpc>
                <a:spcPct val="150000"/>
              </a:lnSpc>
            </a:pPr>
            <a:r>
              <a:rPr lang="en-GB" sz="1000" b="1" dirty="0">
                <a:solidFill>
                  <a:schemeClr val="tx1"/>
                </a:solidFill>
                <a:latin typeface="+mn-lt"/>
              </a:rPr>
              <a:t>            Model:</a:t>
            </a:r>
            <a:r>
              <a:rPr lang="en-GB" sz="1000" dirty="0">
                <a:solidFill>
                  <a:schemeClr val="tx1"/>
                </a:solidFill>
                <a:latin typeface="+mn-lt"/>
              </a:rPr>
              <a:t> GARCH for volatility analysis.</a:t>
            </a:r>
          </a:p>
          <a:p>
            <a:pPr algn="just">
              <a:lnSpc>
                <a:spcPct val="150000"/>
              </a:lnSpc>
            </a:pPr>
            <a:endParaRPr lang="en-IN" sz="1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10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895550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Data Description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1450" y="511173"/>
            <a:ext cx="4191000" cy="2438401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+mn-lt"/>
              </a:rPr>
              <a:t>Data Source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(Yahoo Finance,  01/11/2019- 31/10/2024)</a:t>
            </a:r>
          </a:p>
          <a:p>
            <a:endParaRPr lang="en-IN" b="1" dirty="0">
              <a:solidFill>
                <a:schemeClr val="tx1"/>
              </a:solidFill>
              <a:latin typeface="+mn-lt"/>
            </a:endParaRPr>
          </a:p>
          <a:p>
            <a:r>
              <a:rPr lang="en-GB" b="1" dirty="0">
                <a:solidFill>
                  <a:schemeClr val="tx1"/>
                </a:solidFill>
                <a:latin typeface="+mn-lt"/>
              </a:rPr>
              <a:t>Stock market indices: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Germany: DAX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UK: FTSE 100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India: NIFTY 50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Japan: Nikkei 225 </a:t>
            </a: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US: S&amp;P 100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China: Shanghai Composite Index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+mn-lt"/>
              </a:rPr>
              <a:t>Singapore: SGX NIKKEI 225</a:t>
            </a: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Foreign exchange rates 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+mn-lt"/>
              </a:rPr>
              <a:t> CNY/USD, EUR/USD, GBP/USD , INR/USD , JPY/USD , SGD/USD</a:t>
            </a:r>
            <a:endParaRPr lang="en-I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8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514550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Methodology &amp;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00" y="511175"/>
            <a:ext cx="4438390" cy="4062651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Augmented Dickey–Fuller test (ADF) 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Autoregressive–Moving-Average(ARMA) Model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Autocorrelation </a:t>
            </a:r>
            <a:r>
              <a:rPr lang="en-GB" b="1" dirty="0">
                <a:solidFill>
                  <a:schemeClr val="tx1"/>
                </a:solidFill>
                <a:latin typeface="+mn-lt"/>
              </a:rPr>
              <a:t>&amp; </a:t>
            </a:r>
            <a:r>
              <a:rPr lang="en-IN" b="1" dirty="0">
                <a:solidFill>
                  <a:schemeClr val="tx1"/>
                </a:solidFill>
                <a:latin typeface="+mn-lt"/>
              </a:rPr>
              <a:t>Partial Autocorrelation Function(ACF &amp; </a:t>
            </a:r>
            <a:r>
              <a:rPr lang="en-GB" b="1" dirty="0">
                <a:solidFill>
                  <a:schemeClr val="tx1"/>
                </a:solidFill>
                <a:latin typeface="+mn-lt"/>
              </a:rPr>
              <a:t>PACF) Plots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+mn-lt"/>
              </a:rPr>
              <a:t>Dynamic Conditional Correlation(DCC) GARCH model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Vector </a:t>
            </a:r>
            <a:r>
              <a:rPr lang="en-GB" b="1" dirty="0" err="1">
                <a:solidFill>
                  <a:schemeClr val="tx1"/>
                </a:solidFill>
                <a:latin typeface="+mn-lt"/>
              </a:rPr>
              <a:t>Autoregression</a:t>
            </a:r>
            <a:r>
              <a:rPr lang="en-GB" b="1" dirty="0">
                <a:solidFill>
                  <a:schemeClr val="tx1"/>
                </a:solidFill>
                <a:latin typeface="+mn-lt"/>
              </a:rPr>
              <a:t> (VAR)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Markov Switching Model</a:t>
            </a:r>
          </a:p>
          <a:p>
            <a:pPr algn="just">
              <a:lnSpc>
                <a:spcPct val="150000"/>
              </a:lnSpc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GB" b="1" dirty="0">
                <a:solidFill>
                  <a:schemeClr val="tx1"/>
                </a:solidFill>
                <a:latin typeface="+mn-lt"/>
              </a:rPr>
              <a:t>Data analysis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implemented using </a:t>
            </a:r>
            <a:r>
              <a:rPr lang="en-GB" b="1" dirty="0">
                <a:solidFill>
                  <a:schemeClr val="tx1"/>
                </a:solidFill>
                <a:latin typeface="+mn-lt"/>
              </a:rPr>
              <a:t>R packages 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tidyr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rmgarch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vars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dplyr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readxl,forecast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rugarch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tsDyn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tseries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+mn-lt"/>
              </a:rPr>
              <a:t>MSwM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72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2514550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Expected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" y="587375"/>
            <a:ext cx="4343400" cy="1910395"/>
          </a:xfrm>
        </p:spPr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Understand how geopolitical events influence market volatility and risk aversion.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Influence of past values in the current values.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Evaluating the relationship between Exchange rates and stock market Indices.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Identify patterns and regime shifts in market </a:t>
            </a:r>
            <a:r>
              <a:rPr lang="en-GB" sz="1200" dirty="0" err="1">
                <a:solidFill>
                  <a:schemeClr val="tx1"/>
                </a:solidFill>
                <a:latin typeface="+mn-lt"/>
              </a:rPr>
              <a:t>behavior</a:t>
            </a:r>
            <a:r>
              <a:rPr lang="en-GB" sz="12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+mn-lt"/>
              </a:rPr>
              <a:t>Provide insights for investors, policymakers, and researchers.</a:t>
            </a: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54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Data results: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61"/>
            <a:ext cx="4610100" cy="266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6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0" y="59878"/>
            <a:ext cx="1433195" cy="246221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Data results: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062"/>
            <a:ext cx="4610100" cy="25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1446</Words>
  <Application>Microsoft Office PowerPoint</Application>
  <PresentationFormat>Custom</PresentationFormat>
  <Paragraphs>195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Tahoma</vt:lpstr>
      <vt:lpstr>Office Theme</vt:lpstr>
      <vt:lpstr>PowerPoint Presentation</vt:lpstr>
      <vt:lpstr>Introduction</vt:lpstr>
      <vt:lpstr>Motivation &amp; Background of the study</vt:lpstr>
      <vt:lpstr>Literature Review</vt:lpstr>
      <vt:lpstr>Data Description</vt:lpstr>
      <vt:lpstr>Methodology &amp; Models</vt:lpstr>
      <vt:lpstr>Expected Outcomes</vt:lpstr>
      <vt:lpstr>Data results: </vt:lpstr>
      <vt:lpstr>Data results:</vt:lpstr>
      <vt:lpstr>Stationarity Analysis- ADF test </vt:lpstr>
      <vt:lpstr>ARMA MODEL </vt:lpstr>
      <vt:lpstr>ACF &amp; PACF </vt:lpstr>
      <vt:lpstr>ACF &amp; PACF Plots for JPY, GBP &amp; INR</vt:lpstr>
      <vt:lpstr>PowerPoint Presentation</vt:lpstr>
      <vt:lpstr>ACF &amp; PACF Plots for NIKKEI 225,FTSE 100,NIFTY50 ,DAX &amp; S&amp;P 100</vt:lpstr>
      <vt:lpstr>ACF &amp; PACF Plots  for S&amp;P 100,SGX NIKKEI 225 &amp; Shanghai Composite</vt:lpstr>
      <vt:lpstr>Dynamic Conditional Correlation (DCC) GARCH Model:</vt:lpstr>
      <vt:lpstr>Conditional Correlations Graph</vt:lpstr>
      <vt:lpstr>Correlation - Summary Table </vt:lpstr>
      <vt:lpstr>Vector Autoregressive (VAR) MODEL </vt:lpstr>
      <vt:lpstr>PowerPoint Presentation</vt:lpstr>
      <vt:lpstr>Markov Switching Model</vt:lpstr>
      <vt:lpstr>PowerPoint Presentation</vt:lpstr>
      <vt:lpstr>Findings/Summary:</vt:lpstr>
      <vt:lpstr>Key Takeaways &amp; Future Research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Econometrics of FX Markets</dc:title>
  <dc:creator>Stefan Reitz, QBER University of Kiel</dc:creator>
  <cp:lastModifiedBy>admin</cp:lastModifiedBy>
  <cp:revision>117</cp:revision>
  <cp:lastPrinted>2024-11-17T23:15:07Z</cp:lastPrinted>
  <dcterms:created xsi:type="dcterms:W3CDTF">2024-11-06T15:25:12Z</dcterms:created>
  <dcterms:modified xsi:type="dcterms:W3CDTF">2025-07-17T12:04:31Z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2024-11-06T00:00:00Z</vt:filetime>
  </property>
  <property fmtid="{D5CDD505-2E9C-101B-9397-08002B2CF9AE}" pid="5" name="PTEX.Fullbanner">
    <vt:lpwstr>This is pdfTeX, Version 3.14159265-2.6-1.40.20 (TeX Live 2019) kpathsea version 6.3.1</vt:lpwstr>
  </property>
  <property fmtid="{D5CDD505-2E9C-101B-9397-08002B2CF9AE}" pid="6" name="Producer">
    <vt:lpwstr>pdfTeX-1.40.20</vt:lpwstr>
  </property>
</Properties>
</file>