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1300" r:id="rId5"/>
    <p:sldId id="1291" r:id="rId6"/>
    <p:sldId id="1301" r:id="rId7"/>
    <p:sldId id="1302" r:id="rId8"/>
    <p:sldId id="1295" r:id="rId9"/>
    <p:sldId id="1303" r:id="rId10"/>
    <p:sldId id="1296" r:id="rId11"/>
    <p:sldId id="125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85882" autoAdjust="0"/>
  </p:normalViewPr>
  <p:slideViewPr>
    <p:cSldViewPr snapToGrid="0">
      <p:cViewPr varScale="1">
        <p:scale>
          <a:sx n="99" d="100"/>
          <a:sy n="99" d="100"/>
        </p:scale>
        <p:origin x="978" y="7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xmlns="" id="{686AC403-85F0-89DD-C123-07024AB00B9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xmlns="" id="{F26E4DAA-333B-F3DE-2C1D-02EAD91C2B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xmlns="" id="{F10F4F35-88FA-B43D-5B94-2E974FC257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71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TanishqBagkar/Ocean-Pollu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imtkaggletea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xmlns=""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xmlns=""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xmlns="" id="{E395316D-1E70-9E4D-C82D-DC6493EC4CED}"/>
              </a:ext>
            </a:extLst>
          </p:cNvPr>
          <p:cNvSpPr txBox="1"/>
          <p:nvPr/>
        </p:nvSpPr>
        <p:spPr>
          <a:xfrm>
            <a:off x="6491079" y="2448136"/>
            <a:ext cx="4663439" cy="1323439"/>
          </a:xfrm>
          <a:prstGeom prst="rect">
            <a:avLst/>
          </a:prstGeom>
          <a:noFill/>
        </p:spPr>
        <p:txBody>
          <a:bodyPr wrap="square" rtlCol="0">
            <a:spAutoFit/>
          </a:bodyPr>
          <a:lstStyle/>
          <a:p>
            <a:r>
              <a:rPr lang="en-US" sz="4000" b="1" dirty="0" smtClean="0">
                <a:solidFill>
                  <a:schemeClr val="bg1"/>
                </a:solidFill>
                <a:latin typeface="Arial" panose="020B0604020202020204" pitchFamily="34" charset="0"/>
                <a:cs typeface="Arial" panose="020B0604020202020204" pitchFamily="34" charset="0"/>
              </a:rPr>
              <a:t>Ocean Pollution Monitoring</a:t>
            </a:r>
            <a:endParaRPr lang="en-US" sz="40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xmlns=""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xmlns=""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xmlns=""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xmlns="" id="{938525A2-49D0-AAD6-F4EE-F488AD21601D}"/>
              </a:ext>
            </a:extLst>
          </p:cNvPr>
          <p:cNvSpPr txBox="1"/>
          <p:nvPr/>
        </p:nvSpPr>
        <p:spPr>
          <a:xfrm>
            <a:off x="6511900" y="4657611"/>
            <a:ext cx="4642618" cy="954300"/>
          </a:xfrm>
          <a:prstGeom prst="rect">
            <a:avLst/>
          </a:prstGeom>
          <a:noFill/>
        </p:spPr>
        <p:txBody>
          <a:bodyPr wrap="square" rtlCol="0">
            <a:spAutoFit/>
          </a:bodyPr>
          <a:lstStyle/>
          <a:p>
            <a:r>
              <a:rPr lang="en-US" b="1" dirty="0" err="1" smtClean="0">
                <a:solidFill>
                  <a:schemeClr val="bg1"/>
                </a:solidFill>
              </a:rPr>
              <a:t>Lokmanya</a:t>
            </a:r>
            <a:r>
              <a:rPr lang="en-US" b="1" dirty="0" smtClean="0">
                <a:solidFill>
                  <a:schemeClr val="bg1"/>
                </a:solidFill>
              </a:rPr>
              <a:t> </a:t>
            </a:r>
            <a:r>
              <a:rPr lang="en-US" b="1" dirty="0" err="1" smtClean="0">
                <a:solidFill>
                  <a:schemeClr val="bg1"/>
                </a:solidFill>
              </a:rPr>
              <a:t>Tilak</a:t>
            </a:r>
            <a:r>
              <a:rPr lang="en-US" b="1" dirty="0" smtClean="0">
                <a:solidFill>
                  <a:schemeClr val="bg1"/>
                </a:solidFill>
              </a:rPr>
              <a:t> College of Engineering</a:t>
            </a:r>
          </a:p>
          <a:p>
            <a:endParaRPr lang="en-US" dirty="0">
              <a:solidFill>
                <a:schemeClr val="bg1"/>
              </a:solidFill>
            </a:endParaRPr>
          </a:p>
          <a:p>
            <a:r>
              <a:rPr lang="en-US" b="1" dirty="0" err="1" smtClean="0">
                <a:solidFill>
                  <a:schemeClr val="bg1"/>
                </a:solidFill>
              </a:rPr>
              <a:t>Tanishq</a:t>
            </a:r>
            <a:r>
              <a:rPr lang="en-US" b="1" dirty="0" smtClean="0">
                <a:solidFill>
                  <a:schemeClr val="bg1"/>
                </a:solidFill>
              </a:rPr>
              <a:t> </a:t>
            </a:r>
            <a:r>
              <a:rPr lang="en-US" b="1" dirty="0" err="1" smtClean="0">
                <a:solidFill>
                  <a:schemeClr val="bg1"/>
                </a:solidFill>
              </a:rPr>
              <a:t>Bagkar</a:t>
            </a:r>
            <a:endParaRPr lang="en-IN" b="1" dirty="0">
              <a:solidFill>
                <a:schemeClr val="bg1"/>
              </a:solidFill>
            </a:endParaRPr>
          </a:p>
        </p:txBody>
      </p:sp>
    </p:spTree>
    <p:extLst>
      <p:ext uri="{BB962C8B-B14F-4D97-AF65-F5344CB8AC3E}">
        <p14:creationId xmlns:p14="http://schemas.microsoft.com/office/powerpoint/2010/main" val="200095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xmlns="" id="{091B843F-6928-3290-2287-5FA1F531B685}"/>
              </a:ext>
            </a:extLst>
          </p:cNvPr>
          <p:cNvSpPr txBox="1"/>
          <p:nvPr/>
        </p:nvSpPr>
        <p:spPr>
          <a:xfrm>
            <a:off x="199809" y="1452615"/>
            <a:ext cx="11610211" cy="3929281"/>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t>Plastic pollution poses a severe threat to marine ecosystems, harming biodiversity and water quality. This study examines the impact of plastic waste through ocean pollution monitoring, analyzing its sources, distribution, and effects. It also evaluates current monitoring techniques to enhance pollution mitigation strategies and inform environmental policies</a:t>
            </a:r>
            <a:r>
              <a:rPr lang="en-US" sz="1800" dirty="0" smtClean="0"/>
              <a:t>.</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dirty="0">
                <a:latin typeface="+mn-lt"/>
              </a:rPr>
              <a:t>Key Objectives</a:t>
            </a:r>
            <a:r>
              <a:rPr lang="en-US" sz="1800" dirty="0" smtClean="0">
                <a:latin typeface="+mn-lt"/>
              </a:rPr>
              <a:t>:</a:t>
            </a:r>
          </a:p>
          <a:p>
            <a:pPr marL="285750" indent="-285750">
              <a:spcAft>
                <a:spcPts val="800"/>
              </a:spcAft>
              <a:buFont typeface="Wingdings" panose="05000000000000000000" pitchFamily="2" charset="2"/>
              <a:buChar char="ü"/>
            </a:pPr>
            <a:r>
              <a:rPr lang="en-US" sz="1800" dirty="0">
                <a:latin typeface="+mn-lt"/>
              </a:rPr>
              <a:t>Analyze Regional Contributions to Ocean Plastic Waste – Identify which countries or regions contribute the most plastic waste to the ocean and assess global disparities</a:t>
            </a:r>
            <a:r>
              <a:rPr lang="en-US" sz="1800" dirty="0" smtClean="0">
                <a:latin typeface="+mn-lt"/>
              </a:rPr>
              <a:t>.</a:t>
            </a:r>
          </a:p>
          <a:p>
            <a:pPr marL="285750" indent="-285750">
              <a:spcAft>
                <a:spcPts val="800"/>
              </a:spcAft>
              <a:buFont typeface="Wingdings" panose="05000000000000000000" pitchFamily="2" charset="2"/>
              <a:buChar char="ü"/>
            </a:pPr>
            <a:r>
              <a:rPr lang="en-US" sz="1800" dirty="0" smtClean="0">
                <a:latin typeface="+mn-lt"/>
              </a:rPr>
              <a:t>Compare </a:t>
            </a:r>
            <a:r>
              <a:rPr lang="en-US" sz="1800" dirty="0">
                <a:latin typeface="+mn-lt"/>
              </a:rPr>
              <a:t>Plastic Waste Emission Levels – Examine variations in plastic waste emissions among different nations and understand potential influencing factors</a:t>
            </a:r>
            <a:r>
              <a:rPr lang="en-US" sz="1800" dirty="0" smtClean="0">
                <a:latin typeface="+mn-lt"/>
              </a:rPr>
              <a:t>.</a:t>
            </a:r>
          </a:p>
          <a:p>
            <a:pPr marL="285750" indent="-285750">
              <a:spcAft>
                <a:spcPts val="800"/>
              </a:spcAft>
              <a:buFont typeface="Wingdings" panose="05000000000000000000" pitchFamily="2" charset="2"/>
              <a:buChar char="ü"/>
            </a:pPr>
            <a:r>
              <a:rPr lang="en-US" sz="1800" dirty="0" smtClean="0">
                <a:latin typeface="+mn-lt"/>
              </a:rPr>
              <a:t>Support </a:t>
            </a:r>
            <a:r>
              <a:rPr lang="en-US" sz="1800" dirty="0">
                <a:latin typeface="+mn-lt"/>
              </a:rPr>
              <a:t>Policy Recommendations for Waste Management – Use the data to inform better plastic waste reduction strategies and international environmental policies.</a:t>
            </a:r>
            <a:endParaRPr lang="en-US" sz="1800" dirty="0" smtClean="0">
              <a:latin typeface="+mn-lt"/>
            </a:endParaRPr>
          </a:p>
        </p:txBody>
      </p:sp>
      <p:sp>
        <p:nvSpPr>
          <p:cNvPr id="2" name="TextBox 1">
            <a:extLst>
              <a:ext uri="{FF2B5EF4-FFF2-40B4-BE49-F238E27FC236}">
                <a16:creationId xmlns:a16="http://schemas.microsoft.com/office/drawing/2014/main" xmlns=""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xmlns=""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xmlns=""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xmlns=""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xmlns="" id="{091B843F-6928-3290-2287-5FA1F531B685}"/>
              </a:ext>
            </a:extLst>
          </p:cNvPr>
          <p:cNvSpPr txBox="1"/>
          <p:nvPr/>
        </p:nvSpPr>
        <p:spPr>
          <a:xfrm>
            <a:off x="199809" y="1594444"/>
            <a:ext cx="11562586" cy="2103589"/>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smtClean="0"/>
              <a:t>This </a:t>
            </a:r>
            <a:r>
              <a:rPr lang="en-US" sz="1800" dirty="0"/>
              <a:t>dataset provides insights into the </a:t>
            </a:r>
            <a:r>
              <a:rPr lang="en-US" sz="1800" b="1" dirty="0"/>
              <a:t>global distribution of plastic waste emissions into the ocean</a:t>
            </a:r>
            <a:r>
              <a:rPr lang="en-US" sz="1800" dirty="0"/>
              <a:t> for the year 2019. It includes data for various countries and regions, showing their </a:t>
            </a:r>
            <a:r>
              <a:rPr lang="en-US" sz="1800" b="1" dirty="0"/>
              <a:t>share of global plastic waste entering marine environments</a:t>
            </a:r>
            <a:r>
              <a:rPr lang="en-US" sz="1800" dirty="0"/>
              <a:t>. The dataset helps identify which nations contribute the most to ocean pollution, highlighting regional disparities in waste management. By analyzing this information, researchers can uncover trends, assess the effectiveness of current policies, and explore factors influencing plastic waste emissions. This data is valuable for shaping </a:t>
            </a:r>
            <a:r>
              <a:rPr lang="en-US" sz="1800" b="1" dirty="0"/>
              <a:t>sustainable waste management strategies and international environmental policies</a:t>
            </a:r>
            <a:r>
              <a:rPr lang="en-US" sz="1800" dirty="0"/>
              <a:t>.</a:t>
            </a:r>
            <a:endParaRPr lang="en-US" sz="1800" dirty="0">
              <a:latin typeface="+mn-lt"/>
            </a:endParaRPr>
          </a:p>
        </p:txBody>
      </p:sp>
      <p:sp>
        <p:nvSpPr>
          <p:cNvPr id="2" name="TextBox 1">
            <a:extLst>
              <a:ext uri="{FF2B5EF4-FFF2-40B4-BE49-F238E27FC236}">
                <a16:creationId xmlns:a16="http://schemas.microsoft.com/office/drawing/2014/main" xmlns=""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a:t>
            </a:r>
            <a:r>
              <a:rPr lang="en-IN" sz="2000" b="1" dirty="0" smtClean="0">
                <a:solidFill>
                  <a:srgbClr val="213163"/>
                </a:solidFill>
              </a:rPr>
              <a:t>Overview</a:t>
            </a:r>
            <a:endParaRPr lang="en-IN" sz="2000" dirty="0">
              <a:solidFill>
                <a:srgbClr val="213163"/>
              </a:solidFill>
            </a:endParaRPr>
          </a:p>
        </p:txBody>
      </p:sp>
      <p:sp>
        <p:nvSpPr>
          <p:cNvPr id="6" name="TextBox 5">
            <a:extLst>
              <a:ext uri="{FF2B5EF4-FFF2-40B4-BE49-F238E27FC236}">
                <a16:creationId xmlns:a16="http://schemas.microsoft.com/office/drawing/2014/main" xmlns=""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xmlns=""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xmlns=""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xmlns="" id="{091B843F-6928-3290-2287-5FA1F531B685}"/>
              </a:ext>
            </a:extLst>
          </p:cNvPr>
          <p:cNvSpPr txBox="1"/>
          <p:nvPr/>
        </p:nvSpPr>
        <p:spPr>
          <a:xfrm>
            <a:off x="199809" y="1448847"/>
            <a:ext cx="11534011" cy="479105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smtClean="0">
                <a:latin typeface="+mn-lt"/>
              </a:rPr>
              <a:t>Approach:-</a:t>
            </a:r>
          </a:p>
          <a:p>
            <a:pPr>
              <a:spcAft>
                <a:spcPts val="800"/>
              </a:spcAft>
            </a:pPr>
            <a:r>
              <a:rPr lang="en-US" sz="1800" dirty="0">
                <a:latin typeface="+mn-lt"/>
              </a:rPr>
              <a:t>Data Collection &amp; </a:t>
            </a:r>
            <a:r>
              <a:rPr lang="en-US" sz="1800" dirty="0" smtClean="0">
                <a:latin typeface="+mn-lt"/>
              </a:rPr>
              <a:t>Preprocessing Load </a:t>
            </a:r>
            <a:r>
              <a:rPr lang="en-US" sz="1800" dirty="0">
                <a:latin typeface="+mn-lt"/>
              </a:rPr>
              <a:t>datasets on plastic waste emissions, sanitation, wastewater, and population in Google </a:t>
            </a:r>
            <a:r>
              <a:rPr lang="en-US" sz="1800" dirty="0" err="1">
                <a:latin typeface="+mn-lt"/>
              </a:rPr>
              <a:t>Colab.Clean</a:t>
            </a:r>
            <a:r>
              <a:rPr lang="en-US" sz="1800" dirty="0">
                <a:latin typeface="+mn-lt"/>
              </a:rPr>
              <a:t> the data by handling missing values and normalizing </a:t>
            </a:r>
            <a:r>
              <a:rPr lang="en-US" sz="1800" dirty="0" smtClean="0">
                <a:latin typeface="+mn-lt"/>
              </a:rPr>
              <a:t>variables.</a:t>
            </a:r>
          </a:p>
          <a:p>
            <a:pPr>
              <a:spcAft>
                <a:spcPts val="800"/>
              </a:spcAft>
            </a:pPr>
            <a:r>
              <a:rPr lang="en-US" sz="1800" dirty="0" smtClean="0">
                <a:latin typeface="+mn-lt"/>
              </a:rPr>
              <a:t>Exploratory </a:t>
            </a:r>
            <a:r>
              <a:rPr lang="en-US" sz="1800" dirty="0">
                <a:latin typeface="+mn-lt"/>
              </a:rPr>
              <a:t>Data Analysis (EDA)Visualize trends and correlations between waste emissions, population, and sanitation factors</a:t>
            </a:r>
            <a:r>
              <a:rPr lang="en-US" sz="1800" dirty="0" smtClean="0">
                <a:latin typeface="+mn-lt"/>
              </a:rPr>
              <a:t>.</a:t>
            </a:r>
          </a:p>
          <a:p>
            <a:pPr>
              <a:spcAft>
                <a:spcPts val="800"/>
              </a:spcAft>
            </a:pPr>
            <a:r>
              <a:rPr lang="en-US" sz="1800" dirty="0" smtClean="0">
                <a:latin typeface="+mn-lt"/>
              </a:rPr>
              <a:t>Feature </a:t>
            </a:r>
            <a:r>
              <a:rPr lang="en-US" sz="1800" dirty="0">
                <a:latin typeface="+mn-lt"/>
              </a:rPr>
              <a:t>Selection &amp; </a:t>
            </a:r>
            <a:r>
              <a:rPr lang="en-US" sz="1800" dirty="0" smtClean="0">
                <a:latin typeface="+mn-lt"/>
              </a:rPr>
              <a:t>Engineering Select </a:t>
            </a:r>
            <a:r>
              <a:rPr lang="en-US" sz="1800" dirty="0">
                <a:latin typeface="+mn-lt"/>
              </a:rPr>
              <a:t>key features like waste management efficiency and population growth to improve predictions</a:t>
            </a:r>
            <a:r>
              <a:rPr lang="en-US" sz="1800" dirty="0" smtClean="0">
                <a:latin typeface="+mn-lt"/>
              </a:rPr>
              <a:t>.</a:t>
            </a:r>
          </a:p>
          <a:p>
            <a:pPr>
              <a:spcAft>
                <a:spcPts val="800"/>
              </a:spcAft>
            </a:pPr>
            <a:r>
              <a:rPr lang="en-US" sz="1800" dirty="0" smtClean="0">
                <a:latin typeface="+mn-lt"/>
              </a:rPr>
              <a:t>Model </a:t>
            </a:r>
            <a:r>
              <a:rPr lang="en-US" sz="1800" dirty="0">
                <a:latin typeface="+mn-lt"/>
              </a:rPr>
              <a:t>Implementation (Logistic Regression)Split data into training and testing sets and apply Logistic </a:t>
            </a:r>
            <a:r>
              <a:rPr lang="en-US" sz="1800" dirty="0" smtClean="0">
                <a:latin typeface="+mn-lt"/>
              </a:rPr>
              <a:t>Regression . Optimize </a:t>
            </a:r>
            <a:r>
              <a:rPr lang="en-US" sz="1800" dirty="0">
                <a:latin typeface="+mn-lt"/>
              </a:rPr>
              <a:t>the model with techniques like feature scaling and regularization</a:t>
            </a:r>
            <a:r>
              <a:rPr lang="en-US" sz="1800" dirty="0" smtClean="0">
                <a:latin typeface="+mn-lt"/>
              </a:rPr>
              <a:t>.</a:t>
            </a:r>
          </a:p>
          <a:p>
            <a:pPr>
              <a:spcAft>
                <a:spcPts val="800"/>
              </a:spcAft>
            </a:pPr>
            <a:r>
              <a:rPr lang="en-US" sz="1800" dirty="0" smtClean="0">
                <a:latin typeface="+mn-lt"/>
              </a:rPr>
              <a:t>Model </a:t>
            </a:r>
            <a:r>
              <a:rPr lang="en-US" sz="1800" dirty="0">
                <a:latin typeface="+mn-lt"/>
              </a:rPr>
              <a:t>Evaluation in Google </a:t>
            </a:r>
            <a:r>
              <a:rPr lang="en-US" sz="1800" dirty="0" err="1">
                <a:latin typeface="+mn-lt"/>
              </a:rPr>
              <a:t>ColabUse</a:t>
            </a:r>
            <a:r>
              <a:rPr lang="en-US" sz="1800" dirty="0">
                <a:latin typeface="+mn-lt"/>
              </a:rPr>
              <a:t> accuracy, precision, recall, and F1-score to assess </a:t>
            </a:r>
            <a:r>
              <a:rPr lang="en-US" sz="1800" dirty="0" smtClean="0">
                <a:latin typeface="+mn-lt"/>
              </a:rPr>
              <a:t>performance . </a:t>
            </a:r>
          </a:p>
          <a:p>
            <a:pPr>
              <a:spcAft>
                <a:spcPts val="800"/>
              </a:spcAft>
            </a:pPr>
            <a:endParaRPr lang="en-US" sz="1800" dirty="0" smtClean="0">
              <a:latin typeface="+mn-lt"/>
            </a:endParaRPr>
          </a:p>
          <a:p>
            <a:pPr marL="285750" indent="-285750">
              <a:spcAft>
                <a:spcPts val="800"/>
              </a:spcAft>
              <a:buFont typeface="Arial" panose="020B0604020202020204" pitchFamily="34" charset="0"/>
              <a:buChar char="•"/>
            </a:pPr>
            <a:r>
              <a:rPr lang="en-US" sz="1800" dirty="0" smtClean="0">
                <a:latin typeface="+mn-lt"/>
              </a:rPr>
              <a:t> Algorithm </a:t>
            </a:r>
            <a:r>
              <a:rPr lang="en-US" sz="1800" dirty="0">
                <a:latin typeface="+mn-lt"/>
              </a:rPr>
              <a:t>Used</a:t>
            </a:r>
            <a:r>
              <a:rPr lang="en-US" sz="1800" dirty="0" smtClean="0">
                <a:latin typeface="+mn-lt"/>
              </a:rPr>
              <a:t>: Logistic Regression </a:t>
            </a:r>
          </a:p>
          <a:p>
            <a:pPr>
              <a:spcAft>
                <a:spcPts val="800"/>
              </a:spcAft>
            </a:pPr>
            <a:r>
              <a:rPr lang="en-US" sz="1800" dirty="0">
                <a:latin typeface="+mn-lt"/>
              </a:rPr>
              <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xmlns=""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xmlns=""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xmlns=""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xmlns=""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xmlns="" id="{EC8B546F-F91E-160B-DC7F-688AFB5A50EA}"/>
              </a:ext>
            </a:extLst>
          </p:cNvPr>
          <p:cNvSpPr txBox="1"/>
          <p:nvPr/>
        </p:nvSpPr>
        <p:spPr>
          <a:xfrm>
            <a:off x="212231" y="1365845"/>
            <a:ext cx="7095361" cy="4452501"/>
          </a:xfrm>
          <a:prstGeom prst="rect">
            <a:avLst/>
          </a:prstGeom>
          <a:noFill/>
        </p:spPr>
        <p:txBody>
          <a:bodyPr wrap="square" rtlCol="0">
            <a:spAutoFit/>
          </a:bodyPr>
          <a:lstStyle/>
          <a:p>
            <a:r>
              <a:rPr lang="en-US" sz="1800" dirty="0"/>
              <a:t>This study confirms the </a:t>
            </a:r>
            <a:r>
              <a:rPr lang="en-US" sz="1800" b="1" dirty="0"/>
              <a:t>severe impact of plastic waste on marine ecosystems</a:t>
            </a:r>
            <a:r>
              <a:rPr lang="en-US" sz="1800" dirty="0"/>
              <a:t> and the urgent need for better monitoring and management. By analyzing global emissions and waste management data, it identifies major pollution sources and weaknesses in current strategies.</a:t>
            </a:r>
          </a:p>
          <a:p>
            <a:r>
              <a:rPr lang="en-US" sz="1800" dirty="0"/>
              <a:t>Implementing </a:t>
            </a:r>
            <a:r>
              <a:rPr lang="en-US" sz="1800" b="1" dirty="0"/>
              <a:t>stricter waste policies, advancing recycling systems, and enhancing ocean monitoring</a:t>
            </a:r>
            <a:r>
              <a:rPr lang="en-US" sz="1800" dirty="0"/>
              <a:t> are key solutions to </a:t>
            </a:r>
            <a:r>
              <a:rPr lang="en-US" sz="1800" b="1" dirty="0"/>
              <a:t>reducing plastic pollution and protecting marine life for a sustainable future</a:t>
            </a:r>
            <a:r>
              <a:rPr lang="en-US" sz="1800" dirty="0" smtClean="0"/>
              <a:t>.</a:t>
            </a:r>
          </a:p>
          <a:p>
            <a:endParaRPr lang="en-US" sz="1800" dirty="0">
              <a:latin typeface="+mn-lt"/>
            </a:endParaRPr>
          </a:p>
          <a:p>
            <a:pPr>
              <a:spcAft>
                <a:spcPts val="800"/>
              </a:spcAft>
            </a:pPr>
            <a:r>
              <a:rPr lang="en-US" sz="1800" dirty="0" smtClean="0">
                <a:latin typeface="+mn-lt"/>
              </a:rPr>
              <a:t>    Future </a:t>
            </a:r>
            <a:r>
              <a:rPr lang="en-US" sz="1800" dirty="0">
                <a:latin typeface="+mn-lt"/>
              </a:rPr>
              <a:t>Work</a:t>
            </a:r>
            <a:r>
              <a:rPr lang="en-US" sz="1800" dirty="0" smtClean="0">
                <a:latin typeface="+mn-lt"/>
              </a:rPr>
              <a:t>:</a:t>
            </a:r>
          </a:p>
          <a:p>
            <a:pPr marL="228600" indent="-228600">
              <a:spcAft>
                <a:spcPts val="800"/>
              </a:spcAft>
              <a:buFont typeface="Arial" panose="020B0604020202020204" pitchFamily="34" charset="0"/>
              <a:buChar char="•"/>
            </a:pPr>
            <a:r>
              <a:rPr lang="en-US" sz="1800" dirty="0" smtClean="0">
                <a:latin typeface="+mn-lt"/>
              </a:rPr>
              <a:t>Public </a:t>
            </a:r>
            <a:r>
              <a:rPr lang="en-US" sz="1800" dirty="0">
                <a:latin typeface="+mn-lt"/>
              </a:rPr>
              <a:t>Awareness &amp; Policy Impact – Evaluating how awareness campaigns and policy changes influence plastic </a:t>
            </a:r>
            <a:r>
              <a:rPr lang="en-US" sz="1800" dirty="0" smtClean="0">
                <a:latin typeface="+mn-lt"/>
              </a:rPr>
              <a:t>waste reduction.</a:t>
            </a:r>
          </a:p>
          <a:p>
            <a:pPr marL="228600" indent="-228600">
              <a:spcAft>
                <a:spcPts val="800"/>
              </a:spcAft>
              <a:buFont typeface="Arial" panose="020B0604020202020204" pitchFamily="34" charset="0"/>
              <a:buChar char="•"/>
            </a:pPr>
            <a:r>
              <a:rPr lang="en-US" sz="1800" dirty="0" smtClean="0">
                <a:latin typeface="+mn-lt"/>
              </a:rPr>
              <a:t>Sustainable </a:t>
            </a:r>
            <a:r>
              <a:rPr lang="en-US" sz="1800" dirty="0">
                <a:latin typeface="+mn-lt"/>
              </a:rPr>
              <a:t>Alternatives – Researching eco-friendly materials to replace plastic and reduce ocean pollution at the source.</a:t>
            </a:r>
          </a:p>
        </p:txBody>
      </p:sp>
      <p:sp>
        <p:nvSpPr>
          <p:cNvPr id="8" name="TextBox 7">
            <a:extLst>
              <a:ext uri="{FF2B5EF4-FFF2-40B4-BE49-F238E27FC236}">
                <a16:creationId xmlns:a16="http://schemas.microsoft.com/office/drawing/2014/main" xmlns=""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xmlns=""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xmlns=""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xmlns=""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xmlns="" id="{BB9BBC51-97FE-195B-71A2-9950C10C5B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1604ACCD-9A52-6722-E053-F1A1F578E5A4}"/>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GitHub Repository Link of a project</a:t>
            </a:r>
            <a:endParaRPr lang="en-IN" sz="2000" dirty="0">
              <a:solidFill>
                <a:srgbClr val="213163"/>
              </a:solidFill>
            </a:endParaRPr>
          </a:p>
        </p:txBody>
      </p:sp>
      <p:sp>
        <p:nvSpPr>
          <p:cNvPr id="4" name="TextBox 3">
            <a:extLst>
              <a:ext uri="{FF2B5EF4-FFF2-40B4-BE49-F238E27FC236}">
                <a16:creationId xmlns:a16="http://schemas.microsoft.com/office/drawing/2014/main" xmlns="" id="{053DAA1F-7CBE-5DEB-83E0-50E3B49B58C3}"/>
              </a:ext>
            </a:extLst>
          </p:cNvPr>
          <p:cNvSpPr txBox="1"/>
          <p:nvPr/>
        </p:nvSpPr>
        <p:spPr>
          <a:xfrm>
            <a:off x="210314" y="1461898"/>
            <a:ext cx="5926671" cy="369332"/>
          </a:xfrm>
          <a:prstGeom prst="rect">
            <a:avLst/>
          </a:prstGeom>
          <a:noFill/>
        </p:spPr>
        <p:txBody>
          <a:bodyPr wrap="square" rtlCol="0">
            <a:spAutoFit/>
          </a:bodyPr>
          <a:lstStyle/>
          <a:p>
            <a:pPr>
              <a:spcAft>
                <a:spcPts val="800"/>
              </a:spcAft>
            </a:pPr>
            <a:r>
              <a:rPr lang="en-US" sz="1800" dirty="0" err="1" smtClean="0">
                <a:latin typeface="+mn-lt"/>
                <a:hlinkClick r:id="rId3"/>
              </a:rPr>
              <a:t>Github</a:t>
            </a:r>
            <a:r>
              <a:rPr lang="en-US" sz="1800" dirty="0" smtClean="0">
                <a:latin typeface="+mn-lt"/>
                <a:hlinkClick r:id="rId3"/>
              </a:rPr>
              <a:t> Repository : </a:t>
            </a:r>
            <a:r>
              <a:rPr lang="en-US" sz="1800" dirty="0" err="1" smtClean="0">
                <a:latin typeface="+mn-lt"/>
                <a:hlinkClick r:id="rId3"/>
              </a:rPr>
              <a:t>Ocean_Pollution</a:t>
            </a:r>
            <a:endParaRPr lang="en-US" sz="1800" dirty="0">
              <a:latin typeface="+mn-lt"/>
            </a:endParaRPr>
          </a:p>
        </p:txBody>
      </p:sp>
    </p:spTree>
    <p:extLst>
      <p:ext uri="{BB962C8B-B14F-4D97-AF65-F5344CB8AC3E}">
        <p14:creationId xmlns:p14="http://schemas.microsoft.com/office/powerpoint/2010/main" val="1204039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xmlns="" id="{EC8B546F-F91E-160B-DC7F-688AFB5A50EA}"/>
              </a:ext>
            </a:extLst>
          </p:cNvPr>
          <p:cNvSpPr txBox="1"/>
          <p:nvPr/>
        </p:nvSpPr>
        <p:spPr>
          <a:xfrm>
            <a:off x="210314" y="1461898"/>
            <a:ext cx="5926671"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smtClean="0">
                <a:latin typeface="+mn-lt"/>
                <a:hlinkClick r:id="rId3"/>
              </a:rPr>
              <a:t>https://www.kaggle.com/imtkaggleteam</a:t>
            </a: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xmlns=""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c0fa2617-96bd-425d-8578-e93563fe37c5"/>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3766</TotalTime>
  <Words>506</Words>
  <Application>Microsoft Office PowerPoint</Application>
  <PresentationFormat>Widescreen</PresentationFormat>
  <Paragraphs>45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ACER</cp:lastModifiedBy>
  <cp:revision>75</cp:revision>
  <dcterms:modified xsi:type="dcterms:W3CDTF">2025-03-11T06:11:21Z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