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7" r:id="rId2"/>
    <p:sldId id="258" r:id="rId3"/>
    <p:sldId id="259" r:id="rId4"/>
    <p:sldId id="260" r:id="rId5"/>
    <p:sldId id="262" r:id="rId6"/>
    <p:sldId id="263" r:id="rId7"/>
    <p:sldId id="264" r:id="rId8"/>
    <p:sldId id="266"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0" d="100"/>
          <a:sy n="90" d="100"/>
        </p:scale>
        <p:origin x="-398"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12192000" cy="4572000"/>
          </a:xfrm>
          <a:prstGeom prst="rect">
            <a:avLst/>
          </a:prstGeom>
        </p:spPr>
      </p:pic>
      <p:sp>
        <p:nvSpPr>
          <p:cNvPr id="4" name="Date Placeholder 3"/>
          <p:cNvSpPr>
            <a:spLocks noGrp="1"/>
          </p:cNvSpPr>
          <p:nvPr>
            <p:ph type="dt" sz="half" idx="10"/>
          </p:nvPr>
        </p:nvSpPr>
        <p:spPr/>
        <p:txBody>
          <a:bodyPr/>
          <a:lstStyle/>
          <a:p>
            <a:fld id="{7643AF8B-DEA9-4F6A-8C74-CE1CF4BC7FF0}" type="datetimeFigureOut">
              <a:rPr lang="en-IN" smtClean="0"/>
              <a:t>24-01-2023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FF1192-F046-49F4-A18F-F64B2AE96900}" type="slidenum">
              <a:rPr lang="en-IN" smtClean="0"/>
              <a:t>‹#›</a:t>
            </a:fld>
            <a:endParaRPr lang="en-IN"/>
          </a:p>
        </p:txBody>
      </p:sp>
      <p:sp>
        <p:nvSpPr>
          <p:cNvPr id="3" name="Subtitle 2"/>
          <p:cNvSpPr>
            <a:spLocks noGrp="1"/>
          </p:cNvSpPr>
          <p:nvPr>
            <p:ph type="subTitle" idx="1"/>
          </p:nvPr>
        </p:nvSpPr>
        <p:spPr>
          <a:xfrm>
            <a:off x="1625600" y="3886200"/>
            <a:ext cx="85344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914400" y="2007889"/>
            <a:ext cx="103632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43AF8B-DEA9-4F6A-8C74-CE1CF4BC7FF0}" type="datetimeFigureOut">
              <a:rPr lang="en-IN" smtClean="0"/>
              <a:t>24-01-2023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FF1192-F046-49F4-A18F-F64B2AE9690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43AF8B-DEA9-4F6A-8C74-CE1CF4BC7FF0}" type="datetimeFigureOut">
              <a:rPr lang="en-IN" smtClean="0"/>
              <a:t>24-01-2023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FF1192-F046-49F4-A18F-F64B2AE96900}"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105664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7643AF8B-DEA9-4F6A-8C74-CE1CF4BC7FF0}" type="datetimeFigureOut">
              <a:rPr lang="en-IN" smtClean="0"/>
              <a:t>24-01-2023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FF1192-F046-49F4-A18F-F64B2AE96900}" type="slidenum">
              <a:rPr lang="en-IN" smtClean="0"/>
              <a:t>‹#›</a:t>
            </a:fld>
            <a:endParaRPr lang="en-IN"/>
          </a:p>
        </p:txBody>
      </p:sp>
      <p:sp>
        <p:nvSpPr>
          <p:cNvPr id="8" name="Content Placeholder 7"/>
          <p:cNvSpPr>
            <a:spLocks noGrp="1"/>
          </p:cNvSpPr>
          <p:nvPr>
            <p:ph sz="quarter" idx="13"/>
          </p:nvPr>
        </p:nvSpPr>
        <p:spPr>
          <a:xfrm>
            <a:off x="812800" y="1600200"/>
            <a:ext cx="105664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801" y="4962526"/>
            <a:ext cx="10513484"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12801" y="3462339"/>
            <a:ext cx="10513484"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43AF8B-DEA9-4F6A-8C74-CE1CF4BC7FF0}" type="datetimeFigureOut">
              <a:rPr lang="en-IN" smtClean="0"/>
              <a:t>24-01-2023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FF1192-F046-49F4-A18F-F64B2AE96900}"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812800" y="1600200"/>
            <a:ext cx="49784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6400800" y="1600200"/>
            <a:ext cx="49784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812800" y="274638"/>
            <a:ext cx="105664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7643AF8B-DEA9-4F6A-8C74-CE1CF4BC7FF0}" type="datetimeFigureOut">
              <a:rPr lang="en-IN" smtClean="0"/>
              <a:t>24-01-2023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FF1192-F046-49F4-A18F-F64B2AE96900}"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6400800" y="2209800"/>
            <a:ext cx="49784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812800" y="2209800"/>
            <a:ext cx="49784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812800" y="274638"/>
            <a:ext cx="10566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2800" y="1600200"/>
            <a:ext cx="49784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6400800" y="1600200"/>
            <a:ext cx="49784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7643AF8B-DEA9-4F6A-8C74-CE1CF4BC7FF0}" type="datetimeFigureOut">
              <a:rPr lang="en-IN" smtClean="0"/>
              <a:t>24-01-2023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FF1192-F046-49F4-A18F-F64B2AE96900}"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105664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643AF8B-DEA9-4F6A-8C74-CE1CF4BC7FF0}" type="datetimeFigureOut">
              <a:rPr lang="en-IN" smtClean="0"/>
              <a:t>24-01-2023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CFF1192-F046-49F4-A18F-F64B2AE9690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43AF8B-DEA9-4F6A-8C74-CE1CF4BC7FF0}" type="datetimeFigureOut">
              <a:rPr lang="en-IN" smtClean="0"/>
              <a:t>24-01-2023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CFF1192-F046-49F4-A18F-F64B2AE9690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5283200" y="1447800"/>
            <a:ext cx="61976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816864" y="1447800"/>
            <a:ext cx="39624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16864" y="2547892"/>
            <a:ext cx="39624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43AF8B-DEA9-4F6A-8C74-CE1CF4BC7FF0}" type="datetimeFigureOut">
              <a:rPr lang="en-IN" smtClean="0"/>
              <a:t>24-01-2023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FF1192-F046-49F4-A18F-F64B2AE96900}"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12192000" cy="6858000"/>
          </a:xfrm>
          <a:prstGeom prst="rect">
            <a:avLst/>
          </a:prstGeom>
        </p:spPr>
      </p:pic>
      <p:sp>
        <p:nvSpPr>
          <p:cNvPr id="2" name="Title 1"/>
          <p:cNvSpPr>
            <a:spLocks noGrp="1"/>
          </p:cNvSpPr>
          <p:nvPr>
            <p:ph type="title"/>
          </p:nvPr>
        </p:nvSpPr>
        <p:spPr>
          <a:xfrm>
            <a:off x="812800" y="1447800"/>
            <a:ext cx="39624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6209792" y="1447800"/>
            <a:ext cx="4559808"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12800" y="2547891"/>
            <a:ext cx="39624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43AF8B-DEA9-4F6A-8C74-CE1CF4BC7FF0}" type="datetimeFigureOut">
              <a:rPr lang="en-IN" smtClean="0"/>
              <a:t>24-01-2023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FF1192-F046-49F4-A18F-F64B2AE96900}"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12192000" cy="6858000"/>
          </a:xfrm>
          <a:prstGeom prst="rect">
            <a:avLst/>
          </a:prstGeom>
        </p:spPr>
      </p:pic>
      <p:sp>
        <p:nvSpPr>
          <p:cNvPr id="2" name="Title Placeholder 1"/>
          <p:cNvSpPr>
            <a:spLocks noGrp="1"/>
          </p:cNvSpPr>
          <p:nvPr>
            <p:ph type="title"/>
          </p:nvPr>
        </p:nvSpPr>
        <p:spPr>
          <a:xfrm>
            <a:off x="812800" y="274638"/>
            <a:ext cx="105664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2800" y="1600201"/>
            <a:ext cx="105664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7620000" y="6356351"/>
            <a:ext cx="2032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7643AF8B-DEA9-4F6A-8C74-CE1CF4BC7FF0}" type="datetimeFigureOut">
              <a:rPr lang="en-IN" smtClean="0"/>
              <a:t>24-01-2023</a:t>
            </a:fld>
            <a:endParaRPr lang="en-IN"/>
          </a:p>
        </p:txBody>
      </p:sp>
      <p:sp>
        <p:nvSpPr>
          <p:cNvPr id="5" name="Footer Placeholder 4"/>
          <p:cNvSpPr>
            <a:spLocks noGrp="1"/>
          </p:cNvSpPr>
          <p:nvPr>
            <p:ph type="ftr" sz="quarter" idx="3"/>
          </p:nvPr>
        </p:nvSpPr>
        <p:spPr>
          <a:xfrm>
            <a:off x="812800" y="6356351"/>
            <a:ext cx="38608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IN"/>
          </a:p>
        </p:txBody>
      </p:sp>
      <p:sp>
        <p:nvSpPr>
          <p:cNvPr id="6" name="Slide Number Placeholder 5"/>
          <p:cNvSpPr>
            <a:spLocks noGrp="1"/>
          </p:cNvSpPr>
          <p:nvPr>
            <p:ph type="sldNum" sz="quarter" idx="4"/>
          </p:nvPr>
        </p:nvSpPr>
        <p:spPr>
          <a:xfrm>
            <a:off x="10058400" y="6356351"/>
            <a:ext cx="1320800" cy="365125"/>
          </a:xfrm>
          <a:prstGeom prst="rect">
            <a:avLst/>
          </a:prstGeom>
        </p:spPr>
        <p:txBody>
          <a:bodyPr vert="horz" lIns="91440" tIns="45720" rIns="91440" bIns="45720" rtlCol="0" anchor="ctr"/>
          <a:lstStyle>
            <a:lvl1pPr algn="r">
              <a:defRPr sz="1100" baseline="0">
                <a:solidFill>
                  <a:schemeClr val="tx1"/>
                </a:solidFill>
              </a:defRPr>
            </a:lvl1pPr>
          </a:lstStyle>
          <a:p>
            <a:fld id="{9CFF1192-F046-49F4-A18F-F64B2AE96900}"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8894" y="1455260"/>
            <a:ext cx="8825657" cy="1915647"/>
          </a:xfrm>
        </p:spPr>
        <p:txBody>
          <a:bodyPr>
            <a:normAutofit fontScale="90000"/>
          </a:bodyPr>
          <a:lstStyle/>
          <a:p>
            <a:pPr algn="r"/>
            <a:r>
              <a:rPr lang="en-IN" sz="2000" dirty="0"/>
              <a:t/>
            </a:r>
            <a:br>
              <a:rPr lang="en-IN" sz="2000" dirty="0"/>
            </a:br>
            <a:r>
              <a:rPr lang="en-IN" sz="2000" dirty="0"/>
              <a:t> </a:t>
            </a:r>
            <a:r>
              <a:rPr lang="en-IN" sz="2000" dirty="0">
                <a:latin typeface="Lucida Calligraphy" panose="03010101010101010101" pitchFamily="66" charset="0"/>
              </a:rPr>
              <a:t>A </a:t>
            </a:r>
            <a:r>
              <a:rPr lang="en-IN" sz="2000" dirty="0" smtClean="0">
                <a:latin typeface="Lucida Calligraphy" panose="03010101010101010101" pitchFamily="66" charset="0"/>
              </a:rPr>
              <a:t>Summary presentation on</a:t>
            </a:r>
            <a:br>
              <a:rPr lang="en-IN" sz="2000" dirty="0" smtClean="0">
                <a:latin typeface="Lucida Calligraphy" panose="03010101010101010101" pitchFamily="66" charset="0"/>
              </a:rPr>
            </a:br>
            <a:r>
              <a:rPr lang="en-IN" sz="2000" dirty="0" smtClean="0">
                <a:solidFill>
                  <a:srgbClr val="002060"/>
                </a:solidFill>
                <a:latin typeface="Lucida Calligraphy" panose="03010101010101010101" pitchFamily="66" charset="0"/>
              </a:rPr>
              <a:t>   </a:t>
            </a:r>
            <a:r>
              <a:rPr lang="en-IN" sz="2000" dirty="0">
                <a:solidFill>
                  <a:srgbClr val="002060"/>
                </a:solidFill>
                <a:latin typeface="Lucida Calligraphy" panose="03010101010101010101" pitchFamily="66" charset="0"/>
              </a:rPr>
              <a:t/>
            </a:r>
            <a:br>
              <a:rPr lang="en-IN" sz="2000" dirty="0">
                <a:solidFill>
                  <a:srgbClr val="002060"/>
                </a:solidFill>
                <a:latin typeface="Lucida Calligraphy" panose="03010101010101010101" pitchFamily="66" charset="0"/>
              </a:rPr>
            </a:br>
            <a:r>
              <a:rPr lang="en-IN" b="1" dirty="0" smtClean="0">
                <a:solidFill>
                  <a:srgbClr val="FFFF00"/>
                </a:solidFill>
                <a:latin typeface="Lucida Calligraphy" panose="03010101010101010101" pitchFamily="66" charset="0"/>
              </a:rPr>
              <a:t>movie recommendation search system</a:t>
            </a:r>
            <a:r>
              <a:rPr lang="en-IN" b="1" dirty="0" smtClean="0">
                <a:solidFill>
                  <a:srgbClr val="FF0000"/>
                </a:solidFill>
                <a:latin typeface="Lucida Calligraphy" panose="03010101010101010101" pitchFamily="66" charset="0"/>
              </a:rPr>
              <a:t/>
            </a:r>
            <a:br>
              <a:rPr lang="en-IN" b="1" dirty="0" smtClean="0">
                <a:solidFill>
                  <a:srgbClr val="FF0000"/>
                </a:solidFill>
                <a:latin typeface="Lucida Calligraphy" panose="03010101010101010101" pitchFamily="66" charset="0"/>
              </a:rPr>
            </a:br>
            <a:r>
              <a:rPr lang="en-IN" sz="2200" b="1" dirty="0" smtClean="0">
                <a:solidFill>
                  <a:srgbClr val="002060"/>
                </a:solidFill>
                <a:latin typeface="Lucida Calligraphy" panose="03010101010101010101" pitchFamily="66" charset="0"/>
              </a:rPr>
              <a:t> </a:t>
            </a:r>
            <a:r>
              <a:rPr lang="en-IN" sz="2200" dirty="0">
                <a:solidFill>
                  <a:srgbClr val="002060"/>
                </a:solidFill>
                <a:latin typeface="Lucida Calligraphy" panose="03010101010101010101" pitchFamily="66" charset="0"/>
              </a:rPr>
              <a:t/>
            </a:r>
            <a:br>
              <a:rPr lang="en-IN" sz="2200" dirty="0">
                <a:solidFill>
                  <a:srgbClr val="002060"/>
                </a:solidFill>
                <a:latin typeface="Lucida Calligraphy" panose="03010101010101010101" pitchFamily="66" charset="0"/>
              </a:rPr>
            </a:br>
            <a:r>
              <a:rPr lang="en-IN" sz="2000" dirty="0">
                <a:solidFill>
                  <a:srgbClr val="002060"/>
                </a:solidFill>
                <a:latin typeface="Lucida Calligraphy" panose="03010101010101010101" pitchFamily="66" charset="0"/>
              </a:rPr>
              <a:t>(</a:t>
            </a:r>
            <a:r>
              <a:rPr lang="en-IN" sz="1200" dirty="0">
                <a:solidFill>
                  <a:srgbClr val="FFFF00"/>
                </a:solidFill>
                <a:latin typeface="Lucida Calligraphy" panose="03010101010101010101" pitchFamily="66" charset="0"/>
              </a:rPr>
              <a:t>Submitted in partial </a:t>
            </a:r>
            <a:r>
              <a:rPr lang="en-IN" sz="1200" dirty="0" smtClean="0">
                <a:solidFill>
                  <a:srgbClr val="FFFF00"/>
                </a:solidFill>
                <a:latin typeface="Lucida Calligraphy" panose="03010101010101010101" pitchFamily="66" charset="0"/>
              </a:rPr>
              <a:t>fulfilment </a:t>
            </a:r>
            <a:r>
              <a:rPr lang="en-IN" sz="1200" dirty="0">
                <a:solidFill>
                  <a:srgbClr val="FFFF00"/>
                </a:solidFill>
                <a:latin typeface="Lucida Calligraphy" panose="03010101010101010101" pitchFamily="66" charset="0"/>
              </a:rPr>
              <a:t>of the requirement for the award of degree of Bachelor of Computer Application</a:t>
            </a:r>
            <a:r>
              <a:rPr lang="en-IN" sz="2000" dirty="0">
                <a:solidFill>
                  <a:srgbClr val="FFFF00"/>
                </a:solidFill>
              </a:rPr>
              <a:t>) </a:t>
            </a:r>
          </a:p>
        </p:txBody>
      </p:sp>
      <p:sp>
        <p:nvSpPr>
          <p:cNvPr id="4" name="Text Placeholder 3"/>
          <p:cNvSpPr>
            <a:spLocks noGrp="1"/>
          </p:cNvSpPr>
          <p:nvPr>
            <p:ph type="body" idx="1"/>
          </p:nvPr>
        </p:nvSpPr>
        <p:spPr>
          <a:xfrm>
            <a:off x="5800345" y="4395216"/>
            <a:ext cx="5152580" cy="1304379"/>
          </a:xfrm>
        </p:spPr>
        <p:txBody>
          <a:bodyPr>
            <a:noAutofit/>
          </a:bodyPr>
          <a:lstStyle/>
          <a:p>
            <a:pPr algn="r"/>
            <a:r>
              <a:rPr lang="en-IN" sz="1600" dirty="0" smtClean="0">
                <a:solidFill>
                  <a:srgbClr val="FFFF00"/>
                </a:solidFill>
                <a:latin typeface="Lucida Calligraphy" panose="03010101010101010101" pitchFamily="66" charset="0"/>
              </a:rPr>
              <a:t>Session : 2022-23</a:t>
            </a:r>
          </a:p>
          <a:p>
            <a:pPr algn="r"/>
            <a:r>
              <a:rPr lang="en-IN" sz="1600" dirty="0" smtClean="0">
                <a:solidFill>
                  <a:srgbClr val="FFFF00"/>
                </a:solidFill>
                <a:latin typeface="Lucida Calligraphy" panose="03010101010101010101" pitchFamily="66" charset="0"/>
              </a:rPr>
              <a:t>Roll number : 200820040088</a:t>
            </a:r>
          </a:p>
          <a:p>
            <a:pPr algn="r"/>
            <a:r>
              <a:rPr lang="en-IN" sz="1600" dirty="0" smtClean="0">
                <a:solidFill>
                  <a:srgbClr val="FFFF00"/>
                </a:solidFill>
                <a:latin typeface="Lucida Calligraphy" panose="03010101010101010101" pitchFamily="66" charset="0"/>
              </a:rPr>
              <a:t>Name : TANISHQ GUPTA</a:t>
            </a:r>
          </a:p>
        </p:txBody>
      </p:sp>
    </p:spTree>
    <p:extLst>
      <p:ext uri="{BB962C8B-B14F-4D97-AF65-F5344CB8AC3E}">
        <p14:creationId xmlns:p14="http://schemas.microsoft.com/office/powerpoint/2010/main" val="17015377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400" dirty="0" smtClean="0">
                <a:solidFill>
                  <a:srgbClr val="FFFF00"/>
                </a:solidFill>
                <a:latin typeface="Lucida Calligraphy" panose="03010101010101010101" pitchFamily="66" charset="0"/>
              </a:rPr>
              <a:t>INTRODUCTION</a:t>
            </a:r>
            <a:endParaRPr lang="en-IN" sz="4400" dirty="0">
              <a:solidFill>
                <a:srgbClr val="FFFF00"/>
              </a:solidFill>
              <a:latin typeface="Lucida Calligraphy" panose="03010101010101010101" pitchFamily="66" charset="0"/>
            </a:endParaRPr>
          </a:p>
        </p:txBody>
      </p:sp>
      <p:sp>
        <p:nvSpPr>
          <p:cNvPr id="4" name="Content Placeholder 3"/>
          <p:cNvSpPr>
            <a:spLocks noGrp="1"/>
          </p:cNvSpPr>
          <p:nvPr>
            <p:ph sz="quarter" idx="13"/>
          </p:nvPr>
        </p:nvSpPr>
        <p:spPr>
          <a:xfrm>
            <a:off x="1103312" y="2612571"/>
            <a:ext cx="10546144" cy="3635828"/>
          </a:xfrm>
        </p:spPr>
        <p:txBody>
          <a:bodyPr>
            <a:normAutofit/>
          </a:bodyPr>
          <a:lstStyle/>
          <a:p>
            <a:pPr>
              <a:lnSpc>
                <a:spcPct val="100000"/>
              </a:lnSpc>
            </a:pPr>
            <a:r>
              <a:rPr lang="en-IN" sz="2000" dirty="0">
                <a:latin typeface="Lucida Calligraphy" pitchFamily="66" charset="0"/>
              </a:rPr>
              <a:t>A recommendation system or recommendation engine is a model used for information filtering where it tries to predict the preferences of a user and provide suggests based on these preferences. These systems have become increasingly popular nowadays and are widely used today in areas such as movies, music, books, videos, clothing, restaurants, food, places and other utilities. These systems collect information about a user's preferences and behaviour, and then use this information to improve their suggestions in the future. Movies are a part and parcel of life. </a:t>
            </a:r>
          </a:p>
        </p:txBody>
      </p:sp>
    </p:spTree>
    <p:extLst>
      <p:ext uri="{BB962C8B-B14F-4D97-AF65-F5344CB8AC3E}">
        <p14:creationId xmlns:p14="http://schemas.microsoft.com/office/powerpoint/2010/main" val="19520879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07333" y="353473"/>
            <a:ext cx="3991238" cy="1717923"/>
          </a:xfrm>
        </p:spPr>
        <p:txBody>
          <a:bodyPr>
            <a:normAutofit fontScale="90000"/>
          </a:bodyPr>
          <a:lstStyle/>
          <a:p>
            <a:r>
              <a:rPr lang="en-IN" b="1" u="sng" dirty="0" smtClean="0">
                <a:solidFill>
                  <a:srgbClr val="FFFF00"/>
                </a:solidFill>
                <a:latin typeface="Lucida Calligraphy" panose="03010101010101010101" pitchFamily="66" charset="0"/>
              </a:rPr>
              <a:t/>
            </a:r>
            <a:br>
              <a:rPr lang="en-IN" b="1" u="sng" dirty="0" smtClean="0">
                <a:solidFill>
                  <a:srgbClr val="FFFF00"/>
                </a:solidFill>
                <a:latin typeface="Lucida Calligraphy" panose="03010101010101010101" pitchFamily="66" charset="0"/>
              </a:rPr>
            </a:br>
            <a:r>
              <a:rPr lang="en-IN" b="1" dirty="0">
                <a:solidFill>
                  <a:srgbClr val="FFFF00"/>
                </a:solidFill>
                <a:latin typeface="Lucida Calligraphy" panose="03010101010101010101" pitchFamily="66" charset="0"/>
              </a:rPr>
              <a:t>movie recommendation search </a:t>
            </a:r>
            <a:r>
              <a:rPr lang="en-IN" b="1" dirty="0" smtClean="0">
                <a:solidFill>
                  <a:srgbClr val="FFFF00"/>
                </a:solidFill>
                <a:latin typeface="Lucida Calligraphy" panose="03010101010101010101" pitchFamily="66" charset="0"/>
              </a:rPr>
              <a:t>system</a:t>
            </a:r>
            <a:endParaRPr lang="en-IN" sz="3600" dirty="0">
              <a:solidFill>
                <a:srgbClr val="FFFF00"/>
              </a:solidFill>
              <a:latin typeface="Lucida Calligraphy" panose="03010101010101010101" pitchFamily="66" charset="0"/>
            </a:endParaRPr>
          </a:p>
        </p:txBody>
      </p:sp>
      <p:pic>
        <p:nvPicPr>
          <p:cNvPr id="2050" name="Picture 2" descr="E:\626\Movie-Recommendation-System-main\Annotation 2023-01-18 06555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28997" y="620762"/>
            <a:ext cx="5252176" cy="2515864"/>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E:\626\Movie-Recommendation-System-main\Annotation 2023-01-18 06555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5426" y="3136627"/>
            <a:ext cx="5144257" cy="287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3268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4"/>
          </p:nvPr>
        </p:nvSpPr>
        <p:spPr/>
        <p:txBody>
          <a:bodyPr>
            <a:normAutofit fontScale="92500" lnSpcReduction="20000"/>
          </a:bodyPr>
          <a:lstStyle/>
          <a:p>
            <a:pPr lvl="0"/>
            <a:r>
              <a:rPr lang="en-IN" b="1" dirty="0">
                <a:latin typeface="Lucida Calligraphy" pitchFamily="66" charset="0"/>
              </a:rPr>
              <a:t>Work on several numbers of data:</a:t>
            </a:r>
            <a:endParaRPr lang="en-IN" dirty="0">
              <a:latin typeface="Lucida Calligraphy" pitchFamily="66" charset="0"/>
            </a:endParaRPr>
          </a:p>
          <a:p>
            <a:pPr marL="0" indent="0">
              <a:buNone/>
            </a:pPr>
            <a:r>
              <a:rPr lang="en-IN" dirty="0">
                <a:latin typeface="Lucida Calligraphy" pitchFamily="66" charset="0"/>
              </a:rPr>
              <a:t>The number of choices for anything on internet is very high and it’s tedious to refine most wanted data by self while searching. The scope of this proposal system includes working within numerous data, with ease.</a:t>
            </a:r>
          </a:p>
          <a:p>
            <a:pPr lvl="0"/>
            <a:r>
              <a:rPr lang="en-IN" b="1" dirty="0">
                <a:latin typeface="Lucida Calligraphy" pitchFamily="66" charset="0"/>
              </a:rPr>
              <a:t>Saving of time:</a:t>
            </a:r>
            <a:endParaRPr lang="en-IN" dirty="0">
              <a:latin typeface="Lucida Calligraphy" pitchFamily="66" charset="0"/>
            </a:endParaRPr>
          </a:p>
          <a:p>
            <a:pPr marL="0" indent="0">
              <a:buNone/>
            </a:pPr>
            <a:r>
              <a:rPr lang="en-IN" dirty="0">
                <a:latin typeface="Lucida Calligraphy" pitchFamily="66" charset="0"/>
              </a:rPr>
              <a:t>Many people have problem selecting the alternative item of movie due to lack of time and due to search issues. Also movie recommendations from friends can be time consuming. The system helps in saving lots of time</a:t>
            </a:r>
            <a:r>
              <a:rPr lang="en-IN" dirty="0"/>
              <a:t>.</a:t>
            </a:r>
          </a:p>
          <a:p>
            <a:endParaRPr lang="en-IN" dirty="0"/>
          </a:p>
        </p:txBody>
      </p:sp>
      <p:sp>
        <p:nvSpPr>
          <p:cNvPr id="4" name="Text Placeholder 3"/>
          <p:cNvSpPr>
            <a:spLocks noGrp="1"/>
          </p:cNvSpPr>
          <p:nvPr>
            <p:ph sz="quarter" idx="13"/>
          </p:nvPr>
        </p:nvSpPr>
        <p:spPr/>
        <p:txBody>
          <a:bodyPr>
            <a:normAutofit fontScale="92500"/>
          </a:bodyPr>
          <a:lstStyle/>
          <a:p>
            <a:r>
              <a:rPr lang="en-IN" sz="1600" dirty="0" smtClean="0">
                <a:latin typeface="Lucida Calligraphy" pitchFamily="66" charset="0"/>
              </a:rPr>
              <a:t>The </a:t>
            </a:r>
            <a:r>
              <a:rPr lang="en-IN" sz="1600" dirty="0">
                <a:latin typeface="Lucida Calligraphy" pitchFamily="66" charset="0"/>
              </a:rPr>
              <a:t>primary goal of movie recommendation systems is to filter and predict only those movies that a corresponding user is most likely to want to watch. The ML algorithms for these recommendation systems use the data about this user from the system's database.</a:t>
            </a:r>
          </a:p>
          <a:p>
            <a:r>
              <a:rPr lang="en-IN" sz="1600" dirty="0">
                <a:latin typeface="Lucida Calligraphy" pitchFamily="66" charset="0"/>
              </a:rPr>
              <a:t>Excellent film analysis will explain how a film has been made: which filmmaking techniques have been chosen and why, how the visual storytelling supports the narrative, and the effect that filmmaking elements have on the viewer</a:t>
            </a:r>
            <a:r>
              <a:rPr lang="en-IN" dirty="0"/>
              <a:t>.</a:t>
            </a:r>
          </a:p>
          <a:p>
            <a:pPr marL="342900" indent="-342900">
              <a:buFont typeface="Wingdings" panose="05000000000000000000" pitchFamily="2" charset="2"/>
              <a:buChar char="Ø"/>
            </a:pPr>
            <a:endParaRPr lang="en-IN" sz="1500" dirty="0">
              <a:latin typeface="Lucida Calligraphy" panose="03010101010101010101" pitchFamily="66" charset="0"/>
            </a:endParaRPr>
          </a:p>
        </p:txBody>
      </p:sp>
      <p:sp>
        <p:nvSpPr>
          <p:cNvPr id="2" name="Title 1"/>
          <p:cNvSpPr>
            <a:spLocks noGrp="1"/>
          </p:cNvSpPr>
          <p:nvPr>
            <p:ph type="title"/>
          </p:nvPr>
        </p:nvSpPr>
        <p:spPr/>
        <p:txBody>
          <a:bodyPr/>
          <a:lstStyle/>
          <a:p>
            <a:pPr lvl="0" algn="ctr"/>
            <a:r>
              <a:rPr lang="en-US" b="1" dirty="0" smtClean="0">
                <a:solidFill>
                  <a:srgbClr val="FFFF00"/>
                </a:solidFill>
                <a:latin typeface="Lucida Calligraphy" panose="03010101010101010101" pitchFamily="66" charset="0"/>
              </a:rPr>
              <a:t>REAL WORLD</a:t>
            </a:r>
            <a:br>
              <a:rPr lang="en-US" b="1" dirty="0" smtClean="0">
                <a:solidFill>
                  <a:srgbClr val="FFFF00"/>
                </a:solidFill>
                <a:latin typeface="Lucida Calligraphy" panose="03010101010101010101" pitchFamily="66" charset="0"/>
              </a:rPr>
            </a:br>
            <a:r>
              <a:rPr lang="en-US" b="1" dirty="0" smtClean="0">
                <a:solidFill>
                  <a:srgbClr val="FFFF00"/>
                </a:solidFill>
                <a:latin typeface="Lucida Calligraphy" panose="03010101010101010101" pitchFamily="66" charset="0"/>
              </a:rPr>
              <a:t>REQUIREMENT </a:t>
            </a:r>
            <a:r>
              <a:rPr lang="en-US" b="1" dirty="0">
                <a:solidFill>
                  <a:srgbClr val="FFFF00"/>
                </a:solidFill>
                <a:latin typeface="Lucida Calligraphy" panose="03010101010101010101" pitchFamily="66" charset="0"/>
              </a:rPr>
              <a:t>ANALYSIS</a:t>
            </a:r>
            <a:r>
              <a:rPr lang="en-IN" sz="2800" dirty="0">
                <a:solidFill>
                  <a:srgbClr val="FFFF00"/>
                </a:solidFill>
                <a:latin typeface="Lucida Calligraphy" panose="03010101010101010101" pitchFamily="66" charset="0"/>
              </a:rPr>
              <a:t/>
            </a:r>
            <a:br>
              <a:rPr lang="en-IN" sz="2800" dirty="0">
                <a:solidFill>
                  <a:srgbClr val="FFFF00"/>
                </a:solidFill>
                <a:latin typeface="Lucida Calligraphy" panose="03010101010101010101" pitchFamily="66" charset="0"/>
              </a:rPr>
            </a:br>
            <a:endParaRPr lang="en-IN" dirty="0">
              <a:solidFill>
                <a:srgbClr val="FFFF00"/>
              </a:solidFill>
              <a:latin typeface="Lucida Calligraphy" panose="03010101010101010101" pitchFamily="66" charset="0"/>
            </a:endParaRPr>
          </a:p>
        </p:txBody>
      </p:sp>
      <p:sp>
        <p:nvSpPr>
          <p:cNvPr id="5" name="Text Placeholder 4"/>
          <p:cNvSpPr>
            <a:spLocks noGrp="1"/>
          </p:cNvSpPr>
          <p:nvPr>
            <p:ph type="body" idx="1"/>
          </p:nvPr>
        </p:nvSpPr>
        <p:spPr/>
        <p:txBody>
          <a:bodyPr>
            <a:normAutofit fontScale="62500" lnSpcReduction="20000"/>
          </a:bodyPr>
          <a:lstStyle/>
          <a:p>
            <a:pPr marL="0" lvl="1"/>
            <a:r>
              <a:rPr lang="en-US" sz="5100" dirty="0">
                <a:solidFill>
                  <a:schemeClr val="accent3">
                    <a:lumMod val="60000"/>
                    <a:lumOff val="40000"/>
                  </a:schemeClr>
                </a:solidFill>
                <a:latin typeface="Lucida Calligraphy" panose="03010101010101010101" pitchFamily="66" charset="0"/>
              </a:rPr>
              <a:t> PURPOSE</a:t>
            </a:r>
            <a:endParaRPr lang="en-IN" sz="5100" dirty="0"/>
          </a:p>
          <a:p>
            <a:endParaRPr lang="en-IN" dirty="0"/>
          </a:p>
        </p:txBody>
      </p:sp>
      <p:sp>
        <p:nvSpPr>
          <p:cNvPr id="6" name="Text Placeholder 5"/>
          <p:cNvSpPr>
            <a:spLocks noGrp="1"/>
          </p:cNvSpPr>
          <p:nvPr>
            <p:ph type="body" sz="quarter" idx="3"/>
          </p:nvPr>
        </p:nvSpPr>
        <p:spPr/>
        <p:txBody>
          <a:bodyPr>
            <a:noAutofit/>
          </a:bodyPr>
          <a:lstStyle/>
          <a:p>
            <a:r>
              <a:rPr lang="en-US" sz="4800" b="1" dirty="0">
                <a:solidFill>
                  <a:schemeClr val="accent3">
                    <a:lumMod val="60000"/>
                    <a:lumOff val="40000"/>
                  </a:schemeClr>
                </a:solidFill>
                <a:latin typeface="Lucida Calligraphy" panose="03010101010101010101" pitchFamily="66" charset="0"/>
              </a:rPr>
              <a:t>scope</a:t>
            </a:r>
            <a:endParaRPr lang="en-IN" sz="4800" dirty="0">
              <a:solidFill>
                <a:schemeClr val="accent3">
                  <a:lumMod val="60000"/>
                  <a:lumOff val="40000"/>
                </a:schemeClr>
              </a:solidFill>
            </a:endParaRPr>
          </a:p>
        </p:txBody>
      </p:sp>
    </p:spTree>
    <p:extLst>
      <p:ext uri="{BB962C8B-B14F-4D97-AF65-F5344CB8AC3E}">
        <p14:creationId xmlns:p14="http://schemas.microsoft.com/office/powerpoint/2010/main" val="17545979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a:xfrm>
            <a:off x="5149516" y="1251284"/>
            <a:ext cx="4831097" cy="4768516"/>
          </a:xfrm>
        </p:spPr>
        <p:txBody>
          <a:bodyPr>
            <a:normAutofit fontScale="92500" lnSpcReduction="10000"/>
          </a:bodyPr>
          <a:lstStyle/>
          <a:p>
            <a:pPr marL="0" indent="0">
              <a:buNone/>
            </a:pPr>
            <a:r>
              <a:rPr lang="en-IN" sz="1600" b="1" dirty="0">
                <a:solidFill>
                  <a:schemeClr val="accent3">
                    <a:lumMod val="60000"/>
                    <a:lumOff val="40000"/>
                  </a:schemeClr>
                </a:solidFill>
                <a:latin typeface="Lucida Calligraphy" panose="03010101010101010101" pitchFamily="66" charset="0"/>
              </a:rPr>
              <a:t>MINIMUM HARDWARE REQUIREMENT </a:t>
            </a:r>
            <a:endParaRPr lang="en-IN" sz="1600" b="1" dirty="0" smtClean="0">
              <a:solidFill>
                <a:schemeClr val="accent3">
                  <a:lumMod val="60000"/>
                  <a:lumOff val="40000"/>
                </a:schemeClr>
              </a:solidFill>
              <a:latin typeface="Lucida Calligraphy" panose="03010101010101010101" pitchFamily="66" charset="0"/>
            </a:endParaRPr>
          </a:p>
          <a:p>
            <a:pPr marL="0" indent="0">
              <a:buNone/>
            </a:pPr>
            <a:endParaRPr lang="en-IN" sz="1600" dirty="0">
              <a:solidFill>
                <a:schemeClr val="accent3">
                  <a:lumMod val="60000"/>
                  <a:lumOff val="40000"/>
                </a:schemeClr>
              </a:solidFill>
              <a:latin typeface="Lucida Calligraphy" panose="03010101010101010101" pitchFamily="66" charset="0"/>
            </a:endParaRPr>
          </a:p>
          <a:p>
            <a:r>
              <a:rPr lang="en-IN" sz="1600" dirty="0" smtClean="0">
                <a:latin typeface="Lucida Calligraphy" panose="03010101010101010101" pitchFamily="66" charset="0"/>
              </a:rPr>
              <a:t>512Mb </a:t>
            </a:r>
            <a:r>
              <a:rPr lang="en-IN" sz="1600" dirty="0">
                <a:latin typeface="Lucida Calligraphy" panose="03010101010101010101" pitchFamily="66" charset="0"/>
              </a:rPr>
              <a:t>of RAM </a:t>
            </a:r>
          </a:p>
          <a:p>
            <a:r>
              <a:rPr lang="en-IN" sz="1600" dirty="0" smtClean="0">
                <a:latin typeface="Lucida Calligraphy" panose="03010101010101010101" pitchFamily="66" charset="0"/>
              </a:rPr>
              <a:t>200mb </a:t>
            </a:r>
            <a:r>
              <a:rPr lang="en-IN" sz="1600" dirty="0">
                <a:latin typeface="Lucida Calligraphy" panose="03010101010101010101" pitchFamily="66" charset="0"/>
              </a:rPr>
              <a:t>of storage </a:t>
            </a:r>
          </a:p>
          <a:p>
            <a:r>
              <a:rPr lang="en-IN" sz="1600" dirty="0" smtClean="0">
                <a:latin typeface="Lucida Calligraphy" panose="03010101010101010101" pitchFamily="66" charset="0"/>
              </a:rPr>
              <a:t>5’6</a:t>
            </a:r>
            <a:r>
              <a:rPr lang="en-IN" sz="1600" dirty="0">
                <a:latin typeface="Lucida Calligraphy" panose="03010101010101010101" pitchFamily="66" charset="0"/>
              </a:rPr>
              <a:t>’’ display size </a:t>
            </a:r>
          </a:p>
          <a:p>
            <a:r>
              <a:rPr lang="en-IN" sz="1600" dirty="0" smtClean="0">
                <a:latin typeface="Lucida Calligraphy" panose="03010101010101010101" pitchFamily="66" charset="0"/>
              </a:rPr>
              <a:t>Web </a:t>
            </a:r>
            <a:r>
              <a:rPr lang="en-IN" sz="1600" dirty="0">
                <a:latin typeface="Lucida Calligraphy" panose="03010101010101010101" pitchFamily="66" charset="0"/>
              </a:rPr>
              <a:t>browser </a:t>
            </a:r>
          </a:p>
          <a:p>
            <a:r>
              <a:rPr lang="en-IN" sz="1600" dirty="0" smtClean="0">
                <a:latin typeface="Lucida Calligraphy" panose="03010101010101010101" pitchFamily="66" charset="0"/>
              </a:rPr>
              <a:t>Processor </a:t>
            </a:r>
            <a:r>
              <a:rPr lang="en-IN" sz="1600" dirty="0">
                <a:latin typeface="Lucida Calligraphy" panose="03010101010101010101" pitchFamily="66" charset="0"/>
              </a:rPr>
              <a:t>with PII or later version with 2.88 GHz or higher </a:t>
            </a:r>
            <a:endParaRPr lang="en-IN" sz="1600" dirty="0" smtClean="0">
              <a:latin typeface="Lucida Calligraphy" panose="03010101010101010101" pitchFamily="66" charset="0"/>
            </a:endParaRPr>
          </a:p>
          <a:p>
            <a:pPr marL="0" indent="0">
              <a:buNone/>
            </a:pPr>
            <a:endParaRPr lang="en-IN" sz="1600" b="1" dirty="0" smtClean="0">
              <a:solidFill>
                <a:schemeClr val="accent3">
                  <a:lumMod val="60000"/>
                  <a:lumOff val="40000"/>
                </a:schemeClr>
              </a:solidFill>
              <a:latin typeface="Lucida Calligraphy" panose="03010101010101010101" pitchFamily="66" charset="0"/>
            </a:endParaRPr>
          </a:p>
          <a:p>
            <a:pPr marL="0" indent="0">
              <a:buNone/>
            </a:pPr>
            <a:r>
              <a:rPr lang="en-IN" sz="1600" b="1" dirty="0" smtClean="0">
                <a:solidFill>
                  <a:schemeClr val="accent3">
                    <a:lumMod val="60000"/>
                    <a:lumOff val="40000"/>
                  </a:schemeClr>
                </a:solidFill>
                <a:latin typeface="Lucida Calligraphy" panose="03010101010101010101" pitchFamily="66" charset="0"/>
              </a:rPr>
              <a:t>SOFTWARE </a:t>
            </a:r>
            <a:r>
              <a:rPr lang="en-IN" sz="1600" b="1" dirty="0">
                <a:solidFill>
                  <a:schemeClr val="accent3">
                    <a:lumMod val="60000"/>
                    <a:lumOff val="40000"/>
                  </a:schemeClr>
                </a:solidFill>
                <a:latin typeface="Lucida Calligraphy" panose="03010101010101010101" pitchFamily="66" charset="0"/>
              </a:rPr>
              <a:t>REQUIREMENT </a:t>
            </a:r>
            <a:endParaRPr lang="en-IN" sz="1600" b="1" dirty="0" smtClean="0">
              <a:solidFill>
                <a:schemeClr val="accent3">
                  <a:lumMod val="60000"/>
                  <a:lumOff val="40000"/>
                </a:schemeClr>
              </a:solidFill>
              <a:latin typeface="Lucida Calligraphy" panose="03010101010101010101" pitchFamily="66" charset="0"/>
            </a:endParaRPr>
          </a:p>
          <a:p>
            <a:pPr marL="0" indent="0">
              <a:buNone/>
            </a:pPr>
            <a:endParaRPr lang="en-IN" sz="1600" dirty="0" smtClean="0">
              <a:latin typeface="Lucida Calligraphy" panose="03010101010101010101" pitchFamily="66" charset="0"/>
            </a:endParaRPr>
          </a:p>
          <a:p>
            <a:r>
              <a:rPr lang="en-IN" sz="1600" dirty="0" smtClean="0">
                <a:latin typeface="Lucida Calligraphy" panose="03010101010101010101" pitchFamily="66" charset="0"/>
              </a:rPr>
              <a:t>Front </a:t>
            </a:r>
            <a:r>
              <a:rPr lang="en-IN" sz="1600" dirty="0">
                <a:latin typeface="Lucida Calligraphy" panose="03010101010101010101" pitchFamily="66" charset="0"/>
              </a:rPr>
              <a:t>end: </a:t>
            </a:r>
            <a:r>
              <a:rPr lang="en-IN" sz="1600" dirty="0" err="1" smtClean="0">
                <a:latin typeface="Lucida Calligraphy" panose="03010101010101010101" pitchFamily="66" charset="0"/>
              </a:rPr>
              <a:t>VSCode</a:t>
            </a:r>
            <a:endParaRPr lang="en-IN" sz="1600" dirty="0" smtClean="0">
              <a:latin typeface="Lucida Calligraphy" panose="03010101010101010101" pitchFamily="66" charset="0"/>
            </a:endParaRPr>
          </a:p>
          <a:p>
            <a:r>
              <a:rPr lang="en-IN" sz="1600" dirty="0">
                <a:latin typeface="Lucida Calligraphy" panose="03010101010101010101" pitchFamily="66" charset="0"/>
              </a:rPr>
              <a:t>Operating system: Windows </a:t>
            </a:r>
            <a:endParaRPr lang="en-IN" sz="1600" dirty="0" smtClean="0">
              <a:latin typeface="Lucida Calligraphy" panose="03010101010101010101" pitchFamily="66" charset="0"/>
            </a:endParaRPr>
          </a:p>
          <a:p>
            <a:r>
              <a:rPr lang="en-IN" sz="1600" dirty="0" smtClean="0">
                <a:latin typeface="Lucida Calligraphy" panose="03010101010101010101" pitchFamily="66" charset="0"/>
              </a:rPr>
              <a:t>Back </a:t>
            </a:r>
            <a:r>
              <a:rPr lang="en-IN" sz="1600" dirty="0">
                <a:latin typeface="Lucida Calligraphy" panose="03010101010101010101" pitchFamily="66" charset="0"/>
              </a:rPr>
              <a:t>end: JavaScript </a:t>
            </a:r>
            <a:r>
              <a:rPr lang="en-US" b="1" dirty="0"/>
              <a:t> </a:t>
            </a:r>
            <a:endParaRPr lang="en-IN" sz="1600" dirty="0"/>
          </a:p>
          <a:p>
            <a:pPr marL="0" indent="0">
              <a:buNone/>
            </a:pPr>
            <a:endParaRPr lang="en-IN" sz="1600" dirty="0">
              <a:latin typeface="Lucida Calligraphy" panose="03010101010101010101" pitchFamily="66" charset="0"/>
            </a:endParaRPr>
          </a:p>
          <a:p>
            <a:endParaRPr lang="en-IN" dirty="0"/>
          </a:p>
        </p:txBody>
      </p:sp>
      <p:sp>
        <p:nvSpPr>
          <p:cNvPr id="4" name="Title 3"/>
          <p:cNvSpPr>
            <a:spLocks noGrp="1"/>
          </p:cNvSpPr>
          <p:nvPr>
            <p:ph type="title"/>
          </p:nvPr>
        </p:nvSpPr>
        <p:spPr>
          <a:xfrm>
            <a:off x="545432" y="465222"/>
            <a:ext cx="4010585" cy="2304744"/>
          </a:xfrm>
        </p:spPr>
        <p:txBody>
          <a:bodyPr/>
          <a:lstStyle/>
          <a:p>
            <a:pPr algn="ctr">
              <a:lnSpc>
                <a:spcPct val="150000"/>
              </a:lnSpc>
            </a:pPr>
            <a:r>
              <a:rPr lang="en-IN" sz="3200" b="1" dirty="0">
                <a:solidFill>
                  <a:srgbClr val="FFFF00"/>
                </a:solidFill>
                <a:latin typeface="Lucida Calligraphy" panose="03010101010101010101" pitchFamily="66" charset="0"/>
              </a:rPr>
              <a:t>HARDWARE &amp; SOFTWARE REQUIREMENT </a:t>
            </a:r>
            <a:endParaRPr lang="en-IN" sz="3200" dirty="0">
              <a:solidFill>
                <a:srgbClr val="FFFF00"/>
              </a:solidFill>
              <a:latin typeface="Lucida Calligraphy" panose="03010101010101010101" pitchFamily="66" charset="0"/>
            </a:endParaRPr>
          </a:p>
        </p:txBody>
      </p:sp>
      <p:sp>
        <p:nvSpPr>
          <p:cNvPr id="6" name="Text Placeholder 5"/>
          <p:cNvSpPr>
            <a:spLocks noGrp="1"/>
          </p:cNvSpPr>
          <p:nvPr>
            <p:ph type="body" sz="half" idx="2"/>
          </p:nvPr>
        </p:nvSpPr>
        <p:spPr>
          <a:xfrm>
            <a:off x="914401" y="3347721"/>
            <a:ext cx="3641616" cy="2672079"/>
          </a:xfrm>
        </p:spPr>
        <p:txBody>
          <a:bodyPr>
            <a:normAutofit fontScale="92500" lnSpcReduction="20000"/>
          </a:bodyPr>
          <a:lstStyle/>
          <a:p>
            <a:r>
              <a:rPr lang="en-IN" sz="1600" b="1" dirty="0" smtClean="0">
                <a:solidFill>
                  <a:schemeClr val="accent3">
                    <a:lumMod val="60000"/>
                    <a:lumOff val="40000"/>
                  </a:schemeClr>
                </a:solidFill>
                <a:latin typeface="Lucida Calligraphy" panose="03010101010101010101" pitchFamily="66" charset="0"/>
              </a:rPr>
              <a:t>RECOMMENDED </a:t>
            </a:r>
          </a:p>
          <a:p>
            <a:endParaRPr lang="en-IN" sz="1600" b="1" dirty="0" smtClean="0">
              <a:solidFill>
                <a:schemeClr val="accent3">
                  <a:lumMod val="60000"/>
                  <a:lumOff val="40000"/>
                </a:schemeClr>
              </a:solidFill>
              <a:latin typeface="Lucida Calligraphy" panose="03010101010101010101" pitchFamily="66" charset="0"/>
            </a:endParaRPr>
          </a:p>
          <a:p>
            <a:pPr marL="342900" indent="-342900">
              <a:buFont typeface="Wingdings 3" charset="2"/>
              <a:buChar char=""/>
            </a:pPr>
            <a:r>
              <a:rPr lang="en-IN" sz="1600" b="1" dirty="0" smtClean="0">
                <a:solidFill>
                  <a:schemeClr val="accent3">
                    <a:lumMod val="60000"/>
                    <a:lumOff val="40000"/>
                  </a:schemeClr>
                </a:solidFill>
                <a:latin typeface="Lucida Calligraphy" panose="03010101010101010101" pitchFamily="66" charset="0"/>
              </a:rPr>
              <a:t> </a:t>
            </a:r>
            <a:r>
              <a:rPr lang="en-IN" sz="1600" dirty="0">
                <a:latin typeface="Lucida Calligraphy" panose="03010101010101010101" pitchFamily="66" charset="0"/>
              </a:rPr>
              <a:t>512Mb of RAM </a:t>
            </a:r>
          </a:p>
          <a:p>
            <a:pPr marL="342900" indent="-342900">
              <a:buFont typeface="Wingdings 3" charset="2"/>
              <a:buChar char=""/>
            </a:pPr>
            <a:r>
              <a:rPr lang="en-IN" sz="1600" dirty="0">
                <a:latin typeface="Lucida Calligraphy" panose="03010101010101010101" pitchFamily="66" charset="0"/>
              </a:rPr>
              <a:t> 200mb of storage </a:t>
            </a:r>
          </a:p>
          <a:p>
            <a:pPr marL="342900" indent="-342900">
              <a:buFont typeface="Wingdings 3" charset="2"/>
              <a:buChar char=""/>
            </a:pPr>
            <a:r>
              <a:rPr lang="en-IN" sz="1600" dirty="0">
                <a:latin typeface="Lucida Calligraphy" panose="03010101010101010101" pitchFamily="66" charset="0"/>
              </a:rPr>
              <a:t> 5’6’’ display size </a:t>
            </a:r>
          </a:p>
          <a:p>
            <a:pPr marL="342900" indent="-342900">
              <a:buFont typeface="Wingdings 3" charset="2"/>
              <a:buChar char=""/>
            </a:pPr>
            <a:r>
              <a:rPr lang="en-IN" sz="1600" dirty="0">
                <a:latin typeface="Lucida Calligraphy" panose="03010101010101010101" pitchFamily="66" charset="0"/>
              </a:rPr>
              <a:t> Web browser </a:t>
            </a:r>
          </a:p>
          <a:p>
            <a:pPr marL="342900" indent="-342900">
              <a:buFont typeface="Wingdings 3" charset="2"/>
              <a:buChar char=""/>
            </a:pPr>
            <a:r>
              <a:rPr lang="en-IN" sz="1600" dirty="0">
                <a:latin typeface="Lucida Calligraphy" panose="03010101010101010101" pitchFamily="66" charset="0"/>
              </a:rPr>
              <a:t> Processor with PII or later version with 2.88 GHz or higher </a:t>
            </a:r>
          </a:p>
          <a:p>
            <a:endParaRPr lang="en-IN" dirty="0"/>
          </a:p>
        </p:txBody>
      </p:sp>
    </p:spTree>
    <p:extLst>
      <p:ext uri="{BB962C8B-B14F-4D97-AF65-F5344CB8AC3E}">
        <p14:creationId xmlns:p14="http://schemas.microsoft.com/office/powerpoint/2010/main" val="23682774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sz="4400" dirty="0">
                <a:solidFill>
                  <a:srgbClr val="FFFF00"/>
                </a:solidFill>
                <a:latin typeface="Lucida Calligraphy" pitchFamily="66" charset="0"/>
              </a:rPr>
              <a:t>Methodology </a:t>
            </a:r>
            <a:r>
              <a:rPr lang="en-IN" sz="4800" dirty="0" smtClean="0">
                <a:solidFill>
                  <a:srgbClr val="FFFF00"/>
                </a:solidFill>
                <a:latin typeface="Lucida Calligraphy" panose="03010101010101010101" pitchFamily="66" charset="0"/>
              </a:rPr>
              <a:t/>
            </a:r>
            <a:br>
              <a:rPr lang="en-IN" sz="4800" dirty="0" smtClean="0">
                <a:solidFill>
                  <a:srgbClr val="FFFF00"/>
                </a:solidFill>
                <a:latin typeface="Lucida Calligraphy" panose="03010101010101010101" pitchFamily="66" charset="0"/>
              </a:rPr>
            </a:br>
            <a:endParaRPr lang="en-IN" dirty="0">
              <a:solidFill>
                <a:srgbClr val="FFFF00"/>
              </a:solidFill>
              <a:latin typeface="Lucida Calligraphy" panose="03010101010101010101" pitchFamily="66" charset="0"/>
            </a:endParaRPr>
          </a:p>
        </p:txBody>
      </p:sp>
      <p:sp>
        <p:nvSpPr>
          <p:cNvPr id="3" name="Content Placeholder 2"/>
          <p:cNvSpPr>
            <a:spLocks noGrp="1"/>
          </p:cNvSpPr>
          <p:nvPr>
            <p:ph sz="quarter" idx="13"/>
          </p:nvPr>
        </p:nvSpPr>
        <p:spPr>
          <a:xfrm>
            <a:off x="1103312" y="1591056"/>
            <a:ext cx="9979216" cy="4657343"/>
          </a:xfrm>
        </p:spPr>
        <p:txBody>
          <a:bodyPr>
            <a:normAutofit/>
          </a:bodyPr>
          <a:lstStyle/>
          <a:p>
            <a:pPr lvl="0"/>
            <a:r>
              <a:rPr lang="en-IN" dirty="0">
                <a:latin typeface="Lucida Calligraphy" pitchFamily="66" charset="0"/>
              </a:rPr>
              <a:t>Collecting the data sets : Collecting all the required data set from </a:t>
            </a:r>
            <a:r>
              <a:rPr lang="en-IN" dirty="0" err="1">
                <a:latin typeface="Lucida Calligraphy" pitchFamily="66" charset="0"/>
              </a:rPr>
              <a:t>Kaggle</a:t>
            </a:r>
            <a:r>
              <a:rPr lang="en-IN" dirty="0">
                <a:latin typeface="Lucida Calligraphy" pitchFamily="66" charset="0"/>
              </a:rPr>
              <a:t> web site.in this project we require movie.csv,ratings.csv,users.csv.</a:t>
            </a:r>
          </a:p>
          <a:p>
            <a:pPr lvl="0"/>
            <a:r>
              <a:rPr lang="en-IN" dirty="0">
                <a:latin typeface="Lucida Calligraphy" pitchFamily="66" charset="0"/>
              </a:rPr>
              <a:t>Data Analysis : make sure that that the collected data sets are correct and analysing the data in the </a:t>
            </a:r>
            <a:r>
              <a:rPr lang="en-IN" dirty="0" err="1">
                <a:latin typeface="Lucida Calligraphy" pitchFamily="66" charset="0"/>
              </a:rPr>
              <a:t>csv</a:t>
            </a:r>
            <a:r>
              <a:rPr lang="en-IN" dirty="0">
                <a:latin typeface="Lucida Calligraphy" pitchFamily="66" charset="0"/>
              </a:rPr>
              <a:t> files. i.e. checking whether all the column Felds are present in the data sets.</a:t>
            </a:r>
          </a:p>
          <a:p>
            <a:pPr lvl="0"/>
            <a:r>
              <a:rPr lang="en-IN" dirty="0">
                <a:latin typeface="Lucida Calligraphy" pitchFamily="66" charset="0"/>
              </a:rPr>
              <a:t>Algorithms :  in our project we have only two algorithms one is cosine similarity and other is single valued decomposition are used to build the machine learning recommendation model.</a:t>
            </a:r>
          </a:p>
          <a:p>
            <a:pPr lvl="0"/>
            <a:r>
              <a:rPr lang="en-IN" dirty="0">
                <a:latin typeface="Lucida Calligraphy" pitchFamily="66" charset="0"/>
              </a:rPr>
              <a:t>Training and Testing the model : once the implementation of algorithm is completed . we have to train the model to get the result. We have tested it several times the model is recommend different set of movies to different users</a:t>
            </a:r>
            <a:r>
              <a:rPr lang="en-IN" dirty="0"/>
              <a:t>.</a:t>
            </a:r>
          </a:p>
          <a:p>
            <a:endParaRPr lang="en-IN" dirty="0">
              <a:latin typeface="Lucida Calligraphy" panose="03010101010101010101" pitchFamily="66" charset="0"/>
            </a:endParaRPr>
          </a:p>
        </p:txBody>
      </p:sp>
    </p:spTree>
    <p:extLst>
      <p:ext uri="{BB962C8B-B14F-4D97-AF65-F5344CB8AC3E}">
        <p14:creationId xmlns:p14="http://schemas.microsoft.com/office/powerpoint/2010/main" val="23397646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7903" y="676656"/>
            <a:ext cx="7820114" cy="1086830"/>
          </a:xfrm>
        </p:spPr>
        <p:txBody>
          <a:bodyPr/>
          <a:lstStyle/>
          <a:p>
            <a:pPr algn="ctr"/>
            <a:r>
              <a:rPr lang="en-IN" sz="4400" dirty="0">
                <a:solidFill>
                  <a:srgbClr val="FFFF00"/>
                </a:solidFill>
                <a:latin typeface="Lucida Calligraphy" pitchFamily="66" charset="0"/>
              </a:rPr>
              <a:t>Future Scope</a:t>
            </a:r>
          </a:p>
        </p:txBody>
      </p:sp>
      <p:sp>
        <p:nvSpPr>
          <p:cNvPr id="3" name="Content Placeholder 2"/>
          <p:cNvSpPr>
            <a:spLocks noGrp="1"/>
          </p:cNvSpPr>
          <p:nvPr>
            <p:ph sz="quarter" idx="13"/>
          </p:nvPr>
        </p:nvSpPr>
        <p:spPr>
          <a:xfrm>
            <a:off x="1267902" y="1664208"/>
            <a:ext cx="5571809" cy="4474716"/>
          </a:xfrm>
        </p:spPr>
        <p:txBody>
          <a:bodyPr>
            <a:normAutofit fontScale="85000" lnSpcReduction="10000"/>
          </a:bodyPr>
          <a:lstStyle/>
          <a:p>
            <a:endParaRPr lang="en-US" dirty="0" smtClean="0">
              <a:latin typeface="Lucida Calligraphy" panose="03010101010101010101" pitchFamily="66" charset="0"/>
            </a:endParaRPr>
          </a:p>
          <a:p>
            <a:pPr lvl="0"/>
            <a:r>
              <a:rPr lang="en-IN" dirty="0">
                <a:latin typeface="Lucida Calligraphy" pitchFamily="66" charset="0"/>
              </a:rPr>
              <a:t>In the proposed approach, It has considered Genres of movies but, in future we can also consider age of user as according to the age movie preferences also changes, like for example, during our childhood we like animated movies more as compared to other movies. There is a need to work on the memory requirements of the proposed approach in the future. The proposed approach has been implemented here on different movie datasets only. It can also be implemented on the Film Affinity and Netflix datasets and the performance can be computed in the future.</a:t>
            </a:r>
          </a:p>
          <a:p>
            <a:pPr marL="0" indent="0">
              <a:buNone/>
            </a:pPr>
            <a:endParaRPr lang="en-IN" dirty="0">
              <a:latin typeface="Lucida Calligraphy" pitchFamily="66" charset="0"/>
            </a:endParaRPr>
          </a:p>
          <a:p>
            <a:pPr lvl="0"/>
            <a:r>
              <a:rPr lang="en-IN" dirty="0">
                <a:latin typeface="Lucida Calligraphy" pitchFamily="66" charset="0"/>
              </a:rPr>
              <a:t>Studying more Content-based approach  and their scalability</a:t>
            </a:r>
          </a:p>
          <a:p>
            <a:pPr lvl="0"/>
            <a:r>
              <a:rPr lang="en-IN" dirty="0">
                <a:latin typeface="Lucida Calligraphy" pitchFamily="66" charset="0"/>
              </a:rPr>
              <a:t>Decrease the RMSE</a:t>
            </a:r>
          </a:p>
          <a:p>
            <a:pPr lvl="0"/>
            <a:r>
              <a:rPr lang="en-IN" dirty="0" err="1">
                <a:latin typeface="Lucida Calligraphy" pitchFamily="66" charset="0"/>
              </a:rPr>
              <a:t>Impment</a:t>
            </a:r>
            <a:r>
              <a:rPr lang="en-IN" dirty="0">
                <a:latin typeface="Lucida Calligraphy" pitchFamily="66" charset="0"/>
              </a:rPr>
              <a:t> Hybrid CF techniques and run on larger data sets</a:t>
            </a:r>
          </a:p>
          <a:p>
            <a:pPr marL="0" indent="0">
              <a:buNone/>
            </a:pPr>
            <a:endParaRPr lang="en-IN" dirty="0">
              <a:latin typeface="Lucida Calligraphy" pitchFamily="66" charset="0"/>
            </a:endParaRPr>
          </a:p>
        </p:txBody>
      </p:sp>
    </p:spTree>
    <p:extLst>
      <p:ext uri="{BB962C8B-B14F-4D97-AF65-F5344CB8AC3E}">
        <p14:creationId xmlns:p14="http://schemas.microsoft.com/office/powerpoint/2010/main" val="27583269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52438"/>
            <a:ext cx="5892800" cy="1400175"/>
          </a:xfrm>
        </p:spPr>
        <p:txBody>
          <a:bodyPr/>
          <a:lstStyle/>
          <a:p>
            <a:pPr algn="ctr"/>
            <a:r>
              <a:rPr lang="en-US" u="sng" dirty="0" smtClean="0">
                <a:solidFill>
                  <a:schemeClr val="accent3">
                    <a:lumMod val="75000"/>
                  </a:schemeClr>
                </a:solidFill>
                <a:effectLst>
                  <a:outerShdw blurRad="38100" dist="38100" dir="2700000" algn="tl">
                    <a:srgbClr val="000000">
                      <a:alpha val="43137"/>
                    </a:srgbClr>
                  </a:outerShdw>
                </a:effectLst>
                <a:latin typeface="Lucida Calligraphy" panose="03010101010101010101" pitchFamily="66" charset="0"/>
              </a:rPr>
              <a:t>TOOLS AND PLATFORMS</a:t>
            </a:r>
            <a:endParaRPr lang="en-IN" dirty="0">
              <a:solidFill>
                <a:schemeClr val="accent3">
                  <a:lumMod val="75000"/>
                </a:schemeClr>
              </a:solidFill>
              <a:effectLst>
                <a:outerShdw blurRad="38100" dist="38100" dir="2700000" algn="tl">
                  <a:srgbClr val="000000">
                    <a:alpha val="43137"/>
                  </a:srgbClr>
                </a:outerShdw>
              </a:effectLst>
              <a:latin typeface="Lucida Calligraphy" panose="03010101010101010101" pitchFamily="66" charset="0"/>
            </a:endParaRPr>
          </a:p>
        </p:txBody>
      </p:sp>
      <p:sp>
        <p:nvSpPr>
          <p:cNvPr id="14" name="TextBox 13"/>
          <p:cNvSpPr txBox="1"/>
          <p:nvPr/>
        </p:nvSpPr>
        <p:spPr>
          <a:xfrm>
            <a:off x="1439482" y="1996757"/>
            <a:ext cx="4961318" cy="738664"/>
          </a:xfrm>
          <a:prstGeom prst="rect">
            <a:avLst/>
          </a:prstGeom>
          <a:noFill/>
        </p:spPr>
        <p:txBody>
          <a:bodyPr wrap="square" rtlCol="0">
            <a:spAutoFit/>
          </a:bodyPr>
          <a:lstStyle/>
          <a:p>
            <a:pPr algn="ctr"/>
            <a:r>
              <a:rPr lang="en-US" sz="1400" dirty="0">
                <a:solidFill>
                  <a:schemeClr val="tx2">
                    <a:lumMod val="90000"/>
                    <a:lumOff val="10000"/>
                  </a:schemeClr>
                </a:solidFill>
                <a:latin typeface="Lucida Calligraphy" panose="03010101010101010101" pitchFamily="66" charset="0"/>
              </a:rPr>
              <a:t>This project is a website that is developed in </a:t>
            </a:r>
            <a:r>
              <a:rPr lang="en-US" sz="1400" dirty="0" smtClean="0">
                <a:solidFill>
                  <a:schemeClr val="tx2">
                    <a:lumMod val="90000"/>
                    <a:lumOff val="10000"/>
                  </a:schemeClr>
                </a:solidFill>
                <a:latin typeface="Lucida Calligraphy" panose="03010101010101010101" pitchFamily="66" charset="0"/>
              </a:rPr>
              <a:t>Python and </a:t>
            </a:r>
            <a:r>
              <a:rPr lang="en-US" sz="1400" dirty="0" err="1" smtClean="0">
                <a:solidFill>
                  <a:schemeClr val="tx2">
                    <a:lumMod val="90000"/>
                    <a:lumOff val="10000"/>
                  </a:schemeClr>
                </a:solidFill>
                <a:latin typeface="Lucida Calligraphy" panose="03010101010101010101" pitchFamily="66" charset="0"/>
              </a:rPr>
              <a:t>streamlit</a:t>
            </a:r>
            <a:r>
              <a:rPr lang="en-US" sz="1400" dirty="0" smtClean="0">
                <a:solidFill>
                  <a:schemeClr val="tx2">
                    <a:lumMod val="90000"/>
                    <a:lumOff val="10000"/>
                  </a:schemeClr>
                </a:solidFill>
                <a:latin typeface="Lucida Calligraphy" panose="03010101010101010101" pitchFamily="66" charset="0"/>
              </a:rPr>
              <a:t>  ,more on the platform VSCODE</a:t>
            </a:r>
            <a:endParaRPr lang="en-IN" sz="1400" dirty="0">
              <a:solidFill>
                <a:schemeClr val="tx2">
                  <a:lumMod val="90000"/>
                  <a:lumOff val="10000"/>
                </a:schemeClr>
              </a:solidFill>
              <a:latin typeface="Lucida Calligraphy" panose="03010101010101010101" pitchFamily="66" charset="0"/>
            </a:endParaRPr>
          </a:p>
        </p:txBody>
      </p:sp>
      <p:pic>
        <p:nvPicPr>
          <p:cNvPr id="5134" name="Picture 14" descr="File:Visual Studio Code 1.35 icon.svg - Wikimedia Commo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5054" y="3161846"/>
            <a:ext cx="1418110" cy="141811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8864134" y="1699233"/>
            <a:ext cx="2981194" cy="2554545"/>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latin typeface="Lucida Calligraphy" pitchFamily="66" charset="0"/>
              </a:rPr>
              <a:t>Python is a high-level, general-purpose programming language. Its design philosophy emphasizes code readability with the use of significant indentation. Python is dynamically-typed and garbage-collected</a:t>
            </a:r>
            <a:endParaRPr lang="en-IN" sz="1600" dirty="0">
              <a:latin typeface="Lucida Calligraphy" pitchFamily="66" charset="0"/>
            </a:endParaRPr>
          </a:p>
        </p:txBody>
      </p:sp>
      <p:sp>
        <p:nvSpPr>
          <p:cNvPr id="17" name="TextBox 16"/>
          <p:cNvSpPr txBox="1"/>
          <p:nvPr/>
        </p:nvSpPr>
        <p:spPr>
          <a:xfrm>
            <a:off x="8225515" y="4727869"/>
            <a:ext cx="3674301" cy="738664"/>
          </a:xfrm>
          <a:prstGeom prst="rect">
            <a:avLst/>
          </a:prstGeom>
          <a:noFill/>
        </p:spPr>
        <p:txBody>
          <a:bodyPr wrap="square" rtlCol="0">
            <a:spAutoFit/>
          </a:bodyPr>
          <a:lstStyle/>
          <a:p>
            <a:pPr marL="285750" indent="-285750">
              <a:buFont typeface="Wingdings" panose="05000000000000000000" pitchFamily="2" charset="2"/>
              <a:buChar char="Ø"/>
            </a:pPr>
            <a:r>
              <a:rPr lang="en-US" sz="1200" dirty="0"/>
              <a:t> </a:t>
            </a:r>
            <a:r>
              <a:rPr lang="en-US" sz="1400" dirty="0">
                <a:latin typeface="Lucida Calligraphy" pitchFamily="66" charset="0"/>
              </a:rPr>
              <a:t>It </a:t>
            </a:r>
            <a:r>
              <a:rPr lang="en-US" sz="1400" b="1" dirty="0">
                <a:latin typeface="Lucida Calligraphy" pitchFamily="66" charset="0"/>
              </a:rPr>
              <a:t>helps us create web apps for data science and machine learning in a short time</a:t>
            </a:r>
            <a:endParaRPr lang="en-IN" sz="1400" dirty="0">
              <a:latin typeface="Lucida Calligraphy" pitchFamily="66" charset="0"/>
            </a:endParaRPr>
          </a:p>
        </p:txBody>
      </p:sp>
      <p:sp>
        <p:nvSpPr>
          <p:cNvPr id="19" name="TextBox 18"/>
          <p:cNvSpPr txBox="1"/>
          <p:nvPr/>
        </p:nvSpPr>
        <p:spPr>
          <a:xfrm>
            <a:off x="2249793" y="4145442"/>
            <a:ext cx="2911940" cy="1446550"/>
          </a:xfrm>
          <a:prstGeom prst="rect">
            <a:avLst/>
          </a:prstGeom>
          <a:noFill/>
        </p:spPr>
        <p:txBody>
          <a:bodyPr wrap="square" rtlCol="0">
            <a:spAutoFit/>
          </a:bodyPr>
          <a:lstStyle/>
          <a:p>
            <a:pPr marL="285750" indent="-285750">
              <a:buFont typeface="Wingdings" panose="05000000000000000000" pitchFamily="2" charset="2"/>
              <a:buChar char="Ø"/>
            </a:pPr>
            <a:r>
              <a:rPr lang="en-IN" sz="1400" dirty="0">
                <a:latin typeface="Lucida Calligraphy" panose="03010101010101010101" pitchFamily="66" charset="0"/>
              </a:rPr>
              <a:t>64-bit IDE.</a:t>
            </a:r>
          </a:p>
          <a:p>
            <a:pPr marL="285750" indent="-285750">
              <a:buFont typeface="Wingdings" panose="05000000000000000000" pitchFamily="2" charset="2"/>
              <a:buChar char="Ø"/>
            </a:pPr>
            <a:r>
              <a:rPr lang="en-IN" sz="1400" dirty="0">
                <a:latin typeface="Lucida Calligraphy" panose="03010101010101010101" pitchFamily="66" charset="0"/>
              </a:rPr>
              <a:t>. NET 6 support.</a:t>
            </a:r>
          </a:p>
          <a:p>
            <a:pPr marL="285750" indent="-285750">
              <a:buFont typeface="Wingdings" panose="05000000000000000000" pitchFamily="2" charset="2"/>
              <a:buChar char="Ø"/>
            </a:pPr>
            <a:r>
              <a:rPr lang="en-IN" sz="1400" dirty="0" err="1">
                <a:latin typeface="Lucida Calligraphy" panose="03010101010101010101" pitchFamily="66" charset="0"/>
              </a:rPr>
              <a:t>Intellicode</a:t>
            </a:r>
            <a:r>
              <a:rPr lang="en-IN" sz="1400" dirty="0">
                <a:latin typeface="Lucida Calligraphy" panose="03010101010101010101" pitchFamily="66" charset="0"/>
              </a:rPr>
              <a:t>.</a:t>
            </a:r>
          </a:p>
          <a:p>
            <a:pPr marL="285750" indent="-285750">
              <a:buFont typeface="Wingdings" panose="05000000000000000000" pitchFamily="2" charset="2"/>
              <a:buChar char="Ø"/>
            </a:pPr>
            <a:r>
              <a:rPr lang="en-IN" sz="1400" dirty="0">
                <a:latin typeface="Lucida Calligraphy" panose="03010101010101010101" pitchFamily="66" charset="0"/>
              </a:rPr>
              <a:t>Hot reload.</a:t>
            </a:r>
          </a:p>
          <a:p>
            <a:pPr marL="285750" indent="-285750">
              <a:buFont typeface="Wingdings" panose="05000000000000000000" pitchFamily="2" charset="2"/>
              <a:buChar char="Ø"/>
            </a:pPr>
            <a:r>
              <a:rPr lang="en-IN" sz="1400" dirty="0">
                <a:latin typeface="Lucida Calligraphy" panose="03010101010101010101" pitchFamily="66" charset="0"/>
              </a:rPr>
              <a:t>Find in Files is faster.</a:t>
            </a:r>
          </a:p>
          <a:p>
            <a:endParaRPr lang="en-IN" dirty="0"/>
          </a:p>
        </p:txBody>
      </p:sp>
      <p:pic>
        <p:nvPicPr>
          <p:cNvPr id="5136" name="Picture 16" descr="File:Google Chrome icon (2011).png - Wikimedia Comm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61733" y="3108916"/>
            <a:ext cx="988601" cy="98860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E:\626\Movie-Recommendation-System-main\kisspng-python-programming-language-computer-programming-language-5acfdc3636bac7.889118861523571766224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07141" y="1760342"/>
            <a:ext cx="1401504" cy="1401504"/>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E:\626\Movie-Recommendation-System-main\downloa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71284" y="4896137"/>
            <a:ext cx="2196756" cy="608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68820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516379"/>
            <a:ext cx="9404723" cy="1273209"/>
          </a:xfrm>
        </p:spPr>
        <p:txBody>
          <a:bodyPr>
            <a:normAutofit fontScale="90000"/>
          </a:bodyPr>
          <a:lstStyle/>
          <a:p>
            <a:pPr algn="ctr"/>
            <a:r>
              <a:rPr lang="en-IN" sz="4400" b="1" dirty="0">
                <a:solidFill>
                  <a:srgbClr val="FFFF00"/>
                </a:solidFill>
                <a:latin typeface="Lucida Calligraphy" panose="03010101010101010101" pitchFamily="66" charset="0"/>
              </a:rPr>
              <a:t>FUTURE SCOPE </a:t>
            </a:r>
            <a:r>
              <a:rPr lang="en-IN" sz="4400" b="1" dirty="0" smtClean="0">
                <a:solidFill>
                  <a:srgbClr val="FFFF00"/>
                </a:solidFill>
                <a:latin typeface="Lucida Calligraphy" panose="03010101010101010101" pitchFamily="66" charset="0"/>
              </a:rPr>
              <a:t>OF </a:t>
            </a:r>
            <a:r>
              <a:rPr lang="en-IN" sz="4400" b="1" dirty="0">
                <a:solidFill>
                  <a:srgbClr val="FFFF00"/>
                </a:solidFill>
                <a:latin typeface="Lucida Calligraphy" panose="03010101010101010101" pitchFamily="66" charset="0"/>
              </a:rPr>
              <a:t>THE PROJECT </a:t>
            </a:r>
            <a:r>
              <a:rPr lang="en-IN" sz="4400" dirty="0">
                <a:solidFill>
                  <a:srgbClr val="FFFF00"/>
                </a:solidFill>
                <a:latin typeface="Lucida Calligraphy" panose="03010101010101010101" pitchFamily="66" charset="0"/>
              </a:rPr>
              <a:t/>
            </a:r>
            <a:br>
              <a:rPr lang="en-IN" sz="4400" dirty="0">
                <a:solidFill>
                  <a:srgbClr val="FFFF00"/>
                </a:solidFill>
                <a:latin typeface="Lucida Calligraphy" panose="03010101010101010101" pitchFamily="66" charset="0"/>
              </a:rPr>
            </a:br>
            <a:endParaRPr lang="en-IN" sz="4400" dirty="0">
              <a:solidFill>
                <a:srgbClr val="FFFF00"/>
              </a:solidFill>
              <a:latin typeface="Lucida Calligraphy" panose="03010101010101010101" pitchFamily="66" charset="0"/>
            </a:endParaRPr>
          </a:p>
        </p:txBody>
      </p:sp>
      <p:sp>
        <p:nvSpPr>
          <p:cNvPr id="3" name="Content Placeholder 2"/>
          <p:cNvSpPr>
            <a:spLocks noGrp="1"/>
          </p:cNvSpPr>
          <p:nvPr>
            <p:ph sz="quarter" idx="13"/>
          </p:nvPr>
        </p:nvSpPr>
        <p:spPr>
          <a:xfrm>
            <a:off x="1074820" y="2052918"/>
            <a:ext cx="10234864" cy="4195481"/>
          </a:xfrm>
        </p:spPr>
        <p:txBody>
          <a:bodyPr>
            <a:normAutofit/>
          </a:bodyPr>
          <a:lstStyle/>
          <a:p>
            <a:pPr marL="0" indent="0">
              <a:buNone/>
            </a:pPr>
            <a:endParaRPr lang="en-IN" dirty="0">
              <a:latin typeface="Lucida Calligraphy" panose="03010101010101010101" pitchFamily="66" charset="0"/>
            </a:endParaRPr>
          </a:p>
          <a:p>
            <a:r>
              <a:rPr lang="en-IN" sz="1800" dirty="0" smtClean="0">
                <a:latin typeface="Lucida Calligraphy" panose="03010101010101010101" pitchFamily="66" charset="0"/>
              </a:rPr>
              <a:t>Extending </a:t>
            </a:r>
            <a:r>
              <a:rPr lang="en-IN" sz="1800" dirty="0">
                <a:latin typeface="Lucida Calligraphy" panose="03010101010101010101" pitchFamily="66" charset="0"/>
              </a:rPr>
              <a:t>it to Mobile Support. </a:t>
            </a:r>
            <a:endParaRPr lang="en-IN" sz="1800" dirty="0" smtClean="0">
              <a:latin typeface="Lucida Calligraphy" panose="03010101010101010101" pitchFamily="66" charset="0"/>
            </a:endParaRPr>
          </a:p>
          <a:p>
            <a:pPr lvl="0"/>
            <a:r>
              <a:rPr lang="en-IN" sz="1600" dirty="0" smtClean="0">
                <a:latin typeface="Lucida Calligraphy" pitchFamily="66" charset="0"/>
              </a:rPr>
              <a:t>Studying more Content-based approach  and their scalability</a:t>
            </a:r>
          </a:p>
          <a:p>
            <a:pPr lvl="0"/>
            <a:r>
              <a:rPr lang="en-IN" sz="1600" dirty="0" smtClean="0">
                <a:latin typeface="Lucida Calligraphy" pitchFamily="66" charset="0"/>
              </a:rPr>
              <a:t>Decrease the RMSE</a:t>
            </a:r>
          </a:p>
          <a:p>
            <a:pPr lvl="0"/>
            <a:r>
              <a:rPr lang="en-IN" sz="1600" dirty="0" err="1" smtClean="0">
                <a:latin typeface="Lucida Calligraphy" pitchFamily="66" charset="0"/>
              </a:rPr>
              <a:t>Impment</a:t>
            </a:r>
            <a:r>
              <a:rPr lang="en-IN" sz="1600" dirty="0" smtClean="0">
                <a:latin typeface="Lucida Calligraphy" pitchFamily="66" charset="0"/>
              </a:rPr>
              <a:t> Hybrid CF techniques and run on larger data sets</a:t>
            </a:r>
          </a:p>
          <a:p>
            <a:pPr marL="0" indent="0">
              <a:buNone/>
            </a:pPr>
            <a:endParaRPr lang="en-IN" sz="1400" dirty="0" smtClean="0">
              <a:latin typeface="Lucida Calligraphy" panose="03010101010101010101" pitchFamily="66" charset="0"/>
            </a:endParaRPr>
          </a:p>
          <a:p>
            <a:endParaRPr lang="en-IN" dirty="0">
              <a:latin typeface="Lucida Calligraphy" panose="03010101010101010101" pitchFamily="66" charset="0"/>
            </a:endParaRPr>
          </a:p>
          <a:p>
            <a:endParaRPr lang="en-IN" dirty="0"/>
          </a:p>
        </p:txBody>
      </p:sp>
    </p:spTree>
    <p:extLst>
      <p:ext uri="{BB962C8B-B14F-4D97-AF65-F5344CB8AC3E}">
        <p14:creationId xmlns:p14="http://schemas.microsoft.com/office/powerpoint/2010/main" val="2596857431"/>
      </p:ext>
    </p:extLst>
  </p:cSld>
  <p:clrMapOvr>
    <a:masterClrMapping/>
  </p:clrMapOvr>
  <p:timing>
    <p:tnLst>
      <p:par>
        <p:cTn id="1" dur="indefinite" restart="never" nodeType="tmRoot"/>
      </p:par>
    </p:tn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88</TotalTime>
  <Words>719</Words>
  <Application>Microsoft Office PowerPoint</Application>
  <PresentationFormat>Custom</PresentationFormat>
  <Paragraphs>65</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Horizon</vt:lpstr>
      <vt:lpstr>  A Summary presentation on     movie recommendation search system   (Submitted in partial fulfilment of the requirement for the award of degree of Bachelor of Computer Application) </vt:lpstr>
      <vt:lpstr>INTRODUCTION</vt:lpstr>
      <vt:lpstr> movie recommendation search system</vt:lpstr>
      <vt:lpstr>REAL WORLD REQUIREMENT ANALYSIS </vt:lpstr>
      <vt:lpstr>HARDWARE &amp; SOFTWARE REQUIREMENT </vt:lpstr>
      <vt:lpstr>Methodology  </vt:lpstr>
      <vt:lpstr>Future Scope</vt:lpstr>
      <vt:lpstr>TOOLS AND PLATFORMS</vt:lpstr>
      <vt:lpstr>FUTURE SCOPE OF THE PROJECT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mtkkhan44@gmail.com</dc:creator>
  <cp:lastModifiedBy>Asus</cp:lastModifiedBy>
  <cp:revision>22</cp:revision>
  <dcterms:created xsi:type="dcterms:W3CDTF">2022-11-26T14:53:42Z</dcterms:created>
  <dcterms:modified xsi:type="dcterms:W3CDTF">2023-01-24T05:09:07Z</dcterms:modified>
</cp:coreProperties>
</file>