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28"/>
  </p:notesMasterIdLst>
  <p:sldIdLst>
    <p:sldId id="289" r:id="rId2"/>
    <p:sldId id="263" r:id="rId3"/>
    <p:sldId id="264" r:id="rId4"/>
    <p:sldId id="265" r:id="rId5"/>
    <p:sldId id="266" r:id="rId6"/>
    <p:sldId id="267" r:id="rId7"/>
    <p:sldId id="268" r:id="rId8"/>
    <p:sldId id="278" r:id="rId9"/>
    <p:sldId id="269" r:id="rId10"/>
    <p:sldId id="270" r:id="rId11"/>
    <p:sldId id="271" r:id="rId12"/>
    <p:sldId id="272" r:id="rId13"/>
    <p:sldId id="273" r:id="rId14"/>
    <p:sldId id="274" r:id="rId15"/>
    <p:sldId id="275" r:id="rId16"/>
    <p:sldId id="276" r:id="rId17"/>
    <p:sldId id="279" r:id="rId18"/>
    <p:sldId id="280" r:id="rId19"/>
    <p:sldId id="282" r:id="rId20"/>
    <p:sldId id="286" r:id="rId21"/>
    <p:sldId id="283" r:id="rId22"/>
    <p:sldId id="284" r:id="rId23"/>
    <p:sldId id="285" r:id="rId24"/>
    <p:sldId id="281" r:id="rId25"/>
    <p:sldId id="287" r:id="rId26"/>
    <p:sldId id="28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46DA58"/>
    <a:srgbClr val="990099"/>
    <a:srgbClr val="28B639"/>
    <a:srgbClr val="CC00CC"/>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202"/>
      </p:cViewPr>
      <p:guideLst/>
    </p:cSldViewPr>
  </p:slideViewPr>
  <p:notesTextViewPr>
    <p:cViewPr>
      <p:scale>
        <a:sx n="1" d="1"/>
        <a:sy n="1" d="1"/>
      </p:scale>
      <p:origin x="0" y="0"/>
    </p:cViewPr>
  </p:notesTextViewPr>
  <p:notesViewPr>
    <p:cSldViewPr snapToGrid="0">
      <p:cViewPr varScale="1">
        <p:scale>
          <a:sx n="65" d="100"/>
          <a:sy n="65" d="100"/>
        </p:scale>
        <p:origin x="3154"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A90BA8-811F-4EF6-862B-EA77C3444895}" type="datetimeFigureOut">
              <a:rPr lang="en-IN" smtClean="0"/>
              <a:t>20-10-2024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F3498B-7768-49EE-843E-A5AD11D0CF0C}" type="slidenum">
              <a:rPr lang="en-IN" smtClean="0"/>
              <a:t>‹#›</a:t>
            </a:fld>
            <a:endParaRPr lang="en-IN"/>
          </a:p>
        </p:txBody>
      </p:sp>
    </p:spTree>
    <p:extLst>
      <p:ext uri="{BB962C8B-B14F-4D97-AF65-F5344CB8AC3E}">
        <p14:creationId xmlns:p14="http://schemas.microsoft.com/office/powerpoint/2010/main" val="51420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12707F-01A6-48E2-9835-81E16F32FD0E}" type="datetimeFigureOut">
              <a:rPr lang="en-IN" smtClean="0"/>
              <a:t>20-10-2024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3656F2-E268-4F67-B231-82F386FA696A}" type="slidenum">
              <a:rPr lang="en-IN" smtClean="0"/>
              <a:t>‹#›</a:t>
            </a:fld>
            <a:endParaRPr lang="en-IN"/>
          </a:p>
        </p:txBody>
      </p:sp>
    </p:spTree>
    <p:extLst>
      <p:ext uri="{BB962C8B-B14F-4D97-AF65-F5344CB8AC3E}">
        <p14:creationId xmlns:p14="http://schemas.microsoft.com/office/powerpoint/2010/main" val="1736714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12707F-01A6-48E2-9835-81E16F32FD0E}" type="datetimeFigureOut">
              <a:rPr lang="en-IN" smtClean="0"/>
              <a:t>20-10-2024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3656F2-E268-4F67-B231-82F386FA696A}" type="slidenum">
              <a:rPr lang="en-IN" smtClean="0"/>
              <a:t>‹#›</a:t>
            </a:fld>
            <a:endParaRPr lang="en-IN"/>
          </a:p>
        </p:txBody>
      </p:sp>
    </p:spTree>
    <p:extLst>
      <p:ext uri="{BB962C8B-B14F-4D97-AF65-F5344CB8AC3E}">
        <p14:creationId xmlns:p14="http://schemas.microsoft.com/office/powerpoint/2010/main" val="643298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12707F-01A6-48E2-9835-81E16F32FD0E}" type="datetimeFigureOut">
              <a:rPr lang="en-IN" smtClean="0"/>
              <a:t>20-10-2024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3656F2-E268-4F67-B231-82F386FA696A}" type="slidenum">
              <a:rPr lang="en-IN" smtClean="0"/>
              <a:t>‹#›</a:t>
            </a:fld>
            <a:endParaRPr lang="en-IN"/>
          </a:p>
        </p:txBody>
      </p:sp>
    </p:spTree>
    <p:extLst>
      <p:ext uri="{BB962C8B-B14F-4D97-AF65-F5344CB8AC3E}">
        <p14:creationId xmlns:p14="http://schemas.microsoft.com/office/powerpoint/2010/main" val="3588822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12707F-01A6-48E2-9835-81E16F32FD0E}" type="datetimeFigureOut">
              <a:rPr lang="en-IN" smtClean="0"/>
              <a:t>20-10-2024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3656F2-E268-4F67-B231-82F386FA696A}" type="slidenum">
              <a:rPr lang="en-IN" smtClean="0"/>
              <a:t>‹#›</a:t>
            </a:fld>
            <a:endParaRPr lang="en-IN"/>
          </a:p>
        </p:txBody>
      </p:sp>
    </p:spTree>
    <p:extLst>
      <p:ext uri="{BB962C8B-B14F-4D97-AF65-F5344CB8AC3E}">
        <p14:creationId xmlns:p14="http://schemas.microsoft.com/office/powerpoint/2010/main" val="3127807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12707F-01A6-48E2-9835-81E16F32FD0E}" type="datetimeFigureOut">
              <a:rPr lang="en-IN" smtClean="0"/>
              <a:t>20-10-2024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3656F2-E268-4F67-B231-82F386FA696A}" type="slidenum">
              <a:rPr lang="en-IN" smtClean="0"/>
              <a:t>‹#›</a:t>
            </a:fld>
            <a:endParaRPr lang="en-IN"/>
          </a:p>
        </p:txBody>
      </p:sp>
    </p:spTree>
    <p:extLst>
      <p:ext uri="{BB962C8B-B14F-4D97-AF65-F5344CB8AC3E}">
        <p14:creationId xmlns:p14="http://schemas.microsoft.com/office/powerpoint/2010/main" val="2514317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12707F-01A6-48E2-9835-81E16F32FD0E}" type="datetimeFigureOut">
              <a:rPr lang="en-IN" smtClean="0"/>
              <a:t>20-10-2024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3656F2-E268-4F67-B231-82F386FA696A}" type="slidenum">
              <a:rPr lang="en-IN" smtClean="0"/>
              <a:t>‹#›</a:t>
            </a:fld>
            <a:endParaRPr lang="en-IN"/>
          </a:p>
        </p:txBody>
      </p:sp>
    </p:spTree>
    <p:extLst>
      <p:ext uri="{BB962C8B-B14F-4D97-AF65-F5344CB8AC3E}">
        <p14:creationId xmlns:p14="http://schemas.microsoft.com/office/powerpoint/2010/main" val="3974772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12707F-01A6-48E2-9835-81E16F32FD0E}" type="datetimeFigureOut">
              <a:rPr lang="en-IN" smtClean="0"/>
              <a:t>20-10-2024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3656F2-E268-4F67-B231-82F386FA696A}" type="slidenum">
              <a:rPr lang="en-IN" smtClean="0"/>
              <a:t>‹#›</a:t>
            </a:fld>
            <a:endParaRPr lang="en-IN"/>
          </a:p>
        </p:txBody>
      </p:sp>
    </p:spTree>
    <p:extLst>
      <p:ext uri="{BB962C8B-B14F-4D97-AF65-F5344CB8AC3E}">
        <p14:creationId xmlns:p14="http://schemas.microsoft.com/office/powerpoint/2010/main" val="588334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12707F-01A6-48E2-9835-81E16F32FD0E}" type="datetimeFigureOut">
              <a:rPr lang="en-IN" smtClean="0"/>
              <a:t>20-10-2024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3656F2-E268-4F67-B231-82F386FA696A}" type="slidenum">
              <a:rPr lang="en-IN" smtClean="0"/>
              <a:t>‹#›</a:t>
            </a:fld>
            <a:endParaRPr lang="en-IN"/>
          </a:p>
        </p:txBody>
      </p:sp>
    </p:spTree>
    <p:extLst>
      <p:ext uri="{BB962C8B-B14F-4D97-AF65-F5344CB8AC3E}">
        <p14:creationId xmlns:p14="http://schemas.microsoft.com/office/powerpoint/2010/main" val="2003186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12707F-01A6-48E2-9835-81E16F32FD0E}" type="datetimeFigureOut">
              <a:rPr lang="en-IN" smtClean="0"/>
              <a:t>20-10-2024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3656F2-E268-4F67-B231-82F386FA696A}" type="slidenum">
              <a:rPr lang="en-IN" smtClean="0"/>
              <a:t>‹#›</a:t>
            </a:fld>
            <a:endParaRPr lang="en-IN"/>
          </a:p>
        </p:txBody>
      </p:sp>
    </p:spTree>
    <p:extLst>
      <p:ext uri="{BB962C8B-B14F-4D97-AF65-F5344CB8AC3E}">
        <p14:creationId xmlns:p14="http://schemas.microsoft.com/office/powerpoint/2010/main" val="3694295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12707F-01A6-48E2-9835-81E16F32FD0E}" type="datetimeFigureOut">
              <a:rPr lang="en-IN" smtClean="0"/>
              <a:t>20-10-2024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3656F2-E268-4F67-B231-82F386FA696A}" type="slidenum">
              <a:rPr lang="en-IN" smtClean="0"/>
              <a:t>‹#›</a:t>
            </a:fld>
            <a:endParaRPr lang="en-IN"/>
          </a:p>
        </p:txBody>
      </p:sp>
    </p:spTree>
    <p:extLst>
      <p:ext uri="{BB962C8B-B14F-4D97-AF65-F5344CB8AC3E}">
        <p14:creationId xmlns:p14="http://schemas.microsoft.com/office/powerpoint/2010/main" val="1939571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12707F-01A6-48E2-9835-81E16F32FD0E}" type="datetimeFigureOut">
              <a:rPr lang="en-IN" smtClean="0"/>
              <a:t>20-10-2024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3656F2-E268-4F67-B231-82F386FA696A}" type="slidenum">
              <a:rPr lang="en-IN" smtClean="0"/>
              <a:t>‹#›</a:t>
            </a:fld>
            <a:endParaRPr lang="en-IN"/>
          </a:p>
        </p:txBody>
      </p:sp>
    </p:spTree>
    <p:extLst>
      <p:ext uri="{BB962C8B-B14F-4D97-AF65-F5344CB8AC3E}">
        <p14:creationId xmlns:p14="http://schemas.microsoft.com/office/powerpoint/2010/main" val="2747592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12707F-01A6-48E2-9835-81E16F32FD0E}" type="datetimeFigureOut">
              <a:rPr lang="en-IN" smtClean="0"/>
              <a:t>20-10-2024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3656F2-E268-4F67-B231-82F386FA696A}" type="slidenum">
              <a:rPr lang="en-IN" smtClean="0"/>
              <a:t>‹#›</a:t>
            </a:fld>
            <a:endParaRPr lang="en-IN"/>
          </a:p>
        </p:txBody>
      </p:sp>
    </p:spTree>
    <p:extLst>
      <p:ext uri="{BB962C8B-B14F-4D97-AF65-F5344CB8AC3E}">
        <p14:creationId xmlns:p14="http://schemas.microsoft.com/office/powerpoint/2010/main" val="1548278122"/>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65956-4DC7-A241-BDEA-28AC0CC7E7E3}"/>
              </a:ext>
            </a:extLst>
          </p:cNvPr>
          <p:cNvSpPr>
            <a:spLocks noGrp="1"/>
          </p:cNvSpPr>
          <p:nvPr>
            <p:ph type="title"/>
          </p:nvPr>
        </p:nvSpPr>
        <p:spPr>
          <a:xfrm>
            <a:off x="726869" y="-267607"/>
            <a:ext cx="10515600" cy="1460499"/>
          </a:xfrm>
        </p:spPr>
        <p:txBody>
          <a:bodyPr anchor="t">
            <a:normAutofit/>
          </a:bodyPr>
          <a:lstStyle/>
          <a:p>
            <a:r>
              <a:rPr lang="en-US" b="1" u="sng">
                <a:solidFill>
                  <a:schemeClr val="accent3"/>
                </a:solidFill>
              </a:rPr>
              <a:t> </a:t>
            </a:r>
            <a:br>
              <a:rPr lang="en-US" b="1" u="sng">
                <a:solidFill>
                  <a:schemeClr val="accent3"/>
                </a:solidFill>
              </a:rPr>
            </a:br>
            <a:r>
              <a:rPr lang="en-US" b="1">
                <a:solidFill>
                  <a:schemeClr val="accent3"/>
                </a:solidFill>
              </a:rPr>
              <a:t>                         </a:t>
            </a:r>
            <a:r>
              <a:rPr lang="en-US" b="1" u="sng">
                <a:solidFill>
                  <a:schemeClr val="accent3"/>
                </a:solidFill>
              </a:rPr>
              <a:t>INTRODUCTION</a:t>
            </a:r>
          </a:p>
        </p:txBody>
      </p:sp>
      <p:sp>
        <p:nvSpPr>
          <p:cNvPr id="3" name="Content Placeholder 2">
            <a:extLst>
              <a:ext uri="{FF2B5EF4-FFF2-40B4-BE49-F238E27FC236}">
                <a16:creationId xmlns:a16="http://schemas.microsoft.com/office/drawing/2014/main" id="{5F15F942-B3A0-9E41-AA26-A9DFDE14BD31}"/>
              </a:ext>
            </a:extLst>
          </p:cNvPr>
          <p:cNvSpPr>
            <a:spLocks noGrp="1"/>
          </p:cNvSpPr>
          <p:nvPr>
            <p:ph idx="1"/>
          </p:nvPr>
        </p:nvSpPr>
        <p:spPr>
          <a:xfrm>
            <a:off x="726869" y="1330819"/>
            <a:ext cx="10515600" cy="4569732"/>
          </a:xfrm>
        </p:spPr>
        <p:txBody>
          <a:bodyPr anchor="ctr">
            <a:noAutofit/>
          </a:bodyPr>
          <a:lstStyle/>
          <a:p>
            <a:pPr marL="0" indent="0" algn="ctr">
              <a:buNone/>
            </a:pPr>
            <a:r>
              <a:rPr lang="en-US" sz="2400"/>
              <a:t>In today's era computers have become a vital component of any enterprise for giving it proper directions and extensive control of the various activities to attain business objectives. Computer applications have affected scientific &amp; commercial knowledge.The information System of the old times totally differs from the todays. It isautomation system of a book shop or any information system. In the previousages the process of maintaining data and record seemed very difficult. Now days,computer is very essential component. The implementation of computer basedInformation System can be depicted as the ease in handling and maintaining thedata bank of any size.Our project is on Book Shop Management System whichdeals with almost all the information of Book Shop It keeps the database of customer records and publishing records. It also keeps the author list, charges and Book-title list.The business of Book Shop is spread all over the world. A large record should be maintained in a proper manner for running of Book Shop. The proposed system is a window based menu driven system. It reduces the paper works, time needed for doing various tasks etc. Our project upholds the accuracy of data.</a:t>
            </a:r>
          </a:p>
        </p:txBody>
      </p:sp>
    </p:spTree>
    <p:extLst>
      <p:ext uri="{BB962C8B-B14F-4D97-AF65-F5344CB8AC3E}">
        <p14:creationId xmlns:p14="http://schemas.microsoft.com/office/powerpoint/2010/main" val="980180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A4637F-F831-FDCA-E152-D33ED04693FA}"/>
              </a:ext>
            </a:extLst>
          </p:cNvPr>
          <p:cNvSpPr>
            <a:spLocks noGrp="1"/>
          </p:cNvSpPr>
          <p:nvPr>
            <p:ph idx="1"/>
          </p:nvPr>
        </p:nvSpPr>
        <p:spPr>
          <a:xfrm>
            <a:off x="838200" y="208547"/>
            <a:ext cx="10515600" cy="5968416"/>
          </a:xfrm>
        </p:spPr>
        <p:txBody>
          <a:bodyPr>
            <a:normAutofit fontScale="92500" lnSpcReduction="10000"/>
          </a:bodyPr>
          <a:lstStyle/>
          <a:p>
            <a:pPr marL="0" indent="0">
              <a:buNone/>
            </a:pPr>
            <a:r>
              <a:rPr lang="en-IN" dirty="0">
                <a:solidFill>
                  <a:srgbClr val="FFC000"/>
                </a:solidFill>
              </a:rPr>
              <a:t>def</a:t>
            </a:r>
            <a:r>
              <a:rPr lang="en-IN" dirty="0"/>
              <a:t> </a:t>
            </a:r>
            <a:r>
              <a:rPr lang="en-IN" dirty="0">
                <a:solidFill>
                  <a:srgbClr val="3333FF"/>
                </a:solidFill>
              </a:rPr>
              <a:t>SellBook</a:t>
            </a:r>
            <a:r>
              <a:rPr lang="en-IN" dirty="0"/>
              <a:t>():</a:t>
            </a:r>
          </a:p>
          <a:p>
            <a:pPr marL="0" indent="0">
              <a:buNone/>
            </a:pPr>
            <a:r>
              <a:rPr lang="en-IN" dirty="0"/>
              <a:t>    n =</a:t>
            </a:r>
            <a:r>
              <a:rPr lang="en-IN" dirty="0">
                <a:solidFill>
                  <a:srgbClr val="990099"/>
                </a:solidFill>
              </a:rPr>
              <a:t> input</a:t>
            </a:r>
            <a:r>
              <a:rPr lang="en-IN" dirty="0"/>
              <a:t>(</a:t>
            </a:r>
            <a:r>
              <a:rPr lang="en-IN" dirty="0">
                <a:solidFill>
                  <a:srgbClr val="28B639"/>
                </a:solidFill>
              </a:rPr>
              <a:t>"Name : </a:t>
            </a:r>
            <a:r>
              <a:rPr lang="en-IN" dirty="0"/>
              <a:t>")</a:t>
            </a:r>
          </a:p>
          <a:p>
            <a:pPr marL="0" indent="0">
              <a:buNone/>
            </a:pPr>
            <a:r>
              <a:rPr lang="en-IN" dirty="0"/>
              <a:t>    s =</a:t>
            </a:r>
            <a:r>
              <a:rPr lang="en-IN" dirty="0">
                <a:solidFill>
                  <a:srgbClr val="990099"/>
                </a:solidFill>
              </a:rPr>
              <a:t> input</a:t>
            </a:r>
            <a:r>
              <a:rPr lang="en-IN" dirty="0"/>
              <a:t>(</a:t>
            </a:r>
            <a:r>
              <a:rPr lang="en-IN" dirty="0">
                <a:solidFill>
                  <a:srgbClr val="28B639"/>
                </a:solidFill>
              </a:rPr>
              <a:t>"Book :  </a:t>
            </a:r>
            <a:r>
              <a:rPr lang="en-IN" dirty="0"/>
              <a:t>")</a:t>
            </a:r>
          </a:p>
          <a:p>
            <a:pPr marL="0" indent="0">
              <a:buNone/>
            </a:pPr>
            <a:r>
              <a:rPr lang="en-US"/>
              <a:t>    py</a:t>
            </a:r>
            <a:r>
              <a:rPr lang="en-IN"/>
              <a:t>= </a:t>
            </a:r>
            <a:r>
              <a:rPr lang="en-IN">
                <a:solidFill>
                  <a:srgbClr val="990099"/>
                </a:solidFill>
              </a:rPr>
              <a:t>input</a:t>
            </a:r>
            <a:r>
              <a:rPr lang="en-IN"/>
              <a:t>(“</a:t>
            </a:r>
            <a:r>
              <a:rPr lang="en-IN">
                <a:solidFill>
                  <a:srgbClr val="28B639"/>
                </a:solidFill>
              </a:rPr>
              <a:t>Payment : “</a:t>
            </a:r>
            <a:r>
              <a:rPr lang="en-IN"/>
              <a:t>)</a:t>
            </a:r>
            <a:endParaRPr lang="en-IN" dirty="0"/>
          </a:p>
          <a:p>
            <a:pPr marL="0" indent="0">
              <a:buNone/>
            </a:pPr>
            <a:r>
              <a:rPr lang="en-IN" dirty="0"/>
              <a:t>    d = </a:t>
            </a:r>
            <a:r>
              <a:rPr lang="en-IN" dirty="0">
                <a:solidFill>
                  <a:srgbClr val="990099"/>
                </a:solidFill>
              </a:rPr>
              <a:t>input</a:t>
            </a:r>
            <a:r>
              <a:rPr lang="en-IN" dirty="0"/>
              <a:t>(</a:t>
            </a:r>
            <a:r>
              <a:rPr lang="en-IN" dirty="0">
                <a:solidFill>
                  <a:srgbClr val="28B639"/>
                </a:solidFill>
              </a:rPr>
              <a:t>"Date :  </a:t>
            </a:r>
            <a:r>
              <a:rPr lang="en-IN" dirty="0"/>
              <a:t>")</a:t>
            </a:r>
          </a:p>
          <a:p>
            <a:pPr marL="0" indent="0">
              <a:buNone/>
            </a:pPr>
            <a:r>
              <a:rPr lang="en-IN" dirty="0"/>
              <a:t>    p =</a:t>
            </a:r>
            <a:r>
              <a:rPr lang="en-IN" dirty="0">
                <a:solidFill>
                  <a:srgbClr val="990099"/>
                </a:solidFill>
              </a:rPr>
              <a:t> input</a:t>
            </a:r>
            <a:r>
              <a:rPr lang="en-IN" dirty="0"/>
              <a:t>(</a:t>
            </a:r>
            <a:r>
              <a:rPr lang="en-IN" dirty="0">
                <a:solidFill>
                  <a:srgbClr val="28B639"/>
                </a:solidFill>
              </a:rPr>
              <a:t>"Phone :  </a:t>
            </a:r>
            <a:r>
              <a:rPr lang="en-IN" dirty="0"/>
              <a:t>")</a:t>
            </a:r>
          </a:p>
          <a:p>
            <a:pPr marL="0" indent="0">
              <a:buNone/>
            </a:pPr>
            <a:r>
              <a:rPr lang="en-IN" dirty="0"/>
              <a:t>    data = (n,s,py,d,p)</a:t>
            </a:r>
          </a:p>
          <a:p>
            <a:pPr marL="0" indent="0">
              <a:buNone/>
            </a:pPr>
            <a:r>
              <a:rPr lang="en-IN" dirty="0"/>
              <a:t>    sql = </a:t>
            </a:r>
            <a:r>
              <a:rPr lang="en-IN" dirty="0">
                <a:solidFill>
                  <a:srgbClr val="28B639"/>
                </a:solidFill>
              </a:rPr>
              <a:t>'insert into Customer values(%s,%s,%s,%s,%s)'</a:t>
            </a:r>
          </a:p>
          <a:p>
            <a:pPr marL="0" indent="0">
              <a:buNone/>
            </a:pPr>
            <a:r>
              <a:rPr lang="en-IN" dirty="0"/>
              <a:t>    c = con.cursor()</a:t>
            </a:r>
          </a:p>
          <a:p>
            <a:pPr marL="0" indent="0">
              <a:buNone/>
            </a:pPr>
            <a:r>
              <a:rPr lang="en-IN" dirty="0"/>
              <a:t>    c.execute(sql,data)</a:t>
            </a:r>
          </a:p>
          <a:p>
            <a:pPr marL="0" indent="0">
              <a:buNone/>
            </a:pPr>
            <a:r>
              <a:rPr lang="en-IN" dirty="0"/>
              <a:t>    con.commmit()</a:t>
            </a:r>
          </a:p>
          <a:p>
            <a:pPr marL="0" indent="0">
              <a:buNone/>
            </a:pPr>
            <a:r>
              <a:rPr lang="en-IN" dirty="0">
                <a:solidFill>
                  <a:srgbClr val="990099"/>
                </a:solidFill>
              </a:rPr>
              <a:t>    print</a:t>
            </a:r>
            <a:r>
              <a:rPr lang="en-IN" dirty="0"/>
              <a:t>(</a:t>
            </a:r>
            <a:r>
              <a:rPr lang="en-IN" dirty="0">
                <a:solidFill>
                  <a:srgbClr val="28B639"/>
                </a:solidFill>
              </a:rPr>
              <a:t>"Data Inserted Successfully"</a:t>
            </a:r>
            <a:r>
              <a:rPr lang="en-IN" dirty="0"/>
              <a:t>)</a:t>
            </a:r>
          </a:p>
          <a:p>
            <a:pPr marL="0" indent="0">
              <a:buNone/>
            </a:pPr>
            <a:r>
              <a:rPr lang="en-IN" dirty="0"/>
              <a:t>    options()</a:t>
            </a:r>
          </a:p>
          <a:p>
            <a:pPr marL="0" indent="0">
              <a:buNone/>
            </a:pPr>
            <a:endParaRPr lang="en-IN" dirty="0"/>
          </a:p>
        </p:txBody>
      </p:sp>
    </p:spTree>
    <p:extLst>
      <p:ext uri="{BB962C8B-B14F-4D97-AF65-F5344CB8AC3E}">
        <p14:creationId xmlns:p14="http://schemas.microsoft.com/office/powerpoint/2010/main" val="2415094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2111F8-651F-B7E1-0358-E019B5B68762}"/>
              </a:ext>
            </a:extLst>
          </p:cNvPr>
          <p:cNvSpPr>
            <a:spLocks noGrp="1"/>
          </p:cNvSpPr>
          <p:nvPr>
            <p:ph idx="1"/>
          </p:nvPr>
        </p:nvSpPr>
        <p:spPr>
          <a:xfrm>
            <a:off x="838200" y="320842"/>
            <a:ext cx="10515600" cy="5856121"/>
          </a:xfrm>
        </p:spPr>
        <p:txBody>
          <a:bodyPr/>
          <a:lstStyle/>
          <a:p>
            <a:pPr marL="0" indent="0">
              <a:buNone/>
            </a:pPr>
            <a:r>
              <a:rPr lang="en-IN" dirty="0">
                <a:solidFill>
                  <a:srgbClr val="FFC000"/>
                </a:solidFill>
              </a:rPr>
              <a:t>def</a:t>
            </a:r>
            <a:r>
              <a:rPr lang="en-IN" dirty="0"/>
              <a:t> </a:t>
            </a:r>
            <a:r>
              <a:rPr lang="en-IN" dirty="0">
                <a:solidFill>
                  <a:srgbClr val="3333FF"/>
                </a:solidFill>
              </a:rPr>
              <a:t>AddBill</a:t>
            </a:r>
            <a:r>
              <a:rPr lang="en-IN" dirty="0"/>
              <a:t>():</a:t>
            </a:r>
          </a:p>
          <a:p>
            <a:pPr marL="0" indent="0">
              <a:buNone/>
            </a:pPr>
            <a:r>
              <a:rPr lang="en-IN" dirty="0"/>
              <a:t>    dt = </a:t>
            </a:r>
            <a:r>
              <a:rPr lang="en-IN" dirty="0">
                <a:solidFill>
                  <a:srgbClr val="990099"/>
                </a:solidFill>
              </a:rPr>
              <a:t>input</a:t>
            </a:r>
            <a:r>
              <a:rPr lang="en-IN" dirty="0"/>
              <a:t>(</a:t>
            </a:r>
            <a:r>
              <a:rPr lang="en-IN" dirty="0">
                <a:solidFill>
                  <a:srgbClr val="28B639"/>
                </a:solidFill>
              </a:rPr>
              <a:t>"Detail : "</a:t>
            </a:r>
            <a:r>
              <a:rPr lang="en-IN" dirty="0"/>
              <a:t>)</a:t>
            </a:r>
          </a:p>
          <a:p>
            <a:pPr marL="0" indent="0">
              <a:buNone/>
            </a:pPr>
            <a:r>
              <a:rPr lang="en-IN" dirty="0"/>
              <a:t>    c = </a:t>
            </a:r>
            <a:r>
              <a:rPr lang="en-IN" dirty="0">
                <a:solidFill>
                  <a:srgbClr val="990099"/>
                </a:solidFill>
              </a:rPr>
              <a:t>input</a:t>
            </a:r>
            <a:r>
              <a:rPr lang="en-IN" dirty="0"/>
              <a:t>(</a:t>
            </a:r>
            <a:r>
              <a:rPr lang="en-IN" dirty="0">
                <a:solidFill>
                  <a:srgbClr val="28B639"/>
                </a:solidFill>
              </a:rPr>
              <a:t>"Cost : </a:t>
            </a:r>
            <a:r>
              <a:rPr lang="en-IN" dirty="0"/>
              <a:t>")</a:t>
            </a:r>
          </a:p>
          <a:p>
            <a:pPr marL="0" indent="0">
              <a:buNone/>
            </a:pPr>
            <a:r>
              <a:rPr lang="en-IN" dirty="0"/>
              <a:t>    d = </a:t>
            </a:r>
            <a:r>
              <a:rPr lang="en-IN" dirty="0">
                <a:solidFill>
                  <a:srgbClr val="990099"/>
                </a:solidFill>
              </a:rPr>
              <a:t>input</a:t>
            </a:r>
            <a:r>
              <a:rPr lang="en-IN" dirty="0"/>
              <a:t>(</a:t>
            </a:r>
            <a:r>
              <a:rPr lang="en-IN" dirty="0">
                <a:solidFill>
                  <a:srgbClr val="28B639"/>
                </a:solidFill>
              </a:rPr>
              <a:t>"Date : </a:t>
            </a:r>
            <a:r>
              <a:rPr lang="en-IN" dirty="0"/>
              <a:t>")</a:t>
            </a:r>
          </a:p>
          <a:p>
            <a:pPr marL="0" indent="0">
              <a:buNone/>
            </a:pPr>
            <a:r>
              <a:rPr lang="en-IN" dirty="0"/>
              <a:t>    data =(dt,c,d)</a:t>
            </a:r>
          </a:p>
          <a:p>
            <a:pPr marL="0" indent="0">
              <a:buNone/>
            </a:pPr>
            <a:r>
              <a:rPr lang="en-IN" dirty="0"/>
              <a:t>    sql = </a:t>
            </a:r>
            <a:r>
              <a:rPr lang="en-IN" dirty="0">
                <a:solidFill>
                  <a:srgbClr val="28B639"/>
                </a:solidFill>
              </a:rPr>
              <a:t>'insert into Bills values(%s,%s,%s)'</a:t>
            </a:r>
          </a:p>
          <a:p>
            <a:pPr marL="0" indent="0">
              <a:buNone/>
            </a:pPr>
            <a:r>
              <a:rPr lang="en-IN" dirty="0"/>
              <a:t>    c = con.cursor()</a:t>
            </a:r>
          </a:p>
          <a:p>
            <a:pPr marL="0" indent="0">
              <a:buNone/>
            </a:pPr>
            <a:r>
              <a:rPr lang="en-IN" dirty="0"/>
              <a:t>    c.execute(sql,data)</a:t>
            </a:r>
          </a:p>
          <a:p>
            <a:pPr marL="0" indent="0">
              <a:buNone/>
            </a:pPr>
            <a:r>
              <a:rPr lang="en-IN" dirty="0"/>
              <a:t>    con.commit()</a:t>
            </a:r>
          </a:p>
          <a:p>
            <a:pPr marL="0" indent="0">
              <a:buNone/>
            </a:pPr>
            <a:r>
              <a:rPr lang="en-IN" dirty="0">
                <a:solidFill>
                  <a:srgbClr val="990099"/>
                </a:solidFill>
              </a:rPr>
              <a:t>    print</a:t>
            </a:r>
            <a:r>
              <a:rPr lang="en-IN" dirty="0"/>
              <a:t>(</a:t>
            </a:r>
            <a:r>
              <a:rPr lang="en-IN" dirty="0">
                <a:solidFill>
                  <a:srgbClr val="28B639"/>
                </a:solidFill>
              </a:rPr>
              <a:t>"Data Inserted Successfully"</a:t>
            </a:r>
            <a:r>
              <a:rPr lang="en-IN" dirty="0"/>
              <a:t>)</a:t>
            </a:r>
          </a:p>
          <a:p>
            <a:pPr marL="0" indent="0">
              <a:buNone/>
            </a:pPr>
            <a:r>
              <a:rPr lang="en-IN" dirty="0"/>
              <a:t>    options()</a:t>
            </a:r>
          </a:p>
          <a:p>
            <a:pPr marL="0" indent="0">
              <a:buNone/>
            </a:pPr>
            <a:endParaRPr lang="en-IN" dirty="0"/>
          </a:p>
        </p:txBody>
      </p:sp>
    </p:spTree>
    <p:extLst>
      <p:ext uri="{BB962C8B-B14F-4D97-AF65-F5344CB8AC3E}">
        <p14:creationId xmlns:p14="http://schemas.microsoft.com/office/powerpoint/2010/main" val="1612816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5462D2-3DD9-1772-460A-780DB8018588}"/>
              </a:ext>
            </a:extLst>
          </p:cNvPr>
          <p:cNvSpPr>
            <a:spLocks noGrp="1"/>
          </p:cNvSpPr>
          <p:nvPr>
            <p:ph idx="1"/>
          </p:nvPr>
        </p:nvSpPr>
        <p:spPr>
          <a:xfrm>
            <a:off x="838200" y="593558"/>
            <a:ext cx="10515600" cy="5583405"/>
          </a:xfrm>
        </p:spPr>
        <p:txBody>
          <a:bodyPr>
            <a:normAutofit/>
          </a:bodyPr>
          <a:lstStyle/>
          <a:p>
            <a:pPr marL="0" indent="0">
              <a:buNone/>
            </a:pPr>
            <a:r>
              <a:rPr lang="en-IN" dirty="0">
                <a:solidFill>
                  <a:srgbClr val="FFC000"/>
                </a:solidFill>
              </a:rPr>
              <a:t>def</a:t>
            </a:r>
            <a:r>
              <a:rPr lang="en-IN" dirty="0"/>
              <a:t> </a:t>
            </a:r>
            <a:r>
              <a:rPr lang="en-IN" dirty="0">
                <a:solidFill>
                  <a:srgbClr val="3333FF"/>
                </a:solidFill>
              </a:rPr>
              <a:t>AddWorker</a:t>
            </a:r>
            <a:r>
              <a:rPr lang="en-IN" dirty="0"/>
              <a:t>():</a:t>
            </a:r>
          </a:p>
          <a:p>
            <a:pPr marL="0" indent="0">
              <a:buNone/>
            </a:pPr>
            <a:r>
              <a:rPr lang="en-IN" dirty="0"/>
              <a:t>    n =</a:t>
            </a:r>
            <a:r>
              <a:rPr lang="en-IN" dirty="0">
                <a:solidFill>
                  <a:srgbClr val="990099"/>
                </a:solidFill>
              </a:rPr>
              <a:t> input</a:t>
            </a:r>
            <a:r>
              <a:rPr lang="en-IN" dirty="0"/>
              <a:t>(</a:t>
            </a:r>
            <a:r>
              <a:rPr lang="en-IN" dirty="0">
                <a:solidFill>
                  <a:srgbClr val="28B639"/>
                </a:solidFill>
              </a:rPr>
              <a:t>"Name :</a:t>
            </a:r>
            <a:r>
              <a:rPr lang="en-IN" dirty="0"/>
              <a:t> </a:t>
            </a:r>
            <a:r>
              <a:rPr lang="en-IN" dirty="0">
                <a:solidFill>
                  <a:srgbClr val="28B639"/>
                </a:solidFill>
              </a:rPr>
              <a:t>"</a:t>
            </a:r>
            <a:r>
              <a:rPr lang="en-IN" dirty="0"/>
              <a:t>)</a:t>
            </a:r>
          </a:p>
          <a:p>
            <a:pPr marL="0" indent="0">
              <a:buNone/>
            </a:pPr>
            <a:r>
              <a:rPr lang="en-IN" dirty="0"/>
              <a:t>    w = </a:t>
            </a:r>
            <a:r>
              <a:rPr lang="en-IN" dirty="0">
                <a:solidFill>
                  <a:srgbClr val="990099"/>
                </a:solidFill>
              </a:rPr>
              <a:t>input</a:t>
            </a:r>
            <a:r>
              <a:rPr lang="en-IN" dirty="0"/>
              <a:t>(</a:t>
            </a:r>
            <a:r>
              <a:rPr lang="en-IN" dirty="0">
                <a:solidFill>
                  <a:srgbClr val="28B639"/>
                </a:solidFill>
              </a:rPr>
              <a:t>"Salary :</a:t>
            </a:r>
            <a:r>
              <a:rPr lang="en-IN" dirty="0"/>
              <a:t> </a:t>
            </a:r>
            <a:r>
              <a:rPr lang="en-IN" dirty="0">
                <a:solidFill>
                  <a:srgbClr val="28B639"/>
                </a:solidFill>
              </a:rPr>
              <a:t>"</a:t>
            </a:r>
            <a:r>
              <a:rPr lang="en-IN" dirty="0"/>
              <a:t>)</a:t>
            </a:r>
          </a:p>
          <a:p>
            <a:pPr marL="0" indent="0">
              <a:buNone/>
            </a:pPr>
            <a:r>
              <a:rPr lang="en-IN" dirty="0"/>
              <a:t>    data = (n,w,s)</a:t>
            </a:r>
          </a:p>
          <a:p>
            <a:pPr marL="0" indent="0">
              <a:buNone/>
            </a:pPr>
            <a:r>
              <a:rPr lang="en-IN" dirty="0"/>
              <a:t>    sql = </a:t>
            </a:r>
            <a:r>
              <a:rPr lang="en-IN" dirty="0">
                <a:solidFill>
                  <a:srgbClr val="28B639"/>
                </a:solidFill>
              </a:rPr>
              <a:t>'insert into Worker values(%s,%s,%s)'</a:t>
            </a:r>
          </a:p>
          <a:p>
            <a:pPr marL="0" indent="0">
              <a:buNone/>
            </a:pPr>
            <a:r>
              <a:rPr lang="en-IN" dirty="0"/>
              <a:t>    c = con.cursor()</a:t>
            </a:r>
          </a:p>
          <a:p>
            <a:pPr marL="0" indent="0">
              <a:buNone/>
            </a:pPr>
            <a:r>
              <a:rPr lang="en-IN" dirty="0"/>
              <a:t>    c.execute(sql,data)</a:t>
            </a:r>
          </a:p>
          <a:p>
            <a:pPr marL="0" indent="0">
              <a:buNone/>
            </a:pPr>
            <a:r>
              <a:rPr lang="en-IN" dirty="0"/>
              <a:t>    con.commit()</a:t>
            </a:r>
          </a:p>
          <a:p>
            <a:pPr marL="0" indent="0">
              <a:buNone/>
            </a:pPr>
            <a:r>
              <a:rPr lang="en-IN" dirty="0"/>
              <a:t>   </a:t>
            </a:r>
            <a:r>
              <a:rPr lang="en-IN" dirty="0">
                <a:solidFill>
                  <a:srgbClr val="990099"/>
                </a:solidFill>
              </a:rPr>
              <a:t> print</a:t>
            </a:r>
            <a:r>
              <a:rPr lang="en-IN" dirty="0"/>
              <a:t>(</a:t>
            </a:r>
            <a:r>
              <a:rPr lang="en-IN" dirty="0">
                <a:solidFill>
                  <a:srgbClr val="28B639"/>
                </a:solidFill>
              </a:rPr>
              <a:t>"Data Inserted Successfully"</a:t>
            </a:r>
            <a:r>
              <a:rPr lang="en-IN" dirty="0"/>
              <a:t>)</a:t>
            </a:r>
          </a:p>
          <a:p>
            <a:pPr marL="0" indent="0">
              <a:buNone/>
            </a:pPr>
            <a:r>
              <a:rPr lang="en-IN" dirty="0"/>
              <a:t>    options()</a:t>
            </a:r>
          </a:p>
        </p:txBody>
      </p:sp>
    </p:spTree>
    <p:extLst>
      <p:ext uri="{BB962C8B-B14F-4D97-AF65-F5344CB8AC3E}">
        <p14:creationId xmlns:p14="http://schemas.microsoft.com/office/powerpoint/2010/main" val="3449638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7F2807-F811-F83F-C509-9895C58AF57D}"/>
              </a:ext>
            </a:extLst>
          </p:cNvPr>
          <p:cNvSpPr>
            <a:spLocks noGrp="1"/>
          </p:cNvSpPr>
          <p:nvPr>
            <p:ph idx="1"/>
          </p:nvPr>
        </p:nvSpPr>
        <p:spPr>
          <a:xfrm>
            <a:off x="838200" y="465221"/>
            <a:ext cx="10515600" cy="5711742"/>
          </a:xfrm>
        </p:spPr>
        <p:txBody>
          <a:bodyPr>
            <a:normAutofit fontScale="92500" lnSpcReduction="10000"/>
          </a:bodyPr>
          <a:lstStyle/>
          <a:p>
            <a:pPr marL="0" indent="0">
              <a:buNone/>
            </a:pPr>
            <a:endParaRPr lang="en-IN" dirty="0"/>
          </a:p>
          <a:p>
            <a:pPr marL="0" indent="0">
              <a:buNone/>
            </a:pPr>
            <a:r>
              <a:rPr lang="en-IN" dirty="0">
                <a:solidFill>
                  <a:srgbClr val="FFC000"/>
                </a:solidFill>
              </a:rPr>
              <a:t>def</a:t>
            </a:r>
            <a:r>
              <a:rPr lang="en-IN" dirty="0"/>
              <a:t> </a:t>
            </a:r>
            <a:r>
              <a:rPr lang="en-IN" dirty="0">
                <a:solidFill>
                  <a:srgbClr val="3333FF"/>
                </a:solidFill>
              </a:rPr>
              <a:t>dBooks</a:t>
            </a:r>
            <a:r>
              <a:rPr lang="en-IN" dirty="0"/>
              <a:t>():</a:t>
            </a:r>
          </a:p>
          <a:p>
            <a:pPr marL="0" indent="0">
              <a:buNone/>
            </a:pPr>
            <a:r>
              <a:rPr lang="en-IN" dirty="0"/>
              <a:t>    sd =</a:t>
            </a:r>
            <a:r>
              <a:rPr lang="en-IN" dirty="0">
                <a:solidFill>
                  <a:srgbClr val="990099"/>
                </a:solidFill>
              </a:rPr>
              <a:t> input</a:t>
            </a:r>
            <a:r>
              <a:rPr lang="en-IN" dirty="0"/>
              <a:t>("</a:t>
            </a:r>
            <a:r>
              <a:rPr lang="en-IN" dirty="0">
                <a:solidFill>
                  <a:srgbClr val="28B639"/>
                </a:solidFill>
              </a:rPr>
              <a:t>Date :</a:t>
            </a:r>
            <a:r>
              <a:rPr lang="en-IN" dirty="0"/>
              <a:t> ")</a:t>
            </a:r>
          </a:p>
          <a:p>
            <a:pPr marL="0" indent="0">
              <a:buNone/>
            </a:pPr>
            <a:r>
              <a:rPr lang="en-IN" dirty="0"/>
              <a:t>    sql = </a:t>
            </a:r>
            <a:r>
              <a:rPr lang="en-IN" dirty="0">
                <a:solidFill>
                  <a:srgbClr val="28B639"/>
                </a:solidFill>
              </a:rPr>
              <a:t>'select * from Book'</a:t>
            </a:r>
          </a:p>
          <a:p>
            <a:pPr marL="0" indent="0">
              <a:buNone/>
            </a:pPr>
            <a:r>
              <a:rPr lang="en-IN" dirty="0"/>
              <a:t>    c = con.cursor()</a:t>
            </a:r>
          </a:p>
          <a:p>
            <a:pPr marL="0" indent="0">
              <a:buNone/>
            </a:pPr>
            <a:r>
              <a:rPr lang="en-IN" dirty="0"/>
              <a:t>    c.execute(sql)</a:t>
            </a:r>
          </a:p>
          <a:p>
            <a:pPr marL="0" indent="0">
              <a:buNone/>
            </a:pPr>
            <a:r>
              <a:rPr lang="en-IN" dirty="0"/>
              <a:t>    d = c.fetchall()</a:t>
            </a:r>
          </a:p>
          <a:p>
            <a:pPr marL="0" indent="0">
              <a:buNone/>
            </a:pPr>
            <a:r>
              <a:rPr lang="en-IN" dirty="0"/>
              <a:t>    </a:t>
            </a:r>
            <a:r>
              <a:rPr lang="en-IN" dirty="0">
                <a:solidFill>
                  <a:srgbClr val="FFC000"/>
                </a:solidFill>
              </a:rPr>
              <a:t>for</a:t>
            </a:r>
            <a:r>
              <a:rPr lang="en-IN" dirty="0"/>
              <a:t> i </a:t>
            </a:r>
            <a:r>
              <a:rPr lang="en-IN" dirty="0">
                <a:solidFill>
                  <a:srgbClr val="FFC000"/>
                </a:solidFill>
              </a:rPr>
              <a:t>in</a:t>
            </a:r>
            <a:r>
              <a:rPr lang="en-IN" dirty="0"/>
              <a:t> d:</a:t>
            </a:r>
          </a:p>
          <a:p>
            <a:pPr marL="0" indent="0">
              <a:buNone/>
            </a:pPr>
            <a:r>
              <a:rPr lang="en-IN" dirty="0"/>
              <a:t>        </a:t>
            </a:r>
            <a:r>
              <a:rPr lang="en-IN" dirty="0">
                <a:solidFill>
                  <a:srgbClr val="FFC000"/>
                </a:solidFill>
              </a:rPr>
              <a:t>if</a:t>
            </a:r>
            <a:r>
              <a:rPr lang="en-IN" dirty="0"/>
              <a:t> i[4] == sd:</a:t>
            </a:r>
          </a:p>
          <a:p>
            <a:pPr marL="0" indent="0">
              <a:buNone/>
            </a:pPr>
            <a:r>
              <a:rPr lang="en-IN" dirty="0">
                <a:solidFill>
                  <a:srgbClr val="990099"/>
                </a:solidFill>
              </a:rPr>
              <a:t>            print</a:t>
            </a:r>
            <a:r>
              <a:rPr lang="en-IN" dirty="0"/>
              <a:t>(</a:t>
            </a:r>
            <a:r>
              <a:rPr lang="en-IN" dirty="0">
                <a:solidFill>
                  <a:srgbClr val="28B639"/>
                </a:solidFill>
              </a:rPr>
              <a:t>"Name : "</a:t>
            </a:r>
            <a:r>
              <a:rPr lang="en-IN" dirty="0"/>
              <a:t>,i[0],</a:t>
            </a:r>
            <a:r>
              <a:rPr lang="en-IN" dirty="0">
                <a:solidFill>
                  <a:srgbClr val="28B639"/>
                </a:solidFill>
              </a:rPr>
              <a:t>"Author : "</a:t>
            </a:r>
            <a:r>
              <a:rPr lang="en-IN" dirty="0"/>
              <a:t>,i[1],</a:t>
            </a:r>
            <a:r>
              <a:rPr lang="en-IN" dirty="0">
                <a:solidFill>
                  <a:srgbClr val="28B639"/>
                </a:solidFill>
              </a:rPr>
              <a:t>"Cost : "</a:t>
            </a:r>
            <a:r>
              <a:rPr lang="en-IN" dirty="0"/>
              <a:t>,i[2],</a:t>
            </a:r>
            <a:r>
              <a:rPr lang="en-IN" dirty="0">
                <a:solidFill>
                  <a:srgbClr val="28B639"/>
                </a:solidFill>
              </a:rPr>
              <a:t>"Buy : "</a:t>
            </a:r>
            <a:r>
              <a:rPr lang="en-IN" dirty="0"/>
              <a:t>,i[3],</a:t>
            </a:r>
            <a:r>
              <a:rPr lang="en-IN" dirty="0">
                <a:solidFill>
                  <a:srgbClr val="28B639"/>
                </a:solidFill>
              </a:rPr>
              <a:t>"Date : "</a:t>
            </a:r>
            <a:r>
              <a:rPr lang="en-IN" dirty="0"/>
              <a:t>,i[4])</a:t>
            </a:r>
          </a:p>
          <a:p>
            <a:pPr marL="0" indent="0">
              <a:buNone/>
            </a:pPr>
            <a:r>
              <a:rPr lang="en-IN" dirty="0"/>
              <a:t>           </a:t>
            </a:r>
            <a:r>
              <a:rPr lang="en-IN" dirty="0">
                <a:solidFill>
                  <a:srgbClr val="990099"/>
                </a:solidFill>
              </a:rPr>
              <a:t> print</a:t>
            </a:r>
            <a:r>
              <a:rPr lang="en-IN" dirty="0"/>
              <a:t>(</a:t>
            </a:r>
            <a:r>
              <a:rPr lang="en-IN" dirty="0">
                <a:solidFill>
                  <a:srgbClr val="28B639"/>
                </a:solidFill>
              </a:rPr>
              <a:t>".........................................................................."</a:t>
            </a:r>
            <a:r>
              <a:rPr lang="en-IN" dirty="0"/>
              <a:t>)</a:t>
            </a:r>
          </a:p>
          <a:p>
            <a:pPr marL="0" indent="0">
              <a:buNone/>
            </a:pPr>
            <a:r>
              <a:rPr lang="en-IN" dirty="0"/>
              <a:t>    options()</a:t>
            </a:r>
          </a:p>
          <a:p>
            <a:pPr marL="0" indent="0">
              <a:buNone/>
            </a:pPr>
            <a:endParaRPr lang="en-IN" dirty="0"/>
          </a:p>
        </p:txBody>
      </p:sp>
    </p:spTree>
    <p:extLst>
      <p:ext uri="{BB962C8B-B14F-4D97-AF65-F5344CB8AC3E}">
        <p14:creationId xmlns:p14="http://schemas.microsoft.com/office/powerpoint/2010/main" val="2236642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8D599D-9C43-79B3-0C48-600C83EC578C}"/>
              </a:ext>
            </a:extLst>
          </p:cNvPr>
          <p:cNvSpPr>
            <a:spLocks noGrp="1"/>
          </p:cNvSpPr>
          <p:nvPr>
            <p:ph idx="1"/>
          </p:nvPr>
        </p:nvSpPr>
        <p:spPr>
          <a:xfrm>
            <a:off x="838200" y="401053"/>
            <a:ext cx="10515600" cy="5775910"/>
          </a:xfrm>
        </p:spPr>
        <p:txBody>
          <a:bodyPr>
            <a:normAutofit lnSpcReduction="10000"/>
          </a:bodyPr>
          <a:lstStyle/>
          <a:p>
            <a:pPr marL="0" indent="0">
              <a:buNone/>
            </a:pPr>
            <a:r>
              <a:rPr lang="en-IN" dirty="0">
                <a:solidFill>
                  <a:srgbClr val="FFC000"/>
                </a:solidFill>
              </a:rPr>
              <a:t>def</a:t>
            </a:r>
            <a:r>
              <a:rPr lang="en-IN" dirty="0"/>
              <a:t> </a:t>
            </a:r>
            <a:r>
              <a:rPr lang="en-IN" dirty="0">
                <a:solidFill>
                  <a:srgbClr val="3333FF"/>
                </a:solidFill>
              </a:rPr>
              <a:t>dPayments</a:t>
            </a:r>
            <a:r>
              <a:rPr lang="en-IN" dirty="0"/>
              <a:t>():</a:t>
            </a:r>
          </a:p>
          <a:p>
            <a:pPr marL="0" indent="0">
              <a:buNone/>
            </a:pPr>
            <a:r>
              <a:rPr lang="en-IN" dirty="0"/>
              <a:t>    sd = </a:t>
            </a:r>
            <a:r>
              <a:rPr lang="en-IN" dirty="0">
                <a:solidFill>
                  <a:srgbClr val="990099"/>
                </a:solidFill>
              </a:rPr>
              <a:t>input</a:t>
            </a:r>
            <a:r>
              <a:rPr lang="en-IN" dirty="0"/>
              <a:t>("</a:t>
            </a:r>
            <a:r>
              <a:rPr lang="en-IN" dirty="0">
                <a:solidFill>
                  <a:srgbClr val="28B639"/>
                </a:solidFill>
              </a:rPr>
              <a:t>Date : </a:t>
            </a:r>
            <a:r>
              <a:rPr lang="en-IN" dirty="0"/>
              <a:t>")</a:t>
            </a:r>
          </a:p>
          <a:p>
            <a:pPr marL="0" indent="0">
              <a:buNone/>
            </a:pPr>
            <a:r>
              <a:rPr lang="en-IN" dirty="0"/>
              <a:t>    sql = </a:t>
            </a:r>
            <a:r>
              <a:rPr lang="en-IN" dirty="0">
                <a:solidFill>
                  <a:srgbClr val="28B639"/>
                </a:solidFill>
              </a:rPr>
              <a:t>'select * from Customer'</a:t>
            </a:r>
          </a:p>
          <a:p>
            <a:pPr marL="0" indent="0">
              <a:buNone/>
            </a:pPr>
            <a:r>
              <a:rPr lang="en-IN" dirty="0"/>
              <a:t>    c = con.cursor()</a:t>
            </a:r>
          </a:p>
          <a:p>
            <a:pPr marL="0" indent="0">
              <a:buNone/>
            </a:pPr>
            <a:r>
              <a:rPr lang="en-IN" dirty="0"/>
              <a:t>    c.execute(sql)</a:t>
            </a:r>
          </a:p>
          <a:p>
            <a:pPr marL="0" indent="0">
              <a:buNone/>
            </a:pPr>
            <a:r>
              <a:rPr lang="en-IN" dirty="0"/>
              <a:t>    d = c.fetchall()</a:t>
            </a:r>
          </a:p>
          <a:p>
            <a:pPr marL="0" indent="0">
              <a:buNone/>
            </a:pPr>
            <a:r>
              <a:rPr lang="en-IN" dirty="0"/>
              <a:t>    </a:t>
            </a:r>
            <a:r>
              <a:rPr lang="en-IN" dirty="0">
                <a:solidFill>
                  <a:srgbClr val="FFC000"/>
                </a:solidFill>
              </a:rPr>
              <a:t>for</a:t>
            </a:r>
            <a:r>
              <a:rPr lang="en-IN" dirty="0"/>
              <a:t> i </a:t>
            </a:r>
            <a:r>
              <a:rPr lang="en-IN" dirty="0">
                <a:solidFill>
                  <a:srgbClr val="FFC000"/>
                </a:solidFill>
              </a:rPr>
              <a:t>in</a:t>
            </a:r>
            <a:r>
              <a:rPr lang="en-IN" dirty="0"/>
              <a:t> d:</a:t>
            </a:r>
          </a:p>
          <a:p>
            <a:pPr marL="0" indent="0">
              <a:buNone/>
            </a:pPr>
            <a:r>
              <a:rPr lang="en-IN" dirty="0"/>
              <a:t>        </a:t>
            </a:r>
            <a:r>
              <a:rPr lang="en-IN" dirty="0">
                <a:solidFill>
                  <a:srgbClr val="FFC000"/>
                </a:solidFill>
              </a:rPr>
              <a:t>if</a:t>
            </a:r>
            <a:r>
              <a:rPr lang="en-IN" dirty="0"/>
              <a:t> i[3] == sd:</a:t>
            </a:r>
          </a:p>
          <a:p>
            <a:pPr marL="0" indent="0">
              <a:buNone/>
            </a:pPr>
            <a:r>
              <a:rPr lang="en-IN" dirty="0">
                <a:solidFill>
                  <a:srgbClr val="990099"/>
                </a:solidFill>
              </a:rPr>
              <a:t>            print</a:t>
            </a:r>
            <a:r>
              <a:rPr lang="en-IN" dirty="0"/>
              <a:t>(</a:t>
            </a:r>
            <a:r>
              <a:rPr lang="en-IN" dirty="0">
                <a:solidFill>
                  <a:srgbClr val="28B639"/>
                </a:solidFill>
              </a:rPr>
              <a:t>"Name : "</a:t>
            </a:r>
            <a:r>
              <a:rPr lang="en-IN" dirty="0"/>
              <a:t>,i[0],</a:t>
            </a:r>
            <a:r>
              <a:rPr lang="en-IN" dirty="0">
                <a:solidFill>
                  <a:srgbClr val="28B639"/>
                </a:solidFill>
              </a:rPr>
              <a:t>"Book : "</a:t>
            </a:r>
            <a:r>
              <a:rPr lang="en-IN" dirty="0"/>
              <a:t>,i[1],</a:t>
            </a:r>
            <a:r>
              <a:rPr lang="en-IN" dirty="0">
                <a:solidFill>
                  <a:srgbClr val="28B639"/>
                </a:solidFill>
              </a:rPr>
              <a:t>"Payment : "</a:t>
            </a:r>
            <a:r>
              <a:rPr lang="en-IN" dirty="0"/>
              <a:t>,i[2],</a:t>
            </a:r>
            <a:r>
              <a:rPr lang="en-IN" dirty="0">
                <a:solidFill>
                  <a:srgbClr val="28B639"/>
                </a:solidFill>
              </a:rPr>
              <a:t>"Date : "</a:t>
            </a:r>
            <a:r>
              <a:rPr lang="en-IN" dirty="0"/>
              <a:t>,i[3],"Phone : ",i[4])</a:t>
            </a:r>
          </a:p>
          <a:p>
            <a:pPr marL="0" indent="0">
              <a:buNone/>
            </a:pPr>
            <a:r>
              <a:rPr lang="en-IN" dirty="0">
                <a:solidFill>
                  <a:srgbClr val="990099"/>
                </a:solidFill>
              </a:rPr>
              <a:t>            print</a:t>
            </a:r>
            <a:r>
              <a:rPr lang="en-IN" dirty="0"/>
              <a:t>(</a:t>
            </a:r>
            <a:r>
              <a:rPr lang="en-IN" dirty="0">
                <a:solidFill>
                  <a:srgbClr val="28B639"/>
                </a:solidFill>
              </a:rPr>
              <a:t>"..........................................................................."</a:t>
            </a:r>
            <a:r>
              <a:rPr lang="en-IN" dirty="0"/>
              <a:t>)</a:t>
            </a:r>
          </a:p>
          <a:p>
            <a:pPr marL="0" indent="0">
              <a:buNone/>
            </a:pPr>
            <a:r>
              <a:rPr lang="en-IN" dirty="0"/>
              <a:t>    options()</a:t>
            </a:r>
          </a:p>
          <a:p>
            <a:pPr marL="0" indent="0">
              <a:buNone/>
            </a:pPr>
            <a:endParaRPr lang="en-IN" dirty="0"/>
          </a:p>
        </p:txBody>
      </p:sp>
    </p:spTree>
    <p:extLst>
      <p:ext uri="{BB962C8B-B14F-4D97-AF65-F5344CB8AC3E}">
        <p14:creationId xmlns:p14="http://schemas.microsoft.com/office/powerpoint/2010/main" val="3442407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4FC1BF-A84E-1547-2BB0-78CFF53B06A5}"/>
              </a:ext>
            </a:extLst>
          </p:cNvPr>
          <p:cNvSpPr>
            <a:spLocks noGrp="1"/>
          </p:cNvSpPr>
          <p:nvPr>
            <p:ph idx="1"/>
          </p:nvPr>
        </p:nvSpPr>
        <p:spPr>
          <a:xfrm>
            <a:off x="838200" y="336884"/>
            <a:ext cx="10515600" cy="5840079"/>
          </a:xfrm>
        </p:spPr>
        <p:txBody>
          <a:bodyPr/>
          <a:lstStyle/>
          <a:p>
            <a:pPr marL="0" indent="0">
              <a:buNone/>
            </a:pPr>
            <a:r>
              <a:rPr lang="en-IN" dirty="0">
                <a:solidFill>
                  <a:srgbClr val="FFC000"/>
                </a:solidFill>
              </a:rPr>
              <a:t>def</a:t>
            </a:r>
            <a:r>
              <a:rPr lang="en-IN" dirty="0"/>
              <a:t> </a:t>
            </a:r>
            <a:r>
              <a:rPr lang="en-IN" dirty="0">
                <a:solidFill>
                  <a:srgbClr val="3333FF"/>
                </a:solidFill>
              </a:rPr>
              <a:t>dBills</a:t>
            </a:r>
            <a:r>
              <a:rPr lang="en-IN" dirty="0"/>
              <a:t>():</a:t>
            </a:r>
          </a:p>
          <a:p>
            <a:pPr marL="0" indent="0">
              <a:buNone/>
            </a:pPr>
            <a:r>
              <a:rPr lang="en-IN" dirty="0"/>
              <a:t>    sd = </a:t>
            </a:r>
            <a:r>
              <a:rPr lang="en-IN" dirty="0">
                <a:solidFill>
                  <a:srgbClr val="990099"/>
                </a:solidFill>
              </a:rPr>
              <a:t>input</a:t>
            </a:r>
            <a:r>
              <a:rPr lang="en-IN" dirty="0"/>
              <a:t>(</a:t>
            </a:r>
            <a:r>
              <a:rPr lang="en-IN" dirty="0">
                <a:solidFill>
                  <a:srgbClr val="28B639"/>
                </a:solidFill>
              </a:rPr>
              <a:t>"Date : "</a:t>
            </a:r>
            <a:r>
              <a:rPr lang="en-IN" dirty="0"/>
              <a:t>)</a:t>
            </a:r>
          </a:p>
          <a:p>
            <a:pPr marL="0" indent="0">
              <a:buNone/>
            </a:pPr>
            <a:r>
              <a:rPr lang="en-IN" dirty="0"/>
              <a:t>    sql = </a:t>
            </a:r>
            <a:r>
              <a:rPr lang="en-IN" dirty="0">
                <a:solidFill>
                  <a:srgbClr val="28B639"/>
                </a:solidFill>
              </a:rPr>
              <a:t>'select * from Bills'</a:t>
            </a:r>
          </a:p>
          <a:p>
            <a:pPr marL="0" indent="0">
              <a:buNone/>
            </a:pPr>
            <a:r>
              <a:rPr lang="en-IN" dirty="0"/>
              <a:t>    c = con.cursor()</a:t>
            </a:r>
          </a:p>
          <a:p>
            <a:pPr marL="0" indent="0">
              <a:buNone/>
            </a:pPr>
            <a:r>
              <a:rPr lang="en-IN" dirty="0"/>
              <a:t>    c.execute(sql)</a:t>
            </a:r>
          </a:p>
          <a:p>
            <a:pPr marL="0" indent="0">
              <a:buNone/>
            </a:pPr>
            <a:r>
              <a:rPr lang="en-IN" dirty="0"/>
              <a:t>    d = c.fetchall()</a:t>
            </a:r>
          </a:p>
          <a:p>
            <a:pPr marL="0" indent="0">
              <a:buNone/>
            </a:pPr>
            <a:r>
              <a:rPr lang="en-IN" dirty="0"/>
              <a:t>    </a:t>
            </a:r>
            <a:r>
              <a:rPr lang="en-IN" dirty="0">
                <a:solidFill>
                  <a:srgbClr val="FFC000"/>
                </a:solidFill>
              </a:rPr>
              <a:t>for</a:t>
            </a:r>
            <a:r>
              <a:rPr lang="en-IN" dirty="0"/>
              <a:t> i </a:t>
            </a:r>
            <a:r>
              <a:rPr lang="en-IN" dirty="0">
                <a:solidFill>
                  <a:srgbClr val="FFC000"/>
                </a:solidFill>
              </a:rPr>
              <a:t>in</a:t>
            </a:r>
            <a:r>
              <a:rPr lang="en-IN" dirty="0"/>
              <a:t> d:</a:t>
            </a:r>
          </a:p>
          <a:p>
            <a:pPr marL="0" indent="0">
              <a:buNone/>
            </a:pPr>
            <a:r>
              <a:rPr lang="en-IN" dirty="0">
                <a:solidFill>
                  <a:srgbClr val="990099"/>
                </a:solidFill>
              </a:rPr>
              <a:t>        print</a:t>
            </a:r>
            <a:r>
              <a:rPr lang="en-IN" dirty="0"/>
              <a:t>(</a:t>
            </a:r>
            <a:r>
              <a:rPr lang="en-IN" dirty="0">
                <a:solidFill>
                  <a:srgbClr val="28B639"/>
                </a:solidFill>
              </a:rPr>
              <a:t>"Detail : "</a:t>
            </a:r>
            <a:r>
              <a:rPr lang="en-IN" dirty="0"/>
              <a:t>,i[0],</a:t>
            </a:r>
            <a:r>
              <a:rPr lang="en-IN" dirty="0">
                <a:solidFill>
                  <a:srgbClr val="28B639"/>
                </a:solidFill>
              </a:rPr>
              <a:t>"Cost : "</a:t>
            </a:r>
            <a:r>
              <a:rPr lang="en-IN" dirty="0"/>
              <a:t>,i[1],</a:t>
            </a:r>
            <a:r>
              <a:rPr lang="en-IN" dirty="0">
                <a:solidFill>
                  <a:srgbClr val="28B639"/>
                </a:solidFill>
              </a:rPr>
              <a:t>"Date : "</a:t>
            </a:r>
            <a:r>
              <a:rPr lang="en-IN" dirty="0"/>
              <a:t>,i[2])</a:t>
            </a:r>
          </a:p>
          <a:p>
            <a:pPr marL="0" indent="0">
              <a:buNone/>
            </a:pPr>
            <a:r>
              <a:rPr lang="en-IN" dirty="0">
                <a:solidFill>
                  <a:srgbClr val="990099"/>
                </a:solidFill>
              </a:rPr>
              <a:t>        print</a:t>
            </a:r>
            <a:r>
              <a:rPr lang="en-IN" dirty="0"/>
              <a:t>(</a:t>
            </a:r>
            <a:r>
              <a:rPr lang="en-IN" dirty="0">
                <a:solidFill>
                  <a:srgbClr val="28B639"/>
                </a:solidFill>
              </a:rPr>
              <a:t>"..........................................................................."</a:t>
            </a:r>
            <a:r>
              <a:rPr lang="en-IN" dirty="0"/>
              <a:t>)</a:t>
            </a:r>
          </a:p>
          <a:p>
            <a:pPr marL="0" indent="0">
              <a:buNone/>
            </a:pPr>
            <a:r>
              <a:rPr lang="en-IN" dirty="0"/>
              <a:t>    options()</a:t>
            </a:r>
          </a:p>
          <a:p>
            <a:pPr marL="0" indent="0">
              <a:buNone/>
            </a:pPr>
            <a:endParaRPr lang="en-IN" dirty="0"/>
          </a:p>
        </p:txBody>
      </p:sp>
    </p:spTree>
    <p:extLst>
      <p:ext uri="{BB962C8B-B14F-4D97-AF65-F5344CB8AC3E}">
        <p14:creationId xmlns:p14="http://schemas.microsoft.com/office/powerpoint/2010/main" val="926259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8FE5B0-F163-DEB7-0F25-683D0B444E74}"/>
              </a:ext>
            </a:extLst>
          </p:cNvPr>
          <p:cNvSpPr>
            <a:spLocks noGrp="1"/>
          </p:cNvSpPr>
          <p:nvPr>
            <p:ph idx="1"/>
          </p:nvPr>
        </p:nvSpPr>
        <p:spPr>
          <a:xfrm>
            <a:off x="838200" y="401053"/>
            <a:ext cx="10515600" cy="5775910"/>
          </a:xfrm>
        </p:spPr>
        <p:txBody>
          <a:bodyPr/>
          <a:lstStyle/>
          <a:p>
            <a:pPr marL="0" indent="0">
              <a:buNone/>
            </a:pPr>
            <a:r>
              <a:rPr lang="en-IN" dirty="0">
                <a:solidFill>
                  <a:srgbClr val="FFC000"/>
                </a:solidFill>
              </a:rPr>
              <a:t>def</a:t>
            </a:r>
            <a:r>
              <a:rPr lang="en-IN" dirty="0"/>
              <a:t> </a:t>
            </a:r>
            <a:r>
              <a:rPr lang="en-IN" dirty="0">
                <a:solidFill>
                  <a:srgbClr val="3333FF"/>
                </a:solidFill>
              </a:rPr>
              <a:t>dWorker</a:t>
            </a:r>
            <a:r>
              <a:rPr lang="en-IN" dirty="0"/>
              <a:t>():</a:t>
            </a:r>
          </a:p>
          <a:p>
            <a:pPr marL="0" indent="0">
              <a:buNone/>
            </a:pPr>
            <a:r>
              <a:rPr lang="en-IN" dirty="0"/>
              <a:t>    sql = </a:t>
            </a:r>
            <a:r>
              <a:rPr lang="en-IN" dirty="0">
                <a:solidFill>
                  <a:srgbClr val="28B639"/>
                </a:solidFill>
              </a:rPr>
              <a:t>'select * from Worker'</a:t>
            </a:r>
          </a:p>
          <a:p>
            <a:pPr marL="0" indent="0">
              <a:buNone/>
            </a:pPr>
            <a:r>
              <a:rPr lang="en-IN" dirty="0"/>
              <a:t>    c = con.cursor()</a:t>
            </a:r>
          </a:p>
          <a:p>
            <a:pPr marL="0" indent="0">
              <a:buNone/>
            </a:pPr>
            <a:r>
              <a:rPr lang="en-IN" dirty="0"/>
              <a:t>    c.execute(sql)</a:t>
            </a:r>
          </a:p>
          <a:p>
            <a:pPr marL="0" indent="0">
              <a:buNone/>
            </a:pPr>
            <a:r>
              <a:rPr lang="en-IN" dirty="0"/>
              <a:t>    d = c.fetchall()</a:t>
            </a:r>
          </a:p>
          <a:p>
            <a:pPr marL="0" indent="0">
              <a:buNone/>
            </a:pPr>
            <a:r>
              <a:rPr lang="en-IN" dirty="0"/>
              <a:t>    </a:t>
            </a:r>
            <a:r>
              <a:rPr lang="en-IN" dirty="0">
                <a:solidFill>
                  <a:srgbClr val="FFC000"/>
                </a:solidFill>
              </a:rPr>
              <a:t>for</a:t>
            </a:r>
            <a:r>
              <a:rPr lang="en-IN" dirty="0"/>
              <a:t> i </a:t>
            </a:r>
            <a:r>
              <a:rPr lang="en-IN" dirty="0">
                <a:solidFill>
                  <a:srgbClr val="FFC000"/>
                </a:solidFill>
              </a:rPr>
              <a:t>in</a:t>
            </a:r>
            <a:r>
              <a:rPr lang="en-IN" dirty="0"/>
              <a:t> d:</a:t>
            </a:r>
          </a:p>
          <a:p>
            <a:pPr marL="0" indent="0">
              <a:buNone/>
            </a:pPr>
            <a:r>
              <a:rPr lang="en-IN" dirty="0">
                <a:solidFill>
                  <a:srgbClr val="990099"/>
                </a:solidFill>
              </a:rPr>
              <a:t>        print</a:t>
            </a:r>
            <a:r>
              <a:rPr lang="en-IN" dirty="0"/>
              <a:t>(</a:t>
            </a:r>
            <a:r>
              <a:rPr lang="en-IN" dirty="0">
                <a:solidFill>
                  <a:srgbClr val="28B639"/>
                </a:solidFill>
              </a:rPr>
              <a:t>"Name : "</a:t>
            </a:r>
            <a:r>
              <a:rPr lang="en-IN" dirty="0"/>
              <a:t>,i[0],</a:t>
            </a:r>
            <a:r>
              <a:rPr lang="en-IN" dirty="0">
                <a:solidFill>
                  <a:srgbClr val="28B639"/>
                </a:solidFill>
              </a:rPr>
              <a:t>"Worker : "</a:t>
            </a:r>
            <a:r>
              <a:rPr lang="en-IN" dirty="0"/>
              <a:t>,i[1],</a:t>
            </a:r>
            <a:r>
              <a:rPr lang="en-IN" dirty="0">
                <a:solidFill>
                  <a:srgbClr val="28B639"/>
                </a:solidFill>
              </a:rPr>
              <a:t>"Salary : "</a:t>
            </a:r>
            <a:r>
              <a:rPr lang="en-IN" dirty="0"/>
              <a:t>,i[2])</a:t>
            </a:r>
          </a:p>
          <a:p>
            <a:pPr marL="0" indent="0">
              <a:buNone/>
            </a:pPr>
            <a:r>
              <a:rPr lang="en-IN" dirty="0">
                <a:solidFill>
                  <a:srgbClr val="990099"/>
                </a:solidFill>
              </a:rPr>
              <a:t>        print</a:t>
            </a:r>
            <a:r>
              <a:rPr lang="en-IN" dirty="0"/>
              <a:t>(</a:t>
            </a:r>
            <a:r>
              <a:rPr lang="en-IN" dirty="0">
                <a:solidFill>
                  <a:srgbClr val="28B639"/>
                </a:solidFill>
              </a:rPr>
              <a:t>"..........................................................................."</a:t>
            </a:r>
            <a:r>
              <a:rPr lang="en-IN" dirty="0"/>
              <a:t>)</a:t>
            </a:r>
          </a:p>
          <a:p>
            <a:pPr marL="0" indent="0">
              <a:buNone/>
            </a:pPr>
            <a:r>
              <a:rPr lang="en-IN" dirty="0"/>
              <a:t>    options()</a:t>
            </a:r>
          </a:p>
          <a:p>
            <a:pPr marL="0" indent="0">
              <a:buNone/>
            </a:pPr>
            <a:endParaRPr lang="en-IN" dirty="0"/>
          </a:p>
          <a:p>
            <a:pPr marL="0" indent="0">
              <a:buNone/>
            </a:pPr>
            <a:r>
              <a:rPr lang="en-IN" dirty="0"/>
              <a:t>signin()</a:t>
            </a:r>
          </a:p>
          <a:p>
            <a:pPr marL="0" indent="0">
              <a:buNone/>
            </a:pPr>
            <a:endParaRPr lang="en-IN" dirty="0"/>
          </a:p>
        </p:txBody>
      </p:sp>
    </p:spTree>
    <p:extLst>
      <p:ext uri="{BB962C8B-B14F-4D97-AF65-F5344CB8AC3E}">
        <p14:creationId xmlns:p14="http://schemas.microsoft.com/office/powerpoint/2010/main" val="3481233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2D3F6-F92B-94DA-5C9C-F49C212914B3}"/>
              </a:ext>
            </a:extLst>
          </p:cNvPr>
          <p:cNvSpPr>
            <a:spLocks noGrp="1"/>
          </p:cNvSpPr>
          <p:nvPr>
            <p:ph type="title"/>
          </p:nvPr>
        </p:nvSpPr>
        <p:spPr>
          <a:xfrm>
            <a:off x="838200" y="-22736"/>
            <a:ext cx="10515600" cy="1325563"/>
          </a:xfrm>
        </p:spPr>
        <p:txBody>
          <a:bodyPr>
            <a:normAutofit/>
          </a:bodyPr>
          <a:lstStyle/>
          <a:p>
            <a:r>
              <a:rPr lang="en-US" sz="6000" b="1" i="1">
                <a:solidFill>
                  <a:schemeClr val="accent1">
                    <a:lumMod val="60000"/>
                    <a:lumOff val="40000"/>
                  </a:schemeClr>
                </a:solidFill>
              </a:rPr>
              <a:t>           </a:t>
            </a:r>
            <a:r>
              <a:rPr lang="en-US" sz="6000" b="1">
                <a:solidFill>
                  <a:schemeClr val="accent1">
                    <a:lumMod val="60000"/>
                    <a:lumOff val="40000"/>
                  </a:schemeClr>
                </a:solidFill>
              </a:rPr>
              <a:t>         </a:t>
            </a:r>
            <a:r>
              <a:rPr lang="en-US" sz="3600" b="1">
                <a:solidFill>
                  <a:schemeClr val="accent1">
                    <a:lumMod val="60000"/>
                    <a:lumOff val="40000"/>
                  </a:schemeClr>
                </a:solidFill>
              </a:rPr>
              <a:t> </a:t>
            </a:r>
            <a:r>
              <a:rPr lang="en-US" sz="3600" b="1" u="sng">
                <a:solidFill>
                  <a:schemeClr val="accent1">
                    <a:lumMod val="60000"/>
                    <a:lumOff val="40000"/>
                  </a:schemeClr>
                </a:solidFill>
              </a:rPr>
              <a:t>OUTPUT SCREENS</a:t>
            </a:r>
            <a:endParaRPr lang="en-IN" sz="3600" b="1" u="sng" dirty="0">
              <a:solidFill>
                <a:schemeClr val="accent1">
                  <a:lumMod val="60000"/>
                  <a:lumOff val="40000"/>
                </a:schemeClr>
              </a:solidFill>
            </a:endParaRPr>
          </a:p>
        </p:txBody>
      </p:sp>
      <p:sp>
        <p:nvSpPr>
          <p:cNvPr id="3" name="Content Placeholder 2">
            <a:extLst>
              <a:ext uri="{FF2B5EF4-FFF2-40B4-BE49-F238E27FC236}">
                <a16:creationId xmlns:a16="http://schemas.microsoft.com/office/drawing/2014/main" id="{014DB798-F108-39BD-E1D1-EBF4C6FA9761}"/>
              </a:ext>
            </a:extLst>
          </p:cNvPr>
          <p:cNvSpPr>
            <a:spLocks noGrp="1"/>
          </p:cNvSpPr>
          <p:nvPr>
            <p:ph idx="1"/>
          </p:nvPr>
        </p:nvSpPr>
        <p:spPr>
          <a:xfrm>
            <a:off x="838200" y="1302827"/>
            <a:ext cx="10515600" cy="4874136"/>
          </a:xfrm>
        </p:spPr>
        <p:txBody>
          <a:bodyPr>
            <a:normAutofit/>
          </a:bodyPr>
          <a:lstStyle/>
          <a:p>
            <a:pPr marL="0" indent="0">
              <a:buNone/>
            </a:pPr>
            <a:r>
              <a:rPr lang="en-US"/>
              <a:t>LOGIN AND DISPLAY MENU</a:t>
            </a:r>
          </a:p>
          <a:p>
            <a:pPr marL="0" indent="0">
              <a:buNone/>
            </a:pPr>
            <a:endParaRPr lang="en-US"/>
          </a:p>
        </p:txBody>
      </p:sp>
      <p:pic>
        <p:nvPicPr>
          <p:cNvPr id="9" name="Picture 9">
            <a:extLst>
              <a:ext uri="{FF2B5EF4-FFF2-40B4-BE49-F238E27FC236}">
                <a16:creationId xmlns:a16="http://schemas.microsoft.com/office/drawing/2014/main" id="{8E2F2C9A-CE0F-7042-AE59-C716D0CDE3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649" y="1852947"/>
            <a:ext cx="9521701" cy="5005053"/>
          </a:xfrm>
          <a:prstGeom prst="rect">
            <a:avLst/>
          </a:prstGeom>
        </p:spPr>
      </p:pic>
    </p:spTree>
    <p:extLst>
      <p:ext uri="{BB962C8B-B14F-4D97-AF65-F5344CB8AC3E}">
        <p14:creationId xmlns:p14="http://schemas.microsoft.com/office/powerpoint/2010/main" val="37465112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1521CC-095F-1045-A4D2-E34218B5CC92}"/>
              </a:ext>
            </a:extLst>
          </p:cNvPr>
          <p:cNvSpPr>
            <a:spLocks noGrp="1"/>
          </p:cNvSpPr>
          <p:nvPr>
            <p:ph idx="1"/>
          </p:nvPr>
        </p:nvSpPr>
        <p:spPr>
          <a:xfrm>
            <a:off x="838200" y="519545"/>
            <a:ext cx="10515600" cy="5657418"/>
          </a:xfrm>
        </p:spPr>
        <p:txBody>
          <a:bodyPr/>
          <a:lstStyle/>
          <a:p>
            <a:pPr marL="0" indent="0">
              <a:buNone/>
            </a:pPr>
            <a:r>
              <a:rPr lang="en-US"/>
              <a:t>ADDING BOOK</a:t>
            </a:r>
          </a:p>
        </p:txBody>
      </p:sp>
      <p:pic>
        <p:nvPicPr>
          <p:cNvPr id="4" name="Picture 4">
            <a:extLst>
              <a:ext uri="{FF2B5EF4-FFF2-40B4-BE49-F238E27FC236}">
                <a16:creationId xmlns:a16="http://schemas.microsoft.com/office/drawing/2014/main" id="{4CF5C0AF-B647-3E46-83A9-176467F51B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245128"/>
            <a:ext cx="10047514" cy="5199710"/>
          </a:xfrm>
          <a:prstGeom prst="rect">
            <a:avLst/>
          </a:prstGeom>
        </p:spPr>
      </p:pic>
    </p:spTree>
    <p:extLst>
      <p:ext uri="{BB962C8B-B14F-4D97-AF65-F5344CB8AC3E}">
        <p14:creationId xmlns:p14="http://schemas.microsoft.com/office/powerpoint/2010/main" val="2276934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0CF910-DC14-B64D-A139-89E86D612755}"/>
              </a:ext>
            </a:extLst>
          </p:cNvPr>
          <p:cNvSpPr>
            <a:spLocks noGrp="1"/>
          </p:cNvSpPr>
          <p:nvPr>
            <p:ph idx="1"/>
          </p:nvPr>
        </p:nvSpPr>
        <p:spPr>
          <a:xfrm>
            <a:off x="838200" y="581396"/>
            <a:ext cx="10515600" cy="5595567"/>
          </a:xfrm>
        </p:spPr>
        <p:txBody>
          <a:bodyPr/>
          <a:lstStyle/>
          <a:p>
            <a:pPr marL="0" indent="0">
              <a:buNone/>
            </a:pPr>
            <a:r>
              <a:rPr lang="en-US"/>
              <a:t>DISPLAY BOOKS</a:t>
            </a:r>
          </a:p>
        </p:txBody>
      </p:sp>
      <p:pic>
        <p:nvPicPr>
          <p:cNvPr id="4" name="Picture 4">
            <a:extLst>
              <a:ext uri="{FF2B5EF4-FFF2-40B4-BE49-F238E27FC236}">
                <a16:creationId xmlns:a16="http://schemas.microsoft.com/office/drawing/2014/main" id="{EB9E6B5C-E968-304F-AF4E-40C24215FE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461" y="1286495"/>
            <a:ext cx="9475520" cy="4131622"/>
          </a:xfrm>
          <a:prstGeom prst="rect">
            <a:avLst/>
          </a:prstGeom>
        </p:spPr>
      </p:pic>
    </p:spTree>
    <p:extLst>
      <p:ext uri="{BB962C8B-B14F-4D97-AF65-F5344CB8AC3E}">
        <p14:creationId xmlns:p14="http://schemas.microsoft.com/office/powerpoint/2010/main" val="4141095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F6132-BC30-BDD1-E179-5BEE0D8CD428}"/>
              </a:ext>
            </a:extLst>
          </p:cNvPr>
          <p:cNvSpPr>
            <a:spLocks noGrp="1"/>
          </p:cNvSpPr>
          <p:nvPr>
            <p:ph type="title"/>
          </p:nvPr>
        </p:nvSpPr>
        <p:spPr/>
        <p:txBody>
          <a:bodyPr/>
          <a:lstStyle/>
          <a:p>
            <a:pPr algn="ctr"/>
            <a:r>
              <a:rPr lang="en-IN" b="1" u="sng" dirty="0">
                <a:solidFill>
                  <a:schemeClr val="accent1">
                    <a:lumMod val="75000"/>
                  </a:schemeClr>
                </a:solidFill>
                <a:latin typeface="Arial Narrow" panose="020B0606020202030204" pitchFamily="34" charset="0"/>
              </a:rPr>
              <a:t>HARDWARE &amp; SOFTWARE REQUIREMENTS</a:t>
            </a:r>
          </a:p>
        </p:txBody>
      </p:sp>
      <p:sp>
        <p:nvSpPr>
          <p:cNvPr id="3" name="Content Placeholder 2">
            <a:extLst>
              <a:ext uri="{FF2B5EF4-FFF2-40B4-BE49-F238E27FC236}">
                <a16:creationId xmlns:a16="http://schemas.microsoft.com/office/drawing/2014/main" id="{A88D2997-3319-6CAE-7626-15B17DDEDEC2}"/>
              </a:ext>
            </a:extLst>
          </p:cNvPr>
          <p:cNvSpPr>
            <a:spLocks noGrp="1"/>
          </p:cNvSpPr>
          <p:nvPr>
            <p:ph idx="1"/>
          </p:nvPr>
        </p:nvSpPr>
        <p:spPr/>
        <p:txBody>
          <a:bodyPr>
            <a:normAutofit lnSpcReduction="10000"/>
          </a:bodyPr>
          <a:lstStyle/>
          <a:p>
            <a:pPr marL="514350" indent="-514350">
              <a:buAutoNum type="arabicPeriod"/>
            </a:pPr>
            <a:r>
              <a:rPr lang="en-IN" dirty="0"/>
              <a:t>Computer or laptop for making project files.</a:t>
            </a:r>
          </a:p>
          <a:p>
            <a:pPr marL="514350" indent="-514350">
              <a:buAutoNum type="arabicPeriod"/>
            </a:pPr>
            <a:r>
              <a:rPr lang="en-IN" dirty="0"/>
              <a:t>Computer configuration - intel i3 processor , 500 </a:t>
            </a:r>
            <a:r>
              <a:rPr lang="en-IN" dirty="0" err="1"/>
              <a:t>gb</a:t>
            </a:r>
            <a:r>
              <a:rPr lang="en-IN" dirty="0"/>
              <a:t> </a:t>
            </a:r>
            <a:r>
              <a:rPr lang="en-IN" dirty="0" err="1"/>
              <a:t>harddisk</a:t>
            </a:r>
            <a:r>
              <a:rPr lang="en-IN" dirty="0"/>
              <a:t> , 8 ram</a:t>
            </a:r>
          </a:p>
          <a:p>
            <a:pPr marL="514350" indent="-514350">
              <a:buAutoNum type="arabicPeriod"/>
            </a:pPr>
            <a:r>
              <a:rPr lang="en-IN" dirty="0"/>
              <a:t>Python IDLE installed in computer for writing python script </a:t>
            </a:r>
          </a:p>
          <a:p>
            <a:pPr marL="514350" indent="-514350">
              <a:buAutoNum type="arabicPeriod"/>
            </a:pPr>
            <a:r>
              <a:rPr lang="en-IN" dirty="0"/>
              <a:t>MySQL Server installed for storing data of project</a:t>
            </a:r>
          </a:p>
          <a:p>
            <a:pPr marL="514350" indent="-514350">
              <a:buAutoNum type="arabicPeriod"/>
            </a:pPr>
            <a:r>
              <a:rPr lang="en-IN" dirty="0"/>
              <a:t>MySQL connector installed for connecting python idle with </a:t>
            </a:r>
            <a:r>
              <a:rPr lang="en-IN" dirty="0" err="1"/>
              <a:t>mySQL</a:t>
            </a:r>
            <a:r>
              <a:rPr lang="en-IN" dirty="0"/>
              <a:t> server</a:t>
            </a:r>
          </a:p>
          <a:p>
            <a:pPr marL="514350" indent="-514350">
              <a:buAutoNum type="arabicPeriod"/>
            </a:pPr>
            <a:r>
              <a:rPr lang="en-IN" dirty="0"/>
              <a:t>Internet connection must be present for installing </a:t>
            </a:r>
            <a:r>
              <a:rPr lang="en-IN" dirty="0" err="1"/>
              <a:t>softwares</a:t>
            </a:r>
            <a:r>
              <a:rPr lang="en-IN" dirty="0"/>
              <a:t> given below</a:t>
            </a:r>
          </a:p>
          <a:p>
            <a:pPr marL="514350" indent="-514350">
              <a:buAutoNum type="arabicPeriod"/>
            </a:pPr>
            <a:r>
              <a:rPr lang="en-IN" dirty="0"/>
              <a:t>Ms word for creating project file for submission.</a:t>
            </a:r>
          </a:p>
        </p:txBody>
      </p:sp>
    </p:spTree>
    <p:extLst>
      <p:ext uri="{BB962C8B-B14F-4D97-AF65-F5344CB8AC3E}">
        <p14:creationId xmlns:p14="http://schemas.microsoft.com/office/powerpoint/2010/main" val="21965230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AA75F4-6819-1148-826E-C40476D832B0}"/>
              </a:ext>
            </a:extLst>
          </p:cNvPr>
          <p:cNvSpPr>
            <a:spLocks noGrp="1"/>
          </p:cNvSpPr>
          <p:nvPr>
            <p:ph idx="1"/>
          </p:nvPr>
        </p:nvSpPr>
        <p:spPr>
          <a:xfrm>
            <a:off x="838200" y="680357"/>
            <a:ext cx="10515600" cy="5496606"/>
          </a:xfrm>
        </p:spPr>
        <p:txBody>
          <a:bodyPr/>
          <a:lstStyle/>
          <a:p>
            <a:pPr marL="0" indent="0">
              <a:buNone/>
            </a:pPr>
            <a:r>
              <a:rPr lang="en-US"/>
              <a:t>SELL BOOK</a:t>
            </a:r>
          </a:p>
        </p:txBody>
      </p:sp>
      <p:pic>
        <p:nvPicPr>
          <p:cNvPr id="4" name="Picture 4">
            <a:extLst>
              <a:ext uri="{FF2B5EF4-FFF2-40B4-BE49-F238E27FC236}">
                <a16:creationId xmlns:a16="http://schemas.microsoft.com/office/drawing/2014/main" id="{DF04FB81-A635-5340-A5DD-70075F3FD4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241329"/>
            <a:ext cx="9323780" cy="5191139"/>
          </a:xfrm>
          <a:prstGeom prst="rect">
            <a:avLst/>
          </a:prstGeom>
        </p:spPr>
      </p:pic>
    </p:spTree>
    <p:extLst>
      <p:ext uri="{BB962C8B-B14F-4D97-AF65-F5344CB8AC3E}">
        <p14:creationId xmlns:p14="http://schemas.microsoft.com/office/powerpoint/2010/main" val="2033691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94C33A-E264-1B46-9A9C-E08DE3E0A234}"/>
              </a:ext>
            </a:extLst>
          </p:cNvPr>
          <p:cNvSpPr>
            <a:spLocks noGrp="1"/>
          </p:cNvSpPr>
          <p:nvPr>
            <p:ph idx="1"/>
          </p:nvPr>
        </p:nvSpPr>
        <p:spPr>
          <a:xfrm>
            <a:off x="838200" y="569026"/>
            <a:ext cx="10515600" cy="5607937"/>
          </a:xfrm>
        </p:spPr>
        <p:txBody>
          <a:bodyPr/>
          <a:lstStyle/>
          <a:p>
            <a:pPr marL="0" indent="0">
              <a:buNone/>
            </a:pPr>
            <a:r>
              <a:rPr lang="en-US"/>
              <a:t>DISPLAY PAYMENTS</a:t>
            </a:r>
          </a:p>
        </p:txBody>
      </p:sp>
      <p:pic>
        <p:nvPicPr>
          <p:cNvPr id="6" name="Picture 6">
            <a:extLst>
              <a:ext uri="{FF2B5EF4-FFF2-40B4-BE49-F238E27FC236}">
                <a16:creationId xmlns:a16="http://schemas.microsoft.com/office/drawing/2014/main" id="{EF290966-7B0E-744A-8898-01F01DAB87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595747"/>
            <a:ext cx="9651670" cy="4440875"/>
          </a:xfrm>
          <a:prstGeom prst="rect">
            <a:avLst/>
          </a:prstGeom>
        </p:spPr>
      </p:pic>
    </p:spTree>
    <p:extLst>
      <p:ext uri="{BB962C8B-B14F-4D97-AF65-F5344CB8AC3E}">
        <p14:creationId xmlns:p14="http://schemas.microsoft.com/office/powerpoint/2010/main" val="23249056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62D61F-A85D-DB4C-9CB8-63E366EEB2D6}"/>
              </a:ext>
            </a:extLst>
          </p:cNvPr>
          <p:cNvSpPr>
            <a:spLocks noGrp="1"/>
          </p:cNvSpPr>
          <p:nvPr>
            <p:ph idx="1"/>
          </p:nvPr>
        </p:nvSpPr>
        <p:spPr>
          <a:xfrm>
            <a:off x="838200" y="556656"/>
            <a:ext cx="10515600" cy="5620307"/>
          </a:xfrm>
        </p:spPr>
        <p:txBody>
          <a:bodyPr/>
          <a:lstStyle/>
          <a:p>
            <a:pPr marL="0" indent="0">
              <a:buNone/>
            </a:pPr>
            <a:r>
              <a:rPr lang="en-US"/>
              <a:t>ADD BILL</a:t>
            </a:r>
          </a:p>
        </p:txBody>
      </p:sp>
      <p:pic>
        <p:nvPicPr>
          <p:cNvPr id="4" name="Picture 4">
            <a:extLst>
              <a:ext uri="{FF2B5EF4-FFF2-40B4-BE49-F238E27FC236}">
                <a16:creationId xmlns:a16="http://schemas.microsoft.com/office/drawing/2014/main" id="{BFE9D059-B56B-EF42-9E41-D6CD5F3286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831" y="1224643"/>
            <a:ext cx="9636331" cy="5418117"/>
          </a:xfrm>
          <a:prstGeom prst="rect">
            <a:avLst/>
          </a:prstGeom>
        </p:spPr>
      </p:pic>
    </p:spTree>
    <p:extLst>
      <p:ext uri="{BB962C8B-B14F-4D97-AF65-F5344CB8AC3E}">
        <p14:creationId xmlns:p14="http://schemas.microsoft.com/office/powerpoint/2010/main" val="40778648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1DAB8EF2-9015-CE4B-A89F-2E0ED64233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7013" y="1194858"/>
            <a:ext cx="9562110" cy="4903616"/>
          </a:xfrm>
          <a:prstGeom prst="rect">
            <a:avLst/>
          </a:prstGeom>
        </p:spPr>
      </p:pic>
      <p:sp>
        <p:nvSpPr>
          <p:cNvPr id="6" name="Content Placeholder 5">
            <a:extLst>
              <a:ext uri="{FF2B5EF4-FFF2-40B4-BE49-F238E27FC236}">
                <a16:creationId xmlns:a16="http://schemas.microsoft.com/office/drawing/2014/main" id="{D9B7E63A-4D9B-6D40-A765-F1F87D0171A2}"/>
              </a:ext>
            </a:extLst>
          </p:cNvPr>
          <p:cNvSpPr>
            <a:spLocks noGrp="1"/>
          </p:cNvSpPr>
          <p:nvPr>
            <p:ph idx="1"/>
          </p:nvPr>
        </p:nvSpPr>
        <p:spPr>
          <a:xfrm>
            <a:off x="838200" y="618506"/>
            <a:ext cx="10515600" cy="5558457"/>
          </a:xfrm>
        </p:spPr>
        <p:txBody>
          <a:bodyPr/>
          <a:lstStyle/>
          <a:p>
            <a:pPr marL="0" indent="0">
              <a:buNone/>
            </a:pPr>
            <a:r>
              <a:rPr lang="en-US"/>
              <a:t>DISPLAY BILLS</a:t>
            </a:r>
          </a:p>
        </p:txBody>
      </p:sp>
    </p:spTree>
    <p:extLst>
      <p:ext uri="{BB962C8B-B14F-4D97-AF65-F5344CB8AC3E}">
        <p14:creationId xmlns:p14="http://schemas.microsoft.com/office/powerpoint/2010/main" val="39665153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060962-7092-484C-9442-FDF66DCAFCAB}"/>
              </a:ext>
            </a:extLst>
          </p:cNvPr>
          <p:cNvSpPr>
            <a:spLocks noGrp="1"/>
          </p:cNvSpPr>
          <p:nvPr>
            <p:ph idx="1"/>
          </p:nvPr>
        </p:nvSpPr>
        <p:spPr>
          <a:xfrm>
            <a:off x="838200" y="544285"/>
            <a:ext cx="10515600" cy="5632677"/>
          </a:xfrm>
        </p:spPr>
        <p:txBody>
          <a:bodyPr/>
          <a:lstStyle/>
          <a:p>
            <a:pPr marL="0" indent="0">
              <a:buNone/>
            </a:pPr>
            <a:r>
              <a:rPr lang="en-US"/>
              <a:t>ADD WORKER</a:t>
            </a:r>
          </a:p>
        </p:txBody>
      </p:sp>
      <p:pic>
        <p:nvPicPr>
          <p:cNvPr id="5" name="Picture 5">
            <a:extLst>
              <a:ext uri="{FF2B5EF4-FFF2-40B4-BE49-F238E27FC236}">
                <a16:creationId xmlns:a16="http://schemas.microsoft.com/office/drawing/2014/main" id="{2602911A-F8C6-6543-8E68-BDCAA2862E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721" y="1138053"/>
            <a:ext cx="9133279" cy="4675908"/>
          </a:xfrm>
          <a:prstGeom prst="rect">
            <a:avLst/>
          </a:prstGeom>
        </p:spPr>
      </p:pic>
    </p:spTree>
    <p:extLst>
      <p:ext uri="{BB962C8B-B14F-4D97-AF65-F5344CB8AC3E}">
        <p14:creationId xmlns:p14="http://schemas.microsoft.com/office/powerpoint/2010/main" val="12567737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EF114D4B-E962-8E40-A2D8-F5FD726818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2565" y="1001981"/>
            <a:ext cx="9314708" cy="4948051"/>
          </a:xfrm>
          <a:prstGeom prst="rect">
            <a:avLst/>
          </a:prstGeom>
        </p:spPr>
      </p:pic>
      <p:sp>
        <p:nvSpPr>
          <p:cNvPr id="6" name="Content Placeholder 5">
            <a:extLst>
              <a:ext uri="{FF2B5EF4-FFF2-40B4-BE49-F238E27FC236}">
                <a16:creationId xmlns:a16="http://schemas.microsoft.com/office/drawing/2014/main" id="{F4480ECB-D86E-934B-A307-1DE2855C433E}"/>
              </a:ext>
            </a:extLst>
          </p:cNvPr>
          <p:cNvSpPr>
            <a:spLocks noGrp="1"/>
          </p:cNvSpPr>
          <p:nvPr>
            <p:ph idx="1"/>
          </p:nvPr>
        </p:nvSpPr>
        <p:spPr>
          <a:xfrm>
            <a:off x="838200" y="272143"/>
            <a:ext cx="10515600" cy="5904820"/>
          </a:xfrm>
        </p:spPr>
        <p:txBody>
          <a:bodyPr/>
          <a:lstStyle/>
          <a:p>
            <a:pPr marL="0" indent="0">
              <a:buNone/>
            </a:pPr>
            <a:r>
              <a:rPr lang="en-US"/>
              <a:t>DISPLAY WORKERS</a:t>
            </a:r>
          </a:p>
        </p:txBody>
      </p:sp>
    </p:spTree>
    <p:extLst>
      <p:ext uri="{BB962C8B-B14F-4D97-AF65-F5344CB8AC3E}">
        <p14:creationId xmlns:p14="http://schemas.microsoft.com/office/powerpoint/2010/main" val="23775346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1FF66-2EF5-B149-8666-ABE7F91E79C0}"/>
              </a:ext>
            </a:extLst>
          </p:cNvPr>
          <p:cNvSpPr>
            <a:spLocks noGrp="1"/>
          </p:cNvSpPr>
          <p:nvPr>
            <p:ph type="title"/>
          </p:nvPr>
        </p:nvSpPr>
        <p:spPr>
          <a:solidFill>
            <a:schemeClr val="bg1"/>
          </a:solidFill>
        </p:spPr>
        <p:txBody>
          <a:bodyPr vert="horz" lIns="91440" tIns="45720" rIns="91440" bIns="45720" rtlCol="0" anchor="ctr">
            <a:normAutofit/>
          </a:bodyPr>
          <a:lstStyle/>
          <a:p>
            <a:pPr algn="ctr"/>
            <a:r>
              <a:rPr lang="en-US" b="1" u="sng">
                <a:solidFill>
                  <a:schemeClr val="accent1"/>
                </a:solidFill>
              </a:rPr>
              <a:t>CONCLUSION</a:t>
            </a:r>
          </a:p>
        </p:txBody>
      </p:sp>
      <p:sp>
        <p:nvSpPr>
          <p:cNvPr id="3" name="Content Placeholder 2">
            <a:extLst>
              <a:ext uri="{FF2B5EF4-FFF2-40B4-BE49-F238E27FC236}">
                <a16:creationId xmlns:a16="http://schemas.microsoft.com/office/drawing/2014/main" id="{1DF4C922-CC49-584E-BB91-658642712C02}"/>
              </a:ext>
            </a:extLst>
          </p:cNvPr>
          <p:cNvSpPr>
            <a:spLocks noGrp="1"/>
          </p:cNvSpPr>
          <p:nvPr>
            <p:ph idx="1"/>
          </p:nvPr>
        </p:nvSpPr>
        <p:spPr/>
        <p:txBody>
          <a:bodyPr>
            <a:normAutofit/>
          </a:bodyPr>
          <a:lstStyle/>
          <a:p>
            <a:r>
              <a:rPr lang="en-US" sz="3200">
                <a:latin typeface="+mj-lt"/>
                <a:ea typeface="+mj-ea"/>
                <a:cs typeface="+mj-cs"/>
              </a:rPr>
              <a:t>In this project, the user is provided with an e- commerce web site that can be used to buy books online.</a:t>
            </a:r>
          </a:p>
          <a:p>
            <a:r>
              <a:rPr lang="en-US" sz="3200">
                <a:latin typeface="+mj-lt"/>
                <a:ea typeface="+mj-ea"/>
                <a:cs typeface="+mj-cs"/>
              </a:rPr>
              <a:t>MySQL was used as back-end database since it is one of the most popular open source databases, and it provides fast data access, easy installation and simplicity. A good shopping cart design must be accompanied with user-friendly shopping cart application logic. It should be convenient for the customer to view the contents of their cart and to be able to remove or add items to their cart.</a:t>
            </a:r>
          </a:p>
        </p:txBody>
      </p:sp>
    </p:spTree>
    <p:extLst>
      <p:ext uri="{BB962C8B-B14F-4D97-AF65-F5344CB8AC3E}">
        <p14:creationId xmlns:p14="http://schemas.microsoft.com/office/powerpoint/2010/main" val="1265452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EA95C-6136-B8E3-0F93-4F94396705A3}"/>
              </a:ext>
            </a:extLst>
          </p:cNvPr>
          <p:cNvSpPr>
            <a:spLocks noGrp="1"/>
          </p:cNvSpPr>
          <p:nvPr>
            <p:ph type="title"/>
          </p:nvPr>
        </p:nvSpPr>
        <p:spPr>
          <a:xfrm>
            <a:off x="838200" y="-104273"/>
            <a:ext cx="10515600" cy="1325563"/>
          </a:xfrm>
        </p:spPr>
        <p:txBody>
          <a:bodyPr>
            <a:normAutofit/>
          </a:bodyPr>
          <a:lstStyle/>
          <a:p>
            <a:r>
              <a:rPr lang="en-IN" sz="3600" b="1" u="sng" dirty="0">
                <a:solidFill>
                  <a:schemeClr val="accent6">
                    <a:lumMod val="75000"/>
                  </a:schemeClr>
                </a:solidFill>
              </a:rPr>
              <a:t>CODING OF “BOOKSHOP MANAGEMENT SYSTEM”</a:t>
            </a:r>
          </a:p>
        </p:txBody>
      </p:sp>
      <p:sp>
        <p:nvSpPr>
          <p:cNvPr id="3" name="Content Placeholder 2">
            <a:extLst>
              <a:ext uri="{FF2B5EF4-FFF2-40B4-BE49-F238E27FC236}">
                <a16:creationId xmlns:a16="http://schemas.microsoft.com/office/drawing/2014/main" id="{95B9CCB8-F658-00E5-E5DB-47E3CA27379B}"/>
              </a:ext>
            </a:extLst>
          </p:cNvPr>
          <p:cNvSpPr>
            <a:spLocks noGrp="1"/>
          </p:cNvSpPr>
          <p:nvPr>
            <p:ph idx="1"/>
          </p:nvPr>
        </p:nvSpPr>
        <p:spPr>
          <a:xfrm>
            <a:off x="838200" y="946483"/>
            <a:ext cx="10515600" cy="5261811"/>
          </a:xfrm>
        </p:spPr>
        <p:txBody>
          <a:bodyPr>
            <a:noAutofit/>
          </a:bodyPr>
          <a:lstStyle/>
          <a:p>
            <a:pPr marL="0" indent="0">
              <a:buNone/>
            </a:pPr>
            <a:r>
              <a:rPr lang="en-IN" dirty="0">
                <a:solidFill>
                  <a:srgbClr val="FF0000"/>
                </a:solidFill>
              </a:rPr>
              <a:t>#CONNECT DATABASE</a:t>
            </a:r>
          </a:p>
          <a:p>
            <a:pPr marL="0" indent="0">
              <a:buNone/>
            </a:pPr>
            <a:r>
              <a:rPr lang="en-IN" dirty="0">
                <a:solidFill>
                  <a:srgbClr val="FFC000"/>
                </a:solidFill>
              </a:rPr>
              <a:t>import</a:t>
            </a:r>
            <a:r>
              <a:rPr lang="en-IN" dirty="0"/>
              <a:t> mysql.connector </a:t>
            </a:r>
            <a:r>
              <a:rPr lang="en-IN" dirty="0">
                <a:solidFill>
                  <a:srgbClr val="FFC000"/>
                </a:solidFill>
              </a:rPr>
              <a:t>as</a:t>
            </a:r>
            <a:r>
              <a:rPr lang="en-IN" dirty="0"/>
              <a:t> a</a:t>
            </a:r>
          </a:p>
          <a:p>
            <a:pPr marL="0" indent="0">
              <a:buNone/>
            </a:pPr>
            <a:r>
              <a:rPr lang="en-IN" dirty="0"/>
              <a:t>passwd=</a:t>
            </a:r>
            <a:r>
              <a:rPr lang="en-IN" dirty="0">
                <a:solidFill>
                  <a:srgbClr val="990099"/>
                </a:solidFill>
              </a:rPr>
              <a:t>str</a:t>
            </a:r>
            <a:r>
              <a:rPr lang="en-IN" dirty="0"/>
              <a:t>(</a:t>
            </a:r>
            <a:r>
              <a:rPr lang="en-IN" dirty="0">
                <a:solidFill>
                  <a:srgbClr val="990099"/>
                </a:solidFill>
              </a:rPr>
              <a:t>input</a:t>
            </a:r>
            <a:r>
              <a:rPr lang="en-IN" dirty="0"/>
              <a:t>(</a:t>
            </a:r>
            <a:r>
              <a:rPr lang="en-IN" dirty="0">
                <a:solidFill>
                  <a:srgbClr val="28B639"/>
                </a:solidFill>
              </a:rPr>
              <a:t>"DATABASE PASSWORD :</a:t>
            </a:r>
            <a:r>
              <a:rPr lang="en-IN" dirty="0">
                <a:solidFill>
                  <a:srgbClr val="00B050"/>
                </a:solidFill>
              </a:rPr>
              <a:t> </a:t>
            </a:r>
            <a:r>
              <a:rPr lang="en-IN" dirty="0">
                <a:solidFill>
                  <a:srgbClr val="28B639"/>
                </a:solidFill>
              </a:rPr>
              <a:t>"</a:t>
            </a:r>
            <a:r>
              <a:rPr lang="en-IN" dirty="0"/>
              <a:t>))</a:t>
            </a:r>
          </a:p>
          <a:p>
            <a:pPr marL="0" indent="0">
              <a:buNone/>
            </a:pPr>
            <a:r>
              <a:rPr lang="en-IN" dirty="0"/>
              <a:t>con = a.connect(host=</a:t>
            </a:r>
            <a:r>
              <a:rPr lang="en-IN" dirty="0">
                <a:solidFill>
                  <a:srgbClr val="28B639"/>
                </a:solidFill>
              </a:rPr>
              <a:t>"localhost"</a:t>
            </a:r>
            <a:r>
              <a:rPr lang="en-IN" dirty="0"/>
              <a:t>,</a:t>
            </a:r>
          </a:p>
          <a:p>
            <a:pPr marL="0" indent="0">
              <a:buNone/>
            </a:pPr>
            <a:r>
              <a:rPr lang="en-IN" dirty="0"/>
              <a:t>                user=</a:t>
            </a:r>
            <a:r>
              <a:rPr lang="en-IN" dirty="0">
                <a:solidFill>
                  <a:srgbClr val="00B050"/>
                </a:solidFill>
              </a:rPr>
              <a:t>"</a:t>
            </a:r>
            <a:r>
              <a:rPr lang="en-IN" dirty="0">
                <a:solidFill>
                  <a:srgbClr val="28B639"/>
                </a:solidFill>
              </a:rPr>
              <a:t>root"</a:t>
            </a:r>
            <a:r>
              <a:rPr lang="en-IN" dirty="0"/>
              <a:t>,passwd = passwd)</a:t>
            </a:r>
          </a:p>
          <a:p>
            <a:pPr marL="0" indent="0">
              <a:buNone/>
            </a:pPr>
            <a:endParaRPr lang="en-IN" dirty="0"/>
          </a:p>
          <a:p>
            <a:pPr marL="0" indent="0">
              <a:buNone/>
            </a:pPr>
            <a:r>
              <a:rPr lang="en-US" dirty="0">
                <a:solidFill>
                  <a:srgbClr val="FF0000"/>
                </a:solidFill>
              </a:rPr>
              <a:t># SELECT DATABASE IF EXIST</a:t>
            </a:r>
          </a:p>
          <a:p>
            <a:pPr marL="0" indent="0">
              <a:buNone/>
            </a:pPr>
            <a:r>
              <a:rPr lang="en-US" dirty="0"/>
              <a:t>c = con.cursor()</a:t>
            </a:r>
          </a:p>
          <a:p>
            <a:pPr marL="0" indent="0">
              <a:buNone/>
            </a:pPr>
            <a:r>
              <a:rPr lang="en-US" dirty="0"/>
              <a:t>c.execute(</a:t>
            </a:r>
            <a:r>
              <a:rPr lang="en-US" dirty="0">
                <a:solidFill>
                  <a:srgbClr val="28B639"/>
                </a:solidFill>
              </a:rPr>
              <a:t>"show</a:t>
            </a:r>
            <a:r>
              <a:rPr lang="en-US" dirty="0"/>
              <a:t> </a:t>
            </a:r>
            <a:r>
              <a:rPr lang="en-US" dirty="0">
                <a:solidFill>
                  <a:srgbClr val="28B639"/>
                </a:solidFill>
              </a:rPr>
              <a:t>databases"</a:t>
            </a:r>
            <a:r>
              <a:rPr lang="en-US" dirty="0"/>
              <a:t>)</a:t>
            </a:r>
          </a:p>
          <a:p>
            <a:pPr marL="0" indent="0">
              <a:buNone/>
            </a:pPr>
            <a:r>
              <a:rPr lang="en-US" dirty="0"/>
              <a:t>dl = c.fetchall()</a:t>
            </a:r>
          </a:p>
          <a:p>
            <a:pPr marL="0" indent="0">
              <a:buNone/>
            </a:pPr>
            <a:r>
              <a:rPr lang="en-US" dirty="0"/>
              <a:t>dl2 = []</a:t>
            </a:r>
          </a:p>
        </p:txBody>
      </p:sp>
    </p:spTree>
    <p:extLst>
      <p:ext uri="{BB962C8B-B14F-4D97-AF65-F5344CB8AC3E}">
        <p14:creationId xmlns:p14="http://schemas.microsoft.com/office/powerpoint/2010/main" val="3827297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62971EB-C410-40FB-D4C1-C1DDA3892502}"/>
              </a:ext>
            </a:extLst>
          </p:cNvPr>
          <p:cNvSpPr>
            <a:spLocks noGrp="1"/>
          </p:cNvSpPr>
          <p:nvPr>
            <p:ph idx="1"/>
          </p:nvPr>
        </p:nvSpPr>
        <p:spPr>
          <a:xfrm>
            <a:off x="838200" y="128336"/>
            <a:ext cx="10515600" cy="6205935"/>
          </a:xfrm>
        </p:spPr>
        <p:txBody>
          <a:bodyPr>
            <a:normAutofit fontScale="25000" lnSpcReduction="20000"/>
          </a:bodyPr>
          <a:lstStyle/>
          <a:p>
            <a:pPr marL="0" indent="0">
              <a:buNone/>
            </a:pPr>
            <a:r>
              <a:rPr lang="en-IN" sz="11200" dirty="0">
                <a:solidFill>
                  <a:srgbClr val="FFC000"/>
                </a:solidFill>
              </a:rPr>
              <a:t>for</a:t>
            </a:r>
            <a:r>
              <a:rPr lang="en-IN" sz="11200" dirty="0"/>
              <a:t> i </a:t>
            </a:r>
            <a:r>
              <a:rPr lang="en-IN" sz="11200" dirty="0">
                <a:solidFill>
                  <a:srgbClr val="FFC000"/>
                </a:solidFill>
              </a:rPr>
              <a:t>in</a:t>
            </a:r>
            <a:r>
              <a:rPr lang="en-IN" sz="11200" dirty="0"/>
              <a:t> dl:</a:t>
            </a:r>
          </a:p>
          <a:p>
            <a:pPr marL="0" indent="0">
              <a:buNone/>
            </a:pPr>
            <a:r>
              <a:rPr lang="en-IN" sz="11200" dirty="0"/>
              <a:t>    dl2.append(i[0])</a:t>
            </a:r>
          </a:p>
          <a:p>
            <a:pPr marL="0" indent="0">
              <a:buNone/>
            </a:pPr>
            <a:r>
              <a:rPr lang="en-IN" sz="11200" dirty="0">
                <a:solidFill>
                  <a:srgbClr val="FFC000"/>
                </a:solidFill>
              </a:rPr>
              <a:t>if</a:t>
            </a:r>
            <a:r>
              <a:rPr lang="en-IN" sz="11200" dirty="0"/>
              <a:t> </a:t>
            </a:r>
            <a:r>
              <a:rPr lang="en-IN" sz="11200" dirty="0">
                <a:solidFill>
                  <a:srgbClr val="28B639"/>
                </a:solidFill>
              </a:rPr>
              <a:t>'bshop'</a:t>
            </a:r>
            <a:r>
              <a:rPr lang="en-IN" sz="11200" dirty="0">
                <a:solidFill>
                  <a:srgbClr val="00B050"/>
                </a:solidFill>
              </a:rPr>
              <a:t> </a:t>
            </a:r>
            <a:r>
              <a:rPr lang="en-IN" sz="11200" dirty="0">
                <a:solidFill>
                  <a:srgbClr val="FFC000"/>
                </a:solidFill>
              </a:rPr>
              <a:t>in</a:t>
            </a:r>
            <a:r>
              <a:rPr lang="en-IN" sz="11200" dirty="0"/>
              <a:t> dl2:</a:t>
            </a:r>
          </a:p>
          <a:p>
            <a:pPr marL="0" indent="0">
              <a:buNone/>
            </a:pPr>
            <a:r>
              <a:rPr lang="en-IN" sz="11200" dirty="0"/>
              <a:t>    sql = </a:t>
            </a:r>
            <a:r>
              <a:rPr lang="en-IN" sz="11200" dirty="0">
                <a:solidFill>
                  <a:srgbClr val="00B050"/>
                </a:solidFill>
              </a:rPr>
              <a:t>"use bshop"</a:t>
            </a:r>
          </a:p>
          <a:p>
            <a:pPr marL="0" indent="0">
              <a:buNone/>
            </a:pPr>
            <a:r>
              <a:rPr lang="en-IN" sz="11200" dirty="0"/>
              <a:t>    c.execute(sql)   </a:t>
            </a:r>
          </a:p>
          <a:p>
            <a:pPr marL="0" indent="0">
              <a:buNone/>
            </a:pPr>
            <a:r>
              <a:rPr lang="en-IN" sz="11200" dirty="0">
                <a:solidFill>
                  <a:srgbClr val="FFC000"/>
                </a:solidFill>
              </a:rPr>
              <a:t>else</a:t>
            </a:r>
            <a:r>
              <a:rPr lang="en-IN" sz="11200" dirty="0"/>
              <a:t>:                                         </a:t>
            </a:r>
            <a:r>
              <a:rPr lang="en-IN" sz="11200" dirty="0">
                <a:solidFill>
                  <a:srgbClr val="FF0000"/>
                </a:solidFill>
              </a:rPr>
              <a:t>#CREATE DATABASE IF DOES NOT EXIST</a:t>
            </a:r>
          </a:p>
          <a:p>
            <a:pPr marL="0" indent="0">
              <a:buNone/>
            </a:pPr>
            <a:r>
              <a:rPr lang="en-IN" sz="11200" dirty="0"/>
              <a:t>    sql1 = </a:t>
            </a:r>
            <a:r>
              <a:rPr lang="en-IN" sz="11200" dirty="0">
                <a:solidFill>
                  <a:srgbClr val="28B639"/>
                </a:solidFill>
              </a:rPr>
              <a:t>"create database bshop"</a:t>
            </a:r>
          </a:p>
          <a:p>
            <a:pPr marL="0" indent="0">
              <a:buNone/>
            </a:pPr>
            <a:r>
              <a:rPr lang="en-IN" sz="11200" dirty="0"/>
              <a:t>    c.execute(sql1)</a:t>
            </a:r>
          </a:p>
          <a:p>
            <a:pPr marL="0" indent="0">
              <a:buNone/>
            </a:pPr>
            <a:r>
              <a:rPr lang="en-IN" sz="11200" dirty="0"/>
              <a:t>    sql2 = </a:t>
            </a:r>
            <a:r>
              <a:rPr lang="en-IN" sz="11200" dirty="0">
                <a:solidFill>
                  <a:srgbClr val="28B639"/>
                </a:solidFill>
              </a:rPr>
              <a:t>"use bshop"</a:t>
            </a:r>
          </a:p>
          <a:p>
            <a:pPr marL="0" indent="0">
              <a:buNone/>
            </a:pPr>
            <a:r>
              <a:rPr lang="en-IN" sz="11200" dirty="0"/>
              <a:t>    c.execute(sql2)</a:t>
            </a:r>
          </a:p>
          <a:p>
            <a:pPr marL="0" indent="0">
              <a:buNone/>
            </a:pPr>
            <a:r>
              <a:rPr lang="en-IN" sz="11200" dirty="0"/>
              <a:t>    sql3 = </a:t>
            </a:r>
            <a:r>
              <a:rPr lang="en-IN" sz="11200" dirty="0">
                <a:solidFill>
                  <a:srgbClr val="28B639"/>
                </a:solidFill>
              </a:rPr>
              <a:t>"""create table Book ( Name varchar(50), Author varchar(50),              CostPrice integer, SellPrice integer, Date varchar(20))"""</a:t>
            </a:r>
          </a:p>
          <a:p>
            <a:pPr marL="0" indent="0">
              <a:buNone/>
            </a:pPr>
            <a:r>
              <a:rPr lang="en-IN" sz="11200" dirty="0"/>
              <a:t>    c.execute(sql3)</a:t>
            </a:r>
          </a:p>
          <a:p>
            <a:pPr marL="0" indent="0">
              <a:buNone/>
            </a:pPr>
            <a:r>
              <a:rPr lang="en-US" sz="11200" dirty="0"/>
              <a:t>    sql4 = </a:t>
            </a:r>
            <a:r>
              <a:rPr lang="en-US" sz="11200" dirty="0">
                <a:solidFill>
                  <a:srgbClr val="28B639"/>
                </a:solidFill>
              </a:rPr>
              <a:t>"""create table Customer (Name varchar (20), Book varchar(20) Payment varchar(8), Date varchar(20), Phone varchar(20))""“</a:t>
            </a:r>
          </a:p>
          <a:p>
            <a:pPr marL="0" indent="0">
              <a:buNone/>
            </a:pPr>
            <a:r>
              <a:rPr lang="en-US" sz="11200" dirty="0"/>
              <a:t>    c.execute(sql4)</a:t>
            </a:r>
            <a:endParaRPr lang="en-IN" sz="11200" dirty="0"/>
          </a:p>
        </p:txBody>
      </p:sp>
    </p:spTree>
    <p:extLst>
      <p:ext uri="{BB962C8B-B14F-4D97-AF65-F5344CB8AC3E}">
        <p14:creationId xmlns:p14="http://schemas.microsoft.com/office/powerpoint/2010/main" val="1559289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306103-69A4-56E4-311D-87A789A1963D}"/>
              </a:ext>
            </a:extLst>
          </p:cNvPr>
          <p:cNvSpPr>
            <a:spLocks noGrp="1"/>
          </p:cNvSpPr>
          <p:nvPr>
            <p:ph idx="1"/>
          </p:nvPr>
        </p:nvSpPr>
        <p:spPr>
          <a:xfrm>
            <a:off x="838200" y="176463"/>
            <a:ext cx="10515600" cy="6681537"/>
          </a:xfrm>
        </p:spPr>
        <p:txBody>
          <a:bodyPr>
            <a:noAutofit/>
          </a:bodyPr>
          <a:lstStyle/>
          <a:p>
            <a:pPr marL="0" indent="0">
              <a:buNone/>
            </a:pPr>
            <a:r>
              <a:rPr lang="en-IN" dirty="0"/>
              <a:t>sql5 = </a:t>
            </a:r>
            <a:r>
              <a:rPr lang="en-IN" dirty="0">
                <a:solidFill>
                  <a:srgbClr val="28B639"/>
                </a:solidFill>
              </a:rPr>
              <a:t>"""create table Bills (Detail varchar(20), Cost integer, Date varchar(20)"""</a:t>
            </a:r>
          </a:p>
          <a:p>
            <a:pPr marL="0" indent="0">
              <a:buNone/>
            </a:pPr>
            <a:r>
              <a:rPr lang="en-IN" dirty="0"/>
              <a:t>    c.execute(sql5)</a:t>
            </a:r>
          </a:p>
          <a:p>
            <a:pPr marL="0" indent="0">
              <a:buNone/>
            </a:pPr>
            <a:r>
              <a:rPr lang="en-IN" dirty="0"/>
              <a:t>    sql6 = </a:t>
            </a:r>
            <a:r>
              <a:rPr lang="en-IN" dirty="0">
                <a:solidFill>
                  <a:srgbClr val="28B639"/>
                </a:solidFill>
              </a:rPr>
              <a:t>"""create table Worker (Name varchar(100), Work(20), Salary varchar(20)"""</a:t>
            </a:r>
          </a:p>
          <a:p>
            <a:pPr marL="0" indent="0">
              <a:buNone/>
            </a:pPr>
            <a:r>
              <a:rPr lang="en-IN" dirty="0"/>
              <a:t>      c.execute(sql5)</a:t>
            </a:r>
          </a:p>
          <a:p>
            <a:pPr marL="0" indent="0">
              <a:buNone/>
            </a:pPr>
            <a:r>
              <a:rPr lang="en-IN" dirty="0"/>
              <a:t>    con.commit()</a:t>
            </a:r>
          </a:p>
          <a:p>
            <a:pPr marL="0" indent="0">
              <a:buNone/>
            </a:pPr>
            <a:endParaRPr lang="en-IN" dirty="0"/>
          </a:p>
          <a:p>
            <a:pPr marL="0" indent="0">
              <a:buNone/>
            </a:pPr>
            <a:r>
              <a:rPr lang="en-IN" dirty="0">
                <a:solidFill>
                  <a:srgbClr val="FF0000"/>
                </a:solidFill>
              </a:rPr>
              <a:t>#SYSTEM PASSWORD LOGIN</a:t>
            </a:r>
          </a:p>
          <a:p>
            <a:pPr marL="0" indent="0">
              <a:buNone/>
            </a:pPr>
            <a:r>
              <a:rPr lang="en-IN" dirty="0">
                <a:solidFill>
                  <a:srgbClr val="FFC000"/>
                </a:solidFill>
              </a:rPr>
              <a:t>def</a:t>
            </a:r>
            <a:r>
              <a:rPr lang="en-IN" dirty="0"/>
              <a:t> signin():</a:t>
            </a:r>
          </a:p>
          <a:p>
            <a:pPr marL="0" indent="0">
              <a:buNone/>
            </a:pPr>
            <a:r>
              <a:rPr lang="en-IN" dirty="0"/>
              <a:t>    </a:t>
            </a:r>
            <a:r>
              <a:rPr lang="en-IN" dirty="0">
                <a:solidFill>
                  <a:srgbClr val="990099"/>
                </a:solidFill>
              </a:rPr>
              <a:t>print</a:t>
            </a:r>
            <a:r>
              <a:rPr lang="en-IN" dirty="0"/>
              <a:t>(</a:t>
            </a:r>
            <a:r>
              <a:rPr lang="en-IN" dirty="0">
                <a:solidFill>
                  <a:srgbClr val="28B639"/>
                </a:solidFill>
              </a:rPr>
              <a:t>"\n"</a:t>
            </a:r>
            <a:r>
              <a:rPr lang="en-IN" dirty="0"/>
              <a:t>)</a:t>
            </a:r>
          </a:p>
          <a:p>
            <a:pPr marL="0" indent="0">
              <a:buNone/>
            </a:pPr>
            <a:r>
              <a:rPr lang="en-IN" dirty="0"/>
              <a:t>   </a:t>
            </a:r>
            <a:r>
              <a:rPr lang="en-IN" dirty="0">
                <a:solidFill>
                  <a:srgbClr val="990099"/>
                </a:solidFill>
              </a:rPr>
              <a:t> print</a:t>
            </a:r>
            <a:r>
              <a:rPr lang="en-IN" dirty="0"/>
              <a:t>("</a:t>
            </a:r>
            <a:r>
              <a:rPr lang="en-IN" dirty="0">
                <a:solidFill>
                  <a:srgbClr val="28B639"/>
                </a:solidFill>
              </a:rPr>
              <a:t>       ----------&gt;&gt;&gt;&gt;&gt;&gt;&gt;&gt;Welcome, Bhubaneswar Book Shop [ BBS ]&lt;&lt;&lt;&lt;&lt;&lt;&lt;-----------------"</a:t>
            </a:r>
            <a:r>
              <a:rPr lang="en-IN" dirty="0"/>
              <a:t>)</a:t>
            </a:r>
          </a:p>
          <a:p>
            <a:pPr marL="0" indent="0">
              <a:buNone/>
            </a:pPr>
            <a:endParaRPr lang="en-IN" dirty="0"/>
          </a:p>
        </p:txBody>
      </p:sp>
    </p:spTree>
    <p:extLst>
      <p:ext uri="{BB962C8B-B14F-4D97-AF65-F5344CB8AC3E}">
        <p14:creationId xmlns:p14="http://schemas.microsoft.com/office/powerpoint/2010/main" val="2436931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1FF84C9-D4FE-7802-CCE6-8CB979C22DB8}"/>
              </a:ext>
            </a:extLst>
          </p:cNvPr>
          <p:cNvSpPr>
            <a:spLocks noGrp="1"/>
          </p:cNvSpPr>
          <p:nvPr>
            <p:ph idx="1"/>
          </p:nvPr>
        </p:nvSpPr>
        <p:spPr>
          <a:xfrm>
            <a:off x="838200" y="0"/>
            <a:ext cx="10515600" cy="7090611"/>
          </a:xfrm>
        </p:spPr>
        <p:txBody>
          <a:bodyPr>
            <a:normAutofit fontScale="62500" lnSpcReduction="20000"/>
          </a:bodyPr>
          <a:lstStyle/>
          <a:p>
            <a:pPr marL="0" indent="0">
              <a:buNone/>
            </a:pPr>
            <a:r>
              <a:rPr lang="en-US" dirty="0">
                <a:solidFill>
                  <a:srgbClr val="990099"/>
                </a:solidFill>
              </a:rPr>
              <a:t> </a:t>
            </a:r>
            <a:r>
              <a:rPr lang="en-US" sz="4000" dirty="0">
                <a:solidFill>
                  <a:srgbClr val="990099"/>
                </a:solidFill>
              </a:rPr>
              <a:t>print</a:t>
            </a:r>
            <a:r>
              <a:rPr lang="en-US" sz="4000" dirty="0"/>
              <a:t>(</a:t>
            </a:r>
            <a:r>
              <a:rPr lang="en-US" sz="4000" dirty="0">
                <a:solidFill>
                  <a:srgbClr val="28B639"/>
                </a:solidFill>
              </a:rPr>
              <a:t>"\n"</a:t>
            </a:r>
            <a:r>
              <a:rPr lang="en-US" sz="4000" dirty="0"/>
              <a:t>)</a:t>
            </a:r>
          </a:p>
          <a:p>
            <a:pPr marL="0" indent="0">
              <a:buNone/>
            </a:pPr>
            <a:r>
              <a:rPr lang="en-US" sz="4000" dirty="0"/>
              <a:t>    p =  </a:t>
            </a:r>
            <a:r>
              <a:rPr lang="en-US" sz="4000" dirty="0">
                <a:solidFill>
                  <a:srgbClr val="990099"/>
                </a:solidFill>
              </a:rPr>
              <a:t>input</a:t>
            </a:r>
            <a:r>
              <a:rPr lang="en-US" sz="4000" dirty="0"/>
              <a:t>(</a:t>
            </a:r>
            <a:r>
              <a:rPr lang="en-US" sz="4000" dirty="0">
                <a:solidFill>
                  <a:srgbClr val="28B639"/>
                </a:solidFill>
              </a:rPr>
              <a:t>"System Password : ")</a:t>
            </a:r>
          </a:p>
          <a:p>
            <a:pPr marL="0" indent="0">
              <a:buNone/>
            </a:pPr>
            <a:r>
              <a:rPr lang="en-US" sz="4000" dirty="0"/>
              <a:t>    </a:t>
            </a:r>
            <a:r>
              <a:rPr lang="en-US" sz="4000" dirty="0">
                <a:solidFill>
                  <a:srgbClr val="FFC000"/>
                </a:solidFill>
              </a:rPr>
              <a:t>if</a:t>
            </a:r>
            <a:r>
              <a:rPr lang="en-US" sz="4000" dirty="0"/>
              <a:t> p == </a:t>
            </a:r>
            <a:r>
              <a:rPr lang="en-US" sz="4000" dirty="0">
                <a:solidFill>
                  <a:srgbClr val="28B639"/>
                </a:solidFill>
              </a:rPr>
              <a:t>"abs111"</a:t>
            </a:r>
            <a:r>
              <a:rPr lang="en-US" sz="4000" dirty="0"/>
              <a:t>:</a:t>
            </a:r>
          </a:p>
          <a:p>
            <a:pPr marL="0" indent="0">
              <a:buNone/>
            </a:pPr>
            <a:r>
              <a:rPr lang="en-US" sz="4000" dirty="0"/>
              <a:t>        options()</a:t>
            </a:r>
          </a:p>
          <a:p>
            <a:pPr marL="0" indent="0">
              <a:buNone/>
            </a:pPr>
            <a:r>
              <a:rPr lang="en-US" sz="4000" dirty="0"/>
              <a:t>    </a:t>
            </a:r>
            <a:r>
              <a:rPr lang="en-US" sz="4000" dirty="0">
                <a:solidFill>
                  <a:srgbClr val="FFC000"/>
                </a:solidFill>
              </a:rPr>
              <a:t>else</a:t>
            </a:r>
            <a:r>
              <a:rPr lang="en-US" sz="4000" dirty="0"/>
              <a:t>:</a:t>
            </a:r>
          </a:p>
          <a:p>
            <a:pPr marL="0" indent="0">
              <a:buNone/>
            </a:pPr>
            <a:r>
              <a:rPr lang="en-US" sz="4000" dirty="0"/>
              <a:t>       </a:t>
            </a:r>
            <a:r>
              <a:rPr lang="en-US" sz="4000" dirty="0">
                <a:solidFill>
                  <a:srgbClr val="3333FF"/>
                </a:solidFill>
              </a:rPr>
              <a:t> signin</a:t>
            </a:r>
            <a:r>
              <a:rPr lang="en-US" sz="4000" dirty="0"/>
              <a:t>()</a:t>
            </a:r>
          </a:p>
          <a:p>
            <a:pPr marL="0" indent="0">
              <a:buNone/>
            </a:pPr>
            <a:endParaRPr lang="en-US" sz="4000" dirty="0"/>
          </a:p>
          <a:p>
            <a:pPr marL="0" indent="0">
              <a:buNone/>
            </a:pPr>
            <a:r>
              <a:rPr lang="en-US" sz="4000" dirty="0">
                <a:solidFill>
                  <a:srgbClr val="FF0000"/>
                </a:solidFill>
              </a:rPr>
              <a:t># PROJECT WORKING OPTIONS</a:t>
            </a:r>
          </a:p>
          <a:p>
            <a:pPr marL="0" indent="0">
              <a:buNone/>
            </a:pPr>
            <a:r>
              <a:rPr lang="en-US" sz="4000" dirty="0">
                <a:solidFill>
                  <a:srgbClr val="FFC000"/>
                </a:solidFill>
              </a:rPr>
              <a:t>def</a:t>
            </a:r>
            <a:r>
              <a:rPr lang="en-US" sz="4000" dirty="0"/>
              <a:t> </a:t>
            </a:r>
            <a:r>
              <a:rPr lang="en-US" sz="4000" dirty="0">
                <a:solidFill>
                  <a:srgbClr val="3333FF"/>
                </a:solidFill>
              </a:rPr>
              <a:t>options</a:t>
            </a:r>
            <a:r>
              <a:rPr lang="en-US" sz="4000" dirty="0"/>
              <a:t>():</a:t>
            </a:r>
          </a:p>
          <a:p>
            <a:pPr marL="0" indent="0">
              <a:buNone/>
            </a:pPr>
            <a:r>
              <a:rPr lang="en-US" sz="4000" dirty="0"/>
              <a:t>   </a:t>
            </a:r>
            <a:r>
              <a:rPr lang="en-US" sz="4000" dirty="0">
                <a:solidFill>
                  <a:srgbClr val="990099"/>
                </a:solidFill>
              </a:rPr>
              <a:t> print</a:t>
            </a:r>
            <a:r>
              <a:rPr lang="en-US" sz="4000" dirty="0"/>
              <a:t>(</a:t>
            </a:r>
            <a:r>
              <a:rPr lang="en-US" sz="4000" dirty="0">
                <a:solidFill>
                  <a:srgbClr val="28B639"/>
                </a:solidFill>
              </a:rPr>
              <a:t>"""</a:t>
            </a:r>
          </a:p>
          <a:p>
            <a:pPr marL="0" indent="0">
              <a:buNone/>
            </a:pPr>
            <a:r>
              <a:rPr lang="en-US" sz="4000">
                <a:solidFill>
                  <a:srgbClr val="28B639"/>
                </a:solidFill>
              </a:rPr>
              <a:t>                                                          AGRA BOOK </a:t>
            </a:r>
            <a:r>
              <a:rPr lang="en-US" sz="4000" dirty="0">
                <a:solidFill>
                  <a:srgbClr val="28B639"/>
                </a:solidFill>
              </a:rPr>
              <a:t>SHOP</a:t>
            </a:r>
          </a:p>
          <a:p>
            <a:pPr marL="0" indent="0">
              <a:buNone/>
            </a:pPr>
            <a:r>
              <a:rPr lang="en-US" sz="4000" dirty="0">
                <a:solidFill>
                  <a:srgbClr val="28B639"/>
                </a:solidFill>
              </a:rPr>
              <a:t>                             ..........................................................................................</a:t>
            </a:r>
          </a:p>
          <a:p>
            <a:pPr marL="0" indent="0">
              <a:buNone/>
            </a:pPr>
            <a:r>
              <a:rPr lang="en-US" sz="4000" dirty="0">
                <a:solidFill>
                  <a:srgbClr val="28B639"/>
                </a:solidFill>
              </a:rPr>
              <a:t>                             1. Add Book                            5. Display Books</a:t>
            </a:r>
          </a:p>
          <a:p>
            <a:pPr marL="0" indent="0">
              <a:buNone/>
            </a:pPr>
            <a:r>
              <a:rPr lang="en-US" sz="4000" dirty="0">
                <a:solidFill>
                  <a:srgbClr val="28B639"/>
                </a:solidFill>
              </a:rPr>
              <a:t>                             2. Sell Book                            6. Display Payments</a:t>
            </a:r>
          </a:p>
          <a:p>
            <a:pPr marL="0" indent="0">
              <a:buNone/>
            </a:pPr>
            <a:r>
              <a:rPr lang="en-US" sz="4000" dirty="0">
                <a:solidFill>
                  <a:srgbClr val="28B639"/>
                </a:solidFill>
              </a:rPr>
              <a:t>                             3. Add Bill                               7. Display Bills</a:t>
            </a:r>
          </a:p>
          <a:p>
            <a:pPr marL="0" indent="0">
              <a:buNone/>
            </a:pPr>
            <a:r>
              <a:rPr lang="en-US" sz="4000" dirty="0">
                <a:solidFill>
                  <a:srgbClr val="28B639"/>
                </a:solidFill>
              </a:rPr>
              <a:t>                             4. Add Worker                        8. Display Workers</a:t>
            </a:r>
          </a:p>
          <a:p>
            <a:pPr marL="0" indent="0">
              <a:buNone/>
            </a:pPr>
            <a:r>
              <a:rPr lang="en-US" sz="4000" dirty="0">
                <a:solidFill>
                  <a:srgbClr val="28B639"/>
                </a:solidFill>
              </a:rPr>
              <a:t>                            ...........................................................................................</a:t>
            </a:r>
          </a:p>
          <a:p>
            <a:pPr marL="0" indent="0">
              <a:buNone/>
            </a:pPr>
            <a:r>
              <a:rPr lang="en-US" sz="4000" dirty="0">
                <a:solidFill>
                  <a:srgbClr val="28B639"/>
                </a:solidFill>
              </a:rPr>
              <a:t>            """</a:t>
            </a:r>
            <a:r>
              <a:rPr lang="en-US" sz="4000" dirty="0"/>
              <a:t>)</a:t>
            </a:r>
          </a:p>
        </p:txBody>
      </p:sp>
    </p:spTree>
    <p:extLst>
      <p:ext uri="{BB962C8B-B14F-4D97-AF65-F5344CB8AC3E}">
        <p14:creationId xmlns:p14="http://schemas.microsoft.com/office/powerpoint/2010/main" val="4233553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3CD348-850A-38A0-AE30-1F65CB7D4854}"/>
              </a:ext>
            </a:extLst>
          </p:cNvPr>
          <p:cNvSpPr>
            <a:spLocks noGrp="1"/>
          </p:cNvSpPr>
          <p:nvPr>
            <p:ph idx="1"/>
          </p:nvPr>
        </p:nvSpPr>
        <p:spPr>
          <a:xfrm>
            <a:off x="838200" y="-1"/>
            <a:ext cx="10515600" cy="10475495"/>
          </a:xfrm>
        </p:spPr>
        <p:txBody>
          <a:bodyPr>
            <a:noAutofit/>
          </a:bodyPr>
          <a:lstStyle/>
          <a:p>
            <a:pPr marL="0" indent="0">
              <a:buNone/>
            </a:pPr>
            <a:r>
              <a:rPr lang="en-IN" dirty="0"/>
              <a:t>choice = </a:t>
            </a:r>
            <a:r>
              <a:rPr lang="en-IN" dirty="0">
                <a:solidFill>
                  <a:srgbClr val="990099"/>
                </a:solidFill>
              </a:rPr>
              <a:t>input</a:t>
            </a:r>
            <a:r>
              <a:rPr lang="en-IN" dirty="0"/>
              <a:t>(</a:t>
            </a:r>
            <a:r>
              <a:rPr lang="en-IN" dirty="0">
                <a:solidFill>
                  <a:srgbClr val="28B639"/>
                </a:solidFill>
              </a:rPr>
              <a:t>"Select Option : "</a:t>
            </a:r>
            <a:r>
              <a:rPr lang="en-IN" dirty="0"/>
              <a:t>)</a:t>
            </a:r>
          </a:p>
          <a:p>
            <a:pPr marL="0" indent="0">
              <a:buNone/>
            </a:pPr>
            <a:r>
              <a:rPr lang="en-IN" dirty="0"/>
              <a:t>    </a:t>
            </a:r>
            <a:r>
              <a:rPr lang="en-IN" dirty="0">
                <a:solidFill>
                  <a:srgbClr val="FFC000"/>
                </a:solidFill>
              </a:rPr>
              <a:t>while</a:t>
            </a:r>
            <a:r>
              <a:rPr lang="en-IN" dirty="0"/>
              <a:t> true:</a:t>
            </a:r>
          </a:p>
          <a:p>
            <a:pPr marL="0" indent="0">
              <a:buNone/>
            </a:pPr>
            <a:r>
              <a:rPr lang="en-IN" dirty="0"/>
              <a:t>        </a:t>
            </a:r>
            <a:r>
              <a:rPr lang="en-IN" dirty="0">
                <a:solidFill>
                  <a:srgbClr val="FFC000"/>
                </a:solidFill>
              </a:rPr>
              <a:t>if</a:t>
            </a:r>
            <a:r>
              <a:rPr lang="en-IN" dirty="0"/>
              <a:t> (choice==</a:t>
            </a:r>
            <a:r>
              <a:rPr lang="en-IN" dirty="0">
                <a:solidFill>
                  <a:srgbClr val="28B639"/>
                </a:solidFill>
              </a:rPr>
              <a:t>‘1’</a:t>
            </a:r>
            <a:r>
              <a:rPr lang="en-IN" dirty="0"/>
              <a:t>):</a:t>
            </a:r>
            <a:endParaRPr lang="en-IN" dirty="0">
              <a:solidFill>
                <a:srgbClr val="28B639"/>
              </a:solidFill>
            </a:endParaRPr>
          </a:p>
          <a:p>
            <a:pPr marL="0" indent="0">
              <a:buNone/>
            </a:pPr>
            <a:r>
              <a:rPr lang="en-IN" dirty="0"/>
              <a:t>            AddBook()</a:t>
            </a:r>
          </a:p>
          <a:p>
            <a:pPr marL="0" indent="0">
              <a:buNone/>
            </a:pPr>
            <a:r>
              <a:rPr lang="en-IN" dirty="0"/>
              <a:t>        </a:t>
            </a:r>
            <a:r>
              <a:rPr lang="en-IN" dirty="0">
                <a:solidFill>
                  <a:srgbClr val="FFC000"/>
                </a:solidFill>
              </a:rPr>
              <a:t>elif</a:t>
            </a:r>
            <a:r>
              <a:rPr lang="en-IN" dirty="0"/>
              <a:t> (choice==</a:t>
            </a:r>
            <a:r>
              <a:rPr lang="en-IN" dirty="0">
                <a:solidFill>
                  <a:srgbClr val="28B639"/>
                </a:solidFill>
              </a:rPr>
              <a:t>‘2’</a:t>
            </a:r>
            <a:r>
              <a:rPr lang="en-IN" dirty="0"/>
              <a:t>):</a:t>
            </a:r>
            <a:endParaRPr lang="en-IN" dirty="0">
              <a:solidFill>
                <a:srgbClr val="28B639"/>
              </a:solidFill>
            </a:endParaRPr>
          </a:p>
          <a:p>
            <a:pPr marL="0" indent="0">
              <a:buNone/>
            </a:pPr>
            <a:r>
              <a:rPr lang="en-IN" dirty="0"/>
              <a:t>            SellBook()</a:t>
            </a:r>
          </a:p>
          <a:p>
            <a:pPr marL="0" indent="0">
              <a:buNone/>
            </a:pPr>
            <a:r>
              <a:rPr lang="en-IN" dirty="0"/>
              <a:t>        </a:t>
            </a:r>
            <a:r>
              <a:rPr lang="en-IN" dirty="0">
                <a:solidFill>
                  <a:srgbClr val="FFC000"/>
                </a:solidFill>
              </a:rPr>
              <a:t>elif</a:t>
            </a:r>
            <a:r>
              <a:rPr lang="en-IN" dirty="0"/>
              <a:t> (choice==</a:t>
            </a:r>
            <a:r>
              <a:rPr lang="en-IN" dirty="0">
                <a:solidFill>
                  <a:srgbClr val="28B639"/>
                </a:solidFill>
              </a:rPr>
              <a:t>‘3’</a:t>
            </a:r>
            <a:r>
              <a:rPr lang="en-IN" dirty="0"/>
              <a:t>):</a:t>
            </a:r>
            <a:endParaRPr lang="en-IN" dirty="0">
              <a:solidFill>
                <a:srgbClr val="28B639"/>
              </a:solidFill>
            </a:endParaRPr>
          </a:p>
          <a:p>
            <a:pPr marL="0" indent="0">
              <a:buNone/>
            </a:pPr>
            <a:r>
              <a:rPr lang="en-IN" dirty="0"/>
              <a:t>            AddBill()</a:t>
            </a:r>
          </a:p>
          <a:p>
            <a:pPr marL="0" indent="0">
              <a:buNone/>
            </a:pPr>
            <a:r>
              <a:rPr lang="en-IN" dirty="0"/>
              <a:t>        </a:t>
            </a:r>
            <a:r>
              <a:rPr lang="en-IN" dirty="0">
                <a:solidFill>
                  <a:srgbClr val="FFC000"/>
                </a:solidFill>
              </a:rPr>
              <a:t>elif</a:t>
            </a:r>
            <a:r>
              <a:rPr lang="en-IN" dirty="0"/>
              <a:t> (choice</a:t>
            </a:r>
            <a:r>
              <a:rPr lang="en-IN" dirty="0">
                <a:solidFill>
                  <a:srgbClr val="28B639"/>
                </a:solidFill>
              </a:rPr>
              <a:t>==‘4’</a:t>
            </a:r>
            <a:r>
              <a:rPr lang="en-IN" dirty="0"/>
              <a:t>):</a:t>
            </a:r>
            <a:endParaRPr lang="en-IN" dirty="0">
              <a:solidFill>
                <a:srgbClr val="28B639"/>
              </a:solidFill>
            </a:endParaRPr>
          </a:p>
          <a:p>
            <a:pPr marL="0" indent="0">
              <a:buNone/>
            </a:pPr>
            <a:r>
              <a:rPr lang="en-IN" dirty="0"/>
              <a:t>            AddWorker()</a:t>
            </a:r>
          </a:p>
          <a:p>
            <a:pPr marL="0" indent="0">
              <a:buNone/>
            </a:pPr>
            <a:r>
              <a:rPr lang="en-IN" dirty="0"/>
              <a:t>        </a:t>
            </a:r>
            <a:r>
              <a:rPr lang="en-IN" dirty="0">
                <a:solidFill>
                  <a:srgbClr val="FFC000"/>
                </a:solidFill>
              </a:rPr>
              <a:t>elif</a:t>
            </a:r>
            <a:r>
              <a:rPr lang="en-IN" dirty="0"/>
              <a:t> (choice==</a:t>
            </a:r>
            <a:r>
              <a:rPr lang="en-IN" dirty="0">
                <a:solidFill>
                  <a:srgbClr val="28B639"/>
                </a:solidFill>
              </a:rPr>
              <a:t>'5'</a:t>
            </a:r>
            <a:r>
              <a:rPr lang="en-IN" dirty="0"/>
              <a:t>):</a:t>
            </a:r>
          </a:p>
          <a:p>
            <a:pPr marL="0" indent="0">
              <a:buNone/>
            </a:pPr>
            <a:r>
              <a:rPr lang="en-IN" dirty="0"/>
              <a:t>            dBook()</a:t>
            </a:r>
          </a:p>
          <a:p>
            <a:pPr marL="0" indent="0">
              <a:buNone/>
            </a:pPr>
            <a:r>
              <a:rPr lang="en-IN" dirty="0"/>
              <a:t>        </a:t>
            </a:r>
            <a:r>
              <a:rPr lang="en-IN" dirty="0">
                <a:solidFill>
                  <a:srgbClr val="FFC000"/>
                </a:solidFill>
              </a:rPr>
              <a:t>elif</a:t>
            </a:r>
            <a:r>
              <a:rPr lang="en-IN" dirty="0"/>
              <a:t> (choice==</a:t>
            </a:r>
            <a:r>
              <a:rPr lang="en-IN" dirty="0">
                <a:solidFill>
                  <a:srgbClr val="28B639"/>
                </a:solidFill>
              </a:rPr>
              <a:t>'6'</a:t>
            </a:r>
            <a:r>
              <a:rPr lang="en-IN" dirty="0"/>
              <a:t>):</a:t>
            </a:r>
          </a:p>
          <a:p>
            <a:pPr marL="0" indent="0">
              <a:buNone/>
            </a:pPr>
            <a:r>
              <a:rPr lang="en-IN" dirty="0"/>
              <a:t>            </a:t>
            </a:r>
          </a:p>
          <a:p>
            <a:pPr marL="0" indent="0">
              <a:buNone/>
            </a:pPr>
            <a:r>
              <a:rPr lang="en-IN" dirty="0"/>
              <a:t>        </a:t>
            </a:r>
          </a:p>
        </p:txBody>
      </p:sp>
    </p:spTree>
    <p:extLst>
      <p:ext uri="{BB962C8B-B14F-4D97-AF65-F5344CB8AC3E}">
        <p14:creationId xmlns:p14="http://schemas.microsoft.com/office/powerpoint/2010/main" val="1907749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6F2FB3-F209-2EE8-7F68-AB73FDBC2359}"/>
              </a:ext>
            </a:extLst>
          </p:cNvPr>
          <p:cNvSpPr>
            <a:spLocks noGrp="1"/>
          </p:cNvSpPr>
          <p:nvPr>
            <p:ph idx="1"/>
          </p:nvPr>
        </p:nvSpPr>
        <p:spPr>
          <a:xfrm>
            <a:off x="838200" y="322729"/>
            <a:ext cx="10515600" cy="5854234"/>
          </a:xfrm>
        </p:spPr>
        <p:txBody>
          <a:bodyPr/>
          <a:lstStyle/>
          <a:p>
            <a:pPr marL="0" indent="0">
              <a:buNone/>
            </a:pPr>
            <a:r>
              <a:rPr lang="en-IN"/>
              <a:t>            </a:t>
            </a:r>
            <a:r>
              <a:rPr lang="en-US"/>
              <a:t>dPayments</a:t>
            </a:r>
            <a:r>
              <a:rPr lang="en-IN"/>
              <a:t>()</a:t>
            </a:r>
            <a:endParaRPr lang="en-IN" dirty="0"/>
          </a:p>
          <a:p>
            <a:pPr marL="0" indent="0">
              <a:buNone/>
            </a:pPr>
            <a:r>
              <a:rPr lang="en-IN" sz="2800"/>
              <a:t>        </a:t>
            </a:r>
            <a:r>
              <a:rPr lang="en-IN" sz="2800">
                <a:solidFill>
                  <a:srgbClr val="FFC000"/>
                </a:solidFill>
              </a:rPr>
              <a:t>elif</a:t>
            </a:r>
            <a:r>
              <a:rPr lang="en-IN" sz="2800"/>
              <a:t> </a:t>
            </a:r>
            <a:r>
              <a:rPr lang="en-IN" sz="2800" dirty="0"/>
              <a:t>(choice==</a:t>
            </a:r>
            <a:r>
              <a:rPr lang="en-IN" sz="2800" dirty="0">
                <a:solidFill>
                  <a:srgbClr val="28B639"/>
                </a:solidFill>
              </a:rPr>
              <a:t>'7'</a:t>
            </a:r>
            <a:r>
              <a:rPr lang="en-IN" sz="2800" dirty="0"/>
              <a:t>):</a:t>
            </a:r>
          </a:p>
          <a:p>
            <a:pPr marL="0" indent="0">
              <a:buNone/>
            </a:pPr>
            <a:r>
              <a:rPr lang="en-IN" sz="2800"/>
              <a:t>            </a:t>
            </a:r>
            <a:r>
              <a:rPr lang="en-US" sz="2800"/>
              <a:t>dBills</a:t>
            </a:r>
            <a:r>
              <a:rPr lang="en-IN" sz="2800"/>
              <a:t>()</a:t>
            </a:r>
            <a:endParaRPr lang="en-IN" sz="2800" dirty="0"/>
          </a:p>
          <a:p>
            <a:pPr marL="0" indent="0">
              <a:buNone/>
            </a:pPr>
            <a:r>
              <a:rPr lang="en-IN" sz="2800"/>
              <a:t>        </a:t>
            </a:r>
            <a:r>
              <a:rPr lang="en-IN" sz="2800">
                <a:solidFill>
                  <a:srgbClr val="FFC000"/>
                </a:solidFill>
              </a:rPr>
              <a:t>elif</a:t>
            </a:r>
            <a:r>
              <a:rPr lang="en-IN" sz="2800"/>
              <a:t> </a:t>
            </a:r>
            <a:r>
              <a:rPr lang="en-IN" sz="2800" dirty="0"/>
              <a:t>(choice==</a:t>
            </a:r>
            <a:r>
              <a:rPr lang="en-IN" sz="2800" dirty="0">
                <a:solidFill>
                  <a:srgbClr val="28B639"/>
                </a:solidFill>
              </a:rPr>
              <a:t>‘8'</a:t>
            </a:r>
            <a:r>
              <a:rPr lang="en-IN" sz="2800" dirty="0"/>
              <a:t>):</a:t>
            </a:r>
          </a:p>
          <a:p>
            <a:pPr marL="0" indent="0">
              <a:buNone/>
            </a:pPr>
            <a:r>
              <a:rPr lang="en-IN" sz="2800"/>
              <a:t>            </a:t>
            </a:r>
            <a:r>
              <a:rPr lang="en-US" sz="2800"/>
              <a:t>dWorker</a:t>
            </a:r>
            <a:r>
              <a:rPr lang="en-IN" sz="2800"/>
              <a:t>()</a:t>
            </a:r>
            <a:endParaRPr lang="en-IN" sz="2800" dirty="0"/>
          </a:p>
          <a:p>
            <a:pPr marL="0" indent="0">
              <a:buNone/>
            </a:pPr>
            <a:r>
              <a:rPr lang="en-IN" sz="2800" dirty="0"/>
              <a:t>        </a:t>
            </a:r>
            <a:r>
              <a:rPr lang="en-IN" sz="2800" dirty="0">
                <a:solidFill>
                  <a:srgbClr val="FFC000"/>
                </a:solidFill>
              </a:rPr>
              <a:t>else</a:t>
            </a:r>
            <a:r>
              <a:rPr lang="en-IN" sz="2800" dirty="0"/>
              <a:t>:</a:t>
            </a:r>
          </a:p>
          <a:p>
            <a:pPr marL="0" indent="0">
              <a:buNone/>
            </a:pPr>
            <a:r>
              <a:rPr lang="en-IN" sz="2800" dirty="0">
                <a:solidFill>
                  <a:srgbClr val="990099"/>
                </a:solidFill>
              </a:rPr>
              <a:t>            print</a:t>
            </a:r>
            <a:r>
              <a:rPr lang="en-IN" sz="2800" dirty="0"/>
              <a:t>(</a:t>
            </a:r>
            <a:r>
              <a:rPr lang="en-IN" sz="2800" dirty="0">
                <a:solidFill>
                  <a:srgbClr val="28B639"/>
                </a:solidFill>
              </a:rPr>
              <a:t>"Enter Again...........“</a:t>
            </a:r>
            <a:r>
              <a:rPr lang="en-IN" sz="2800" dirty="0"/>
              <a:t>)</a:t>
            </a:r>
            <a:endParaRPr lang="en-IN" sz="2800" dirty="0">
              <a:solidFill>
                <a:srgbClr val="28B639"/>
              </a:solidFill>
            </a:endParaRPr>
          </a:p>
          <a:p>
            <a:pPr marL="0" indent="0">
              <a:buNone/>
            </a:pPr>
            <a:r>
              <a:rPr lang="en-IN" sz="2800" dirty="0"/>
              <a:t>            options()</a:t>
            </a:r>
            <a:endParaRPr lang="en-IN" dirty="0"/>
          </a:p>
        </p:txBody>
      </p:sp>
    </p:spTree>
    <p:extLst>
      <p:ext uri="{BB962C8B-B14F-4D97-AF65-F5344CB8AC3E}">
        <p14:creationId xmlns:p14="http://schemas.microsoft.com/office/powerpoint/2010/main" val="1978177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4838DF-A6C2-D3C8-D8C8-0409AF44121A}"/>
              </a:ext>
            </a:extLst>
          </p:cNvPr>
          <p:cNvSpPr>
            <a:spLocks noGrp="1"/>
          </p:cNvSpPr>
          <p:nvPr>
            <p:ph idx="1"/>
          </p:nvPr>
        </p:nvSpPr>
        <p:spPr>
          <a:xfrm>
            <a:off x="838200" y="208546"/>
            <a:ext cx="10515600" cy="7170821"/>
          </a:xfrm>
        </p:spPr>
        <p:txBody>
          <a:bodyPr>
            <a:normAutofit/>
          </a:bodyPr>
          <a:lstStyle/>
          <a:p>
            <a:pPr marL="0" indent="0">
              <a:buNone/>
            </a:pPr>
            <a:r>
              <a:rPr lang="en-IN" dirty="0">
                <a:solidFill>
                  <a:srgbClr val="FFC000"/>
                </a:solidFill>
              </a:rPr>
              <a:t>def</a:t>
            </a:r>
            <a:r>
              <a:rPr lang="en-IN" dirty="0"/>
              <a:t> </a:t>
            </a:r>
            <a:r>
              <a:rPr lang="en-IN" dirty="0">
                <a:solidFill>
                  <a:srgbClr val="3333FF"/>
                </a:solidFill>
              </a:rPr>
              <a:t>AddBook</a:t>
            </a:r>
            <a:r>
              <a:rPr lang="en-IN" dirty="0"/>
              <a:t>():</a:t>
            </a:r>
          </a:p>
          <a:p>
            <a:pPr marL="0" indent="0">
              <a:buNone/>
            </a:pPr>
            <a:r>
              <a:rPr lang="en-IN" dirty="0"/>
              <a:t>    n =</a:t>
            </a:r>
            <a:r>
              <a:rPr lang="en-IN" dirty="0">
                <a:solidFill>
                  <a:srgbClr val="990099"/>
                </a:solidFill>
              </a:rPr>
              <a:t> input</a:t>
            </a:r>
            <a:r>
              <a:rPr lang="en-IN" dirty="0"/>
              <a:t>(</a:t>
            </a:r>
            <a:r>
              <a:rPr lang="en-IN" dirty="0">
                <a:solidFill>
                  <a:srgbClr val="28B639"/>
                </a:solidFill>
              </a:rPr>
              <a:t>"Name :</a:t>
            </a:r>
            <a:r>
              <a:rPr lang="en-IN" dirty="0"/>
              <a:t> ")</a:t>
            </a:r>
          </a:p>
          <a:p>
            <a:pPr marL="0" indent="0">
              <a:buNone/>
            </a:pPr>
            <a:r>
              <a:rPr lang="en-IN" dirty="0"/>
              <a:t>    a = </a:t>
            </a:r>
            <a:r>
              <a:rPr lang="en-IN" dirty="0">
                <a:solidFill>
                  <a:srgbClr val="990099"/>
                </a:solidFill>
              </a:rPr>
              <a:t>input</a:t>
            </a:r>
            <a:r>
              <a:rPr lang="en-IN" dirty="0"/>
              <a:t>(</a:t>
            </a:r>
            <a:r>
              <a:rPr lang="en-IN" dirty="0">
                <a:solidFill>
                  <a:srgbClr val="28B639"/>
                </a:solidFill>
              </a:rPr>
              <a:t>"Author : "</a:t>
            </a:r>
            <a:r>
              <a:rPr lang="en-IN" dirty="0"/>
              <a:t>)</a:t>
            </a:r>
          </a:p>
          <a:p>
            <a:pPr marL="0" indent="0">
              <a:buNone/>
            </a:pPr>
            <a:r>
              <a:rPr lang="en-IN" dirty="0"/>
              <a:t>    c = </a:t>
            </a:r>
            <a:r>
              <a:rPr lang="en-IN" dirty="0">
                <a:solidFill>
                  <a:srgbClr val="990099"/>
                </a:solidFill>
              </a:rPr>
              <a:t>input</a:t>
            </a:r>
            <a:r>
              <a:rPr lang="en-IN" dirty="0"/>
              <a:t>(</a:t>
            </a:r>
            <a:r>
              <a:rPr lang="en-IN" dirty="0">
                <a:solidFill>
                  <a:srgbClr val="28B639"/>
                </a:solidFill>
              </a:rPr>
              <a:t>"Cost Price : "</a:t>
            </a:r>
            <a:r>
              <a:rPr lang="en-IN" dirty="0"/>
              <a:t>)</a:t>
            </a:r>
          </a:p>
          <a:p>
            <a:pPr marL="0" indent="0">
              <a:buNone/>
            </a:pPr>
            <a:r>
              <a:rPr lang="en-IN" dirty="0"/>
              <a:t>    s = </a:t>
            </a:r>
            <a:r>
              <a:rPr lang="en-IN" dirty="0">
                <a:solidFill>
                  <a:srgbClr val="990099"/>
                </a:solidFill>
              </a:rPr>
              <a:t>input</a:t>
            </a:r>
            <a:r>
              <a:rPr lang="en-IN" dirty="0"/>
              <a:t>(</a:t>
            </a:r>
            <a:r>
              <a:rPr lang="en-IN" dirty="0">
                <a:solidFill>
                  <a:srgbClr val="28B639"/>
                </a:solidFill>
              </a:rPr>
              <a:t>"Selling Price : "</a:t>
            </a:r>
            <a:r>
              <a:rPr lang="en-IN" dirty="0"/>
              <a:t>)</a:t>
            </a:r>
          </a:p>
          <a:p>
            <a:pPr marL="0" indent="0">
              <a:buNone/>
            </a:pPr>
            <a:r>
              <a:rPr lang="en-IN" dirty="0"/>
              <a:t>    d =</a:t>
            </a:r>
            <a:r>
              <a:rPr lang="en-IN" dirty="0">
                <a:solidFill>
                  <a:srgbClr val="990099"/>
                </a:solidFill>
              </a:rPr>
              <a:t> input</a:t>
            </a:r>
            <a:r>
              <a:rPr lang="en-IN" dirty="0"/>
              <a:t>(</a:t>
            </a:r>
            <a:r>
              <a:rPr lang="en-IN" dirty="0">
                <a:solidFill>
                  <a:srgbClr val="28B639"/>
                </a:solidFill>
              </a:rPr>
              <a:t>"Date :  </a:t>
            </a:r>
            <a:r>
              <a:rPr lang="en-IN" dirty="0"/>
              <a:t>")</a:t>
            </a:r>
          </a:p>
          <a:p>
            <a:pPr marL="0" indent="0">
              <a:buNone/>
            </a:pPr>
            <a:r>
              <a:rPr lang="en-IN" dirty="0"/>
              <a:t>    data = (n,a,c,s,d)</a:t>
            </a:r>
          </a:p>
          <a:p>
            <a:pPr marL="0" indent="0">
              <a:buNone/>
            </a:pPr>
            <a:r>
              <a:rPr lang="en-IN" dirty="0"/>
              <a:t>    sql = </a:t>
            </a:r>
            <a:r>
              <a:rPr lang="en-IN" dirty="0">
                <a:solidFill>
                  <a:srgbClr val="28B639"/>
                </a:solidFill>
              </a:rPr>
              <a:t>'insert into Book values(%s,%s,%s,%s,%s)'</a:t>
            </a:r>
          </a:p>
          <a:p>
            <a:pPr marL="0" indent="0">
              <a:buNone/>
            </a:pPr>
            <a:r>
              <a:rPr lang="en-IN" dirty="0"/>
              <a:t>    c = con.commit()</a:t>
            </a:r>
          </a:p>
          <a:p>
            <a:pPr marL="0" indent="0">
              <a:buNone/>
            </a:pPr>
            <a:r>
              <a:rPr lang="en-IN" dirty="0">
                <a:solidFill>
                  <a:srgbClr val="990099"/>
                </a:solidFill>
              </a:rPr>
              <a:t>    print</a:t>
            </a:r>
            <a:r>
              <a:rPr lang="en-IN" dirty="0"/>
              <a:t>(</a:t>
            </a:r>
            <a:r>
              <a:rPr lang="en-IN" dirty="0">
                <a:solidFill>
                  <a:srgbClr val="28B639"/>
                </a:solidFill>
              </a:rPr>
              <a:t>"Data Inserted Successfully"</a:t>
            </a:r>
            <a:r>
              <a:rPr lang="en-IN" dirty="0"/>
              <a:t>)</a:t>
            </a:r>
          </a:p>
          <a:p>
            <a:pPr marL="0" indent="0">
              <a:buNone/>
            </a:pPr>
            <a:r>
              <a:rPr lang="en-IN" dirty="0"/>
              <a:t>    options()</a:t>
            </a:r>
          </a:p>
        </p:txBody>
      </p:sp>
    </p:spTree>
    <p:extLst>
      <p:ext uri="{BB962C8B-B14F-4D97-AF65-F5344CB8AC3E}">
        <p14:creationId xmlns:p14="http://schemas.microsoft.com/office/powerpoint/2010/main" val="333936989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348</TotalTime>
  <Words>1599</Words>
  <Application>Microsoft Office PowerPoint</Application>
  <PresentationFormat>Widescreen</PresentationFormat>
  <Paragraphs>189</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Arial Narrow</vt:lpstr>
      <vt:lpstr>Calibri</vt:lpstr>
      <vt:lpstr>Calibri Light</vt:lpstr>
      <vt:lpstr>Office Theme</vt:lpstr>
      <vt:lpstr>                           INTRODUCTION</vt:lpstr>
      <vt:lpstr>HARDWARE &amp; SOFTWARE REQUIREMENTS</vt:lpstr>
      <vt:lpstr>CODING OF “BOOKSHOP MANAGEMENT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OUTPUT SCREENS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Surendra Kumar Mangual</dc:creator>
  <cp:lastModifiedBy>Tanishq kr Mishra</cp:lastModifiedBy>
  <cp:revision>9</cp:revision>
  <dcterms:created xsi:type="dcterms:W3CDTF">2023-11-18T12:35:55Z</dcterms:created>
  <dcterms:modified xsi:type="dcterms:W3CDTF">2024-10-20T06:42:36Z</dcterms:modified>
</cp:coreProperties>
</file>