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d2811bd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d2811bd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d2811bd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d2811bd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df12e6b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df12e6b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df12e6b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df12e6b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df12e6b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df12e6b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df12e6b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df12e6b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273239"/>
                </a:solidFill>
                <a:highlight>
                  <a:srgbClr val="FFFFFF"/>
                </a:highlight>
              </a:rPr>
              <a:t>Regular expression to ∈-NFA</a:t>
            </a:r>
            <a:endParaRPr b="1" sz="2400">
              <a:solidFill>
                <a:srgbClr val="273239"/>
              </a:solidFill>
              <a:highlight>
                <a:srgbClr val="FFFFFF"/>
              </a:highlight>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444444"/>
                </a:solidFill>
                <a:highlight>
                  <a:srgbClr val="FFFFFF"/>
                </a:highlight>
              </a:rPr>
              <a:t>Regular Expressions</a:t>
            </a:r>
            <a:endParaRPr>
              <a:solidFill>
                <a:srgbClr val="444444"/>
              </a:solidFill>
              <a:highlight>
                <a:srgbClr val="FFFFFF"/>
              </a:highlight>
            </a:endParaRPr>
          </a:p>
          <a:p>
            <a:pPr indent="0" lvl="0" marL="0" rtl="0" algn="l">
              <a:lnSpc>
                <a:spcPct val="163636"/>
              </a:lnSpc>
              <a:spcBef>
                <a:spcPts val="2300"/>
              </a:spcBef>
              <a:spcAft>
                <a:spcPts val="0"/>
              </a:spcAft>
              <a:buNone/>
            </a:pPr>
            <a:r>
              <a:rPr lang="en" sz="1200">
                <a:solidFill>
                  <a:srgbClr val="666666"/>
                </a:solidFill>
                <a:highlight>
                  <a:srgbClr val="FFFFFF"/>
                </a:highlight>
              </a:rPr>
              <a:t>A Regular Expression can be recursively defined as follows −</a:t>
            </a:r>
            <a:endParaRPr sz="1200">
              <a:solidFill>
                <a:srgbClr val="666666"/>
              </a:solidFill>
              <a:highlight>
                <a:srgbClr val="FFFFFF"/>
              </a:highlight>
            </a:endParaRPr>
          </a:p>
          <a:p>
            <a:pPr indent="-287655" lvl="0" marL="457200" rtl="0" algn="l">
              <a:lnSpc>
                <a:spcPct val="171428"/>
              </a:lnSpc>
              <a:spcBef>
                <a:spcPts val="1200"/>
              </a:spcBef>
              <a:spcAft>
                <a:spcPts val="0"/>
              </a:spcAft>
              <a:buClr>
                <a:srgbClr val="666666"/>
              </a:buClr>
              <a:buSzPct val="100000"/>
              <a:buChar char="●"/>
            </a:pPr>
            <a:r>
              <a:rPr lang="en" sz="1200">
                <a:solidFill>
                  <a:srgbClr val="666666"/>
                </a:solidFill>
                <a:highlight>
                  <a:srgbClr val="FFFFFF"/>
                </a:highlight>
              </a:rPr>
              <a:t>ε is a Regular Expression indicates the language containing an empty string. (L (ε) = {ε})</a:t>
            </a:r>
            <a:endParaRPr sz="1200">
              <a:solidFill>
                <a:srgbClr val="666666"/>
              </a:solidFill>
              <a:highlight>
                <a:srgbClr val="FFFFFF"/>
              </a:highlight>
            </a:endParaRPr>
          </a:p>
          <a:p>
            <a:pPr indent="-287655" lvl="0" marL="457200" rtl="0" algn="l">
              <a:lnSpc>
                <a:spcPct val="171428"/>
              </a:lnSpc>
              <a:spcBef>
                <a:spcPts val="0"/>
              </a:spcBef>
              <a:spcAft>
                <a:spcPts val="0"/>
              </a:spcAft>
              <a:buClr>
                <a:srgbClr val="666666"/>
              </a:buClr>
              <a:buSzPct val="100000"/>
              <a:buChar char="●"/>
            </a:pPr>
            <a:r>
              <a:rPr lang="en" sz="1200">
                <a:solidFill>
                  <a:srgbClr val="666666"/>
                </a:solidFill>
                <a:highlight>
                  <a:srgbClr val="FFFFFF"/>
                </a:highlight>
              </a:rPr>
              <a:t>φ is a Regular Expression denoting an empty language. (L (φ) = { })</a:t>
            </a:r>
            <a:endParaRPr sz="1200">
              <a:solidFill>
                <a:srgbClr val="666666"/>
              </a:solidFill>
              <a:highlight>
                <a:srgbClr val="FFFFFF"/>
              </a:highlight>
            </a:endParaRPr>
          </a:p>
          <a:p>
            <a:pPr indent="-287655" lvl="0" marL="457200" rtl="0" algn="l">
              <a:lnSpc>
                <a:spcPct val="171428"/>
              </a:lnSpc>
              <a:spcBef>
                <a:spcPts val="0"/>
              </a:spcBef>
              <a:spcAft>
                <a:spcPts val="0"/>
              </a:spcAft>
              <a:buClr>
                <a:srgbClr val="666666"/>
              </a:buClr>
              <a:buSzPct val="100000"/>
              <a:buChar char="●"/>
            </a:pPr>
            <a:r>
              <a:rPr lang="en" sz="1200">
                <a:solidFill>
                  <a:srgbClr val="666666"/>
                </a:solidFill>
                <a:highlight>
                  <a:srgbClr val="FFFFFF"/>
                </a:highlight>
              </a:rPr>
              <a:t>x is a Regular Expression where L = {x}</a:t>
            </a:r>
            <a:endParaRPr sz="1200">
              <a:solidFill>
                <a:srgbClr val="666666"/>
              </a:solidFill>
              <a:highlight>
                <a:srgbClr val="FFFFFF"/>
              </a:highlight>
            </a:endParaRPr>
          </a:p>
          <a:p>
            <a:pPr indent="-287655" lvl="0" marL="457200" rtl="0" algn="l">
              <a:lnSpc>
                <a:spcPct val="171428"/>
              </a:lnSpc>
              <a:spcBef>
                <a:spcPts val="0"/>
              </a:spcBef>
              <a:spcAft>
                <a:spcPts val="0"/>
              </a:spcAft>
              <a:buClr>
                <a:srgbClr val="666666"/>
              </a:buClr>
              <a:buSzPct val="100000"/>
              <a:buChar char="●"/>
            </a:pPr>
            <a:r>
              <a:rPr lang="en" sz="1200">
                <a:solidFill>
                  <a:srgbClr val="666666"/>
                </a:solidFill>
                <a:highlight>
                  <a:srgbClr val="FFFFFF"/>
                </a:highlight>
              </a:rPr>
              <a:t>If X is a Regular Expression denoting the language L(X) and Y is a Regular Expression denoting the language L(Y), then</a:t>
            </a:r>
            <a:br>
              <a:rPr lang="en" sz="1200">
                <a:solidFill>
                  <a:srgbClr val="666666"/>
                </a:solidFill>
                <a:highlight>
                  <a:srgbClr val="FFFFFF"/>
                </a:highlight>
              </a:rPr>
            </a:br>
            <a:r>
              <a:rPr lang="en" sz="1200">
                <a:solidFill>
                  <a:srgbClr val="666666"/>
                </a:solidFill>
                <a:highlight>
                  <a:srgbClr val="FFFFFF"/>
                </a:highlight>
              </a:rPr>
              <a:t>- X + Y is a Regular Expression corresponding to the language L(X) ∪ L(Y) where L(X+Y) = L(X) ∪ L(Y).</a:t>
            </a:r>
            <a:br>
              <a:rPr lang="en" sz="1200">
                <a:solidFill>
                  <a:srgbClr val="666666"/>
                </a:solidFill>
                <a:highlight>
                  <a:srgbClr val="FFFFFF"/>
                </a:highlight>
              </a:rPr>
            </a:br>
            <a:r>
              <a:rPr lang="en" sz="1200">
                <a:solidFill>
                  <a:srgbClr val="666666"/>
                </a:solidFill>
                <a:highlight>
                  <a:srgbClr val="FFFFFF"/>
                </a:highlight>
              </a:rPr>
              <a:t>- X . Y is a Regular Expression corresponding to the language L(X) . L(Y) where L(X.Y) = L(X) . L(Y)</a:t>
            </a:r>
            <a:br>
              <a:rPr lang="en" sz="1200">
                <a:solidFill>
                  <a:srgbClr val="666666"/>
                </a:solidFill>
                <a:highlight>
                  <a:srgbClr val="FFFFFF"/>
                </a:highlight>
              </a:rPr>
            </a:br>
            <a:r>
              <a:rPr lang="en" sz="1200">
                <a:solidFill>
                  <a:srgbClr val="666666"/>
                </a:solidFill>
                <a:highlight>
                  <a:srgbClr val="FFFFFF"/>
                </a:highlight>
              </a:rPr>
              <a:t>- R* is a Regular Expression corresponding to the language L(R*)where L(R*) = (L(R))*</a:t>
            </a:r>
            <a:endParaRPr sz="1200">
              <a:solidFill>
                <a:srgbClr val="666666"/>
              </a:solidFill>
              <a:highlight>
                <a:srgbClr val="FFFFFF"/>
              </a:highlight>
            </a:endParaRPr>
          </a:p>
          <a:p>
            <a:pPr indent="-287655" lvl="0" marL="457200" rtl="0" algn="l">
              <a:lnSpc>
                <a:spcPct val="171428"/>
              </a:lnSpc>
              <a:spcBef>
                <a:spcPts val="0"/>
              </a:spcBef>
              <a:spcAft>
                <a:spcPts val="0"/>
              </a:spcAft>
              <a:buClr>
                <a:srgbClr val="666666"/>
              </a:buClr>
              <a:buSzPct val="100000"/>
              <a:buChar char="●"/>
            </a:pPr>
            <a:r>
              <a:rPr lang="en" sz="1200">
                <a:solidFill>
                  <a:srgbClr val="666666"/>
                </a:solidFill>
                <a:highlight>
                  <a:srgbClr val="FFFFFF"/>
                </a:highlight>
              </a:rPr>
              <a:t>If we apply any of the rules several times from 1 to 5, they are Regular Expressions.</a:t>
            </a:r>
            <a:endParaRPr sz="1200">
              <a:solidFill>
                <a:srgbClr val="666666"/>
              </a:solidFill>
              <a:highlight>
                <a:srgbClr val="FFFFFF"/>
              </a:highlight>
            </a:endParaRPr>
          </a:p>
          <a:p>
            <a:pPr indent="-280273" lvl="0" marL="457200" rtl="0" algn="l">
              <a:lnSpc>
                <a:spcPct val="171428"/>
              </a:lnSpc>
              <a:spcBef>
                <a:spcPts val="0"/>
              </a:spcBef>
              <a:spcAft>
                <a:spcPts val="0"/>
              </a:spcAft>
              <a:buClr>
                <a:srgbClr val="666666"/>
              </a:buClr>
              <a:buSzPct val="100000"/>
              <a:buChar char="●"/>
            </a:pPr>
            <a:r>
              <a:t/>
            </a:r>
            <a:endParaRPr sz="1050">
              <a:solidFill>
                <a:srgbClr val="666666"/>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500">
                <a:solidFill>
                  <a:srgbClr val="666666"/>
                </a:solidFill>
                <a:highlight>
                  <a:srgbClr val="FFFFFF"/>
                </a:highlight>
              </a:rPr>
              <a:t>Some Re Examples</a:t>
            </a:r>
            <a:endParaRPr sz="1500">
              <a:solidFill>
                <a:srgbClr val="666666"/>
              </a:solidFill>
              <a:highlight>
                <a:srgbClr val="FFFFFF"/>
              </a:highlight>
            </a:endParaRPr>
          </a:p>
          <a:p>
            <a:pPr indent="0" lvl="0" marL="0" rtl="0" algn="l">
              <a:lnSpc>
                <a:spcPct val="115000"/>
              </a:lnSpc>
              <a:spcBef>
                <a:spcPts val="1500"/>
              </a:spcBef>
              <a:spcAft>
                <a:spcPts val="0"/>
              </a:spcAft>
              <a:buNone/>
            </a:pPr>
            <a:r>
              <a:t/>
            </a:r>
            <a:endParaRPr sz="1100"/>
          </a:p>
          <a:p>
            <a:pPr indent="0" lvl="0" marL="0" rtl="0" algn="l">
              <a:spcBef>
                <a:spcPts val="0"/>
              </a:spcBef>
              <a:spcAft>
                <a:spcPts val="0"/>
              </a:spcAft>
              <a:buNone/>
            </a:pPr>
            <a:r>
              <a:t/>
            </a:r>
            <a:endParaRPr/>
          </a:p>
        </p:txBody>
      </p:sp>
      <p:pic>
        <p:nvPicPr>
          <p:cNvPr id="67" name="Google Shape;67;p15"/>
          <p:cNvPicPr preferRelativeResize="0"/>
          <p:nvPr/>
        </p:nvPicPr>
        <p:blipFill>
          <a:blip r:embed="rId3">
            <a:alphaModFix/>
          </a:blip>
          <a:stretch>
            <a:fillRect/>
          </a:stretch>
        </p:blipFill>
        <p:spPr>
          <a:xfrm>
            <a:off x="1714500" y="896873"/>
            <a:ext cx="5715000" cy="411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273239"/>
                </a:solidFill>
                <a:highlight>
                  <a:srgbClr val="FFFFFF"/>
                </a:highlight>
                <a:latin typeface="Nunito"/>
                <a:ea typeface="Nunito"/>
                <a:cs typeface="Nunito"/>
                <a:sym typeface="Nunito"/>
              </a:rPr>
              <a:t>One way to implement regular expressions is to convert them into a finite automaton, known as an </a:t>
            </a:r>
            <a:r>
              <a:rPr b="1" lang="en" sz="1300">
                <a:solidFill>
                  <a:srgbClr val="273239"/>
                </a:solidFill>
                <a:highlight>
                  <a:srgbClr val="FFFFFF"/>
                </a:highlight>
                <a:latin typeface="Nunito"/>
                <a:ea typeface="Nunito"/>
                <a:cs typeface="Nunito"/>
                <a:sym typeface="Nunito"/>
              </a:rPr>
              <a:t>∈-NFA</a:t>
            </a:r>
            <a:r>
              <a:rPr lang="en" sz="1300">
                <a:solidFill>
                  <a:srgbClr val="273239"/>
                </a:solidFill>
                <a:highlight>
                  <a:srgbClr val="FFFFFF"/>
                </a:highlight>
                <a:latin typeface="Nunito"/>
                <a:ea typeface="Nunito"/>
                <a:cs typeface="Nunito"/>
                <a:sym typeface="Nunito"/>
              </a:rPr>
              <a:t> (epsilon-NFA). An ∈-NFA is a type of automaton that allows for the use of “epsilon” transitions, which do not consume any input. This means that the automaton can move from one state to another without consuming any characters from the input string.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273239"/>
                </a:solidFill>
                <a:highlight>
                  <a:srgbClr val="FFFFFF"/>
                </a:highlight>
                <a:latin typeface="Nunito"/>
                <a:ea typeface="Nunito"/>
                <a:cs typeface="Nunito"/>
                <a:sym typeface="Nunito"/>
              </a:rPr>
              <a:t>The process of converting a regular expression into an ∈-NFA is as follows: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685800" rtl="0" algn="just">
              <a:lnSpc>
                <a:spcPct val="158000"/>
              </a:lnSpc>
              <a:spcBef>
                <a:spcPts val="0"/>
              </a:spcBef>
              <a:spcAft>
                <a:spcPts val="0"/>
              </a:spcAft>
              <a:buClr>
                <a:srgbClr val="273239"/>
              </a:buClr>
              <a:buSzPts val="1300"/>
              <a:buFont typeface="Nunito"/>
              <a:buAutoNum type="arabicPeriod"/>
            </a:pPr>
            <a:r>
              <a:rPr lang="en" sz="1300">
                <a:solidFill>
                  <a:srgbClr val="273239"/>
                </a:solidFill>
                <a:highlight>
                  <a:srgbClr val="FFFFFF"/>
                </a:highlight>
                <a:latin typeface="Nunito"/>
                <a:ea typeface="Nunito"/>
                <a:cs typeface="Nunito"/>
                <a:sym typeface="Nunito"/>
              </a:rPr>
              <a:t>Create a single start state for the automaton, and mark it as the initial state.</a:t>
            </a:r>
            <a:endParaRPr sz="1300">
              <a:solidFill>
                <a:srgbClr val="273239"/>
              </a:solidFill>
              <a:highlight>
                <a:srgbClr val="FFFFFF"/>
              </a:highlight>
              <a:latin typeface="Nunito"/>
              <a:ea typeface="Nunito"/>
              <a:cs typeface="Nunito"/>
              <a:sym typeface="Nunito"/>
            </a:endParaRPr>
          </a:p>
          <a:p>
            <a:pPr indent="-311150" lvl="0" marL="685800" rtl="0" algn="just">
              <a:lnSpc>
                <a:spcPct val="158000"/>
              </a:lnSpc>
              <a:spcBef>
                <a:spcPts val="0"/>
              </a:spcBef>
              <a:spcAft>
                <a:spcPts val="0"/>
              </a:spcAft>
              <a:buClr>
                <a:srgbClr val="273239"/>
              </a:buClr>
              <a:buSzPts val="1300"/>
              <a:buFont typeface="Nunito"/>
              <a:buAutoNum type="arabicPeriod"/>
            </a:pPr>
            <a:r>
              <a:rPr lang="en" sz="1300">
                <a:solidFill>
                  <a:srgbClr val="273239"/>
                </a:solidFill>
                <a:highlight>
                  <a:srgbClr val="FFFFFF"/>
                </a:highlight>
                <a:latin typeface="Nunito"/>
                <a:ea typeface="Nunito"/>
                <a:cs typeface="Nunito"/>
                <a:sym typeface="Nunito"/>
              </a:rPr>
              <a:t>For each character in the regular expression, create a new state and add an edge between the previous state and the new state, with the character as the label.</a:t>
            </a:r>
            <a:endParaRPr sz="1300">
              <a:solidFill>
                <a:srgbClr val="273239"/>
              </a:solidFill>
              <a:highlight>
                <a:srgbClr val="FFFFFF"/>
              </a:highlight>
              <a:latin typeface="Nunito"/>
              <a:ea typeface="Nunito"/>
              <a:cs typeface="Nunito"/>
              <a:sym typeface="Nunito"/>
            </a:endParaRPr>
          </a:p>
          <a:p>
            <a:pPr indent="-311150" lvl="0" marL="685800" rtl="0" algn="just">
              <a:lnSpc>
                <a:spcPct val="158000"/>
              </a:lnSpc>
              <a:spcBef>
                <a:spcPts val="0"/>
              </a:spcBef>
              <a:spcAft>
                <a:spcPts val="0"/>
              </a:spcAft>
              <a:buClr>
                <a:srgbClr val="273239"/>
              </a:buClr>
              <a:buSzPts val="1300"/>
              <a:buFont typeface="Nunito"/>
              <a:buAutoNum type="arabicPeriod"/>
            </a:pPr>
            <a:r>
              <a:rPr lang="en" sz="1300">
                <a:solidFill>
                  <a:srgbClr val="273239"/>
                </a:solidFill>
                <a:highlight>
                  <a:srgbClr val="FFFFFF"/>
                </a:highlight>
                <a:latin typeface="Nunito"/>
                <a:ea typeface="Nunito"/>
                <a:cs typeface="Nunito"/>
                <a:sym typeface="Nunito"/>
              </a:rPr>
              <a:t>For each operator in the regular expression (such as “*” for zero or more, “+” for one or more, and “?” for zero or one), create new states and add the appropriate edges to represent the operator.</a:t>
            </a:r>
            <a:endParaRPr sz="1300">
              <a:solidFill>
                <a:srgbClr val="273239"/>
              </a:solidFill>
              <a:highlight>
                <a:srgbClr val="FFFFFF"/>
              </a:highlight>
              <a:latin typeface="Nunito"/>
              <a:ea typeface="Nunito"/>
              <a:cs typeface="Nunito"/>
              <a:sym typeface="Nunito"/>
            </a:endParaRPr>
          </a:p>
          <a:p>
            <a:pPr indent="-311150" lvl="0" marL="685800" rtl="0" algn="just">
              <a:lnSpc>
                <a:spcPct val="158000"/>
              </a:lnSpc>
              <a:spcBef>
                <a:spcPts val="0"/>
              </a:spcBef>
              <a:spcAft>
                <a:spcPts val="0"/>
              </a:spcAft>
              <a:buClr>
                <a:srgbClr val="273239"/>
              </a:buClr>
              <a:buSzPts val="1300"/>
              <a:buFont typeface="Nunito"/>
              <a:buAutoNum type="arabicPeriod"/>
            </a:pPr>
            <a:r>
              <a:rPr lang="en" sz="1300">
                <a:solidFill>
                  <a:srgbClr val="273239"/>
                </a:solidFill>
                <a:highlight>
                  <a:srgbClr val="FFFFFF"/>
                </a:highlight>
                <a:latin typeface="Nunito"/>
                <a:ea typeface="Nunito"/>
                <a:cs typeface="Nunito"/>
                <a:sym typeface="Nunito"/>
              </a:rPr>
              <a:t>Mark the final state as the accepting state, which is the state that is reached when the regular expression is fully matched.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273239"/>
                </a:solidFill>
                <a:highlight>
                  <a:srgbClr val="FFFFFF"/>
                </a:highlight>
                <a:latin typeface="Nunito"/>
                <a:ea typeface="Nunito"/>
                <a:cs typeface="Nunito"/>
                <a:sym typeface="Nunito"/>
              </a:rPr>
              <a:t>Common regular expression used in make ∈-NFA:</a:t>
            </a:r>
            <a:endParaRPr/>
          </a:p>
        </p:txBody>
      </p:sp>
      <p:pic>
        <p:nvPicPr>
          <p:cNvPr id="85" name="Google Shape;85;p18"/>
          <p:cNvPicPr preferRelativeResize="0"/>
          <p:nvPr/>
        </p:nvPicPr>
        <p:blipFill>
          <a:blip r:embed="rId3">
            <a:alphaModFix/>
          </a:blip>
          <a:stretch>
            <a:fillRect/>
          </a:stretch>
        </p:blipFill>
        <p:spPr>
          <a:xfrm>
            <a:off x="1491175" y="1069750"/>
            <a:ext cx="5695600" cy="4073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Example: Create a ∈-NFA for regular expression: (a/b)*a</a:t>
            </a:r>
            <a:endParaRPr/>
          </a:p>
        </p:txBody>
      </p:sp>
      <p:pic>
        <p:nvPicPr>
          <p:cNvPr id="91" name="Google Shape;91;p19"/>
          <p:cNvPicPr preferRelativeResize="0"/>
          <p:nvPr/>
        </p:nvPicPr>
        <p:blipFill>
          <a:blip r:embed="rId3">
            <a:alphaModFix/>
          </a:blip>
          <a:stretch>
            <a:fillRect/>
          </a:stretch>
        </p:blipFill>
        <p:spPr>
          <a:xfrm>
            <a:off x="682200" y="1017725"/>
            <a:ext cx="7779601" cy="412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