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mbria Math" panose="02040503050406030204" pitchFamily="18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od/NfGbIOgcWq1PKCESi6oW3r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85B39A-DC27-4638-91DD-E1858FF23F5F}">
  <a:tblStyle styleId="{9485B39A-DC27-4638-91DD-E1858FF23F5F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" name="Google Shape;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Goal- Precise mathematical description </a:t>
            </a:r>
            <a:endParaRPr sz="1200"/>
          </a:p>
        </p:txBody>
      </p:sp>
      <p:sp>
        <p:nvSpPr>
          <p:cNvPr id="62" name="Google Shape;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latin typeface="Cambria Math"/>
                <a:ea typeface="Cambria Math"/>
                <a:cs typeface="Cambria Math"/>
                <a:sym typeface="Cambria Math"/>
              </a:rPr>
              <a:t>"Type equation here."</a:t>
            </a:r>
            <a:endParaRPr/>
          </a:p>
        </p:txBody>
      </p:sp>
      <p:sp>
        <p:nvSpPr>
          <p:cNvPr id="112" name="Google Shape;11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latin typeface="Cambria Math"/>
                <a:ea typeface="Cambria Math"/>
                <a:cs typeface="Cambria Math"/>
                <a:sym typeface="Cambria Math"/>
              </a:rPr>
              <a:t>"Type equation here."</a:t>
            </a:r>
            <a:endParaRPr/>
          </a:p>
        </p:txBody>
      </p:sp>
      <p:sp>
        <p:nvSpPr>
          <p:cNvPr id="142" name="Google Shape;14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latin typeface="Cambria Math"/>
                <a:ea typeface="Cambria Math"/>
                <a:cs typeface="Cambria Math"/>
                <a:sym typeface="Cambria Math"/>
              </a:rPr>
              <a:t>"Type equation here."</a:t>
            </a:r>
            <a:endParaRPr/>
          </a:p>
        </p:txBody>
      </p:sp>
      <p:sp>
        <p:nvSpPr>
          <p:cNvPr id="153" name="Google Shape;15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latin typeface="Cambria Math"/>
                <a:ea typeface="Cambria Math"/>
                <a:cs typeface="Cambria Math"/>
                <a:sym typeface="Cambria Math"/>
              </a:rPr>
              <a:t>"Type equation here."</a:t>
            </a:r>
            <a:endParaRPr/>
          </a:p>
        </p:txBody>
      </p:sp>
      <p:sp>
        <p:nvSpPr>
          <p:cNvPr id="217" name="Google Shape;21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>
                <a:latin typeface="Cambria Math"/>
                <a:ea typeface="Cambria Math"/>
                <a:cs typeface="Cambria Math"/>
                <a:sym typeface="Cambria Math"/>
              </a:rPr>
              <a:t>"Type equation here."</a:t>
            </a:r>
            <a:endParaRPr/>
          </a:p>
        </p:txBody>
      </p:sp>
      <p:sp>
        <p:nvSpPr>
          <p:cNvPr id="289" name="Google Shape;2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/>
        </p:nvSpPr>
        <p:spPr>
          <a:xfrm>
            <a:off x="716972" y="0"/>
            <a:ext cx="788092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9B8D4"/>
                </a:solidFill>
                <a:latin typeface="Calibri"/>
                <a:ea typeface="Calibri"/>
                <a:cs typeface="Calibri"/>
                <a:sym typeface="Calibri"/>
              </a:rPr>
              <a:t>Role of Theory in Computer Science</a:t>
            </a:r>
            <a:endParaRPr/>
          </a:p>
        </p:txBody>
      </p:sp>
      <p:sp>
        <p:nvSpPr>
          <p:cNvPr id="18" name="Google Shape;18;p5"/>
          <p:cNvSpPr txBox="1"/>
          <p:nvPr/>
        </p:nvSpPr>
        <p:spPr>
          <a:xfrm>
            <a:off x="260741" y="1540946"/>
            <a:ext cx="5835259" cy="1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/>
          </a:p>
          <a:p>
            <a:pPr marL="457200" marR="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Research</a:t>
            </a:r>
            <a:endParaRPr/>
          </a:p>
          <a:p>
            <a:pPr marL="457200" marR="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Connections to other fields</a:t>
            </a:r>
            <a:endParaRPr/>
          </a:p>
          <a:p>
            <a:pPr marL="457200" marR="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the nature of computation?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5999018" y="617912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5681965" y="2302977"/>
            <a:ext cx="5991814" cy="3323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16" t="-1100" b="-238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" name="Google Shape;26;p6"/>
          <p:cNvSpPr txBox="1"/>
          <p:nvPr/>
        </p:nvSpPr>
        <p:spPr>
          <a:xfrm>
            <a:off x="377240" y="0"/>
            <a:ext cx="757295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9B8D4"/>
                </a:solidFill>
                <a:latin typeface="Calibri"/>
                <a:ea typeface="Calibri"/>
                <a:cs typeface="Calibri"/>
                <a:sym typeface="Calibri"/>
              </a:rPr>
              <a:t>Let’s begin:  Finite Automata</a:t>
            </a:r>
            <a:endParaRPr/>
          </a:p>
        </p:txBody>
      </p:sp>
      <p:grpSp>
        <p:nvGrpSpPr>
          <p:cNvPr id="27" name="Google Shape;27;p6"/>
          <p:cNvGrpSpPr/>
          <p:nvPr/>
        </p:nvGrpSpPr>
        <p:grpSpPr>
          <a:xfrm>
            <a:off x="377241" y="896827"/>
            <a:ext cx="4571186" cy="1362133"/>
            <a:chOff x="413068" y="587327"/>
            <a:chExt cx="4571186" cy="1362133"/>
          </a:xfrm>
        </p:grpSpPr>
        <p:sp>
          <p:nvSpPr>
            <p:cNvPr id="28" name="Google Shape;28;p6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/>
              <a:ahLst/>
              <a:cxnLst/>
              <a:rect l="l" t="t" r="r" b="b"/>
              <a:pathLst>
                <a:path w="965200" h="212792" extrusionOk="0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/>
              <a:ahLst/>
              <a:cxnLst/>
              <a:rect l="l" t="t" r="r" b="b"/>
              <a:pathLst>
                <a:path w="965200" h="212792" extrusionOk="0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" name="Google Shape;34;p6"/>
            <p:cNvCxnSpPr>
              <a:stCxn id="29" idx="6"/>
              <a:endCxn id="30" idx="2"/>
            </p:cNvCxnSpPr>
            <p:nvPr/>
          </p:nvCxnSpPr>
          <p:spPr>
            <a:xfrm>
              <a:off x="2998630" y="1487510"/>
              <a:ext cx="7578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5" name="Google Shape;35;p6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/>
              <a:ahLst/>
              <a:cxnLst/>
              <a:rect l="l" t="t" r="r" b="b"/>
              <a:pathLst>
                <a:path w="383682" h="339885" extrusionOk="0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" name="Google Shape;36;p6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7" name="Google Shape;37;p6"/>
            <p:cNvSpPr/>
            <p:nvPr/>
          </p:nvSpPr>
          <p:spPr>
            <a:xfrm>
              <a:off x="413068" y="739861"/>
              <a:ext cx="628698" cy="46166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263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1180031" y="1256474"/>
              <a:ext cx="474810" cy="40011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605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2491545" y="1256474"/>
              <a:ext cx="474810" cy="40011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605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3796709" y="1246949"/>
              <a:ext cx="474810" cy="40011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757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3210480" y="11181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507842" y="931978"/>
              <a:ext cx="476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0,1</a:t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1900539" y="154513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81157" y="68787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3725882">
              <a:off x="1188749" y="912272"/>
              <a:ext cx="383682" cy="339885"/>
            </a:xfrm>
            <a:custGeom>
              <a:avLst/>
              <a:gdLst/>
              <a:ahLst/>
              <a:cxnLst/>
              <a:rect l="l" t="t" r="r" b="b"/>
              <a:pathLst>
                <a:path w="383682" h="339885" extrusionOk="0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1229747" y="587327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sp>
        <p:nvSpPr>
          <p:cNvPr id="47" name="Google Shape;47;p6"/>
          <p:cNvSpPr txBox="1"/>
          <p:nvPr/>
        </p:nvSpPr>
        <p:spPr>
          <a:xfrm>
            <a:off x="792689" y="2733865"/>
            <a:ext cx="3645961" cy="246221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670" t="-12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2355319" y="3223908"/>
            <a:ext cx="757707" cy="307777"/>
            <a:chOff x="2094993" y="3298333"/>
            <a:chExt cx="757707" cy="307777"/>
          </a:xfrm>
        </p:grpSpPr>
        <p:cxnSp>
          <p:nvCxnSpPr>
            <p:cNvPr id="49" name="Google Shape;49;p6"/>
            <p:cNvCxnSpPr/>
            <p:nvPr/>
          </p:nvCxnSpPr>
          <p:spPr>
            <a:xfrm>
              <a:off x="2094993" y="3565483"/>
              <a:ext cx="757707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0" name="Google Shape;50;p6"/>
            <p:cNvSpPr/>
            <p:nvPr/>
          </p:nvSpPr>
          <p:spPr>
            <a:xfrm>
              <a:off x="2306820" y="329833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51" name="Google Shape;51;p6"/>
          <p:cNvGrpSpPr/>
          <p:nvPr/>
        </p:nvGrpSpPr>
        <p:grpSpPr>
          <a:xfrm>
            <a:off x="2221769" y="3832895"/>
            <a:ext cx="621415" cy="353805"/>
            <a:chOff x="1980125" y="3669985"/>
            <a:chExt cx="621415" cy="353805"/>
          </a:xfrm>
        </p:grpSpPr>
        <p:sp>
          <p:nvSpPr>
            <p:cNvPr id="52" name="Google Shape;52;p6"/>
            <p:cNvSpPr/>
            <p:nvPr/>
          </p:nvSpPr>
          <p:spPr>
            <a:xfrm>
              <a:off x="2263460" y="3669985"/>
              <a:ext cx="338080" cy="353805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" name="Google Shape;53;p6"/>
            <p:cNvCxnSpPr/>
            <p:nvPr/>
          </p:nvCxnSpPr>
          <p:spPr>
            <a:xfrm>
              <a:off x="1980125" y="3842161"/>
              <a:ext cx="283335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54" name="Google Shape;54;p6"/>
          <p:cNvGrpSpPr/>
          <p:nvPr/>
        </p:nvGrpSpPr>
        <p:grpSpPr>
          <a:xfrm>
            <a:off x="2697655" y="4347633"/>
            <a:ext cx="345724" cy="361805"/>
            <a:chOff x="2263460" y="4381396"/>
            <a:chExt cx="553791" cy="579550"/>
          </a:xfrm>
        </p:grpSpPr>
        <p:sp>
          <p:nvSpPr>
            <p:cNvPr id="55" name="Google Shape;55;p6"/>
            <p:cNvSpPr/>
            <p:nvPr/>
          </p:nvSpPr>
          <p:spPr>
            <a:xfrm>
              <a:off x="2263460" y="4381396"/>
              <a:ext cx="553791" cy="57955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2327621" y="4448542"/>
              <a:ext cx="425468" cy="445258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6"/>
          <p:cNvSpPr txBox="1"/>
          <p:nvPr/>
        </p:nvSpPr>
        <p:spPr>
          <a:xfrm>
            <a:off x="792689" y="5814793"/>
            <a:ext cx="10289317" cy="46166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888" t="-10522" b="-289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" name="Google Shape;58;p6"/>
          <p:cNvSpPr txBox="1"/>
          <p:nvPr/>
        </p:nvSpPr>
        <p:spPr>
          <a:xfrm>
            <a:off x="5541818" y="635923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/>
        </p:nvSpPr>
        <p:spPr>
          <a:xfrm>
            <a:off x="457200" y="0"/>
            <a:ext cx="810287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9B8D4"/>
                </a:solidFill>
                <a:latin typeface="Calibri"/>
                <a:ea typeface="Calibri"/>
                <a:cs typeface="Calibri"/>
                <a:sym typeface="Calibri"/>
              </a:rPr>
              <a:t>Finite Automata – Formal Definition</a:t>
            </a:r>
            <a:endParaRPr/>
          </a:p>
        </p:txBody>
      </p:sp>
      <p:sp>
        <p:nvSpPr>
          <p:cNvPr id="65" name="Google Shape;65;p7"/>
          <p:cNvSpPr txBox="1"/>
          <p:nvPr/>
        </p:nvSpPr>
        <p:spPr>
          <a:xfrm>
            <a:off x="82900" y="1542955"/>
            <a:ext cx="7032425" cy="27699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85" t="-1757" b="-28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2710308" y="3203886"/>
            <a:ext cx="3984778" cy="501155"/>
            <a:chOff x="2710308" y="3203886"/>
            <a:chExt cx="3984778" cy="501155"/>
          </a:xfrm>
        </p:grpSpPr>
        <p:sp>
          <p:nvSpPr>
            <p:cNvPr id="67" name="Google Shape;67;p7"/>
            <p:cNvSpPr/>
            <p:nvPr/>
          </p:nvSpPr>
          <p:spPr>
            <a:xfrm>
              <a:off x="2710308" y="3304931"/>
              <a:ext cx="2628284" cy="40011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7574" r="-1391" b="-2575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grpSp>
          <p:nvGrpSpPr>
            <p:cNvPr id="68" name="Google Shape;68;p7"/>
            <p:cNvGrpSpPr/>
            <p:nvPr/>
          </p:nvGrpSpPr>
          <p:grpSpPr>
            <a:xfrm>
              <a:off x="5247173" y="3203886"/>
              <a:ext cx="1447913" cy="499900"/>
              <a:chOff x="5588995" y="3188611"/>
              <a:chExt cx="1447913" cy="499900"/>
            </a:xfrm>
          </p:grpSpPr>
          <p:sp>
            <p:nvSpPr>
              <p:cNvPr id="69" name="Google Shape;69;p7"/>
              <p:cNvSpPr/>
              <p:nvPr/>
            </p:nvSpPr>
            <p:spPr>
              <a:xfrm>
                <a:off x="6669480" y="3325914"/>
                <a:ext cx="338080" cy="353805"/>
              </a:xfrm>
              <a:prstGeom prst="ellipse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0" name="Google Shape;70;p7"/>
              <p:cNvCxnSpPr/>
              <p:nvPr/>
            </p:nvCxnSpPr>
            <p:spPr>
              <a:xfrm rot="10800000" flipH="1">
                <a:off x="5927075" y="3506882"/>
                <a:ext cx="742405" cy="4726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71" name="Google Shape;71;p7"/>
              <p:cNvSpPr/>
              <p:nvPr/>
            </p:nvSpPr>
            <p:spPr>
              <a:xfrm>
                <a:off x="5588995" y="3354482"/>
                <a:ext cx="338080" cy="334029"/>
              </a:xfrm>
              <a:prstGeom prst="ellipse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5599439" y="3298001"/>
                <a:ext cx="369588" cy="369332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-6666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>
                <a:off x="6685273" y="3288401"/>
                <a:ext cx="351635" cy="369332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>
                <a:off x="6153212" y="3188611"/>
                <a:ext cx="2952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</p:grpSp>
      </p:grpSp>
      <p:grpSp>
        <p:nvGrpSpPr>
          <p:cNvPr id="75" name="Google Shape;75;p7"/>
          <p:cNvGrpSpPr/>
          <p:nvPr/>
        </p:nvGrpSpPr>
        <p:grpSpPr>
          <a:xfrm>
            <a:off x="7588123" y="3337726"/>
            <a:ext cx="3736900" cy="1145542"/>
            <a:chOff x="380722" y="533597"/>
            <a:chExt cx="4684103" cy="1435903"/>
          </a:xfrm>
        </p:grpSpPr>
        <p:sp>
          <p:nvSpPr>
            <p:cNvPr id="76" name="Google Shape;76;p7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/>
              <a:ahLst/>
              <a:cxnLst/>
              <a:rect l="l" t="t" r="r" b="b"/>
              <a:pathLst>
                <a:path w="965200" h="212792" extrusionOk="0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/>
              <a:ahLst/>
              <a:cxnLst/>
              <a:rect l="l" t="t" r="r" b="b"/>
              <a:pathLst>
                <a:path w="965200" h="212792" extrusionOk="0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" name="Google Shape;82;p7"/>
            <p:cNvCxnSpPr>
              <a:stCxn id="77" idx="6"/>
              <a:endCxn id="78" idx="2"/>
            </p:cNvCxnSpPr>
            <p:nvPr/>
          </p:nvCxnSpPr>
          <p:spPr>
            <a:xfrm>
              <a:off x="2998630" y="1487510"/>
              <a:ext cx="7578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83" name="Google Shape;83;p7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/>
              <a:ahLst/>
              <a:cxnLst/>
              <a:rect l="l" t="t" r="r" b="b"/>
              <a:pathLst>
                <a:path w="383682" h="339885" extrusionOk="0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" name="Google Shape;84;p7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85" name="Google Shape;85;p7"/>
            <p:cNvSpPr/>
            <p:nvPr/>
          </p:nvSpPr>
          <p:spPr>
            <a:xfrm>
              <a:off x="380722" y="641709"/>
              <a:ext cx="695627" cy="50152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181932" y="1178867"/>
              <a:ext cx="561002" cy="46294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655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2483925" y="1181858"/>
              <a:ext cx="561002" cy="46294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6666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3788899" y="1193791"/>
              <a:ext cx="561002" cy="462947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655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3210480" y="1118178"/>
              <a:ext cx="362081" cy="424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507842" y="931977"/>
              <a:ext cx="556983" cy="424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0,1</a:t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900539" y="1545132"/>
              <a:ext cx="362081" cy="424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1881157" y="687876"/>
              <a:ext cx="362081" cy="424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rot="-3725882">
              <a:off x="1188749" y="912272"/>
              <a:ext cx="383682" cy="339885"/>
            </a:xfrm>
            <a:custGeom>
              <a:avLst/>
              <a:gdLst/>
              <a:ahLst/>
              <a:cxnLst/>
              <a:rect l="l" t="t" r="r" b="b"/>
              <a:pathLst>
                <a:path w="383682" h="339885" extrusionOk="0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1229747" y="533597"/>
              <a:ext cx="362081" cy="424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sp>
        <p:nvSpPr>
          <p:cNvPr id="95" name="Google Shape;95;p7"/>
          <p:cNvSpPr txBox="1"/>
          <p:nvPr/>
        </p:nvSpPr>
        <p:spPr>
          <a:xfrm>
            <a:off x="7497520" y="4625649"/>
            <a:ext cx="2606176" cy="178510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3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96" name="Google Shape;96;p7"/>
          <p:cNvGraphicFramePr/>
          <p:nvPr/>
        </p:nvGraphicFramePr>
        <p:xfrm>
          <a:off x="10692115" y="4825793"/>
          <a:ext cx="1404900" cy="1585000"/>
        </p:xfrm>
        <a:graphic>
          <a:graphicData uri="http://schemas.openxmlformats.org/drawingml/2006/table">
            <a:tbl>
              <a:tblPr firstRow="1" firstCol="1">
                <a:noFill/>
                <a:tableStyleId>{9485B39A-DC27-4638-91DD-E1858FF23F5F}</a:tableStyleId>
              </a:tblPr>
              <a:tblGrid>
                <a:gridCol w="4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" name="Google Shape;97;p7"/>
          <p:cNvSpPr/>
          <p:nvPr/>
        </p:nvSpPr>
        <p:spPr>
          <a:xfrm>
            <a:off x="10337146" y="4725965"/>
            <a:ext cx="709938" cy="40011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7318551" y="2821458"/>
            <a:ext cx="12879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</p:txBody>
      </p:sp>
      <p:sp>
        <p:nvSpPr>
          <p:cNvPr id="99" name="Google Shape;99;p7"/>
          <p:cNvSpPr txBox="1"/>
          <p:nvPr/>
        </p:nvSpPr>
        <p:spPr>
          <a:xfrm>
            <a:off x="5915891" y="644236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/>
        </p:nvSpPr>
        <p:spPr>
          <a:xfrm>
            <a:off x="0" y="0"/>
            <a:ext cx="87249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9B8D4"/>
                </a:solidFill>
                <a:latin typeface="Calibri"/>
                <a:ea typeface="Calibri"/>
                <a:cs typeface="Calibri"/>
                <a:sym typeface="Calibri"/>
              </a:rPr>
              <a:t>Finite Automata – Computation</a:t>
            </a:r>
            <a:endParaRPr/>
          </a:p>
        </p:txBody>
      </p:sp>
      <p:sp>
        <p:nvSpPr>
          <p:cNvPr id="106" name="Google Shape;106;p8"/>
          <p:cNvSpPr txBox="1"/>
          <p:nvPr/>
        </p:nvSpPr>
        <p:spPr>
          <a:xfrm>
            <a:off x="260740" y="1540946"/>
            <a:ext cx="6464525" cy="47705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07" t="-1022" b="-140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7" name="Google Shape;107;p8"/>
          <p:cNvSpPr txBox="1"/>
          <p:nvPr/>
        </p:nvSpPr>
        <p:spPr>
          <a:xfrm>
            <a:off x="7311570" y="3279269"/>
            <a:ext cx="4568043" cy="34009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999" t="-1433" r="-31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8" name="Google Shape;108;p8"/>
          <p:cNvSpPr txBox="1"/>
          <p:nvPr/>
        </p:nvSpPr>
        <p:spPr>
          <a:xfrm>
            <a:off x="5430982" y="6400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/>
        </p:nvSpPr>
        <p:spPr>
          <a:xfrm>
            <a:off x="0" y="0"/>
            <a:ext cx="87521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9B8D4"/>
                </a:solidFill>
                <a:latin typeface="Calibri"/>
                <a:ea typeface="Calibri"/>
                <a:cs typeface="Calibri"/>
                <a:sym typeface="Calibri"/>
              </a:rPr>
              <a:t>Regular Languages – Examples </a:t>
            </a:r>
            <a:endParaRPr/>
          </a:p>
        </p:txBody>
      </p:sp>
      <p:sp>
        <p:nvSpPr>
          <p:cNvPr id="115" name="Google Shape;115;p9"/>
          <p:cNvSpPr txBox="1"/>
          <p:nvPr/>
        </p:nvSpPr>
        <p:spPr>
          <a:xfrm>
            <a:off x="117414" y="3227895"/>
            <a:ext cx="6757577" cy="9848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4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6874991" y="2868423"/>
            <a:ext cx="5317009" cy="23083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832" t="-2115" b="-396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17" name="Google Shape;117;p9"/>
          <p:cNvGrpSpPr/>
          <p:nvPr/>
        </p:nvGrpSpPr>
        <p:grpSpPr>
          <a:xfrm>
            <a:off x="738508" y="1506289"/>
            <a:ext cx="4743319" cy="1362133"/>
            <a:chOff x="240935" y="587327"/>
            <a:chExt cx="4743319" cy="1362133"/>
          </a:xfrm>
        </p:grpSpPr>
        <p:sp>
          <p:nvSpPr>
            <p:cNvPr id="118" name="Google Shape;118;p9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/>
              <a:ahLst/>
              <a:cxnLst/>
              <a:rect l="l" t="t" r="r" b="b"/>
              <a:pathLst>
                <a:path w="965200" h="212792" extrusionOk="0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/>
              <a:ahLst/>
              <a:cxnLst/>
              <a:rect l="l" t="t" r="r" b="b"/>
              <a:pathLst>
                <a:path w="965200" h="212792" extrusionOk="0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" name="Google Shape;124;p9"/>
            <p:cNvCxnSpPr>
              <a:stCxn id="119" idx="6"/>
              <a:endCxn id="120" idx="2"/>
            </p:cNvCxnSpPr>
            <p:nvPr/>
          </p:nvCxnSpPr>
          <p:spPr>
            <a:xfrm>
              <a:off x="2998630" y="1487510"/>
              <a:ext cx="757800" cy="0"/>
            </a:xfrm>
            <a:prstGeom prst="straightConnector1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5" name="Google Shape;125;p9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/>
              <a:ahLst/>
              <a:cxnLst/>
              <a:rect l="l" t="t" r="r" b="b"/>
              <a:pathLst>
                <a:path w="383682" h="339885" extrusionOk="0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9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7" name="Google Shape;127;p9"/>
            <p:cNvSpPr/>
            <p:nvPr/>
          </p:nvSpPr>
          <p:spPr>
            <a:xfrm>
              <a:off x="240935" y="654979"/>
              <a:ext cx="628698" cy="4616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263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1180031" y="1256474"/>
              <a:ext cx="474810" cy="40011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769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491545" y="1256474"/>
              <a:ext cx="474810" cy="40011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769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3796709" y="1246949"/>
              <a:ext cx="474810" cy="40011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757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3210480" y="11181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4507842" y="931978"/>
              <a:ext cx="476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0,1</a:t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1900539" y="154513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1881157" y="68787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 rot="-3725882">
              <a:off x="1188749" y="912272"/>
              <a:ext cx="383682" cy="339885"/>
            </a:xfrm>
            <a:custGeom>
              <a:avLst/>
              <a:gdLst/>
              <a:ahLst/>
              <a:cxnLst/>
              <a:rect l="l" t="t" r="r" b="b"/>
              <a:pathLst>
                <a:path w="383682" h="339885" extrusionOk="0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1229747" y="587327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sp>
        <p:nvSpPr>
          <p:cNvPr id="137" name="Google Shape;137;p9"/>
          <p:cNvSpPr/>
          <p:nvPr/>
        </p:nvSpPr>
        <p:spPr>
          <a:xfrm>
            <a:off x="2306246" y="5697456"/>
            <a:ext cx="71125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89B8D4"/>
                </a:solidFill>
                <a:latin typeface="Calibri"/>
                <a:ea typeface="Calibri"/>
                <a:cs typeface="Calibri"/>
                <a:sym typeface="Calibri"/>
              </a:rPr>
              <a:t>Goal:   </a:t>
            </a:r>
            <a:r>
              <a:rPr lang="en-US" sz="3200">
                <a:solidFill>
                  <a:srgbClr val="89B8D4"/>
                </a:solidFill>
                <a:latin typeface="Calibri"/>
                <a:ea typeface="Calibri"/>
                <a:cs typeface="Calibri"/>
                <a:sym typeface="Calibri"/>
              </a:rPr>
              <a:t>Understand the regular languages</a:t>
            </a:r>
            <a:endParaRPr sz="3600">
              <a:solidFill>
                <a:srgbClr val="89B8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5209309" y="639168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/>
        </p:nvSpPr>
        <p:spPr>
          <a:xfrm>
            <a:off x="1" y="0"/>
            <a:ext cx="79102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9B8D4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/>
          </a:p>
        </p:txBody>
      </p:sp>
      <p:sp>
        <p:nvSpPr>
          <p:cNvPr id="145" name="Google Shape;145;p10"/>
          <p:cNvSpPr txBox="1"/>
          <p:nvPr/>
        </p:nvSpPr>
        <p:spPr>
          <a:xfrm>
            <a:off x="105487" y="1148603"/>
            <a:ext cx="6175685" cy="48013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79" t="-1014" r="-394" b="-126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6" name="Google Shape;146;p10"/>
          <p:cNvSpPr txBox="1"/>
          <p:nvPr/>
        </p:nvSpPr>
        <p:spPr>
          <a:xfrm>
            <a:off x="6921500" y="2887540"/>
            <a:ext cx="5270500" cy="30623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733" t="-1593" b="-27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7" name="Google Shape;147;p10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851353" y="5949917"/>
            <a:ext cx="1055128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89B8D4"/>
                </a:solidFill>
                <a:latin typeface="Calibri"/>
                <a:ea typeface="Calibri"/>
                <a:cs typeface="Calibri"/>
                <a:sym typeface="Calibri"/>
              </a:rPr>
              <a:t>Goal:   </a:t>
            </a:r>
            <a:r>
              <a:rPr lang="en-US" sz="3200">
                <a:solidFill>
                  <a:srgbClr val="89B8D4"/>
                </a:solidFill>
                <a:latin typeface="Calibri"/>
                <a:ea typeface="Calibri"/>
                <a:cs typeface="Calibri"/>
                <a:sym typeface="Calibri"/>
              </a:rPr>
              <a:t>Show finite automata equivalent to regular expressions</a:t>
            </a:r>
            <a:endParaRPr sz="3600">
              <a:solidFill>
                <a:srgbClr val="89B8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5624945" y="6400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/>
        </p:nvSpPr>
        <p:spPr>
          <a:xfrm>
            <a:off x="464868" y="-11372"/>
            <a:ext cx="86505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9B8D4"/>
                </a:solidFill>
                <a:latin typeface="Calibri"/>
                <a:ea typeface="Calibri"/>
                <a:cs typeface="Calibri"/>
                <a:sym typeface="Calibri"/>
              </a:rPr>
              <a:t>Closure Properties for Regular Languages</a:t>
            </a:r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217840" y="991981"/>
            <a:ext cx="8234709" cy="22467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83" t="-2173" r="-1256" b="-217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11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1"/>
          <p:cNvGrpSpPr/>
          <p:nvPr/>
        </p:nvGrpSpPr>
        <p:grpSpPr>
          <a:xfrm>
            <a:off x="100398" y="5169504"/>
            <a:ext cx="3558520" cy="1426746"/>
            <a:chOff x="632480" y="5004026"/>
            <a:chExt cx="3558520" cy="1426746"/>
          </a:xfrm>
        </p:grpSpPr>
        <p:sp>
          <p:nvSpPr>
            <p:cNvPr id="159" name="Google Shape;159;p11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/>
              <a:ahLst/>
              <a:cxnLst/>
              <a:rect l="l" t="t" r="r" b="b"/>
              <a:pathLst>
                <a:path w="3035300" h="1242080" extrusionOk="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632480" y="5004026"/>
              <a:ext cx="528543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1278732" y="5560415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2514202" y="5731617"/>
              <a:ext cx="229393" cy="238125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" name="Google Shape;171;p11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172" name="Google Shape;172;p11"/>
            <p:cNvSpPr/>
            <p:nvPr/>
          </p:nvSpPr>
          <p:spPr>
            <a:xfrm>
              <a:off x="2472060" y="5684832"/>
              <a:ext cx="31367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73" name="Google Shape;173;p11"/>
          <p:cNvGrpSpPr/>
          <p:nvPr/>
        </p:nvGrpSpPr>
        <p:grpSpPr>
          <a:xfrm>
            <a:off x="217840" y="3436470"/>
            <a:ext cx="3466478" cy="1435100"/>
            <a:chOff x="749922" y="3270992"/>
            <a:chExt cx="3466478" cy="1435100"/>
          </a:xfrm>
        </p:grpSpPr>
        <p:sp>
          <p:nvSpPr>
            <p:cNvPr id="174" name="Google Shape;174;p11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/>
              <a:ahLst/>
              <a:cxnLst/>
              <a:rect l="l" t="t" r="r" b="b"/>
              <a:pathLst>
                <a:path w="3022600" h="1435100" extrusionOk="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749922" y="3285980"/>
              <a:ext cx="523220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1312536" y="3774374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399506" y="3750417"/>
              <a:ext cx="229393" cy="238125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4" name="Google Shape;184;p11"/>
            <p:cNvCxnSpPr>
              <a:endCxn id="176" idx="2"/>
            </p:cNvCxnSpPr>
            <p:nvPr/>
          </p:nvCxnSpPr>
          <p:spPr>
            <a:xfrm>
              <a:off x="1038336" y="3869479"/>
              <a:ext cx="2742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185" name="Google Shape;185;p11"/>
            <p:cNvSpPr/>
            <p:nvPr/>
          </p:nvSpPr>
          <p:spPr>
            <a:xfrm>
              <a:off x="2351016" y="3680765"/>
              <a:ext cx="326371" cy="30777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99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86" name="Google Shape;186;p11"/>
          <p:cNvGrpSpPr/>
          <p:nvPr/>
        </p:nvGrpSpPr>
        <p:grpSpPr>
          <a:xfrm>
            <a:off x="2191372" y="3725685"/>
            <a:ext cx="5443944" cy="2606271"/>
            <a:chOff x="2191372" y="3632861"/>
            <a:chExt cx="5443944" cy="2606271"/>
          </a:xfrm>
        </p:grpSpPr>
        <p:grpSp>
          <p:nvGrpSpPr>
            <p:cNvPr id="187" name="Google Shape;187;p11"/>
            <p:cNvGrpSpPr/>
            <p:nvPr/>
          </p:nvGrpSpPr>
          <p:grpSpPr>
            <a:xfrm>
              <a:off x="4701409" y="3632861"/>
              <a:ext cx="2933907" cy="2566861"/>
              <a:chOff x="5103900" y="3632861"/>
              <a:chExt cx="2933907" cy="2566861"/>
            </a:xfrm>
          </p:grpSpPr>
          <p:sp>
            <p:nvSpPr>
              <p:cNvPr id="188" name="Google Shape;188;p11"/>
              <p:cNvSpPr/>
              <p:nvPr/>
            </p:nvSpPr>
            <p:spPr>
              <a:xfrm>
                <a:off x="5198461" y="3632861"/>
                <a:ext cx="2839346" cy="2566861"/>
              </a:xfrm>
              <a:custGeom>
                <a:avLst/>
                <a:gdLst/>
                <a:ahLst/>
                <a:cxnLst/>
                <a:rect l="l" t="t" r="r" b="b"/>
                <a:pathLst>
                  <a:path w="4794078" h="3098630" extrusionOk="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5260117" y="3650233"/>
                <a:ext cx="440377" cy="369332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5392200" y="4375359"/>
                <a:ext cx="176212" cy="190210"/>
              </a:xfrm>
              <a:prstGeom prst="ellipse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5774287" y="5442859"/>
                <a:ext cx="176212" cy="190210"/>
              </a:xfrm>
              <a:prstGeom prst="ellipse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6732694" y="3775705"/>
                <a:ext cx="176212" cy="190210"/>
              </a:xfrm>
              <a:prstGeom prst="ellipse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3" name="Google Shape;193;p11"/>
              <p:cNvGrpSpPr/>
              <p:nvPr/>
            </p:nvGrpSpPr>
            <p:grpSpPr>
              <a:xfrm>
                <a:off x="6241770" y="4692305"/>
                <a:ext cx="543158" cy="360701"/>
                <a:chOff x="8744278" y="4534028"/>
                <a:chExt cx="543158" cy="360701"/>
              </a:xfrm>
            </p:grpSpPr>
            <p:sp>
              <p:nvSpPr>
                <p:cNvPr id="194" name="Google Shape;194;p11"/>
                <p:cNvSpPr/>
                <p:nvPr/>
              </p:nvSpPr>
              <p:spPr>
                <a:xfrm>
                  <a:off x="8744278" y="4534028"/>
                  <a:ext cx="543158" cy="360701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1"/>
                <p:cNvSpPr/>
                <p:nvPr/>
              </p:nvSpPr>
              <p:spPr>
                <a:xfrm>
                  <a:off x="8781546" y="4545277"/>
                  <a:ext cx="482120" cy="307777"/>
                </a:xfrm>
                <a:prstGeom prst="rect">
                  <a:avLst/>
                </a:prstGeom>
                <a:blipFill rotWithShape="1">
                  <a:blip r:embed="rId9">
                    <a:alphaModFix/>
                  </a:blip>
                  <a:stretch>
                    <a:fillRect b="-1998"/>
                  </a:stretch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/>
                </a:p>
              </p:txBody>
            </p:sp>
          </p:grpSp>
          <p:cxnSp>
            <p:nvCxnSpPr>
              <p:cNvPr id="196" name="Google Shape;196;p11"/>
              <p:cNvCxnSpPr>
                <a:endCxn id="190" idx="2"/>
              </p:cNvCxnSpPr>
              <p:nvPr/>
            </p:nvCxnSpPr>
            <p:spPr>
              <a:xfrm>
                <a:off x="5103900" y="4375364"/>
                <a:ext cx="288300" cy="9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  <p:grpSp>
          <p:nvGrpSpPr>
            <p:cNvPr id="197" name="Google Shape;197;p11"/>
            <p:cNvGrpSpPr/>
            <p:nvPr/>
          </p:nvGrpSpPr>
          <p:grpSpPr>
            <a:xfrm>
              <a:off x="2191372" y="3680227"/>
              <a:ext cx="2416986" cy="2558905"/>
              <a:chOff x="2191372" y="3680227"/>
              <a:chExt cx="2416986" cy="2558905"/>
            </a:xfrm>
          </p:grpSpPr>
          <p:sp>
            <p:nvSpPr>
              <p:cNvPr id="198" name="Google Shape;198;p11"/>
              <p:cNvSpPr/>
              <p:nvPr/>
            </p:nvSpPr>
            <p:spPr>
              <a:xfrm>
                <a:off x="2191372" y="3680227"/>
                <a:ext cx="2049283" cy="2558905"/>
              </a:xfrm>
              <a:custGeom>
                <a:avLst/>
                <a:gdLst/>
                <a:ahLst/>
                <a:cxnLst/>
                <a:rect l="l" t="t" r="r" b="b"/>
                <a:pathLst>
                  <a:path w="878542" h="1348714" extrusionOk="0">
                    <a:moveTo>
                      <a:pt x="732124" y="1348714"/>
                    </a:moveTo>
                    <a:lnTo>
                      <a:pt x="73209" y="1275505"/>
                    </a:lnTo>
                    <a:lnTo>
                      <a:pt x="73209" y="747566"/>
                    </a:lnTo>
                    <a:cubicBezTo>
                      <a:pt x="73209" y="707134"/>
                      <a:pt x="40432" y="674357"/>
                      <a:pt x="0" y="674357"/>
                    </a:cubicBezTo>
                    <a:cubicBezTo>
                      <a:pt x="40432" y="674357"/>
                      <a:pt x="73209" y="641580"/>
                      <a:pt x="73209" y="601148"/>
                    </a:cubicBezTo>
                    <a:lnTo>
                      <a:pt x="73209" y="73209"/>
                    </a:lnTo>
                    <a:cubicBezTo>
                      <a:pt x="73209" y="32777"/>
                      <a:pt x="105986" y="0"/>
                      <a:pt x="146418" y="0"/>
                    </a:cubicBezTo>
                    <a:lnTo>
                      <a:pt x="732124" y="0"/>
                    </a:lnTo>
                    <a:cubicBezTo>
                      <a:pt x="772556" y="0"/>
                      <a:pt x="805333" y="32777"/>
                      <a:pt x="805333" y="73209"/>
                    </a:cubicBezTo>
                    <a:lnTo>
                      <a:pt x="805333" y="601148"/>
                    </a:lnTo>
                    <a:cubicBezTo>
                      <a:pt x="805333" y="641580"/>
                      <a:pt x="838110" y="674357"/>
                      <a:pt x="878542" y="674357"/>
                    </a:cubicBezTo>
                    <a:cubicBezTo>
                      <a:pt x="838110" y="674357"/>
                      <a:pt x="805333" y="707134"/>
                      <a:pt x="805333" y="747566"/>
                    </a:cubicBezTo>
                    <a:lnTo>
                      <a:pt x="805333" y="1275505"/>
                    </a:lnTo>
                    <a:cubicBezTo>
                      <a:pt x="805333" y="1315937"/>
                      <a:pt x="772556" y="1348714"/>
                      <a:pt x="732124" y="1348714"/>
                    </a:cubicBezTo>
                    <a:close/>
                  </a:path>
                  <a:path w="878542" h="1348714" fill="none" extrusionOk="0">
                    <a:moveTo>
                      <a:pt x="732124" y="0"/>
                    </a:moveTo>
                    <a:cubicBezTo>
                      <a:pt x="772556" y="0"/>
                      <a:pt x="805333" y="32777"/>
                      <a:pt x="805333" y="73209"/>
                    </a:cubicBezTo>
                    <a:lnTo>
                      <a:pt x="805333" y="601148"/>
                    </a:lnTo>
                    <a:cubicBezTo>
                      <a:pt x="805333" y="641580"/>
                      <a:pt x="838110" y="674357"/>
                      <a:pt x="878542" y="674357"/>
                    </a:cubicBezTo>
                    <a:cubicBezTo>
                      <a:pt x="838110" y="674357"/>
                      <a:pt x="805333" y="707134"/>
                      <a:pt x="805333" y="747566"/>
                    </a:cubicBezTo>
                    <a:lnTo>
                      <a:pt x="805333" y="1275505"/>
                    </a:lnTo>
                    <a:cubicBezTo>
                      <a:pt x="805333" y="1315937"/>
                      <a:pt x="772556" y="1348714"/>
                      <a:pt x="732124" y="1348714"/>
                    </a:cubicBezTo>
                  </a:path>
                </a:pathLst>
              </a:custGeom>
              <a:noFill/>
              <a:ln w="349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9" name="Google Shape;199;p11"/>
              <p:cNvCxnSpPr/>
              <p:nvPr/>
            </p:nvCxnSpPr>
            <p:spPr>
              <a:xfrm>
                <a:off x="4346641" y="4959679"/>
                <a:ext cx="261717" cy="0"/>
              </a:xfrm>
              <a:prstGeom prst="straightConnector1">
                <a:avLst/>
              </a:prstGeom>
              <a:noFill/>
              <a:ln w="349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</p:grpSp>
      <p:sp>
        <p:nvSpPr>
          <p:cNvPr id="200" name="Google Shape;200;p11"/>
          <p:cNvSpPr txBox="1"/>
          <p:nvPr/>
        </p:nvSpPr>
        <p:spPr>
          <a:xfrm>
            <a:off x="7789059" y="3264175"/>
            <a:ext cx="4134886" cy="324050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736" t="-1503" r="-293" b="-3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8576087" y="5555274"/>
            <a:ext cx="3528761" cy="523220"/>
            <a:chOff x="9022938" y="5973363"/>
            <a:chExt cx="3528761" cy="523220"/>
          </a:xfrm>
        </p:grpSpPr>
        <p:sp>
          <p:nvSpPr>
            <p:cNvPr id="202" name="Google Shape;202;p11"/>
            <p:cNvSpPr/>
            <p:nvPr/>
          </p:nvSpPr>
          <p:spPr>
            <a:xfrm>
              <a:off x="9716949" y="5973363"/>
              <a:ext cx="28347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89B8D4"/>
                  </a:solidFill>
                  <a:latin typeface="Calibri"/>
                  <a:ea typeface="Calibri"/>
                  <a:cs typeface="Calibri"/>
                  <a:sym typeface="Calibri"/>
                </a:rPr>
                <a:t>NO!  </a:t>
              </a:r>
              <a:r>
                <a:rPr lang="en-US" sz="2000" b="1">
                  <a:solidFill>
                    <a:srgbClr val="89B8D4"/>
                  </a:solidFill>
                  <a:latin typeface="Calibri"/>
                  <a:ea typeface="Calibri"/>
                  <a:cs typeface="Calibri"/>
                  <a:sym typeface="Calibri"/>
                </a:rPr>
                <a:t>[gives intersection]</a:t>
              </a:r>
              <a:endParaRPr sz="2800" b="1">
                <a:solidFill>
                  <a:srgbClr val="89B8D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3" name="Google Shape;203;p11"/>
            <p:cNvCxnSpPr/>
            <p:nvPr/>
          </p:nvCxnSpPr>
          <p:spPr>
            <a:xfrm rot="10800000" flipH="1">
              <a:off x="9022938" y="6198786"/>
              <a:ext cx="543060" cy="19838"/>
            </a:xfrm>
            <a:prstGeom prst="straightConnector1">
              <a:avLst/>
            </a:prstGeom>
            <a:noFill/>
            <a:ln w="57150" cap="flat" cmpd="sng">
              <a:solidFill>
                <a:srgbClr val="89B8D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4" name="Google Shape;204;p11"/>
          <p:cNvSpPr/>
          <p:nvPr/>
        </p:nvSpPr>
        <p:spPr>
          <a:xfrm>
            <a:off x="10877788" y="6379695"/>
            <a:ext cx="1252266" cy="338554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Check-in  1.1</a:t>
            </a:r>
            <a:endParaRPr/>
          </a:p>
        </p:txBody>
      </p:sp>
      <p:sp>
        <p:nvSpPr>
          <p:cNvPr id="205" name="Google Shape;205;p11"/>
          <p:cNvSpPr/>
          <p:nvPr/>
        </p:nvSpPr>
        <p:spPr>
          <a:xfrm>
            <a:off x="1647051" y="3795083"/>
            <a:ext cx="728583" cy="42421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1808726" y="5776581"/>
            <a:ext cx="728583" cy="42421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5780617" y="4141722"/>
            <a:ext cx="779381" cy="1631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grpSp>
        <p:nvGrpSpPr>
          <p:cNvPr id="208" name="Google Shape;208;p11"/>
          <p:cNvGrpSpPr/>
          <p:nvPr/>
        </p:nvGrpSpPr>
        <p:grpSpPr>
          <a:xfrm>
            <a:off x="217840" y="3192391"/>
            <a:ext cx="7791104" cy="3665609"/>
            <a:chOff x="20676" y="3192391"/>
            <a:chExt cx="7791104" cy="3665609"/>
          </a:xfrm>
        </p:grpSpPr>
        <p:grpSp>
          <p:nvGrpSpPr>
            <p:cNvPr id="209" name="Google Shape;209;p11"/>
            <p:cNvGrpSpPr/>
            <p:nvPr/>
          </p:nvGrpSpPr>
          <p:grpSpPr>
            <a:xfrm>
              <a:off x="20676" y="3192391"/>
              <a:ext cx="7791104" cy="3665609"/>
              <a:chOff x="20676" y="3192391"/>
              <a:chExt cx="7791104" cy="3665609"/>
            </a:xfrm>
          </p:grpSpPr>
          <p:sp>
            <p:nvSpPr>
              <p:cNvPr id="210" name="Google Shape;210;p11"/>
              <p:cNvSpPr/>
              <p:nvPr/>
            </p:nvSpPr>
            <p:spPr>
              <a:xfrm>
                <a:off x="20676" y="3192391"/>
                <a:ext cx="7327284" cy="366560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6395935" y="3758799"/>
                <a:ext cx="1415845" cy="204547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2" name="Google Shape;212;p11"/>
            <p:cNvSpPr/>
            <p:nvPr/>
          </p:nvSpPr>
          <p:spPr>
            <a:xfrm>
              <a:off x="442270" y="3393979"/>
              <a:ext cx="6064145" cy="28931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l="-1692" t="-1241" b="-2898"/>
              </a:stretch>
            </a:blipFill>
            <a:ln w="571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213" name="Google Shape;213;p11"/>
          <p:cNvSpPr txBox="1"/>
          <p:nvPr/>
        </p:nvSpPr>
        <p:spPr>
          <a:xfrm>
            <a:off x="6386945" y="64886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/>
        </p:nvSpPr>
        <p:spPr>
          <a:xfrm>
            <a:off x="472334" y="0"/>
            <a:ext cx="71015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9B8D4"/>
                </a:solidFill>
                <a:latin typeface="Calibri"/>
                <a:ea typeface="Calibri"/>
                <a:cs typeface="Calibri"/>
                <a:sym typeface="Calibri"/>
              </a:rPr>
              <a:t>Closure Properties continued</a:t>
            </a:r>
            <a:endParaRPr/>
          </a:p>
        </p:txBody>
      </p:sp>
      <p:sp>
        <p:nvSpPr>
          <p:cNvPr id="220" name="Google Shape;220;p12"/>
          <p:cNvSpPr txBox="1"/>
          <p:nvPr/>
        </p:nvSpPr>
        <p:spPr>
          <a:xfrm>
            <a:off x="162232" y="1148603"/>
            <a:ext cx="8234709" cy="17543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84" t="-2777" b="-52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1" name="Google Shape;221;p12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12"/>
          <p:cNvGrpSpPr/>
          <p:nvPr/>
        </p:nvGrpSpPr>
        <p:grpSpPr>
          <a:xfrm>
            <a:off x="4279586" y="3111028"/>
            <a:ext cx="3558520" cy="1426746"/>
            <a:chOff x="632480" y="5004026"/>
            <a:chExt cx="3558520" cy="1426746"/>
          </a:xfrm>
        </p:grpSpPr>
        <p:sp>
          <p:nvSpPr>
            <p:cNvPr id="223" name="Google Shape;223;p12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/>
              <a:ahLst/>
              <a:cxnLst/>
              <a:rect l="l" t="t" r="r" b="b"/>
              <a:pathLst>
                <a:path w="3035300" h="1242080" extrusionOk="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632480" y="5004026"/>
              <a:ext cx="528543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1278732" y="5560415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4" name="Google Shape;234;p12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grpSp>
        <p:nvGrpSpPr>
          <p:cNvPr id="235" name="Google Shape;235;p12"/>
          <p:cNvGrpSpPr/>
          <p:nvPr/>
        </p:nvGrpSpPr>
        <p:grpSpPr>
          <a:xfrm>
            <a:off x="472334" y="3129077"/>
            <a:ext cx="3369131" cy="1467445"/>
            <a:chOff x="749922" y="3270992"/>
            <a:chExt cx="3466478" cy="1435100"/>
          </a:xfrm>
        </p:grpSpPr>
        <p:sp>
          <p:nvSpPr>
            <p:cNvPr id="236" name="Google Shape;236;p12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/>
              <a:ahLst/>
              <a:cxnLst/>
              <a:rect l="l" t="t" r="r" b="b"/>
              <a:pathLst>
                <a:path w="3022600" h="1435100" extrusionOk="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749922" y="3285980"/>
              <a:ext cx="523220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1312536" y="3774374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5" name="Google Shape;245;p12"/>
            <p:cNvCxnSpPr>
              <a:endCxn id="238" idx="2"/>
            </p:cNvCxnSpPr>
            <p:nvPr/>
          </p:nvCxnSpPr>
          <p:spPr>
            <a:xfrm>
              <a:off x="1038336" y="3869479"/>
              <a:ext cx="2742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sp>
        <p:nvSpPr>
          <p:cNvPr id="246" name="Google Shape;246;p12"/>
          <p:cNvSpPr txBox="1"/>
          <p:nvPr/>
        </p:nvSpPr>
        <p:spPr>
          <a:xfrm>
            <a:off x="8396941" y="4270357"/>
            <a:ext cx="3813879" cy="107721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r="-797" b="-96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247" name="Google Shape;247;p12"/>
          <p:cNvGrpSpPr/>
          <p:nvPr/>
        </p:nvGrpSpPr>
        <p:grpSpPr>
          <a:xfrm>
            <a:off x="252145" y="4075895"/>
            <a:ext cx="7943280" cy="2700320"/>
            <a:chOff x="252145" y="4075895"/>
            <a:chExt cx="7943280" cy="2700320"/>
          </a:xfrm>
        </p:grpSpPr>
        <p:sp>
          <p:nvSpPr>
            <p:cNvPr id="248" name="Google Shape;248;p12"/>
            <p:cNvSpPr/>
            <p:nvPr/>
          </p:nvSpPr>
          <p:spPr>
            <a:xfrm>
              <a:off x="4134880" y="4075895"/>
              <a:ext cx="374510" cy="458864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9" name="Google Shape;249;p12"/>
            <p:cNvGrpSpPr/>
            <p:nvPr/>
          </p:nvGrpSpPr>
          <p:grpSpPr>
            <a:xfrm>
              <a:off x="252145" y="4793664"/>
              <a:ext cx="7943280" cy="1982551"/>
              <a:chOff x="252145" y="4793664"/>
              <a:chExt cx="7943280" cy="1982551"/>
            </a:xfrm>
          </p:grpSpPr>
          <p:sp>
            <p:nvSpPr>
              <p:cNvPr id="250" name="Google Shape;250;p12"/>
              <p:cNvSpPr/>
              <p:nvPr/>
            </p:nvSpPr>
            <p:spPr>
              <a:xfrm>
                <a:off x="252145" y="4793664"/>
                <a:ext cx="440377" cy="369332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69982" y="4817104"/>
                <a:ext cx="7625443" cy="1959111"/>
              </a:xfrm>
              <a:custGeom>
                <a:avLst/>
                <a:gdLst/>
                <a:ahLst/>
                <a:cxnLst/>
                <a:rect l="l" t="t" r="r" b="b"/>
                <a:pathLst>
                  <a:path w="7625443" h="1959111" extrusionOk="0">
                    <a:moveTo>
                      <a:pt x="7151914" y="32657"/>
                    </a:moveTo>
                    <a:lnTo>
                      <a:pt x="7151914" y="32657"/>
                    </a:lnTo>
                    <a:cubicBezTo>
                      <a:pt x="6945806" y="9757"/>
                      <a:pt x="6887962" y="0"/>
                      <a:pt x="6629400" y="0"/>
                    </a:cubicBezTo>
                    <a:cubicBezTo>
                      <a:pt x="6351761" y="0"/>
                      <a:pt x="6074229" y="10886"/>
                      <a:pt x="5796643" y="16329"/>
                    </a:cubicBezTo>
                    <a:cubicBezTo>
                      <a:pt x="4722077" y="135721"/>
                      <a:pt x="5848539" y="16329"/>
                      <a:pt x="2873829" y="16329"/>
                    </a:cubicBezTo>
                    <a:cubicBezTo>
                      <a:pt x="2454694" y="16329"/>
                      <a:pt x="2035629" y="27214"/>
                      <a:pt x="1616529" y="32657"/>
                    </a:cubicBezTo>
                    <a:cubicBezTo>
                      <a:pt x="1536274" y="42689"/>
                      <a:pt x="1466394" y="49621"/>
                      <a:pt x="1387929" y="65314"/>
                    </a:cubicBezTo>
                    <a:cubicBezTo>
                      <a:pt x="1365923" y="69715"/>
                      <a:pt x="1345044" y="80931"/>
                      <a:pt x="1322614" y="81643"/>
                    </a:cubicBezTo>
                    <a:cubicBezTo>
                      <a:pt x="1001601" y="91834"/>
                      <a:pt x="680357" y="92528"/>
                      <a:pt x="359229" y="97971"/>
                    </a:cubicBezTo>
                    <a:cubicBezTo>
                      <a:pt x="342900" y="103414"/>
                      <a:pt x="324564" y="104752"/>
                      <a:pt x="310243" y="114300"/>
                    </a:cubicBezTo>
                    <a:cubicBezTo>
                      <a:pt x="260375" y="147546"/>
                      <a:pt x="263024" y="169241"/>
                      <a:pt x="228600" y="212271"/>
                    </a:cubicBezTo>
                    <a:cubicBezTo>
                      <a:pt x="218983" y="224292"/>
                      <a:pt x="206829" y="234043"/>
                      <a:pt x="195943" y="244929"/>
                    </a:cubicBezTo>
                    <a:cubicBezTo>
                      <a:pt x="185057" y="277586"/>
                      <a:pt x="182381" y="314258"/>
                      <a:pt x="163286" y="342900"/>
                    </a:cubicBezTo>
                    <a:cubicBezTo>
                      <a:pt x="152400" y="359229"/>
                      <a:pt x="138599" y="373953"/>
                      <a:pt x="130629" y="391886"/>
                    </a:cubicBezTo>
                    <a:cubicBezTo>
                      <a:pt x="52902" y="566769"/>
                      <a:pt x="139221" y="427981"/>
                      <a:pt x="65314" y="538843"/>
                    </a:cubicBezTo>
                    <a:cubicBezTo>
                      <a:pt x="40639" y="637548"/>
                      <a:pt x="56080" y="582875"/>
                      <a:pt x="16329" y="702129"/>
                    </a:cubicBezTo>
                    <a:lnTo>
                      <a:pt x="0" y="751114"/>
                    </a:lnTo>
                    <a:cubicBezTo>
                      <a:pt x="5443" y="783771"/>
                      <a:pt x="5859" y="817677"/>
                      <a:pt x="16329" y="849086"/>
                    </a:cubicBezTo>
                    <a:cubicBezTo>
                      <a:pt x="22535" y="867703"/>
                      <a:pt x="40210" y="880518"/>
                      <a:pt x="48986" y="898071"/>
                    </a:cubicBezTo>
                    <a:cubicBezTo>
                      <a:pt x="116554" y="1033209"/>
                      <a:pt x="-3963" y="842482"/>
                      <a:pt x="97971" y="1012371"/>
                    </a:cubicBezTo>
                    <a:cubicBezTo>
                      <a:pt x="118165" y="1046027"/>
                      <a:pt x="145733" y="1075237"/>
                      <a:pt x="163286" y="1110343"/>
                    </a:cubicBezTo>
                    <a:cubicBezTo>
                      <a:pt x="174172" y="1132114"/>
                      <a:pt x="183866" y="1154523"/>
                      <a:pt x="195943" y="1175657"/>
                    </a:cubicBezTo>
                    <a:cubicBezTo>
                      <a:pt x="205679" y="1192696"/>
                      <a:pt x="219824" y="1207090"/>
                      <a:pt x="228600" y="1224643"/>
                    </a:cubicBezTo>
                    <a:cubicBezTo>
                      <a:pt x="236297" y="1240038"/>
                      <a:pt x="236570" y="1258583"/>
                      <a:pt x="244929" y="1273629"/>
                    </a:cubicBezTo>
                    <a:cubicBezTo>
                      <a:pt x="300959" y="1374482"/>
                      <a:pt x="287671" y="1356552"/>
                      <a:pt x="359229" y="1404257"/>
                    </a:cubicBezTo>
                    <a:cubicBezTo>
                      <a:pt x="524307" y="1651876"/>
                      <a:pt x="345630" y="1397736"/>
                      <a:pt x="473529" y="1551214"/>
                    </a:cubicBezTo>
                    <a:cubicBezTo>
                      <a:pt x="515652" y="1601761"/>
                      <a:pt x="496243" y="1607095"/>
                      <a:pt x="555171" y="1649186"/>
                    </a:cubicBezTo>
                    <a:cubicBezTo>
                      <a:pt x="634454" y="1705817"/>
                      <a:pt x="598402" y="1662637"/>
                      <a:pt x="669471" y="1698171"/>
                    </a:cubicBezTo>
                    <a:cubicBezTo>
                      <a:pt x="918762" y="1822816"/>
                      <a:pt x="537663" y="1665118"/>
                      <a:pt x="881743" y="1779814"/>
                    </a:cubicBezTo>
                    <a:cubicBezTo>
                      <a:pt x="898072" y="1785257"/>
                      <a:pt x="915334" y="1788446"/>
                      <a:pt x="930729" y="1796143"/>
                    </a:cubicBezTo>
                    <a:cubicBezTo>
                      <a:pt x="948281" y="1804919"/>
                      <a:pt x="960175" y="1826968"/>
                      <a:pt x="979714" y="1828800"/>
                    </a:cubicBezTo>
                    <a:cubicBezTo>
                      <a:pt x="1136961" y="1843542"/>
                      <a:pt x="1295400" y="1839686"/>
                      <a:pt x="1453243" y="1845129"/>
                    </a:cubicBezTo>
                    <a:cubicBezTo>
                      <a:pt x="1469572" y="1850572"/>
                      <a:pt x="1485351" y="1858081"/>
                      <a:pt x="1502229" y="1861457"/>
                    </a:cubicBezTo>
                    <a:cubicBezTo>
                      <a:pt x="1582597" y="1877530"/>
                      <a:pt x="1684216" y="1882790"/>
                      <a:pt x="1763486" y="1894114"/>
                    </a:cubicBezTo>
                    <a:cubicBezTo>
                      <a:pt x="1790960" y="1898039"/>
                      <a:pt x="1817915" y="1905000"/>
                      <a:pt x="1845129" y="1910443"/>
                    </a:cubicBezTo>
                    <a:lnTo>
                      <a:pt x="2759529" y="1894114"/>
                    </a:lnTo>
                    <a:cubicBezTo>
                      <a:pt x="2803389" y="1892743"/>
                      <a:pt x="2846576" y="1882913"/>
                      <a:pt x="2890157" y="1877786"/>
                    </a:cubicBezTo>
                    <a:lnTo>
                      <a:pt x="3037114" y="1861457"/>
                    </a:lnTo>
                    <a:lnTo>
                      <a:pt x="5257800" y="1877786"/>
                    </a:lnTo>
                    <a:cubicBezTo>
                      <a:pt x="5461650" y="1880468"/>
                      <a:pt x="5492548" y="1893922"/>
                      <a:pt x="5666014" y="1910443"/>
                    </a:cubicBezTo>
                    <a:cubicBezTo>
                      <a:pt x="5731259" y="1916657"/>
                      <a:pt x="5796643" y="1921328"/>
                      <a:pt x="5861957" y="1926771"/>
                    </a:cubicBezTo>
                    <a:cubicBezTo>
                      <a:pt x="6043678" y="1987346"/>
                      <a:pt x="5907039" y="1948193"/>
                      <a:pt x="6335486" y="1926771"/>
                    </a:cubicBezTo>
                    <a:cubicBezTo>
                      <a:pt x="6411785" y="1922956"/>
                      <a:pt x="6487886" y="1915886"/>
                      <a:pt x="6564086" y="1910443"/>
                    </a:cubicBezTo>
                    <a:cubicBezTo>
                      <a:pt x="6720493" y="1871340"/>
                      <a:pt x="6536137" y="1922448"/>
                      <a:pt x="6694714" y="1861457"/>
                    </a:cubicBezTo>
                    <a:cubicBezTo>
                      <a:pt x="6742908" y="1842921"/>
                      <a:pt x="6795487" y="1835563"/>
                      <a:pt x="6841671" y="1812471"/>
                    </a:cubicBezTo>
                    <a:cubicBezTo>
                      <a:pt x="6874328" y="1796143"/>
                      <a:pt x="6906278" y="1778315"/>
                      <a:pt x="6939643" y="1763486"/>
                    </a:cubicBezTo>
                    <a:cubicBezTo>
                      <a:pt x="6974885" y="1747823"/>
                      <a:pt x="7017608" y="1741210"/>
                      <a:pt x="7053943" y="1730829"/>
                    </a:cubicBezTo>
                    <a:cubicBezTo>
                      <a:pt x="7070493" y="1726101"/>
                      <a:pt x="7087883" y="1722859"/>
                      <a:pt x="7102929" y="1714500"/>
                    </a:cubicBezTo>
                    <a:cubicBezTo>
                      <a:pt x="7137239" y="1695439"/>
                      <a:pt x="7173147" y="1676939"/>
                      <a:pt x="7200900" y="1649186"/>
                    </a:cubicBezTo>
                    <a:cubicBezTo>
                      <a:pt x="7217229" y="1632857"/>
                      <a:pt x="7230672" y="1613009"/>
                      <a:pt x="7249886" y="1600200"/>
                    </a:cubicBezTo>
                    <a:cubicBezTo>
                      <a:pt x="7264207" y="1590653"/>
                      <a:pt x="7282543" y="1589314"/>
                      <a:pt x="7298871" y="1583871"/>
                    </a:cubicBezTo>
                    <a:cubicBezTo>
                      <a:pt x="7315429" y="1517641"/>
                      <a:pt x="7330281" y="1438163"/>
                      <a:pt x="7380514" y="1387929"/>
                    </a:cubicBezTo>
                    <a:cubicBezTo>
                      <a:pt x="7391400" y="1377043"/>
                      <a:pt x="7403934" y="1367587"/>
                      <a:pt x="7413171" y="1355271"/>
                    </a:cubicBezTo>
                    <a:cubicBezTo>
                      <a:pt x="7436720" y="1323872"/>
                      <a:pt x="7478486" y="1257300"/>
                      <a:pt x="7478486" y="1257300"/>
                    </a:cubicBezTo>
                    <a:cubicBezTo>
                      <a:pt x="7483929" y="1240971"/>
                      <a:pt x="7490086" y="1224864"/>
                      <a:pt x="7494814" y="1208314"/>
                    </a:cubicBezTo>
                    <a:cubicBezTo>
                      <a:pt x="7500979" y="1186736"/>
                      <a:pt x="7501107" y="1163072"/>
                      <a:pt x="7511143" y="1143000"/>
                    </a:cubicBezTo>
                    <a:cubicBezTo>
                      <a:pt x="7523314" y="1118659"/>
                      <a:pt x="7543800" y="1099457"/>
                      <a:pt x="7560129" y="1077686"/>
                    </a:cubicBezTo>
                    <a:cubicBezTo>
                      <a:pt x="7565572" y="1061357"/>
                      <a:pt x="7568760" y="1044095"/>
                      <a:pt x="7576457" y="1028700"/>
                    </a:cubicBezTo>
                    <a:cubicBezTo>
                      <a:pt x="7639768" y="902076"/>
                      <a:pt x="7584396" y="1053864"/>
                      <a:pt x="7625443" y="930729"/>
                    </a:cubicBezTo>
                    <a:cubicBezTo>
                      <a:pt x="7622864" y="894620"/>
                      <a:pt x="7629897" y="727366"/>
                      <a:pt x="7592786" y="653143"/>
                    </a:cubicBezTo>
                    <a:cubicBezTo>
                      <a:pt x="7584010" y="635590"/>
                      <a:pt x="7571015" y="620486"/>
                      <a:pt x="7560129" y="604157"/>
                    </a:cubicBezTo>
                    <a:cubicBezTo>
                      <a:pt x="7519120" y="440126"/>
                      <a:pt x="7541666" y="516114"/>
                      <a:pt x="7494814" y="375557"/>
                    </a:cubicBezTo>
                    <a:cubicBezTo>
                      <a:pt x="7489371" y="359228"/>
                      <a:pt x="7488033" y="340892"/>
                      <a:pt x="7478486" y="326571"/>
                    </a:cubicBezTo>
                    <a:cubicBezTo>
                      <a:pt x="7467600" y="310243"/>
                      <a:pt x="7453799" y="295519"/>
                      <a:pt x="7445829" y="277586"/>
                    </a:cubicBezTo>
                    <a:cubicBezTo>
                      <a:pt x="7388556" y="148724"/>
                      <a:pt x="7452308" y="205705"/>
                      <a:pt x="7364186" y="146957"/>
                    </a:cubicBezTo>
                    <a:cubicBezTo>
                      <a:pt x="7352647" y="129649"/>
                      <a:pt x="7322140" y="76948"/>
                      <a:pt x="7298871" y="65314"/>
                    </a:cubicBezTo>
                    <a:cubicBezTo>
                      <a:pt x="7226672" y="29215"/>
                      <a:pt x="7176407" y="38100"/>
                      <a:pt x="7151914" y="3265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2" name="Google Shape;252;p12"/>
          <p:cNvGrpSpPr/>
          <p:nvPr/>
        </p:nvGrpSpPr>
        <p:grpSpPr>
          <a:xfrm>
            <a:off x="8513262" y="5563971"/>
            <a:ext cx="3124759" cy="369332"/>
            <a:chOff x="8494229" y="5905891"/>
            <a:chExt cx="3124759" cy="369332"/>
          </a:xfrm>
        </p:grpSpPr>
        <p:cxnSp>
          <p:nvCxnSpPr>
            <p:cNvPr id="253" name="Google Shape;253;p12"/>
            <p:cNvCxnSpPr/>
            <p:nvPr/>
          </p:nvCxnSpPr>
          <p:spPr>
            <a:xfrm>
              <a:off x="8908445" y="6090557"/>
              <a:ext cx="271054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4" name="Google Shape;254;p12"/>
            <p:cNvSpPr/>
            <p:nvPr/>
          </p:nvSpPr>
          <p:spPr>
            <a:xfrm>
              <a:off x="8494229" y="5905891"/>
              <a:ext cx="414216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255" name="Google Shape;255;p12"/>
          <p:cNvGrpSpPr/>
          <p:nvPr/>
        </p:nvGrpSpPr>
        <p:grpSpPr>
          <a:xfrm>
            <a:off x="9053125" y="5656304"/>
            <a:ext cx="1933371" cy="493932"/>
            <a:chOff x="9034092" y="5998224"/>
            <a:chExt cx="1933371" cy="493932"/>
          </a:xfrm>
        </p:grpSpPr>
        <p:cxnSp>
          <p:nvCxnSpPr>
            <p:cNvPr id="256" name="Google Shape;256;p12"/>
            <p:cNvCxnSpPr/>
            <p:nvPr/>
          </p:nvCxnSpPr>
          <p:spPr>
            <a:xfrm flipH="1">
              <a:off x="9684544" y="5998224"/>
              <a:ext cx="340" cy="18112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7" name="Google Shape;257;p12"/>
            <p:cNvSpPr/>
            <p:nvPr/>
          </p:nvSpPr>
          <p:spPr>
            <a:xfrm>
              <a:off x="9034092" y="6122824"/>
              <a:ext cx="367985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10596079" y="6122824"/>
              <a:ext cx="371384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655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259" name="Google Shape;259;p12"/>
          <p:cNvSpPr/>
          <p:nvPr/>
        </p:nvSpPr>
        <p:spPr>
          <a:xfrm>
            <a:off x="3296191" y="5337846"/>
            <a:ext cx="83023" cy="9763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3462825" y="5775835"/>
            <a:ext cx="83023" cy="9763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2"/>
          <p:cNvGrpSpPr/>
          <p:nvPr/>
        </p:nvGrpSpPr>
        <p:grpSpPr>
          <a:xfrm>
            <a:off x="752449" y="4993679"/>
            <a:ext cx="3089016" cy="1467445"/>
            <a:chOff x="752449" y="3129077"/>
            <a:chExt cx="3089016" cy="1467445"/>
          </a:xfrm>
        </p:grpSpPr>
        <p:sp>
          <p:nvSpPr>
            <p:cNvPr id="262" name="Google Shape;262;p12"/>
            <p:cNvSpPr/>
            <p:nvPr/>
          </p:nvSpPr>
          <p:spPr>
            <a:xfrm>
              <a:off x="903747" y="3129077"/>
              <a:ext cx="2937718" cy="1467445"/>
            </a:xfrm>
            <a:custGeom>
              <a:avLst/>
              <a:gdLst/>
              <a:ahLst/>
              <a:cxnLst/>
              <a:rect l="l" t="t" r="r" b="b"/>
              <a:pathLst>
                <a:path w="3022600" h="1435100" extrusionOk="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1019149" y="3643804"/>
              <a:ext cx="171264" cy="194497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3418705" y="3862800"/>
              <a:ext cx="171264" cy="194497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3252071" y="3424810"/>
              <a:ext cx="171264" cy="194497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1544060" y="3383174"/>
              <a:ext cx="123116" cy="138885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1713010" y="4154801"/>
              <a:ext cx="123116" cy="138885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8" name="Google Shape;268;p12"/>
            <p:cNvCxnSpPr>
              <a:endCxn id="263" idx="2"/>
            </p:cNvCxnSpPr>
            <p:nvPr/>
          </p:nvCxnSpPr>
          <p:spPr>
            <a:xfrm>
              <a:off x="752449" y="3741053"/>
              <a:ext cx="2667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grpSp>
        <p:nvGrpSpPr>
          <p:cNvPr id="269" name="Google Shape;269;p12"/>
          <p:cNvGrpSpPr/>
          <p:nvPr/>
        </p:nvGrpSpPr>
        <p:grpSpPr>
          <a:xfrm>
            <a:off x="4672139" y="5152672"/>
            <a:ext cx="3035300" cy="1242080"/>
            <a:chOff x="4802806" y="3295694"/>
            <a:chExt cx="3035300" cy="1242080"/>
          </a:xfrm>
        </p:grpSpPr>
        <p:sp>
          <p:nvSpPr>
            <p:cNvPr id="270" name="Google Shape;270;p12"/>
            <p:cNvSpPr/>
            <p:nvPr/>
          </p:nvSpPr>
          <p:spPr>
            <a:xfrm>
              <a:off x="4802806" y="3295694"/>
              <a:ext cx="3035300" cy="1242080"/>
            </a:xfrm>
            <a:custGeom>
              <a:avLst/>
              <a:gdLst/>
              <a:ahLst/>
              <a:cxnLst/>
              <a:rect l="l" t="t" r="r" b="b"/>
              <a:pathLst>
                <a:path w="3035300" h="1242080" extrusionOk="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6981009" y="3458199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4925838" y="3667417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080870" y="4131009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397651" y="3800809"/>
              <a:ext cx="176212" cy="19021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5626393" y="3390287"/>
              <a:ext cx="126673" cy="135824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5610215" y="4185395"/>
              <a:ext cx="126673" cy="135824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7026404" y="3500533"/>
              <a:ext cx="85422" cy="95478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7126265" y="4185395"/>
              <a:ext cx="85422" cy="95478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7440362" y="3850245"/>
              <a:ext cx="85422" cy="95478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0" name="Google Shape;280;p12"/>
          <p:cNvCxnSpPr/>
          <p:nvPr/>
        </p:nvCxnSpPr>
        <p:spPr>
          <a:xfrm>
            <a:off x="4513389" y="5619500"/>
            <a:ext cx="274311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81" name="Google Shape;281;p12"/>
          <p:cNvCxnSpPr>
            <a:stCxn id="265" idx="6"/>
          </p:cNvCxnSpPr>
          <p:nvPr/>
        </p:nvCxnSpPr>
        <p:spPr>
          <a:xfrm>
            <a:off x="3423335" y="5386661"/>
            <a:ext cx="1351800" cy="177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12"/>
          <p:cNvCxnSpPr>
            <a:stCxn id="264" idx="6"/>
          </p:cNvCxnSpPr>
          <p:nvPr/>
        </p:nvCxnSpPr>
        <p:spPr>
          <a:xfrm rot="10800000" flipH="1">
            <a:off x="3589969" y="5687551"/>
            <a:ext cx="1185300" cy="137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3" name="Google Shape;283;p12"/>
          <p:cNvSpPr/>
          <p:nvPr/>
        </p:nvSpPr>
        <p:spPr>
          <a:xfrm>
            <a:off x="8363810" y="6113129"/>
            <a:ext cx="3269806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1492" t="-9999" r="-931" b="-2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4" name="Google Shape;284;p12"/>
          <p:cNvSpPr/>
          <p:nvPr/>
        </p:nvSpPr>
        <p:spPr>
          <a:xfrm>
            <a:off x="560946" y="2945263"/>
            <a:ext cx="7555101" cy="168113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2"/>
          <p:cNvSpPr txBox="1"/>
          <p:nvPr/>
        </p:nvSpPr>
        <p:spPr>
          <a:xfrm>
            <a:off x="7841672" y="6386946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/>
          <p:nvPr/>
        </p:nvSpPr>
        <p:spPr>
          <a:xfrm>
            <a:off x="0" y="0"/>
            <a:ext cx="80844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9B8D4"/>
                </a:solidFill>
                <a:latin typeface="Calibri"/>
                <a:ea typeface="Calibri"/>
                <a:cs typeface="Calibri"/>
                <a:sym typeface="Calibri"/>
              </a:rPr>
              <a:t>Quick review of today</a:t>
            </a:r>
            <a:endParaRPr/>
          </a:p>
        </p:txBody>
      </p:sp>
      <p:sp>
        <p:nvSpPr>
          <p:cNvPr id="292" name="Google Shape;292;p13"/>
          <p:cNvSpPr txBox="1"/>
          <p:nvPr/>
        </p:nvSpPr>
        <p:spPr>
          <a:xfrm>
            <a:off x="0" y="1134089"/>
            <a:ext cx="9155939" cy="30777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64" t="-178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3" name="Google Shape;293;p13"/>
          <p:cNvSpPr txBox="1"/>
          <p:nvPr/>
        </p:nvSpPr>
        <p:spPr>
          <a:xfrm>
            <a:off x="5292436" y="6234545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108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Cambria Math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Michael Sipser</dc:creator>
  <cp:lastModifiedBy>Sanjivani Adsul</cp:lastModifiedBy>
  <cp:revision>1</cp:revision>
  <dcterms:created xsi:type="dcterms:W3CDTF">2020-08-09T18:24:17Z</dcterms:created>
  <dcterms:modified xsi:type="dcterms:W3CDTF">2024-08-06T09:50:05Z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