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sldIdLst>
    <p:sldId id="313" r:id="rId2"/>
    <p:sldId id="352" r:id="rId3"/>
    <p:sldId id="353" r:id="rId4"/>
    <p:sldId id="354" r:id="rId5"/>
    <p:sldId id="355" r:id="rId6"/>
    <p:sldId id="357" r:id="rId7"/>
    <p:sldId id="325" r:id="rId8"/>
    <p:sldId id="306" r:id="rId9"/>
    <p:sldId id="307" r:id="rId10"/>
    <p:sldId id="308" r:id="rId11"/>
    <p:sldId id="309" r:id="rId12"/>
    <p:sldId id="310" r:id="rId13"/>
    <p:sldId id="311" r:id="rId14"/>
    <p:sldId id="312" r:id="rId15"/>
    <p:sldId id="356"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258" r:id="rId36"/>
    <p:sldId id="259" r:id="rId37"/>
    <p:sldId id="326" r:id="rId38"/>
    <p:sldId id="260" r:id="rId39"/>
    <p:sldId id="261" r:id="rId40"/>
    <p:sldId id="262" r:id="rId41"/>
    <p:sldId id="343" r:id="rId42"/>
    <p:sldId id="263" r:id="rId43"/>
    <p:sldId id="315" r:id="rId44"/>
    <p:sldId id="264" r:id="rId45"/>
    <p:sldId id="316" r:id="rId46"/>
    <p:sldId id="317" r:id="rId47"/>
    <p:sldId id="318" r:id="rId48"/>
    <p:sldId id="319" r:id="rId49"/>
    <p:sldId id="320" r:id="rId50"/>
    <p:sldId id="321" r:id="rId51"/>
    <p:sldId id="322" r:id="rId52"/>
    <p:sldId id="323" r:id="rId53"/>
    <p:sldId id="265" r:id="rId54"/>
    <p:sldId id="266" r:id="rId55"/>
    <p:sldId id="267" r:id="rId56"/>
    <p:sldId id="268" r:id="rId57"/>
    <p:sldId id="269" r:id="rId58"/>
    <p:sldId id="349" r:id="rId59"/>
    <p:sldId id="270" r:id="rId60"/>
    <p:sldId id="271" r:id="rId61"/>
    <p:sldId id="351" r:id="rId62"/>
    <p:sldId id="272" r:id="rId63"/>
    <p:sldId id="273" r:id="rId64"/>
    <p:sldId id="274" r:id="rId65"/>
    <p:sldId id="275" r:id="rId66"/>
    <p:sldId id="377" r:id="rId67"/>
    <p:sldId id="378" r:id="rId68"/>
    <p:sldId id="379" r:id="rId69"/>
    <p:sldId id="380" r:id="rId70"/>
    <p:sldId id="381" r:id="rId71"/>
    <p:sldId id="328" r:id="rId72"/>
    <p:sldId id="329" r:id="rId73"/>
    <p:sldId id="330" r:id="rId74"/>
    <p:sldId id="331" r:id="rId75"/>
    <p:sldId id="332" r:id="rId76"/>
    <p:sldId id="345" r:id="rId77"/>
    <p:sldId id="333" r:id="rId78"/>
    <p:sldId id="334" r:id="rId79"/>
    <p:sldId id="335" r:id="rId80"/>
    <p:sldId id="347" r:id="rId81"/>
    <p:sldId id="348" r:id="rId82"/>
    <p:sldId id="336" r:id="rId83"/>
    <p:sldId id="337" r:id="rId84"/>
    <p:sldId id="338" r:id="rId85"/>
    <p:sldId id="339" r:id="rId86"/>
    <p:sldId id="340" r:id="rId87"/>
    <p:sldId id="341" r:id="rId88"/>
    <p:sldId id="342" r:id="rId8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5474A7B-84CA-4F24-A6A7-F4BD8A75354F}" type="datetimeFigureOut">
              <a:rPr lang="en-US" smtClean="0"/>
              <a:pPr/>
              <a:t>7/18/2023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98069CD-D471-4745-9FA1-4073098873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48590975-BAFD-4FE2-B459-82C3F09FDEBD}" type="slidenum">
              <a:rPr lang="en-US"/>
              <a:pPr/>
              <a:t>45</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A733E96D-6B40-4E9A-8D58-F41FF81C5576}" type="slidenum">
              <a:rPr lang="en-US"/>
              <a:pPr/>
              <a:t>46</a:t>
            </a:fld>
            <a:endParaRPr lang="en-US"/>
          </a:p>
        </p:txBody>
      </p:sp>
      <p:sp>
        <p:nvSpPr>
          <p:cNvPr id="195586" name="Rectangle 2"/>
          <p:cNvSpPr>
            <a:spLocks noGrp="1" noRot="1" noChangeAspect="1" noChangeArrowheads="1"/>
          </p:cNvSpPr>
          <p:nvPr>
            <p:ph type="sldImg"/>
          </p:nvPr>
        </p:nvSpPr>
        <p:spPr bwMode="auto">
          <a:xfrm>
            <a:off x="2867025" y="519113"/>
            <a:ext cx="3416300" cy="2562225"/>
          </a:xfrm>
          <a:prstGeom prst="rect">
            <a:avLst/>
          </a:prstGeom>
          <a:solidFill>
            <a:srgbClr val="FFFFFF"/>
          </a:solidFill>
          <a:ln>
            <a:solidFill>
              <a:srgbClr val="000000"/>
            </a:solidFill>
            <a:miter lim="800000"/>
            <a:headEnd/>
            <a:tailEnd/>
          </a:ln>
        </p:spPr>
      </p:sp>
      <p:sp>
        <p:nvSpPr>
          <p:cNvPr id="195587" name="Rectangle 3"/>
          <p:cNvSpPr>
            <a:spLocks noGrp="1" noChangeArrowheads="1"/>
          </p:cNvSpPr>
          <p:nvPr>
            <p:ph type="body" idx="1"/>
          </p:nvPr>
        </p:nvSpPr>
        <p:spPr bwMode="auto">
          <a:xfrm>
            <a:off x="1218786" y="3257169"/>
            <a:ext cx="6706431" cy="3085924"/>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B733EE82-7F29-4A1E-82F7-7C87A67A27E0}" type="slidenum">
              <a:rPr lang="en-US"/>
              <a:pPr/>
              <a:t>47</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EE74E95D-83DF-4AFB-A7D2-927BFC9ACD68}" type="slidenum">
              <a:rPr lang="en-US"/>
              <a:pPr/>
              <a:t>48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C055F378-1928-4461-B5A4-2053C4A710D7}" type="slidenum">
              <a:rPr lang="en-US"/>
              <a:pPr/>
              <a:t>49</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BC6D1D5D-6F05-4577-847D-A6F5DE23E895}" type="slidenum">
              <a:rPr lang="en-US"/>
              <a:pPr/>
              <a:t>50</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9EF3A441-66CA-44AC-A322-451A368B985E}" type="slidenum">
              <a:rPr lang="en-US"/>
              <a:pPr/>
              <a:t>51</a:t>
            </a:fld>
            <a:endParaRPr lang="en-US"/>
          </a:p>
        </p:txBody>
      </p:sp>
      <p:sp>
        <p:nvSpPr>
          <p:cNvPr id="184322" name="Rectangle 2"/>
          <p:cNvSpPr>
            <a:spLocks noGrp="1" noRot="1" noChangeAspect="1" noChangeArrowheads="1"/>
          </p:cNvSpPr>
          <p:nvPr>
            <p:ph type="sldImg"/>
          </p:nvPr>
        </p:nvSpPr>
        <p:spPr bwMode="auto">
          <a:xfrm>
            <a:off x="2867025" y="519113"/>
            <a:ext cx="3416300" cy="2562225"/>
          </a:xfrm>
          <a:prstGeom prst="rect">
            <a:avLst/>
          </a:prstGeom>
          <a:solidFill>
            <a:srgbClr val="FFFFFF"/>
          </a:solidFill>
          <a:ln>
            <a:solidFill>
              <a:srgbClr val="000000"/>
            </a:solidFill>
            <a:miter lim="800000"/>
            <a:headEnd/>
            <a:tailEnd/>
          </a:ln>
        </p:spPr>
      </p:sp>
      <p:sp>
        <p:nvSpPr>
          <p:cNvPr id="184323" name="Rectangle 3"/>
          <p:cNvSpPr>
            <a:spLocks noGrp="1" noChangeArrowheads="1"/>
          </p:cNvSpPr>
          <p:nvPr>
            <p:ph type="body" idx="1"/>
          </p:nvPr>
        </p:nvSpPr>
        <p:spPr bwMode="auto">
          <a:xfrm>
            <a:off x="1218786" y="3257169"/>
            <a:ext cx="6706431" cy="3085924"/>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Metadata: from soup to nuts, London, 5 Feb 2002</a:t>
            </a:r>
          </a:p>
        </p:txBody>
      </p:sp>
      <p:sp>
        <p:nvSpPr>
          <p:cNvPr id="7" name="Rectangle 7"/>
          <p:cNvSpPr>
            <a:spLocks noGrp="1" noChangeArrowheads="1"/>
          </p:cNvSpPr>
          <p:nvPr>
            <p:ph type="sldNum" sz="quarter" idx="5"/>
          </p:nvPr>
        </p:nvSpPr>
        <p:spPr>
          <a:ln/>
        </p:spPr>
        <p:txBody>
          <a:bodyPr/>
          <a:lstStyle/>
          <a:p>
            <a:fld id="{8FC43592-E686-4A3B-BC99-A8E95035B457}" type="slidenum">
              <a:rPr lang="en-US"/>
              <a:pPr/>
              <a:t>52</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C41CC-AFDE-44EA-BD83-49510ACBAD0C}" type="slidenum">
              <a:rPr lang="en-US"/>
              <a:pPr/>
              <a:t>72</a:t>
            </a:fld>
            <a:endParaRPr lang="en-US"/>
          </a:p>
        </p:txBody>
      </p:sp>
      <p:sp>
        <p:nvSpPr>
          <p:cNvPr id="154626" name="Rectangle 1026"/>
          <p:cNvSpPr>
            <a:spLocks noGrp="1" noRot="1" noChangeAspect="1" noChangeArrowheads="1" noTextEdit="1"/>
          </p:cNvSpPr>
          <p:nvPr>
            <p:ph type="sldImg"/>
          </p:nvPr>
        </p:nvSpPr>
        <p:spPr>
          <a:ln/>
        </p:spPr>
      </p:sp>
      <p:sp>
        <p:nvSpPr>
          <p:cNvPr id="154627" name="Rectangle 1027"/>
          <p:cNvSpPr>
            <a:spLocks noGrp="1" noChangeArrowheads="1"/>
          </p:cNvSpPr>
          <p:nvPr>
            <p:ph type="body" idx="1"/>
          </p:nvPr>
        </p:nvSpPr>
        <p:spPr/>
        <p:txBody>
          <a:bodyPr/>
          <a:lstStyle/>
          <a:p>
            <a:r>
              <a:rPr lang="en-US"/>
              <a:t>Many sources and manifestations make definitions difficult.</a:t>
            </a:r>
          </a:p>
          <a:p>
            <a:r>
              <a:rPr lang="en-US"/>
              <a:t>But it is necessary to get a grip on the problem because … expensive and pervasive.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00470-E0E3-40F9-94C5-373FE8C7DB0F}"/>
              </a:ext>
            </a:extLst>
          </p:cNvPr>
          <p:cNvSpPr>
            <a:spLocks noGrp="1"/>
          </p:cNvSpPr>
          <p:nvPr>
            <p:ph type="title"/>
          </p:nvPr>
        </p:nvSpPr>
        <p:spPr>
          <a:xfrm>
            <a:off x="629841" y="365126"/>
            <a:ext cx="7886700" cy="677108"/>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9B0BA36-9763-436B-B093-BBA127EC632B}"/>
              </a:ext>
            </a:extLst>
          </p:cNvPr>
          <p:cNvSpPr>
            <a:spLocks noGrp="1"/>
          </p:cNvSpPr>
          <p:nvPr>
            <p:ph type="body" idx="1"/>
          </p:nvPr>
        </p:nvSpPr>
        <p:spPr>
          <a:xfrm>
            <a:off x="629842" y="1766411"/>
            <a:ext cx="3868340" cy="7386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DE47706-B027-4A8A-9C90-0BF6518D836F}"/>
              </a:ext>
            </a:extLst>
          </p:cNvPr>
          <p:cNvSpPr>
            <a:spLocks noGrp="1"/>
          </p:cNvSpPr>
          <p:nvPr>
            <p:ph sz="half" idx="2"/>
          </p:nvPr>
        </p:nvSpPr>
        <p:spPr>
          <a:xfrm>
            <a:off x="629842" y="2505075"/>
            <a:ext cx="3868340"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B3A018E-2F5B-431D-9117-D6AF94EDB9EA}"/>
              </a:ext>
            </a:extLst>
          </p:cNvPr>
          <p:cNvSpPr>
            <a:spLocks noGrp="1"/>
          </p:cNvSpPr>
          <p:nvPr>
            <p:ph type="body" sz="quarter" idx="3"/>
          </p:nvPr>
        </p:nvSpPr>
        <p:spPr>
          <a:xfrm>
            <a:off x="4629150" y="1766411"/>
            <a:ext cx="3887391" cy="7386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16B9FB8-0540-465D-BCBE-0D2E40D2E5B1}"/>
              </a:ext>
            </a:extLst>
          </p:cNvPr>
          <p:cNvSpPr>
            <a:spLocks noGrp="1"/>
          </p:cNvSpPr>
          <p:nvPr>
            <p:ph sz="quarter" idx="4"/>
          </p:nvPr>
        </p:nvSpPr>
        <p:spPr>
          <a:xfrm>
            <a:off x="4629150" y="2505075"/>
            <a:ext cx="388739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AAE21AA-16F5-49CC-95C5-7FD0019B07AB}"/>
              </a:ext>
            </a:extLst>
          </p:cNvPr>
          <p:cNvSpPr>
            <a:spLocks noGrp="1"/>
          </p:cNvSpPr>
          <p:nvPr>
            <p:ph type="dt" sz="half" idx="10"/>
          </p:nvPr>
        </p:nvSpPr>
        <p:spPr>
          <a:xfrm>
            <a:off x="457200" y="6377940"/>
            <a:ext cx="2103120" cy="276999"/>
          </a:xfrm>
        </p:spPr>
        <p:txBody>
          <a:bodyPr/>
          <a:lstStyle/>
          <a:p>
            <a:fld id="{328AB46B-990C-4BF4-93F1-719DACC18809}" type="datetimeFigureOut">
              <a:rPr lang="en-IN" smtClean="0"/>
              <a:pPr/>
              <a:t>18-07-2023</a:t>
            </a:fld>
            <a:endParaRPr lang="en-IN"/>
          </a:p>
        </p:txBody>
      </p:sp>
      <p:sp>
        <p:nvSpPr>
          <p:cNvPr id="8" name="Footer Placeholder 7">
            <a:extLst>
              <a:ext uri="{FF2B5EF4-FFF2-40B4-BE49-F238E27FC236}">
                <a16:creationId xmlns:a16="http://schemas.microsoft.com/office/drawing/2014/main" xmlns="" id="{0F7BCAA5-C9F3-49EF-8CA7-3E6D18D63AD7}"/>
              </a:ext>
            </a:extLst>
          </p:cNvPr>
          <p:cNvSpPr>
            <a:spLocks noGrp="1"/>
          </p:cNvSpPr>
          <p:nvPr>
            <p:ph type="ftr" sz="quarter" idx="11"/>
          </p:nvPr>
        </p:nvSpPr>
        <p:spPr>
          <a:xfrm>
            <a:off x="3108960" y="6377940"/>
            <a:ext cx="2926080" cy="276999"/>
          </a:xfrm>
        </p:spPr>
        <p:txBody>
          <a:bodyPr/>
          <a:lstStyle/>
          <a:p>
            <a:endParaRPr lang="en-IN"/>
          </a:p>
        </p:txBody>
      </p:sp>
      <p:sp>
        <p:nvSpPr>
          <p:cNvPr id="9" name="Slide Number Placeholder 8">
            <a:extLst>
              <a:ext uri="{FF2B5EF4-FFF2-40B4-BE49-F238E27FC236}">
                <a16:creationId xmlns:a16="http://schemas.microsoft.com/office/drawing/2014/main" xmlns="" id="{7B2BD4E6-1273-4413-9E9F-C244D58AB03E}"/>
              </a:ext>
            </a:extLst>
          </p:cNvPr>
          <p:cNvSpPr>
            <a:spLocks noGrp="1"/>
          </p:cNvSpPr>
          <p:nvPr>
            <p:ph type="sldNum" sz="quarter" idx="12"/>
          </p:nvPr>
        </p:nvSpPr>
        <p:spPr>
          <a:xfrm>
            <a:off x="6583680" y="6377940"/>
            <a:ext cx="2103120" cy="276999"/>
          </a:xfrm>
        </p:spPr>
        <p:txBody>
          <a:bodyPr/>
          <a:lstStyle/>
          <a:p>
            <a:fld id="{FB57FE3F-7E51-48DB-A943-DA94E8E63CBC}" type="slidenum">
              <a:rPr lang="en-IN" smtClean="0"/>
              <a:pPr/>
              <a:t>‹#›</a:t>
            </a:fld>
            <a:endParaRPr lang="en-IN"/>
          </a:p>
        </p:txBody>
      </p:sp>
    </p:spTree>
    <p:extLst>
      <p:ext uri="{BB962C8B-B14F-4D97-AF65-F5344CB8AC3E}">
        <p14:creationId xmlns:p14="http://schemas.microsoft.com/office/powerpoint/2010/main" xmlns="" val="1294073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685799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138297" y="285953"/>
            <a:ext cx="2867405" cy="69723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a:xfrm>
            <a:off x="535940" y="1052778"/>
            <a:ext cx="8073390" cy="4660900"/>
          </a:xfrm>
          <a:prstGeom prst="rect">
            <a:avLst/>
          </a:prstGeom>
        </p:spPr>
        <p:txBody>
          <a:bodyPr wrap="square" lIns="0" tIns="0" rIns="0" bIns="0">
            <a:spAutoFit/>
          </a:bodyPr>
          <a:lstStyle>
            <a:lvl1pPr>
              <a:defRPr sz="32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7/18/2023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RData%20sets/wheat_box.xls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RData%20sets/iris%20data.xls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medium.com/@olafusimichael/tutorial-on-creating-a-frequency-distribution-chart-with-microsoft-excel-r-and-python-ceeee759decb"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youtube.com/watch?v=KeLiQXqVgMI"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youtube.com/watch?v=27axs9dO7AE"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056D84A7-6477-406F-8B6C-54AB870494E1}"/>
              </a:ext>
            </a:extLst>
          </p:cNvPr>
          <p:cNvSpPr>
            <a:spLocks noGrp="1"/>
          </p:cNvSpPr>
          <p:nvPr>
            <p:ph type="ctrTitle"/>
          </p:nvPr>
        </p:nvSpPr>
        <p:spPr>
          <a:xfrm>
            <a:off x="609600" y="2125980"/>
            <a:ext cx="7772400" cy="1912620"/>
          </a:xfrm>
        </p:spPr>
        <p:style>
          <a:lnRef idx="3">
            <a:schemeClr val="lt1"/>
          </a:lnRef>
          <a:fillRef idx="1">
            <a:schemeClr val="accent1"/>
          </a:fillRef>
          <a:effectRef idx="1">
            <a:schemeClr val="accent1"/>
          </a:effectRef>
          <a:fontRef idx="minor">
            <a:schemeClr val="lt1"/>
          </a:fontRef>
        </p:style>
        <p:txBody>
          <a:bodyPr>
            <a:normAutofit/>
          </a:bodyPr>
          <a:lstStyle/>
          <a:p>
            <a:pPr algn="ctr"/>
            <a:r>
              <a:rPr lang="en-IN" dirty="0"/>
              <a:t/>
            </a:r>
            <a:br>
              <a:rPr lang="en-IN" dirty="0"/>
            </a:br>
            <a:r>
              <a:rPr lang="en-IN" dirty="0"/>
              <a:t>Data Science</a:t>
            </a:r>
            <a:endParaRPr lang="en-IN" sz="2800" b="1" dirty="0">
              <a:solidFill>
                <a:schemeClr val="tx1"/>
              </a:solidFill>
            </a:endParaRPr>
          </a:p>
        </p:txBody>
      </p:sp>
      <p:sp>
        <p:nvSpPr>
          <p:cNvPr id="5" name="Slide Number Placeholder 4">
            <a:extLst>
              <a:ext uri="{FF2B5EF4-FFF2-40B4-BE49-F238E27FC236}">
                <a16:creationId xmlns="" xmlns:a16="http://schemas.microsoft.com/office/drawing/2014/main" id="{EFACABF3-0CD9-4EEC-BAD0-86EB51425063}"/>
              </a:ext>
            </a:extLst>
          </p:cNvPr>
          <p:cNvSpPr>
            <a:spLocks noGrp="1"/>
          </p:cNvSpPr>
          <p:nvPr>
            <p:ph type="sldNum" sz="quarter" idx="4294967295"/>
          </p:nvPr>
        </p:nvSpPr>
        <p:spPr>
          <a:xfrm>
            <a:off x="6553200" y="6356351"/>
            <a:ext cx="2133600" cy="365125"/>
          </a:xfrm>
          <a:prstGeom prst="rect">
            <a:avLst/>
          </a:prstGeom>
        </p:spPr>
        <p:txBody>
          <a:bodyPr/>
          <a:lstStyle/>
          <a:p>
            <a:pPr>
              <a:defRPr/>
            </a:pPr>
            <a:fld id="{02246FD1-0723-4B2F-9706-10282F2BA698}" type="slidenum">
              <a:rPr lang="en-US" smtClean="0"/>
              <a:pPr>
                <a:defRPr/>
              </a:pPr>
              <a:t>1</a:t>
            </a:fld>
            <a:r>
              <a:rPr lang="en-US" dirty="0"/>
              <a:t> </a:t>
            </a:r>
          </a:p>
        </p:txBody>
      </p:sp>
      <p:sp>
        <p:nvSpPr>
          <p:cNvPr id="2" name="Rectangle 1"/>
          <p:cNvSpPr/>
          <p:nvPr/>
        </p:nvSpPr>
        <p:spPr>
          <a:xfrm>
            <a:off x="3657600" y="4942233"/>
            <a:ext cx="1374864" cy="369332"/>
          </a:xfrm>
          <a:prstGeom prst="rect">
            <a:avLst/>
          </a:prstGeom>
        </p:spPr>
        <p:txBody>
          <a:bodyPr wrap="none">
            <a:spAutoFit/>
          </a:bodyPr>
          <a:lstStyle/>
          <a:p>
            <a:r>
              <a:rPr lang="en-US" dirty="0" smtClean="0"/>
              <a:t>Second Year </a:t>
            </a:r>
            <a:endParaRPr lang="en-US" dirty="0"/>
          </a:p>
        </p:txBody>
      </p:sp>
    </p:spTree>
    <p:extLst>
      <p:ext uri="{BB962C8B-B14F-4D97-AF65-F5344CB8AC3E}">
        <p14:creationId xmlns="" xmlns:p14="http://schemas.microsoft.com/office/powerpoint/2010/main" val="1359986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7028" t="25000" r="39678" b="32292"/>
          <a:stretch>
            <a:fillRect/>
          </a:stretch>
        </p:blipFill>
        <p:spPr bwMode="auto">
          <a:xfrm>
            <a:off x="685800" y="1447800"/>
            <a:ext cx="5181600" cy="2334567"/>
          </a:xfrm>
          <a:prstGeom prst="rect">
            <a:avLst/>
          </a:prstGeom>
          <a:noFill/>
          <a:ln w="9525">
            <a:noFill/>
            <a:miter lim="800000"/>
            <a:headEnd/>
            <a:tailEnd/>
          </a:ln>
        </p:spPr>
      </p:pic>
      <p:sp>
        <p:nvSpPr>
          <p:cNvPr id="5" name="Title 1"/>
          <p:cNvSpPr>
            <a:spLocks noGrp="1"/>
          </p:cNvSpPr>
          <p:nvPr>
            <p:ph type="title"/>
          </p:nvPr>
        </p:nvSpPr>
        <p:spPr>
          <a:xfrm>
            <a:off x="533400" y="285953"/>
            <a:ext cx="8077199" cy="677108"/>
          </a:xfrm>
        </p:spPr>
        <p:txBody>
          <a:bodyPr/>
          <a:lstStyle/>
          <a:p>
            <a:r>
              <a:rPr lang="en-US" dirty="0"/>
              <a:t>Example……..</a:t>
            </a:r>
          </a:p>
        </p:txBody>
      </p:sp>
      <p:pic>
        <p:nvPicPr>
          <p:cNvPr id="3075" name="Picture 3"/>
          <p:cNvPicPr>
            <a:picLocks noChangeAspect="1" noChangeArrowheads="1"/>
          </p:cNvPicPr>
          <p:nvPr/>
        </p:nvPicPr>
        <p:blipFill>
          <a:blip r:embed="rId3" cstate="print"/>
          <a:srcRect l="7613" t="23958" r="39678" b="31250"/>
          <a:stretch>
            <a:fillRect/>
          </a:stretch>
        </p:blipFill>
        <p:spPr bwMode="auto">
          <a:xfrm>
            <a:off x="3499884" y="4038600"/>
            <a:ext cx="5263116"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checkerboard(across)">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953"/>
            <a:ext cx="8077199" cy="677108"/>
          </a:xfrm>
        </p:spPr>
        <p:txBody>
          <a:bodyPr/>
          <a:lstStyle/>
          <a:p>
            <a:r>
              <a:rPr lang="en-US" dirty="0"/>
              <a:t>Quantitative data</a:t>
            </a:r>
          </a:p>
        </p:txBody>
      </p:sp>
      <p:sp>
        <p:nvSpPr>
          <p:cNvPr id="3" name="Text Placeholder 2"/>
          <p:cNvSpPr>
            <a:spLocks noGrp="1"/>
          </p:cNvSpPr>
          <p:nvPr>
            <p:ph type="body" idx="1"/>
          </p:nvPr>
        </p:nvSpPr>
        <p:spPr>
          <a:xfrm>
            <a:off x="535940" y="1052778"/>
            <a:ext cx="8073390" cy="492443"/>
          </a:xfrm>
        </p:spPr>
        <p:txBody>
          <a:bodyPr/>
          <a:lstStyle/>
          <a:p>
            <a:pPr>
              <a:buFont typeface="Arial" pitchFamily="34" charset="0"/>
              <a:buChar char="•"/>
            </a:pPr>
            <a:r>
              <a:rPr lang="en-US" dirty="0"/>
              <a:t> Referring to a number</a:t>
            </a:r>
          </a:p>
        </p:txBody>
      </p:sp>
      <p:pic>
        <p:nvPicPr>
          <p:cNvPr id="1026" name="Picture 2"/>
          <p:cNvPicPr>
            <a:picLocks noChangeAspect="1" noChangeArrowheads="1"/>
          </p:cNvPicPr>
          <p:nvPr/>
        </p:nvPicPr>
        <p:blipFill>
          <a:blip r:embed="rId2" cstate="print"/>
          <a:srcRect l="18741" t="6250" r="22108" b="6250"/>
          <a:stretch>
            <a:fillRect/>
          </a:stretch>
        </p:blipFill>
        <p:spPr bwMode="auto">
          <a:xfrm>
            <a:off x="762000" y="2286000"/>
            <a:ext cx="3115129" cy="2590800"/>
          </a:xfrm>
          <a:prstGeom prst="rect">
            <a:avLst/>
          </a:prstGeom>
          <a:noFill/>
          <a:ln w="9525">
            <a:noFill/>
            <a:miter lim="800000"/>
            <a:headEnd/>
            <a:tailEnd/>
          </a:ln>
        </p:spPr>
      </p:pic>
      <p:sp>
        <p:nvSpPr>
          <p:cNvPr id="5" name="Text Placeholder 2"/>
          <p:cNvSpPr txBox="1">
            <a:spLocks/>
          </p:cNvSpPr>
          <p:nvPr/>
        </p:nvSpPr>
        <p:spPr>
          <a:xfrm>
            <a:off x="4267200" y="2362200"/>
            <a:ext cx="4724400" cy="1477328"/>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Carlito"/>
                <a:ea typeface="+mn-ea"/>
                <a:cs typeface="Carlito"/>
              </a:rPr>
              <a:t> 200 ml</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lang="en-US" sz="3200" kern="0" dirty="0">
                <a:latin typeface="Carlito"/>
                <a:cs typeface="Carlito"/>
              </a:rPr>
              <a:t> 160 Degrees Fahrenheit</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noProof="0" dirty="0">
                <a:ln>
                  <a:noFill/>
                </a:ln>
                <a:solidFill>
                  <a:schemeClr val="tx1"/>
                </a:solidFill>
                <a:effectLst/>
                <a:uLnTx/>
                <a:uFillTx/>
                <a:latin typeface="Carlito"/>
                <a:ea typeface="+mn-ea"/>
                <a:cs typeface="Carlito"/>
              </a:rPr>
              <a:t> 30 INR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ox(i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953"/>
            <a:ext cx="8077199" cy="677108"/>
          </a:xfrm>
        </p:spPr>
        <p:txBody>
          <a:bodyPr/>
          <a:lstStyle/>
          <a:p>
            <a:r>
              <a:rPr lang="en-US" dirty="0"/>
              <a:t>Types of Quantitative Data</a:t>
            </a:r>
          </a:p>
        </p:txBody>
      </p:sp>
      <p:sp>
        <p:nvSpPr>
          <p:cNvPr id="3" name="Text Placeholder 2"/>
          <p:cNvSpPr>
            <a:spLocks noGrp="1"/>
          </p:cNvSpPr>
          <p:nvPr>
            <p:ph type="body" idx="1"/>
          </p:nvPr>
        </p:nvSpPr>
        <p:spPr>
          <a:xfrm>
            <a:off x="535940" y="1052778"/>
            <a:ext cx="8073390" cy="4708981"/>
          </a:xfrm>
        </p:spPr>
        <p:txBody>
          <a:bodyPr/>
          <a:lstStyle/>
          <a:p>
            <a:pPr>
              <a:buFont typeface="Arial" pitchFamily="34" charset="0"/>
              <a:buChar char="•"/>
            </a:pPr>
            <a:r>
              <a:rPr lang="en-US" dirty="0"/>
              <a:t> Discrete data</a:t>
            </a:r>
          </a:p>
          <a:p>
            <a:r>
              <a:rPr lang="en-US" dirty="0"/>
              <a:t>	- a count</a:t>
            </a:r>
          </a:p>
          <a:p>
            <a:r>
              <a:rPr lang="en-US" dirty="0"/>
              <a:t>	- involves whole numbers</a:t>
            </a:r>
          </a:p>
          <a:p>
            <a:r>
              <a:rPr lang="en-US" dirty="0"/>
              <a:t>	- e.g. No of Children in your family</a:t>
            </a:r>
          </a:p>
          <a:p>
            <a:pPr>
              <a:buFont typeface="Arial" pitchFamily="34" charset="0"/>
              <a:buChar char="•"/>
            </a:pPr>
            <a:endParaRPr lang="en-US" dirty="0"/>
          </a:p>
          <a:p>
            <a:pPr>
              <a:buFont typeface="Arial" pitchFamily="34" charset="0"/>
              <a:buChar char="•"/>
            </a:pPr>
            <a:r>
              <a:rPr lang="en-US" dirty="0"/>
              <a:t> Continuous data</a:t>
            </a:r>
          </a:p>
          <a:p>
            <a:pPr lvl="2">
              <a:buFontTx/>
              <a:buChar char="-"/>
            </a:pPr>
            <a:r>
              <a:rPr lang="en-US" sz="3200" dirty="0">
                <a:solidFill>
                  <a:schemeClr val="tx1"/>
                </a:solidFill>
                <a:latin typeface="Carlito"/>
                <a:cs typeface="Carlito"/>
              </a:rPr>
              <a:t> Numerical data</a:t>
            </a:r>
          </a:p>
          <a:p>
            <a:pPr lvl="2">
              <a:buFontTx/>
              <a:buChar char="-"/>
            </a:pPr>
            <a:r>
              <a:rPr lang="en-US" sz="3200" dirty="0">
                <a:solidFill>
                  <a:schemeClr val="tx1"/>
                </a:solidFill>
                <a:latin typeface="Carlito"/>
                <a:cs typeface="Carlito"/>
              </a:rPr>
              <a:t> any values in certain range</a:t>
            </a:r>
          </a:p>
          <a:p>
            <a:pPr lvl="2">
              <a:buFontTx/>
              <a:buChar char="-"/>
            </a:pPr>
            <a:r>
              <a:rPr lang="en-US" sz="3200" dirty="0">
                <a:solidFill>
                  <a:schemeClr val="tx1"/>
                </a:solidFill>
                <a:latin typeface="Carlito"/>
                <a:cs typeface="Carlito"/>
              </a:rPr>
              <a:t> e. g. Temperature</a:t>
            </a:r>
          </a:p>
          <a:p>
            <a:pPr lvl="2"/>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ox(i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953"/>
            <a:ext cx="8077199" cy="1354217"/>
          </a:xfrm>
        </p:spPr>
        <p:txBody>
          <a:bodyPr/>
          <a:lstStyle/>
          <a:p>
            <a:r>
              <a:rPr lang="en-US" dirty="0"/>
              <a:t>Why do we use Data?</a:t>
            </a:r>
          </a:p>
        </p:txBody>
      </p:sp>
      <p:sp>
        <p:nvSpPr>
          <p:cNvPr id="3" name="Text Placeholder 2"/>
          <p:cNvSpPr>
            <a:spLocks noGrp="1"/>
          </p:cNvSpPr>
          <p:nvPr>
            <p:ph type="body" idx="1"/>
          </p:nvPr>
        </p:nvSpPr>
        <p:spPr>
          <a:xfrm>
            <a:off x="535940" y="1358900"/>
            <a:ext cx="8073390" cy="1477328"/>
          </a:xfrm>
        </p:spPr>
        <p:txBody>
          <a:bodyPr/>
          <a:lstStyle/>
          <a:p>
            <a:pPr>
              <a:buFont typeface="Arial" pitchFamily="34" charset="0"/>
              <a:buChar char="•"/>
            </a:pPr>
            <a:r>
              <a:rPr lang="en-US" dirty="0"/>
              <a:t> To ask a question</a:t>
            </a:r>
          </a:p>
          <a:p>
            <a:pPr>
              <a:buFont typeface="Arial" pitchFamily="34" charset="0"/>
              <a:buChar char="•"/>
            </a:pPr>
            <a:r>
              <a:rPr lang="en-US" dirty="0"/>
              <a:t> To tell a story</a:t>
            </a:r>
          </a:p>
          <a:p>
            <a:pPr>
              <a:buFont typeface="Arial" pitchFamily="34" charset="0"/>
              <a:buChar char="•"/>
            </a:pPr>
            <a:r>
              <a:rPr lang="en-US" dirty="0"/>
              <a:t> To find patterns</a:t>
            </a:r>
          </a:p>
        </p:txBody>
      </p:sp>
      <p:pic>
        <p:nvPicPr>
          <p:cNvPr id="4098" name="Picture 2"/>
          <p:cNvPicPr>
            <a:picLocks noChangeAspect="1" noChangeArrowheads="1"/>
          </p:cNvPicPr>
          <p:nvPr/>
        </p:nvPicPr>
        <p:blipFill>
          <a:blip r:embed="rId2" cstate="print"/>
          <a:srcRect l="7028" t="22917" r="39678" b="29167"/>
          <a:stretch>
            <a:fillRect/>
          </a:stretch>
        </p:blipFill>
        <p:spPr bwMode="auto">
          <a:xfrm>
            <a:off x="2286000" y="3429000"/>
            <a:ext cx="4267200" cy="215704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box(in)">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953"/>
            <a:ext cx="8229599" cy="697230"/>
          </a:xfrm>
        </p:spPr>
        <p:txBody>
          <a:bodyPr/>
          <a:lstStyle/>
          <a:p>
            <a:r>
              <a:rPr lang="en-US" dirty="0"/>
              <a:t>How do we collect data?</a:t>
            </a:r>
          </a:p>
        </p:txBody>
      </p:sp>
      <p:sp>
        <p:nvSpPr>
          <p:cNvPr id="3" name="Text Placeholder 2"/>
          <p:cNvSpPr>
            <a:spLocks noGrp="1"/>
          </p:cNvSpPr>
          <p:nvPr>
            <p:ph type="body" idx="1"/>
          </p:nvPr>
        </p:nvSpPr>
        <p:spPr>
          <a:xfrm>
            <a:off x="535940" y="1052778"/>
            <a:ext cx="8073390" cy="984885"/>
          </a:xfrm>
        </p:spPr>
        <p:txBody>
          <a:bodyPr/>
          <a:lstStyle/>
          <a:p>
            <a:pPr>
              <a:buFont typeface="Arial" pitchFamily="34" charset="0"/>
              <a:buChar char="•"/>
            </a:pPr>
            <a:r>
              <a:rPr lang="en-US" dirty="0"/>
              <a:t> Primary sources</a:t>
            </a:r>
          </a:p>
          <a:p>
            <a:pPr>
              <a:buFont typeface="Arial" pitchFamily="34" charset="0"/>
              <a:buChar char="•"/>
            </a:pPr>
            <a:r>
              <a:rPr lang="en-US" dirty="0"/>
              <a:t> Secondary sources</a:t>
            </a:r>
          </a:p>
        </p:txBody>
      </p:sp>
      <p:sp>
        <p:nvSpPr>
          <p:cNvPr id="4" name="Curved Right Arrow 3"/>
          <p:cNvSpPr/>
          <p:nvPr/>
        </p:nvSpPr>
        <p:spPr>
          <a:xfrm>
            <a:off x="304800" y="1295400"/>
            <a:ext cx="457200" cy="1524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838200" y="2514601"/>
            <a:ext cx="4943982" cy="1938992"/>
          </a:xfrm>
          <a:prstGeom prst="rect">
            <a:avLst/>
          </a:prstGeom>
          <a:noFill/>
        </p:spPr>
        <p:txBody>
          <a:bodyPr wrap="square" rtlCol="0">
            <a:spAutoFit/>
          </a:bodyPr>
          <a:lstStyle/>
          <a:p>
            <a:r>
              <a:rPr lang="en-US" sz="2800" dirty="0">
                <a:latin typeface="Carlito"/>
                <a:cs typeface="Carlito"/>
              </a:rPr>
              <a:t>Data collected by researchers</a:t>
            </a:r>
          </a:p>
          <a:p>
            <a:r>
              <a:rPr lang="en-US" sz="3200" dirty="0">
                <a:latin typeface="Carlito"/>
                <a:cs typeface="Carlito"/>
              </a:rPr>
              <a:t>	</a:t>
            </a:r>
            <a:r>
              <a:rPr lang="en-US" sz="2000" dirty="0">
                <a:latin typeface="Carlito"/>
                <a:cs typeface="Carlito"/>
              </a:rPr>
              <a:t>Interviews</a:t>
            </a:r>
          </a:p>
          <a:p>
            <a:r>
              <a:rPr lang="en-US" sz="2000" dirty="0">
                <a:latin typeface="Carlito"/>
                <a:cs typeface="Carlito"/>
              </a:rPr>
              <a:t>	Observations</a:t>
            </a:r>
          </a:p>
          <a:p>
            <a:r>
              <a:rPr lang="en-US" sz="2000" dirty="0">
                <a:latin typeface="Carlito"/>
                <a:cs typeface="Carlito"/>
              </a:rPr>
              <a:t>	Case studies </a:t>
            </a:r>
          </a:p>
          <a:p>
            <a:r>
              <a:rPr lang="en-US" sz="2000" dirty="0">
                <a:latin typeface="Carlito"/>
                <a:cs typeface="Carlito"/>
              </a:rPr>
              <a:t>	Questionnaires	</a:t>
            </a:r>
            <a:endParaRPr lang="en-US" sz="3200" dirty="0">
              <a:latin typeface="Carlito"/>
              <a:cs typeface="Carlito"/>
            </a:endParaRPr>
          </a:p>
        </p:txBody>
      </p:sp>
      <p:sp>
        <p:nvSpPr>
          <p:cNvPr id="6" name="Curved Left Arrow 5"/>
          <p:cNvSpPr/>
          <p:nvPr/>
        </p:nvSpPr>
        <p:spPr>
          <a:xfrm>
            <a:off x="4419600" y="1752600"/>
            <a:ext cx="685800" cy="2819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971418" y="4309408"/>
            <a:ext cx="4943982" cy="1938992"/>
          </a:xfrm>
          <a:prstGeom prst="rect">
            <a:avLst/>
          </a:prstGeom>
          <a:noFill/>
        </p:spPr>
        <p:txBody>
          <a:bodyPr wrap="square" rtlCol="0">
            <a:spAutoFit/>
          </a:bodyPr>
          <a:lstStyle/>
          <a:p>
            <a:r>
              <a:rPr lang="en-US" sz="2800" dirty="0">
                <a:latin typeface="Carlito"/>
                <a:cs typeface="Carlito"/>
              </a:rPr>
              <a:t>Data that already exists</a:t>
            </a:r>
          </a:p>
          <a:p>
            <a:r>
              <a:rPr lang="en-US" sz="3200" dirty="0">
                <a:latin typeface="Carlito"/>
                <a:cs typeface="Carlito"/>
              </a:rPr>
              <a:t>	</a:t>
            </a:r>
            <a:r>
              <a:rPr lang="en-US" sz="2000" dirty="0">
                <a:latin typeface="Carlito"/>
                <a:cs typeface="Carlito"/>
              </a:rPr>
              <a:t>Official statistics</a:t>
            </a:r>
          </a:p>
          <a:p>
            <a:r>
              <a:rPr lang="en-US" sz="2000" dirty="0">
                <a:latin typeface="Carlito"/>
                <a:cs typeface="Carlito"/>
              </a:rPr>
              <a:t>	Web information</a:t>
            </a:r>
          </a:p>
          <a:p>
            <a:r>
              <a:rPr lang="en-US" sz="2000" dirty="0">
                <a:latin typeface="Carlito"/>
                <a:cs typeface="Carlito"/>
              </a:rPr>
              <a:t>	Government Reports </a:t>
            </a:r>
          </a:p>
          <a:p>
            <a:r>
              <a:rPr lang="en-US" sz="2000" dirty="0">
                <a:latin typeface="Carlito"/>
                <a:cs typeface="Carlito"/>
              </a:rPr>
              <a:t>	Previous research	</a:t>
            </a:r>
            <a:endParaRPr lang="en-US" sz="3200" dirty="0">
              <a:latin typeface="Carlito"/>
              <a:cs typeface="Carl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
                                            <p:txEl>
                                              <p:pRg st="1" end="1"/>
                                            </p:txEl>
                                          </p:spTgt>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linds(horizont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box(in)">
                                      <p:cBhvr>
                                        <p:cTn id="25" dur="500"/>
                                        <p:tgtEl>
                                          <p:spTgt spid="5">
                                            <p:txEl>
                                              <p:pRg st="1" end="1"/>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box(in)">
                                      <p:cBhvr>
                                        <p:cTn id="28" dur="500"/>
                                        <p:tgtEl>
                                          <p:spTgt spid="5">
                                            <p:txEl>
                                              <p:pRg st="2" end="2"/>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box(in)">
                                      <p:cBhvr>
                                        <p:cTn id="31" dur="500"/>
                                        <p:tgtEl>
                                          <p:spTgt spid="5">
                                            <p:txEl>
                                              <p:pRg st="3" end="3"/>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box(in)">
                                      <p:cBhvr>
                                        <p:cTn id="34" dur="500"/>
                                        <p:tgtEl>
                                          <p:spTgt spid="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blinds(horizontal)">
                                      <p:cBhvr>
                                        <p:cTn id="44" dur="500"/>
                                        <p:tgtEl>
                                          <p:spTgt spid="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box(in)">
                                      <p:cBhvr>
                                        <p:cTn id="49" dur="500"/>
                                        <p:tgtEl>
                                          <p:spTgt spid="7">
                                            <p:txEl>
                                              <p:pRg st="1" end="1"/>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box(in)">
                                      <p:cBhvr>
                                        <p:cTn id="52" dur="500"/>
                                        <p:tgtEl>
                                          <p:spTgt spid="7">
                                            <p:txEl>
                                              <p:pRg st="2" end="2"/>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animEffect transition="in" filter="box(in)">
                                      <p:cBhvr>
                                        <p:cTn id="55" dur="500"/>
                                        <p:tgtEl>
                                          <p:spTgt spid="7">
                                            <p:txEl>
                                              <p:pRg st="3" end="3"/>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7">
                                            <p:txEl>
                                              <p:pRg st="4" end="4"/>
                                            </p:txEl>
                                          </p:spTgt>
                                        </p:tgtEl>
                                        <p:attrNameLst>
                                          <p:attrName>style.visibility</p:attrName>
                                        </p:attrNameLst>
                                      </p:cBhvr>
                                      <p:to>
                                        <p:strVal val="visible"/>
                                      </p:to>
                                    </p:set>
                                    <p:animEffect transition="in" filter="box(in)">
                                      <p:cBhvr>
                                        <p:cTn id="5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39762"/>
          </a:xfrm>
        </p:spPr>
        <p:txBody>
          <a:bodyPr>
            <a:normAutofit fontScale="90000"/>
          </a:bodyPr>
          <a:lstStyle/>
          <a:p>
            <a:pPr algn="ctr"/>
            <a:r>
              <a:rPr lang="en-US" sz="3200" dirty="0"/>
              <a:t>Example of Data with </a:t>
            </a:r>
            <a:r>
              <a:rPr lang="en-US" sz="3200" dirty="0" smtClean="0"/>
              <a:t>Different Variables</a:t>
            </a:r>
            <a:endParaRPr lang="en-US" sz="3200" dirty="0"/>
          </a:p>
        </p:txBody>
      </p:sp>
      <p:sp>
        <p:nvSpPr>
          <p:cNvPr id="6" name="Content Placeholder 5"/>
          <p:cNvSpPr>
            <a:spLocks noGrp="1"/>
          </p:cNvSpPr>
          <p:nvPr>
            <p:ph sz="quarter" idx="1"/>
          </p:nvPr>
        </p:nvSpPr>
        <p:spPr>
          <a:xfrm>
            <a:off x="173115" y="1066802"/>
            <a:ext cx="8970886" cy="5135563"/>
          </a:xfrm>
        </p:spPr>
        <p:txBody>
          <a:bodyPr>
            <a:normAutofit/>
          </a:bodyPr>
          <a:lstStyle/>
          <a:p>
            <a:r>
              <a:rPr lang="en-US" sz="2000" dirty="0"/>
              <a:t>The above data set contains information about the drivers of different countries, their weight, gender, speed of vehicle(car) they drive. The data can be used to analyze the following :</a:t>
            </a:r>
          </a:p>
          <a:p>
            <a:pPr marL="0" indent="0">
              <a:buNone/>
            </a:pPr>
            <a:r>
              <a:rPr lang="en-US" sz="2000" dirty="0" err="1"/>
              <a:t>i</a:t>
            </a:r>
            <a:r>
              <a:rPr lang="en-US" sz="2000" dirty="0"/>
              <a:t>) What is the average speed of </a:t>
            </a:r>
            <a:r>
              <a:rPr lang="en-US" sz="2000" dirty="0" err="1"/>
              <a:t>indian</a:t>
            </a:r>
            <a:r>
              <a:rPr lang="en-US" sz="2000" dirty="0"/>
              <a:t> drivers?</a:t>
            </a:r>
          </a:p>
          <a:p>
            <a:pPr marL="0" indent="0">
              <a:buNone/>
            </a:pPr>
            <a:r>
              <a:rPr lang="en-US" sz="2000" dirty="0"/>
              <a:t>ii) What is the general speed of female drivers from Italy?</a:t>
            </a:r>
          </a:p>
          <a:p>
            <a:pPr marL="0" indent="0">
              <a:buNone/>
            </a:pPr>
            <a:r>
              <a:rPr lang="en-US" sz="2000" dirty="0"/>
              <a:t>iii) Whether Male drivers drive fast or female?</a:t>
            </a:r>
          </a:p>
          <a:p>
            <a:pPr marL="0" indent="0">
              <a:buNone/>
            </a:pP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xmlns="" val="112317367"/>
              </p:ext>
            </p:extLst>
          </p:nvPr>
        </p:nvGraphicFramePr>
        <p:xfrm>
          <a:off x="838200" y="3036164"/>
          <a:ext cx="7391400" cy="3008783"/>
        </p:xfrm>
        <a:graphic>
          <a:graphicData uri="http://schemas.openxmlformats.org/drawingml/2006/table">
            <a:tbl>
              <a:tblPr/>
              <a:tblGrid>
                <a:gridCol w="1231900">
                  <a:extLst>
                    <a:ext uri="{9D8B030D-6E8A-4147-A177-3AD203B41FA5}">
                      <a16:colId xmlns:a16="http://schemas.microsoft.com/office/drawing/2014/main" xmlns="" val="20000"/>
                    </a:ext>
                  </a:extLst>
                </a:gridCol>
                <a:gridCol w="1231900">
                  <a:extLst>
                    <a:ext uri="{9D8B030D-6E8A-4147-A177-3AD203B41FA5}">
                      <a16:colId xmlns:a16="http://schemas.microsoft.com/office/drawing/2014/main" xmlns="" val="20001"/>
                    </a:ext>
                  </a:extLst>
                </a:gridCol>
                <a:gridCol w="1231900">
                  <a:extLst>
                    <a:ext uri="{9D8B030D-6E8A-4147-A177-3AD203B41FA5}">
                      <a16:colId xmlns:a16="http://schemas.microsoft.com/office/drawing/2014/main" xmlns="" val="20002"/>
                    </a:ext>
                  </a:extLst>
                </a:gridCol>
                <a:gridCol w="1231900">
                  <a:extLst>
                    <a:ext uri="{9D8B030D-6E8A-4147-A177-3AD203B41FA5}">
                      <a16:colId xmlns:a16="http://schemas.microsoft.com/office/drawing/2014/main" xmlns="" val="20003"/>
                    </a:ext>
                  </a:extLst>
                </a:gridCol>
                <a:gridCol w="1231900">
                  <a:extLst>
                    <a:ext uri="{9D8B030D-6E8A-4147-A177-3AD203B41FA5}">
                      <a16:colId xmlns:a16="http://schemas.microsoft.com/office/drawing/2014/main" xmlns="" val="20004"/>
                    </a:ext>
                  </a:extLst>
                </a:gridCol>
                <a:gridCol w="1231900">
                  <a:extLst>
                    <a:ext uri="{9D8B030D-6E8A-4147-A177-3AD203B41FA5}">
                      <a16:colId xmlns:a16="http://schemas.microsoft.com/office/drawing/2014/main" xmlns="" val="20005"/>
                    </a:ext>
                  </a:extLst>
                </a:gridCol>
              </a:tblGrid>
              <a:tr h="903763">
                <a:tc>
                  <a:txBody>
                    <a:bodyPr/>
                    <a:lstStyle/>
                    <a:p>
                      <a:pPr marL="0" marR="0">
                        <a:lnSpc>
                          <a:spcPct val="115000"/>
                        </a:lnSpc>
                        <a:spcBef>
                          <a:spcPts val="0"/>
                        </a:spcBef>
                        <a:spcAft>
                          <a:spcPts val="1000"/>
                        </a:spcAft>
                      </a:pPr>
                      <a:r>
                        <a:rPr lang="en-US" sz="1600" dirty="0" err="1">
                          <a:solidFill>
                            <a:srgbClr val="FF0000"/>
                          </a:solidFill>
                          <a:latin typeface="Calibri"/>
                          <a:ea typeface="Times New Roman"/>
                          <a:cs typeface="Times New Roman"/>
                        </a:rPr>
                        <a:t>S.No</a:t>
                      </a:r>
                      <a:endParaRPr lang="en-US" sz="1600" dirty="0">
                        <a:solidFill>
                          <a:srgbClr val="FF0000"/>
                        </a:solidFill>
                        <a:latin typeface="Calibri"/>
                        <a:ea typeface="Times New Roman"/>
                        <a:cs typeface="Times New Roman"/>
                      </a:endParaRP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Name of driver</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Country</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Age</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Avg Speed of vehicle</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Gender</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26255">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1</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John</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USA</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28</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80Km/Hr</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M</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26255">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2</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Lisa</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Italy</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35</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65 Km/Hr</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F</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26255">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26255">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100</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Rahul</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India</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rgbClr val="FF0000"/>
                          </a:solidFill>
                          <a:latin typeface="Calibri"/>
                          <a:ea typeface="Times New Roman"/>
                          <a:cs typeface="Times New Roman"/>
                        </a:rPr>
                        <a:t>48</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70Km/</a:t>
                      </a:r>
                      <a:r>
                        <a:rPr lang="en-US" sz="1600" dirty="0" err="1">
                          <a:solidFill>
                            <a:srgbClr val="FF0000"/>
                          </a:solidFill>
                          <a:latin typeface="Calibri"/>
                          <a:ea typeface="Times New Roman"/>
                          <a:cs typeface="Times New Roman"/>
                        </a:rPr>
                        <a:t>Hr</a:t>
                      </a:r>
                      <a:endParaRPr lang="en-US" sz="1600" dirty="0">
                        <a:solidFill>
                          <a:srgbClr val="FF0000"/>
                        </a:solidFill>
                        <a:latin typeface="Calibri"/>
                        <a:ea typeface="Times New Roman"/>
                        <a:cs typeface="Times New Roman"/>
                      </a:endParaRP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rgbClr val="FF0000"/>
                          </a:solidFill>
                          <a:latin typeface="Calibri"/>
                          <a:ea typeface="Times New Roman"/>
                          <a:cs typeface="Times New Roman"/>
                        </a:rPr>
                        <a:t>M</a:t>
                      </a:r>
                    </a:p>
                  </a:txBody>
                  <a:tcPr marL="47625" marR="476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563562"/>
          </a:xfrm>
        </p:spPr>
        <p:txBody>
          <a:bodyPr>
            <a:normAutofit/>
          </a:bodyPr>
          <a:lstStyle/>
          <a:p>
            <a:pPr algn="ctr"/>
            <a:r>
              <a:rPr lang="en-US" sz="3200" b="1" dirty="0"/>
              <a:t>Types of Variable</a:t>
            </a:r>
          </a:p>
        </p:txBody>
      </p:sp>
      <p:sp>
        <p:nvSpPr>
          <p:cNvPr id="3" name="Content Placeholder 2"/>
          <p:cNvSpPr>
            <a:spLocks noGrp="1"/>
          </p:cNvSpPr>
          <p:nvPr>
            <p:ph sz="quarter" idx="1"/>
          </p:nvPr>
        </p:nvSpPr>
        <p:spPr>
          <a:xfrm>
            <a:off x="457200" y="990601"/>
            <a:ext cx="8305800" cy="3939540"/>
          </a:xfrm>
        </p:spPr>
        <p:txBody>
          <a:bodyPr/>
          <a:lstStyle/>
          <a:p>
            <a:pPr algn="just"/>
            <a:r>
              <a:rPr lang="en-US" dirty="0"/>
              <a:t>Numerical ( Quantitative)- Takes numerical values which can be added, subtracted etc</a:t>
            </a:r>
          </a:p>
          <a:p>
            <a:pPr indent="1588" algn="just">
              <a:buFont typeface="Wingdings" pitchFamily="2" charset="2"/>
              <a:buChar char="Ø"/>
            </a:pPr>
            <a:r>
              <a:rPr lang="en-US" dirty="0"/>
              <a:t>Continuous </a:t>
            </a:r>
          </a:p>
          <a:p>
            <a:pPr indent="1588" algn="just">
              <a:buFont typeface="Wingdings" pitchFamily="2" charset="2"/>
              <a:buChar char="Ø"/>
            </a:pPr>
            <a:r>
              <a:rPr lang="en-US" dirty="0"/>
              <a:t>Discrete</a:t>
            </a:r>
          </a:p>
          <a:p>
            <a:pPr indent="-282575" algn="just"/>
            <a:r>
              <a:rPr lang="en-US" dirty="0"/>
              <a:t>Categorical ( Qualitative)- Takes on a limited number of distinct categories.</a:t>
            </a:r>
          </a:p>
          <a:p>
            <a:pPr indent="122238" algn="just">
              <a:buFont typeface="Wingdings" pitchFamily="2" charset="2"/>
              <a:buChar char="Ø"/>
            </a:pPr>
            <a:r>
              <a:rPr lang="en-US" dirty="0"/>
              <a:t>Ordinal</a:t>
            </a:r>
          </a:p>
          <a:p>
            <a:pPr indent="122238" algn="just">
              <a:buFont typeface="Wingdings" pitchFamily="2" charset="2"/>
              <a:buChar char="Ø"/>
            </a:pPr>
            <a:r>
              <a:rPr lang="en-US" dirty="0"/>
              <a:t>Regular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15962"/>
          </a:xfrm>
        </p:spPr>
        <p:txBody>
          <a:bodyPr>
            <a:normAutofit/>
          </a:bodyPr>
          <a:lstStyle/>
          <a:p>
            <a:pPr algn="ctr"/>
            <a:r>
              <a:rPr lang="en-US" dirty="0"/>
              <a:t>Numerical Variable</a:t>
            </a:r>
          </a:p>
        </p:txBody>
      </p:sp>
      <p:sp>
        <p:nvSpPr>
          <p:cNvPr id="3" name="Content Placeholder 2"/>
          <p:cNvSpPr>
            <a:spLocks noGrp="1"/>
          </p:cNvSpPr>
          <p:nvPr>
            <p:ph sz="quarter" idx="1"/>
          </p:nvPr>
        </p:nvSpPr>
        <p:spPr>
          <a:xfrm>
            <a:off x="457200" y="1219202"/>
            <a:ext cx="8229600" cy="4924425"/>
          </a:xfrm>
        </p:spPr>
        <p:txBody>
          <a:bodyPr/>
          <a:lstStyle/>
          <a:p>
            <a:pPr algn="just"/>
            <a:r>
              <a:rPr lang="en-US" dirty="0"/>
              <a:t>Continuous Variable : Takes any of the value in given range </a:t>
            </a:r>
            <a:r>
              <a:rPr lang="en-US" dirty="0" err="1"/>
              <a:t>e.g</a:t>
            </a:r>
            <a:r>
              <a:rPr lang="en-US" dirty="0"/>
              <a:t> height.</a:t>
            </a:r>
          </a:p>
          <a:p>
            <a:pPr algn="just"/>
            <a:r>
              <a:rPr lang="en-US" dirty="0"/>
              <a:t>Discrete Variable: Takes one of the specific set of numerical values </a:t>
            </a:r>
            <a:r>
              <a:rPr lang="en-US" dirty="0" err="1"/>
              <a:t>e.g</a:t>
            </a:r>
            <a:r>
              <a:rPr lang="en-US" dirty="0"/>
              <a:t> number of two wheelers ,no. of houses a person has.</a:t>
            </a:r>
          </a:p>
          <a:p>
            <a:pPr algn="just"/>
            <a:r>
              <a:rPr lang="en-US" dirty="0"/>
              <a:t>Height is a continuous variable but we tend to report it as discrete variable by rounding its value. Thus rounding of continuous variable make them appear as discrete.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1"/>
            <a:ext cx="6400800" cy="762000"/>
          </a:xfrm>
        </p:spPr>
        <p:txBody>
          <a:bodyPr/>
          <a:lstStyle/>
          <a:p>
            <a:pPr algn="ctr"/>
            <a:r>
              <a:rPr lang="en-US" dirty="0"/>
              <a:t>Categorical Variable</a:t>
            </a:r>
          </a:p>
        </p:txBody>
      </p:sp>
      <p:sp>
        <p:nvSpPr>
          <p:cNvPr id="3" name="Content Placeholder 2"/>
          <p:cNvSpPr>
            <a:spLocks noGrp="1"/>
          </p:cNvSpPr>
          <p:nvPr>
            <p:ph sz="quarter" idx="1"/>
          </p:nvPr>
        </p:nvSpPr>
        <p:spPr/>
        <p:txBody>
          <a:bodyPr>
            <a:normAutofit fontScale="77500" lnSpcReduction="20000"/>
          </a:bodyPr>
          <a:lstStyle/>
          <a:p>
            <a:pPr algn="just">
              <a:lnSpc>
                <a:spcPct val="150000"/>
              </a:lnSpc>
            </a:pPr>
            <a:r>
              <a:rPr lang="en-US" dirty="0"/>
              <a:t>Ordinal categorical variable: The categorical variables having ordered level are ordinal variables </a:t>
            </a:r>
            <a:r>
              <a:rPr lang="en-US" dirty="0" err="1"/>
              <a:t>e.g</a:t>
            </a:r>
            <a:r>
              <a:rPr lang="en-US" dirty="0"/>
              <a:t> customer satisfaction survey for a service can be very satisfactory, satisfactory , neutral , unsatisfactory , very unsatisfactory   or speed if low, medium , high etc.</a:t>
            </a:r>
          </a:p>
          <a:p>
            <a:pPr algn="just">
              <a:lnSpc>
                <a:spcPct val="150000"/>
              </a:lnSpc>
            </a:pPr>
            <a:r>
              <a:rPr lang="en-US" dirty="0"/>
              <a:t>Regular categorical variable: Does not have any order. </a:t>
            </a:r>
            <a:r>
              <a:rPr lang="en-US" dirty="0" err="1"/>
              <a:t>E.g</a:t>
            </a:r>
            <a:r>
              <a:rPr lang="en-US" dirty="0"/>
              <a:t> which chocolate do you like dark or white, gender is female or male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01000" cy="697230"/>
          </a:xfrm>
        </p:spPr>
        <p:txBody>
          <a:bodyPr>
            <a:normAutofit fontScale="90000"/>
          </a:bodyPr>
          <a:lstStyle/>
          <a:p>
            <a:pPr algn="ctr"/>
            <a:r>
              <a:rPr lang="en-US" sz="3600" dirty="0"/>
              <a:t>Case Study : Google Transparency Report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645733760"/>
              </p:ext>
            </p:extLst>
          </p:nvPr>
        </p:nvGraphicFramePr>
        <p:xfrm>
          <a:off x="381000" y="1143000"/>
          <a:ext cx="8536231" cy="5502016"/>
        </p:xfrm>
        <a:graphic>
          <a:graphicData uri="http://schemas.openxmlformats.org/drawingml/2006/table">
            <a:tbl>
              <a:tblPr firstRow="1" bandRow="1">
                <a:tableStyleId>{5C22544A-7EE6-4342-B048-85BDC9FD1C3A}</a:tableStyleId>
              </a:tblPr>
              <a:tblGrid>
                <a:gridCol w="1085564">
                  <a:extLst>
                    <a:ext uri="{9D8B030D-6E8A-4147-A177-3AD203B41FA5}">
                      <a16:colId xmlns:a16="http://schemas.microsoft.com/office/drawing/2014/main" xmlns="" val="20000"/>
                    </a:ext>
                  </a:extLst>
                </a:gridCol>
                <a:gridCol w="919238">
                  <a:extLst>
                    <a:ext uri="{9D8B030D-6E8A-4147-A177-3AD203B41FA5}">
                      <a16:colId xmlns:a16="http://schemas.microsoft.com/office/drawing/2014/main" xmlns="" val="20001"/>
                    </a:ext>
                  </a:extLst>
                </a:gridCol>
                <a:gridCol w="964779">
                  <a:extLst>
                    <a:ext uri="{9D8B030D-6E8A-4147-A177-3AD203B41FA5}">
                      <a16:colId xmlns:a16="http://schemas.microsoft.com/office/drawing/2014/main" xmlns="" val="20002"/>
                    </a:ext>
                  </a:extLst>
                </a:gridCol>
                <a:gridCol w="994649">
                  <a:extLst>
                    <a:ext uri="{9D8B030D-6E8A-4147-A177-3AD203B41FA5}">
                      <a16:colId xmlns:a16="http://schemas.microsoft.com/office/drawing/2014/main" xmlns="" val="20003"/>
                    </a:ext>
                  </a:extLst>
                </a:gridCol>
                <a:gridCol w="1270001">
                  <a:extLst>
                    <a:ext uri="{9D8B030D-6E8A-4147-A177-3AD203B41FA5}">
                      <a16:colId xmlns:a16="http://schemas.microsoft.com/office/drawing/2014/main" xmlns="" val="20004"/>
                    </a:ext>
                  </a:extLst>
                </a:gridCol>
                <a:gridCol w="1524000">
                  <a:extLst>
                    <a:ext uri="{9D8B030D-6E8A-4147-A177-3AD203B41FA5}">
                      <a16:colId xmlns:a16="http://schemas.microsoft.com/office/drawing/2014/main" xmlns="" val="20005"/>
                    </a:ext>
                  </a:extLst>
                </a:gridCol>
                <a:gridCol w="1778000">
                  <a:extLst>
                    <a:ext uri="{9D8B030D-6E8A-4147-A177-3AD203B41FA5}">
                      <a16:colId xmlns:a16="http://schemas.microsoft.com/office/drawing/2014/main" xmlns="" val="20006"/>
                    </a:ext>
                  </a:extLst>
                </a:gridCol>
              </a:tblGrid>
              <a:tr h="655696">
                <a:tc>
                  <a:txBody>
                    <a:bodyPr/>
                    <a:lstStyle/>
                    <a:p>
                      <a:pPr algn="ctr"/>
                      <a:r>
                        <a:rPr lang="en-US" dirty="0"/>
                        <a:t>Country</a:t>
                      </a:r>
                    </a:p>
                  </a:txBody>
                  <a:tcPr marL="64770" marR="64770"/>
                </a:tc>
                <a:tc>
                  <a:txBody>
                    <a:bodyPr/>
                    <a:lstStyle/>
                    <a:p>
                      <a:pPr algn="ctr"/>
                      <a:r>
                        <a:rPr lang="en-US" dirty="0" err="1"/>
                        <a:t>Cr_req</a:t>
                      </a:r>
                      <a:endParaRPr lang="en-US" dirty="0"/>
                    </a:p>
                  </a:txBody>
                  <a:tcPr marL="64770" marR="64770"/>
                </a:tc>
                <a:tc>
                  <a:txBody>
                    <a:bodyPr/>
                    <a:lstStyle/>
                    <a:p>
                      <a:pPr algn="ctr"/>
                      <a:r>
                        <a:rPr lang="en-US" dirty="0" err="1"/>
                        <a:t>Cr_comply</a:t>
                      </a:r>
                      <a:endParaRPr lang="en-US" dirty="0"/>
                    </a:p>
                  </a:txBody>
                  <a:tcPr marL="64770" marR="64770"/>
                </a:tc>
                <a:tc>
                  <a:txBody>
                    <a:bodyPr/>
                    <a:lstStyle/>
                    <a:p>
                      <a:pPr algn="ctr"/>
                      <a:r>
                        <a:rPr lang="en-US" dirty="0" err="1"/>
                        <a:t>Ud_req</a:t>
                      </a:r>
                      <a:endParaRPr lang="en-US" dirty="0"/>
                    </a:p>
                  </a:txBody>
                  <a:tcPr marL="64770" marR="64770"/>
                </a:tc>
                <a:tc>
                  <a:txBody>
                    <a:bodyPr/>
                    <a:lstStyle/>
                    <a:p>
                      <a:pPr algn="ctr"/>
                      <a:r>
                        <a:rPr lang="en-US" dirty="0" err="1"/>
                        <a:t>Ud_comply</a:t>
                      </a:r>
                      <a:endParaRPr lang="en-US" dirty="0"/>
                    </a:p>
                  </a:txBody>
                  <a:tcPr marL="64770" marR="64770"/>
                </a:tc>
                <a:tc>
                  <a:txBody>
                    <a:bodyPr/>
                    <a:lstStyle/>
                    <a:p>
                      <a:pPr algn="ctr"/>
                      <a:r>
                        <a:rPr lang="en-US" dirty="0"/>
                        <a:t>Hemisphere</a:t>
                      </a:r>
                    </a:p>
                  </a:txBody>
                  <a:tcPr marL="64770" marR="64770"/>
                </a:tc>
                <a:tc>
                  <a:txBody>
                    <a:bodyPr/>
                    <a:lstStyle/>
                    <a:p>
                      <a:pPr algn="ctr"/>
                      <a:r>
                        <a:rPr lang="en-US" dirty="0" err="1"/>
                        <a:t>hdi</a:t>
                      </a:r>
                      <a:endParaRPr lang="en-US" dirty="0"/>
                    </a:p>
                  </a:txBody>
                  <a:tcPr marL="64770" marR="64770"/>
                </a:tc>
                <a:extLst>
                  <a:ext uri="{0D108BD9-81ED-4DB2-BD59-A6C34878D82A}">
                    <a16:rowId xmlns:a16="http://schemas.microsoft.com/office/drawing/2014/main" xmlns="" val="10000"/>
                  </a:ext>
                </a:extLst>
              </a:tr>
              <a:tr h="515189">
                <a:tc>
                  <a:txBody>
                    <a:bodyPr/>
                    <a:lstStyle/>
                    <a:p>
                      <a:pPr algn="ctr">
                        <a:lnSpc>
                          <a:spcPct val="150000"/>
                        </a:lnSpc>
                      </a:pPr>
                      <a:r>
                        <a:rPr lang="en-US" sz="2400" dirty="0"/>
                        <a:t>Argentina</a:t>
                      </a:r>
                    </a:p>
                  </a:txBody>
                  <a:tcPr marL="64770" marR="64770"/>
                </a:tc>
                <a:tc>
                  <a:txBody>
                    <a:bodyPr/>
                    <a:lstStyle/>
                    <a:p>
                      <a:pPr algn="ctr">
                        <a:lnSpc>
                          <a:spcPct val="150000"/>
                        </a:lnSpc>
                      </a:pPr>
                      <a:r>
                        <a:rPr lang="en-US" sz="2400" dirty="0"/>
                        <a:t>21</a:t>
                      </a:r>
                    </a:p>
                  </a:txBody>
                  <a:tcPr marL="64770" marR="64770"/>
                </a:tc>
                <a:tc>
                  <a:txBody>
                    <a:bodyPr/>
                    <a:lstStyle/>
                    <a:p>
                      <a:pPr algn="ctr">
                        <a:lnSpc>
                          <a:spcPct val="150000"/>
                        </a:lnSpc>
                      </a:pPr>
                      <a:r>
                        <a:rPr lang="en-US" sz="2400" dirty="0"/>
                        <a:t>100</a:t>
                      </a:r>
                    </a:p>
                  </a:txBody>
                  <a:tcPr marL="64770" marR="64770"/>
                </a:tc>
                <a:tc>
                  <a:txBody>
                    <a:bodyPr/>
                    <a:lstStyle/>
                    <a:p>
                      <a:pPr algn="ctr">
                        <a:lnSpc>
                          <a:spcPct val="150000"/>
                        </a:lnSpc>
                      </a:pPr>
                      <a:r>
                        <a:rPr lang="en-US" sz="2400" dirty="0"/>
                        <a:t>134</a:t>
                      </a:r>
                    </a:p>
                  </a:txBody>
                  <a:tcPr marL="64770" marR="64770"/>
                </a:tc>
                <a:tc>
                  <a:txBody>
                    <a:bodyPr/>
                    <a:lstStyle/>
                    <a:p>
                      <a:pPr algn="ctr">
                        <a:lnSpc>
                          <a:spcPct val="150000"/>
                        </a:lnSpc>
                      </a:pPr>
                      <a:r>
                        <a:rPr lang="en-US" sz="2400" dirty="0"/>
                        <a:t>32</a:t>
                      </a:r>
                    </a:p>
                  </a:txBody>
                  <a:tcPr marL="64770" marR="64770"/>
                </a:tc>
                <a:tc>
                  <a:txBody>
                    <a:bodyPr/>
                    <a:lstStyle/>
                    <a:p>
                      <a:pPr algn="ctr">
                        <a:lnSpc>
                          <a:spcPct val="150000"/>
                        </a:lnSpc>
                      </a:pPr>
                      <a:r>
                        <a:rPr lang="en-US" sz="2400" dirty="0"/>
                        <a:t>Southern</a:t>
                      </a:r>
                    </a:p>
                  </a:txBody>
                  <a:tcPr marL="64770" marR="64770"/>
                </a:tc>
                <a:tc>
                  <a:txBody>
                    <a:bodyPr/>
                    <a:lstStyle/>
                    <a:p>
                      <a:pPr algn="ctr">
                        <a:lnSpc>
                          <a:spcPct val="150000"/>
                        </a:lnSpc>
                      </a:pPr>
                      <a:r>
                        <a:rPr lang="en-US" sz="2400" dirty="0"/>
                        <a:t>Very high</a:t>
                      </a:r>
                    </a:p>
                  </a:txBody>
                  <a:tcPr marL="64770" marR="64770"/>
                </a:tc>
                <a:extLst>
                  <a:ext uri="{0D108BD9-81ED-4DB2-BD59-A6C34878D82A}">
                    <a16:rowId xmlns:a16="http://schemas.microsoft.com/office/drawing/2014/main" xmlns="" val="10001"/>
                  </a:ext>
                </a:extLst>
              </a:tr>
              <a:tr h="468354">
                <a:tc>
                  <a:txBody>
                    <a:bodyPr/>
                    <a:lstStyle/>
                    <a:p>
                      <a:pPr algn="ctr">
                        <a:lnSpc>
                          <a:spcPct val="150000"/>
                        </a:lnSpc>
                      </a:pPr>
                      <a:r>
                        <a:rPr lang="en-US" sz="2400" dirty="0"/>
                        <a:t>Australia</a:t>
                      </a:r>
                    </a:p>
                  </a:txBody>
                  <a:tcPr marL="64770" marR="64770"/>
                </a:tc>
                <a:tc>
                  <a:txBody>
                    <a:bodyPr/>
                    <a:lstStyle/>
                    <a:p>
                      <a:pPr algn="ctr">
                        <a:lnSpc>
                          <a:spcPct val="150000"/>
                        </a:lnSpc>
                      </a:pPr>
                      <a:r>
                        <a:rPr lang="en-US" sz="2400" dirty="0"/>
                        <a:t>10</a:t>
                      </a:r>
                    </a:p>
                  </a:txBody>
                  <a:tcPr marL="64770" marR="64770"/>
                </a:tc>
                <a:tc>
                  <a:txBody>
                    <a:bodyPr/>
                    <a:lstStyle/>
                    <a:p>
                      <a:pPr algn="ctr">
                        <a:lnSpc>
                          <a:spcPct val="150000"/>
                        </a:lnSpc>
                      </a:pPr>
                      <a:r>
                        <a:rPr lang="en-US" sz="2400" dirty="0"/>
                        <a:t>40</a:t>
                      </a:r>
                    </a:p>
                  </a:txBody>
                  <a:tcPr marL="64770" marR="64770"/>
                </a:tc>
                <a:tc>
                  <a:txBody>
                    <a:bodyPr/>
                    <a:lstStyle/>
                    <a:p>
                      <a:pPr algn="ctr">
                        <a:lnSpc>
                          <a:spcPct val="150000"/>
                        </a:lnSpc>
                      </a:pPr>
                      <a:r>
                        <a:rPr lang="en-US" sz="2400" dirty="0"/>
                        <a:t>361</a:t>
                      </a:r>
                    </a:p>
                  </a:txBody>
                  <a:tcPr marL="64770" marR="64770"/>
                </a:tc>
                <a:tc>
                  <a:txBody>
                    <a:bodyPr/>
                    <a:lstStyle/>
                    <a:p>
                      <a:pPr algn="ctr">
                        <a:lnSpc>
                          <a:spcPct val="150000"/>
                        </a:lnSpc>
                      </a:pPr>
                      <a:r>
                        <a:rPr lang="en-US" sz="2400" dirty="0"/>
                        <a:t>73</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Southern</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Very high</a:t>
                      </a:r>
                    </a:p>
                  </a:txBody>
                  <a:tcPr marL="64770" marR="64770"/>
                </a:tc>
                <a:extLst>
                  <a:ext uri="{0D108BD9-81ED-4DB2-BD59-A6C34878D82A}">
                    <a16:rowId xmlns:a16="http://schemas.microsoft.com/office/drawing/2014/main" xmlns="" val="10002"/>
                  </a:ext>
                </a:extLst>
              </a:tr>
              <a:tr h="468354">
                <a:tc>
                  <a:txBody>
                    <a:bodyPr/>
                    <a:lstStyle/>
                    <a:p>
                      <a:pPr algn="ctr">
                        <a:lnSpc>
                          <a:spcPct val="150000"/>
                        </a:lnSpc>
                      </a:pPr>
                      <a:r>
                        <a:rPr lang="en-US" sz="2400" dirty="0"/>
                        <a:t>Belgium</a:t>
                      </a:r>
                    </a:p>
                  </a:txBody>
                  <a:tcPr marL="64770" marR="64770"/>
                </a:tc>
                <a:tc>
                  <a:txBody>
                    <a:bodyPr/>
                    <a:lstStyle/>
                    <a:p>
                      <a:pPr algn="ctr">
                        <a:lnSpc>
                          <a:spcPct val="150000"/>
                        </a:lnSpc>
                      </a:pPr>
                      <a:r>
                        <a:rPr lang="en-US" sz="2400" dirty="0"/>
                        <a:t>6</a:t>
                      </a:r>
                    </a:p>
                  </a:txBody>
                  <a:tcPr marL="64770" marR="64770"/>
                </a:tc>
                <a:tc>
                  <a:txBody>
                    <a:bodyPr/>
                    <a:lstStyle/>
                    <a:p>
                      <a:pPr algn="ctr">
                        <a:lnSpc>
                          <a:spcPct val="150000"/>
                        </a:lnSpc>
                      </a:pPr>
                      <a:r>
                        <a:rPr lang="en-US" sz="2400" dirty="0"/>
                        <a:t>100</a:t>
                      </a:r>
                    </a:p>
                  </a:txBody>
                  <a:tcPr marL="64770" marR="64770"/>
                </a:tc>
                <a:tc>
                  <a:txBody>
                    <a:bodyPr/>
                    <a:lstStyle/>
                    <a:p>
                      <a:pPr algn="ctr">
                        <a:lnSpc>
                          <a:spcPct val="150000"/>
                        </a:lnSpc>
                      </a:pPr>
                      <a:r>
                        <a:rPr lang="en-US" sz="2400" dirty="0"/>
                        <a:t>90</a:t>
                      </a:r>
                    </a:p>
                  </a:txBody>
                  <a:tcPr marL="64770" marR="64770"/>
                </a:tc>
                <a:tc>
                  <a:txBody>
                    <a:bodyPr/>
                    <a:lstStyle/>
                    <a:p>
                      <a:pPr algn="ctr">
                        <a:lnSpc>
                          <a:spcPct val="150000"/>
                        </a:lnSpc>
                      </a:pPr>
                      <a:r>
                        <a:rPr lang="en-US" sz="2400" dirty="0"/>
                        <a:t>67</a:t>
                      </a:r>
                    </a:p>
                  </a:txBody>
                  <a:tcPr marL="64770" marR="64770"/>
                </a:tc>
                <a:tc>
                  <a:txBody>
                    <a:bodyPr/>
                    <a:lstStyle/>
                    <a:p>
                      <a:pPr algn="ctr">
                        <a:lnSpc>
                          <a:spcPct val="150000"/>
                        </a:lnSpc>
                      </a:pPr>
                      <a:r>
                        <a:rPr lang="en-US" sz="2400" dirty="0"/>
                        <a:t>Northern</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Very high</a:t>
                      </a:r>
                    </a:p>
                  </a:txBody>
                  <a:tcPr marL="64770" marR="64770"/>
                </a:tc>
                <a:extLst>
                  <a:ext uri="{0D108BD9-81ED-4DB2-BD59-A6C34878D82A}">
                    <a16:rowId xmlns:a16="http://schemas.microsoft.com/office/drawing/2014/main" xmlns="" val="10003"/>
                  </a:ext>
                </a:extLst>
              </a:tr>
              <a:tr h="468354">
                <a:tc>
                  <a:txBody>
                    <a:bodyPr/>
                    <a:lstStyle/>
                    <a:p>
                      <a:pPr algn="ctr">
                        <a:lnSpc>
                          <a:spcPct val="150000"/>
                        </a:lnSpc>
                      </a:pPr>
                      <a:r>
                        <a:rPr lang="en-US" sz="2400" dirty="0"/>
                        <a:t>Brazil</a:t>
                      </a:r>
                    </a:p>
                  </a:txBody>
                  <a:tcPr marL="64770" marR="64770"/>
                </a:tc>
                <a:tc>
                  <a:txBody>
                    <a:bodyPr/>
                    <a:lstStyle/>
                    <a:p>
                      <a:pPr algn="ctr">
                        <a:lnSpc>
                          <a:spcPct val="150000"/>
                        </a:lnSpc>
                      </a:pPr>
                      <a:r>
                        <a:rPr lang="en-US" sz="2400" dirty="0"/>
                        <a:t>224</a:t>
                      </a:r>
                    </a:p>
                  </a:txBody>
                  <a:tcPr marL="64770" marR="64770"/>
                </a:tc>
                <a:tc>
                  <a:txBody>
                    <a:bodyPr/>
                    <a:lstStyle/>
                    <a:p>
                      <a:pPr algn="ctr">
                        <a:lnSpc>
                          <a:spcPct val="150000"/>
                        </a:lnSpc>
                      </a:pPr>
                      <a:r>
                        <a:rPr lang="en-US" sz="2400" dirty="0"/>
                        <a:t>67</a:t>
                      </a:r>
                    </a:p>
                  </a:txBody>
                  <a:tcPr marL="64770" marR="64770"/>
                </a:tc>
                <a:tc>
                  <a:txBody>
                    <a:bodyPr/>
                    <a:lstStyle/>
                    <a:p>
                      <a:pPr algn="ctr">
                        <a:lnSpc>
                          <a:spcPct val="150000"/>
                        </a:lnSpc>
                      </a:pPr>
                      <a:r>
                        <a:rPr lang="en-US" sz="2400" dirty="0"/>
                        <a:t>703</a:t>
                      </a:r>
                    </a:p>
                  </a:txBody>
                  <a:tcPr marL="64770" marR="64770"/>
                </a:tc>
                <a:tc>
                  <a:txBody>
                    <a:bodyPr/>
                    <a:lstStyle/>
                    <a:p>
                      <a:pPr algn="ctr">
                        <a:lnSpc>
                          <a:spcPct val="150000"/>
                        </a:lnSpc>
                      </a:pPr>
                      <a:r>
                        <a:rPr lang="en-US" sz="2400" dirty="0"/>
                        <a:t>82</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Southern</a:t>
                      </a:r>
                    </a:p>
                  </a:txBody>
                  <a:tcPr marL="64770" marR="64770"/>
                </a:tc>
                <a:tc>
                  <a:txBody>
                    <a:bodyPr/>
                    <a:lstStyle/>
                    <a:p>
                      <a:pPr algn="ctr">
                        <a:lnSpc>
                          <a:spcPct val="150000"/>
                        </a:lnSpc>
                      </a:pPr>
                      <a:r>
                        <a:rPr lang="en-US" sz="2400" dirty="0"/>
                        <a:t>high</a:t>
                      </a:r>
                    </a:p>
                  </a:txBody>
                  <a:tcPr marL="64770" marR="64770"/>
                </a:tc>
                <a:extLst>
                  <a:ext uri="{0D108BD9-81ED-4DB2-BD59-A6C34878D82A}">
                    <a16:rowId xmlns:a16="http://schemas.microsoft.com/office/drawing/2014/main" xmlns="" val="10004"/>
                  </a:ext>
                </a:extLst>
              </a:tr>
              <a:tr h="468354">
                <a:tc>
                  <a:txBody>
                    <a:bodyPr/>
                    <a:lstStyle/>
                    <a:p>
                      <a:pPr algn="ctr">
                        <a:lnSpc>
                          <a:spcPct val="150000"/>
                        </a:lnSpc>
                      </a:pPr>
                      <a:r>
                        <a:rPr lang="en-US" sz="2400" dirty="0"/>
                        <a:t>USA</a:t>
                      </a:r>
                    </a:p>
                  </a:txBody>
                  <a:tcPr marL="64770" marR="64770"/>
                </a:tc>
                <a:tc>
                  <a:txBody>
                    <a:bodyPr/>
                    <a:lstStyle/>
                    <a:p>
                      <a:pPr algn="ctr">
                        <a:lnSpc>
                          <a:spcPct val="150000"/>
                        </a:lnSpc>
                      </a:pPr>
                      <a:r>
                        <a:rPr lang="en-US" sz="2400" dirty="0"/>
                        <a:t>92</a:t>
                      </a:r>
                    </a:p>
                  </a:txBody>
                  <a:tcPr marL="64770" marR="64770"/>
                </a:tc>
                <a:tc>
                  <a:txBody>
                    <a:bodyPr/>
                    <a:lstStyle/>
                    <a:p>
                      <a:pPr algn="ctr">
                        <a:lnSpc>
                          <a:spcPct val="150000"/>
                        </a:lnSpc>
                      </a:pPr>
                      <a:r>
                        <a:rPr lang="en-US" sz="2400" dirty="0"/>
                        <a:t>63</a:t>
                      </a:r>
                    </a:p>
                  </a:txBody>
                  <a:tcPr marL="64770" marR="64770"/>
                </a:tc>
                <a:tc>
                  <a:txBody>
                    <a:bodyPr/>
                    <a:lstStyle/>
                    <a:p>
                      <a:pPr algn="ctr">
                        <a:lnSpc>
                          <a:spcPct val="150000"/>
                        </a:lnSpc>
                      </a:pPr>
                      <a:r>
                        <a:rPr lang="en-US" sz="2400" dirty="0"/>
                        <a:t>5950</a:t>
                      </a:r>
                    </a:p>
                  </a:txBody>
                  <a:tcPr marL="64770" marR="64770"/>
                </a:tc>
                <a:tc>
                  <a:txBody>
                    <a:bodyPr/>
                    <a:lstStyle/>
                    <a:p>
                      <a:pPr algn="ctr">
                        <a:lnSpc>
                          <a:spcPct val="150000"/>
                        </a:lnSpc>
                      </a:pPr>
                      <a:r>
                        <a:rPr lang="en-US" sz="2400" dirty="0"/>
                        <a:t>93</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Northern</a:t>
                      </a:r>
                    </a:p>
                  </a:txBody>
                  <a:tcPr marL="64770" marR="6477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Very high</a:t>
                      </a:r>
                    </a:p>
                  </a:txBody>
                  <a:tcPr marL="64770" marR="64770"/>
                </a:tc>
                <a:extLst>
                  <a:ext uri="{0D108BD9-81ED-4DB2-BD59-A6C34878D82A}">
                    <a16:rowId xmlns:a16="http://schemas.microsoft.com/office/drawing/2014/main" xmlns=""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39762"/>
          </a:xfrm>
        </p:spPr>
        <p:txBody>
          <a:bodyPr>
            <a:normAutofit/>
          </a:bodyPr>
          <a:lstStyle/>
          <a:p>
            <a:pPr algn="ctr"/>
            <a:r>
              <a:rPr lang="en-US" sz="3600" dirty="0"/>
              <a:t>Why to study Data Science?</a:t>
            </a:r>
          </a:p>
        </p:txBody>
      </p:sp>
      <p:sp>
        <p:nvSpPr>
          <p:cNvPr id="3" name="Content Placeholder 2"/>
          <p:cNvSpPr>
            <a:spLocks noGrp="1"/>
          </p:cNvSpPr>
          <p:nvPr>
            <p:ph sz="quarter" idx="1"/>
          </p:nvPr>
        </p:nvSpPr>
        <p:spPr>
          <a:xfrm>
            <a:off x="1485900" y="1066802"/>
            <a:ext cx="6172200" cy="5059363"/>
          </a:xfrm>
        </p:spPr>
        <p:txBody>
          <a:bodyPr>
            <a:normAutofit fontScale="92500" lnSpcReduction="20000"/>
          </a:bodyPr>
          <a:lstStyle/>
          <a:p>
            <a:pPr algn="just">
              <a:buNone/>
            </a:pPr>
            <a:r>
              <a:rPr lang="en-US" dirty="0"/>
              <a:t>Lots of data everywhere around you.</a:t>
            </a:r>
          </a:p>
          <a:p>
            <a:pPr algn="just"/>
            <a:r>
              <a:rPr lang="en-US" dirty="0"/>
              <a:t>Social Media</a:t>
            </a:r>
          </a:p>
          <a:p>
            <a:pPr algn="just"/>
            <a:r>
              <a:rPr lang="en-US" dirty="0"/>
              <a:t>Banking</a:t>
            </a:r>
          </a:p>
          <a:p>
            <a:pPr algn="just"/>
            <a:r>
              <a:rPr lang="en-US" dirty="0"/>
              <a:t>Railways</a:t>
            </a:r>
          </a:p>
          <a:p>
            <a:pPr algn="just"/>
            <a:r>
              <a:rPr lang="en-US" dirty="0"/>
              <a:t>Economic and Finance</a:t>
            </a:r>
          </a:p>
          <a:p>
            <a:pPr algn="just"/>
            <a:r>
              <a:rPr lang="en-US" dirty="0"/>
              <a:t>Sports</a:t>
            </a:r>
          </a:p>
          <a:p>
            <a:pPr algn="just"/>
            <a:r>
              <a:rPr lang="en-US" dirty="0"/>
              <a:t>E-commerce</a:t>
            </a:r>
          </a:p>
          <a:p>
            <a:pPr algn="just"/>
            <a:r>
              <a:rPr lang="en-US" dirty="0"/>
              <a:t>Conversational Agents</a:t>
            </a:r>
          </a:p>
          <a:p>
            <a:pPr algn="just"/>
            <a:r>
              <a:rPr lang="en-US" dirty="0"/>
              <a:t>Transport</a:t>
            </a:r>
          </a:p>
          <a:p>
            <a:pPr algn="just"/>
            <a:r>
              <a:rPr lang="en-US" dirty="0"/>
              <a:t>Health Care</a:t>
            </a:r>
          </a:p>
          <a:p>
            <a:pPr algn="just"/>
            <a:r>
              <a:rPr lang="en-US" dirty="0"/>
              <a:t>Industries</a:t>
            </a:r>
          </a:p>
          <a:p>
            <a:pPr algn="just"/>
            <a:r>
              <a:rPr lang="en-US" dirty="0" err="1"/>
              <a:t>Google,Yahoo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411162"/>
          </a:xfrm>
        </p:spPr>
        <p:txBody>
          <a:bodyPr>
            <a:noAutofit/>
          </a:bodyPr>
          <a:lstStyle/>
          <a:p>
            <a:pPr algn="ctr"/>
            <a:r>
              <a:rPr lang="en-US" sz="3200" b="1" dirty="0"/>
              <a:t>Description of variables</a:t>
            </a:r>
          </a:p>
        </p:txBody>
      </p:sp>
      <p:sp>
        <p:nvSpPr>
          <p:cNvPr id="3" name="Content Placeholder 2"/>
          <p:cNvSpPr>
            <a:spLocks noGrp="1"/>
          </p:cNvSpPr>
          <p:nvPr>
            <p:ph sz="quarter" idx="1"/>
          </p:nvPr>
        </p:nvSpPr>
        <p:spPr>
          <a:xfrm>
            <a:off x="533400" y="884810"/>
            <a:ext cx="8153400" cy="6386003"/>
          </a:xfrm>
        </p:spPr>
        <p:txBody>
          <a:bodyPr>
            <a:noAutofit/>
          </a:bodyPr>
          <a:lstStyle/>
          <a:p>
            <a:r>
              <a:rPr lang="en-US" sz="2400" dirty="0"/>
              <a:t>Country: Identifier variable, indicating name of the country for which data are gathered.</a:t>
            </a:r>
          </a:p>
          <a:p>
            <a:r>
              <a:rPr lang="en-US" sz="2400" dirty="0" err="1"/>
              <a:t>Cr_req</a:t>
            </a:r>
            <a:r>
              <a:rPr lang="en-US" sz="2400" dirty="0"/>
              <a:t>: </a:t>
            </a:r>
            <a:r>
              <a:rPr lang="en-US" sz="2400" dirty="0" err="1"/>
              <a:t>No.of</a:t>
            </a:r>
            <a:r>
              <a:rPr lang="en-US" sz="2400" dirty="0"/>
              <a:t> content removal requests made by the respective country. It is Discrete numerical variable.</a:t>
            </a:r>
          </a:p>
          <a:p>
            <a:r>
              <a:rPr lang="en-US" sz="2400" dirty="0" err="1"/>
              <a:t>Cr_comply</a:t>
            </a:r>
            <a:r>
              <a:rPr lang="en-US" sz="2400" dirty="0"/>
              <a:t>: Percentage of content removal requests that Google has complied with. It is Continuous numerical variable.</a:t>
            </a:r>
          </a:p>
          <a:p>
            <a:r>
              <a:rPr lang="en-US" sz="2400" dirty="0" err="1"/>
              <a:t>Ud_req</a:t>
            </a:r>
            <a:r>
              <a:rPr lang="en-US" sz="2400" dirty="0"/>
              <a:t>: </a:t>
            </a:r>
            <a:r>
              <a:rPr lang="en-US" sz="2400" dirty="0" err="1"/>
              <a:t>No.of</a:t>
            </a:r>
            <a:r>
              <a:rPr lang="en-US" sz="2400" dirty="0"/>
              <a:t> user data requests by the country as a part of criminal investigation. It is discrete numerical variable.</a:t>
            </a:r>
          </a:p>
          <a:p>
            <a:r>
              <a:rPr lang="en-US" sz="2400" dirty="0" err="1"/>
              <a:t>Ud_comply</a:t>
            </a:r>
            <a:r>
              <a:rPr lang="en-US" sz="2400" dirty="0"/>
              <a:t>: Percentage of user data requests that Google has complied with. It is continuous numerical data variable.</a:t>
            </a:r>
          </a:p>
          <a:p>
            <a:r>
              <a:rPr lang="en-US" sz="2400" dirty="0"/>
              <a:t>Hemisphere: Whether the country is in southern or northern hemisphere. It is regular categorical variable.</a:t>
            </a:r>
          </a:p>
          <a:p>
            <a:r>
              <a:rPr lang="en-US" sz="2400" dirty="0" err="1"/>
              <a:t>Hdi</a:t>
            </a:r>
            <a:r>
              <a:rPr lang="en-US" sz="2400" dirty="0"/>
              <a:t>: human development index: It combines indicators of life expectancy, educational attainment and income and is released by United Nations(UN). It is ordinal categorical.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11" y="274638"/>
            <a:ext cx="6708189" cy="1143000"/>
          </a:xfrm>
        </p:spPr>
        <p:txBody>
          <a:bodyPr>
            <a:noAutofit/>
          </a:bodyPr>
          <a:lstStyle/>
          <a:p>
            <a:pPr algn="l"/>
            <a:r>
              <a:rPr lang="en-US" sz="3600" b="1" dirty="0"/>
              <a:t>Univariate , Bivariate , Multivariate Data analysis</a:t>
            </a:r>
          </a:p>
        </p:txBody>
      </p:sp>
      <p:sp>
        <p:nvSpPr>
          <p:cNvPr id="3" name="Content Placeholder 2"/>
          <p:cNvSpPr>
            <a:spLocks noGrp="1"/>
          </p:cNvSpPr>
          <p:nvPr>
            <p:ph sz="quarter" idx="1"/>
          </p:nvPr>
        </p:nvSpPr>
        <p:spPr/>
        <p:txBody>
          <a:bodyPr>
            <a:normAutofit fontScale="85000" lnSpcReduction="10000"/>
          </a:bodyPr>
          <a:lstStyle/>
          <a:p>
            <a:pPr algn="just"/>
            <a:r>
              <a:rPr lang="en-US" dirty="0" err="1"/>
              <a:t>Univariate</a:t>
            </a:r>
            <a:r>
              <a:rPr lang="en-US" dirty="0"/>
              <a:t> Data: Contains only one variable.</a:t>
            </a:r>
          </a:p>
          <a:p>
            <a:pPr algn="just">
              <a:buNone/>
            </a:pPr>
            <a:r>
              <a:rPr lang="en-US" dirty="0" err="1"/>
              <a:t>e.g</a:t>
            </a:r>
            <a:r>
              <a:rPr lang="en-US" dirty="0"/>
              <a:t>: Height of applicants in army recruitment camp measured in </a:t>
            </a:r>
            <a:r>
              <a:rPr lang="en-US" dirty="0" err="1"/>
              <a:t>cms</a:t>
            </a:r>
            <a:r>
              <a:rPr lang="en-US" dirty="0"/>
              <a:t>.</a:t>
            </a:r>
          </a:p>
          <a:p>
            <a:pPr algn="just">
              <a:buNone/>
            </a:pPr>
            <a:endParaRPr lang="en-US" dirty="0"/>
          </a:p>
          <a:p>
            <a:pPr algn="just">
              <a:buNone/>
            </a:pPr>
            <a:endParaRPr lang="en-US" dirty="0"/>
          </a:p>
          <a:p>
            <a:pPr algn="just"/>
            <a:r>
              <a:rPr lang="en-US" dirty="0"/>
              <a:t>For the description of such type of data measures of central tendency like mean ,median , mode etc or dispersion or spread of data such as range , minimum ,maximum ,quartiles , variance etc can be used.</a:t>
            </a:r>
          </a:p>
          <a:p>
            <a:pPr algn="just"/>
            <a:r>
              <a:rPr lang="en-US" dirty="0"/>
              <a:t>Also frequency distribution tables ,pie charts ,bar charts , box plot , histogram etc can be used.</a:t>
            </a:r>
          </a:p>
        </p:txBody>
      </p:sp>
      <p:graphicFrame>
        <p:nvGraphicFramePr>
          <p:cNvPr id="4" name="Table 3"/>
          <p:cNvGraphicFramePr>
            <a:graphicFrameLocks noGrp="1"/>
          </p:cNvGraphicFramePr>
          <p:nvPr/>
        </p:nvGraphicFramePr>
        <p:xfrm>
          <a:off x="1885951" y="2971800"/>
          <a:ext cx="4571999" cy="640080"/>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xmlns="" val="20000"/>
                    </a:ext>
                  </a:extLst>
                </a:gridCol>
                <a:gridCol w="400050">
                  <a:extLst>
                    <a:ext uri="{9D8B030D-6E8A-4147-A177-3AD203B41FA5}">
                      <a16:colId xmlns:a16="http://schemas.microsoft.com/office/drawing/2014/main" xmlns="" val="20001"/>
                    </a:ext>
                  </a:extLst>
                </a:gridCol>
                <a:gridCol w="514350">
                  <a:extLst>
                    <a:ext uri="{9D8B030D-6E8A-4147-A177-3AD203B41FA5}">
                      <a16:colId xmlns:a16="http://schemas.microsoft.com/office/drawing/2014/main" xmlns="" val="20002"/>
                    </a:ext>
                  </a:extLst>
                </a:gridCol>
                <a:gridCol w="457200">
                  <a:extLst>
                    <a:ext uri="{9D8B030D-6E8A-4147-A177-3AD203B41FA5}">
                      <a16:colId xmlns:a16="http://schemas.microsoft.com/office/drawing/2014/main" xmlns="" val="20003"/>
                    </a:ext>
                  </a:extLst>
                </a:gridCol>
                <a:gridCol w="425449">
                  <a:extLst>
                    <a:ext uri="{9D8B030D-6E8A-4147-A177-3AD203B41FA5}">
                      <a16:colId xmlns:a16="http://schemas.microsoft.com/office/drawing/2014/main" xmlns="" val="20004"/>
                    </a:ext>
                  </a:extLst>
                </a:gridCol>
                <a:gridCol w="508000">
                  <a:extLst>
                    <a:ext uri="{9D8B030D-6E8A-4147-A177-3AD203B41FA5}">
                      <a16:colId xmlns:a16="http://schemas.microsoft.com/office/drawing/2014/main" xmlns="" val="20005"/>
                    </a:ext>
                  </a:extLst>
                </a:gridCol>
                <a:gridCol w="508000">
                  <a:extLst>
                    <a:ext uri="{9D8B030D-6E8A-4147-A177-3AD203B41FA5}">
                      <a16:colId xmlns:a16="http://schemas.microsoft.com/office/drawing/2014/main" xmlns="" val="20006"/>
                    </a:ext>
                  </a:extLst>
                </a:gridCol>
                <a:gridCol w="508000">
                  <a:extLst>
                    <a:ext uri="{9D8B030D-6E8A-4147-A177-3AD203B41FA5}">
                      <a16:colId xmlns:a16="http://schemas.microsoft.com/office/drawing/2014/main" xmlns="" val="20007"/>
                    </a:ext>
                  </a:extLst>
                </a:gridCol>
                <a:gridCol w="508000">
                  <a:extLst>
                    <a:ext uri="{9D8B030D-6E8A-4147-A177-3AD203B41FA5}">
                      <a16:colId xmlns:a16="http://schemas.microsoft.com/office/drawing/2014/main" xmlns="" val="20008"/>
                    </a:ext>
                  </a:extLst>
                </a:gridCol>
              </a:tblGrid>
              <a:tr h="0">
                <a:tc>
                  <a:txBody>
                    <a:bodyPr/>
                    <a:lstStyle/>
                    <a:p>
                      <a:r>
                        <a:rPr lang="en-US" dirty="0"/>
                        <a:t>Height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164</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168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170</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172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174</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178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180</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a: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411162"/>
          </a:xfrm>
        </p:spPr>
        <p:txBody>
          <a:bodyPr>
            <a:noAutofit/>
          </a:bodyPr>
          <a:lstStyle/>
          <a:p>
            <a:pPr algn="ctr"/>
            <a:r>
              <a:rPr lang="en-US" sz="3600" b="1" dirty="0" err="1"/>
              <a:t>Bivariate</a:t>
            </a:r>
            <a:r>
              <a:rPr lang="en-US" sz="3600" b="1" dirty="0"/>
              <a:t> Data</a:t>
            </a:r>
          </a:p>
        </p:txBody>
      </p:sp>
      <p:sp>
        <p:nvSpPr>
          <p:cNvPr id="3" name="Content Placeholder 2"/>
          <p:cNvSpPr>
            <a:spLocks noGrp="1"/>
          </p:cNvSpPr>
          <p:nvPr>
            <p:ph sz="quarter" idx="1"/>
          </p:nvPr>
        </p:nvSpPr>
        <p:spPr>
          <a:xfrm>
            <a:off x="-1" y="762002"/>
            <a:ext cx="9095173" cy="5364163"/>
          </a:xfrm>
        </p:spPr>
        <p:txBody>
          <a:bodyPr>
            <a:normAutofit fontScale="92500" lnSpcReduction="20000"/>
          </a:bodyPr>
          <a:lstStyle/>
          <a:p>
            <a:pPr>
              <a:lnSpc>
                <a:spcPct val="150000"/>
              </a:lnSpc>
            </a:pPr>
            <a:r>
              <a:rPr lang="en-US" dirty="0" err="1"/>
              <a:t>Bivariate</a:t>
            </a:r>
            <a:r>
              <a:rPr lang="en-US" dirty="0"/>
              <a:t> contains two different variables.</a:t>
            </a:r>
          </a:p>
          <a:p>
            <a:pPr>
              <a:lnSpc>
                <a:spcPct val="150000"/>
              </a:lnSpc>
            </a:pPr>
            <a:r>
              <a:rPr lang="en-US" dirty="0"/>
              <a:t>Deals with cause and consequence relationships and the analysis is done to find out the relationship among two variables.</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a:t>It shows relationship between temperature and sales is directly proportional.</a:t>
            </a:r>
          </a:p>
        </p:txBody>
      </p:sp>
      <p:graphicFrame>
        <p:nvGraphicFramePr>
          <p:cNvPr id="4" name="Table 3"/>
          <p:cNvGraphicFramePr>
            <a:graphicFrameLocks noGrp="1"/>
          </p:cNvGraphicFramePr>
          <p:nvPr>
            <p:extLst>
              <p:ext uri="{D42A27DB-BD31-4B8C-83A1-F6EECF244321}">
                <p14:modId xmlns:p14="http://schemas.microsoft.com/office/powerpoint/2010/main" xmlns="" val="3782170438"/>
              </p:ext>
            </p:extLst>
          </p:nvPr>
        </p:nvGraphicFramePr>
        <p:xfrm>
          <a:off x="1600201" y="3207947"/>
          <a:ext cx="5657850" cy="150876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xmlns="" val="20000"/>
                    </a:ext>
                  </a:extLst>
                </a:gridCol>
                <a:gridCol w="742950">
                  <a:extLst>
                    <a:ext uri="{9D8B030D-6E8A-4147-A177-3AD203B41FA5}">
                      <a16:colId xmlns:a16="http://schemas.microsoft.com/office/drawing/2014/main" xmlns="" val="20001"/>
                    </a:ext>
                  </a:extLst>
                </a:gridCol>
                <a:gridCol w="937260">
                  <a:extLst>
                    <a:ext uri="{9D8B030D-6E8A-4147-A177-3AD203B41FA5}">
                      <a16:colId xmlns:a16="http://schemas.microsoft.com/office/drawing/2014/main" xmlns="" val="20002"/>
                    </a:ext>
                  </a:extLst>
                </a:gridCol>
                <a:gridCol w="1131570">
                  <a:extLst>
                    <a:ext uri="{9D8B030D-6E8A-4147-A177-3AD203B41FA5}">
                      <a16:colId xmlns:a16="http://schemas.microsoft.com/office/drawing/2014/main" xmlns="" val="20003"/>
                    </a:ext>
                  </a:extLst>
                </a:gridCol>
                <a:gridCol w="1131570">
                  <a:extLst>
                    <a:ext uri="{9D8B030D-6E8A-4147-A177-3AD203B41FA5}">
                      <a16:colId xmlns:a16="http://schemas.microsoft.com/office/drawing/2014/main" xmlns="" val="20004"/>
                    </a:ext>
                  </a:extLst>
                </a:gridCol>
              </a:tblGrid>
              <a:tr h="685800">
                <a:tc>
                  <a:txBody>
                    <a:bodyPr/>
                    <a:lstStyle/>
                    <a:p>
                      <a:r>
                        <a:rPr lang="en-US" sz="2400" dirty="0"/>
                        <a:t>Temp in deg</a:t>
                      </a:r>
                    </a:p>
                  </a:txBody>
                  <a:tcPr marL="68580" marR="68580"/>
                </a:tc>
                <a:tc>
                  <a:txBody>
                    <a:bodyPr/>
                    <a:lstStyle/>
                    <a:p>
                      <a:r>
                        <a:rPr lang="en-US" sz="2400" dirty="0"/>
                        <a:t>20</a:t>
                      </a:r>
                    </a:p>
                  </a:txBody>
                  <a:tcPr marL="68580" marR="68580"/>
                </a:tc>
                <a:tc>
                  <a:txBody>
                    <a:bodyPr/>
                    <a:lstStyle/>
                    <a:p>
                      <a:r>
                        <a:rPr lang="en-US" sz="2400" dirty="0"/>
                        <a:t>25</a:t>
                      </a:r>
                    </a:p>
                  </a:txBody>
                  <a:tcPr marL="68580" marR="68580"/>
                </a:tc>
                <a:tc>
                  <a:txBody>
                    <a:bodyPr/>
                    <a:lstStyle/>
                    <a:p>
                      <a:r>
                        <a:rPr lang="en-US" sz="2400" dirty="0"/>
                        <a:t>35</a:t>
                      </a:r>
                    </a:p>
                  </a:txBody>
                  <a:tcPr marL="68580" marR="68580"/>
                </a:tc>
                <a:tc>
                  <a:txBody>
                    <a:bodyPr/>
                    <a:lstStyle/>
                    <a:p>
                      <a:r>
                        <a:rPr lang="en-US" sz="2400" dirty="0"/>
                        <a:t>43</a:t>
                      </a:r>
                    </a:p>
                  </a:txBody>
                  <a:tcPr marL="68580" marR="68580"/>
                </a:tc>
                <a:extLst>
                  <a:ext uri="{0D108BD9-81ED-4DB2-BD59-A6C34878D82A}">
                    <a16:rowId xmlns:a16="http://schemas.microsoft.com/office/drawing/2014/main" xmlns="" val="10000"/>
                  </a:ext>
                </a:extLst>
              </a:tr>
              <a:tr h="777240">
                <a:tc>
                  <a:txBody>
                    <a:bodyPr/>
                    <a:lstStyle/>
                    <a:p>
                      <a:r>
                        <a:rPr lang="en-US" sz="2400" dirty="0"/>
                        <a:t>Ice cream sales</a:t>
                      </a:r>
                    </a:p>
                  </a:txBody>
                  <a:tcPr marL="68580" marR="68580"/>
                </a:tc>
                <a:tc>
                  <a:txBody>
                    <a:bodyPr/>
                    <a:lstStyle/>
                    <a:p>
                      <a:r>
                        <a:rPr lang="en-US" sz="2400" dirty="0"/>
                        <a:t>2000</a:t>
                      </a:r>
                    </a:p>
                  </a:txBody>
                  <a:tcPr marL="68580" marR="68580"/>
                </a:tc>
                <a:tc>
                  <a:txBody>
                    <a:bodyPr/>
                    <a:lstStyle/>
                    <a:p>
                      <a:r>
                        <a:rPr lang="en-US" sz="2400" dirty="0"/>
                        <a:t>2500</a:t>
                      </a:r>
                    </a:p>
                  </a:txBody>
                  <a:tcPr marL="68580" marR="68580"/>
                </a:tc>
                <a:tc>
                  <a:txBody>
                    <a:bodyPr/>
                    <a:lstStyle/>
                    <a:p>
                      <a:r>
                        <a:rPr lang="en-US" sz="2400" dirty="0"/>
                        <a:t>5000</a:t>
                      </a:r>
                    </a:p>
                  </a:txBody>
                  <a:tcPr marL="68580" marR="68580"/>
                </a:tc>
                <a:tc>
                  <a:txBody>
                    <a:bodyPr/>
                    <a:lstStyle/>
                    <a:p>
                      <a:r>
                        <a:rPr lang="en-US" sz="2400" dirty="0"/>
                        <a:t>7800</a:t>
                      </a:r>
                    </a:p>
                  </a:txBody>
                  <a:tcPr marL="68580" marR="68580"/>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39762"/>
          </a:xfrm>
        </p:spPr>
        <p:txBody>
          <a:bodyPr>
            <a:normAutofit/>
          </a:bodyPr>
          <a:lstStyle/>
          <a:p>
            <a:pPr algn="ctr"/>
            <a:r>
              <a:rPr lang="en-US" sz="3200" b="1" dirty="0" err="1"/>
              <a:t>Bivariate</a:t>
            </a:r>
            <a:r>
              <a:rPr lang="en-US" sz="3200" b="1" dirty="0"/>
              <a:t> </a:t>
            </a:r>
            <a:r>
              <a:rPr lang="en-US" sz="3200" b="1" dirty="0" err="1"/>
              <a:t>Contd</a:t>
            </a:r>
            <a:r>
              <a:rPr lang="en-US" sz="3200" b="1" dirty="0"/>
              <a:t>…</a:t>
            </a:r>
          </a:p>
        </p:txBody>
      </p:sp>
      <p:sp>
        <p:nvSpPr>
          <p:cNvPr id="3" name="Content Placeholder 2"/>
          <p:cNvSpPr>
            <a:spLocks noGrp="1"/>
          </p:cNvSpPr>
          <p:nvPr>
            <p:ph sz="quarter" idx="1"/>
          </p:nvPr>
        </p:nvSpPr>
        <p:spPr>
          <a:xfrm>
            <a:off x="1485900" y="914402"/>
            <a:ext cx="6172200" cy="3174652"/>
          </a:xfrm>
        </p:spPr>
        <p:txBody>
          <a:bodyPr/>
          <a:lstStyle/>
          <a:p>
            <a:pPr algn="just">
              <a:lnSpc>
                <a:spcPct val="150000"/>
              </a:lnSpc>
            </a:pPr>
            <a:r>
              <a:rPr lang="en-US" sz="2000" dirty="0"/>
              <a:t>It involves comparisons ,relationships ,causes and explanations.</a:t>
            </a:r>
          </a:p>
          <a:p>
            <a:pPr algn="just">
              <a:lnSpc>
                <a:spcPct val="150000"/>
              </a:lnSpc>
            </a:pPr>
            <a:r>
              <a:rPr lang="en-US" sz="2000" dirty="0"/>
              <a:t>These are generally plotted on X and Y axis on the graph for better understanding.</a:t>
            </a:r>
          </a:p>
          <a:p>
            <a:pPr algn="just">
              <a:lnSpc>
                <a:spcPct val="150000"/>
              </a:lnSpc>
            </a:pPr>
            <a:r>
              <a:rPr lang="en-US" sz="2000" dirty="0"/>
              <a:t>One of the variable is independent (such as Temperature) while the other one is dependent ( such as ice cream sales).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92162"/>
          </a:xfrm>
        </p:spPr>
        <p:txBody>
          <a:bodyPr>
            <a:normAutofit/>
          </a:bodyPr>
          <a:lstStyle/>
          <a:p>
            <a:pPr algn="ctr"/>
            <a:r>
              <a:rPr lang="en-US" sz="3200" b="1" dirty="0"/>
              <a:t>Multivariate Data</a:t>
            </a:r>
          </a:p>
        </p:txBody>
      </p:sp>
      <p:sp>
        <p:nvSpPr>
          <p:cNvPr id="3" name="Content Placeholder 2"/>
          <p:cNvSpPr>
            <a:spLocks noGrp="1"/>
          </p:cNvSpPr>
          <p:nvPr>
            <p:ph sz="quarter" idx="1"/>
          </p:nvPr>
        </p:nvSpPr>
        <p:spPr>
          <a:xfrm>
            <a:off x="381000" y="914402"/>
            <a:ext cx="8610600" cy="3174652"/>
          </a:xfrm>
        </p:spPr>
        <p:txBody>
          <a:bodyPr/>
          <a:lstStyle/>
          <a:p>
            <a:pPr algn="just">
              <a:lnSpc>
                <a:spcPct val="150000"/>
              </a:lnSpc>
            </a:pPr>
            <a:r>
              <a:rPr lang="en-US" sz="2000" dirty="0"/>
              <a:t>It contains three or more variables.</a:t>
            </a:r>
          </a:p>
          <a:p>
            <a:pPr algn="just">
              <a:lnSpc>
                <a:spcPct val="150000"/>
              </a:lnSpc>
            </a:pPr>
            <a:r>
              <a:rPr lang="en-US" sz="2000" dirty="0"/>
              <a:t>For example research work of a doctor who has collected data on eating habits of the participants such as meat consumption , dairy products and chocolate consumed per week and their respective cholesterol ,blood pressure and weight data.</a:t>
            </a:r>
          </a:p>
          <a:p>
            <a:pPr algn="just">
              <a:lnSpc>
                <a:spcPct val="150000"/>
              </a:lnSpc>
            </a:pPr>
            <a:r>
              <a:rPr lang="en-US" sz="2000" dirty="0"/>
              <a:t>Techniques used are regression analysis , factor analysis ,analysis of variance </a:t>
            </a:r>
            <a:r>
              <a:rPr lang="en-US" sz="2000" dirty="0" err="1"/>
              <a:t>i.e</a:t>
            </a:r>
            <a:r>
              <a:rPr lang="en-US" sz="2000" dirty="0"/>
              <a:t> ANOVA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15962"/>
          </a:xfrm>
        </p:spPr>
        <p:txBody>
          <a:bodyPr>
            <a:normAutofit fontScale="90000"/>
          </a:bodyPr>
          <a:lstStyle/>
          <a:p>
            <a:pPr algn="ctr"/>
            <a:r>
              <a:rPr lang="en-US" sz="3600" b="1" dirty="0"/>
              <a:t>Case study 1- Display of categorical data</a:t>
            </a:r>
          </a:p>
        </p:txBody>
      </p:sp>
      <p:sp>
        <p:nvSpPr>
          <p:cNvPr id="3" name="Content Placeholder 2"/>
          <p:cNvSpPr>
            <a:spLocks noGrp="1"/>
          </p:cNvSpPr>
          <p:nvPr>
            <p:ph sz="quarter" idx="1"/>
          </p:nvPr>
        </p:nvSpPr>
        <p:spPr>
          <a:xfrm>
            <a:off x="228600" y="1600200"/>
            <a:ext cx="8610600" cy="923330"/>
          </a:xfrm>
        </p:spPr>
        <p:txBody>
          <a:bodyPr/>
          <a:lstStyle/>
          <a:p>
            <a:r>
              <a:rPr lang="en-US" sz="2000" dirty="0"/>
              <a:t>A Survey was conducted with a group of 20 persons. They were asked to inform about their hair and eye color.</a:t>
            </a:r>
          </a:p>
          <a:p>
            <a:r>
              <a:rPr lang="en-US" sz="2000" dirty="0"/>
              <a:t>A 2 way contingency table is formed as under-</a:t>
            </a:r>
          </a:p>
        </p:txBody>
      </p:sp>
      <p:graphicFrame>
        <p:nvGraphicFramePr>
          <p:cNvPr id="4" name="Table 3"/>
          <p:cNvGraphicFramePr>
            <a:graphicFrameLocks noGrp="1"/>
          </p:cNvGraphicFramePr>
          <p:nvPr>
            <p:extLst>
              <p:ext uri="{D42A27DB-BD31-4B8C-83A1-F6EECF244321}">
                <p14:modId xmlns:p14="http://schemas.microsoft.com/office/powerpoint/2010/main" xmlns="" val="1962162669"/>
              </p:ext>
            </p:extLst>
          </p:nvPr>
        </p:nvGraphicFramePr>
        <p:xfrm>
          <a:off x="2107892" y="2557509"/>
          <a:ext cx="4572000" cy="39319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tblGrid>
              <a:tr h="370840">
                <a:tc>
                  <a:txBody>
                    <a:bodyPr/>
                    <a:lstStyle/>
                    <a:p>
                      <a:pPr marL="0" indent="0">
                        <a:lnSpc>
                          <a:spcPct val="150000"/>
                        </a:lnSpc>
                      </a:pPr>
                      <a:r>
                        <a:rPr lang="en-US" dirty="0"/>
                        <a:t>Hair color</a:t>
                      </a:r>
                    </a:p>
                  </a:txBody>
                  <a:tcPr marL="68580" marR="68580"/>
                </a:tc>
                <a:tc gridSpan="5">
                  <a:txBody>
                    <a:bodyPr/>
                    <a:lstStyle/>
                    <a:p>
                      <a:pPr algn="ctr">
                        <a:lnSpc>
                          <a:spcPct val="150000"/>
                        </a:lnSpc>
                      </a:pPr>
                      <a:r>
                        <a:rPr lang="en-US" dirty="0"/>
                        <a:t>Eye Color</a:t>
                      </a:r>
                    </a:p>
                  </a:txBody>
                  <a:tcPr marL="68580" marR="6858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a:txBody>
                    <a:bodyPr/>
                    <a:lstStyle/>
                    <a:p>
                      <a:pPr>
                        <a:lnSpc>
                          <a:spcPct val="150000"/>
                        </a:lnSpc>
                      </a:pPr>
                      <a:endParaRPr lang="en-US"/>
                    </a:p>
                  </a:txBody>
                  <a:tcPr marL="68580" marR="68580"/>
                </a:tc>
                <a:tc>
                  <a:txBody>
                    <a:bodyPr/>
                    <a:lstStyle/>
                    <a:p>
                      <a:pPr algn="ctr">
                        <a:lnSpc>
                          <a:spcPct val="150000"/>
                        </a:lnSpc>
                      </a:pPr>
                      <a:r>
                        <a:rPr lang="en-US" dirty="0"/>
                        <a:t>Blue</a:t>
                      </a:r>
                    </a:p>
                  </a:txBody>
                  <a:tcPr marL="68580" marR="68580"/>
                </a:tc>
                <a:tc>
                  <a:txBody>
                    <a:bodyPr/>
                    <a:lstStyle/>
                    <a:p>
                      <a:pPr algn="ctr">
                        <a:lnSpc>
                          <a:spcPct val="150000"/>
                        </a:lnSpc>
                      </a:pPr>
                      <a:r>
                        <a:rPr lang="en-US" dirty="0"/>
                        <a:t>Green</a:t>
                      </a:r>
                    </a:p>
                  </a:txBody>
                  <a:tcPr marL="68580" marR="68580"/>
                </a:tc>
                <a:tc>
                  <a:txBody>
                    <a:bodyPr/>
                    <a:lstStyle/>
                    <a:p>
                      <a:pPr algn="ctr">
                        <a:lnSpc>
                          <a:spcPct val="150000"/>
                        </a:lnSpc>
                      </a:pPr>
                      <a:r>
                        <a:rPr lang="en-US" dirty="0"/>
                        <a:t>Brown</a:t>
                      </a:r>
                    </a:p>
                  </a:txBody>
                  <a:tcPr marL="68580" marR="68580"/>
                </a:tc>
                <a:tc>
                  <a:txBody>
                    <a:bodyPr/>
                    <a:lstStyle/>
                    <a:p>
                      <a:pPr algn="ctr">
                        <a:lnSpc>
                          <a:spcPct val="150000"/>
                        </a:lnSpc>
                      </a:pPr>
                      <a:r>
                        <a:rPr lang="en-US" dirty="0"/>
                        <a:t>Black</a:t>
                      </a:r>
                    </a:p>
                  </a:txBody>
                  <a:tcPr marL="68580" marR="68580"/>
                </a:tc>
                <a:tc>
                  <a:txBody>
                    <a:bodyPr/>
                    <a:lstStyle/>
                    <a:p>
                      <a:pPr algn="ctr">
                        <a:lnSpc>
                          <a:spcPct val="150000"/>
                        </a:lnSpc>
                      </a:pPr>
                      <a:r>
                        <a:rPr lang="en-US" dirty="0"/>
                        <a:t>Total</a:t>
                      </a:r>
                    </a:p>
                  </a:txBody>
                  <a:tcPr marL="68580" marR="68580"/>
                </a:tc>
                <a:extLst>
                  <a:ext uri="{0D108BD9-81ED-4DB2-BD59-A6C34878D82A}">
                    <a16:rowId xmlns:a16="http://schemas.microsoft.com/office/drawing/2014/main" xmlns="" val="10001"/>
                  </a:ext>
                </a:extLst>
              </a:tr>
              <a:tr h="370840">
                <a:tc>
                  <a:txBody>
                    <a:bodyPr/>
                    <a:lstStyle/>
                    <a:p>
                      <a:pPr>
                        <a:lnSpc>
                          <a:spcPct val="150000"/>
                        </a:lnSpc>
                      </a:pPr>
                      <a:r>
                        <a:rPr lang="en-US" dirty="0"/>
                        <a:t>Blonde</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6</a:t>
                      </a:r>
                    </a:p>
                  </a:txBody>
                  <a:tcPr marL="68580" marR="68580"/>
                </a:tc>
                <a:extLst>
                  <a:ext uri="{0D108BD9-81ED-4DB2-BD59-A6C34878D82A}">
                    <a16:rowId xmlns:a16="http://schemas.microsoft.com/office/drawing/2014/main" xmlns="" val="10002"/>
                  </a:ext>
                </a:extLst>
              </a:tr>
              <a:tr h="370840">
                <a:tc>
                  <a:txBody>
                    <a:bodyPr/>
                    <a:lstStyle/>
                    <a:p>
                      <a:pPr>
                        <a:lnSpc>
                          <a:spcPct val="150000"/>
                        </a:lnSpc>
                      </a:pPr>
                      <a:r>
                        <a:rPr lang="en-US" dirty="0"/>
                        <a:t>Red</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0</a:t>
                      </a:r>
                    </a:p>
                  </a:txBody>
                  <a:tcPr marL="68580" marR="68580"/>
                </a:tc>
                <a:tc>
                  <a:txBody>
                    <a:bodyPr/>
                    <a:lstStyle/>
                    <a:p>
                      <a:pPr algn="ctr">
                        <a:lnSpc>
                          <a:spcPct val="150000"/>
                        </a:lnSpc>
                      </a:pPr>
                      <a:r>
                        <a:rPr lang="en-US" b="1" dirty="0"/>
                        <a:t>4</a:t>
                      </a:r>
                    </a:p>
                  </a:txBody>
                  <a:tcPr marL="68580" marR="68580"/>
                </a:tc>
                <a:extLst>
                  <a:ext uri="{0D108BD9-81ED-4DB2-BD59-A6C34878D82A}">
                    <a16:rowId xmlns:a16="http://schemas.microsoft.com/office/drawing/2014/main" xmlns="" val="10003"/>
                  </a:ext>
                </a:extLst>
              </a:tr>
              <a:tr h="370840">
                <a:tc>
                  <a:txBody>
                    <a:bodyPr/>
                    <a:lstStyle/>
                    <a:p>
                      <a:pPr>
                        <a:lnSpc>
                          <a:spcPct val="150000"/>
                        </a:lnSpc>
                      </a:pPr>
                      <a:r>
                        <a:rPr lang="en-US" dirty="0"/>
                        <a:t>Brown</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0</a:t>
                      </a:r>
                    </a:p>
                  </a:txBody>
                  <a:tcPr marL="68580" marR="68580"/>
                </a:tc>
                <a:tc>
                  <a:txBody>
                    <a:bodyPr/>
                    <a:lstStyle/>
                    <a:p>
                      <a:pPr algn="ctr">
                        <a:lnSpc>
                          <a:spcPct val="150000"/>
                        </a:lnSpc>
                      </a:pPr>
                      <a:r>
                        <a:rPr lang="en-US" b="1" dirty="0"/>
                        <a:t>4</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7</a:t>
                      </a:r>
                    </a:p>
                  </a:txBody>
                  <a:tcPr marL="68580" marR="68580"/>
                </a:tc>
                <a:extLst>
                  <a:ext uri="{0D108BD9-81ED-4DB2-BD59-A6C34878D82A}">
                    <a16:rowId xmlns:a16="http://schemas.microsoft.com/office/drawing/2014/main" xmlns="" val="10004"/>
                  </a:ext>
                </a:extLst>
              </a:tr>
              <a:tr h="370840">
                <a:tc>
                  <a:txBody>
                    <a:bodyPr/>
                    <a:lstStyle/>
                    <a:p>
                      <a:pPr>
                        <a:lnSpc>
                          <a:spcPct val="150000"/>
                        </a:lnSpc>
                      </a:pPr>
                      <a:r>
                        <a:rPr lang="en-US" dirty="0"/>
                        <a:t>Black</a:t>
                      </a:r>
                    </a:p>
                  </a:txBody>
                  <a:tcPr marL="68580" marR="68580"/>
                </a:tc>
                <a:tc>
                  <a:txBody>
                    <a:bodyPr/>
                    <a:lstStyle/>
                    <a:p>
                      <a:pPr algn="ctr">
                        <a:lnSpc>
                          <a:spcPct val="150000"/>
                        </a:lnSpc>
                      </a:pPr>
                      <a:r>
                        <a:rPr lang="en-US" b="1" dirty="0"/>
                        <a:t>1</a:t>
                      </a:r>
                    </a:p>
                  </a:txBody>
                  <a:tcPr marL="68580" marR="68580"/>
                </a:tc>
                <a:tc>
                  <a:txBody>
                    <a:bodyPr/>
                    <a:lstStyle/>
                    <a:p>
                      <a:pPr algn="ctr">
                        <a:lnSpc>
                          <a:spcPct val="150000"/>
                        </a:lnSpc>
                      </a:pPr>
                      <a:r>
                        <a:rPr lang="en-US" b="1" dirty="0"/>
                        <a:t>0</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0</a:t>
                      </a:r>
                    </a:p>
                  </a:txBody>
                  <a:tcPr marL="68580" marR="68580"/>
                </a:tc>
                <a:tc>
                  <a:txBody>
                    <a:bodyPr/>
                    <a:lstStyle/>
                    <a:p>
                      <a:pPr algn="ctr">
                        <a:lnSpc>
                          <a:spcPct val="150000"/>
                        </a:lnSpc>
                      </a:pPr>
                      <a:r>
                        <a:rPr lang="en-US" b="1" dirty="0"/>
                        <a:t>3</a:t>
                      </a:r>
                    </a:p>
                  </a:txBody>
                  <a:tcPr marL="68580" marR="68580"/>
                </a:tc>
                <a:extLst>
                  <a:ext uri="{0D108BD9-81ED-4DB2-BD59-A6C34878D82A}">
                    <a16:rowId xmlns:a16="http://schemas.microsoft.com/office/drawing/2014/main" xmlns="" val="10005"/>
                  </a:ext>
                </a:extLst>
              </a:tr>
              <a:tr h="370840">
                <a:tc>
                  <a:txBody>
                    <a:bodyPr/>
                    <a:lstStyle/>
                    <a:p>
                      <a:pPr>
                        <a:lnSpc>
                          <a:spcPct val="150000"/>
                        </a:lnSpc>
                      </a:pPr>
                      <a:r>
                        <a:rPr lang="en-US" dirty="0"/>
                        <a:t>Total</a:t>
                      </a:r>
                    </a:p>
                  </a:txBody>
                  <a:tcPr marL="68580" marR="68580"/>
                </a:tc>
                <a:tc>
                  <a:txBody>
                    <a:bodyPr/>
                    <a:lstStyle/>
                    <a:p>
                      <a:pPr algn="ctr">
                        <a:lnSpc>
                          <a:spcPct val="150000"/>
                        </a:lnSpc>
                      </a:pPr>
                      <a:r>
                        <a:rPr lang="en-US" b="1" dirty="0"/>
                        <a:t>5</a:t>
                      </a:r>
                    </a:p>
                  </a:txBody>
                  <a:tcPr marL="68580" marR="68580"/>
                </a:tc>
                <a:tc>
                  <a:txBody>
                    <a:bodyPr/>
                    <a:lstStyle/>
                    <a:p>
                      <a:pPr algn="ctr">
                        <a:lnSpc>
                          <a:spcPct val="150000"/>
                        </a:lnSpc>
                      </a:pPr>
                      <a:r>
                        <a:rPr lang="en-US" b="1" dirty="0"/>
                        <a:t>2</a:t>
                      </a:r>
                    </a:p>
                  </a:txBody>
                  <a:tcPr marL="68580" marR="68580"/>
                </a:tc>
                <a:tc>
                  <a:txBody>
                    <a:bodyPr/>
                    <a:lstStyle/>
                    <a:p>
                      <a:pPr algn="ctr">
                        <a:lnSpc>
                          <a:spcPct val="150000"/>
                        </a:lnSpc>
                      </a:pPr>
                      <a:r>
                        <a:rPr lang="en-US" b="1" dirty="0"/>
                        <a:t>10</a:t>
                      </a:r>
                    </a:p>
                  </a:txBody>
                  <a:tcPr marL="68580" marR="68580"/>
                </a:tc>
                <a:tc>
                  <a:txBody>
                    <a:bodyPr/>
                    <a:lstStyle/>
                    <a:p>
                      <a:pPr algn="ctr">
                        <a:lnSpc>
                          <a:spcPct val="150000"/>
                        </a:lnSpc>
                      </a:pPr>
                      <a:r>
                        <a:rPr lang="en-US" b="1" dirty="0"/>
                        <a:t>3</a:t>
                      </a:r>
                    </a:p>
                  </a:txBody>
                  <a:tcPr marL="68580" marR="68580"/>
                </a:tc>
                <a:tc>
                  <a:txBody>
                    <a:bodyPr/>
                    <a:lstStyle/>
                    <a:p>
                      <a:pPr algn="ctr">
                        <a:lnSpc>
                          <a:spcPct val="150000"/>
                        </a:lnSpc>
                      </a:pPr>
                      <a:r>
                        <a:rPr lang="en-US" b="1" dirty="0"/>
                        <a:t>20</a:t>
                      </a:r>
                    </a:p>
                  </a:txBody>
                  <a:tcPr marL="68580" marR="68580"/>
                </a:tc>
                <a:extLst>
                  <a:ext uri="{0D108BD9-81ED-4DB2-BD59-A6C34878D82A}">
                    <a16:rowId xmlns:a16="http://schemas.microsoft.com/office/drawing/2014/main" xmlns=""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39762"/>
          </a:xfrm>
        </p:spPr>
        <p:txBody>
          <a:bodyPr>
            <a:normAutofit/>
          </a:bodyPr>
          <a:lstStyle/>
          <a:p>
            <a:pPr algn="ctr"/>
            <a:r>
              <a:rPr lang="en-US" sz="3600" b="1" dirty="0"/>
              <a:t>Questions</a:t>
            </a:r>
          </a:p>
        </p:txBody>
      </p:sp>
      <p:sp>
        <p:nvSpPr>
          <p:cNvPr id="3" name="Content Placeholder 2"/>
          <p:cNvSpPr>
            <a:spLocks noGrp="1"/>
          </p:cNvSpPr>
          <p:nvPr>
            <p:ph sz="quarter" idx="1"/>
          </p:nvPr>
        </p:nvSpPr>
        <p:spPr>
          <a:xfrm>
            <a:off x="-1" y="914402"/>
            <a:ext cx="9061882" cy="5211763"/>
          </a:xfrm>
        </p:spPr>
        <p:txBody>
          <a:bodyPr>
            <a:normAutofit fontScale="92500" lnSpcReduction="10000"/>
          </a:bodyPr>
          <a:lstStyle/>
          <a:p>
            <a:pPr marL="514350" indent="-514350">
              <a:buAutoNum type="arabicPeriod"/>
            </a:pPr>
            <a:r>
              <a:rPr lang="en-US" dirty="0"/>
              <a:t>How many people have Brown eye color?</a:t>
            </a:r>
          </a:p>
          <a:p>
            <a:pPr marL="514350" indent="-514350">
              <a:buNone/>
            </a:pPr>
            <a:r>
              <a:rPr lang="en-US" dirty="0"/>
              <a:t>       10</a:t>
            </a:r>
          </a:p>
          <a:p>
            <a:pPr marL="514350" indent="-514350">
              <a:buNone/>
            </a:pPr>
            <a:r>
              <a:rPr lang="en-US" dirty="0"/>
              <a:t>2. How many people have Blonde hair?</a:t>
            </a:r>
          </a:p>
          <a:p>
            <a:pPr marL="514350" indent="-514350">
              <a:buNone/>
            </a:pPr>
            <a:r>
              <a:rPr lang="en-US" dirty="0"/>
              <a:t>       6</a:t>
            </a:r>
          </a:p>
          <a:p>
            <a:pPr marL="514350" indent="-514350">
              <a:buNone/>
            </a:pPr>
            <a:r>
              <a:rPr lang="en-US" dirty="0"/>
              <a:t>3. How many Brown haired people have Black eyes?</a:t>
            </a:r>
          </a:p>
          <a:p>
            <a:pPr marL="514350" indent="-514350">
              <a:buNone/>
            </a:pPr>
            <a:r>
              <a:rPr lang="en-US" dirty="0"/>
              <a:t>      2</a:t>
            </a:r>
          </a:p>
          <a:p>
            <a:pPr marL="514350" indent="-514350">
              <a:buNone/>
            </a:pPr>
            <a:r>
              <a:rPr lang="en-US" dirty="0"/>
              <a:t>4. What is the percentage of people with Green eyes?</a:t>
            </a:r>
          </a:p>
          <a:p>
            <a:pPr marL="514350" indent="-514350">
              <a:buNone/>
            </a:pPr>
            <a:r>
              <a:rPr lang="en-US" dirty="0"/>
              <a:t>     10</a:t>
            </a:r>
          </a:p>
          <a:p>
            <a:pPr marL="514350" indent="-514350">
              <a:buNone/>
            </a:pPr>
            <a:r>
              <a:rPr lang="en-US" dirty="0"/>
              <a:t>5. What percentage of people have red hair and Blue eyes?</a:t>
            </a:r>
          </a:p>
          <a:p>
            <a:pPr marL="514350" indent="-514350">
              <a:buNone/>
            </a:pPr>
            <a:r>
              <a:rPr lang="en-US" dirty="0"/>
              <a:t>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circle(in)">
                                      <p:cBhvr>
                                        <p:cTn id="40" dur="20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circle(in)">
                                      <p:cBhvr>
                                        <p:cTn id="49" dur="20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barn(inVertical)">
                                      <p:cBhvr>
                                        <p:cTn id="5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77108"/>
          </a:xfrm>
        </p:spPr>
        <p:txBody>
          <a:bodyPr/>
          <a:lstStyle/>
          <a:p>
            <a:pPr algn="ctr"/>
            <a:r>
              <a:rPr lang="en-US" b="1" dirty="0"/>
              <a:t>R-Commands</a:t>
            </a:r>
          </a:p>
        </p:txBody>
      </p:sp>
      <p:sp>
        <p:nvSpPr>
          <p:cNvPr id="3" name="Content Placeholder 2"/>
          <p:cNvSpPr>
            <a:spLocks noGrp="1"/>
          </p:cNvSpPr>
          <p:nvPr>
            <p:ph sz="quarter" idx="1"/>
          </p:nvPr>
        </p:nvSpPr>
        <p:spPr>
          <a:xfrm>
            <a:off x="0" y="990601"/>
            <a:ext cx="9144000" cy="5867399"/>
          </a:xfrm>
        </p:spPr>
        <p:txBody>
          <a:bodyPr>
            <a:normAutofit fontScale="85000" lnSpcReduction="10000"/>
          </a:bodyPr>
          <a:lstStyle/>
          <a:p>
            <a:pPr marL="514350" indent="-514350">
              <a:buAutoNum type="arabicPeriod"/>
            </a:pPr>
            <a:r>
              <a:rPr lang="en-US" dirty="0"/>
              <a:t>How many people have Brown eye color?</a:t>
            </a:r>
          </a:p>
          <a:p>
            <a:pPr marL="514350" indent="-514350">
              <a:buNone/>
            </a:pPr>
            <a:r>
              <a:rPr lang="en-US" dirty="0"/>
              <a:t>        </a:t>
            </a:r>
            <a:r>
              <a:rPr lang="en-US" dirty="0">
                <a:solidFill>
                  <a:srgbClr val="FF0000"/>
                </a:solidFill>
              </a:rPr>
              <a:t>&gt;sum(</a:t>
            </a:r>
            <a:r>
              <a:rPr lang="en-US" dirty="0" err="1">
                <a:solidFill>
                  <a:srgbClr val="FF0000"/>
                </a:solidFill>
              </a:rPr>
              <a:t>f$Eye.Color</a:t>
            </a:r>
            <a:r>
              <a:rPr lang="en-US" dirty="0">
                <a:solidFill>
                  <a:srgbClr val="FF0000"/>
                </a:solidFill>
              </a:rPr>
              <a:t>=="Brown")</a:t>
            </a:r>
          </a:p>
          <a:p>
            <a:pPr marL="514350" indent="-514350">
              <a:buNone/>
            </a:pPr>
            <a:r>
              <a:rPr lang="en-US" dirty="0"/>
              <a:t>2.    How many people have Blonde hair?</a:t>
            </a:r>
          </a:p>
          <a:p>
            <a:pPr marL="514350" indent="-514350">
              <a:buNone/>
            </a:pPr>
            <a:r>
              <a:rPr lang="en-US" dirty="0">
                <a:solidFill>
                  <a:srgbClr val="FF0000"/>
                </a:solidFill>
              </a:rPr>
              <a:t>        &gt;sum(</a:t>
            </a:r>
            <a:r>
              <a:rPr lang="en-US" dirty="0" err="1">
                <a:solidFill>
                  <a:srgbClr val="FF0000"/>
                </a:solidFill>
              </a:rPr>
              <a:t>f$Hair.Color</a:t>
            </a:r>
            <a:r>
              <a:rPr lang="en-US" dirty="0">
                <a:solidFill>
                  <a:srgbClr val="FF0000"/>
                </a:solidFill>
              </a:rPr>
              <a:t>=="Blonde")</a:t>
            </a:r>
          </a:p>
          <a:p>
            <a:pPr marL="514350" indent="-514350">
              <a:buNone/>
            </a:pPr>
            <a:r>
              <a:rPr lang="en-US" dirty="0"/>
              <a:t>3.     How many Brown haired people have Black eyes?</a:t>
            </a:r>
          </a:p>
          <a:p>
            <a:pPr marL="514350" indent="-514350">
              <a:buNone/>
            </a:pPr>
            <a:r>
              <a:rPr lang="en-US" dirty="0">
                <a:solidFill>
                  <a:srgbClr val="FF0000"/>
                </a:solidFill>
              </a:rPr>
              <a:t>         &gt;sum(</a:t>
            </a:r>
            <a:r>
              <a:rPr lang="en-US" dirty="0" err="1">
                <a:solidFill>
                  <a:srgbClr val="FF0000"/>
                </a:solidFill>
              </a:rPr>
              <a:t>f$Hair.Color</a:t>
            </a:r>
            <a:r>
              <a:rPr lang="en-US" dirty="0">
                <a:solidFill>
                  <a:srgbClr val="FF0000"/>
                </a:solidFill>
              </a:rPr>
              <a:t>=="Brown" &amp; </a:t>
            </a:r>
            <a:r>
              <a:rPr lang="en-US" dirty="0" err="1">
                <a:solidFill>
                  <a:srgbClr val="FF0000"/>
                </a:solidFill>
              </a:rPr>
              <a:t>f$Eye.Color</a:t>
            </a:r>
            <a:r>
              <a:rPr lang="en-US" dirty="0">
                <a:solidFill>
                  <a:srgbClr val="FF0000"/>
                </a:solidFill>
              </a:rPr>
              <a:t>=="Black")</a:t>
            </a:r>
          </a:p>
          <a:p>
            <a:pPr marL="514350" indent="-514350">
              <a:buNone/>
            </a:pPr>
            <a:r>
              <a:rPr lang="en-US" dirty="0"/>
              <a:t>4.     What is the percentage of people with Green eyes?</a:t>
            </a:r>
          </a:p>
          <a:p>
            <a:pPr marL="514350" indent="-514350">
              <a:buNone/>
            </a:pPr>
            <a:r>
              <a:rPr lang="en-US" dirty="0">
                <a:solidFill>
                  <a:srgbClr val="FF0000"/>
                </a:solidFill>
              </a:rPr>
              <a:t>         &gt;sum((</a:t>
            </a:r>
            <a:r>
              <a:rPr lang="en-US" dirty="0" err="1">
                <a:solidFill>
                  <a:srgbClr val="FF0000"/>
                </a:solidFill>
              </a:rPr>
              <a:t>f$Eye.Color</a:t>
            </a:r>
            <a:r>
              <a:rPr lang="en-US" dirty="0">
                <a:solidFill>
                  <a:srgbClr val="FF0000"/>
                </a:solidFill>
              </a:rPr>
              <a:t>=="Green")/length(</a:t>
            </a:r>
            <a:r>
              <a:rPr lang="en-US" dirty="0" err="1">
                <a:solidFill>
                  <a:srgbClr val="FF0000"/>
                </a:solidFill>
              </a:rPr>
              <a:t>f$Eye.Color</a:t>
            </a:r>
            <a:r>
              <a:rPr lang="en-US" dirty="0">
                <a:solidFill>
                  <a:srgbClr val="FF0000"/>
                </a:solidFill>
              </a:rPr>
              <a:t>))*100</a:t>
            </a:r>
          </a:p>
          <a:p>
            <a:pPr marL="514350" indent="-514350">
              <a:buNone/>
            </a:pPr>
            <a:r>
              <a:rPr lang="en-US" dirty="0"/>
              <a:t>5.      What percentage of people have red hair and Blue eyes?</a:t>
            </a:r>
          </a:p>
          <a:p>
            <a:pPr>
              <a:buNone/>
            </a:pPr>
            <a:r>
              <a:rPr lang="en-US" dirty="0">
                <a:solidFill>
                  <a:srgbClr val="FF0000"/>
                </a:solidFill>
              </a:rPr>
              <a:t>          &gt;d&lt;-sum(</a:t>
            </a:r>
            <a:r>
              <a:rPr lang="en-US" dirty="0" err="1">
                <a:solidFill>
                  <a:srgbClr val="FF0000"/>
                </a:solidFill>
              </a:rPr>
              <a:t>f$Hair.Color</a:t>
            </a:r>
            <a:r>
              <a:rPr lang="en-US" dirty="0">
                <a:solidFill>
                  <a:srgbClr val="FF0000"/>
                </a:solidFill>
              </a:rPr>
              <a:t>=="Red" &amp; </a:t>
            </a:r>
            <a:r>
              <a:rPr lang="en-US" dirty="0" err="1">
                <a:solidFill>
                  <a:srgbClr val="FF0000"/>
                </a:solidFill>
              </a:rPr>
              <a:t>f$Eye.Color</a:t>
            </a:r>
            <a:r>
              <a:rPr lang="en-US" dirty="0">
                <a:solidFill>
                  <a:srgbClr val="FF0000"/>
                </a:solidFill>
              </a:rPr>
              <a:t>=="Blue")</a:t>
            </a:r>
          </a:p>
          <a:p>
            <a:pPr>
              <a:buNone/>
            </a:pPr>
            <a:r>
              <a:rPr lang="en-US" dirty="0">
                <a:solidFill>
                  <a:srgbClr val="FF0000"/>
                </a:solidFill>
              </a:rPr>
              <a:t>          &gt; per&lt;-(d/length(</a:t>
            </a:r>
            <a:r>
              <a:rPr lang="en-US" dirty="0" err="1">
                <a:solidFill>
                  <a:srgbClr val="FF0000"/>
                </a:solidFill>
              </a:rPr>
              <a:t>f$Hair.Color</a:t>
            </a:r>
            <a:r>
              <a:rPr lang="en-US" dirty="0">
                <a:solidFill>
                  <a:srgbClr val="FF0000"/>
                </a:solidFill>
              </a:rPr>
              <a:t>))*100</a:t>
            </a:r>
          </a:p>
          <a:p>
            <a:pPr>
              <a:buNone/>
            </a:pPr>
            <a:r>
              <a:rPr lang="en-US" dirty="0">
                <a:solidFill>
                  <a:srgbClr val="FF0000"/>
                </a:solidFill>
              </a:rPr>
              <a:t>          &gt; per</a:t>
            </a:r>
          </a:p>
          <a:p>
            <a:pPr marL="0" indent="0">
              <a:buNone/>
            </a:pP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39762"/>
          </a:xfrm>
        </p:spPr>
        <p:txBody>
          <a:bodyPr>
            <a:normAutofit fontScale="90000"/>
          </a:bodyPr>
          <a:lstStyle/>
          <a:p>
            <a:pPr algn="ctr"/>
            <a:r>
              <a:rPr lang="en-US" sz="3600" b="1" dirty="0"/>
              <a:t>Case Study 2- Display of numerical data</a:t>
            </a:r>
          </a:p>
        </p:txBody>
      </p:sp>
      <p:sp>
        <p:nvSpPr>
          <p:cNvPr id="3" name="Content Placeholder 2"/>
          <p:cNvSpPr>
            <a:spLocks noGrp="1"/>
          </p:cNvSpPr>
          <p:nvPr>
            <p:ph sz="quarter" idx="1"/>
          </p:nvPr>
        </p:nvSpPr>
        <p:spPr>
          <a:xfrm>
            <a:off x="0" y="914402"/>
            <a:ext cx="9144000" cy="5943599"/>
          </a:xfrm>
        </p:spPr>
        <p:txBody>
          <a:bodyPr>
            <a:normAutofit fontScale="85000" lnSpcReduction="10000"/>
          </a:bodyPr>
          <a:lstStyle/>
          <a:p>
            <a:pPr algn="just">
              <a:lnSpc>
                <a:spcPct val="150000"/>
              </a:lnSpc>
            </a:pPr>
            <a:r>
              <a:rPr lang="en-US" dirty="0"/>
              <a:t>Following data shows the experiment data to study the effect of different amounts of water on the germination of seeds.</a:t>
            </a:r>
          </a:p>
          <a:p>
            <a:pPr algn="just">
              <a:lnSpc>
                <a:spcPct val="150000"/>
              </a:lnSpc>
            </a:pPr>
            <a:r>
              <a:rPr lang="en-US" dirty="0"/>
              <a:t>For each amount of water,4 identical boxes were sown with 100 seeds each and the number of seeds having germinated after 2 weeks was recorded.</a:t>
            </a:r>
          </a:p>
          <a:p>
            <a:pPr algn="just">
              <a:lnSpc>
                <a:spcPct val="150000"/>
              </a:lnSpc>
            </a:pPr>
            <a:r>
              <a:rPr lang="en-US" dirty="0"/>
              <a:t>The experiment was repeated with the boxes covered to slow the evaporation.</a:t>
            </a:r>
          </a:p>
          <a:p>
            <a:pPr algn="just">
              <a:lnSpc>
                <a:spcPct val="150000"/>
              </a:lnSpc>
            </a:pPr>
            <a:r>
              <a:rPr lang="en-US" dirty="0"/>
              <a:t>There were six levels of watering, coded 1 to 6 with higher codes corresponding to more water.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343650" cy="792162"/>
          </a:xfrm>
        </p:spPr>
        <p:txBody>
          <a:bodyPr>
            <a:noAutofit/>
          </a:bodyPr>
          <a:lstStyle/>
          <a:p>
            <a:pPr algn="l"/>
            <a:r>
              <a:rPr lang="en-US" sz="3200" b="1" dirty="0"/>
              <a:t>Case Study 2- Display of numerical data </a:t>
            </a:r>
            <a:r>
              <a:rPr lang="en-US" sz="3200" b="1" dirty="0" err="1"/>
              <a:t>Contd</a:t>
            </a:r>
            <a:r>
              <a:rPr lang="en-US" sz="3200" b="1" dirty="0"/>
              <a:t>…</a:t>
            </a:r>
          </a:p>
        </p:txBody>
      </p:sp>
      <p:sp>
        <p:nvSpPr>
          <p:cNvPr id="3" name="Content Placeholder 2"/>
          <p:cNvSpPr>
            <a:spLocks noGrp="1"/>
          </p:cNvSpPr>
          <p:nvPr>
            <p:ph sz="quarter" idx="1"/>
          </p:nvPr>
        </p:nvSpPr>
        <p:spPr>
          <a:xfrm>
            <a:off x="1485900" y="1143002"/>
            <a:ext cx="6172200" cy="3939540"/>
          </a:xfrm>
        </p:spPr>
        <p:txBody>
          <a:bodyPr/>
          <a:lstStyle/>
          <a:p>
            <a:pPr marL="514350" indent="-514350">
              <a:buAutoNum type="arabicPeriod"/>
            </a:pPr>
            <a:r>
              <a:rPr lang="en-US" dirty="0"/>
              <a:t>Uncovered boxes</a:t>
            </a:r>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None/>
            </a:pPr>
            <a:endParaRPr lang="en-US" dirty="0"/>
          </a:p>
          <a:p>
            <a:pPr marL="514350" indent="-51435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778700830"/>
              </p:ext>
            </p:extLst>
          </p:nvPr>
        </p:nvGraphicFramePr>
        <p:xfrm>
          <a:off x="2057401" y="1905000"/>
          <a:ext cx="4572000" cy="47548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0000"/>
                    </a:ext>
                  </a:extLst>
                </a:gridCol>
                <a:gridCol w="457200">
                  <a:extLst>
                    <a:ext uri="{9D8B030D-6E8A-4147-A177-3AD203B41FA5}">
                      <a16:colId xmlns:a16="http://schemas.microsoft.com/office/drawing/2014/main" xmlns="" val="20001"/>
                    </a:ext>
                  </a:extLst>
                </a:gridCol>
                <a:gridCol w="457200">
                  <a:extLst>
                    <a:ext uri="{9D8B030D-6E8A-4147-A177-3AD203B41FA5}">
                      <a16:colId xmlns:a16="http://schemas.microsoft.com/office/drawing/2014/main" xmlns="" val="20002"/>
                    </a:ext>
                  </a:extLst>
                </a:gridCol>
                <a:gridCol w="555171">
                  <a:extLst>
                    <a:ext uri="{9D8B030D-6E8A-4147-A177-3AD203B41FA5}">
                      <a16:colId xmlns:a16="http://schemas.microsoft.com/office/drawing/2014/main" xmlns="" val="20003"/>
                    </a:ext>
                  </a:extLst>
                </a:gridCol>
                <a:gridCol w="653143">
                  <a:extLst>
                    <a:ext uri="{9D8B030D-6E8A-4147-A177-3AD203B41FA5}">
                      <a16:colId xmlns:a16="http://schemas.microsoft.com/office/drawing/2014/main" xmlns="" val="20004"/>
                    </a:ext>
                  </a:extLst>
                </a:gridCol>
                <a:gridCol w="653143">
                  <a:extLst>
                    <a:ext uri="{9D8B030D-6E8A-4147-A177-3AD203B41FA5}">
                      <a16:colId xmlns:a16="http://schemas.microsoft.com/office/drawing/2014/main" xmlns="" val="20005"/>
                    </a:ext>
                  </a:extLst>
                </a:gridCol>
                <a:gridCol w="653143">
                  <a:extLst>
                    <a:ext uri="{9D8B030D-6E8A-4147-A177-3AD203B41FA5}">
                      <a16:colId xmlns:a16="http://schemas.microsoft.com/office/drawing/2014/main" xmlns="" val="20006"/>
                    </a:ext>
                  </a:extLst>
                </a:gridCol>
              </a:tblGrid>
              <a:tr h="370840">
                <a:tc>
                  <a:txBody>
                    <a:bodyPr/>
                    <a:lstStyle/>
                    <a:p>
                      <a:pPr>
                        <a:lnSpc>
                          <a:spcPct val="200000"/>
                        </a:lnSpc>
                      </a:pPr>
                      <a:endParaRPr lang="en-US" dirty="0"/>
                    </a:p>
                  </a:txBody>
                  <a:tcPr marL="68580" marR="68580"/>
                </a:tc>
                <a:tc gridSpan="6">
                  <a:txBody>
                    <a:bodyPr/>
                    <a:lstStyle/>
                    <a:p>
                      <a:pPr algn="ctr">
                        <a:lnSpc>
                          <a:spcPct val="200000"/>
                        </a:lnSpc>
                      </a:pPr>
                      <a:r>
                        <a:rPr lang="en-US" dirty="0"/>
                        <a:t>Amount of water</a:t>
                      </a:r>
                    </a:p>
                  </a:txBody>
                  <a:tcPr marL="68580" marR="6858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rowSpan="5">
                  <a:txBody>
                    <a:bodyPr/>
                    <a:lstStyle/>
                    <a:p>
                      <a:pPr algn="l">
                        <a:lnSpc>
                          <a:spcPct val="200000"/>
                        </a:lnSpc>
                      </a:pPr>
                      <a:endParaRPr lang="en-US" dirty="0"/>
                    </a:p>
                    <a:p>
                      <a:pPr algn="l">
                        <a:lnSpc>
                          <a:spcPct val="200000"/>
                        </a:lnSpc>
                      </a:pPr>
                      <a:endParaRPr lang="en-US" dirty="0"/>
                    </a:p>
                    <a:p>
                      <a:pPr algn="l">
                        <a:lnSpc>
                          <a:spcPct val="200000"/>
                        </a:lnSpc>
                      </a:pPr>
                      <a:r>
                        <a:rPr lang="en-US" dirty="0"/>
                        <a:t>Number of seeds germinated per box</a:t>
                      </a:r>
                    </a:p>
                  </a:txBody>
                  <a:tcPr marL="68580" marR="68580"/>
                </a:tc>
                <a:tc>
                  <a:txBody>
                    <a:bodyPr/>
                    <a:lstStyle/>
                    <a:p>
                      <a:pPr algn="ctr">
                        <a:lnSpc>
                          <a:spcPct val="200000"/>
                        </a:lnSpc>
                      </a:pPr>
                      <a:r>
                        <a:rPr lang="en-US" sz="2400" b="1" dirty="0"/>
                        <a:t>1</a:t>
                      </a:r>
                    </a:p>
                  </a:txBody>
                  <a:tcPr marL="68580" marR="68580"/>
                </a:tc>
                <a:tc>
                  <a:txBody>
                    <a:bodyPr/>
                    <a:lstStyle/>
                    <a:p>
                      <a:pPr algn="ctr">
                        <a:lnSpc>
                          <a:spcPct val="200000"/>
                        </a:lnSpc>
                      </a:pPr>
                      <a:r>
                        <a:rPr lang="en-US" sz="2400" b="1" dirty="0"/>
                        <a:t>2</a:t>
                      </a:r>
                    </a:p>
                  </a:txBody>
                  <a:tcPr marL="68580" marR="68580"/>
                </a:tc>
                <a:tc>
                  <a:txBody>
                    <a:bodyPr/>
                    <a:lstStyle/>
                    <a:p>
                      <a:pPr algn="ctr">
                        <a:lnSpc>
                          <a:spcPct val="200000"/>
                        </a:lnSpc>
                      </a:pPr>
                      <a:r>
                        <a:rPr lang="en-US" sz="2400" b="1" dirty="0"/>
                        <a:t>3</a:t>
                      </a:r>
                    </a:p>
                  </a:txBody>
                  <a:tcPr marL="68580" marR="68580"/>
                </a:tc>
                <a:tc>
                  <a:txBody>
                    <a:bodyPr/>
                    <a:lstStyle/>
                    <a:p>
                      <a:pPr algn="ctr">
                        <a:lnSpc>
                          <a:spcPct val="200000"/>
                        </a:lnSpc>
                      </a:pPr>
                      <a:r>
                        <a:rPr lang="en-US" sz="2400" b="1" dirty="0"/>
                        <a:t>4</a:t>
                      </a:r>
                    </a:p>
                  </a:txBody>
                  <a:tcPr marL="68580" marR="68580"/>
                </a:tc>
                <a:tc>
                  <a:txBody>
                    <a:bodyPr/>
                    <a:lstStyle/>
                    <a:p>
                      <a:pPr algn="ctr">
                        <a:lnSpc>
                          <a:spcPct val="200000"/>
                        </a:lnSpc>
                      </a:pPr>
                      <a:r>
                        <a:rPr lang="en-US" sz="2400" b="1" dirty="0"/>
                        <a:t>5</a:t>
                      </a:r>
                    </a:p>
                  </a:txBody>
                  <a:tcPr marL="68580" marR="68580"/>
                </a:tc>
                <a:tc>
                  <a:txBody>
                    <a:bodyPr/>
                    <a:lstStyle/>
                    <a:p>
                      <a:pPr algn="ctr">
                        <a:lnSpc>
                          <a:spcPct val="200000"/>
                        </a:lnSpc>
                      </a:pPr>
                      <a:r>
                        <a:rPr lang="en-US" sz="2400" b="1" dirty="0"/>
                        <a:t>6</a:t>
                      </a:r>
                    </a:p>
                  </a:txBody>
                  <a:tcPr marL="68580" marR="68580"/>
                </a:tc>
                <a:extLst>
                  <a:ext uri="{0D108BD9-81ED-4DB2-BD59-A6C34878D82A}">
                    <a16:rowId xmlns:a16="http://schemas.microsoft.com/office/drawing/2014/main" xmlns="" val="10001"/>
                  </a:ext>
                </a:extLst>
              </a:tr>
              <a:tr h="370840">
                <a:tc vMerge="1">
                  <a:txBody>
                    <a:bodyPr/>
                    <a:lstStyle/>
                    <a:p>
                      <a:endParaRPr lang="en-US" dirty="0"/>
                    </a:p>
                  </a:txBody>
                  <a:tcPr/>
                </a:tc>
                <a:tc>
                  <a:txBody>
                    <a:bodyPr/>
                    <a:lstStyle/>
                    <a:p>
                      <a:pPr algn="ctr">
                        <a:lnSpc>
                          <a:spcPct val="200000"/>
                        </a:lnSpc>
                      </a:pPr>
                      <a:r>
                        <a:rPr lang="en-US" sz="2400" b="1" dirty="0"/>
                        <a:t>22</a:t>
                      </a:r>
                    </a:p>
                  </a:txBody>
                  <a:tcPr marL="68580" marR="68580"/>
                </a:tc>
                <a:tc>
                  <a:txBody>
                    <a:bodyPr/>
                    <a:lstStyle/>
                    <a:p>
                      <a:pPr algn="ctr">
                        <a:lnSpc>
                          <a:spcPct val="200000"/>
                        </a:lnSpc>
                      </a:pPr>
                      <a:r>
                        <a:rPr lang="en-US" sz="2400" b="1" dirty="0"/>
                        <a:t>41</a:t>
                      </a:r>
                    </a:p>
                  </a:txBody>
                  <a:tcPr marL="68580" marR="68580"/>
                </a:tc>
                <a:tc>
                  <a:txBody>
                    <a:bodyPr/>
                    <a:lstStyle/>
                    <a:p>
                      <a:pPr algn="ctr">
                        <a:lnSpc>
                          <a:spcPct val="200000"/>
                        </a:lnSpc>
                      </a:pPr>
                      <a:r>
                        <a:rPr lang="en-US" sz="2400" b="1" dirty="0"/>
                        <a:t>66</a:t>
                      </a:r>
                    </a:p>
                  </a:txBody>
                  <a:tcPr marL="68580" marR="68580"/>
                </a:tc>
                <a:tc>
                  <a:txBody>
                    <a:bodyPr/>
                    <a:lstStyle/>
                    <a:p>
                      <a:pPr algn="ctr">
                        <a:lnSpc>
                          <a:spcPct val="200000"/>
                        </a:lnSpc>
                      </a:pPr>
                      <a:r>
                        <a:rPr lang="en-US" sz="2400" b="1" dirty="0"/>
                        <a:t>82</a:t>
                      </a:r>
                    </a:p>
                  </a:txBody>
                  <a:tcPr marL="68580" marR="68580"/>
                </a:tc>
                <a:tc>
                  <a:txBody>
                    <a:bodyPr/>
                    <a:lstStyle/>
                    <a:p>
                      <a:pPr algn="ctr">
                        <a:lnSpc>
                          <a:spcPct val="200000"/>
                        </a:lnSpc>
                      </a:pPr>
                      <a:r>
                        <a:rPr lang="en-US" sz="2400" b="1" dirty="0"/>
                        <a:t>79</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2"/>
                  </a:ext>
                </a:extLst>
              </a:tr>
              <a:tr h="370840">
                <a:tc vMerge="1">
                  <a:txBody>
                    <a:bodyPr/>
                    <a:lstStyle/>
                    <a:p>
                      <a:endParaRPr lang="en-US" dirty="0"/>
                    </a:p>
                  </a:txBody>
                  <a:tcPr/>
                </a:tc>
                <a:tc>
                  <a:txBody>
                    <a:bodyPr/>
                    <a:lstStyle/>
                    <a:p>
                      <a:pPr algn="ctr">
                        <a:lnSpc>
                          <a:spcPct val="200000"/>
                        </a:lnSpc>
                      </a:pPr>
                      <a:r>
                        <a:rPr lang="en-US" sz="2400" b="1" dirty="0"/>
                        <a:t>25</a:t>
                      </a:r>
                    </a:p>
                  </a:txBody>
                  <a:tcPr marL="68580" marR="68580"/>
                </a:tc>
                <a:tc>
                  <a:txBody>
                    <a:bodyPr/>
                    <a:lstStyle/>
                    <a:p>
                      <a:pPr algn="ctr">
                        <a:lnSpc>
                          <a:spcPct val="200000"/>
                        </a:lnSpc>
                      </a:pPr>
                      <a:r>
                        <a:rPr lang="en-US" sz="2400" b="1" dirty="0"/>
                        <a:t>46</a:t>
                      </a:r>
                    </a:p>
                  </a:txBody>
                  <a:tcPr marL="68580" marR="68580"/>
                </a:tc>
                <a:tc>
                  <a:txBody>
                    <a:bodyPr/>
                    <a:lstStyle/>
                    <a:p>
                      <a:pPr algn="ctr">
                        <a:lnSpc>
                          <a:spcPct val="200000"/>
                        </a:lnSpc>
                      </a:pPr>
                      <a:r>
                        <a:rPr lang="en-US" sz="2400" b="1" dirty="0"/>
                        <a:t>72</a:t>
                      </a:r>
                    </a:p>
                  </a:txBody>
                  <a:tcPr marL="68580" marR="68580"/>
                </a:tc>
                <a:tc>
                  <a:txBody>
                    <a:bodyPr/>
                    <a:lstStyle/>
                    <a:p>
                      <a:pPr algn="ctr">
                        <a:lnSpc>
                          <a:spcPct val="200000"/>
                        </a:lnSpc>
                      </a:pPr>
                      <a:r>
                        <a:rPr lang="en-US" sz="2400" b="1" dirty="0"/>
                        <a:t>73</a:t>
                      </a:r>
                    </a:p>
                  </a:txBody>
                  <a:tcPr marL="68580" marR="68580"/>
                </a:tc>
                <a:tc>
                  <a:txBody>
                    <a:bodyPr/>
                    <a:lstStyle/>
                    <a:p>
                      <a:pPr algn="ctr">
                        <a:lnSpc>
                          <a:spcPct val="200000"/>
                        </a:lnSpc>
                      </a:pPr>
                      <a:r>
                        <a:rPr lang="en-US" sz="2400" b="1" dirty="0"/>
                        <a:t>68</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3"/>
                  </a:ext>
                </a:extLst>
              </a:tr>
              <a:tr h="370840">
                <a:tc vMerge="1">
                  <a:txBody>
                    <a:bodyPr/>
                    <a:lstStyle/>
                    <a:p>
                      <a:endParaRPr lang="en-US" dirty="0"/>
                    </a:p>
                  </a:txBody>
                  <a:tcPr/>
                </a:tc>
                <a:tc>
                  <a:txBody>
                    <a:bodyPr/>
                    <a:lstStyle/>
                    <a:p>
                      <a:pPr algn="ctr">
                        <a:lnSpc>
                          <a:spcPct val="200000"/>
                        </a:lnSpc>
                      </a:pPr>
                      <a:r>
                        <a:rPr lang="en-US" sz="2400" b="1" dirty="0"/>
                        <a:t>27</a:t>
                      </a:r>
                    </a:p>
                  </a:txBody>
                  <a:tcPr marL="68580" marR="68580"/>
                </a:tc>
                <a:tc>
                  <a:txBody>
                    <a:bodyPr/>
                    <a:lstStyle/>
                    <a:p>
                      <a:pPr algn="ctr">
                        <a:lnSpc>
                          <a:spcPct val="200000"/>
                        </a:lnSpc>
                      </a:pPr>
                      <a:r>
                        <a:rPr lang="en-US" sz="2400" b="1" dirty="0"/>
                        <a:t>59</a:t>
                      </a:r>
                    </a:p>
                  </a:txBody>
                  <a:tcPr marL="68580" marR="68580"/>
                </a:tc>
                <a:tc>
                  <a:txBody>
                    <a:bodyPr/>
                    <a:lstStyle/>
                    <a:p>
                      <a:pPr algn="ctr">
                        <a:lnSpc>
                          <a:spcPct val="200000"/>
                        </a:lnSpc>
                      </a:pPr>
                      <a:r>
                        <a:rPr lang="en-US" sz="2400" b="1" dirty="0"/>
                        <a:t>51</a:t>
                      </a:r>
                    </a:p>
                  </a:txBody>
                  <a:tcPr marL="68580" marR="68580"/>
                </a:tc>
                <a:tc>
                  <a:txBody>
                    <a:bodyPr/>
                    <a:lstStyle/>
                    <a:p>
                      <a:pPr algn="ctr">
                        <a:lnSpc>
                          <a:spcPct val="200000"/>
                        </a:lnSpc>
                      </a:pPr>
                      <a:r>
                        <a:rPr lang="en-US" sz="2400" b="1" dirty="0"/>
                        <a:t>73</a:t>
                      </a:r>
                    </a:p>
                  </a:txBody>
                  <a:tcPr marL="68580" marR="68580"/>
                </a:tc>
                <a:tc>
                  <a:txBody>
                    <a:bodyPr/>
                    <a:lstStyle/>
                    <a:p>
                      <a:pPr algn="ctr">
                        <a:lnSpc>
                          <a:spcPct val="200000"/>
                        </a:lnSpc>
                      </a:pPr>
                      <a:r>
                        <a:rPr lang="en-US" sz="2400" b="1" dirty="0"/>
                        <a:t>74</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4"/>
                  </a:ext>
                </a:extLst>
              </a:tr>
              <a:tr h="370840">
                <a:tc vMerge="1">
                  <a:txBody>
                    <a:bodyPr/>
                    <a:lstStyle/>
                    <a:p>
                      <a:endParaRPr lang="en-US" dirty="0"/>
                    </a:p>
                  </a:txBody>
                  <a:tcPr/>
                </a:tc>
                <a:tc>
                  <a:txBody>
                    <a:bodyPr/>
                    <a:lstStyle/>
                    <a:p>
                      <a:pPr algn="ctr">
                        <a:lnSpc>
                          <a:spcPct val="200000"/>
                        </a:lnSpc>
                      </a:pPr>
                      <a:r>
                        <a:rPr lang="en-US" sz="2400" b="1" dirty="0"/>
                        <a:t>23</a:t>
                      </a:r>
                    </a:p>
                  </a:txBody>
                  <a:tcPr marL="68580" marR="68580"/>
                </a:tc>
                <a:tc>
                  <a:txBody>
                    <a:bodyPr/>
                    <a:lstStyle/>
                    <a:p>
                      <a:pPr algn="ctr">
                        <a:lnSpc>
                          <a:spcPct val="200000"/>
                        </a:lnSpc>
                      </a:pPr>
                      <a:r>
                        <a:rPr lang="en-US" sz="2400" b="1" dirty="0"/>
                        <a:t>38</a:t>
                      </a:r>
                    </a:p>
                  </a:txBody>
                  <a:tcPr marL="68580" marR="68580"/>
                </a:tc>
                <a:tc>
                  <a:txBody>
                    <a:bodyPr/>
                    <a:lstStyle/>
                    <a:p>
                      <a:pPr algn="ctr">
                        <a:lnSpc>
                          <a:spcPct val="200000"/>
                        </a:lnSpc>
                      </a:pPr>
                      <a:r>
                        <a:rPr lang="en-US" sz="2400" b="1" dirty="0"/>
                        <a:t>78</a:t>
                      </a:r>
                    </a:p>
                  </a:txBody>
                  <a:tcPr marL="68580" marR="68580"/>
                </a:tc>
                <a:tc>
                  <a:txBody>
                    <a:bodyPr/>
                    <a:lstStyle/>
                    <a:p>
                      <a:pPr algn="ctr">
                        <a:lnSpc>
                          <a:spcPct val="200000"/>
                        </a:lnSpc>
                      </a:pPr>
                      <a:r>
                        <a:rPr lang="en-US" sz="2400" b="1" dirty="0"/>
                        <a:t>84</a:t>
                      </a:r>
                    </a:p>
                  </a:txBody>
                  <a:tcPr marL="68580" marR="68580"/>
                </a:tc>
                <a:tc>
                  <a:txBody>
                    <a:bodyPr/>
                    <a:lstStyle/>
                    <a:p>
                      <a:pPr algn="ctr">
                        <a:lnSpc>
                          <a:spcPct val="200000"/>
                        </a:lnSpc>
                      </a:pPr>
                      <a:r>
                        <a:rPr lang="en-US" sz="2400" b="1" dirty="0"/>
                        <a:t>70</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563562"/>
          </a:xfrm>
        </p:spPr>
        <p:txBody>
          <a:bodyPr>
            <a:noAutofit/>
          </a:bodyPr>
          <a:lstStyle/>
          <a:p>
            <a:pPr algn="ctr"/>
            <a:r>
              <a:rPr lang="en-US" sz="3600" dirty="0"/>
              <a:t>What is Data Science?</a:t>
            </a:r>
          </a:p>
        </p:txBody>
      </p:sp>
      <p:sp>
        <p:nvSpPr>
          <p:cNvPr id="3" name="Content Placeholder 2"/>
          <p:cNvSpPr>
            <a:spLocks noGrp="1"/>
          </p:cNvSpPr>
          <p:nvPr>
            <p:ph sz="quarter" idx="1"/>
          </p:nvPr>
        </p:nvSpPr>
        <p:spPr>
          <a:xfrm>
            <a:off x="381000" y="914402"/>
            <a:ext cx="8382000" cy="3447098"/>
          </a:xfrm>
        </p:spPr>
        <p:txBody>
          <a:bodyPr/>
          <a:lstStyle/>
          <a:p>
            <a:pPr algn="just"/>
            <a:r>
              <a:rPr lang="en-US" dirty="0"/>
              <a:t>It is a combination of </a:t>
            </a:r>
            <a:r>
              <a:rPr lang="en-US" b="1" dirty="0">
                <a:solidFill>
                  <a:srgbClr val="FF0000"/>
                </a:solidFill>
              </a:rPr>
              <a:t>Mathematics and </a:t>
            </a:r>
            <a:r>
              <a:rPr lang="en-US" b="1" dirty="0" smtClean="0">
                <a:solidFill>
                  <a:srgbClr val="FF0000"/>
                </a:solidFill>
              </a:rPr>
              <a:t>Statistics</a:t>
            </a:r>
            <a:r>
              <a:rPr lang="en-US" dirty="0"/>
              <a:t>, </a:t>
            </a:r>
            <a:r>
              <a:rPr lang="en-US" b="1" dirty="0">
                <a:solidFill>
                  <a:srgbClr val="FF0000"/>
                </a:solidFill>
              </a:rPr>
              <a:t>Domain Knowledge </a:t>
            </a:r>
            <a:r>
              <a:rPr lang="en-US" dirty="0"/>
              <a:t>and </a:t>
            </a:r>
            <a:r>
              <a:rPr lang="en-US" b="1" dirty="0">
                <a:solidFill>
                  <a:srgbClr val="FF0000"/>
                </a:solidFill>
              </a:rPr>
              <a:t>Computer </a:t>
            </a:r>
            <a:r>
              <a:rPr lang="en-US" b="1" dirty="0" smtClean="0">
                <a:solidFill>
                  <a:srgbClr val="FF0000"/>
                </a:solidFill>
              </a:rPr>
              <a:t>Science </a:t>
            </a:r>
            <a:r>
              <a:rPr lang="en-US" dirty="0" smtClean="0"/>
              <a:t>to gain insight into a real world problem expressed using data.</a:t>
            </a:r>
            <a:r>
              <a:rPr lang="en-US" b="1" dirty="0" smtClean="0">
                <a:solidFill>
                  <a:srgbClr val="FF0000"/>
                </a:solidFill>
              </a:rPr>
              <a:t> </a:t>
            </a:r>
            <a:r>
              <a:rPr lang="en-US" dirty="0">
                <a:solidFill>
                  <a:srgbClr val="FF0000"/>
                </a:solidFill>
              </a:rPr>
              <a:t> </a:t>
            </a:r>
          </a:p>
          <a:p>
            <a:pPr>
              <a:buNone/>
            </a:pPr>
            <a:endParaRPr lang="en-US" dirty="0">
              <a:solidFill>
                <a:srgbClr val="FF0000"/>
              </a:solidFill>
            </a:endParaRPr>
          </a:p>
        </p:txBody>
      </p:sp>
      <p:pic>
        <p:nvPicPr>
          <p:cNvPr id="4" name="Picture 3" descr="https://lh3.googleusercontent.com/VQ1PTpE9BjxL9iUxmeu9d_H_uRQvxbCbX8Qy7WG5ITGRYEh2LE3U6x8h7X5d6Nu3t4rmCwzKVVIKkuuBT9fNCCWBTDwoG3mg9_2XGa4YXXmJUAqq5lXv2Q9ZEP2DGAH91NdmGKj8"/>
          <p:cNvPicPr/>
          <p:nvPr/>
        </p:nvPicPr>
        <p:blipFill>
          <a:blip r:embed="rId3" cstate="print"/>
          <a:srcRect/>
          <a:stretch>
            <a:fillRect/>
          </a:stretch>
        </p:blipFill>
        <p:spPr bwMode="auto">
          <a:xfrm>
            <a:off x="3276600" y="3276600"/>
            <a:ext cx="2514600" cy="3114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ppt_x"/>
                                          </p:val>
                                        </p:tav>
                                        <p:tav tm="100000">
                                          <p:val>
                                            <p:strVal val="#ppt_x"/>
                                          </p:val>
                                        </p:tav>
                                      </p:tavLst>
                                    </p:anim>
                                    <p:anim calcmode="lin" valueType="num">
                                      <p:cBhvr additive="base">
                                        <p:cTn id="14"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343650" cy="792162"/>
          </a:xfrm>
        </p:spPr>
        <p:txBody>
          <a:bodyPr>
            <a:noAutofit/>
          </a:bodyPr>
          <a:lstStyle/>
          <a:p>
            <a:pPr algn="ctr"/>
            <a:r>
              <a:rPr lang="en-US" sz="3200" b="1" dirty="0"/>
              <a:t>Case Study 2- Display of numerical data </a:t>
            </a:r>
            <a:r>
              <a:rPr lang="en-US" sz="3200" b="1" dirty="0" err="1"/>
              <a:t>Contd</a:t>
            </a:r>
            <a:r>
              <a:rPr lang="en-US" sz="3200" b="1" dirty="0"/>
              <a:t>…</a:t>
            </a:r>
          </a:p>
        </p:txBody>
      </p:sp>
      <p:sp>
        <p:nvSpPr>
          <p:cNvPr id="3" name="Content Placeholder 2"/>
          <p:cNvSpPr>
            <a:spLocks noGrp="1"/>
          </p:cNvSpPr>
          <p:nvPr>
            <p:ph sz="quarter" idx="1"/>
          </p:nvPr>
        </p:nvSpPr>
        <p:spPr>
          <a:xfrm>
            <a:off x="1485900" y="1143002"/>
            <a:ext cx="6172200" cy="3939540"/>
          </a:xfrm>
        </p:spPr>
        <p:txBody>
          <a:bodyPr/>
          <a:lstStyle/>
          <a:p>
            <a:pPr marL="514350" indent="-514350">
              <a:buNone/>
            </a:pPr>
            <a:r>
              <a:rPr lang="en-US" dirty="0"/>
              <a:t>2. Covered boxes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None/>
            </a:pPr>
            <a:endParaRPr lang="en-US" dirty="0"/>
          </a:p>
          <a:p>
            <a:pPr marL="514350" indent="-51435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720695734"/>
              </p:ext>
            </p:extLst>
          </p:nvPr>
        </p:nvGraphicFramePr>
        <p:xfrm>
          <a:off x="2057401" y="1905000"/>
          <a:ext cx="4572000" cy="47548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0000"/>
                    </a:ext>
                  </a:extLst>
                </a:gridCol>
                <a:gridCol w="457200">
                  <a:extLst>
                    <a:ext uri="{9D8B030D-6E8A-4147-A177-3AD203B41FA5}">
                      <a16:colId xmlns:a16="http://schemas.microsoft.com/office/drawing/2014/main" xmlns="" val="20001"/>
                    </a:ext>
                  </a:extLst>
                </a:gridCol>
                <a:gridCol w="457200">
                  <a:extLst>
                    <a:ext uri="{9D8B030D-6E8A-4147-A177-3AD203B41FA5}">
                      <a16:colId xmlns:a16="http://schemas.microsoft.com/office/drawing/2014/main" xmlns="" val="20002"/>
                    </a:ext>
                  </a:extLst>
                </a:gridCol>
                <a:gridCol w="555171">
                  <a:extLst>
                    <a:ext uri="{9D8B030D-6E8A-4147-A177-3AD203B41FA5}">
                      <a16:colId xmlns:a16="http://schemas.microsoft.com/office/drawing/2014/main" xmlns="" val="20003"/>
                    </a:ext>
                  </a:extLst>
                </a:gridCol>
                <a:gridCol w="653143">
                  <a:extLst>
                    <a:ext uri="{9D8B030D-6E8A-4147-A177-3AD203B41FA5}">
                      <a16:colId xmlns:a16="http://schemas.microsoft.com/office/drawing/2014/main" xmlns="" val="20004"/>
                    </a:ext>
                  </a:extLst>
                </a:gridCol>
                <a:gridCol w="653143">
                  <a:extLst>
                    <a:ext uri="{9D8B030D-6E8A-4147-A177-3AD203B41FA5}">
                      <a16:colId xmlns:a16="http://schemas.microsoft.com/office/drawing/2014/main" xmlns="" val="20005"/>
                    </a:ext>
                  </a:extLst>
                </a:gridCol>
                <a:gridCol w="653143">
                  <a:extLst>
                    <a:ext uri="{9D8B030D-6E8A-4147-A177-3AD203B41FA5}">
                      <a16:colId xmlns:a16="http://schemas.microsoft.com/office/drawing/2014/main" xmlns="" val="20006"/>
                    </a:ext>
                  </a:extLst>
                </a:gridCol>
              </a:tblGrid>
              <a:tr h="370840">
                <a:tc>
                  <a:txBody>
                    <a:bodyPr/>
                    <a:lstStyle/>
                    <a:p>
                      <a:pPr>
                        <a:lnSpc>
                          <a:spcPct val="200000"/>
                        </a:lnSpc>
                      </a:pPr>
                      <a:endParaRPr lang="en-US" dirty="0"/>
                    </a:p>
                  </a:txBody>
                  <a:tcPr marL="68580" marR="68580"/>
                </a:tc>
                <a:tc gridSpan="6">
                  <a:txBody>
                    <a:bodyPr/>
                    <a:lstStyle/>
                    <a:p>
                      <a:pPr algn="ctr">
                        <a:lnSpc>
                          <a:spcPct val="200000"/>
                        </a:lnSpc>
                      </a:pPr>
                      <a:r>
                        <a:rPr lang="en-US" dirty="0"/>
                        <a:t>Amount of water</a:t>
                      </a:r>
                    </a:p>
                  </a:txBody>
                  <a:tcPr marL="68580" marR="6858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840">
                <a:tc rowSpan="5">
                  <a:txBody>
                    <a:bodyPr/>
                    <a:lstStyle/>
                    <a:p>
                      <a:pPr algn="l">
                        <a:lnSpc>
                          <a:spcPct val="200000"/>
                        </a:lnSpc>
                      </a:pPr>
                      <a:endParaRPr lang="en-US" dirty="0"/>
                    </a:p>
                    <a:p>
                      <a:pPr algn="l">
                        <a:lnSpc>
                          <a:spcPct val="200000"/>
                        </a:lnSpc>
                      </a:pPr>
                      <a:endParaRPr lang="en-US" dirty="0"/>
                    </a:p>
                    <a:p>
                      <a:pPr algn="l">
                        <a:lnSpc>
                          <a:spcPct val="200000"/>
                        </a:lnSpc>
                      </a:pPr>
                      <a:r>
                        <a:rPr lang="en-US" dirty="0"/>
                        <a:t>Number of seeds germinated per box</a:t>
                      </a:r>
                    </a:p>
                  </a:txBody>
                  <a:tcPr marL="68580" marR="68580"/>
                </a:tc>
                <a:tc>
                  <a:txBody>
                    <a:bodyPr/>
                    <a:lstStyle/>
                    <a:p>
                      <a:pPr algn="ctr">
                        <a:lnSpc>
                          <a:spcPct val="200000"/>
                        </a:lnSpc>
                      </a:pPr>
                      <a:r>
                        <a:rPr lang="en-US" sz="2400" b="1" dirty="0"/>
                        <a:t>1</a:t>
                      </a:r>
                    </a:p>
                  </a:txBody>
                  <a:tcPr marL="68580" marR="68580"/>
                </a:tc>
                <a:tc>
                  <a:txBody>
                    <a:bodyPr/>
                    <a:lstStyle/>
                    <a:p>
                      <a:pPr algn="ctr">
                        <a:lnSpc>
                          <a:spcPct val="200000"/>
                        </a:lnSpc>
                      </a:pPr>
                      <a:r>
                        <a:rPr lang="en-US" sz="2400" b="1" dirty="0"/>
                        <a:t>2</a:t>
                      </a:r>
                    </a:p>
                  </a:txBody>
                  <a:tcPr marL="68580" marR="68580"/>
                </a:tc>
                <a:tc>
                  <a:txBody>
                    <a:bodyPr/>
                    <a:lstStyle/>
                    <a:p>
                      <a:pPr algn="ctr">
                        <a:lnSpc>
                          <a:spcPct val="200000"/>
                        </a:lnSpc>
                      </a:pPr>
                      <a:r>
                        <a:rPr lang="en-US" sz="2400" b="1" dirty="0"/>
                        <a:t>3</a:t>
                      </a:r>
                    </a:p>
                  </a:txBody>
                  <a:tcPr marL="68580" marR="68580"/>
                </a:tc>
                <a:tc>
                  <a:txBody>
                    <a:bodyPr/>
                    <a:lstStyle/>
                    <a:p>
                      <a:pPr algn="ctr">
                        <a:lnSpc>
                          <a:spcPct val="200000"/>
                        </a:lnSpc>
                      </a:pPr>
                      <a:r>
                        <a:rPr lang="en-US" sz="2400" b="1" dirty="0"/>
                        <a:t>4</a:t>
                      </a:r>
                    </a:p>
                  </a:txBody>
                  <a:tcPr marL="68580" marR="68580"/>
                </a:tc>
                <a:tc>
                  <a:txBody>
                    <a:bodyPr/>
                    <a:lstStyle/>
                    <a:p>
                      <a:pPr algn="ctr">
                        <a:lnSpc>
                          <a:spcPct val="200000"/>
                        </a:lnSpc>
                      </a:pPr>
                      <a:r>
                        <a:rPr lang="en-US" sz="2400" b="1" dirty="0"/>
                        <a:t>5</a:t>
                      </a:r>
                    </a:p>
                  </a:txBody>
                  <a:tcPr marL="68580" marR="68580"/>
                </a:tc>
                <a:tc>
                  <a:txBody>
                    <a:bodyPr/>
                    <a:lstStyle/>
                    <a:p>
                      <a:pPr algn="ctr">
                        <a:lnSpc>
                          <a:spcPct val="200000"/>
                        </a:lnSpc>
                      </a:pPr>
                      <a:r>
                        <a:rPr lang="en-US" sz="2400" b="1" dirty="0"/>
                        <a:t>6</a:t>
                      </a:r>
                    </a:p>
                  </a:txBody>
                  <a:tcPr marL="68580" marR="68580"/>
                </a:tc>
                <a:extLst>
                  <a:ext uri="{0D108BD9-81ED-4DB2-BD59-A6C34878D82A}">
                    <a16:rowId xmlns:a16="http://schemas.microsoft.com/office/drawing/2014/main" xmlns="" val="10001"/>
                  </a:ext>
                </a:extLst>
              </a:tr>
              <a:tr h="370840">
                <a:tc vMerge="1">
                  <a:txBody>
                    <a:bodyPr/>
                    <a:lstStyle/>
                    <a:p>
                      <a:endParaRPr lang="en-US" dirty="0"/>
                    </a:p>
                  </a:txBody>
                  <a:tcPr/>
                </a:tc>
                <a:tc>
                  <a:txBody>
                    <a:bodyPr/>
                    <a:lstStyle/>
                    <a:p>
                      <a:pPr algn="ctr">
                        <a:lnSpc>
                          <a:spcPct val="200000"/>
                        </a:lnSpc>
                      </a:pPr>
                      <a:r>
                        <a:rPr lang="en-US" sz="2400" b="1" dirty="0"/>
                        <a:t>45</a:t>
                      </a:r>
                    </a:p>
                  </a:txBody>
                  <a:tcPr marL="68580" marR="68580"/>
                </a:tc>
                <a:tc>
                  <a:txBody>
                    <a:bodyPr/>
                    <a:lstStyle/>
                    <a:p>
                      <a:pPr algn="ctr">
                        <a:lnSpc>
                          <a:spcPct val="200000"/>
                        </a:lnSpc>
                      </a:pPr>
                      <a:r>
                        <a:rPr lang="en-US" sz="2400" b="1" dirty="0"/>
                        <a:t>65</a:t>
                      </a:r>
                    </a:p>
                  </a:txBody>
                  <a:tcPr marL="68580" marR="68580"/>
                </a:tc>
                <a:tc>
                  <a:txBody>
                    <a:bodyPr/>
                    <a:lstStyle/>
                    <a:p>
                      <a:pPr algn="ctr">
                        <a:lnSpc>
                          <a:spcPct val="200000"/>
                        </a:lnSpc>
                      </a:pPr>
                      <a:r>
                        <a:rPr lang="en-US" sz="2400" b="1" dirty="0"/>
                        <a:t>81</a:t>
                      </a:r>
                    </a:p>
                  </a:txBody>
                  <a:tcPr marL="68580" marR="68580"/>
                </a:tc>
                <a:tc>
                  <a:txBody>
                    <a:bodyPr/>
                    <a:lstStyle/>
                    <a:p>
                      <a:pPr algn="ctr">
                        <a:lnSpc>
                          <a:spcPct val="200000"/>
                        </a:lnSpc>
                      </a:pPr>
                      <a:r>
                        <a:rPr lang="en-US" sz="2400" b="1" dirty="0"/>
                        <a:t>55</a:t>
                      </a:r>
                    </a:p>
                  </a:txBody>
                  <a:tcPr marL="68580" marR="68580"/>
                </a:tc>
                <a:tc>
                  <a:txBody>
                    <a:bodyPr/>
                    <a:lstStyle/>
                    <a:p>
                      <a:pPr algn="ctr">
                        <a:lnSpc>
                          <a:spcPct val="200000"/>
                        </a:lnSpc>
                      </a:pPr>
                      <a:r>
                        <a:rPr lang="en-US" sz="2400" b="1" dirty="0"/>
                        <a:t>31</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2"/>
                  </a:ext>
                </a:extLst>
              </a:tr>
              <a:tr h="370840">
                <a:tc vMerge="1">
                  <a:txBody>
                    <a:bodyPr/>
                    <a:lstStyle/>
                    <a:p>
                      <a:endParaRPr lang="en-US" dirty="0"/>
                    </a:p>
                  </a:txBody>
                  <a:tcPr/>
                </a:tc>
                <a:tc>
                  <a:txBody>
                    <a:bodyPr/>
                    <a:lstStyle/>
                    <a:p>
                      <a:pPr algn="ctr">
                        <a:lnSpc>
                          <a:spcPct val="200000"/>
                        </a:lnSpc>
                      </a:pPr>
                      <a:r>
                        <a:rPr lang="en-US" sz="2400" b="1" dirty="0"/>
                        <a:t>41</a:t>
                      </a:r>
                    </a:p>
                  </a:txBody>
                  <a:tcPr marL="68580" marR="68580"/>
                </a:tc>
                <a:tc>
                  <a:txBody>
                    <a:bodyPr/>
                    <a:lstStyle/>
                    <a:p>
                      <a:pPr algn="ctr">
                        <a:lnSpc>
                          <a:spcPct val="200000"/>
                        </a:lnSpc>
                      </a:pPr>
                      <a:r>
                        <a:rPr lang="en-US" sz="2400" b="1" dirty="0"/>
                        <a:t>80</a:t>
                      </a:r>
                    </a:p>
                  </a:txBody>
                  <a:tcPr marL="68580" marR="68580"/>
                </a:tc>
                <a:tc>
                  <a:txBody>
                    <a:bodyPr/>
                    <a:lstStyle/>
                    <a:p>
                      <a:pPr algn="ctr">
                        <a:lnSpc>
                          <a:spcPct val="200000"/>
                        </a:lnSpc>
                      </a:pPr>
                      <a:r>
                        <a:rPr lang="en-US" sz="2400" b="1" dirty="0"/>
                        <a:t>73</a:t>
                      </a:r>
                    </a:p>
                  </a:txBody>
                  <a:tcPr marL="68580" marR="68580"/>
                </a:tc>
                <a:tc>
                  <a:txBody>
                    <a:bodyPr/>
                    <a:lstStyle/>
                    <a:p>
                      <a:pPr algn="ctr">
                        <a:lnSpc>
                          <a:spcPct val="200000"/>
                        </a:lnSpc>
                      </a:pPr>
                      <a:r>
                        <a:rPr lang="en-US" sz="2400" b="1" dirty="0"/>
                        <a:t>51</a:t>
                      </a:r>
                    </a:p>
                  </a:txBody>
                  <a:tcPr marL="68580" marR="68580"/>
                </a:tc>
                <a:tc>
                  <a:txBody>
                    <a:bodyPr/>
                    <a:lstStyle/>
                    <a:p>
                      <a:pPr algn="ctr">
                        <a:lnSpc>
                          <a:spcPct val="200000"/>
                        </a:lnSpc>
                      </a:pPr>
                      <a:r>
                        <a:rPr lang="en-US" sz="2400" b="1" dirty="0"/>
                        <a:t>36</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3"/>
                  </a:ext>
                </a:extLst>
              </a:tr>
              <a:tr h="370840">
                <a:tc vMerge="1">
                  <a:txBody>
                    <a:bodyPr/>
                    <a:lstStyle/>
                    <a:p>
                      <a:endParaRPr lang="en-US" dirty="0"/>
                    </a:p>
                  </a:txBody>
                  <a:tcPr/>
                </a:tc>
                <a:tc>
                  <a:txBody>
                    <a:bodyPr/>
                    <a:lstStyle/>
                    <a:p>
                      <a:pPr algn="ctr">
                        <a:lnSpc>
                          <a:spcPct val="200000"/>
                        </a:lnSpc>
                      </a:pPr>
                      <a:r>
                        <a:rPr lang="en-US" sz="2400" b="1" dirty="0"/>
                        <a:t>42</a:t>
                      </a:r>
                    </a:p>
                  </a:txBody>
                  <a:tcPr marL="68580" marR="68580"/>
                </a:tc>
                <a:tc>
                  <a:txBody>
                    <a:bodyPr/>
                    <a:lstStyle/>
                    <a:p>
                      <a:pPr algn="ctr">
                        <a:lnSpc>
                          <a:spcPct val="200000"/>
                        </a:lnSpc>
                      </a:pPr>
                      <a:r>
                        <a:rPr lang="en-US" sz="2400" b="1" dirty="0"/>
                        <a:t>79</a:t>
                      </a:r>
                    </a:p>
                  </a:txBody>
                  <a:tcPr marL="68580" marR="68580"/>
                </a:tc>
                <a:tc>
                  <a:txBody>
                    <a:bodyPr/>
                    <a:lstStyle/>
                    <a:p>
                      <a:pPr algn="ctr">
                        <a:lnSpc>
                          <a:spcPct val="200000"/>
                        </a:lnSpc>
                      </a:pPr>
                      <a:r>
                        <a:rPr lang="en-US" sz="2400" b="1" dirty="0"/>
                        <a:t>74</a:t>
                      </a:r>
                    </a:p>
                  </a:txBody>
                  <a:tcPr marL="68580" marR="68580"/>
                </a:tc>
                <a:tc>
                  <a:txBody>
                    <a:bodyPr/>
                    <a:lstStyle/>
                    <a:p>
                      <a:pPr algn="ctr">
                        <a:lnSpc>
                          <a:spcPct val="200000"/>
                        </a:lnSpc>
                      </a:pPr>
                      <a:r>
                        <a:rPr lang="en-US" sz="2400" b="1" dirty="0"/>
                        <a:t>40</a:t>
                      </a:r>
                    </a:p>
                  </a:txBody>
                  <a:tcPr marL="68580" marR="68580"/>
                </a:tc>
                <a:tc>
                  <a:txBody>
                    <a:bodyPr/>
                    <a:lstStyle/>
                    <a:p>
                      <a:pPr algn="ctr">
                        <a:lnSpc>
                          <a:spcPct val="200000"/>
                        </a:lnSpc>
                      </a:pPr>
                      <a:r>
                        <a:rPr lang="en-US" sz="2400" b="1" dirty="0"/>
                        <a:t>45</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4"/>
                  </a:ext>
                </a:extLst>
              </a:tr>
              <a:tr h="370840">
                <a:tc vMerge="1">
                  <a:txBody>
                    <a:bodyPr/>
                    <a:lstStyle/>
                    <a:p>
                      <a:endParaRPr lang="en-US" dirty="0"/>
                    </a:p>
                  </a:txBody>
                  <a:tcPr/>
                </a:tc>
                <a:tc>
                  <a:txBody>
                    <a:bodyPr/>
                    <a:lstStyle/>
                    <a:p>
                      <a:pPr algn="ctr">
                        <a:lnSpc>
                          <a:spcPct val="200000"/>
                        </a:lnSpc>
                      </a:pPr>
                      <a:r>
                        <a:rPr lang="en-US" sz="2400" b="1" dirty="0"/>
                        <a:t>43</a:t>
                      </a:r>
                    </a:p>
                  </a:txBody>
                  <a:tcPr marL="68580" marR="68580"/>
                </a:tc>
                <a:tc>
                  <a:txBody>
                    <a:bodyPr/>
                    <a:lstStyle/>
                    <a:p>
                      <a:pPr algn="ctr">
                        <a:lnSpc>
                          <a:spcPct val="200000"/>
                        </a:lnSpc>
                      </a:pPr>
                      <a:r>
                        <a:rPr lang="en-US" sz="2400" b="1" dirty="0"/>
                        <a:t>77</a:t>
                      </a:r>
                    </a:p>
                  </a:txBody>
                  <a:tcPr marL="68580" marR="68580"/>
                </a:tc>
                <a:tc>
                  <a:txBody>
                    <a:bodyPr/>
                    <a:lstStyle/>
                    <a:p>
                      <a:pPr algn="ctr">
                        <a:lnSpc>
                          <a:spcPct val="200000"/>
                        </a:lnSpc>
                      </a:pPr>
                      <a:r>
                        <a:rPr lang="en-US" sz="2400" b="1" dirty="0"/>
                        <a:t>76</a:t>
                      </a:r>
                    </a:p>
                  </a:txBody>
                  <a:tcPr marL="68580" marR="68580"/>
                </a:tc>
                <a:tc>
                  <a:txBody>
                    <a:bodyPr/>
                    <a:lstStyle/>
                    <a:p>
                      <a:pPr algn="ctr">
                        <a:lnSpc>
                          <a:spcPct val="200000"/>
                        </a:lnSpc>
                      </a:pPr>
                      <a:r>
                        <a:rPr lang="en-US" sz="2400" b="1" dirty="0"/>
                        <a:t>62</a:t>
                      </a:r>
                    </a:p>
                  </a:txBody>
                  <a:tcPr marL="68580" marR="68580"/>
                </a:tc>
                <a:tc>
                  <a:txBody>
                    <a:bodyPr/>
                    <a:lstStyle/>
                    <a:p>
                      <a:pPr algn="ctr">
                        <a:lnSpc>
                          <a:spcPct val="200000"/>
                        </a:lnSpc>
                      </a:pPr>
                      <a:r>
                        <a:rPr lang="en-US" sz="2400" b="1" dirty="0"/>
                        <a:t>39</a:t>
                      </a:r>
                    </a:p>
                  </a:txBody>
                  <a:tcPr marL="68580" marR="68580"/>
                </a:tc>
                <a:tc>
                  <a:txBody>
                    <a:bodyPr/>
                    <a:lstStyle/>
                    <a:p>
                      <a:pPr algn="ctr">
                        <a:lnSpc>
                          <a:spcPct val="200000"/>
                        </a:lnSpc>
                      </a:pPr>
                      <a:r>
                        <a:rPr lang="en-US" sz="2400" b="1" dirty="0"/>
                        <a:t>0</a:t>
                      </a:r>
                    </a:p>
                  </a:txBody>
                  <a:tcPr marL="68580" marR="68580"/>
                </a:tc>
                <a:extLst>
                  <a:ext uri="{0D108BD9-81ED-4DB2-BD59-A6C34878D82A}">
                    <a16:rowId xmlns:a16="http://schemas.microsoft.com/office/drawing/2014/main" xmlns=""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15962"/>
          </a:xfrm>
        </p:spPr>
        <p:txBody>
          <a:bodyPr>
            <a:normAutofit/>
          </a:bodyPr>
          <a:lstStyle/>
          <a:p>
            <a:pPr algn="ctr"/>
            <a:r>
              <a:rPr lang="en-US" dirty="0"/>
              <a:t>Questions</a:t>
            </a:r>
          </a:p>
        </p:txBody>
      </p:sp>
      <p:sp>
        <p:nvSpPr>
          <p:cNvPr id="3" name="Content Placeholder 2"/>
          <p:cNvSpPr>
            <a:spLocks noGrp="1"/>
          </p:cNvSpPr>
          <p:nvPr>
            <p:ph sz="quarter" idx="1"/>
          </p:nvPr>
        </p:nvSpPr>
        <p:spPr>
          <a:xfrm>
            <a:off x="0" y="1066802"/>
            <a:ext cx="9144000" cy="5791199"/>
          </a:xfrm>
        </p:spPr>
        <p:txBody>
          <a:bodyPr>
            <a:normAutofit fontScale="92500" lnSpcReduction="10000"/>
          </a:bodyPr>
          <a:lstStyle/>
          <a:p>
            <a:pPr marL="514350" indent="-514350" algn="just">
              <a:buAutoNum type="arabicPeriod"/>
            </a:pPr>
            <a:r>
              <a:rPr lang="en-US" dirty="0"/>
              <a:t>What is the average number of seeds germinated for the uncovered boxes with level of watering equal to 4?</a:t>
            </a:r>
          </a:p>
          <a:p>
            <a:pPr marL="514350" indent="-514350" algn="just">
              <a:buNone/>
            </a:pPr>
            <a:r>
              <a:rPr lang="en-US" dirty="0"/>
              <a:t>      78</a:t>
            </a:r>
          </a:p>
          <a:p>
            <a:pPr marL="514350" indent="-514350" algn="just">
              <a:buNone/>
            </a:pPr>
            <a:r>
              <a:rPr lang="en-US" dirty="0"/>
              <a:t>2.   What is the median value for the data covered boxes?</a:t>
            </a:r>
          </a:p>
          <a:p>
            <a:pPr marL="514350" indent="-514350" algn="just">
              <a:buNone/>
            </a:pPr>
            <a:r>
              <a:rPr lang="en-US" dirty="0"/>
              <a:t>       45</a:t>
            </a:r>
          </a:p>
          <a:p>
            <a:pPr marL="514350" indent="-514350" algn="just">
              <a:buNone/>
            </a:pPr>
            <a:r>
              <a:rPr lang="en-US" dirty="0"/>
              <a:t>3.   Establish conclusions on the basis of available data:</a:t>
            </a:r>
          </a:p>
          <a:p>
            <a:pPr marL="514350" indent="-514350" algn="just">
              <a:buNone/>
            </a:pPr>
            <a:r>
              <a:rPr lang="en-US" dirty="0"/>
              <a:t>    a. Association of levels of watering with the number of germinating seeds in case of covered boxes as well as uncovered boxes.</a:t>
            </a:r>
          </a:p>
          <a:p>
            <a:pPr marL="514350" indent="-514350" algn="just">
              <a:buNone/>
            </a:pPr>
            <a:r>
              <a:rPr lang="en-US" dirty="0"/>
              <a:t>    b. Association of number of germinating seeds with the fact that the boxes were covered or uncovered.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138297" y="285953"/>
            <a:ext cx="2867405" cy="553998"/>
          </a:xfrm>
        </p:spPr>
        <p:txBody>
          <a:bodyPr/>
          <a:lstStyle/>
          <a:p>
            <a:r>
              <a:rPr lang="en-US" sz="3600" dirty="0"/>
              <a:t>R Commands</a:t>
            </a:r>
          </a:p>
        </p:txBody>
      </p:sp>
      <p:sp>
        <p:nvSpPr>
          <p:cNvPr id="3" name="Content Placeholder 2"/>
          <p:cNvSpPr>
            <a:spLocks noGrp="1"/>
          </p:cNvSpPr>
          <p:nvPr>
            <p:ph sz="quarter" idx="1"/>
          </p:nvPr>
        </p:nvSpPr>
        <p:spPr/>
        <p:txBody>
          <a:bodyPr>
            <a:normAutofit fontScale="77500" lnSpcReduction="20000"/>
          </a:bodyPr>
          <a:lstStyle/>
          <a:p>
            <a:pPr marL="514350" indent="-514350">
              <a:buAutoNum type="arabicPeriod"/>
            </a:pPr>
            <a:r>
              <a:rPr lang="en-US" dirty="0"/>
              <a:t>What is the average number of seeds germinated for the uncovered boxes with level of watering equal to 4?</a:t>
            </a:r>
          </a:p>
          <a:p>
            <a:pPr marL="514350" indent="-514350">
              <a:buNone/>
            </a:pPr>
            <a:r>
              <a:rPr lang="en-US" dirty="0"/>
              <a:t>      </a:t>
            </a:r>
            <a:r>
              <a:rPr lang="en-US" sz="2600" dirty="0">
                <a:solidFill>
                  <a:srgbClr val="FF0000"/>
                </a:solidFill>
              </a:rPr>
              <a:t>&gt;mean(</a:t>
            </a:r>
            <a:r>
              <a:rPr lang="en-US" sz="2600" dirty="0" err="1">
                <a:solidFill>
                  <a:srgbClr val="FF0000"/>
                </a:solidFill>
              </a:rPr>
              <a:t>f$germinated</a:t>
            </a:r>
            <a:r>
              <a:rPr lang="en-US" sz="2600" dirty="0">
                <a:solidFill>
                  <a:srgbClr val="FF0000"/>
                </a:solidFill>
              </a:rPr>
              <a:t>[</a:t>
            </a:r>
            <a:r>
              <a:rPr lang="en-US" sz="2600" dirty="0" err="1">
                <a:solidFill>
                  <a:srgbClr val="FF0000"/>
                </a:solidFill>
              </a:rPr>
              <a:t>f$Box</a:t>
            </a:r>
            <a:r>
              <a:rPr lang="en-US" sz="2600" dirty="0">
                <a:solidFill>
                  <a:srgbClr val="FF0000"/>
                </a:solidFill>
              </a:rPr>
              <a:t>=="Uncovered" &amp; </a:t>
            </a:r>
            <a:r>
              <a:rPr lang="en-US" sz="2600" dirty="0" err="1">
                <a:solidFill>
                  <a:srgbClr val="FF0000"/>
                </a:solidFill>
              </a:rPr>
              <a:t>f$water_amt</a:t>
            </a:r>
            <a:r>
              <a:rPr lang="en-US" sz="2600" dirty="0">
                <a:solidFill>
                  <a:srgbClr val="FF0000"/>
                </a:solidFill>
              </a:rPr>
              <a:t>==4])</a:t>
            </a:r>
          </a:p>
          <a:p>
            <a:pPr marL="514350" indent="-514350">
              <a:buAutoNum type="arabicPeriod"/>
            </a:pPr>
            <a:r>
              <a:rPr lang="en-US" dirty="0"/>
              <a:t>What is the median value for the data covered boxes?</a:t>
            </a:r>
          </a:p>
          <a:p>
            <a:pPr marL="514350" indent="-514350">
              <a:buNone/>
            </a:pPr>
            <a:r>
              <a:rPr lang="en-US" dirty="0"/>
              <a:t>       </a:t>
            </a:r>
            <a:r>
              <a:rPr lang="en-US" sz="2600" dirty="0">
                <a:solidFill>
                  <a:srgbClr val="FF0000"/>
                </a:solidFill>
              </a:rPr>
              <a:t>&gt;median(sort(</a:t>
            </a:r>
            <a:r>
              <a:rPr lang="en-US" sz="2600" dirty="0" err="1">
                <a:solidFill>
                  <a:srgbClr val="FF0000"/>
                </a:solidFill>
              </a:rPr>
              <a:t>f$germinated</a:t>
            </a:r>
            <a:r>
              <a:rPr lang="en-US" sz="2600" dirty="0">
                <a:solidFill>
                  <a:srgbClr val="FF0000"/>
                </a:solidFill>
              </a:rPr>
              <a:t>[</a:t>
            </a:r>
            <a:r>
              <a:rPr lang="en-US" sz="2600" dirty="0" err="1">
                <a:solidFill>
                  <a:srgbClr val="FF0000"/>
                </a:solidFill>
              </a:rPr>
              <a:t>f$Box</a:t>
            </a:r>
            <a:r>
              <a:rPr lang="en-US" sz="2600" dirty="0">
                <a:solidFill>
                  <a:srgbClr val="FF0000"/>
                </a:solidFill>
              </a:rPr>
              <a:t>=="Covered"],decreasing=F))</a:t>
            </a:r>
          </a:p>
          <a:p>
            <a:pPr marL="514350" indent="-514350">
              <a:buNone/>
            </a:pPr>
            <a:r>
              <a:rPr lang="en-US" dirty="0"/>
              <a:t>3.   Establish conclusions on the basis of available data:</a:t>
            </a:r>
          </a:p>
          <a:p>
            <a:pPr marL="514350" indent="-514350">
              <a:buNone/>
            </a:pPr>
            <a:r>
              <a:rPr lang="en-US" dirty="0"/>
              <a:t>    a. Association of levels of watering with the number of germinating seeds in case of covered boxes as well as uncovered boxes.</a:t>
            </a:r>
          </a:p>
          <a:p>
            <a:pPr marL="514350" indent="-514350">
              <a:buNone/>
            </a:pPr>
            <a:r>
              <a:rPr lang="en-US" dirty="0"/>
              <a:t>    b. Association of number of germinating seeds with the fact that the boxes were covered or uncovered.</a:t>
            </a:r>
          </a:p>
          <a:p>
            <a:pPr>
              <a:buNone/>
            </a:pPr>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92162"/>
          </a:xfrm>
        </p:spPr>
        <p:txBody>
          <a:bodyPr>
            <a:normAutofit fontScale="90000"/>
          </a:bodyPr>
          <a:lstStyle/>
          <a:p>
            <a:r>
              <a:rPr lang="en-US" sz="3200" dirty="0"/>
              <a:t>Case study 3- Numerical data display.</a:t>
            </a:r>
          </a:p>
        </p:txBody>
      </p:sp>
      <p:sp>
        <p:nvSpPr>
          <p:cNvPr id="3" name="Content Placeholder 2"/>
          <p:cNvSpPr>
            <a:spLocks noGrp="1"/>
          </p:cNvSpPr>
          <p:nvPr>
            <p:ph sz="quarter" idx="1"/>
          </p:nvPr>
        </p:nvSpPr>
        <p:spPr>
          <a:xfrm>
            <a:off x="1485900" y="1160145"/>
            <a:ext cx="6172200" cy="2954655"/>
          </a:xfrm>
        </p:spPr>
        <p:txBody>
          <a:bodyPr/>
          <a:lstStyle/>
          <a:p>
            <a:r>
              <a:rPr lang="en-US" sz="2400" dirty="0"/>
              <a:t>The data gives the production of wheat in years 2015 and 2016 for top 12 wheat producing states in India:</a:t>
            </a:r>
          </a:p>
          <a:p>
            <a:r>
              <a:rPr lang="en-US" sz="2400" dirty="0">
                <a:hlinkClick r:id="rId2" action="ppaction://hlinkfile"/>
              </a:rPr>
              <a:t>..\</a:t>
            </a:r>
            <a:r>
              <a:rPr lang="en-US" sz="2400" dirty="0" err="1">
                <a:hlinkClick r:id="rId2" action="ppaction://hlinkfile"/>
              </a:rPr>
              <a:t>RData</a:t>
            </a:r>
            <a:r>
              <a:rPr lang="en-US" sz="2400" dirty="0">
                <a:hlinkClick r:id="rId2" action="ppaction://hlinkfile"/>
              </a:rPr>
              <a:t> sets\wheat_box.xlsx</a:t>
            </a:r>
            <a:endParaRPr lang="en-US" sz="2400" dirty="0"/>
          </a:p>
          <a:p>
            <a:r>
              <a:rPr lang="en-US" sz="2400" dirty="0"/>
              <a:t>Question:</a:t>
            </a:r>
          </a:p>
          <a:p>
            <a:pPr>
              <a:buNone/>
            </a:pPr>
            <a:r>
              <a:rPr lang="en-US" sz="2400" dirty="0"/>
              <a:t>     Plot the box plots for the wheat produce as applicable for 2015 and 2016.</a:t>
            </a:r>
          </a:p>
          <a:p>
            <a:pPr>
              <a:buNone/>
            </a:pPr>
            <a:r>
              <a:rPr lang="en-US" sz="2400" dirty="0"/>
              <a:t>To be carried out in Lab1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677108"/>
          </a:xfrm>
        </p:spPr>
        <p:txBody>
          <a:bodyPr/>
          <a:lstStyle/>
          <a:p>
            <a:pPr algn="ctr"/>
            <a:r>
              <a:rPr lang="en-US" dirty="0"/>
              <a:t>Case study 4</a:t>
            </a:r>
          </a:p>
        </p:txBody>
      </p:sp>
      <p:sp>
        <p:nvSpPr>
          <p:cNvPr id="3" name="Content Placeholder 2"/>
          <p:cNvSpPr>
            <a:spLocks noGrp="1"/>
          </p:cNvSpPr>
          <p:nvPr>
            <p:ph sz="quarter" idx="1"/>
          </p:nvPr>
        </p:nvSpPr>
        <p:spPr>
          <a:xfrm>
            <a:off x="0" y="1143002"/>
            <a:ext cx="9144000" cy="4983163"/>
          </a:xfrm>
        </p:spPr>
        <p:txBody>
          <a:bodyPr>
            <a:normAutofit fontScale="92500" lnSpcReduction="10000"/>
          </a:bodyPr>
          <a:lstStyle/>
          <a:p>
            <a:pPr algn="just"/>
            <a:r>
              <a:rPr lang="en-US" dirty="0"/>
              <a:t>The data set is a part of a larger data set. The small dataset we consider , gives measurements of two flower parts sepal length and sepal width in </a:t>
            </a:r>
            <a:r>
              <a:rPr lang="en-US" dirty="0" err="1"/>
              <a:t>cms</a:t>
            </a:r>
            <a:r>
              <a:rPr lang="en-US" dirty="0"/>
              <a:t> on 50 specimens of each of two species of the iris flower , namely Iris </a:t>
            </a:r>
            <a:r>
              <a:rPr lang="en-US" dirty="0" err="1"/>
              <a:t>setosa</a:t>
            </a:r>
            <a:r>
              <a:rPr lang="en-US" dirty="0"/>
              <a:t> and Iris </a:t>
            </a:r>
            <a:r>
              <a:rPr lang="en-US" dirty="0" err="1"/>
              <a:t>Virginica</a:t>
            </a:r>
            <a:r>
              <a:rPr lang="en-US" dirty="0"/>
              <a:t>.</a:t>
            </a:r>
          </a:p>
          <a:p>
            <a:pPr algn="just"/>
            <a:r>
              <a:rPr lang="en-US" dirty="0">
                <a:hlinkClick r:id="rId2" action="ppaction://hlinkfile"/>
              </a:rPr>
              <a:t>..\</a:t>
            </a:r>
            <a:r>
              <a:rPr lang="en-US" dirty="0" err="1">
                <a:hlinkClick r:id="rId2" action="ppaction://hlinkfile"/>
              </a:rPr>
              <a:t>RData</a:t>
            </a:r>
            <a:r>
              <a:rPr lang="en-US" dirty="0">
                <a:hlinkClick r:id="rId2" action="ppaction://hlinkfile"/>
              </a:rPr>
              <a:t> sets\iris data.xlsx</a:t>
            </a:r>
            <a:endParaRPr lang="en-US" dirty="0"/>
          </a:p>
          <a:p>
            <a:pPr algn="just"/>
            <a:r>
              <a:rPr lang="en-US" dirty="0"/>
              <a:t>Question:</a:t>
            </a:r>
          </a:p>
          <a:p>
            <a:pPr algn="just">
              <a:buNone/>
            </a:pPr>
            <a:r>
              <a:rPr lang="en-US" dirty="0"/>
              <a:t>    Plot a scatter plot with sepal length on X-axis and Sepal width on Y axis. The scatter plot should be a common single plot.</a:t>
            </a:r>
          </a:p>
          <a:p>
            <a:pPr algn="just">
              <a:buNone/>
            </a:pPr>
            <a:r>
              <a:rPr lang="en-US" dirty="0"/>
              <a:t>To be carried out in Lab1</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92633"/>
            <a:ext cx="7619999" cy="574675"/>
          </a:xfrm>
          <a:prstGeom prst="rect">
            <a:avLst/>
          </a:prstGeom>
        </p:spPr>
        <p:txBody>
          <a:bodyPr vert="horz" wrap="square" lIns="0" tIns="12700" rIns="0" bIns="0" rtlCol="0">
            <a:spAutoFit/>
          </a:bodyPr>
          <a:lstStyle/>
          <a:p>
            <a:pPr marL="12700">
              <a:lnSpc>
                <a:spcPct val="100000"/>
              </a:lnSpc>
              <a:spcBef>
                <a:spcPts val="100"/>
              </a:spcBef>
            </a:pPr>
            <a:r>
              <a:rPr sz="3600" spc="-10" dirty="0"/>
              <a:t>Raw</a:t>
            </a:r>
            <a:r>
              <a:rPr sz="3600" spc="-90" dirty="0"/>
              <a:t> </a:t>
            </a:r>
            <a:r>
              <a:rPr sz="3600" spc="-25" dirty="0"/>
              <a:t>Data</a:t>
            </a:r>
            <a:endParaRPr sz="3600" dirty="0"/>
          </a:p>
        </p:txBody>
      </p:sp>
      <p:sp>
        <p:nvSpPr>
          <p:cNvPr id="3" name="object 3"/>
          <p:cNvSpPr txBox="1"/>
          <p:nvPr/>
        </p:nvSpPr>
        <p:spPr>
          <a:xfrm>
            <a:off x="536575" y="1060069"/>
            <a:ext cx="8074025" cy="5532283"/>
          </a:xfrm>
          <a:prstGeom prst="rect">
            <a:avLst/>
          </a:prstGeom>
        </p:spPr>
        <p:txBody>
          <a:bodyPr vert="horz" wrap="square" lIns="0" tIns="58419" rIns="0" bIns="0" rtlCol="0">
            <a:spAutoFit/>
          </a:bodyPr>
          <a:lstStyle/>
          <a:p>
            <a:pPr marL="440690" indent="-428625">
              <a:lnSpc>
                <a:spcPct val="150000"/>
              </a:lnSpc>
              <a:spcBef>
                <a:spcPts val="459"/>
              </a:spcBef>
              <a:buFont typeface="Arial"/>
              <a:buChar char="•"/>
              <a:tabLst>
                <a:tab pos="440690" algn="l"/>
                <a:tab pos="441325" algn="l"/>
              </a:tabLst>
            </a:pPr>
            <a:r>
              <a:rPr dirty="0">
                <a:latin typeface="Arial" pitchFamily="34" charset="0"/>
                <a:ea typeface="Verdana" pitchFamily="34" charset="0"/>
                <a:cs typeface="Arial" pitchFamily="34" charset="0"/>
              </a:rPr>
              <a:t>It </a:t>
            </a:r>
            <a:r>
              <a:rPr spc="-5" dirty="0">
                <a:latin typeface="Arial" pitchFamily="34" charset="0"/>
                <a:ea typeface="Verdana" pitchFamily="34" charset="0"/>
                <a:cs typeface="Arial" pitchFamily="34" charset="0"/>
              </a:rPr>
              <a:t>is </a:t>
            </a:r>
            <a:r>
              <a:rPr dirty="0">
                <a:latin typeface="Arial" pitchFamily="34" charset="0"/>
                <a:ea typeface="Verdana" pitchFamily="34" charset="0"/>
                <a:cs typeface="Arial" pitchFamily="34" charset="0"/>
              </a:rPr>
              <a:t>also </a:t>
            </a:r>
            <a:r>
              <a:rPr spc="-10" dirty="0">
                <a:latin typeface="Arial" pitchFamily="34" charset="0"/>
                <a:ea typeface="Verdana" pitchFamily="34" charset="0"/>
                <a:cs typeface="Arial" pitchFamily="34" charset="0"/>
              </a:rPr>
              <a:t>called </a:t>
            </a:r>
            <a:r>
              <a:rPr dirty="0">
                <a:latin typeface="Arial" pitchFamily="34" charset="0"/>
                <a:ea typeface="Verdana" pitchFamily="34" charset="0"/>
                <a:cs typeface="Arial" pitchFamily="34" charset="0"/>
              </a:rPr>
              <a:t>as </a:t>
            </a:r>
            <a:r>
              <a:rPr spc="-15" dirty="0">
                <a:latin typeface="Arial" pitchFamily="34" charset="0"/>
                <a:ea typeface="Verdana" pitchFamily="34" charset="0"/>
                <a:cs typeface="Arial" pitchFamily="34" charset="0"/>
              </a:rPr>
              <a:t>source data </a:t>
            </a:r>
            <a:r>
              <a:rPr dirty="0">
                <a:latin typeface="Arial" pitchFamily="34" charset="0"/>
                <a:ea typeface="Verdana" pitchFamily="34" charset="0"/>
                <a:cs typeface="Arial" pitchFamily="34" charset="0"/>
              </a:rPr>
              <a:t>or </a:t>
            </a:r>
            <a:r>
              <a:rPr spc="-15" dirty="0">
                <a:latin typeface="Arial" pitchFamily="34" charset="0"/>
                <a:ea typeface="Verdana" pitchFamily="34" charset="0"/>
                <a:cs typeface="Arial" pitchFamily="34" charset="0"/>
              </a:rPr>
              <a:t>atomic</a:t>
            </a:r>
            <a:r>
              <a:rPr spc="-50" dirty="0">
                <a:latin typeface="Arial" pitchFamily="34" charset="0"/>
                <a:ea typeface="Verdana" pitchFamily="34" charset="0"/>
                <a:cs typeface="Arial" pitchFamily="34" charset="0"/>
              </a:rPr>
              <a:t> </a:t>
            </a:r>
            <a:r>
              <a:rPr spc="-15" dirty="0">
                <a:latin typeface="Arial" pitchFamily="34" charset="0"/>
                <a:ea typeface="Verdana" pitchFamily="34" charset="0"/>
                <a:cs typeface="Arial" pitchFamily="34" charset="0"/>
              </a:rPr>
              <a:t>data.</a:t>
            </a:r>
            <a:endParaRPr dirty="0">
              <a:latin typeface="Arial" pitchFamily="34" charset="0"/>
              <a:ea typeface="Verdana" pitchFamily="34" charset="0"/>
              <a:cs typeface="Arial" pitchFamily="34" charset="0"/>
            </a:endParaRPr>
          </a:p>
          <a:p>
            <a:pPr marL="355600" indent="-342900">
              <a:lnSpc>
                <a:spcPct val="150000"/>
              </a:lnSpc>
              <a:spcBef>
                <a:spcPts val="365"/>
              </a:spcBef>
              <a:buFont typeface="Arial"/>
              <a:buChar char="•"/>
              <a:tabLst>
                <a:tab pos="354965" algn="l"/>
                <a:tab pos="355600" algn="l"/>
              </a:tabLst>
            </a:pPr>
            <a:r>
              <a:rPr lang="en-US" dirty="0">
                <a:latin typeface="Arial" pitchFamily="34" charset="0"/>
                <a:ea typeface="Verdana" pitchFamily="34" charset="0"/>
                <a:cs typeface="Arial" pitchFamily="34" charset="0"/>
              </a:rPr>
              <a:t> </a:t>
            </a:r>
            <a:r>
              <a:rPr dirty="0">
                <a:latin typeface="Arial" pitchFamily="34" charset="0"/>
                <a:ea typeface="Verdana" pitchFamily="34" charset="0"/>
                <a:cs typeface="Arial" pitchFamily="34" charset="0"/>
              </a:rPr>
              <a:t>It </a:t>
            </a:r>
            <a:r>
              <a:rPr spc="-5" dirty="0">
                <a:latin typeface="Arial" pitchFamily="34" charset="0"/>
                <a:ea typeface="Verdana" pitchFamily="34" charset="0"/>
                <a:cs typeface="Arial" pitchFamily="34" charset="0"/>
              </a:rPr>
              <a:t>is </a:t>
            </a:r>
            <a:r>
              <a:rPr spc="-10" dirty="0">
                <a:latin typeface="Arial" pitchFamily="34" charset="0"/>
                <a:ea typeface="Verdana" pitchFamily="34" charset="0"/>
                <a:cs typeface="Arial" pitchFamily="34" charset="0"/>
              </a:rPr>
              <a:t>unprocessed</a:t>
            </a:r>
            <a:r>
              <a:rPr spc="-5" dirty="0">
                <a:latin typeface="Arial" pitchFamily="34" charset="0"/>
                <a:ea typeface="Verdana" pitchFamily="34" charset="0"/>
                <a:cs typeface="Arial" pitchFamily="34" charset="0"/>
              </a:rPr>
              <a:t> </a:t>
            </a:r>
            <a:r>
              <a:rPr spc="-15" dirty="0">
                <a:latin typeface="Arial" pitchFamily="34" charset="0"/>
                <a:ea typeface="Verdana" pitchFamily="34" charset="0"/>
                <a:cs typeface="Arial" pitchFamily="34" charset="0"/>
              </a:rPr>
              <a:t>data.</a:t>
            </a:r>
            <a:endParaRPr dirty="0">
              <a:latin typeface="Arial" pitchFamily="34" charset="0"/>
              <a:ea typeface="Verdana" pitchFamily="34" charset="0"/>
              <a:cs typeface="Arial" pitchFamily="34" charset="0"/>
            </a:endParaRPr>
          </a:p>
          <a:p>
            <a:pPr marL="355600" indent="-342900">
              <a:lnSpc>
                <a:spcPct val="150000"/>
              </a:lnSpc>
              <a:spcBef>
                <a:spcPts val="360"/>
              </a:spcBef>
              <a:buFont typeface="Arial"/>
              <a:buChar char="•"/>
              <a:tabLst>
                <a:tab pos="354965" algn="l"/>
                <a:tab pos="355600" algn="l"/>
              </a:tabLst>
            </a:pPr>
            <a:r>
              <a:rPr lang="en-US" dirty="0">
                <a:latin typeface="Arial" pitchFamily="34" charset="0"/>
                <a:ea typeface="Verdana" pitchFamily="34" charset="0"/>
                <a:cs typeface="Arial" pitchFamily="34" charset="0"/>
              </a:rPr>
              <a:t> </a:t>
            </a:r>
            <a:r>
              <a:rPr dirty="0">
                <a:latin typeface="Arial" pitchFamily="34" charset="0"/>
                <a:ea typeface="Verdana" pitchFamily="34" charset="0"/>
                <a:cs typeface="Arial" pitchFamily="34" charset="0"/>
              </a:rPr>
              <a:t>It </a:t>
            </a:r>
            <a:r>
              <a:rPr spc="-5" dirty="0">
                <a:latin typeface="Arial" pitchFamily="34" charset="0"/>
                <a:ea typeface="Verdana" pitchFamily="34" charset="0"/>
                <a:cs typeface="Arial" pitchFamily="34" charset="0"/>
              </a:rPr>
              <a:t>is </a:t>
            </a:r>
            <a:r>
              <a:rPr spc="-15" dirty="0">
                <a:latin typeface="Arial" pitchFamily="34" charset="0"/>
                <a:ea typeface="Verdana" pitchFamily="34" charset="0"/>
                <a:cs typeface="Arial" pitchFamily="34" charset="0"/>
              </a:rPr>
              <a:t>hard to parse </a:t>
            </a:r>
            <a:r>
              <a:rPr dirty="0">
                <a:latin typeface="Arial" pitchFamily="34" charset="0"/>
                <a:ea typeface="Verdana" pitchFamily="34" charset="0"/>
                <a:cs typeface="Arial" pitchFamily="34" charset="0"/>
              </a:rPr>
              <a:t>or</a:t>
            </a:r>
            <a:r>
              <a:rPr spc="10" dirty="0">
                <a:latin typeface="Arial" pitchFamily="34" charset="0"/>
                <a:ea typeface="Verdana" pitchFamily="34" charset="0"/>
                <a:cs typeface="Arial" pitchFamily="34" charset="0"/>
              </a:rPr>
              <a:t> </a:t>
            </a:r>
            <a:r>
              <a:rPr spc="-15" dirty="0" smtClean="0">
                <a:latin typeface="Arial" pitchFamily="34" charset="0"/>
                <a:ea typeface="Verdana" pitchFamily="34" charset="0"/>
                <a:cs typeface="Arial" pitchFamily="34" charset="0"/>
              </a:rPr>
              <a:t>analyze.</a:t>
            </a:r>
            <a:endParaRPr lang="en-US" spc="-15" dirty="0" smtClean="0">
              <a:latin typeface="Arial" pitchFamily="34" charset="0"/>
              <a:ea typeface="Verdana" pitchFamily="34" charset="0"/>
              <a:cs typeface="Arial" pitchFamily="34" charset="0"/>
            </a:endParaRPr>
          </a:p>
          <a:p>
            <a:pPr marL="355600" indent="-342900">
              <a:lnSpc>
                <a:spcPct val="150000"/>
              </a:lnSpc>
              <a:spcBef>
                <a:spcPts val="360"/>
              </a:spcBef>
              <a:buFont typeface="Arial"/>
              <a:buChar char="•"/>
              <a:tabLst>
                <a:tab pos="354965" algn="l"/>
                <a:tab pos="355600" algn="l"/>
              </a:tabLst>
            </a:pPr>
            <a:r>
              <a:rPr lang="en-US" dirty="0" smtClean="0">
                <a:latin typeface="Arial" pitchFamily="34" charset="0"/>
                <a:cs typeface="Arial" pitchFamily="34" charset="0"/>
              </a:rPr>
              <a:t>This information may be stored in file or it can be mere collection of numbers , characters etc.</a:t>
            </a:r>
          </a:p>
          <a:p>
            <a:pPr marL="355600" indent="-342900">
              <a:lnSpc>
                <a:spcPct val="150000"/>
              </a:lnSpc>
              <a:spcBef>
                <a:spcPts val="360"/>
              </a:spcBef>
              <a:buFont typeface="Arial"/>
              <a:buChar char="•"/>
              <a:tabLst>
                <a:tab pos="354965" algn="l"/>
                <a:tab pos="355600" algn="l"/>
              </a:tabLst>
            </a:pPr>
            <a:r>
              <a:rPr lang="en-US" dirty="0" smtClean="0">
                <a:latin typeface="Arial" pitchFamily="34" charset="0"/>
                <a:cs typeface="Arial" pitchFamily="34" charset="0"/>
              </a:rPr>
              <a:t>This data can be entered in computer or it can be generated by the computer.</a:t>
            </a:r>
          </a:p>
          <a:p>
            <a:pPr marL="355600" indent="-342900">
              <a:lnSpc>
                <a:spcPct val="150000"/>
              </a:lnSpc>
              <a:spcBef>
                <a:spcPts val="360"/>
              </a:spcBef>
              <a:buFont typeface="Arial"/>
              <a:buChar char="•"/>
              <a:tabLst>
                <a:tab pos="354965" algn="l"/>
                <a:tab pos="355600" algn="l"/>
              </a:tabLst>
            </a:pPr>
            <a:r>
              <a:rPr lang="en-US" dirty="0" smtClean="0">
                <a:latin typeface="Arial" pitchFamily="34" charset="0"/>
                <a:cs typeface="Arial" pitchFamily="34" charset="0"/>
              </a:rPr>
              <a:t>It is hard to parse or analyze.</a:t>
            </a:r>
          </a:p>
          <a:p>
            <a:pPr marL="355600" marR="5080" indent="-342900" algn="just">
              <a:lnSpc>
                <a:spcPct val="150000"/>
              </a:lnSpc>
              <a:spcBef>
                <a:spcPts val="765"/>
              </a:spcBef>
              <a:buFont typeface="Arial"/>
              <a:buChar char="•"/>
              <a:tabLst>
                <a:tab pos="355600" algn="l"/>
              </a:tabLst>
            </a:pPr>
            <a:r>
              <a:rPr spc="-15" dirty="0" smtClean="0">
                <a:latin typeface="Arial" pitchFamily="34" charset="0"/>
                <a:ea typeface="Verdana" pitchFamily="34" charset="0"/>
                <a:cs typeface="Arial" pitchFamily="34" charset="0"/>
              </a:rPr>
              <a:t>Data </a:t>
            </a:r>
            <a:r>
              <a:rPr spc="-10" dirty="0">
                <a:latin typeface="Arial" pitchFamily="34" charset="0"/>
                <a:ea typeface="Verdana" pitchFamily="34" charset="0"/>
                <a:cs typeface="Arial" pitchFamily="34" charset="0"/>
              </a:rPr>
              <a:t>analysis </a:t>
            </a:r>
            <a:r>
              <a:rPr spc="-5" dirty="0">
                <a:latin typeface="Arial" pitchFamily="34" charset="0"/>
                <a:ea typeface="Verdana" pitchFamily="34" charset="0"/>
                <a:cs typeface="Arial" pitchFamily="34" charset="0"/>
              </a:rPr>
              <a:t>includes </a:t>
            </a:r>
            <a:r>
              <a:rPr dirty="0">
                <a:latin typeface="Arial" pitchFamily="34" charset="0"/>
                <a:ea typeface="Verdana" pitchFamily="34" charset="0"/>
                <a:cs typeface="Arial" pitchFamily="34" charset="0"/>
              </a:rPr>
              <a:t>the </a:t>
            </a:r>
            <a:r>
              <a:rPr spc="-10" dirty="0">
                <a:latin typeface="Arial" pitchFamily="34" charset="0"/>
                <a:ea typeface="Verdana" pitchFamily="34" charset="0"/>
                <a:cs typeface="Arial" pitchFamily="34" charset="0"/>
              </a:rPr>
              <a:t>processing </a:t>
            </a:r>
            <a:r>
              <a:rPr dirty="0">
                <a:latin typeface="Arial" pitchFamily="34" charset="0"/>
                <a:ea typeface="Verdana" pitchFamily="34" charset="0"/>
                <a:cs typeface="Arial" pitchFamily="34" charset="0"/>
              </a:rPr>
              <a:t>or </a:t>
            </a:r>
            <a:r>
              <a:rPr spc="-5" dirty="0">
                <a:latin typeface="Arial" pitchFamily="34" charset="0"/>
                <a:ea typeface="Verdana" pitchFamily="34" charset="0"/>
                <a:cs typeface="Arial" pitchFamily="34" charset="0"/>
              </a:rPr>
              <a:t>cleaning  </a:t>
            </a:r>
            <a:r>
              <a:rPr dirty="0">
                <a:latin typeface="Arial" pitchFamily="34" charset="0"/>
                <a:ea typeface="Verdana" pitchFamily="34" charset="0"/>
                <a:cs typeface="Arial" pitchFamily="34" charset="0"/>
              </a:rPr>
              <a:t>of</a:t>
            </a:r>
            <a:r>
              <a:rPr spc="-5" dirty="0">
                <a:latin typeface="Arial" pitchFamily="34" charset="0"/>
                <a:ea typeface="Verdana" pitchFamily="34" charset="0"/>
                <a:cs typeface="Arial" pitchFamily="34" charset="0"/>
              </a:rPr>
              <a:t> </a:t>
            </a:r>
            <a:r>
              <a:rPr spc="-15" dirty="0">
                <a:latin typeface="Arial" pitchFamily="34" charset="0"/>
                <a:ea typeface="Verdana" pitchFamily="34" charset="0"/>
                <a:cs typeface="Arial" pitchFamily="34" charset="0"/>
              </a:rPr>
              <a:t>data.</a:t>
            </a:r>
            <a:endParaRPr dirty="0">
              <a:latin typeface="Arial" pitchFamily="34" charset="0"/>
              <a:ea typeface="Verdana" pitchFamily="34" charset="0"/>
              <a:cs typeface="Arial" pitchFamily="34" charset="0"/>
            </a:endParaRPr>
          </a:p>
          <a:p>
            <a:pPr marL="355600" marR="6985" indent="-342900" algn="just">
              <a:lnSpc>
                <a:spcPct val="150000"/>
              </a:lnSpc>
              <a:spcBef>
                <a:spcPts val="725"/>
              </a:spcBef>
              <a:buFont typeface="Arial"/>
              <a:buChar char="•"/>
              <a:tabLst>
                <a:tab pos="355600" algn="l"/>
              </a:tabLst>
            </a:pPr>
            <a:r>
              <a:rPr spc="-15" dirty="0" smtClean="0">
                <a:latin typeface="Arial" pitchFamily="34" charset="0"/>
                <a:ea typeface="Verdana" pitchFamily="34" charset="0"/>
                <a:cs typeface="Arial" pitchFamily="34" charset="0"/>
              </a:rPr>
              <a:t>Data </a:t>
            </a:r>
            <a:r>
              <a:rPr spc="-20" dirty="0">
                <a:latin typeface="Arial" pitchFamily="34" charset="0"/>
                <a:ea typeface="Verdana" pitchFamily="34" charset="0"/>
                <a:cs typeface="Arial" pitchFamily="34" charset="0"/>
              </a:rPr>
              <a:t>scientist’s </a:t>
            </a:r>
            <a:r>
              <a:rPr dirty="0">
                <a:latin typeface="Arial" pitchFamily="34" charset="0"/>
                <a:ea typeface="Verdana" pitchFamily="34" charset="0"/>
                <a:cs typeface="Arial" pitchFamily="34" charset="0"/>
              </a:rPr>
              <a:t>job </a:t>
            </a:r>
            <a:r>
              <a:rPr spc="-5" dirty="0">
                <a:latin typeface="Arial" pitchFamily="34" charset="0"/>
                <a:ea typeface="Verdana" pitchFamily="34" charset="0"/>
                <a:cs typeface="Arial" pitchFamily="34" charset="0"/>
              </a:rPr>
              <a:t>is </a:t>
            </a:r>
            <a:r>
              <a:rPr spc="-15" dirty="0">
                <a:latin typeface="Arial" pitchFamily="34" charset="0"/>
                <a:ea typeface="Verdana" pitchFamily="34" charset="0"/>
                <a:cs typeface="Arial" pitchFamily="34" charset="0"/>
              </a:rPr>
              <a:t>to </a:t>
            </a:r>
            <a:r>
              <a:rPr spc="-10" dirty="0">
                <a:latin typeface="Arial" pitchFamily="34" charset="0"/>
                <a:ea typeface="Verdana" pitchFamily="34" charset="0"/>
                <a:cs typeface="Arial" pitchFamily="34" charset="0"/>
              </a:rPr>
              <a:t>do </a:t>
            </a:r>
            <a:r>
              <a:rPr spc="-15" dirty="0">
                <a:latin typeface="Arial" pitchFamily="34" charset="0"/>
                <a:ea typeface="Verdana" pitchFamily="34" charset="0"/>
                <a:cs typeface="Arial" pitchFamily="34" charset="0"/>
              </a:rPr>
              <a:t>processing </a:t>
            </a:r>
            <a:r>
              <a:rPr dirty="0">
                <a:latin typeface="Arial" pitchFamily="34" charset="0"/>
                <a:ea typeface="Verdana" pitchFamily="34" charset="0"/>
                <a:cs typeface="Arial" pitchFamily="34" charset="0"/>
              </a:rPr>
              <a:t>of </a:t>
            </a:r>
            <a:r>
              <a:rPr spc="-5" dirty="0">
                <a:latin typeface="Arial" pitchFamily="34" charset="0"/>
                <a:ea typeface="Verdana" pitchFamily="34" charset="0"/>
                <a:cs typeface="Arial" pitchFamily="34" charset="0"/>
              </a:rPr>
              <a:t>such  </a:t>
            </a:r>
            <a:r>
              <a:rPr spc="-15" dirty="0">
                <a:latin typeface="Arial" pitchFamily="34" charset="0"/>
                <a:ea typeface="Verdana" pitchFamily="34" charset="0"/>
                <a:cs typeface="Arial" pitchFamily="34" charset="0"/>
              </a:rPr>
              <a:t>data.</a:t>
            </a:r>
            <a:endParaRPr dirty="0">
              <a:latin typeface="Arial" pitchFamily="34" charset="0"/>
              <a:ea typeface="Verdana" pitchFamily="34" charset="0"/>
              <a:cs typeface="Arial" pitchFamily="34" charset="0"/>
            </a:endParaRPr>
          </a:p>
          <a:p>
            <a:pPr marL="355600" marR="5080" indent="-342900" algn="just">
              <a:lnSpc>
                <a:spcPct val="150000"/>
              </a:lnSpc>
              <a:spcBef>
                <a:spcPts val="675"/>
              </a:spcBef>
              <a:buFont typeface="Arial"/>
              <a:buChar char="•"/>
              <a:tabLst>
                <a:tab pos="355600" algn="l"/>
              </a:tabLst>
            </a:pPr>
            <a:r>
              <a:rPr spc="-5" dirty="0" smtClean="0">
                <a:latin typeface="Arial" pitchFamily="34" charset="0"/>
                <a:ea typeface="Verdana" pitchFamily="34" charset="0"/>
                <a:cs typeface="Arial" pitchFamily="34" charset="0"/>
              </a:rPr>
              <a:t>The </a:t>
            </a:r>
            <a:r>
              <a:rPr spc="-10" dirty="0">
                <a:latin typeface="Arial" pitchFamily="34" charset="0"/>
                <a:ea typeface="Verdana" pitchFamily="34" charset="0"/>
                <a:cs typeface="Arial" pitchFamily="34" charset="0"/>
              </a:rPr>
              <a:t>processing </a:t>
            </a:r>
            <a:r>
              <a:rPr dirty="0">
                <a:latin typeface="Arial" pitchFamily="34" charset="0"/>
                <a:ea typeface="Verdana" pitchFamily="34" charset="0"/>
                <a:cs typeface="Arial" pitchFamily="34" charset="0"/>
              </a:rPr>
              <a:t>of </a:t>
            </a:r>
            <a:r>
              <a:rPr spc="-30" dirty="0">
                <a:latin typeface="Arial" pitchFamily="34" charset="0"/>
                <a:ea typeface="Verdana" pitchFamily="34" charset="0"/>
                <a:cs typeface="Arial" pitchFamily="34" charset="0"/>
              </a:rPr>
              <a:t>raw </a:t>
            </a:r>
            <a:r>
              <a:rPr spc="-20" dirty="0">
                <a:latin typeface="Arial" pitchFamily="34" charset="0"/>
                <a:ea typeface="Verdana" pitchFamily="34" charset="0"/>
                <a:cs typeface="Arial" pitchFamily="34" charset="0"/>
              </a:rPr>
              <a:t>data </a:t>
            </a:r>
            <a:r>
              <a:rPr spc="-5" dirty="0">
                <a:latin typeface="Arial" pitchFamily="34" charset="0"/>
                <a:ea typeface="Verdana" pitchFamily="34" charset="0"/>
                <a:cs typeface="Arial" pitchFamily="34" charset="0"/>
              </a:rPr>
              <a:t>has </a:t>
            </a:r>
            <a:r>
              <a:rPr spc="-15" dirty="0">
                <a:latin typeface="Arial" pitchFamily="34" charset="0"/>
                <a:ea typeface="Verdana" pitchFamily="34" charset="0"/>
                <a:cs typeface="Arial" pitchFamily="34" charset="0"/>
              </a:rPr>
              <a:t>to </a:t>
            </a:r>
            <a:r>
              <a:rPr spc="-5" dirty="0">
                <a:latin typeface="Arial" pitchFamily="34" charset="0"/>
                <a:ea typeface="Verdana" pitchFamily="34" charset="0"/>
                <a:cs typeface="Arial" pitchFamily="34" charset="0"/>
              </a:rPr>
              <a:t>be </a:t>
            </a:r>
            <a:r>
              <a:rPr spc="-10" dirty="0">
                <a:latin typeface="Arial" pitchFamily="34" charset="0"/>
                <a:ea typeface="Verdana" pitchFamily="34" charset="0"/>
                <a:cs typeface="Arial" pitchFamily="34" charset="0"/>
              </a:rPr>
              <a:t>carried </a:t>
            </a:r>
            <a:r>
              <a:rPr dirty="0">
                <a:latin typeface="Arial" pitchFamily="34" charset="0"/>
                <a:ea typeface="Verdana" pitchFamily="34" charset="0"/>
                <a:cs typeface="Arial" pitchFamily="34" charset="0"/>
              </a:rPr>
              <a:t>out  </a:t>
            </a:r>
            <a:r>
              <a:rPr spc="-10" dirty="0">
                <a:latin typeface="Arial" pitchFamily="34" charset="0"/>
                <a:ea typeface="Verdana" pitchFamily="34" charset="0"/>
                <a:cs typeface="Arial" pitchFamily="34" charset="0"/>
              </a:rPr>
              <a:t>more </a:t>
            </a:r>
            <a:r>
              <a:rPr dirty="0">
                <a:latin typeface="Arial" pitchFamily="34" charset="0"/>
                <a:ea typeface="Verdana" pitchFamily="34" charset="0"/>
                <a:cs typeface="Arial" pitchFamily="34" charset="0"/>
              </a:rPr>
              <a:t>than </a:t>
            </a:r>
            <a:r>
              <a:rPr spc="-10" dirty="0">
                <a:latin typeface="Arial" pitchFamily="34" charset="0"/>
                <a:ea typeface="Verdana" pitchFamily="34" charset="0"/>
                <a:cs typeface="Arial" pitchFamily="34" charset="0"/>
              </a:rPr>
              <a:t>once, </a:t>
            </a:r>
            <a:r>
              <a:rPr dirty="0">
                <a:latin typeface="Arial" pitchFamily="34" charset="0"/>
                <a:ea typeface="Verdana" pitchFamily="34" charset="0"/>
                <a:cs typeface="Arial" pitchFamily="34" charset="0"/>
              </a:rPr>
              <a:t>this </a:t>
            </a:r>
            <a:r>
              <a:rPr spc="-20" dirty="0">
                <a:latin typeface="Arial" pitchFamily="34" charset="0"/>
                <a:ea typeface="Verdana" pitchFamily="34" charset="0"/>
                <a:cs typeface="Arial" pitchFamily="34" charset="0"/>
              </a:rPr>
              <a:t>record </a:t>
            </a:r>
            <a:r>
              <a:rPr spc="-5" dirty="0">
                <a:latin typeface="Arial" pitchFamily="34" charset="0"/>
                <a:ea typeface="Verdana" pitchFamily="34" charset="0"/>
                <a:cs typeface="Arial" pitchFamily="34" charset="0"/>
              </a:rPr>
              <a:t>should </a:t>
            </a:r>
            <a:r>
              <a:rPr spc="5" dirty="0">
                <a:latin typeface="Arial" pitchFamily="34" charset="0"/>
                <a:ea typeface="Verdana" pitchFamily="34" charset="0"/>
                <a:cs typeface="Arial" pitchFamily="34" charset="0"/>
              </a:rPr>
              <a:t>be  </a:t>
            </a:r>
            <a:r>
              <a:rPr spc="-10" dirty="0">
                <a:latin typeface="Arial" pitchFamily="34" charset="0"/>
                <a:ea typeface="Verdana" pitchFamily="34" charset="0"/>
                <a:cs typeface="Arial" pitchFamily="34" charset="0"/>
              </a:rPr>
              <a:t>maintained</a:t>
            </a:r>
            <a:r>
              <a:rPr spc="-10" dirty="0" smtClean="0">
                <a:latin typeface="Arial" pitchFamily="34" charset="0"/>
                <a:ea typeface="Verdana" pitchFamily="34" charset="0"/>
                <a:cs typeface="Arial" pitchFamily="34" charset="0"/>
              </a:rPr>
              <a:t>.</a:t>
            </a:r>
            <a:endParaRPr lang="en-US" spc="-10" dirty="0" smtClean="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30478"/>
            <a:ext cx="7620000" cy="574040"/>
          </a:xfrm>
          <a:prstGeom prst="rect">
            <a:avLst/>
          </a:prstGeom>
        </p:spPr>
        <p:txBody>
          <a:bodyPr vert="horz" wrap="square" lIns="0" tIns="12700" rIns="0" bIns="0" rtlCol="0">
            <a:spAutoFit/>
          </a:bodyPr>
          <a:lstStyle/>
          <a:p>
            <a:pPr marL="12700">
              <a:lnSpc>
                <a:spcPct val="100000"/>
              </a:lnSpc>
              <a:spcBef>
                <a:spcPts val="100"/>
              </a:spcBef>
            </a:pPr>
            <a:r>
              <a:rPr sz="3600" spc="-15" dirty="0"/>
              <a:t>Processed</a:t>
            </a:r>
            <a:r>
              <a:rPr sz="3600" spc="-40" dirty="0"/>
              <a:t> </a:t>
            </a:r>
            <a:r>
              <a:rPr sz="3600" spc="-25" dirty="0"/>
              <a:t>Data</a:t>
            </a:r>
            <a:endParaRPr sz="3600" dirty="0"/>
          </a:p>
        </p:txBody>
      </p:sp>
      <p:sp>
        <p:nvSpPr>
          <p:cNvPr id="3" name="object 3"/>
          <p:cNvSpPr txBox="1">
            <a:spLocks noGrp="1"/>
          </p:cNvSpPr>
          <p:nvPr>
            <p:ph type="body" idx="1"/>
          </p:nvPr>
        </p:nvSpPr>
        <p:spPr>
          <a:xfrm>
            <a:off x="535940" y="1052778"/>
            <a:ext cx="8073390" cy="4851738"/>
          </a:xfrm>
          <a:prstGeom prst="rect">
            <a:avLst/>
          </a:prstGeom>
        </p:spPr>
        <p:txBody>
          <a:bodyPr vert="horz" wrap="square" lIns="0" tIns="568096" rIns="0" bIns="0" rtlCol="0">
            <a:spAutoFit/>
          </a:bodyPr>
          <a:lstStyle/>
          <a:p>
            <a:pPr marL="355600" indent="-342900" algn="l">
              <a:lnSpc>
                <a:spcPct val="150000"/>
              </a:lnSpc>
              <a:spcBef>
                <a:spcPts val="865"/>
              </a:spcBef>
              <a:buFont typeface="Arial"/>
              <a:buChar char="•"/>
              <a:tabLst>
                <a:tab pos="354965" algn="l"/>
                <a:tab pos="355600" algn="l"/>
              </a:tabLst>
            </a:pPr>
            <a:r>
              <a:rPr sz="1800" spc="-5" dirty="0">
                <a:latin typeface="Verdana" pitchFamily="34" charset="0"/>
                <a:ea typeface="Verdana" pitchFamily="34" charset="0"/>
                <a:cs typeface="Verdana" pitchFamily="34" charset="0"/>
              </a:rPr>
              <a:t>It is </a:t>
            </a:r>
            <a:r>
              <a:rPr sz="1800" dirty="0">
                <a:latin typeface="Verdana" pitchFamily="34" charset="0"/>
                <a:ea typeface="Verdana" pitchFamily="34" charset="0"/>
                <a:cs typeface="Verdana" pitchFamily="34" charset="0"/>
              </a:rPr>
              <a:t>the </a:t>
            </a:r>
            <a:r>
              <a:rPr sz="1800" spc="-20" dirty="0">
                <a:latin typeface="Verdana" pitchFamily="34" charset="0"/>
                <a:ea typeface="Verdana" pitchFamily="34" charset="0"/>
                <a:cs typeface="Verdana" pitchFamily="34" charset="0"/>
              </a:rPr>
              <a:t>data </a:t>
            </a:r>
            <a:r>
              <a:rPr sz="1800" dirty="0">
                <a:latin typeface="Verdana" pitchFamily="34" charset="0"/>
                <a:ea typeface="Verdana" pitchFamily="34" charset="0"/>
                <a:cs typeface="Verdana" pitchFamily="34" charset="0"/>
              </a:rPr>
              <a:t>which </a:t>
            </a:r>
            <a:r>
              <a:rPr sz="1800" spc="-5" dirty="0">
                <a:latin typeface="Verdana" pitchFamily="34" charset="0"/>
                <a:ea typeface="Verdana" pitchFamily="34" charset="0"/>
                <a:cs typeface="Verdana" pitchFamily="34" charset="0"/>
              </a:rPr>
              <a:t>is </a:t>
            </a:r>
            <a:r>
              <a:rPr sz="1800" spc="-10" dirty="0">
                <a:latin typeface="Verdana" pitchFamily="34" charset="0"/>
                <a:ea typeface="Verdana" pitchFamily="34" charset="0"/>
                <a:cs typeface="Verdana" pitchFamily="34" charset="0"/>
              </a:rPr>
              <a:t>ready </a:t>
            </a:r>
            <a:r>
              <a:rPr sz="1800" spc="-30" dirty="0">
                <a:latin typeface="Verdana" pitchFamily="34" charset="0"/>
                <a:ea typeface="Verdana" pitchFamily="34" charset="0"/>
                <a:cs typeface="Verdana" pitchFamily="34" charset="0"/>
              </a:rPr>
              <a:t>for</a:t>
            </a:r>
            <a:r>
              <a:rPr sz="1800" spc="55" dirty="0">
                <a:latin typeface="Verdana" pitchFamily="34" charset="0"/>
                <a:ea typeface="Verdana" pitchFamily="34" charset="0"/>
                <a:cs typeface="Verdana" pitchFamily="34" charset="0"/>
              </a:rPr>
              <a:t> </a:t>
            </a:r>
            <a:r>
              <a:rPr sz="1800" spc="-5" dirty="0" smtClean="0">
                <a:latin typeface="Verdana" pitchFamily="34" charset="0"/>
                <a:ea typeface="Verdana" pitchFamily="34" charset="0"/>
                <a:cs typeface="Verdana" pitchFamily="34" charset="0"/>
              </a:rPr>
              <a:t>analysis.</a:t>
            </a:r>
            <a:endParaRPr lang="en-US" sz="1800" spc="-5" dirty="0" smtClean="0">
              <a:latin typeface="Verdana" pitchFamily="34" charset="0"/>
              <a:ea typeface="Verdana" pitchFamily="34" charset="0"/>
              <a:cs typeface="Verdana" pitchFamily="34" charset="0"/>
            </a:endParaRPr>
          </a:p>
          <a:p>
            <a:pPr marL="355600" indent="-342900" algn="l">
              <a:lnSpc>
                <a:spcPct val="150000"/>
              </a:lnSpc>
              <a:spcBef>
                <a:spcPts val="865"/>
              </a:spcBef>
              <a:buFont typeface="Arial"/>
              <a:buChar char="•"/>
              <a:tabLst>
                <a:tab pos="354965" algn="l"/>
                <a:tab pos="355600" algn="l"/>
              </a:tabLst>
            </a:pPr>
            <a:r>
              <a:rPr lang="en-US" sz="1800" dirty="0" smtClean="0"/>
              <a:t>Some kind of cleaning, transformation is performed on raw data to get processed data which can be analyzed and visualized.</a:t>
            </a:r>
          </a:p>
          <a:p>
            <a:pPr marL="355600" indent="-342900" algn="l">
              <a:lnSpc>
                <a:spcPct val="150000"/>
              </a:lnSpc>
              <a:spcBef>
                <a:spcPts val="865"/>
              </a:spcBef>
              <a:buFont typeface="Arial"/>
              <a:buChar char="•"/>
              <a:tabLst>
                <a:tab pos="354965" algn="l"/>
                <a:tab pos="355600" algn="l"/>
              </a:tabLst>
            </a:pPr>
            <a:r>
              <a:rPr lang="en-US" sz="1800" i="1" u="sng" dirty="0" smtClean="0"/>
              <a:t>For example</a:t>
            </a:r>
            <a:r>
              <a:rPr lang="en-US" sz="1800" dirty="0" smtClean="0"/>
              <a:t>: Voltage signal of microphone is raw data and when the signal is filtered and noise is removed, it is processed data.</a:t>
            </a:r>
            <a:endParaRPr lang="en-US" sz="1800" dirty="0" smtClean="0">
              <a:solidFill>
                <a:srgbClr val="FF0000"/>
              </a:solidFill>
            </a:endParaRPr>
          </a:p>
          <a:p>
            <a:pPr marL="355600" marR="5080" indent="-342900" algn="l">
              <a:lnSpc>
                <a:spcPct val="150000"/>
              </a:lnSpc>
              <a:spcBef>
                <a:spcPts val="770"/>
              </a:spcBef>
              <a:buFont typeface="Arial"/>
              <a:buChar char="•"/>
              <a:tabLst>
                <a:tab pos="354965" algn="l"/>
                <a:tab pos="355600" algn="l"/>
                <a:tab pos="2327275" algn="l"/>
                <a:tab pos="3129280" algn="l"/>
                <a:tab pos="4558030" algn="l"/>
                <a:tab pos="6242050" algn="l"/>
              </a:tabLst>
            </a:pPr>
            <a:r>
              <a:rPr sz="1800" dirty="0" smtClean="0">
                <a:latin typeface="Verdana" pitchFamily="34" charset="0"/>
                <a:ea typeface="Verdana" pitchFamily="34" charset="0"/>
                <a:cs typeface="Verdana" pitchFamily="34" charset="0"/>
              </a:rPr>
              <a:t>P</a:t>
            </a:r>
            <a:r>
              <a:rPr sz="1800" spc="-45" dirty="0" smtClean="0">
                <a:latin typeface="Verdana" pitchFamily="34" charset="0"/>
                <a:ea typeface="Verdana" pitchFamily="34" charset="0"/>
                <a:cs typeface="Verdana" pitchFamily="34" charset="0"/>
              </a:rPr>
              <a:t>r</a:t>
            </a:r>
            <a:r>
              <a:rPr sz="1800" spc="-5" dirty="0" smtClean="0">
                <a:latin typeface="Verdana" pitchFamily="34" charset="0"/>
                <a:ea typeface="Verdana" pitchFamily="34" charset="0"/>
                <a:cs typeface="Verdana" pitchFamily="34" charset="0"/>
              </a:rPr>
              <a:t>o</a:t>
            </a:r>
            <a:r>
              <a:rPr sz="1800" spc="-20" dirty="0" smtClean="0">
                <a:latin typeface="Verdana" pitchFamily="34" charset="0"/>
                <a:ea typeface="Verdana" pitchFamily="34" charset="0"/>
                <a:cs typeface="Verdana" pitchFamily="34" charset="0"/>
              </a:rPr>
              <a:t>c</a:t>
            </a:r>
            <a:r>
              <a:rPr sz="1800" dirty="0" smtClean="0">
                <a:latin typeface="Verdana" pitchFamily="34" charset="0"/>
                <a:ea typeface="Verdana" pitchFamily="34" charset="0"/>
                <a:cs typeface="Verdana" pitchFamily="34" charset="0"/>
              </a:rPr>
              <a:t>essing</a:t>
            </a:r>
            <a:r>
              <a:rPr lang="en-US" sz="1800" dirty="0" smtClean="0">
                <a:latin typeface="Verdana" pitchFamily="34" charset="0"/>
                <a:ea typeface="Verdana" pitchFamily="34" charset="0"/>
                <a:cs typeface="Verdana" pitchFamily="34" charset="0"/>
              </a:rPr>
              <a:t> </a:t>
            </a:r>
            <a:r>
              <a:rPr sz="1800" spc="-25" dirty="0">
                <a:latin typeface="Verdana" pitchFamily="34" charset="0"/>
                <a:ea typeface="Verdana" pitchFamily="34" charset="0"/>
                <a:cs typeface="Verdana" pitchFamily="34" charset="0"/>
              </a:rPr>
              <a:t>c</a:t>
            </a:r>
            <a:r>
              <a:rPr sz="1800" dirty="0">
                <a:latin typeface="Verdana" pitchFamily="34" charset="0"/>
                <a:ea typeface="Verdana" pitchFamily="34" charset="0"/>
                <a:cs typeface="Verdana" pitchFamily="34" charset="0"/>
              </a:rPr>
              <a:t>an</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i</a:t>
            </a:r>
            <a:r>
              <a:rPr sz="1800" spc="10" dirty="0">
                <a:latin typeface="Verdana" pitchFamily="34" charset="0"/>
                <a:ea typeface="Verdana" pitchFamily="34" charset="0"/>
                <a:cs typeface="Verdana" pitchFamily="34" charset="0"/>
              </a:rPr>
              <a:t>n</a:t>
            </a:r>
            <a:r>
              <a:rPr sz="1800" dirty="0">
                <a:latin typeface="Verdana" pitchFamily="34" charset="0"/>
                <a:ea typeface="Verdana" pitchFamily="34" charset="0"/>
                <a:cs typeface="Verdana" pitchFamily="34" charset="0"/>
              </a:rPr>
              <a:t>clude</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me</a:t>
            </a:r>
            <a:r>
              <a:rPr sz="1800" spc="-45" dirty="0">
                <a:latin typeface="Verdana" pitchFamily="34" charset="0"/>
                <a:ea typeface="Verdana" pitchFamily="34" charset="0"/>
                <a:cs typeface="Verdana" pitchFamily="34" charset="0"/>
              </a:rPr>
              <a:t>r</a:t>
            </a:r>
            <a:r>
              <a:rPr sz="1800" dirty="0">
                <a:latin typeface="Verdana" pitchFamily="34" charset="0"/>
                <a:ea typeface="Verdana" pitchFamily="34" charset="0"/>
                <a:cs typeface="Verdana" pitchFamily="34" charset="0"/>
              </a:rPr>
              <a:t>gin</a:t>
            </a:r>
            <a:r>
              <a:rPr sz="1800" spc="30" dirty="0">
                <a:latin typeface="Verdana" pitchFamily="34" charset="0"/>
                <a:ea typeface="Verdana" pitchFamily="34" charset="0"/>
                <a:cs typeface="Verdana" pitchFamily="34" charset="0"/>
              </a:rPr>
              <a:t>g</a:t>
            </a:r>
            <a:r>
              <a:rPr sz="1800" dirty="0">
                <a:latin typeface="Verdana" pitchFamily="34" charset="0"/>
                <a:ea typeface="Verdana" pitchFamily="34" charset="0"/>
                <a:cs typeface="Verdana" pitchFamily="34" charset="0"/>
              </a:rPr>
              <a:t>,</a:t>
            </a:r>
            <a:r>
              <a:rPr lang="en-US" sz="1800" dirty="0">
                <a:latin typeface="Verdana" pitchFamily="34" charset="0"/>
                <a:ea typeface="Verdana" pitchFamily="34" charset="0"/>
                <a:cs typeface="Verdana" pitchFamily="34" charset="0"/>
              </a:rPr>
              <a:t> </a:t>
            </a:r>
            <a:r>
              <a:rPr sz="1800" spc="5" dirty="0" err="1">
                <a:latin typeface="Verdana" pitchFamily="34" charset="0"/>
                <a:ea typeface="Verdana" pitchFamily="34" charset="0"/>
                <a:cs typeface="Verdana" pitchFamily="34" charset="0"/>
              </a:rPr>
              <a:t>s</a:t>
            </a:r>
            <a:r>
              <a:rPr sz="1800" spc="-5" dirty="0" err="1">
                <a:latin typeface="Verdana" pitchFamily="34" charset="0"/>
                <a:ea typeface="Verdana" pitchFamily="34" charset="0"/>
                <a:cs typeface="Verdana" pitchFamily="34" charset="0"/>
              </a:rPr>
              <a:t>u</a:t>
            </a:r>
            <a:r>
              <a:rPr sz="1800" spc="-15" dirty="0" err="1">
                <a:latin typeface="Verdana" pitchFamily="34" charset="0"/>
                <a:ea typeface="Verdana" pitchFamily="34" charset="0"/>
                <a:cs typeface="Verdana" pitchFamily="34" charset="0"/>
              </a:rPr>
              <a:t>b</a:t>
            </a:r>
            <a:r>
              <a:rPr sz="1800" spc="-5" dirty="0" err="1">
                <a:latin typeface="Verdana" pitchFamily="34" charset="0"/>
                <a:ea typeface="Verdana" pitchFamily="34" charset="0"/>
                <a:cs typeface="Verdana" pitchFamily="34" charset="0"/>
              </a:rPr>
              <a:t>s</a:t>
            </a:r>
            <a:r>
              <a:rPr sz="1800" spc="-15" dirty="0" err="1">
                <a:latin typeface="Verdana" pitchFamily="34" charset="0"/>
                <a:ea typeface="Verdana" pitchFamily="34" charset="0"/>
                <a:cs typeface="Verdana" pitchFamily="34" charset="0"/>
              </a:rPr>
              <a:t>e</a:t>
            </a:r>
            <a:r>
              <a:rPr sz="1800" spc="-55" dirty="0" err="1">
                <a:latin typeface="Verdana" pitchFamily="34" charset="0"/>
                <a:ea typeface="Verdana" pitchFamily="34" charset="0"/>
                <a:cs typeface="Verdana" pitchFamily="34" charset="0"/>
              </a:rPr>
              <a:t>t</a:t>
            </a:r>
            <a:r>
              <a:rPr sz="1800" dirty="0" err="1">
                <a:latin typeface="Verdana" pitchFamily="34" charset="0"/>
                <a:ea typeface="Verdana" pitchFamily="34" charset="0"/>
                <a:cs typeface="Verdana" pitchFamily="34" charset="0"/>
              </a:rPr>
              <a:t>tin</a:t>
            </a:r>
            <a:r>
              <a:rPr sz="1800" spc="45" dirty="0" err="1">
                <a:latin typeface="Verdana" pitchFamily="34" charset="0"/>
                <a:ea typeface="Verdana" pitchFamily="34" charset="0"/>
                <a:cs typeface="Verdana" pitchFamily="34" charset="0"/>
              </a:rPr>
              <a:t>g</a:t>
            </a:r>
            <a:r>
              <a:rPr sz="1800" dirty="0">
                <a:latin typeface="Verdana" pitchFamily="34" charset="0"/>
                <a:ea typeface="Verdana" pitchFamily="34" charset="0"/>
                <a:cs typeface="Verdana" pitchFamily="34" charset="0"/>
              </a:rPr>
              <a:t>,</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 </a:t>
            </a:r>
            <a:r>
              <a:rPr sz="1800" spc="-15" dirty="0">
                <a:latin typeface="Verdana" pitchFamily="34" charset="0"/>
                <a:ea typeface="Verdana" pitchFamily="34" charset="0"/>
                <a:cs typeface="Verdana" pitchFamily="34" charset="0"/>
              </a:rPr>
              <a:t>transforming</a:t>
            </a:r>
            <a:r>
              <a:rPr sz="1800" spc="5" dirty="0">
                <a:latin typeface="Verdana" pitchFamily="34" charset="0"/>
                <a:ea typeface="Verdana" pitchFamily="34" charset="0"/>
                <a:cs typeface="Verdana" pitchFamily="34" charset="0"/>
              </a:rPr>
              <a:t> </a:t>
            </a:r>
            <a:r>
              <a:rPr sz="1800" spc="-15" dirty="0">
                <a:latin typeface="Verdana" pitchFamily="34" charset="0"/>
                <a:ea typeface="Verdana" pitchFamily="34" charset="0"/>
                <a:cs typeface="Verdana" pitchFamily="34" charset="0"/>
              </a:rPr>
              <a:t>etc.</a:t>
            </a:r>
          </a:p>
          <a:p>
            <a:pPr marL="355600" marR="6350" indent="-342900" algn="l">
              <a:lnSpc>
                <a:spcPct val="150000"/>
              </a:lnSpc>
              <a:spcBef>
                <a:spcPts val="770"/>
              </a:spcBef>
              <a:buFont typeface="Arial"/>
              <a:buChar char="•"/>
              <a:tabLst>
                <a:tab pos="354965" algn="l"/>
                <a:tab pos="355600" algn="l"/>
                <a:tab pos="2294255" algn="l"/>
                <a:tab pos="2867660" algn="l"/>
                <a:tab pos="3565525" algn="l"/>
                <a:tab pos="4434205" algn="l"/>
                <a:tab pos="4917440" algn="l"/>
                <a:tab pos="5889625" algn="l"/>
                <a:tab pos="6922134" algn="l"/>
                <a:tab pos="7642859" algn="l"/>
              </a:tabLst>
            </a:pPr>
            <a:r>
              <a:rPr sz="1800" spc="-5" dirty="0">
                <a:latin typeface="Verdana" pitchFamily="34" charset="0"/>
                <a:ea typeface="Verdana" pitchFamily="34" charset="0"/>
                <a:cs typeface="Verdana" pitchFamily="34" charset="0"/>
              </a:rPr>
              <a:t>Depend</a:t>
            </a:r>
            <a:r>
              <a:rPr sz="1800" spc="5" dirty="0">
                <a:latin typeface="Verdana" pitchFamily="34" charset="0"/>
                <a:ea typeface="Verdana" pitchFamily="34" charset="0"/>
                <a:cs typeface="Verdana" pitchFamily="34" charset="0"/>
              </a:rPr>
              <a:t>i</a:t>
            </a:r>
            <a:r>
              <a:rPr sz="1800" spc="-5" dirty="0">
                <a:latin typeface="Verdana" pitchFamily="34" charset="0"/>
                <a:ea typeface="Verdana" pitchFamily="34" charset="0"/>
                <a:cs typeface="Verdana" pitchFamily="34" charset="0"/>
              </a:rPr>
              <a:t>n</a:t>
            </a:r>
            <a:r>
              <a:rPr sz="1800" dirty="0">
                <a:latin typeface="Verdana" pitchFamily="34" charset="0"/>
                <a:ea typeface="Verdana" pitchFamily="34" charset="0"/>
                <a:cs typeface="Verdana" pitchFamily="34" charset="0"/>
              </a:rPr>
              <a:t>g</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on</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t</a:t>
            </a:r>
            <a:r>
              <a:rPr sz="1800" spc="10" dirty="0">
                <a:latin typeface="Verdana" pitchFamily="34" charset="0"/>
                <a:ea typeface="Verdana" pitchFamily="34" charset="0"/>
                <a:cs typeface="Verdana" pitchFamily="34" charset="0"/>
              </a:rPr>
              <a:t>h</a:t>
            </a:r>
            <a:r>
              <a:rPr sz="1800" dirty="0">
                <a:latin typeface="Verdana" pitchFamily="34" charset="0"/>
                <a:ea typeface="Verdana" pitchFamily="34" charset="0"/>
                <a:cs typeface="Verdana" pitchFamily="34" charset="0"/>
              </a:rPr>
              <a:t>e</a:t>
            </a:r>
            <a:r>
              <a:rPr lang="en-US" sz="180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f</a:t>
            </a:r>
            <a:r>
              <a:rPr sz="1800" spc="-15" dirty="0">
                <a:latin typeface="Verdana" pitchFamily="34" charset="0"/>
                <a:ea typeface="Verdana" pitchFamily="34" charset="0"/>
                <a:cs typeface="Verdana" pitchFamily="34" charset="0"/>
              </a:rPr>
              <a:t>i</a:t>
            </a:r>
            <a:r>
              <a:rPr sz="1800" dirty="0">
                <a:latin typeface="Verdana" pitchFamily="34" charset="0"/>
                <a:ea typeface="Verdana" pitchFamily="34" charset="0"/>
                <a:cs typeface="Verdana" pitchFamily="34" charset="0"/>
              </a:rPr>
              <a:t>eld</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of</a:t>
            </a:r>
            <a:r>
              <a:rPr lang="en-US" sz="1800" dirty="0">
                <a:latin typeface="Verdana" pitchFamily="34" charset="0"/>
                <a:ea typeface="Verdana" pitchFamily="34" charset="0"/>
                <a:cs typeface="Verdana" pitchFamily="34" charset="0"/>
              </a:rPr>
              <a:t> </a:t>
            </a:r>
            <a:r>
              <a:rPr sz="1800" spc="-25" dirty="0">
                <a:latin typeface="Verdana" pitchFamily="34" charset="0"/>
                <a:ea typeface="Verdana" pitchFamily="34" charset="0"/>
                <a:cs typeface="Verdana" pitchFamily="34" charset="0"/>
              </a:rPr>
              <a:t>w</a:t>
            </a:r>
            <a:r>
              <a:rPr sz="1800" spc="-5" dirty="0">
                <a:latin typeface="Verdana" pitchFamily="34" charset="0"/>
                <a:ea typeface="Verdana" pitchFamily="34" charset="0"/>
                <a:cs typeface="Verdana" pitchFamily="34" charset="0"/>
              </a:rPr>
              <a:t>or</a:t>
            </a:r>
            <a:r>
              <a:rPr sz="1800" dirty="0">
                <a:latin typeface="Verdana" pitchFamily="34" charset="0"/>
                <a:ea typeface="Verdana" pitchFamily="34" charset="0"/>
                <a:cs typeface="Verdana" pitchFamily="34" charset="0"/>
              </a:rPr>
              <a:t>k</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th</a:t>
            </a:r>
            <a:r>
              <a:rPr sz="1800" spc="-20" dirty="0">
                <a:latin typeface="Verdana" pitchFamily="34" charset="0"/>
                <a:ea typeface="Verdana" pitchFamily="34" charset="0"/>
                <a:cs typeface="Verdana" pitchFamily="34" charset="0"/>
              </a:rPr>
              <a:t>e</a:t>
            </a:r>
            <a:r>
              <a:rPr sz="1800" spc="-40" dirty="0">
                <a:latin typeface="Verdana" pitchFamily="34" charset="0"/>
                <a:ea typeface="Verdana" pitchFamily="34" charset="0"/>
                <a:cs typeface="Verdana" pitchFamily="34" charset="0"/>
              </a:rPr>
              <a:t>r</a:t>
            </a:r>
            <a:r>
              <a:rPr sz="1800" dirty="0">
                <a:latin typeface="Verdana" pitchFamily="34" charset="0"/>
                <a:ea typeface="Verdana" pitchFamily="34" charset="0"/>
                <a:cs typeface="Verdana" pitchFamily="34" charset="0"/>
              </a:rPr>
              <a:t>e</a:t>
            </a:r>
            <a:r>
              <a:rPr lang="en-US" sz="1800" dirty="0">
                <a:latin typeface="Verdana" pitchFamily="34" charset="0"/>
                <a:ea typeface="Verdana" pitchFamily="34" charset="0"/>
                <a:cs typeface="Verdana" pitchFamily="34" charset="0"/>
              </a:rPr>
              <a:t> </a:t>
            </a:r>
            <a:r>
              <a:rPr sz="1800" spc="-25" dirty="0">
                <a:latin typeface="Verdana" pitchFamily="34" charset="0"/>
                <a:ea typeface="Verdana" pitchFamily="34" charset="0"/>
                <a:cs typeface="Verdana" pitchFamily="34" charset="0"/>
              </a:rPr>
              <a:t>c</a:t>
            </a:r>
            <a:r>
              <a:rPr sz="1800" dirty="0">
                <a:latin typeface="Verdana" pitchFamily="34" charset="0"/>
                <a:ea typeface="Verdana" pitchFamily="34" charset="0"/>
                <a:cs typeface="Verdana" pitchFamily="34" charset="0"/>
              </a:rPr>
              <a:t>an</a:t>
            </a:r>
            <a:r>
              <a:rPr lang="en-US" sz="180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be</a:t>
            </a:r>
            <a:r>
              <a:rPr lang="en-US" sz="1800" spc="-5" dirty="0">
                <a:latin typeface="Verdana" pitchFamily="34" charset="0"/>
                <a:ea typeface="Verdana" pitchFamily="34" charset="0"/>
                <a:cs typeface="Verdana" pitchFamily="34" charset="0"/>
              </a:rPr>
              <a:t> </a:t>
            </a:r>
            <a:r>
              <a:rPr sz="1800" spc="-15" dirty="0">
                <a:latin typeface="Verdana" pitchFamily="34" charset="0"/>
                <a:ea typeface="Verdana" pitchFamily="34" charset="0"/>
                <a:cs typeface="Verdana" pitchFamily="34" charset="0"/>
              </a:rPr>
              <a:t>standards </a:t>
            </a:r>
            <a:r>
              <a:rPr sz="1800" dirty="0">
                <a:latin typeface="Verdana" pitchFamily="34" charset="0"/>
                <a:ea typeface="Verdana" pitchFamily="34" charset="0"/>
                <a:cs typeface="Verdana" pitchFamily="34" charset="0"/>
              </a:rPr>
              <a:t>of</a:t>
            </a:r>
            <a:r>
              <a:rPr sz="1800" spc="15" dirty="0">
                <a:latin typeface="Verdana" pitchFamily="34" charset="0"/>
                <a:ea typeface="Verdana" pitchFamily="34" charset="0"/>
                <a:cs typeface="Verdana" pitchFamily="34" charset="0"/>
              </a:rPr>
              <a:t> </a:t>
            </a:r>
            <a:r>
              <a:rPr sz="1800" spc="-10" dirty="0">
                <a:latin typeface="Verdana" pitchFamily="34" charset="0"/>
                <a:ea typeface="Verdana" pitchFamily="34" charset="0"/>
                <a:cs typeface="Verdana" pitchFamily="34" charset="0"/>
              </a:rPr>
              <a:t>processing.</a:t>
            </a:r>
          </a:p>
          <a:p>
            <a:pPr marL="355600" marR="5080" indent="-342900" algn="just">
              <a:lnSpc>
                <a:spcPct val="150000"/>
              </a:lnSpc>
              <a:spcBef>
                <a:spcPts val="770"/>
              </a:spcBef>
              <a:buFont typeface="Arial"/>
              <a:buChar char="•"/>
              <a:tabLst>
                <a:tab pos="354965" algn="l"/>
                <a:tab pos="355600" algn="l"/>
                <a:tab pos="788035" algn="l"/>
                <a:tab pos="1233170" algn="l"/>
                <a:tab pos="3091180" algn="l"/>
                <a:tab pos="3963035" algn="l"/>
                <a:tab pos="4540885" algn="l"/>
                <a:tab pos="5287645" algn="l"/>
                <a:tab pos="6341110" algn="l"/>
                <a:tab pos="7644130" algn="l"/>
              </a:tabLst>
            </a:pPr>
            <a:r>
              <a:rPr sz="1800" spc="-5" dirty="0">
                <a:latin typeface="Verdana" pitchFamily="34" charset="0"/>
                <a:ea typeface="Verdana" pitchFamily="34" charset="0"/>
                <a:cs typeface="Verdana" pitchFamily="34" charset="0"/>
              </a:rPr>
              <a:t>I</a:t>
            </a:r>
            <a:r>
              <a:rPr sz="1800" dirty="0">
                <a:latin typeface="Verdana" pitchFamily="34" charset="0"/>
                <a:ea typeface="Verdana" pitchFamily="34" charset="0"/>
                <a:cs typeface="Verdana" pitchFamily="34" charset="0"/>
              </a:rPr>
              <a:t>t</a:t>
            </a:r>
            <a:r>
              <a:rPr lang="en-US" sz="180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i</a:t>
            </a:r>
            <a:r>
              <a:rPr sz="1800" dirty="0">
                <a:latin typeface="Verdana" pitchFamily="34" charset="0"/>
                <a:ea typeface="Verdana" pitchFamily="34" charset="0"/>
                <a:cs typeface="Verdana" pitchFamily="34" charset="0"/>
              </a:rPr>
              <a:t>s</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i</a:t>
            </a:r>
            <a:r>
              <a:rPr sz="1800" spc="10" dirty="0">
                <a:latin typeface="Verdana" pitchFamily="34" charset="0"/>
                <a:ea typeface="Verdana" pitchFamily="34" charset="0"/>
                <a:cs typeface="Verdana" pitchFamily="34" charset="0"/>
              </a:rPr>
              <a:t>m</a:t>
            </a:r>
            <a:r>
              <a:rPr sz="1800" spc="5" dirty="0">
                <a:latin typeface="Verdana" pitchFamily="34" charset="0"/>
                <a:ea typeface="Verdana" pitchFamily="34" charset="0"/>
                <a:cs typeface="Verdana" pitchFamily="34" charset="0"/>
              </a:rPr>
              <a:t>p</a:t>
            </a:r>
            <a:r>
              <a:rPr sz="1800" spc="-5" dirty="0">
                <a:latin typeface="Verdana" pitchFamily="34" charset="0"/>
                <a:ea typeface="Verdana" pitchFamily="34" charset="0"/>
                <a:cs typeface="Verdana" pitchFamily="34" charset="0"/>
              </a:rPr>
              <a:t>or</a:t>
            </a:r>
            <a:r>
              <a:rPr sz="1800" spc="-40" dirty="0">
                <a:latin typeface="Verdana" pitchFamily="34" charset="0"/>
                <a:ea typeface="Verdana" pitchFamily="34" charset="0"/>
                <a:cs typeface="Verdana" pitchFamily="34" charset="0"/>
              </a:rPr>
              <a:t>t</a:t>
            </a:r>
            <a:r>
              <a:rPr sz="1800" dirty="0">
                <a:latin typeface="Verdana" pitchFamily="34" charset="0"/>
                <a:ea typeface="Verdana" pitchFamily="34" charset="0"/>
                <a:cs typeface="Verdana" pitchFamily="34" charset="0"/>
              </a:rPr>
              <a:t>a</a:t>
            </a:r>
            <a:r>
              <a:rPr sz="1800" spc="-30" dirty="0">
                <a:latin typeface="Verdana" pitchFamily="34" charset="0"/>
                <a:ea typeface="Verdana" pitchFamily="34" charset="0"/>
                <a:cs typeface="Verdana" pitchFamily="34" charset="0"/>
              </a:rPr>
              <a:t>n</a:t>
            </a:r>
            <a:r>
              <a:rPr sz="1800" dirty="0">
                <a:latin typeface="Verdana" pitchFamily="34" charset="0"/>
                <a:ea typeface="Verdana" pitchFamily="34" charset="0"/>
                <a:cs typeface="Verdana" pitchFamily="34" charset="0"/>
              </a:rPr>
              <a:t>t</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th</a:t>
            </a:r>
            <a:r>
              <a:rPr sz="1800" spc="-20" dirty="0">
                <a:latin typeface="Verdana" pitchFamily="34" charset="0"/>
                <a:ea typeface="Verdana" pitchFamily="34" charset="0"/>
                <a:cs typeface="Verdana" pitchFamily="34" charset="0"/>
              </a:rPr>
              <a:t>a</a:t>
            </a:r>
            <a:r>
              <a:rPr sz="1800" dirty="0">
                <a:latin typeface="Verdana" pitchFamily="34" charset="0"/>
                <a:ea typeface="Verdana" pitchFamily="34" charset="0"/>
                <a:cs typeface="Verdana" pitchFamily="34" charset="0"/>
              </a:rPr>
              <a:t>t</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all</a:t>
            </a:r>
            <a:r>
              <a:rPr lang="en-US" sz="1800" dirty="0">
                <a:latin typeface="Verdana" pitchFamily="34" charset="0"/>
                <a:ea typeface="Verdana" pitchFamily="34" charset="0"/>
                <a:cs typeface="Verdana" pitchFamily="34" charset="0"/>
              </a:rPr>
              <a:t> </a:t>
            </a:r>
            <a:r>
              <a:rPr sz="1800" dirty="0">
                <a:latin typeface="Verdana" pitchFamily="34" charset="0"/>
                <a:ea typeface="Verdana" pitchFamily="34" charset="0"/>
                <a:cs typeface="Verdana" pitchFamily="34" charset="0"/>
              </a:rPr>
              <a:t>the</a:t>
            </a:r>
            <a:r>
              <a:rPr lang="en-US" sz="1800" dirty="0">
                <a:latin typeface="Verdana" pitchFamily="34" charset="0"/>
                <a:ea typeface="Verdana" pitchFamily="34" charset="0"/>
                <a:cs typeface="Verdana" pitchFamily="34" charset="0"/>
              </a:rPr>
              <a:t> </a:t>
            </a:r>
            <a:r>
              <a:rPr sz="1800" spc="-45" dirty="0">
                <a:latin typeface="Verdana" pitchFamily="34" charset="0"/>
                <a:ea typeface="Verdana" pitchFamily="34" charset="0"/>
                <a:cs typeface="Verdana" pitchFamily="34" charset="0"/>
              </a:rPr>
              <a:t>st</a:t>
            </a:r>
            <a:r>
              <a:rPr sz="1800" dirty="0">
                <a:latin typeface="Verdana" pitchFamily="34" charset="0"/>
                <a:ea typeface="Verdana" pitchFamily="34" charset="0"/>
                <a:cs typeface="Verdana" pitchFamily="34" charset="0"/>
              </a:rPr>
              <a:t>e</a:t>
            </a:r>
            <a:r>
              <a:rPr sz="1800" spc="-15" dirty="0">
                <a:latin typeface="Verdana" pitchFamily="34" charset="0"/>
                <a:ea typeface="Verdana" pitchFamily="34" charset="0"/>
                <a:cs typeface="Verdana" pitchFamily="34" charset="0"/>
              </a:rPr>
              <a:t>p</a:t>
            </a:r>
            <a:r>
              <a:rPr sz="1800" dirty="0">
                <a:latin typeface="Verdana" pitchFamily="34" charset="0"/>
                <a:ea typeface="Verdana" pitchFamily="34" charset="0"/>
                <a:cs typeface="Verdana" pitchFamily="34" charset="0"/>
              </a:rPr>
              <a:t>s</a:t>
            </a:r>
            <a:r>
              <a:rPr lang="en-US" sz="180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shoul</a:t>
            </a:r>
            <a:r>
              <a:rPr sz="1800" dirty="0">
                <a:latin typeface="Verdana" pitchFamily="34" charset="0"/>
                <a:ea typeface="Verdana" pitchFamily="34" charset="0"/>
                <a:cs typeface="Verdana" pitchFamily="34" charset="0"/>
              </a:rPr>
              <a:t>d</a:t>
            </a:r>
            <a:r>
              <a:rPr lang="en-US" sz="180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be</a:t>
            </a:r>
            <a:r>
              <a:rPr lang="en-US" sz="1800" spc="-5" dirty="0">
                <a:latin typeface="Verdana" pitchFamily="34" charset="0"/>
                <a:ea typeface="Verdana" pitchFamily="34" charset="0"/>
                <a:cs typeface="Verdana" pitchFamily="34" charset="0"/>
              </a:rPr>
              <a:t> </a:t>
            </a:r>
            <a:r>
              <a:rPr sz="1800" spc="-15" dirty="0">
                <a:latin typeface="Verdana" pitchFamily="34" charset="0"/>
                <a:ea typeface="Verdana" pitchFamily="34" charset="0"/>
                <a:cs typeface="Verdana" pitchFamily="34" charset="0"/>
              </a:rPr>
              <a:t>recorded</a:t>
            </a:r>
            <a:r>
              <a:rPr sz="1800" spc="-15" dirty="0" smtClean="0">
                <a:latin typeface="Verdana" pitchFamily="34" charset="0"/>
                <a:ea typeface="Verdana" pitchFamily="34" charset="0"/>
                <a:cs typeface="Verdana" pitchFamily="34" charset="0"/>
              </a:rPr>
              <a:t>.</a:t>
            </a:r>
            <a:endParaRPr sz="1800" spc="-15"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cstate="print"/>
          <a:srcRect/>
          <a:stretch>
            <a:fillRect/>
          </a:stretch>
        </p:blipFill>
        <p:spPr bwMode="auto">
          <a:xfrm>
            <a:off x="1289482" y="381002"/>
            <a:ext cx="2628900" cy="2590799"/>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018658" y="424650"/>
            <a:ext cx="2571750" cy="25908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1344968" y="4046738"/>
            <a:ext cx="2686050" cy="228600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4972050" y="3894338"/>
            <a:ext cx="2514600" cy="2438400"/>
          </a:xfrm>
          <a:prstGeom prst="rect">
            <a:avLst/>
          </a:prstGeom>
          <a:noFill/>
          <a:ln w="9525">
            <a:noFill/>
            <a:miter lim="800000"/>
            <a:headEnd/>
            <a:tailEnd/>
          </a:ln>
        </p:spPr>
      </p:pic>
      <p:sp>
        <p:nvSpPr>
          <p:cNvPr id="9" name="TextBox 8"/>
          <p:cNvSpPr txBox="1"/>
          <p:nvPr/>
        </p:nvSpPr>
        <p:spPr>
          <a:xfrm>
            <a:off x="3237574" y="3268009"/>
            <a:ext cx="3010825" cy="369332"/>
          </a:xfrm>
          <a:prstGeom prst="rect">
            <a:avLst/>
          </a:prstGeom>
          <a:noFill/>
        </p:spPr>
        <p:txBody>
          <a:bodyPr wrap="square" rtlCol="0">
            <a:spAutoFit/>
          </a:bodyPr>
          <a:lstStyle/>
          <a:p>
            <a:r>
              <a:rPr lang="en-US" dirty="0"/>
              <a:t>Raw data to Processed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ppt_x"/>
                                          </p:val>
                                        </p:tav>
                                        <p:tav tm="100000">
                                          <p:val>
                                            <p:strVal val="#ppt_x"/>
                                          </p:val>
                                        </p:tav>
                                      </p:tavLst>
                                    </p:anim>
                                    <p:anim calcmode="lin" valueType="num">
                                      <p:cBhvr additive="base">
                                        <p:cTn id="14"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000" fill="hold"/>
                                        <p:tgtEl>
                                          <p:spTgt spid="6"/>
                                        </p:tgtEl>
                                        <p:attrNameLst>
                                          <p:attrName>ppt_x</p:attrName>
                                        </p:attrNameLst>
                                      </p:cBhvr>
                                      <p:tavLst>
                                        <p:tav tm="0">
                                          <p:val>
                                            <p:strVal val="#ppt_x"/>
                                          </p:val>
                                        </p:tav>
                                        <p:tav tm="100000">
                                          <p:val>
                                            <p:strVal val="#ppt_x"/>
                                          </p:val>
                                        </p:tav>
                                      </p:tavLst>
                                    </p:anim>
                                    <p:anim calcmode="lin" valueType="num">
                                      <p:cBhvr additive="base">
                                        <p:cTn id="20"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2000" fill="hold"/>
                                        <p:tgtEl>
                                          <p:spTgt spid="7"/>
                                        </p:tgtEl>
                                        <p:attrNameLst>
                                          <p:attrName>ppt_x</p:attrName>
                                        </p:attrNameLst>
                                      </p:cBhvr>
                                      <p:tavLst>
                                        <p:tav tm="0">
                                          <p:val>
                                            <p:strVal val="#ppt_x"/>
                                          </p:val>
                                        </p:tav>
                                        <p:tav tm="100000">
                                          <p:val>
                                            <p:strVal val="#ppt_x"/>
                                          </p:val>
                                        </p:tav>
                                      </p:tavLst>
                                    </p:anim>
                                    <p:anim calcmode="lin" valueType="num">
                                      <p:cBhvr additive="base">
                                        <p:cTn id="26"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530478"/>
            <a:ext cx="5698109" cy="574040"/>
          </a:xfrm>
          <a:prstGeom prst="rect">
            <a:avLst/>
          </a:prstGeom>
        </p:spPr>
        <p:txBody>
          <a:bodyPr vert="horz" wrap="square" lIns="0" tIns="12700" rIns="0" bIns="0" rtlCol="0">
            <a:spAutoFit/>
          </a:bodyPr>
          <a:lstStyle/>
          <a:p>
            <a:pPr marL="12700">
              <a:lnSpc>
                <a:spcPct val="100000"/>
              </a:lnSpc>
              <a:spcBef>
                <a:spcPts val="100"/>
              </a:spcBef>
            </a:pPr>
            <a:r>
              <a:rPr sz="3600" spc="-10" dirty="0"/>
              <a:t>Sources </a:t>
            </a:r>
            <a:r>
              <a:rPr sz="3600" spc="-5" dirty="0"/>
              <a:t>of Raw</a:t>
            </a:r>
            <a:r>
              <a:rPr sz="3600" spc="-70" dirty="0"/>
              <a:t> </a:t>
            </a:r>
            <a:r>
              <a:rPr sz="3600" spc="-25" dirty="0"/>
              <a:t>data</a:t>
            </a:r>
            <a:endParaRPr sz="3600" dirty="0"/>
          </a:p>
        </p:txBody>
      </p:sp>
      <p:sp>
        <p:nvSpPr>
          <p:cNvPr id="6" name="object 3"/>
          <p:cNvSpPr txBox="1">
            <a:spLocks noGrp="1"/>
          </p:cNvSpPr>
          <p:nvPr>
            <p:ph type="body" idx="1"/>
          </p:nvPr>
        </p:nvSpPr>
        <p:spPr>
          <a:xfrm>
            <a:off x="535940" y="1155888"/>
            <a:ext cx="8073390" cy="2581886"/>
          </a:xfrm>
          <a:prstGeom prst="rect">
            <a:avLst/>
          </a:prstGeom>
        </p:spPr>
        <p:txBody>
          <a:bodyPr vert="horz" wrap="square" lIns="0" tIns="568096" rIns="0" bIns="0" rtlCol="0">
            <a:spAutoFit/>
          </a:bodyPr>
          <a:lstStyle/>
          <a:p>
            <a:pPr marL="355600" indent="-342900" algn="l">
              <a:lnSpc>
                <a:spcPct val="150000"/>
              </a:lnSpc>
              <a:spcBef>
                <a:spcPts val="865"/>
              </a:spcBef>
              <a:buFont typeface="Arial"/>
              <a:buChar char="•"/>
              <a:tabLst>
                <a:tab pos="354965" algn="l"/>
                <a:tab pos="355600" algn="l"/>
              </a:tabLst>
            </a:pPr>
            <a:r>
              <a:rPr lang="en-US" sz="1800" spc="-15" dirty="0">
                <a:latin typeface="Verdana" pitchFamily="34" charset="0"/>
                <a:ea typeface="Verdana" pitchFamily="34" charset="0"/>
                <a:cs typeface="Verdana" pitchFamily="34" charset="0"/>
              </a:rPr>
              <a:t>A binary file generated by a machine</a:t>
            </a:r>
          </a:p>
          <a:p>
            <a:pPr marL="355600" indent="-342900" algn="l">
              <a:lnSpc>
                <a:spcPct val="150000"/>
              </a:lnSpc>
              <a:spcBef>
                <a:spcPts val="865"/>
              </a:spcBef>
              <a:buFont typeface="Arial"/>
              <a:buChar char="•"/>
              <a:tabLst>
                <a:tab pos="354965" algn="l"/>
                <a:tab pos="355600" algn="l"/>
              </a:tabLst>
            </a:pPr>
            <a:r>
              <a:rPr lang="en-US" sz="1800" spc="-15" dirty="0">
                <a:latin typeface="Verdana" pitchFamily="34" charset="0"/>
                <a:ea typeface="Verdana" pitchFamily="34" charset="0"/>
                <a:cs typeface="Verdana" pitchFamily="34" charset="0"/>
              </a:rPr>
              <a:t>Unformatted excel file</a:t>
            </a:r>
          </a:p>
          <a:p>
            <a:pPr marL="355600" indent="-342900" algn="l">
              <a:lnSpc>
                <a:spcPct val="150000"/>
              </a:lnSpc>
              <a:spcBef>
                <a:spcPts val="865"/>
              </a:spcBef>
              <a:buFont typeface="Arial"/>
              <a:buChar char="•"/>
              <a:tabLst>
                <a:tab pos="354965" algn="l"/>
                <a:tab pos="355600" algn="l"/>
              </a:tabLst>
            </a:pPr>
            <a:r>
              <a:rPr lang="en-US" sz="1800" spc="-15" dirty="0">
                <a:latin typeface="Verdana" pitchFamily="34" charset="0"/>
                <a:ea typeface="Verdana" pitchFamily="34" charset="0"/>
                <a:cs typeface="Verdana" pitchFamily="34" charset="0"/>
              </a:rPr>
              <a:t>JSON from Twitter API</a:t>
            </a:r>
          </a:p>
          <a:p>
            <a:pPr marL="355600" indent="-342900" algn="l">
              <a:lnSpc>
                <a:spcPct val="150000"/>
              </a:lnSpc>
              <a:spcBef>
                <a:spcPts val="865"/>
              </a:spcBef>
              <a:buFont typeface="Arial"/>
              <a:buChar char="•"/>
              <a:tabLst>
                <a:tab pos="354965" algn="l"/>
                <a:tab pos="355600" algn="l"/>
              </a:tabLst>
            </a:pPr>
            <a:r>
              <a:rPr lang="en-US" sz="1800" spc="-15" dirty="0">
                <a:latin typeface="Verdana" pitchFamily="34" charset="0"/>
                <a:ea typeface="Verdana" pitchFamily="34" charset="0"/>
                <a:cs typeface="Verdana" pitchFamily="34" charset="0"/>
              </a:rPr>
              <a:t>Hand entered </a:t>
            </a:r>
            <a:r>
              <a:rPr lang="en-US" sz="1800" spc="-15" dirty="0" err="1" smtClean="0">
                <a:latin typeface="Verdana" pitchFamily="34" charset="0"/>
                <a:ea typeface="Verdana" pitchFamily="34" charset="0"/>
                <a:cs typeface="Verdana" pitchFamily="34" charset="0"/>
              </a:rPr>
              <a:t>No.s</a:t>
            </a:r>
            <a:r>
              <a:rPr lang="en-US" sz="1800" spc="-15" dirty="0" smtClean="0">
                <a:latin typeface="Verdana" pitchFamily="34" charset="0"/>
                <a:ea typeface="Verdana" pitchFamily="34" charset="0"/>
                <a:cs typeface="Verdana" pitchFamily="34" charset="0"/>
              </a:rPr>
              <a:t> </a:t>
            </a:r>
            <a:r>
              <a:rPr lang="en-US" sz="1800" spc="-15" dirty="0">
                <a:latin typeface="Verdana" pitchFamily="34" charset="0"/>
                <a:ea typeface="Verdana" pitchFamily="34" charset="0"/>
                <a:cs typeface="Verdana" pitchFamily="34" charset="0"/>
              </a:rPr>
              <a:t>(Readings) you collected</a:t>
            </a:r>
            <a:endParaRPr sz="1800" spc="-15"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530478"/>
            <a:ext cx="7467600" cy="574040"/>
          </a:xfrm>
          <a:prstGeom prst="rect">
            <a:avLst/>
          </a:prstGeom>
        </p:spPr>
        <p:txBody>
          <a:bodyPr vert="horz" wrap="square" lIns="0" tIns="12700" rIns="0" bIns="0" rtlCol="0">
            <a:spAutoFit/>
          </a:bodyPr>
          <a:lstStyle/>
          <a:p>
            <a:pPr marL="12700">
              <a:lnSpc>
                <a:spcPct val="100000"/>
              </a:lnSpc>
              <a:spcBef>
                <a:spcPts val="100"/>
              </a:spcBef>
            </a:pPr>
            <a:r>
              <a:rPr sz="3600" spc="-30" dirty="0"/>
              <a:t>Typical </a:t>
            </a:r>
            <a:r>
              <a:rPr sz="3600" spc="-20" dirty="0"/>
              <a:t>Attributes </a:t>
            </a:r>
            <a:r>
              <a:rPr sz="3600" spc="-5" dirty="0"/>
              <a:t>of Raw</a:t>
            </a:r>
            <a:r>
              <a:rPr sz="3600" spc="-75" dirty="0"/>
              <a:t> </a:t>
            </a:r>
            <a:r>
              <a:rPr sz="3600" spc="-25" dirty="0"/>
              <a:t>data</a:t>
            </a:r>
            <a:endParaRPr sz="3600" dirty="0"/>
          </a:p>
        </p:txBody>
      </p:sp>
      <p:sp>
        <p:nvSpPr>
          <p:cNvPr id="3" name="object 3"/>
          <p:cNvSpPr txBox="1"/>
          <p:nvPr/>
        </p:nvSpPr>
        <p:spPr>
          <a:xfrm>
            <a:off x="535940" y="1511020"/>
            <a:ext cx="8072755" cy="2664768"/>
          </a:xfrm>
          <a:prstGeom prst="rect">
            <a:avLst/>
          </a:prstGeom>
        </p:spPr>
        <p:txBody>
          <a:bodyPr vert="horz" wrap="square" lIns="0" tIns="109855" rIns="0" bIns="0" rtlCol="0">
            <a:spAutoFit/>
          </a:bodyPr>
          <a:lstStyle/>
          <a:p>
            <a:pPr marL="355600" indent="-342900">
              <a:lnSpc>
                <a:spcPct val="150000"/>
              </a:lnSpc>
              <a:spcBef>
                <a:spcPts val="865"/>
              </a:spcBef>
              <a:buFont typeface="Arial"/>
              <a:buChar char="•"/>
              <a:tabLst>
                <a:tab pos="354965" algn="l"/>
                <a:tab pos="355600" algn="l"/>
              </a:tabLst>
            </a:pPr>
            <a:r>
              <a:rPr sz="2000" spc="-5" dirty="0">
                <a:latin typeface="Verdana" pitchFamily="34" charset="0"/>
                <a:ea typeface="Verdana" pitchFamily="34" charset="0"/>
                <a:cs typeface="Verdana" pitchFamily="34" charset="0"/>
              </a:rPr>
              <a:t>No </a:t>
            </a:r>
            <a:r>
              <a:rPr sz="2000" spc="-15" dirty="0">
                <a:latin typeface="Verdana" pitchFamily="34" charset="0"/>
                <a:ea typeface="Verdana" pitchFamily="34" charset="0"/>
                <a:cs typeface="Verdana" pitchFamily="34" charset="0"/>
              </a:rPr>
              <a:t>software </a:t>
            </a:r>
            <a:r>
              <a:rPr sz="2000" spc="-5" dirty="0">
                <a:latin typeface="Verdana" pitchFamily="34" charset="0"/>
                <a:ea typeface="Verdana" pitchFamily="34" charset="0"/>
                <a:cs typeface="Verdana" pitchFamily="34" charset="0"/>
              </a:rPr>
              <a:t>is run </a:t>
            </a:r>
            <a:r>
              <a:rPr sz="2000" dirty="0">
                <a:latin typeface="Verdana" pitchFamily="34" charset="0"/>
                <a:ea typeface="Verdana" pitchFamily="34" charset="0"/>
                <a:cs typeface="Verdana" pitchFamily="34" charset="0"/>
              </a:rPr>
              <a:t>on the</a:t>
            </a:r>
            <a:r>
              <a:rPr sz="2000" spc="5" dirty="0">
                <a:latin typeface="Verdana" pitchFamily="34" charset="0"/>
                <a:ea typeface="Verdana" pitchFamily="34" charset="0"/>
                <a:cs typeface="Verdana" pitchFamily="34" charset="0"/>
              </a:rPr>
              <a:t> </a:t>
            </a:r>
            <a:r>
              <a:rPr sz="2000" spc="-15" dirty="0">
                <a:latin typeface="Verdana" pitchFamily="34" charset="0"/>
                <a:ea typeface="Verdana" pitchFamily="34" charset="0"/>
                <a:cs typeface="Verdana" pitchFamily="34" charset="0"/>
              </a:rPr>
              <a:t>data.</a:t>
            </a:r>
            <a:endParaRPr sz="2000" dirty="0">
              <a:latin typeface="Verdana" pitchFamily="34" charset="0"/>
              <a:ea typeface="Verdana" pitchFamily="34" charset="0"/>
              <a:cs typeface="Verdana" pitchFamily="34" charset="0"/>
            </a:endParaRPr>
          </a:p>
          <a:p>
            <a:pPr marL="355600" marR="6350" indent="-342900">
              <a:lnSpc>
                <a:spcPct val="150000"/>
              </a:lnSpc>
              <a:spcBef>
                <a:spcPts val="770"/>
              </a:spcBef>
              <a:buFont typeface="Arial"/>
              <a:buChar char="•"/>
              <a:tabLst>
                <a:tab pos="354965" algn="l"/>
                <a:tab pos="355600" algn="l"/>
              </a:tabLst>
            </a:pPr>
            <a:r>
              <a:rPr sz="2000" spc="-5" dirty="0">
                <a:latin typeface="Verdana" pitchFamily="34" charset="0"/>
                <a:ea typeface="Verdana" pitchFamily="34" charset="0"/>
                <a:cs typeface="Verdana" pitchFamily="34" charset="0"/>
              </a:rPr>
              <a:t>No manipulation </a:t>
            </a:r>
            <a:r>
              <a:rPr sz="2000" dirty="0">
                <a:latin typeface="Verdana" pitchFamily="34" charset="0"/>
                <a:ea typeface="Verdana" pitchFamily="34" charset="0"/>
                <a:cs typeface="Verdana" pitchFamily="34" charset="0"/>
              </a:rPr>
              <a:t>of </a:t>
            </a:r>
            <a:r>
              <a:rPr sz="2000" spc="-20" dirty="0">
                <a:latin typeface="Verdana" pitchFamily="34" charset="0"/>
                <a:ea typeface="Verdana" pitchFamily="34" charset="0"/>
                <a:cs typeface="Verdana" pitchFamily="34" charset="0"/>
              </a:rPr>
              <a:t>any </a:t>
            </a:r>
            <a:r>
              <a:rPr sz="2000" dirty="0">
                <a:latin typeface="Verdana" pitchFamily="34" charset="0"/>
                <a:ea typeface="Verdana" pitchFamily="34" charset="0"/>
                <a:cs typeface="Verdana" pitchFamily="34" charset="0"/>
              </a:rPr>
              <a:t>of the </a:t>
            </a:r>
            <a:r>
              <a:rPr sz="2000" spc="-10" dirty="0">
                <a:latin typeface="Verdana" pitchFamily="34" charset="0"/>
                <a:ea typeface="Verdana" pitchFamily="34" charset="0"/>
                <a:cs typeface="Verdana" pitchFamily="34" charset="0"/>
              </a:rPr>
              <a:t>numbers </a:t>
            </a:r>
            <a:r>
              <a:rPr sz="2000" dirty="0">
                <a:latin typeface="Verdana" pitchFamily="34" charset="0"/>
                <a:ea typeface="Verdana" pitchFamily="34" charset="0"/>
                <a:cs typeface="Verdana" pitchFamily="34" charset="0"/>
              </a:rPr>
              <a:t>in the  </a:t>
            </a:r>
            <a:r>
              <a:rPr sz="2000" spc="-20" dirty="0">
                <a:latin typeface="Verdana" pitchFamily="34" charset="0"/>
                <a:ea typeface="Verdana" pitchFamily="34" charset="0"/>
                <a:cs typeface="Verdana" pitchFamily="34" charset="0"/>
              </a:rPr>
              <a:t>data </a:t>
            </a:r>
            <a:r>
              <a:rPr sz="2000" spc="-5" dirty="0">
                <a:latin typeface="Verdana" pitchFamily="34" charset="0"/>
                <a:ea typeface="Verdana" pitchFamily="34" charset="0"/>
                <a:cs typeface="Verdana" pitchFamily="34" charset="0"/>
              </a:rPr>
              <a:t>has </a:t>
            </a:r>
            <a:r>
              <a:rPr sz="2000" spc="-35" dirty="0">
                <a:latin typeface="Verdana" pitchFamily="34" charset="0"/>
                <a:ea typeface="Verdana" pitchFamily="34" charset="0"/>
                <a:cs typeface="Verdana" pitchFamily="34" charset="0"/>
              </a:rPr>
              <a:t>taken</a:t>
            </a:r>
            <a:r>
              <a:rPr sz="2000" spc="40" dirty="0">
                <a:latin typeface="Verdana" pitchFamily="34" charset="0"/>
                <a:ea typeface="Verdana" pitchFamily="34" charset="0"/>
                <a:cs typeface="Verdana" pitchFamily="34" charset="0"/>
              </a:rPr>
              <a:t> </a:t>
            </a:r>
            <a:r>
              <a:rPr sz="2000" spc="-5" dirty="0">
                <a:latin typeface="Verdana" pitchFamily="34" charset="0"/>
                <a:ea typeface="Verdana" pitchFamily="34" charset="0"/>
                <a:cs typeface="Verdana" pitchFamily="34" charset="0"/>
              </a:rPr>
              <a:t>place.</a:t>
            </a:r>
            <a:endParaRPr sz="2000" dirty="0">
              <a:latin typeface="Verdana" pitchFamily="34" charset="0"/>
              <a:ea typeface="Verdana" pitchFamily="34" charset="0"/>
              <a:cs typeface="Verdana" pitchFamily="34" charset="0"/>
            </a:endParaRPr>
          </a:p>
          <a:p>
            <a:pPr marL="355600" indent="-342900">
              <a:lnSpc>
                <a:spcPct val="150000"/>
              </a:lnSpc>
              <a:spcBef>
                <a:spcPts val="770"/>
              </a:spcBef>
              <a:buFont typeface="Arial"/>
              <a:buChar char="•"/>
              <a:tabLst>
                <a:tab pos="354965" algn="l"/>
                <a:tab pos="355600" algn="l"/>
              </a:tabLst>
            </a:pPr>
            <a:r>
              <a:rPr sz="2000" spc="-5" dirty="0">
                <a:latin typeface="Verdana" pitchFamily="34" charset="0"/>
                <a:ea typeface="Verdana" pitchFamily="34" charset="0"/>
                <a:cs typeface="Verdana" pitchFamily="34" charset="0"/>
              </a:rPr>
              <a:t>No </a:t>
            </a:r>
            <a:r>
              <a:rPr sz="2000" spc="-20" dirty="0">
                <a:latin typeface="Verdana" pitchFamily="34" charset="0"/>
                <a:ea typeface="Verdana" pitchFamily="34" charset="0"/>
                <a:cs typeface="Verdana" pitchFamily="34" charset="0"/>
              </a:rPr>
              <a:t>data </a:t>
            </a:r>
            <a:r>
              <a:rPr sz="2000" spc="-5" dirty="0">
                <a:latin typeface="Verdana" pitchFamily="34" charset="0"/>
                <a:ea typeface="Verdana" pitchFamily="34" charset="0"/>
                <a:cs typeface="Verdana" pitchFamily="34" charset="0"/>
              </a:rPr>
              <a:t>is </a:t>
            </a:r>
            <a:r>
              <a:rPr sz="2000" spc="-15" dirty="0">
                <a:latin typeface="Verdana" pitchFamily="34" charset="0"/>
                <a:ea typeface="Verdana" pitchFamily="34" charset="0"/>
                <a:cs typeface="Verdana" pitchFamily="34" charset="0"/>
              </a:rPr>
              <a:t>removed from </a:t>
            </a:r>
            <a:r>
              <a:rPr sz="2000" dirty="0">
                <a:latin typeface="Verdana" pitchFamily="34" charset="0"/>
                <a:ea typeface="Verdana" pitchFamily="34" charset="0"/>
                <a:cs typeface="Verdana" pitchFamily="34" charset="0"/>
              </a:rPr>
              <a:t>the </a:t>
            </a:r>
            <a:r>
              <a:rPr sz="2000" spc="-20" dirty="0">
                <a:latin typeface="Verdana" pitchFamily="34" charset="0"/>
                <a:ea typeface="Verdana" pitchFamily="34" charset="0"/>
                <a:cs typeface="Verdana" pitchFamily="34" charset="0"/>
              </a:rPr>
              <a:t>data</a:t>
            </a:r>
            <a:r>
              <a:rPr sz="2000" spc="55" dirty="0">
                <a:latin typeface="Verdana" pitchFamily="34" charset="0"/>
                <a:ea typeface="Verdana" pitchFamily="34" charset="0"/>
                <a:cs typeface="Verdana" pitchFamily="34" charset="0"/>
              </a:rPr>
              <a:t> </a:t>
            </a:r>
            <a:r>
              <a:rPr sz="2000" spc="-10" dirty="0">
                <a:latin typeface="Verdana" pitchFamily="34" charset="0"/>
                <a:ea typeface="Verdana" pitchFamily="34" charset="0"/>
                <a:cs typeface="Verdana" pitchFamily="34" charset="0"/>
              </a:rPr>
              <a:t>set.</a:t>
            </a:r>
            <a:endParaRPr sz="2000" dirty="0">
              <a:latin typeface="Verdana" pitchFamily="34" charset="0"/>
              <a:ea typeface="Verdana" pitchFamily="34" charset="0"/>
              <a:cs typeface="Verdana" pitchFamily="34" charset="0"/>
            </a:endParaRPr>
          </a:p>
          <a:p>
            <a:pPr marL="355600" marR="5080" indent="-342900">
              <a:lnSpc>
                <a:spcPct val="150000"/>
              </a:lnSpc>
              <a:spcBef>
                <a:spcPts val="765"/>
              </a:spcBef>
              <a:buFont typeface="Arial"/>
              <a:buChar char="•"/>
              <a:tabLst>
                <a:tab pos="354965" algn="l"/>
                <a:tab pos="355600" algn="l"/>
              </a:tabLst>
            </a:pPr>
            <a:r>
              <a:rPr sz="2000" spc="-5" dirty="0">
                <a:latin typeface="Verdana" pitchFamily="34" charset="0"/>
                <a:ea typeface="Verdana" pitchFamily="34" charset="0"/>
                <a:cs typeface="Verdana" pitchFamily="34" charset="0"/>
              </a:rPr>
              <a:t>The </a:t>
            </a:r>
            <a:r>
              <a:rPr sz="2000" spc="-20" dirty="0">
                <a:latin typeface="Verdana" pitchFamily="34" charset="0"/>
                <a:ea typeface="Verdana" pitchFamily="34" charset="0"/>
                <a:cs typeface="Verdana" pitchFamily="34" charset="0"/>
              </a:rPr>
              <a:t>data </a:t>
            </a:r>
            <a:r>
              <a:rPr sz="2000" spc="-10" dirty="0">
                <a:latin typeface="Verdana" pitchFamily="34" charset="0"/>
                <a:ea typeface="Verdana" pitchFamily="34" charset="0"/>
                <a:cs typeface="Verdana" pitchFamily="34" charset="0"/>
              </a:rPr>
              <a:t>set </a:t>
            </a:r>
            <a:r>
              <a:rPr sz="2000" spc="-5" dirty="0">
                <a:latin typeface="Verdana" pitchFamily="34" charset="0"/>
                <a:ea typeface="Verdana" pitchFamily="34" charset="0"/>
                <a:cs typeface="Verdana" pitchFamily="34" charset="0"/>
              </a:rPr>
              <a:t>is not </a:t>
            </a:r>
            <a:r>
              <a:rPr sz="2000" spc="-10" dirty="0">
                <a:latin typeface="Verdana" pitchFamily="34" charset="0"/>
                <a:ea typeface="Verdana" pitchFamily="34" charset="0"/>
                <a:cs typeface="Verdana" pitchFamily="34" charset="0"/>
              </a:rPr>
              <a:t>summarized </a:t>
            </a:r>
            <a:r>
              <a:rPr sz="2000" dirty="0">
                <a:latin typeface="Verdana" pitchFamily="34" charset="0"/>
                <a:ea typeface="Verdana" pitchFamily="34" charset="0"/>
                <a:cs typeface="Verdana" pitchFamily="34" charset="0"/>
              </a:rPr>
              <a:t>in </a:t>
            </a:r>
            <a:r>
              <a:rPr sz="2000" spc="-15" dirty="0">
                <a:latin typeface="Verdana" pitchFamily="34" charset="0"/>
                <a:ea typeface="Verdana" pitchFamily="34" charset="0"/>
                <a:cs typeface="Verdana" pitchFamily="34" charset="0"/>
              </a:rPr>
              <a:t>any </a:t>
            </a:r>
            <a:r>
              <a:rPr sz="2000" spc="-5" dirty="0">
                <a:latin typeface="Verdana" pitchFamily="34" charset="0"/>
                <a:ea typeface="Verdana" pitchFamily="34" charset="0"/>
                <a:cs typeface="Verdana" pitchFamily="34" charset="0"/>
              </a:rPr>
              <a:t>possible  </a:t>
            </a:r>
            <a:r>
              <a:rPr sz="2000" spc="-80" dirty="0">
                <a:latin typeface="Verdana" pitchFamily="34" charset="0"/>
                <a:ea typeface="Verdana" pitchFamily="34" charset="0"/>
                <a:cs typeface="Verdana" pitchFamily="34" charset="0"/>
              </a:rPr>
              <a:t>way.</a:t>
            </a:r>
            <a:endParaRP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5714999" cy="697230"/>
          </a:xfrm>
        </p:spPr>
        <p:txBody>
          <a:bodyPr>
            <a:normAutofit/>
          </a:bodyPr>
          <a:lstStyle/>
          <a:p>
            <a:pPr algn="ctr"/>
            <a:r>
              <a:rPr lang="en-US" sz="3600" dirty="0"/>
              <a:t>Definition of Data Science</a:t>
            </a:r>
          </a:p>
        </p:txBody>
      </p:sp>
      <p:sp>
        <p:nvSpPr>
          <p:cNvPr id="3" name="Content Placeholder 2"/>
          <p:cNvSpPr>
            <a:spLocks noGrp="1"/>
          </p:cNvSpPr>
          <p:nvPr>
            <p:ph sz="quarter" idx="1"/>
          </p:nvPr>
        </p:nvSpPr>
        <p:spPr>
          <a:xfrm>
            <a:off x="535940" y="1435100"/>
            <a:ext cx="8073390" cy="4660900"/>
          </a:xfrm>
        </p:spPr>
        <p:txBody>
          <a:bodyPr>
            <a:normAutofit/>
          </a:bodyPr>
          <a:lstStyle/>
          <a:p>
            <a:pPr marL="520700" indent="-520700" algn="just">
              <a:buFont typeface="Arial" pitchFamily="34" charset="0"/>
              <a:buChar char="•"/>
            </a:pPr>
            <a:r>
              <a:rPr lang="en-US" sz="2800" dirty="0"/>
              <a:t>Data Science is the application of </a:t>
            </a:r>
            <a:r>
              <a:rPr lang="en-US" sz="2800" b="1" dirty="0">
                <a:solidFill>
                  <a:srgbClr val="FF0000"/>
                </a:solidFill>
              </a:rPr>
              <a:t>computational</a:t>
            </a:r>
            <a:r>
              <a:rPr lang="en-US" sz="2800" dirty="0">
                <a:solidFill>
                  <a:srgbClr val="FF0000"/>
                </a:solidFill>
              </a:rPr>
              <a:t> </a:t>
            </a:r>
            <a:r>
              <a:rPr lang="en-US" sz="2800" dirty="0"/>
              <a:t>and </a:t>
            </a:r>
            <a:r>
              <a:rPr lang="en-US" sz="2800" b="1" dirty="0">
                <a:solidFill>
                  <a:srgbClr val="FF0000"/>
                </a:solidFill>
              </a:rPr>
              <a:t>statistical</a:t>
            </a:r>
            <a:r>
              <a:rPr lang="en-US" sz="2800" dirty="0"/>
              <a:t> </a:t>
            </a:r>
            <a:r>
              <a:rPr lang="en-US" sz="2800" dirty="0" smtClean="0"/>
              <a:t>techniques</a:t>
            </a:r>
            <a:endParaRPr lang="en-US" sz="2800" dirty="0"/>
          </a:p>
          <a:p>
            <a:pPr marL="520700" indent="-520700" algn="just">
              <a:buFont typeface="Arial" pitchFamily="34" charset="0"/>
              <a:buChar char="•"/>
            </a:pPr>
            <a:r>
              <a:rPr lang="en-US" sz="2800" b="1" dirty="0" smtClean="0">
                <a:solidFill>
                  <a:srgbClr val="FF0000"/>
                </a:solidFill>
              </a:rPr>
              <a:t>Computational</a:t>
            </a:r>
            <a:r>
              <a:rPr lang="en-US" sz="2800" dirty="0" smtClean="0"/>
              <a:t> </a:t>
            </a:r>
            <a:r>
              <a:rPr lang="en-US" sz="2800" dirty="0"/>
              <a:t>because data science typically involves some sort of algorithm methods written in a code. </a:t>
            </a:r>
          </a:p>
          <a:p>
            <a:pPr marL="520700" indent="-520700" algn="just">
              <a:buFont typeface="Arial" pitchFamily="34" charset="0"/>
              <a:buChar char="•"/>
            </a:pPr>
            <a:r>
              <a:rPr lang="en-US" sz="2800" b="1" dirty="0">
                <a:solidFill>
                  <a:srgbClr val="FF0000"/>
                </a:solidFill>
              </a:rPr>
              <a:t>Statistical</a:t>
            </a:r>
            <a:r>
              <a:rPr lang="en-US" sz="2800" dirty="0"/>
              <a:t> because inferences based on statistics help us to build predictions that we make.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96950"/>
            <a:ext cx="8915399" cy="566181"/>
          </a:xfrm>
          <a:prstGeom prst="rect">
            <a:avLst/>
          </a:prstGeom>
        </p:spPr>
        <p:txBody>
          <a:bodyPr vert="horz" wrap="square" lIns="0" tIns="12065" rIns="0" bIns="0" rtlCol="0">
            <a:spAutoFit/>
          </a:bodyPr>
          <a:lstStyle/>
          <a:p>
            <a:pPr marL="12700">
              <a:lnSpc>
                <a:spcPct val="100000"/>
              </a:lnSpc>
              <a:spcBef>
                <a:spcPts val="95"/>
              </a:spcBef>
            </a:pPr>
            <a:r>
              <a:rPr sz="3600" spc="-10" dirty="0"/>
              <a:t>Expected </a:t>
            </a:r>
            <a:r>
              <a:rPr sz="3600" spc="-25" dirty="0"/>
              <a:t>Attributes </a:t>
            </a:r>
            <a:r>
              <a:rPr sz="3600" spc="-5" dirty="0"/>
              <a:t>of </a:t>
            </a:r>
            <a:r>
              <a:rPr sz="3600" spc="-10" dirty="0"/>
              <a:t>Processed</a:t>
            </a:r>
            <a:r>
              <a:rPr sz="3600" spc="50" dirty="0"/>
              <a:t> </a:t>
            </a:r>
            <a:r>
              <a:rPr sz="3600" spc="-25" dirty="0"/>
              <a:t>data</a:t>
            </a:r>
            <a:endParaRPr sz="3600" dirty="0"/>
          </a:p>
        </p:txBody>
      </p:sp>
      <p:sp>
        <p:nvSpPr>
          <p:cNvPr id="3" name="object 3"/>
          <p:cNvSpPr txBox="1"/>
          <p:nvPr/>
        </p:nvSpPr>
        <p:spPr>
          <a:xfrm>
            <a:off x="535941" y="1329235"/>
            <a:ext cx="8074659" cy="4445448"/>
          </a:xfrm>
          <a:prstGeom prst="rect">
            <a:avLst/>
          </a:prstGeom>
        </p:spPr>
        <p:txBody>
          <a:bodyPr vert="horz" wrap="square" lIns="0" tIns="53975" rIns="0" bIns="0" rtlCol="0">
            <a:spAutoFit/>
          </a:bodyPr>
          <a:lstStyle/>
          <a:p>
            <a:pPr marL="355600" indent="-342900">
              <a:spcBef>
                <a:spcPts val="425"/>
              </a:spcBef>
              <a:buFont typeface="Arial"/>
              <a:buChar char="•"/>
              <a:tabLst>
                <a:tab pos="354965" algn="l"/>
                <a:tab pos="355600" algn="l"/>
              </a:tabLst>
            </a:pPr>
            <a:r>
              <a:rPr spc="-15" dirty="0">
                <a:latin typeface="Arial" pitchFamily="34" charset="0"/>
                <a:ea typeface="Verdana" pitchFamily="34" charset="0"/>
                <a:cs typeface="Arial" pitchFamily="34" charset="0"/>
              </a:rPr>
              <a:t>Each </a:t>
            </a:r>
            <a:r>
              <a:rPr spc="-5" dirty="0">
                <a:latin typeface="Arial" pitchFamily="34" charset="0"/>
                <a:ea typeface="Verdana" pitchFamily="34" charset="0"/>
                <a:cs typeface="Arial" pitchFamily="34" charset="0"/>
              </a:rPr>
              <a:t>variable </a:t>
            </a:r>
            <a:r>
              <a:rPr spc="-15" dirty="0">
                <a:latin typeface="Arial" pitchFamily="34" charset="0"/>
                <a:ea typeface="Verdana" pitchFamily="34" charset="0"/>
                <a:cs typeface="Arial" pitchFamily="34" charset="0"/>
              </a:rPr>
              <a:t>to </a:t>
            </a:r>
            <a:r>
              <a:rPr spc="-5" dirty="0">
                <a:latin typeface="Arial" pitchFamily="34" charset="0"/>
                <a:ea typeface="Verdana" pitchFamily="34" charset="0"/>
                <a:cs typeface="Arial" pitchFamily="34" charset="0"/>
              </a:rPr>
              <a:t>be measured should be </a:t>
            </a:r>
            <a:r>
              <a:rPr dirty="0">
                <a:latin typeface="Arial" pitchFamily="34" charset="0"/>
                <a:ea typeface="Verdana" pitchFamily="34" charset="0"/>
                <a:cs typeface="Arial" pitchFamily="34" charset="0"/>
              </a:rPr>
              <a:t>in </a:t>
            </a:r>
            <a:r>
              <a:rPr spc="-5" dirty="0">
                <a:latin typeface="Arial" pitchFamily="34" charset="0"/>
                <a:ea typeface="Verdana" pitchFamily="34" charset="0"/>
                <a:cs typeface="Arial" pitchFamily="34" charset="0"/>
              </a:rPr>
              <a:t>one</a:t>
            </a:r>
            <a:r>
              <a:rPr spc="-95" dirty="0">
                <a:latin typeface="Arial" pitchFamily="34" charset="0"/>
                <a:ea typeface="Verdana" pitchFamily="34" charset="0"/>
                <a:cs typeface="Arial" pitchFamily="34" charset="0"/>
              </a:rPr>
              <a:t> </a:t>
            </a:r>
            <a:r>
              <a:rPr spc="-10" dirty="0">
                <a:latin typeface="Arial" pitchFamily="34" charset="0"/>
                <a:ea typeface="Verdana" pitchFamily="34" charset="0"/>
                <a:cs typeface="Arial" pitchFamily="34" charset="0"/>
              </a:rPr>
              <a:t>column.</a:t>
            </a:r>
            <a:endParaRPr dirty="0">
              <a:latin typeface="Arial" pitchFamily="34" charset="0"/>
              <a:ea typeface="Verdana" pitchFamily="34" charset="0"/>
              <a:cs typeface="Arial" pitchFamily="34" charset="0"/>
            </a:endParaRPr>
          </a:p>
          <a:p>
            <a:pPr marL="355600" marR="7620" indent="-342900">
              <a:spcBef>
                <a:spcPts val="690"/>
              </a:spcBef>
              <a:buFont typeface="Arial"/>
              <a:buChar char="•"/>
              <a:tabLst>
                <a:tab pos="354965" algn="l"/>
                <a:tab pos="355600" algn="l"/>
              </a:tabLst>
            </a:pPr>
            <a:r>
              <a:rPr spc="-15" dirty="0">
                <a:latin typeface="Arial" pitchFamily="34" charset="0"/>
                <a:ea typeface="Verdana" pitchFamily="34" charset="0"/>
                <a:cs typeface="Arial" pitchFamily="34" charset="0"/>
              </a:rPr>
              <a:t>Each </a:t>
            </a:r>
            <a:r>
              <a:rPr spc="-25" dirty="0">
                <a:latin typeface="Arial" pitchFamily="34" charset="0"/>
                <a:ea typeface="Verdana" pitchFamily="34" charset="0"/>
                <a:cs typeface="Arial" pitchFamily="34" charset="0"/>
              </a:rPr>
              <a:t>different </a:t>
            </a:r>
            <a:r>
              <a:rPr spc="-10" dirty="0">
                <a:latin typeface="Arial" pitchFamily="34" charset="0"/>
                <a:ea typeface="Verdana" pitchFamily="34" charset="0"/>
                <a:cs typeface="Arial" pitchFamily="34" charset="0"/>
              </a:rPr>
              <a:t>observation </a:t>
            </a:r>
            <a:r>
              <a:rPr dirty="0">
                <a:latin typeface="Arial" pitchFamily="34" charset="0"/>
                <a:ea typeface="Verdana" pitchFamily="34" charset="0"/>
                <a:cs typeface="Arial" pitchFamily="34" charset="0"/>
              </a:rPr>
              <a:t>of </a:t>
            </a:r>
            <a:r>
              <a:rPr spc="-15" dirty="0">
                <a:latin typeface="Arial" pitchFamily="34" charset="0"/>
                <a:ea typeface="Verdana" pitchFamily="34" charset="0"/>
                <a:cs typeface="Arial" pitchFamily="34" charset="0"/>
              </a:rPr>
              <a:t>that </a:t>
            </a:r>
            <a:r>
              <a:rPr spc="-10" dirty="0">
                <a:latin typeface="Arial" pitchFamily="34" charset="0"/>
                <a:ea typeface="Verdana" pitchFamily="34" charset="0"/>
                <a:cs typeface="Arial" pitchFamily="34" charset="0"/>
              </a:rPr>
              <a:t>variable </a:t>
            </a:r>
            <a:r>
              <a:rPr spc="-5" dirty="0">
                <a:latin typeface="Arial" pitchFamily="34" charset="0"/>
                <a:ea typeface="Verdana" pitchFamily="34" charset="0"/>
                <a:cs typeface="Arial" pitchFamily="34" charset="0"/>
              </a:rPr>
              <a:t>should </a:t>
            </a:r>
            <a:r>
              <a:rPr spc="-10" dirty="0">
                <a:latin typeface="Arial" pitchFamily="34" charset="0"/>
                <a:ea typeface="Verdana" pitchFamily="34" charset="0"/>
                <a:cs typeface="Arial" pitchFamily="34" charset="0"/>
              </a:rPr>
              <a:t>be in  </a:t>
            </a:r>
            <a:r>
              <a:rPr dirty="0">
                <a:latin typeface="Arial" pitchFamily="34" charset="0"/>
                <a:ea typeface="Verdana" pitchFamily="34" charset="0"/>
                <a:cs typeface="Arial" pitchFamily="34" charset="0"/>
              </a:rPr>
              <a:t>a </a:t>
            </a:r>
            <a:r>
              <a:rPr spc="-20" dirty="0">
                <a:latin typeface="Arial" pitchFamily="34" charset="0"/>
                <a:ea typeface="Verdana" pitchFamily="34" charset="0"/>
                <a:cs typeface="Arial" pitchFamily="34" charset="0"/>
              </a:rPr>
              <a:t>different</a:t>
            </a:r>
            <a:r>
              <a:rPr spc="-30" dirty="0">
                <a:latin typeface="Arial" pitchFamily="34" charset="0"/>
                <a:ea typeface="Verdana" pitchFamily="34" charset="0"/>
                <a:cs typeface="Arial" pitchFamily="34" charset="0"/>
              </a:rPr>
              <a:t> </a:t>
            </a:r>
            <a:r>
              <a:rPr spc="-60" dirty="0">
                <a:latin typeface="Arial" pitchFamily="34" charset="0"/>
                <a:ea typeface="Verdana" pitchFamily="34" charset="0"/>
                <a:cs typeface="Arial" pitchFamily="34" charset="0"/>
              </a:rPr>
              <a:t>row.</a:t>
            </a:r>
            <a:endParaRPr dirty="0">
              <a:latin typeface="Arial" pitchFamily="34" charset="0"/>
              <a:ea typeface="Verdana" pitchFamily="34" charset="0"/>
              <a:cs typeface="Arial" pitchFamily="34" charset="0"/>
            </a:endParaRPr>
          </a:p>
          <a:p>
            <a:pPr marL="355600" indent="-342900">
              <a:spcBef>
                <a:spcPts val="275"/>
              </a:spcBef>
              <a:buFont typeface="Arial"/>
              <a:buChar char="•"/>
              <a:tabLst>
                <a:tab pos="354965" algn="l"/>
                <a:tab pos="355600" algn="l"/>
              </a:tabLst>
            </a:pPr>
            <a:r>
              <a:rPr spc="-10" dirty="0">
                <a:latin typeface="Arial" pitchFamily="34" charset="0"/>
                <a:ea typeface="Verdana" pitchFamily="34" charset="0"/>
                <a:cs typeface="Arial" pitchFamily="34" charset="0"/>
              </a:rPr>
              <a:t>There </a:t>
            </a:r>
            <a:r>
              <a:rPr spc="-5" dirty="0">
                <a:latin typeface="Arial" pitchFamily="34" charset="0"/>
                <a:ea typeface="Verdana" pitchFamily="34" charset="0"/>
                <a:cs typeface="Arial" pitchFamily="34" charset="0"/>
              </a:rPr>
              <a:t>should be one </a:t>
            </a:r>
            <a:r>
              <a:rPr spc="-10" dirty="0">
                <a:latin typeface="Arial" pitchFamily="34" charset="0"/>
                <a:ea typeface="Verdana" pitchFamily="34" charset="0"/>
                <a:cs typeface="Arial" pitchFamily="34" charset="0"/>
              </a:rPr>
              <a:t>table </a:t>
            </a:r>
            <a:r>
              <a:rPr spc="-25" dirty="0">
                <a:latin typeface="Arial" pitchFamily="34" charset="0"/>
                <a:ea typeface="Verdana" pitchFamily="34" charset="0"/>
                <a:cs typeface="Arial" pitchFamily="34" charset="0"/>
              </a:rPr>
              <a:t>for </a:t>
            </a:r>
            <a:r>
              <a:rPr dirty="0">
                <a:latin typeface="Arial" pitchFamily="34" charset="0"/>
                <a:ea typeface="Verdana" pitchFamily="34" charset="0"/>
                <a:cs typeface="Arial" pitchFamily="34" charset="0"/>
              </a:rPr>
              <a:t>each kind of</a:t>
            </a:r>
            <a:r>
              <a:rPr spc="-80" dirty="0">
                <a:latin typeface="Arial" pitchFamily="34" charset="0"/>
                <a:ea typeface="Verdana" pitchFamily="34" charset="0"/>
                <a:cs typeface="Arial" pitchFamily="34" charset="0"/>
              </a:rPr>
              <a:t> </a:t>
            </a:r>
            <a:r>
              <a:rPr spc="-5" dirty="0">
                <a:latin typeface="Arial" pitchFamily="34" charset="0"/>
                <a:ea typeface="Verdana" pitchFamily="34" charset="0"/>
                <a:cs typeface="Arial" pitchFamily="34" charset="0"/>
              </a:rPr>
              <a:t>variable.</a:t>
            </a:r>
            <a:endParaRPr dirty="0">
              <a:latin typeface="Arial" pitchFamily="34" charset="0"/>
              <a:ea typeface="Verdana" pitchFamily="34" charset="0"/>
              <a:cs typeface="Arial" pitchFamily="34" charset="0"/>
            </a:endParaRPr>
          </a:p>
          <a:p>
            <a:pPr marL="355600" marR="5080" indent="-342900" algn="just">
              <a:spcBef>
                <a:spcPts val="690"/>
              </a:spcBef>
              <a:buFont typeface="Arial"/>
              <a:buChar char="•"/>
              <a:tabLst>
                <a:tab pos="355600" algn="l"/>
              </a:tabLst>
            </a:pPr>
            <a:r>
              <a:rPr lang="en-US" dirty="0" smtClean="0">
                <a:latin typeface="Arial" pitchFamily="34" charset="0"/>
                <a:cs typeface="Arial" pitchFamily="34" charset="0"/>
              </a:rPr>
              <a:t>There should be one table for each kind of variable. e.g. data collected from Twitter should be kept in a separate table &amp; the data from Face book in another table etc.  </a:t>
            </a:r>
          </a:p>
          <a:p>
            <a:pPr marL="355600" marR="5080" indent="-342900" algn="just">
              <a:spcBef>
                <a:spcPts val="690"/>
              </a:spcBef>
              <a:buFont typeface="Arial"/>
              <a:buChar char="•"/>
              <a:tabLst>
                <a:tab pos="355600" algn="l"/>
              </a:tabLst>
            </a:pPr>
            <a:r>
              <a:rPr dirty="0" smtClean="0">
                <a:latin typeface="Arial" pitchFamily="34" charset="0"/>
                <a:ea typeface="Verdana" pitchFamily="34" charset="0"/>
                <a:cs typeface="Arial" pitchFamily="34" charset="0"/>
              </a:rPr>
              <a:t>If </a:t>
            </a:r>
            <a:r>
              <a:rPr spc="-15" dirty="0">
                <a:latin typeface="Arial" pitchFamily="34" charset="0"/>
                <a:ea typeface="Verdana" pitchFamily="34" charset="0"/>
                <a:cs typeface="Arial" pitchFamily="34" charset="0"/>
              </a:rPr>
              <a:t>you </a:t>
            </a:r>
            <a:r>
              <a:rPr spc="-5" dirty="0">
                <a:latin typeface="Arial" pitchFamily="34" charset="0"/>
                <a:ea typeface="Verdana" pitchFamily="34" charset="0"/>
                <a:cs typeface="Arial" pitchFamily="34" charset="0"/>
              </a:rPr>
              <a:t>end up </a:t>
            </a:r>
            <a:r>
              <a:rPr dirty="0">
                <a:latin typeface="Arial" pitchFamily="34" charset="0"/>
                <a:ea typeface="Verdana" pitchFamily="34" charset="0"/>
                <a:cs typeface="Arial" pitchFamily="34" charset="0"/>
              </a:rPr>
              <a:t>with </a:t>
            </a:r>
            <a:r>
              <a:rPr spc="-5" dirty="0">
                <a:latin typeface="Arial" pitchFamily="34" charset="0"/>
                <a:ea typeface="Verdana" pitchFamily="34" charset="0"/>
                <a:cs typeface="Arial" pitchFamily="34" charset="0"/>
              </a:rPr>
              <a:t>multiple </a:t>
            </a:r>
            <a:r>
              <a:rPr spc="-10" dirty="0">
                <a:latin typeface="Arial" pitchFamily="34" charset="0"/>
                <a:ea typeface="Verdana" pitchFamily="34" charset="0"/>
                <a:cs typeface="Arial" pitchFamily="34" charset="0"/>
              </a:rPr>
              <a:t>tables </a:t>
            </a:r>
            <a:r>
              <a:rPr dirty="0">
                <a:latin typeface="Arial" pitchFamily="34" charset="0"/>
                <a:ea typeface="Verdana" pitchFamily="34" charset="0"/>
                <a:cs typeface="Arial" pitchFamily="34" charset="0"/>
              </a:rPr>
              <a:t>, </a:t>
            </a:r>
            <a:r>
              <a:rPr spc="-5" dirty="0">
                <a:latin typeface="Arial" pitchFamily="34" charset="0"/>
                <a:ea typeface="Verdana" pitchFamily="34" charset="0"/>
                <a:cs typeface="Arial" pitchFamily="34" charset="0"/>
              </a:rPr>
              <a:t>they </a:t>
            </a:r>
            <a:r>
              <a:rPr spc="-10" dirty="0">
                <a:latin typeface="Arial" pitchFamily="34" charset="0"/>
                <a:ea typeface="Verdana" pitchFamily="34" charset="0"/>
                <a:cs typeface="Arial" pitchFamily="34" charset="0"/>
              </a:rPr>
              <a:t>should </a:t>
            </a:r>
            <a:r>
              <a:rPr spc="-5" dirty="0">
                <a:latin typeface="Arial" pitchFamily="34" charset="0"/>
                <a:ea typeface="Verdana" pitchFamily="34" charset="0"/>
                <a:cs typeface="Arial" pitchFamily="34" charset="0"/>
              </a:rPr>
              <a:t>include  </a:t>
            </a:r>
            <a:r>
              <a:rPr dirty="0">
                <a:latin typeface="Arial" pitchFamily="34" charset="0"/>
                <a:ea typeface="Verdana" pitchFamily="34" charset="0"/>
                <a:cs typeface="Arial" pitchFamily="34" charset="0"/>
              </a:rPr>
              <a:t>a </a:t>
            </a:r>
            <a:r>
              <a:rPr spc="-10" dirty="0">
                <a:latin typeface="Arial" pitchFamily="34" charset="0"/>
                <a:ea typeface="Verdana" pitchFamily="34" charset="0"/>
                <a:cs typeface="Arial" pitchFamily="34" charset="0"/>
              </a:rPr>
              <a:t>column </a:t>
            </a:r>
            <a:r>
              <a:rPr spc="-5" dirty="0">
                <a:latin typeface="Arial" pitchFamily="34" charset="0"/>
                <a:ea typeface="Verdana" pitchFamily="34" charset="0"/>
                <a:cs typeface="Arial" pitchFamily="34" charset="0"/>
              </a:rPr>
              <a:t>in </a:t>
            </a:r>
            <a:r>
              <a:rPr spc="-10" dirty="0">
                <a:latin typeface="Arial" pitchFamily="34" charset="0"/>
                <a:ea typeface="Verdana" pitchFamily="34" charset="0"/>
                <a:cs typeface="Arial" pitchFamily="34" charset="0"/>
              </a:rPr>
              <a:t>the </a:t>
            </a:r>
            <a:r>
              <a:rPr spc="-15" dirty="0">
                <a:latin typeface="Arial" pitchFamily="34" charset="0"/>
                <a:ea typeface="Verdana" pitchFamily="34" charset="0"/>
                <a:cs typeface="Arial" pitchFamily="34" charset="0"/>
              </a:rPr>
              <a:t>table that </a:t>
            </a:r>
            <a:r>
              <a:rPr spc="-10" dirty="0">
                <a:latin typeface="Arial" pitchFamily="34" charset="0"/>
                <a:ea typeface="Verdana" pitchFamily="34" charset="0"/>
                <a:cs typeface="Arial" pitchFamily="34" charset="0"/>
              </a:rPr>
              <a:t>allows them </a:t>
            </a:r>
            <a:r>
              <a:rPr spc="-25" dirty="0">
                <a:latin typeface="Arial" pitchFamily="34" charset="0"/>
                <a:ea typeface="Verdana" pitchFamily="34" charset="0"/>
                <a:cs typeface="Arial" pitchFamily="34" charset="0"/>
              </a:rPr>
              <a:t>to </a:t>
            </a:r>
            <a:r>
              <a:rPr spc="-5" dirty="0">
                <a:latin typeface="Arial" pitchFamily="34" charset="0"/>
                <a:ea typeface="Verdana" pitchFamily="34" charset="0"/>
                <a:cs typeface="Arial" pitchFamily="34" charset="0"/>
              </a:rPr>
              <a:t>be </a:t>
            </a:r>
            <a:r>
              <a:rPr spc="-20" dirty="0">
                <a:latin typeface="Arial" pitchFamily="34" charset="0"/>
                <a:ea typeface="Verdana" pitchFamily="34" charset="0"/>
                <a:cs typeface="Arial" pitchFamily="34" charset="0"/>
              </a:rPr>
              <a:t>linked.  </a:t>
            </a:r>
            <a:r>
              <a:rPr spc="-5" dirty="0">
                <a:latin typeface="Arial" pitchFamily="34" charset="0"/>
                <a:ea typeface="Verdana" pitchFamily="34" charset="0"/>
                <a:cs typeface="Arial" pitchFamily="34" charset="0"/>
              </a:rPr>
              <a:t>This </a:t>
            </a:r>
            <a:r>
              <a:rPr dirty="0">
                <a:latin typeface="Arial" pitchFamily="34" charset="0"/>
                <a:ea typeface="Verdana" pitchFamily="34" charset="0"/>
                <a:cs typeface="Arial" pitchFamily="34" charset="0"/>
              </a:rPr>
              <a:t>is </a:t>
            </a:r>
            <a:r>
              <a:rPr spc="-10" dirty="0">
                <a:latin typeface="Arial" pitchFamily="34" charset="0"/>
                <a:ea typeface="Verdana" pitchFamily="34" charset="0"/>
                <a:cs typeface="Arial" pitchFamily="34" charset="0"/>
              </a:rPr>
              <a:t>important </a:t>
            </a:r>
            <a:r>
              <a:rPr spc="-25" dirty="0">
                <a:latin typeface="Arial" pitchFamily="34" charset="0"/>
                <a:ea typeface="Verdana" pitchFamily="34" charset="0"/>
                <a:cs typeface="Arial" pitchFamily="34" charset="0"/>
              </a:rPr>
              <a:t>for </a:t>
            </a:r>
            <a:r>
              <a:rPr spc="-10" dirty="0">
                <a:latin typeface="Arial" pitchFamily="34" charset="0"/>
                <a:ea typeface="Verdana" pitchFamily="34" charset="0"/>
                <a:cs typeface="Arial" pitchFamily="34" charset="0"/>
              </a:rPr>
              <a:t>merging </a:t>
            </a:r>
            <a:r>
              <a:rPr dirty="0">
                <a:latin typeface="Arial" pitchFamily="34" charset="0"/>
                <a:ea typeface="Verdana" pitchFamily="34" charset="0"/>
                <a:cs typeface="Arial" pitchFamily="34" charset="0"/>
              </a:rPr>
              <a:t>the</a:t>
            </a:r>
            <a:r>
              <a:rPr spc="5" dirty="0">
                <a:latin typeface="Arial" pitchFamily="34" charset="0"/>
                <a:ea typeface="Verdana" pitchFamily="34" charset="0"/>
                <a:cs typeface="Arial" pitchFamily="34" charset="0"/>
              </a:rPr>
              <a:t> </a:t>
            </a:r>
            <a:r>
              <a:rPr spc="-15" dirty="0">
                <a:latin typeface="Arial" pitchFamily="34" charset="0"/>
                <a:ea typeface="Verdana" pitchFamily="34" charset="0"/>
                <a:cs typeface="Arial" pitchFamily="34" charset="0"/>
              </a:rPr>
              <a:t>dataset</a:t>
            </a:r>
            <a:r>
              <a:rPr spc="-15" dirty="0" smtClean="0">
                <a:latin typeface="Arial" pitchFamily="34" charset="0"/>
                <a:ea typeface="Verdana" pitchFamily="34" charset="0"/>
                <a:cs typeface="Arial" pitchFamily="34" charset="0"/>
              </a:rPr>
              <a:t>.</a:t>
            </a:r>
            <a:endParaRPr lang="en-US" dirty="0">
              <a:latin typeface="Arial" pitchFamily="34" charset="0"/>
              <a:ea typeface="Verdana" pitchFamily="34" charset="0"/>
              <a:cs typeface="Arial" pitchFamily="34" charset="0"/>
            </a:endParaRPr>
          </a:p>
          <a:p>
            <a:pPr marL="12700" algn="just">
              <a:spcBef>
                <a:spcPts val="275"/>
              </a:spcBef>
            </a:pPr>
            <a:r>
              <a:rPr dirty="0">
                <a:latin typeface="Arial" pitchFamily="34" charset="0"/>
                <a:ea typeface="Verdana" pitchFamily="34" charset="0"/>
                <a:cs typeface="Arial" pitchFamily="34" charset="0"/>
              </a:rPr>
              <a:t>Minor</a:t>
            </a:r>
            <a:r>
              <a:rPr spc="-10" dirty="0">
                <a:latin typeface="Arial" pitchFamily="34" charset="0"/>
                <a:ea typeface="Verdana" pitchFamily="34" charset="0"/>
                <a:cs typeface="Arial" pitchFamily="34" charset="0"/>
              </a:rPr>
              <a:t> </a:t>
            </a:r>
            <a:r>
              <a:rPr spc="-20" dirty="0">
                <a:latin typeface="Arial" pitchFamily="34" charset="0"/>
                <a:ea typeface="Verdana" pitchFamily="34" charset="0"/>
                <a:cs typeface="Arial" pitchFamily="34" charset="0"/>
              </a:rPr>
              <a:t>Attributes:</a:t>
            </a:r>
            <a:endParaRPr dirty="0">
              <a:latin typeface="Arial" pitchFamily="34" charset="0"/>
              <a:ea typeface="Verdana" pitchFamily="34" charset="0"/>
              <a:cs typeface="Arial" pitchFamily="34" charset="0"/>
            </a:endParaRPr>
          </a:p>
          <a:p>
            <a:pPr marL="355600" marR="6350" indent="-342900" algn="just">
              <a:spcBef>
                <a:spcPts val="690"/>
              </a:spcBef>
              <a:buFont typeface="Arial"/>
              <a:buChar char="•"/>
              <a:tabLst>
                <a:tab pos="355600" algn="l"/>
              </a:tabLst>
            </a:pPr>
            <a:r>
              <a:rPr dirty="0">
                <a:latin typeface="Arial" pitchFamily="34" charset="0"/>
                <a:ea typeface="Verdana" pitchFamily="34" charset="0"/>
                <a:cs typeface="Arial" pitchFamily="34" charset="0"/>
              </a:rPr>
              <a:t>Include a </a:t>
            </a:r>
            <a:r>
              <a:rPr spc="-20" dirty="0">
                <a:latin typeface="Arial" pitchFamily="34" charset="0"/>
                <a:ea typeface="Verdana" pitchFamily="34" charset="0"/>
                <a:cs typeface="Arial" pitchFamily="34" charset="0"/>
              </a:rPr>
              <a:t>row </a:t>
            </a:r>
            <a:r>
              <a:rPr spc="-15" dirty="0">
                <a:latin typeface="Arial" pitchFamily="34" charset="0"/>
                <a:ea typeface="Verdana" pitchFamily="34" charset="0"/>
                <a:cs typeface="Arial" pitchFamily="34" charset="0"/>
              </a:rPr>
              <a:t>at </a:t>
            </a:r>
            <a:r>
              <a:rPr spc="-10" dirty="0">
                <a:latin typeface="Arial" pitchFamily="34" charset="0"/>
                <a:ea typeface="Verdana" pitchFamily="34" charset="0"/>
                <a:cs typeface="Arial" pitchFamily="34" charset="0"/>
              </a:rPr>
              <a:t>the </a:t>
            </a:r>
            <a:r>
              <a:rPr spc="-15" dirty="0">
                <a:latin typeface="Arial" pitchFamily="34" charset="0"/>
                <a:ea typeface="Verdana" pitchFamily="34" charset="0"/>
                <a:cs typeface="Arial" pitchFamily="34" charset="0"/>
              </a:rPr>
              <a:t>top </a:t>
            </a:r>
            <a:r>
              <a:rPr dirty="0">
                <a:latin typeface="Arial" pitchFamily="34" charset="0"/>
                <a:ea typeface="Verdana" pitchFamily="34" charset="0"/>
                <a:cs typeface="Arial" pitchFamily="34" charset="0"/>
              </a:rPr>
              <a:t>of </a:t>
            </a:r>
            <a:r>
              <a:rPr spc="-5" dirty="0">
                <a:latin typeface="Arial" pitchFamily="34" charset="0"/>
                <a:ea typeface="Verdana" pitchFamily="34" charset="0"/>
                <a:cs typeface="Arial" pitchFamily="34" charset="0"/>
              </a:rPr>
              <a:t>each file </a:t>
            </a:r>
            <a:r>
              <a:rPr dirty="0">
                <a:latin typeface="Arial" pitchFamily="34" charset="0"/>
                <a:ea typeface="Verdana" pitchFamily="34" charset="0"/>
                <a:cs typeface="Arial" pitchFamily="34" charset="0"/>
              </a:rPr>
              <a:t>with </a:t>
            </a:r>
            <a:r>
              <a:rPr spc="-10" dirty="0">
                <a:latin typeface="Arial" pitchFamily="34" charset="0"/>
                <a:ea typeface="Verdana" pitchFamily="34" charset="0"/>
                <a:cs typeface="Arial" pitchFamily="34" charset="0"/>
              </a:rPr>
              <a:t>variable  </a:t>
            </a:r>
            <a:r>
              <a:rPr spc="-5" dirty="0">
                <a:latin typeface="Arial" pitchFamily="34" charset="0"/>
                <a:ea typeface="Verdana" pitchFamily="34" charset="0"/>
                <a:cs typeface="Arial" pitchFamily="34" charset="0"/>
              </a:rPr>
              <a:t>names.</a:t>
            </a:r>
            <a:endParaRPr dirty="0">
              <a:latin typeface="Arial" pitchFamily="34" charset="0"/>
              <a:ea typeface="Verdana" pitchFamily="34" charset="0"/>
              <a:cs typeface="Arial" pitchFamily="34" charset="0"/>
            </a:endParaRPr>
          </a:p>
          <a:p>
            <a:pPr marL="355600" indent="-342900" algn="just">
              <a:spcBef>
                <a:spcPts val="280"/>
              </a:spcBef>
              <a:buFont typeface="Arial"/>
              <a:buChar char="•"/>
              <a:tabLst>
                <a:tab pos="355600" algn="l"/>
              </a:tabLst>
            </a:pPr>
            <a:r>
              <a:rPr dirty="0">
                <a:latin typeface="Arial" pitchFamily="34" charset="0"/>
                <a:ea typeface="Verdana" pitchFamily="34" charset="0"/>
                <a:cs typeface="Arial" pitchFamily="34" charset="0"/>
              </a:rPr>
              <a:t>Assign </a:t>
            </a:r>
            <a:r>
              <a:rPr spc="-30" dirty="0">
                <a:latin typeface="Arial" pitchFamily="34" charset="0"/>
                <a:ea typeface="Verdana" pitchFamily="34" charset="0"/>
                <a:cs typeface="Arial" pitchFamily="34" charset="0"/>
              </a:rPr>
              <a:t>’easily </a:t>
            </a:r>
            <a:r>
              <a:rPr spc="-10" dirty="0">
                <a:latin typeface="Arial" pitchFamily="34" charset="0"/>
                <a:ea typeface="Verdana" pitchFamily="34" charset="0"/>
                <a:cs typeface="Arial" pitchFamily="34" charset="0"/>
              </a:rPr>
              <a:t>perceivable’ </a:t>
            </a:r>
            <a:r>
              <a:rPr spc="-5" dirty="0">
                <a:latin typeface="Arial" pitchFamily="34" charset="0"/>
                <a:ea typeface="Verdana" pitchFamily="34" charset="0"/>
                <a:cs typeface="Arial" pitchFamily="34" charset="0"/>
              </a:rPr>
              <a:t>variables</a:t>
            </a:r>
            <a:r>
              <a:rPr spc="-55" dirty="0">
                <a:latin typeface="Arial" pitchFamily="34" charset="0"/>
                <a:ea typeface="Verdana" pitchFamily="34" charset="0"/>
                <a:cs typeface="Arial" pitchFamily="34" charset="0"/>
              </a:rPr>
              <a:t> </a:t>
            </a:r>
            <a:r>
              <a:rPr spc="-5" dirty="0">
                <a:latin typeface="Arial" pitchFamily="34" charset="0"/>
                <a:ea typeface="Verdana" pitchFamily="34" charset="0"/>
                <a:cs typeface="Arial" pitchFamily="34" charset="0"/>
              </a:rPr>
              <a:t>names</a:t>
            </a:r>
            <a:r>
              <a:rPr spc="-5" dirty="0" smtClean="0">
                <a:latin typeface="Arial" pitchFamily="34" charset="0"/>
                <a:ea typeface="Verdana" pitchFamily="34" charset="0"/>
                <a:cs typeface="Arial" pitchFamily="34" charset="0"/>
              </a:rPr>
              <a:t>.</a:t>
            </a:r>
            <a:r>
              <a:rPr lang="en-US" spc="-5" dirty="0" smtClean="0">
                <a:latin typeface="Arial" pitchFamily="34" charset="0"/>
                <a:ea typeface="Verdana" pitchFamily="34" charset="0"/>
                <a:cs typeface="Arial" pitchFamily="34" charset="0"/>
              </a:rPr>
              <a:t> </a:t>
            </a:r>
            <a:r>
              <a:rPr lang="en-US" dirty="0" smtClean="0"/>
              <a:t>e.g. If a table is reporting User Experience as excellent, good, fair, poor etc. The variable name may be ‘</a:t>
            </a:r>
            <a:r>
              <a:rPr lang="en-US" dirty="0" err="1" smtClean="0"/>
              <a:t>user_exp</a:t>
            </a:r>
            <a:r>
              <a:rPr lang="en-US" dirty="0" smtClean="0"/>
              <a:t>’ instead of ‘</a:t>
            </a:r>
            <a:r>
              <a:rPr lang="en-US" dirty="0" err="1" smtClean="0"/>
              <a:t>ux</a:t>
            </a:r>
            <a:r>
              <a:rPr lang="en-US" dirty="0" smtClean="0"/>
              <a:t>’ etc. </a:t>
            </a:r>
          </a:p>
          <a:p>
            <a:pPr marL="355600" indent="-342900" algn="just">
              <a:spcBef>
                <a:spcPts val="280"/>
              </a:spcBef>
              <a:buFont typeface="Arial"/>
              <a:buChar char="•"/>
              <a:tabLst>
                <a:tab pos="355600" algn="l"/>
              </a:tabLst>
            </a:pPr>
            <a:endParaRPr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563562"/>
          </a:xfrm>
        </p:spPr>
        <p:txBody>
          <a:bodyPr>
            <a:normAutofit fontScale="90000"/>
          </a:bodyPr>
          <a:lstStyle/>
          <a:p>
            <a:pPr algn="ctr"/>
            <a:r>
              <a:rPr lang="en-US" dirty="0"/>
              <a:t>Processed Data Example</a:t>
            </a:r>
          </a:p>
        </p:txBody>
      </p:sp>
      <p:sp>
        <p:nvSpPr>
          <p:cNvPr id="3" name="Content Placeholder 2"/>
          <p:cNvSpPr>
            <a:spLocks noGrp="1"/>
          </p:cNvSpPr>
          <p:nvPr>
            <p:ph sz="quarter" idx="1"/>
          </p:nvPr>
        </p:nvSpPr>
        <p:spPr>
          <a:xfrm>
            <a:off x="1485900" y="1600200"/>
            <a:ext cx="6172200" cy="4800600"/>
          </a:xfrm>
        </p:spPr>
        <p:txBody>
          <a:bodyPr>
            <a:normAutofit/>
          </a:bodyPr>
          <a:lstStyle/>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r>
              <a:rPr lang="en-US" sz="1200" i="1" dirty="0"/>
              <a:t>Courtesy: </a:t>
            </a:r>
            <a:r>
              <a:rPr lang="en-US" sz="1200" i="1" u="sng" dirty="0">
                <a:hlinkClick r:id="rId2"/>
              </a:rPr>
              <a:t>https://medium.com/@olafusimichael/tutorial-on-creating-a-frequency-distribution-chart-with-microsoft-excel-r-and-python-ceeee759decb</a:t>
            </a:r>
            <a:endParaRPr lang="en-US" sz="1200" dirty="0"/>
          </a:p>
          <a:p>
            <a:endParaRPr lang="en-US" sz="1400" dirty="0"/>
          </a:p>
        </p:txBody>
      </p:sp>
      <p:pic>
        <p:nvPicPr>
          <p:cNvPr id="5" name="Picture 4" descr="Image for post"/>
          <p:cNvPicPr/>
          <p:nvPr/>
        </p:nvPicPr>
        <p:blipFill>
          <a:blip r:embed="rId3" cstate="print"/>
          <a:srcRect/>
          <a:stretch>
            <a:fillRect/>
          </a:stretch>
        </p:blipFill>
        <p:spPr bwMode="auto">
          <a:xfrm>
            <a:off x="1714500" y="914402"/>
            <a:ext cx="5600700" cy="457199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61899"/>
            <a:ext cx="8153400" cy="567463"/>
          </a:xfrm>
          <a:prstGeom prst="rect">
            <a:avLst/>
          </a:prstGeom>
        </p:spPr>
        <p:txBody>
          <a:bodyPr vert="horz" wrap="square" lIns="0" tIns="13335" rIns="0" bIns="0" rtlCol="0">
            <a:spAutoFit/>
          </a:bodyPr>
          <a:lstStyle/>
          <a:p>
            <a:pPr marL="12700">
              <a:lnSpc>
                <a:spcPct val="100000"/>
              </a:lnSpc>
              <a:spcBef>
                <a:spcPts val="105"/>
              </a:spcBef>
            </a:pPr>
            <a:r>
              <a:rPr sz="3600" dirty="0"/>
              <a:t>Code Book </a:t>
            </a:r>
            <a:r>
              <a:rPr sz="3600" spc="-5" dirty="0"/>
              <a:t>or </a:t>
            </a:r>
            <a:r>
              <a:rPr sz="3600" spc="-20" dirty="0"/>
              <a:t>Meta</a:t>
            </a:r>
            <a:r>
              <a:rPr sz="3600" spc="-65" dirty="0"/>
              <a:t> </a:t>
            </a:r>
            <a:r>
              <a:rPr sz="3600" spc="-25" dirty="0"/>
              <a:t>data</a:t>
            </a:r>
          </a:p>
        </p:txBody>
      </p:sp>
      <p:sp>
        <p:nvSpPr>
          <p:cNvPr id="3" name="object 3"/>
          <p:cNvSpPr txBox="1"/>
          <p:nvPr/>
        </p:nvSpPr>
        <p:spPr>
          <a:xfrm>
            <a:off x="535940" y="1156157"/>
            <a:ext cx="8073390" cy="4919295"/>
          </a:xfrm>
          <a:prstGeom prst="rect">
            <a:avLst/>
          </a:prstGeom>
        </p:spPr>
        <p:txBody>
          <a:bodyPr vert="horz" wrap="square" lIns="0" tIns="91440" rIns="0" bIns="0" rtlCol="0">
            <a:spAutoFit/>
          </a:bodyPr>
          <a:lstStyle/>
          <a:p>
            <a:pPr marL="355600" marR="5080" indent="-342900">
              <a:lnSpc>
                <a:spcPct val="150000"/>
              </a:lnSpc>
              <a:spcBef>
                <a:spcPts val="720"/>
              </a:spcBef>
              <a:tabLst>
                <a:tab pos="492759" algn="l"/>
                <a:tab pos="1702435" algn="l"/>
                <a:tab pos="3013710" algn="l"/>
                <a:tab pos="4574540" algn="l"/>
                <a:tab pos="6497955" algn="l"/>
                <a:tab pos="7593965" algn="l"/>
              </a:tabLst>
            </a:pP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It</a:t>
            </a:r>
            <a:r>
              <a:rPr lang="en-US"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s</a:t>
            </a:r>
            <a:r>
              <a:rPr spc="-20" dirty="0">
                <a:latin typeface="Verdana" pitchFamily="34" charset="0"/>
                <a:ea typeface="Verdana" pitchFamily="34" charset="0"/>
                <a:cs typeface="Verdana" pitchFamily="34" charset="0"/>
              </a:rPr>
              <a:t>h</a:t>
            </a:r>
            <a:r>
              <a:rPr spc="-5" dirty="0">
                <a:latin typeface="Verdana" pitchFamily="34" charset="0"/>
                <a:ea typeface="Verdana" pitchFamily="34" charset="0"/>
                <a:cs typeface="Verdana" pitchFamily="34" charset="0"/>
              </a:rPr>
              <a:t>oul</a:t>
            </a:r>
            <a:r>
              <a:rPr dirty="0">
                <a:latin typeface="Verdana" pitchFamily="34" charset="0"/>
                <a:ea typeface="Verdana" pitchFamily="34" charset="0"/>
                <a:cs typeface="Verdana" pitchFamily="34" charset="0"/>
              </a:rPr>
              <a:t>d</a:t>
            </a:r>
            <a:r>
              <a:rPr lang="en-US" dirty="0">
                <a:latin typeface="Verdana" pitchFamily="34" charset="0"/>
                <a:ea typeface="Verdana" pitchFamily="34" charset="0"/>
                <a:cs typeface="Verdana" pitchFamily="34" charset="0"/>
              </a:rPr>
              <a:t> </a:t>
            </a:r>
            <a:r>
              <a:rPr spc="-30" dirty="0">
                <a:latin typeface="Verdana" pitchFamily="34" charset="0"/>
                <a:ea typeface="Verdana" pitchFamily="34" charset="0"/>
                <a:cs typeface="Verdana" pitchFamily="34" charset="0"/>
              </a:rPr>
              <a:t>c</a:t>
            </a:r>
            <a:r>
              <a:rPr spc="-5" dirty="0">
                <a:latin typeface="Verdana" pitchFamily="34" charset="0"/>
                <a:ea typeface="Verdana" pitchFamily="34" charset="0"/>
                <a:cs typeface="Verdana" pitchFamily="34" charset="0"/>
              </a:rPr>
              <a:t>o</a:t>
            </a:r>
            <a:r>
              <a:rPr spc="-25" dirty="0">
                <a:latin typeface="Verdana" pitchFamily="34" charset="0"/>
                <a:ea typeface="Verdana" pitchFamily="34" charset="0"/>
                <a:cs typeface="Verdana" pitchFamily="34" charset="0"/>
              </a:rPr>
              <a:t>n</a:t>
            </a:r>
            <a:r>
              <a:rPr spc="-45" dirty="0">
                <a:latin typeface="Verdana" pitchFamily="34" charset="0"/>
                <a:ea typeface="Verdana" pitchFamily="34" charset="0"/>
                <a:cs typeface="Verdana" pitchFamily="34" charset="0"/>
              </a:rPr>
              <a:t>t</a:t>
            </a:r>
            <a:r>
              <a:rPr dirty="0">
                <a:latin typeface="Verdana" pitchFamily="34" charset="0"/>
                <a:ea typeface="Verdana" pitchFamily="34" charset="0"/>
                <a:cs typeface="Verdana" pitchFamily="34" charset="0"/>
              </a:rPr>
              <a:t>ain</a:t>
            </a:r>
            <a:r>
              <a:rPr lang="en-US" dirty="0">
                <a:latin typeface="Verdana" pitchFamily="34" charset="0"/>
                <a:ea typeface="Verdana" pitchFamily="34" charset="0"/>
                <a:cs typeface="Verdana" pitchFamily="34" charset="0"/>
              </a:rPr>
              <a:t> </a:t>
            </a:r>
            <a:r>
              <a:rPr spc="-60" dirty="0">
                <a:latin typeface="Verdana" pitchFamily="34" charset="0"/>
                <a:ea typeface="Verdana" pitchFamily="34" charset="0"/>
                <a:cs typeface="Verdana" pitchFamily="34" charset="0"/>
              </a:rPr>
              <a:t>f</a:t>
            </a:r>
            <a:r>
              <a:rPr spc="-5" dirty="0">
                <a:latin typeface="Verdana" pitchFamily="34" charset="0"/>
                <a:ea typeface="Verdana" pitchFamily="34" charset="0"/>
                <a:cs typeface="Verdana" pitchFamily="34" charset="0"/>
              </a:rPr>
              <a:t>ol</a:t>
            </a:r>
            <a:r>
              <a:rPr dirty="0">
                <a:latin typeface="Verdana" pitchFamily="34" charset="0"/>
                <a:ea typeface="Verdana" pitchFamily="34" charset="0"/>
                <a:cs typeface="Verdana" pitchFamily="34" charset="0"/>
              </a:rPr>
              <a:t>l</a:t>
            </a:r>
            <a:r>
              <a:rPr spc="-10" dirty="0">
                <a:latin typeface="Verdana" pitchFamily="34" charset="0"/>
                <a:ea typeface="Verdana" pitchFamily="34" charset="0"/>
                <a:cs typeface="Verdana" pitchFamily="34" charset="0"/>
              </a:rPr>
              <a:t>o</a:t>
            </a:r>
            <a:r>
              <a:rPr dirty="0">
                <a:latin typeface="Verdana" pitchFamily="34" charset="0"/>
                <a:ea typeface="Verdana" pitchFamily="34" charset="0"/>
                <a:cs typeface="Verdana" pitchFamily="34" charset="0"/>
              </a:rPr>
              <a:t>wi</a:t>
            </a:r>
            <a:r>
              <a:rPr spc="-15" dirty="0">
                <a:latin typeface="Verdana" pitchFamily="34" charset="0"/>
                <a:ea typeface="Verdana" pitchFamily="34" charset="0"/>
                <a:cs typeface="Verdana" pitchFamily="34" charset="0"/>
              </a:rPr>
              <a:t>n</a:t>
            </a:r>
            <a:r>
              <a:rPr dirty="0">
                <a:latin typeface="Verdana" pitchFamily="34" charset="0"/>
                <a:ea typeface="Verdana" pitchFamily="34" charset="0"/>
                <a:cs typeface="Verdana" pitchFamily="34" charset="0"/>
              </a:rPr>
              <a:t>g</a:t>
            </a: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i</a:t>
            </a:r>
            <a:r>
              <a:rPr spc="-15" dirty="0">
                <a:latin typeface="Verdana" pitchFamily="34" charset="0"/>
                <a:ea typeface="Verdana" pitchFamily="34" charset="0"/>
                <a:cs typeface="Verdana" pitchFamily="34" charset="0"/>
              </a:rPr>
              <a:t>n</a:t>
            </a:r>
            <a:r>
              <a:rPr spc="-60" dirty="0">
                <a:latin typeface="Verdana" pitchFamily="34" charset="0"/>
                <a:ea typeface="Verdana" pitchFamily="34" charset="0"/>
                <a:cs typeface="Verdana" pitchFamily="34" charset="0"/>
              </a:rPr>
              <a:t>f</a:t>
            </a:r>
            <a:r>
              <a:rPr spc="-5" dirty="0">
                <a:latin typeface="Verdana" pitchFamily="34" charset="0"/>
                <a:ea typeface="Verdana" pitchFamily="34" charset="0"/>
                <a:cs typeface="Verdana" pitchFamily="34" charset="0"/>
              </a:rPr>
              <a:t>orm</a:t>
            </a:r>
            <a:r>
              <a:rPr spc="-40" dirty="0">
                <a:latin typeface="Verdana" pitchFamily="34" charset="0"/>
                <a:ea typeface="Verdana" pitchFamily="34" charset="0"/>
                <a:cs typeface="Verdana" pitchFamily="34" charset="0"/>
              </a:rPr>
              <a:t>a</a:t>
            </a:r>
            <a:r>
              <a:rPr dirty="0">
                <a:latin typeface="Verdana" pitchFamily="34" charset="0"/>
                <a:ea typeface="Verdana" pitchFamily="34" charset="0"/>
                <a:cs typeface="Verdana" pitchFamily="34" charset="0"/>
              </a:rPr>
              <a:t>tion</a:t>
            </a: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ab</a:t>
            </a:r>
            <a:r>
              <a:rPr spc="-10" dirty="0">
                <a:latin typeface="Verdana" pitchFamily="34" charset="0"/>
                <a:ea typeface="Verdana" pitchFamily="34" charset="0"/>
                <a:cs typeface="Verdana" pitchFamily="34" charset="0"/>
              </a:rPr>
              <a:t>o</a:t>
            </a:r>
            <a:r>
              <a:rPr spc="-15" dirty="0">
                <a:latin typeface="Verdana" pitchFamily="34" charset="0"/>
                <a:ea typeface="Verdana" pitchFamily="34" charset="0"/>
                <a:cs typeface="Verdana" pitchFamily="34" charset="0"/>
              </a:rPr>
              <a:t>u</a:t>
            </a:r>
            <a:r>
              <a:rPr dirty="0">
                <a:latin typeface="Verdana" pitchFamily="34" charset="0"/>
                <a:ea typeface="Verdana" pitchFamily="34" charset="0"/>
                <a:cs typeface="Verdana" pitchFamily="34" charset="0"/>
              </a:rPr>
              <a:t>t</a:t>
            </a: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the</a:t>
            </a:r>
            <a:r>
              <a:rPr lang="en-US"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variables:</a:t>
            </a:r>
            <a:endParaRPr dirty="0">
              <a:latin typeface="Verdana" pitchFamily="34" charset="0"/>
              <a:ea typeface="Verdana" pitchFamily="34" charset="0"/>
              <a:cs typeface="Verdana" pitchFamily="34" charset="0"/>
            </a:endParaRPr>
          </a:p>
          <a:p>
            <a:pPr marL="355600" marR="6350" indent="-342900">
              <a:lnSpc>
                <a:spcPct val="150000"/>
              </a:lnSpc>
              <a:spcBef>
                <a:spcPts val="665"/>
              </a:spcBef>
              <a:buFont typeface="Arial"/>
              <a:buChar char="•"/>
              <a:tabLst>
                <a:tab pos="354965" algn="l"/>
                <a:tab pos="355600" algn="l"/>
                <a:tab pos="1323340" algn="l"/>
                <a:tab pos="2633980" algn="l"/>
                <a:tab pos="3233420" algn="l"/>
                <a:tab pos="3920490" algn="l"/>
                <a:tab pos="4342765" algn="l"/>
                <a:tab pos="5511800" algn="l"/>
                <a:tab pos="5861050" algn="l"/>
                <a:tab pos="6255385" algn="l"/>
                <a:tab pos="6710045" algn="l"/>
                <a:tab pos="7105015" algn="l"/>
                <a:tab pos="7760334" algn="l"/>
              </a:tabLst>
            </a:pPr>
            <a:r>
              <a:rPr dirty="0">
                <a:latin typeface="Verdana" pitchFamily="34" charset="0"/>
                <a:ea typeface="Verdana" pitchFamily="34" charset="0"/>
                <a:cs typeface="Verdana" pitchFamily="34" charset="0"/>
              </a:rPr>
              <a:t>Unit</a:t>
            </a:r>
            <a:r>
              <a:rPr spc="-10" dirty="0">
                <a:latin typeface="Verdana" pitchFamily="34" charset="0"/>
                <a:ea typeface="Verdana" pitchFamily="34" charset="0"/>
                <a:cs typeface="Verdana" pitchFamily="34" charset="0"/>
              </a:rPr>
              <a:t>s</a:t>
            </a:r>
            <a:r>
              <a:rPr dirty="0">
                <a:latin typeface="Verdana" pitchFamily="34" charset="0"/>
                <a:ea typeface="Verdana" pitchFamily="34" charset="0"/>
                <a:cs typeface="Verdana" pitchFamily="34" charset="0"/>
              </a:rPr>
              <a:t>-	w</a:t>
            </a:r>
            <a:r>
              <a:rPr spc="-15" dirty="0">
                <a:latin typeface="Verdana" pitchFamily="34" charset="0"/>
                <a:ea typeface="Verdana" pitchFamily="34" charset="0"/>
                <a:cs typeface="Verdana" pitchFamily="34" charset="0"/>
              </a:rPr>
              <a:t>h</a:t>
            </a:r>
            <a:r>
              <a:rPr spc="-25" dirty="0">
                <a:latin typeface="Verdana" pitchFamily="34" charset="0"/>
                <a:ea typeface="Verdana" pitchFamily="34" charset="0"/>
                <a:cs typeface="Verdana" pitchFamily="34" charset="0"/>
              </a:rPr>
              <a:t>e</a:t>
            </a:r>
            <a:r>
              <a:rPr dirty="0">
                <a:latin typeface="Verdana" pitchFamily="34" charset="0"/>
                <a:ea typeface="Verdana" pitchFamily="34" charset="0"/>
                <a:cs typeface="Verdana" pitchFamily="34" charset="0"/>
              </a:rPr>
              <a:t>ther	t</a:t>
            </a:r>
            <a:r>
              <a:rPr spc="-20" dirty="0">
                <a:latin typeface="Verdana" pitchFamily="34" charset="0"/>
                <a:ea typeface="Verdana" pitchFamily="34" charset="0"/>
                <a:cs typeface="Verdana" pitchFamily="34" charset="0"/>
              </a:rPr>
              <a:t>h</a:t>
            </a:r>
            <a:r>
              <a:rPr dirty="0">
                <a:latin typeface="Verdana" pitchFamily="34" charset="0"/>
                <a:ea typeface="Verdana" pitchFamily="34" charset="0"/>
                <a:cs typeface="Verdana" pitchFamily="34" charset="0"/>
              </a:rPr>
              <a:t>e	</a:t>
            </a:r>
            <a:r>
              <a:rPr spc="-15" dirty="0">
                <a:latin typeface="Verdana" pitchFamily="34" charset="0"/>
                <a:ea typeface="Verdana" pitchFamily="34" charset="0"/>
                <a:cs typeface="Verdana" pitchFamily="34" charset="0"/>
              </a:rPr>
              <a:t>u</a:t>
            </a:r>
            <a:r>
              <a:rPr spc="-5" dirty="0">
                <a:latin typeface="Verdana" pitchFamily="34" charset="0"/>
                <a:ea typeface="Verdana" pitchFamily="34" charset="0"/>
                <a:cs typeface="Verdana" pitchFamily="34" charset="0"/>
              </a:rPr>
              <a:t>ni</a:t>
            </a:r>
            <a:r>
              <a:rPr dirty="0">
                <a:latin typeface="Verdana" pitchFamily="34" charset="0"/>
                <a:ea typeface="Verdana" pitchFamily="34" charset="0"/>
                <a:cs typeface="Verdana" pitchFamily="34" charset="0"/>
              </a:rPr>
              <a:t>t	of	</a:t>
            </a:r>
            <a:r>
              <a:rPr spc="-30" dirty="0">
                <a:latin typeface="Verdana" pitchFamily="34" charset="0"/>
                <a:ea typeface="Verdana" pitchFamily="34" charset="0"/>
                <a:cs typeface="Verdana" pitchFamily="34" charset="0"/>
              </a:rPr>
              <a:t>c</a:t>
            </a:r>
            <a:r>
              <a:rPr spc="-5" dirty="0">
                <a:latin typeface="Verdana" pitchFamily="34" charset="0"/>
                <a:ea typeface="Verdana" pitchFamily="34" charset="0"/>
                <a:cs typeface="Verdana" pitchFamily="34" charset="0"/>
              </a:rPr>
              <a:t>ol</a:t>
            </a:r>
            <a:r>
              <a:rPr spc="-20" dirty="0">
                <a:latin typeface="Verdana" pitchFamily="34" charset="0"/>
                <a:ea typeface="Verdana" pitchFamily="34" charset="0"/>
                <a:cs typeface="Verdana" pitchFamily="34" charset="0"/>
              </a:rPr>
              <a:t>u</a:t>
            </a:r>
            <a:r>
              <a:rPr dirty="0">
                <a:latin typeface="Verdana" pitchFamily="34" charset="0"/>
                <a:ea typeface="Verdana" pitchFamily="34" charset="0"/>
                <a:cs typeface="Verdana" pitchFamily="34" charset="0"/>
              </a:rPr>
              <a:t>mn	is	in	</a:t>
            </a:r>
            <a:r>
              <a:rPr spc="-15" dirty="0">
                <a:latin typeface="Verdana" pitchFamily="34" charset="0"/>
                <a:ea typeface="Verdana" pitchFamily="34" charset="0"/>
                <a:cs typeface="Verdana" pitchFamily="34" charset="0"/>
              </a:rPr>
              <a:t>R</a:t>
            </a:r>
            <a:r>
              <a:rPr dirty="0">
                <a:latin typeface="Verdana" pitchFamily="34" charset="0"/>
                <a:ea typeface="Verdana" pitchFamily="34" charset="0"/>
                <a:cs typeface="Verdana" pitchFamily="34" charset="0"/>
              </a:rPr>
              <a:t>s	in	</a:t>
            </a:r>
            <a:r>
              <a:rPr spc="-10" dirty="0">
                <a:latin typeface="Verdana" pitchFamily="34" charset="0"/>
                <a:ea typeface="Verdana" pitchFamily="34" charset="0"/>
                <a:cs typeface="Verdana" pitchFamily="34" charset="0"/>
              </a:rPr>
              <a:t>l</a:t>
            </a:r>
            <a:r>
              <a:rPr dirty="0">
                <a:latin typeface="Verdana" pitchFamily="34" charset="0"/>
                <a:ea typeface="Verdana" pitchFamily="34" charset="0"/>
                <a:cs typeface="Verdana" pitchFamily="34" charset="0"/>
              </a:rPr>
              <a:t>acs	</a:t>
            </a:r>
            <a:r>
              <a:rPr spc="-10" dirty="0">
                <a:latin typeface="Verdana" pitchFamily="34" charset="0"/>
                <a:ea typeface="Verdana" pitchFamily="34" charset="0"/>
                <a:cs typeface="Verdana" pitchFamily="34" charset="0"/>
              </a:rPr>
              <a:t>or  </a:t>
            </a:r>
            <a:r>
              <a:rPr spc="-5" dirty="0">
                <a:latin typeface="Verdana" pitchFamily="34" charset="0"/>
                <a:ea typeface="Verdana" pitchFamily="34" charset="0"/>
                <a:cs typeface="Verdana" pitchFamily="34" charset="0"/>
              </a:rPr>
              <a:t>thousands.</a:t>
            </a:r>
            <a:endParaRPr dirty="0">
              <a:latin typeface="Verdana" pitchFamily="34" charset="0"/>
              <a:ea typeface="Verdana" pitchFamily="34" charset="0"/>
              <a:cs typeface="Verdana" pitchFamily="34" charset="0"/>
            </a:endParaRPr>
          </a:p>
          <a:p>
            <a:pPr marL="355600" indent="-342900">
              <a:lnSpc>
                <a:spcPct val="150000"/>
              </a:lnSpc>
              <a:buFont typeface="Arial"/>
              <a:buChar char="•"/>
              <a:tabLst>
                <a:tab pos="354965" algn="l"/>
                <a:tab pos="355600" algn="l"/>
              </a:tabLst>
            </a:pPr>
            <a:r>
              <a:rPr spc="-5" dirty="0">
                <a:latin typeface="Verdana" pitchFamily="34" charset="0"/>
                <a:ea typeface="Verdana" pitchFamily="34" charset="0"/>
                <a:cs typeface="Verdana" pitchFamily="34" charset="0"/>
              </a:rPr>
              <a:t>Summary choices-whether </a:t>
            </a:r>
            <a:r>
              <a:rPr dirty="0">
                <a:latin typeface="Verdana" pitchFamily="34" charset="0"/>
                <a:ea typeface="Verdana" pitchFamily="34" charset="0"/>
                <a:cs typeface="Verdana" pitchFamily="34" charset="0"/>
              </a:rPr>
              <a:t>mean or median is</a:t>
            </a:r>
            <a:r>
              <a:rPr spc="-10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used.</a:t>
            </a:r>
            <a:endParaRPr dirty="0">
              <a:latin typeface="Verdana" pitchFamily="34" charset="0"/>
              <a:ea typeface="Verdana" pitchFamily="34" charset="0"/>
              <a:cs typeface="Verdana" pitchFamily="34" charset="0"/>
            </a:endParaRPr>
          </a:p>
          <a:p>
            <a:pPr marL="355600" marR="5715" indent="-342900" algn="just">
              <a:lnSpc>
                <a:spcPct val="150000"/>
              </a:lnSpc>
              <a:spcBef>
                <a:spcPts val="630"/>
              </a:spcBef>
              <a:buFont typeface="Arial"/>
              <a:buChar char="•"/>
              <a:tabLst>
                <a:tab pos="355600" algn="l"/>
              </a:tabLst>
            </a:pPr>
            <a:r>
              <a:rPr spc="-10" dirty="0">
                <a:latin typeface="Verdana" pitchFamily="34" charset="0"/>
                <a:ea typeface="Verdana" pitchFamily="34" charset="0"/>
                <a:cs typeface="Verdana" pitchFamily="34" charset="0"/>
              </a:rPr>
              <a:t>Information </a:t>
            </a:r>
            <a:r>
              <a:rPr dirty="0">
                <a:latin typeface="Verdana" pitchFamily="34" charset="0"/>
                <a:ea typeface="Verdana" pitchFamily="34" charset="0"/>
                <a:cs typeface="Verdana" pitchFamily="34" charset="0"/>
              </a:rPr>
              <a:t>about </a:t>
            </a:r>
            <a:r>
              <a:rPr spc="-20" dirty="0">
                <a:latin typeface="Verdana" pitchFamily="34" charset="0"/>
                <a:ea typeface="Verdana" pitchFamily="34" charset="0"/>
                <a:cs typeface="Verdana" pitchFamily="34" charset="0"/>
              </a:rPr>
              <a:t>resource </a:t>
            </a:r>
            <a:r>
              <a:rPr dirty="0">
                <a:latin typeface="Verdana" pitchFamily="34" charset="0"/>
                <a:ea typeface="Verdana" pitchFamily="34" charset="0"/>
                <a:cs typeface="Verdana" pitchFamily="34" charset="0"/>
              </a:rPr>
              <a:t>of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which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base is  </a:t>
            </a:r>
            <a:r>
              <a:rPr spc="-5" dirty="0">
                <a:latin typeface="Verdana" pitchFamily="34" charset="0"/>
                <a:ea typeface="Verdana" pitchFamily="34" charset="0"/>
                <a:cs typeface="Verdana" pitchFamily="34" charset="0"/>
              </a:rPr>
              <a:t>used </a:t>
            </a:r>
            <a:r>
              <a:rPr dirty="0">
                <a:latin typeface="Verdana" pitchFamily="34" charset="0"/>
                <a:ea typeface="Verdana" pitchFamily="34" charset="0"/>
                <a:cs typeface="Verdana" pitchFamily="34" charset="0"/>
              </a:rPr>
              <a:t>or </a:t>
            </a:r>
            <a:r>
              <a:rPr spc="-15" dirty="0">
                <a:latin typeface="Verdana" pitchFamily="34" charset="0"/>
                <a:ea typeface="Verdana" pitchFamily="34" charset="0"/>
                <a:cs typeface="Verdana" pitchFamily="34" charset="0"/>
              </a:rPr>
              <a:t>structured </a:t>
            </a:r>
            <a:r>
              <a:rPr spc="-10" dirty="0">
                <a:latin typeface="Verdana" pitchFamily="34" charset="0"/>
                <a:ea typeface="Verdana" pitchFamily="34" charset="0"/>
                <a:cs typeface="Verdana" pitchFamily="34" charset="0"/>
              </a:rPr>
              <a:t>survey </a:t>
            </a:r>
            <a:r>
              <a:rPr spc="-20" dirty="0">
                <a:latin typeface="Verdana" pitchFamily="34" charset="0"/>
                <a:ea typeface="Verdana" pitchFamily="34" charset="0"/>
                <a:cs typeface="Verdana" pitchFamily="34" charset="0"/>
              </a:rPr>
              <a:t>etc </a:t>
            </a:r>
            <a:r>
              <a:rPr dirty="0">
                <a:latin typeface="Verdana" pitchFamily="34" charset="0"/>
                <a:ea typeface="Verdana" pitchFamily="34" charset="0"/>
                <a:cs typeface="Verdana" pitchFamily="34" charset="0"/>
              </a:rPr>
              <a:t>is</a:t>
            </a:r>
            <a:r>
              <a:rPr spc="-3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used.</a:t>
            </a:r>
            <a:endParaRPr dirty="0">
              <a:latin typeface="Verdana" pitchFamily="34" charset="0"/>
              <a:ea typeface="Verdana" pitchFamily="34" charset="0"/>
              <a:cs typeface="Verdana" pitchFamily="34" charset="0"/>
            </a:endParaRPr>
          </a:p>
          <a:p>
            <a:pPr marL="355600" indent="-342900" algn="just">
              <a:lnSpc>
                <a:spcPct val="150000"/>
              </a:lnSpc>
              <a:spcBef>
                <a:spcPts val="25"/>
              </a:spcBef>
              <a:buFont typeface="Arial"/>
              <a:buChar char="•"/>
              <a:tabLst>
                <a:tab pos="355600" algn="l"/>
              </a:tabLst>
            </a:pPr>
            <a:r>
              <a:rPr spc="-30" dirty="0">
                <a:latin typeface="Verdana" pitchFamily="34" charset="0"/>
                <a:ea typeface="Verdana" pitchFamily="34" charset="0"/>
                <a:cs typeface="Verdana" pitchFamily="34" charset="0"/>
              </a:rPr>
              <a:t>Valid </a:t>
            </a:r>
            <a:r>
              <a:rPr dirty="0">
                <a:latin typeface="Verdana" pitchFamily="34" charset="0"/>
                <a:ea typeface="Verdana" pitchFamily="34" charset="0"/>
                <a:cs typeface="Verdana" pitchFamily="34" charset="0"/>
              </a:rPr>
              <a:t>link </a:t>
            </a:r>
            <a:r>
              <a:rPr spc="-15" dirty="0">
                <a:latin typeface="Verdana" pitchFamily="34" charset="0"/>
                <a:ea typeface="Verdana" pitchFamily="34" charset="0"/>
                <a:cs typeface="Verdana" pitchFamily="34" charset="0"/>
              </a:rPr>
              <a:t>to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base should be</a:t>
            </a:r>
            <a:r>
              <a:rPr spc="-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given.</a:t>
            </a:r>
            <a:endParaRPr dirty="0">
              <a:latin typeface="Verdana" pitchFamily="34" charset="0"/>
              <a:ea typeface="Verdana" pitchFamily="34" charset="0"/>
              <a:cs typeface="Verdana" pitchFamily="34" charset="0"/>
            </a:endParaRPr>
          </a:p>
          <a:p>
            <a:pPr marL="355600" marR="5080" indent="-342900" algn="just">
              <a:lnSpc>
                <a:spcPct val="150000"/>
              </a:lnSpc>
              <a:spcBef>
                <a:spcPts val="650"/>
              </a:spcBef>
              <a:buFont typeface="Arial"/>
              <a:buChar char="•"/>
              <a:tabLst>
                <a:tab pos="355600" algn="l"/>
              </a:tabLst>
            </a:pPr>
            <a:r>
              <a:rPr spc="-15" dirty="0">
                <a:latin typeface="Verdana" pitchFamily="34" charset="0"/>
                <a:ea typeface="Verdana" pitchFamily="34" charset="0"/>
                <a:cs typeface="Verdana" pitchFamily="34" charset="0"/>
              </a:rPr>
              <a:t>For</a:t>
            </a:r>
            <a:r>
              <a:rPr spc="58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structured  </a:t>
            </a:r>
            <a:r>
              <a:rPr spc="-10" dirty="0">
                <a:latin typeface="Verdana" pitchFamily="34" charset="0"/>
                <a:ea typeface="Verdana" pitchFamily="34" charset="0"/>
                <a:cs typeface="Verdana" pitchFamily="34" charset="0"/>
              </a:rPr>
              <a:t>survey- what </a:t>
            </a:r>
            <a:r>
              <a:rPr spc="-15" dirty="0">
                <a:latin typeface="Verdana" pitchFamily="34" charset="0"/>
                <a:ea typeface="Verdana" pitchFamily="34" charset="0"/>
                <a:cs typeface="Verdana" pitchFamily="34" charset="0"/>
              </a:rPr>
              <a:t>was  </a:t>
            </a:r>
            <a:r>
              <a:rPr spc="-10" dirty="0">
                <a:latin typeface="Verdana" pitchFamily="34" charset="0"/>
                <a:ea typeface="Verdana" pitchFamily="34" charset="0"/>
                <a:cs typeface="Verdana" pitchFamily="34" charset="0"/>
              </a:rPr>
              <a:t>the population,  </a:t>
            </a:r>
            <a:r>
              <a:rPr spc="-5" dirty="0">
                <a:latin typeface="Verdana" pitchFamily="34" charset="0"/>
                <a:ea typeface="Verdana" pitchFamily="34" charset="0"/>
                <a:cs typeface="Verdana" pitchFamily="34" charset="0"/>
              </a:rPr>
              <a:t>whether </a:t>
            </a:r>
            <a:r>
              <a:rPr dirty="0">
                <a:latin typeface="Verdana" pitchFamily="34" charset="0"/>
                <a:ea typeface="Verdana" pitchFamily="34" charset="0"/>
                <a:cs typeface="Verdana" pitchFamily="34" charset="0"/>
              </a:rPr>
              <a:t>it </a:t>
            </a:r>
            <a:r>
              <a:rPr spc="-15" dirty="0">
                <a:latin typeface="Verdana" pitchFamily="34" charset="0"/>
                <a:ea typeface="Verdana" pitchFamily="34" charset="0"/>
                <a:cs typeface="Verdana" pitchFamily="34" charset="0"/>
              </a:rPr>
              <a:t>was </a:t>
            </a:r>
            <a:r>
              <a:rPr spc="-10" dirty="0">
                <a:latin typeface="Verdana" pitchFamily="34" charset="0"/>
                <a:ea typeface="Verdana" pitchFamily="34" charset="0"/>
                <a:cs typeface="Verdana" pitchFamily="34" charset="0"/>
              </a:rPr>
              <a:t>observational </a:t>
            </a:r>
            <a:r>
              <a:rPr dirty="0">
                <a:latin typeface="Verdana" pitchFamily="34" charset="0"/>
                <a:ea typeface="Verdana" pitchFamily="34" charset="0"/>
                <a:cs typeface="Verdana" pitchFamily="34" charset="0"/>
              </a:rPr>
              <a:t>or </a:t>
            </a:r>
            <a:r>
              <a:rPr spc="-15" dirty="0">
                <a:latin typeface="Verdana" pitchFamily="34" charset="0"/>
                <a:ea typeface="Verdana" pitchFamily="34" charset="0"/>
                <a:cs typeface="Verdana" pitchFamily="34" charset="0"/>
              </a:rPr>
              <a:t>experimental </a:t>
            </a:r>
            <a:r>
              <a:rPr spc="-10" dirty="0">
                <a:latin typeface="Verdana" pitchFamily="34" charset="0"/>
                <a:ea typeface="Verdana" pitchFamily="34" charset="0"/>
                <a:cs typeface="Verdana" pitchFamily="34" charset="0"/>
              </a:rPr>
              <a:t>design </a:t>
            </a:r>
            <a:r>
              <a:rPr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selection </a:t>
            </a:r>
            <a:r>
              <a:rPr dirty="0">
                <a:latin typeface="Verdana" pitchFamily="34" charset="0"/>
                <a:ea typeface="Verdana" pitchFamily="34" charset="0"/>
                <a:cs typeface="Verdana" pitchFamily="34" charset="0"/>
              </a:rPr>
              <a:t>of </a:t>
            </a:r>
            <a:r>
              <a:rPr spc="-5" dirty="0">
                <a:latin typeface="Verdana" pitchFamily="34" charset="0"/>
                <a:ea typeface="Verdana" pitchFamily="34" charset="0"/>
                <a:cs typeface="Verdana" pitchFamily="34" charset="0"/>
              </a:rPr>
              <a:t>samples </a:t>
            </a:r>
            <a:r>
              <a:rPr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confounding </a:t>
            </a:r>
            <a:r>
              <a:rPr spc="-10" dirty="0">
                <a:latin typeface="Verdana" pitchFamily="34" charset="0"/>
                <a:ea typeface="Verdana" pitchFamily="34" charset="0"/>
                <a:cs typeface="Verdana" pitchFamily="34" charset="0"/>
              </a:rPr>
              <a:t>variables  information </a:t>
            </a:r>
            <a:r>
              <a:rPr spc="-5" dirty="0">
                <a:latin typeface="Verdana" pitchFamily="34" charset="0"/>
                <a:ea typeface="Verdana" pitchFamily="34" charset="0"/>
                <a:cs typeface="Verdana" pitchFamily="34" charset="0"/>
              </a:rPr>
              <a:t>biases </a:t>
            </a:r>
            <a:r>
              <a:rPr dirty="0">
                <a:latin typeface="Verdana" pitchFamily="34" charset="0"/>
                <a:ea typeface="Verdana" pitchFamily="34" charset="0"/>
                <a:cs typeface="Verdana" pitchFamily="34" charset="0"/>
              </a:rPr>
              <a:t>if </a:t>
            </a:r>
            <a:r>
              <a:rPr spc="-20" dirty="0">
                <a:latin typeface="Verdana" pitchFamily="34" charset="0"/>
                <a:ea typeface="Verdana" pitchFamily="34" charset="0"/>
                <a:cs typeface="Verdana" pitchFamily="34" charset="0"/>
              </a:rPr>
              <a:t>any </a:t>
            </a:r>
            <a:r>
              <a:rPr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mathematical </a:t>
            </a:r>
            <a:r>
              <a:rPr spc="-15" dirty="0">
                <a:latin typeface="Verdana" pitchFamily="34" charset="0"/>
                <a:ea typeface="Verdana" pitchFamily="34" charset="0"/>
                <a:cs typeface="Verdana" pitchFamily="34" charset="0"/>
              </a:rPr>
              <a:t>formulation  </a:t>
            </a:r>
            <a:r>
              <a:rPr spc="-5" dirty="0">
                <a:latin typeface="Verdana" pitchFamily="34" charset="0"/>
                <a:ea typeface="Verdana" pitchFamily="34" charset="0"/>
                <a:cs typeface="Verdana" pitchFamily="34" charset="0"/>
              </a:rPr>
              <a:t>should be mentioned </a:t>
            </a:r>
            <a:r>
              <a:rPr dirty="0">
                <a:latin typeface="Verdana" pitchFamily="34" charset="0"/>
                <a:ea typeface="Verdana" pitchFamily="34" charset="0"/>
                <a:cs typeface="Verdana" pitchFamily="34" charset="0"/>
              </a:rPr>
              <a:t>in the </a:t>
            </a:r>
            <a:r>
              <a:rPr spc="-10" dirty="0">
                <a:latin typeface="Verdana" pitchFamily="34" charset="0"/>
                <a:ea typeface="Verdana" pitchFamily="34" charset="0"/>
                <a:cs typeface="Verdana" pitchFamily="34" charset="0"/>
              </a:rPr>
              <a:t>code</a:t>
            </a:r>
            <a:r>
              <a:rPr spc="-8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book.</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153400" cy="6463308"/>
          </a:xfrm>
          <a:prstGeom prst="rect">
            <a:avLst/>
          </a:prstGeom>
        </p:spPr>
        <p:txBody>
          <a:bodyPr wrap="square">
            <a:spAutoFit/>
          </a:bodyPr>
          <a:lstStyle/>
          <a:p>
            <a:pPr marL="342900" indent="-342900">
              <a:buAutoNum type="arabicPeriod"/>
            </a:pPr>
            <a:r>
              <a:rPr lang="en-US" dirty="0"/>
              <a:t>Which of the following is an example of raw data?</a:t>
            </a:r>
          </a:p>
          <a:p>
            <a:pPr marL="342900" indent="-342900"/>
            <a:r>
              <a:rPr lang="en-US" dirty="0"/>
              <a:t/>
            </a:r>
            <a:br>
              <a:rPr lang="en-US" dirty="0"/>
            </a:br>
            <a:r>
              <a:rPr lang="en-US" dirty="0"/>
              <a:t>a) original swath files generated from a sonar system</a:t>
            </a:r>
            <a:br>
              <a:rPr lang="en-US" dirty="0"/>
            </a:br>
            <a:r>
              <a:rPr lang="en-US" dirty="0"/>
              <a:t>b) initial time-series file of temperature values</a:t>
            </a:r>
            <a:br>
              <a:rPr lang="en-US" dirty="0"/>
            </a:br>
            <a:r>
              <a:rPr lang="en-US" dirty="0"/>
              <a:t>c) a real-time GPS-encoded navigation file</a:t>
            </a:r>
            <a:br>
              <a:rPr lang="en-US" dirty="0"/>
            </a:br>
            <a:r>
              <a:rPr lang="en-US" dirty="0"/>
              <a:t>d) all of the mentioned</a:t>
            </a:r>
          </a:p>
          <a:p>
            <a:pPr marL="342900" indent="-342900"/>
            <a:endParaRPr lang="en-US" dirty="0"/>
          </a:p>
          <a:p>
            <a:pPr marL="342900" indent="-342900"/>
            <a:r>
              <a:rPr lang="en-US" dirty="0"/>
              <a:t>Answer: d : Raw data refers to data that have not been changed since acquisition.</a:t>
            </a:r>
          </a:p>
          <a:p>
            <a:pPr marL="342900" indent="-342900"/>
            <a:endParaRPr lang="en-US" dirty="0"/>
          </a:p>
          <a:p>
            <a:pPr marL="342900" indent="-342900"/>
            <a:r>
              <a:rPr lang="en-US" dirty="0"/>
              <a:t>2. Which of the following data is put into a formula to produce commonly accepted </a:t>
            </a:r>
          </a:p>
          <a:p>
            <a:pPr marL="342900" indent="-342900"/>
            <a:r>
              <a:rPr lang="en-US" dirty="0"/>
              <a:t>results?</a:t>
            </a:r>
            <a:br>
              <a:rPr lang="en-US" dirty="0"/>
            </a:br>
            <a:r>
              <a:rPr lang="en-US" dirty="0"/>
              <a:t>a) Raw</a:t>
            </a:r>
            <a:br>
              <a:rPr lang="en-US" dirty="0"/>
            </a:br>
            <a:r>
              <a:rPr lang="en-US" dirty="0"/>
              <a:t>b) Processed</a:t>
            </a:r>
            <a:br>
              <a:rPr lang="en-US" dirty="0"/>
            </a:br>
            <a:r>
              <a:rPr lang="en-US" dirty="0"/>
              <a:t>c) Synchronized</a:t>
            </a:r>
            <a:br>
              <a:rPr lang="en-US" dirty="0"/>
            </a:br>
            <a:r>
              <a:rPr lang="en-US" dirty="0"/>
              <a:t>d) All of the Mentioned </a:t>
            </a:r>
          </a:p>
          <a:p>
            <a:pPr marL="342900" indent="-342900"/>
            <a:r>
              <a:rPr lang="en-US" dirty="0" err="1" smtClean="0"/>
              <a:t>Asnwer</a:t>
            </a:r>
            <a:r>
              <a:rPr lang="en-US" dirty="0" smtClean="0"/>
              <a:t> : b</a:t>
            </a:r>
            <a:endParaRPr lang="en-US" dirty="0"/>
          </a:p>
          <a:p>
            <a:pPr marL="342900" indent="-342900"/>
            <a:endParaRPr lang="en-US" dirty="0"/>
          </a:p>
          <a:p>
            <a:pPr marL="342900" indent="-342900"/>
            <a:r>
              <a:rPr lang="en-US" dirty="0"/>
              <a:t>3. Which of the following is another name for raw data?</a:t>
            </a:r>
            <a:br>
              <a:rPr lang="en-US" dirty="0"/>
            </a:br>
            <a:r>
              <a:rPr lang="en-US" dirty="0"/>
              <a:t>a) destination data</a:t>
            </a:r>
            <a:br>
              <a:rPr lang="en-US" dirty="0"/>
            </a:br>
            <a:r>
              <a:rPr lang="en-US" dirty="0"/>
              <a:t>b) eggy data</a:t>
            </a:r>
            <a:br>
              <a:rPr lang="en-US" dirty="0"/>
            </a:br>
            <a:r>
              <a:rPr lang="en-US" dirty="0"/>
              <a:t>c) secondary</a:t>
            </a:r>
            <a:br>
              <a:rPr lang="en-US" dirty="0"/>
            </a:br>
            <a:r>
              <a:rPr lang="en-US" dirty="0"/>
              <a:t>d) machine learning </a:t>
            </a:r>
            <a:endParaRPr lang="en-US" dirty="0" smtClean="0"/>
          </a:p>
          <a:p>
            <a:pPr marL="342900" indent="-342900"/>
            <a:r>
              <a:rPr lang="en-US" dirty="0" smtClean="0"/>
              <a:t>Answer :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linds(horizontal)">
                                      <p:cBhvr>
                                        <p:cTn id="20" dur="500"/>
                                        <p:tgtEl>
                                          <p:spTgt spid="4">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blinds(horizontal)">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blinds(horizontal)">
                                      <p:cBhvr>
                                        <p:cTn id="28" dur="500"/>
                                        <p:tgtEl>
                                          <p:spTgt spid="4">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blinds(horizontal)">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blinds(horizontal)">
                                      <p:cBhvr>
                                        <p:cTn id="3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44805"/>
            <a:ext cx="8077200" cy="635000"/>
          </a:xfrm>
          <a:prstGeom prst="rect">
            <a:avLst/>
          </a:prstGeom>
        </p:spPr>
        <p:txBody>
          <a:bodyPr vert="horz" wrap="square" lIns="0" tIns="12065" rIns="0" bIns="0" rtlCol="0">
            <a:spAutoFit/>
          </a:bodyPr>
          <a:lstStyle/>
          <a:p>
            <a:pPr marL="12700">
              <a:lnSpc>
                <a:spcPct val="100000"/>
              </a:lnSpc>
              <a:spcBef>
                <a:spcPts val="95"/>
              </a:spcBef>
            </a:pPr>
            <a:r>
              <a:rPr sz="4000" spc="-5" dirty="0"/>
              <a:t>Case</a:t>
            </a:r>
            <a:r>
              <a:rPr sz="4000" spc="-75" dirty="0"/>
              <a:t> </a:t>
            </a:r>
            <a:r>
              <a:rPr sz="4000" spc="-10" dirty="0"/>
              <a:t>Study</a:t>
            </a:r>
            <a:endParaRPr sz="4000" dirty="0"/>
          </a:p>
        </p:txBody>
      </p:sp>
      <p:sp>
        <p:nvSpPr>
          <p:cNvPr id="3" name="object 3"/>
          <p:cNvSpPr txBox="1"/>
          <p:nvPr/>
        </p:nvSpPr>
        <p:spPr>
          <a:xfrm>
            <a:off x="535940" y="1260655"/>
            <a:ext cx="8073390" cy="5272597"/>
          </a:xfrm>
          <a:prstGeom prst="rect">
            <a:avLst/>
          </a:prstGeom>
        </p:spPr>
        <p:txBody>
          <a:bodyPr vert="horz" wrap="square" lIns="0" tIns="12065" rIns="0" bIns="0" rtlCol="0">
            <a:spAutoFit/>
          </a:bodyPr>
          <a:lstStyle/>
          <a:p>
            <a:pPr marL="355600" marR="5080" indent="-342900" algn="just">
              <a:lnSpc>
                <a:spcPct val="100000"/>
              </a:lnSpc>
              <a:spcBef>
                <a:spcPts val="95"/>
              </a:spcBef>
              <a:buFont typeface="Arial"/>
              <a:buChar char="•"/>
              <a:tabLst>
                <a:tab pos="355600" algn="l"/>
              </a:tabLst>
            </a:pPr>
            <a:r>
              <a:rPr spc="-20" dirty="0">
                <a:latin typeface="Verdana" pitchFamily="34" charset="0"/>
                <a:ea typeface="Verdana" pitchFamily="34" charset="0"/>
                <a:cs typeface="Verdana" pitchFamily="34" charset="0"/>
              </a:rPr>
              <a:t>“Growth </a:t>
            </a:r>
            <a:r>
              <a:rPr spc="-5" dirty="0">
                <a:latin typeface="Verdana" pitchFamily="34" charset="0"/>
                <a:ea typeface="Verdana" pitchFamily="34" charset="0"/>
                <a:cs typeface="Verdana" pitchFamily="34" charset="0"/>
              </a:rPr>
              <a:t>in a </a:t>
            </a:r>
            <a:r>
              <a:rPr spc="-10" dirty="0">
                <a:latin typeface="Verdana" pitchFamily="34" charset="0"/>
                <a:ea typeface="Verdana" pitchFamily="34" charset="0"/>
                <a:cs typeface="Verdana" pitchFamily="34" charset="0"/>
              </a:rPr>
              <a:t>Time </a:t>
            </a:r>
            <a:r>
              <a:rPr spc="-5" dirty="0">
                <a:latin typeface="Verdana" pitchFamily="34" charset="0"/>
                <a:ea typeface="Verdana" pitchFamily="34" charset="0"/>
                <a:cs typeface="Verdana" pitchFamily="34" charset="0"/>
              </a:rPr>
              <a:t>of </a:t>
            </a:r>
            <a:r>
              <a:rPr spc="-35" dirty="0">
                <a:latin typeface="Verdana" pitchFamily="34" charset="0"/>
                <a:ea typeface="Verdana" pitchFamily="34" charset="0"/>
                <a:cs typeface="Verdana" pitchFamily="34" charset="0"/>
              </a:rPr>
              <a:t>Debt”, </a:t>
            </a:r>
            <a:r>
              <a:rPr spc="-10" dirty="0">
                <a:latin typeface="Verdana" pitchFamily="34" charset="0"/>
                <a:ea typeface="Verdana" pitchFamily="34" charset="0"/>
                <a:cs typeface="Verdana" pitchFamily="34" charset="0"/>
              </a:rPr>
              <a:t>Reinhart </a:t>
            </a:r>
            <a:r>
              <a:rPr spc="-5" dirty="0">
                <a:latin typeface="Verdana" pitchFamily="34" charset="0"/>
                <a:ea typeface="Verdana" pitchFamily="34" charset="0"/>
                <a:cs typeface="Verdana" pitchFamily="34" charset="0"/>
              </a:rPr>
              <a:t>C. and </a:t>
            </a:r>
            <a:r>
              <a:rPr spc="-25" dirty="0">
                <a:latin typeface="Verdana" pitchFamily="34" charset="0"/>
                <a:ea typeface="Verdana" pitchFamily="34" charset="0"/>
                <a:cs typeface="Verdana" pitchFamily="34" charset="0"/>
              </a:rPr>
              <a:t>Rogoff </a:t>
            </a:r>
            <a:r>
              <a:rPr spc="-5" dirty="0">
                <a:latin typeface="Verdana" pitchFamily="34" charset="0"/>
                <a:ea typeface="Verdana" pitchFamily="34" charset="0"/>
                <a:cs typeface="Verdana" pitchFamily="34" charset="0"/>
              </a:rPr>
              <a:t>K ,  American </a:t>
            </a:r>
            <a:r>
              <a:rPr spc="-15" dirty="0">
                <a:latin typeface="Verdana" pitchFamily="34" charset="0"/>
                <a:ea typeface="Verdana" pitchFamily="34" charset="0"/>
                <a:cs typeface="Verdana" pitchFamily="34" charset="0"/>
              </a:rPr>
              <a:t>Economic </a:t>
            </a:r>
            <a:r>
              <a:rPr spc="-10" dirty="0">
                <a:latin typeface="Verdana" pitchFamily="34" charset="0"/>
                <a:ea typeface="Verdana" pitchFamily="34" charset="0"/>
                <a:cs typeface="Verdana" pitchFamily="34" charset="0"/>
              </a:rPr>
              <a:t>Review: </a:t>
            </a:r>
            <a:r>
              <a:rPr spc="-15" dirty="0">
                <a:latin typeface="Verdana" pitchFamily="34" charset="0"/>
                <a:ea typeface="Verdana" pitchFamily="34" charset="0"/>
                <a:cs typeface="Verdana" pitchFamily="34" charset="0"/>
              </a:rPr>
              <a:t>Papers </a:t>
            </a:r>
            <a:r>
              <a:rPr spc="-5" dirty="0">
                <a:latin typeface="Verdana" pitchFamily="34" charset="0"/>
                <a:ea typeface="Verdana" pitchFamily="34" charset="0"/>
                <a:cs typeface="Verdana" pitchFamily="34" charset="0"/>
              </a:rPr>
              <a:t>and Proceedings , </a:t>
            </a:r>
            <a:r>
              <a:rPr spc="-30" dirty="0">
                <a:latin typeface="Verdana" pitchFamily="34" charset="0"/>
                <a:ea typeface="Verdana" pitchFamily="34" charset="0"/>
                <a:cs typeface="Verdana" pitchFamily="34" charset="0"/>
              </a:rPr>
              <a:t>Vol-  </a:t>
            </a:r>
            <a:r>
              <a:rPr spc="-10" dirty="0">
                <a:latin typeface="Verdana" pitchFamily="34" charset="0"/>
                <a:ea typeface="Verdana" pitchFamily="34" charset="0"/>
                <a:cs typeface="Verdana" pitchFamily="34" charset="0"/>
              </a:rPr>
              <a:t>100.</a:t>
            </a:r>
            <a:endParaRPr lang="en-US" spc="-10" dirty="0">
              <a:latin typeface="Verdana" pitchFamily="34" charset="0"/>
              <a:ea typeface="Verdana" pitchFamily="34" charset="0"/>
              <a:cs typeface="Verdana" pitchFamily="34" charset="0"/>
            </a:endParaRPr>
          </a:p>
          <a:p>
            <a:pPr marL="355600" marR="5080" indent="-342900" algn="just">
              <a:lnSpc>
                <a:spcPct val="100000"/>
              </a:lnSpc>
              <a:spcBef>
                <a:spcPts val="95"/>
              </a:spcBef>
              <a:buFont typeface="Arial"/>
              <a:buChar char="•"/>
              <a:tabLst>
                <a:tab pos="355600" algn="l"/>
              </a:tabLst>
            </a:pPr>
            <a:endParaRPr dirty="0">
              <a:latin typeface="Verdana" pitchFamily="34" charset="0"/>
              <a:ea typeface="Verdana" pitchFamily="34" charset="0"/>
              <a:cs typeface="Verdana" pitchFamily="34" charset="0"/>
            </a:endParaRPr>
          </a:p>
          <a:p>
            <a:pPr marL="355600" marR="5080" indent="-342900" algn="just">
              <a:lnSpc>
                <a:spcPct val="100000"/>
              </a:lnSpc>
              <a:spcBef>
                <a:spcPts val="600"/>
              </a:spcBef>
              <a:buFont typeface="Arial"/>
              <a:buChar char="•"/>
              <a:tabLst>
                <a:tab pos="355600" algn="l"/>
              </a:tabLst>
            </a:pPr>
            <a:r>
              <a:rPr spc="-5" dirty="0">
                <a:latin typeface="Verdana" pitchFamily="34" charset="0"/>
                <a:ea typeface="Verdana" pitchFamily="34" charset="0"/>
                <a:cs typeface="Verdana" pitchFamily="34" charset="0"/>
              </a:rPr>
              <a:t>Another </a:t>
            </a:r>
            <a:r>
              <a:rPr spc="-15" dirty="0">
                <a:latin typeface="Verdana" pitchFamily="34" charset="0"/>
                <a:ea typeface="Verdana" pitchFamily="34" charset="0"/>
                <a:cs typeface="Verdana" pitchFamily="34" charset="0"/>
              </a:rPr>
              <a:t>Economist </a:t>
            </a:r>
            <a:r>
              <a:rPr spc="5" dirty="0">
                <a:latin typeface="Verdana" pitchFamily="34" charset="0"/>
                <a:ea typeface="Verdana" pitchFamily="34" charset="0"/>
                <a:cs typeface="Verdana" pitchFamily="34" charset="0"/>
              </a:rPr>
              <a:t>“Thomas </a:t>
            </a:r>
            <a:r>
              <a:rPr spc="-5" dirty="0">
                <a:latin typeface="Verdana" pitchFamily="34" charset="0"/>
                <a:ea typeface="Verdana" pitchFamily="34" charset="0"/>
                <a:cs typeface="Verdana" pitchFamily="34" charset="0"/>
              </a:rPr>
              <a:t>Herndon” </a:t>
            </a:r>
            <a:r>
              <a:rPr spc="-10" dirty="0">
                <a:latin typeface="Verdana" pitchFamily="34" charset="0"/>
                <a:ea typeface="Verdana" pitchFamily="34" charset="0"/>
                <a:cs typeface="Verdana" pitchFamily="34" charset="0"/>
              </a:rPr>
              <a:t>got hold </a:t>
            </a:r>
            <a:r>
              <a:rPr spc="-5" dirty="0">
                <a:latin typeface="Verdana" pitchFamily="34" charset="0"/>
                <a:ea typeface="Verdana" pitchFamily="34" charset="0"/>
                <a:cs typeface="Verdana" pitchFamily="34" charset="0"/>
              </a:rPr>
              <a:t>of </a:t>
            </a:r>
            <a:r>
              <a:rPr spc="-25" dirty="0">
                <a:latin typeface="Verdana" pitchFamily="34" charset="0"/>
                <a:ea typeface="Verdana" pitchFamily="34" charset="0"/>
                <a:cs typeface="Verdana" pitchFamily="34" charset="0"/>
              </a:rPr>
              <a:t>raw  </a:t>
            </a:r>
            <a:r>
              <a:rPr spc="-20" dirty="0">
                <a:latin typeface="Verdana" pitchFamily="34" charset="0"/>
                <a:ea typeface="Verdana" pitchFamily="34" charset="0"/>
                <a:cs typeface="Verdana" pitchFamily="34" charset="0"/>
              </a:rPr>
              <a:t>excel </a:t>
            </a:r>
            <a:r>
              <a:rPr spc="-5" dirty="0">
                <a:latin typeface="Verdana" pitchFamily="34" charset="0"/>
                <a:ea typeface="Verdana" pitchFamily="34" charset="0"/>
                <a:cs typeface="Verdana" pitchFamily="34" charset="0"/>
              </a:rPr>
              <a:t>file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metadata </a:t>
            </a:r>
            <a:r>
              <a:rPr spc="-5" dirty="0">
                <a:latin typeface="Verdana" pitchFamily="34" charset="0"/>
                <a:ea typeface="Verdana" pitchFamily="34" charset="0"/>
                <a:cs typeface="Verdana" pitchFamily="34" charset="0"/>
              </a:rPr>
              <a:t>and </a:t>
            </a:r>
            <a:r>
              <a:rPr spc="-20" dirty="0">
                <a:latin typeface="Verdana" pitchFamily="34" charset="0"/>
                <a:ea typeface="Verdana" pitchFamily="34" charset="0"/>
                <a:cs typeface="Verdana" pitchFamily="34" charset="0"/>
              </a:rPr>
              <a:t>proved </a:t>
            </a:r>
            <a:r>
              <a:rPr spc="-10" dirty="0">
                <a:latin typeface="Verdana" pitchFamily="34" charset="0"/>
                <a:ea typeface="Verdana" pitchFamily="34" charset="0"/>
                <a:cs typeface="Verdana" pitchFamily="34" charset="0"/>
              </a:rPr>
              <a:t>that </a:t>
            </a:r>
            <a:r>
              <a:rPr spc="-5" dirty="0">
                <a:latin typeface="Verdana" pitchFamily="34" charset="0"/>
                <a:ea typeface="Verdana" pitchFamily="34" charset="0"/>
                <a:cs typeface="Verdana" pitchFamily="34" charset="0"/>
              </a:rPr>
              <a:t>selective </a:t>
            </a:r>
            <a:r>
              <a:rPr spc="-15" dirty="0">
                <a:latin typeface="Verdana" pitchFamily="34" charset="0"/>
                <a:ea typeface="Verdana" pitchFamily="34" charset="0"/>
                <a:cs typeface="Verdana" pitchFamily="34" charset="0"/>
              </a:rPr>
              <a:t>exclusion  </a:t>
            </a:r>
            <a:r>
              <a:rPr dirty="0">
                <a:latin typeface="Verdana" pitchFamily="34" charset="0"/>
                <a:ea typeface="Verdana" pitchFamily="34" charset="0"/>
                <a:cs typeface="Verdana" pitchFamily="34" charset="0"/>
              </a:rPr>
              <a:t>of </a:t>
            </a:r>
            <a:r>
              <a:rPr spc="-10" dirty="0">
                <a:latin typeface="Verdana" pitchFamily="34" charset="0"/>
                <a:ea typeface="Verdana" pitchFamily="34" charset="0"/>
                <a:cs typeface="Verdana" pitchFamily="34" charset="0"/>
              </a:rPr>
              <a:t>available </a:t>
            </a:r>
            <a:r>
              <a:rPr spc="-20"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and </a:t>
            </a:r>
            <a:r>
              <a:rPr spc="-5" dirty="0">
                <a:latin typeface="Verdana" pitchFamily="34" charset="0"/>
                <a:ea typeface="Verdana" pitchFamily="34" charset="0"/>
                <a:cs typeface="Verdana" pitchFamily="34" charset="0"/>
              </a:rPr>
              <a:t>on </a:t>
            </a:r>
            <a:r>
              <a:rPr spc="-15" dirty="0">
                <a:latin typeface="Verdana" pitchFamily="34" charset="0"/>
                <a:ea typeface="Verdana" pitchFamily="34" charset="0"/>
                <a:cs typeface="Verdana" pitchFamily="34" charset="0"/>
              </a:rPr>
              <a:t>conventional  </a:t>
            </a:r>
            <a:r>
              <a:rPr spc="-10" dirty="0">
                <a:latin typeface="Verdana" pitchFamily="34" charset="0"/>
                <a:ea typeface="Verdana" pitchFamily="34" charset="0"/>
                <a:cs typeface="Verdana" pitchFamily="34" charset="0"/>
              </a:rPr>
              <a:t>weighting </a:t>
            </a:r>
            <a:r>
              <a:rPr spc="-5" dirty="0">
                <a:latin typeface="Verdana" pitchFamily="34" charset="0"/>
                <a:ea typeface="Verdana" pitchFamily="34" charset="0"/>
                <a:cs typeface="Verdana" pitchFamily="34" charset="0"/>
              </a:rPr>
              <a:t>of  summary </a:t>
            </a:r>
            <a:r>
              <a:rPr spc="-15" dirty="0">
                <a:latin typeface="Verdana" pitchFamily="34" charset="0"/>
                <a:ea typeface="Verdana" pitchFamily="34" charset="0"/>
                <a:cs typeface="Verdana" pitchFamily="34" charset="0"/>
              </a:rPr>
              <a:t>statistics </a:t>
            </a:r>
            <a:r>
              <a:rPr dirty="0">
                <a:latin typeface="Verdana" pitchFamily="34" charset="0"/>
                <a:ea typeface="Verdana" pitchFamily="34" charset="0"/>
                <a:cs typeface="Verdana" pitchFamily="34" charset="0"/>
              </a:rPr>
              <a:t>lead </a:t>
            </a:r>
            <a:r>
              <a:rPr spc="-15" dirty="0">
                <a:latin typeface="Verdana" pitchFamily="34" charset="0"/>
                <a:ea typeface="Verdana" pitchFamily="34" charset="0"/>
                <a:cs typeface="Verdana" pitchFamily="34" charset="0"/>
              </a:rPr>
              <a:t>to </a:t>
            </a:r>
            <a:r>
              <a:rPr spc="-10" dirty="0">
                <a:latin typeface="Verdana" pitchFamily="34" charset="0"/>
                <a:ea typeface="Verdana" pitchFamily="34" charset="0"/>
                <a:cs typeface="Verdana" pitchFamily="34" charset="0"/>
              </a:rPr>
              <a:t>serious</a:t>
            </a:r>
            <a:r>
              <a:rPr spc="5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errors.</a:t>
            </a:r>
            <a:endParaRPr dirty="0">
              <a:latin typeface="Verdana" pitchFamily="34" charset="0"/>
              <a:ea typeface="Verdana" pitchFamily="34" charset="0"/>
              <a:cs typeface="Verdana" pitchFamily="34" charset="0"/>
            </a:endParaRPr>
          </a:p>
          <a:p>
            <a:pPr marL="355600" marR="6985" indent="-342900" algn="just">
              <a:lnSpc>
                <a:spcPct val="100000"/>
              </a:lnSpc>
              <a:spcBef>
                <a:spcPts val="605"/>
              </a:spcBef>
              <a:buFont typeface="Arial"/>
              <a:buChar char="•"/>
              <a:tabLst>
                <a:tab pos="355600" algn="l"/>
              </a:tabLst>
            </a:pPr>
            <a:endParaRPr lang="en-US" spc="-5" dirty="0">
              <a:latin typeface="Verdana" pitchFamily="34" charset="0"/>
              <a:ea typeface="Verdana" pitchFamily="34" charset="0"/>
              <a:cs typeface="Verdana" pitchFamily="34" charset="0"/>
            </a:endParaRPr>
          </a:p>
          <a:p>
            <a:pPr marL="355600" marR="6985" indent="-342900" algn="just">
              <a:lnSpc>
                <a:spcPct val="100000"/>
              </a:lnSpc>
              <a:spcBef>
                <a:spcPts val="605"/>
              </a:spcBef>
              <a:buFont typeface="Arial"/>
              <a:buChar char="•"/>
              <a:tabLst>
                <a:tab pos="355600" algn="l"/>
              </a:tabLst>
            </a:pPr>
            <a:r>
              <a:rPr spc="-5" dirty="0">
                <a:latin typeface="Verdana" pitchFamily="34" charset="0"/>
                <a:ea typeface="Verdana" pitchFamily="34" charset="0"/>
                <a:cs typeface="Verdana" pitchFamily="34" charset="0"/>
              </a:rPr>
              <a:t>Hence </a:t>
            </a:r>
            <a:r>
              <a:rPr dirty="0">
                <a:latin typeface="Verdana" pitchFamily="34" charset="0"/>
                <a:ea typeface="Verdana" pitchFamily="34" charset="0"/>
                <a:cs typeface="Verdana" pitchFamily="34" charset="0"/>
              </a:rPr>
              <a:t>the </a:t>
            </a:r>
            <a:r>
              <a:rPr spc="-15" dirty="0">
                <a:latin typeface="Verdana" pitchFamily="34" charset="0"/>
                <a:ea typeface="Verdana" pitchFamily="34" charset="0"/>
                <a:cs typeface="Verdana" pitchFamily="34" charset="0"/>
              </a:rPr>
              <a:t>representation </a:t>
            </a:r>
            <a:r>
              <a:rPr spc="-5" dirty="0">
                <a:latin typeface="Verdana" pitchFamily="34" charset="0"/>
                <a:ea typeface="Verdana" pitchFamily="34" charset="0"/>
                <a:cs typeface="Verdana" pitchFamily="34" charset="0"/>
              </a:rPr>
              <a:t>of </a:t>
            </a:r>
            <a:r>
              <a:rPr spc="-10" dirty="0">
                <a:latin typeface="Verdana" pitchFamily="34" charset="0"/>
                <a:ea typeface="Verdana" pitchFamily="34" charset="0"/>
                <a:cs typeface="Verdana" pitchFamily="34" charset="0"/>
              </a:rPr>
              <a:t>relationship between </a:t>
            </a:r>
            <a:r>
              <a:rPr spc="-5" dirty="0">
                <a:latin typeface="Verdana" pitchFamily="34" charset="0"/>
                <a:ea typeface="Verdana" pitchFamily="34" charset="0"/>
                <a:cs typeface="Verdana" pitchFamily="34" charset="0"/>
              </a:rPr>
              <a:t>public  </a:t>
            </a:r>
            <a:r>
              <a:rPr spc="-10" dirty="0">
                <a:latin typeface="Verdana" pitchFamily="34" charset="0"/>
                <a:ea typeface="Verdana" pitchFamily="34" charset="0"/>
                <a:cs typeface="Verdana" pitchFamily="34" charset="0"/>
              </a:rPr>
              <a:t>debt </a:t>
            </a:r>
            <a:r>
              <a:rPr spc="-5" dirty="0">
                <a:latin typeface="Verdana" pitchFamily="34" charset="0"/>
                <a:ea typeface="Verdana" pitchFamily="34" charset="0"/>
                <a:cs typeface="Verdana" pitchFamily="34" charset="0"/>
              </a:rPr>
              <a:t>and GDP is in</a:t>
            </a:r>
            <a:r>
              <a:rPr spc="1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accurate.</a:t>
            </a:r>
            <a:endParaRPr dirty="0">
              <a:latin typeface="Verdana" pitchFamily="34" charset="0"/>
              <a:ea typeface="Verdana" pitchFamily="34" charset="0"/>
              <a:cs typeface="Verdana" pitchFamily="34" charset="0"/>
            </a:endParaRPr>
          </a:p>
          <a:p>
            <a:pPr marL="355600" marR="5080" indent="-342900" algn="just">
              <a:lnSpc>
                <a:spcPct val="100000"/>
              </a:lnSpc>
              <a:spcBef>
                <a:spcPts val="605"/>
              </a:spcBef>
              <a:buFont typeface="Arial"/>
              <a:buChar char="•"/>
              <a:tabLst>
                <a:tab pos="355600" algn="l"/>
              </a:tabLst>
            </a:pPr>
            <a:endParaRPr lang="en-US" spc="-5" dirty="0">
              <a:latin typeface="Verdana" pitchFamily="34" charset="0"/>
              <a:ea typeface="Verdana" pitchFamily="34" charset="0"/>
              <a:cs typeface="Verdana" pitchFamily="34" charset="0"/>
            </a:endParaRPr>
          </a:p>
          <a:p>
            <a:pPr marL="355600" marR="5080" indent="-342900" algn="just">
              <a:lnSpc>
                <a:spcPct val="100000"/>
              </a:lnSpc>
              <a:spcBef>
                <a:spcPts val="605"/>
              </a:spcBef>
              <a:buFont typeface="Arial"/>
              <a:buChar char="•"/>
              <a:tabLst>
                <a:tab pos="355600" algn="l"/>
              </a:tabLst>
            </a:pPr>
            <a:r>
              <a:rPr spc="-5" dirty="0">
                <a:latin typeface="Verdana" pitchFamily="34" charset="0"/>
                <a:ea typeface="Verdana" pitchFamily="34" charset="0"/>
                <a:cs typeface="Verdana" pitchFamily="34" charset="0"/>
              </a:rPr>
              <a:t>“Does High public </a:t>
            </a:r>
            <a:r>
              <a:rPr spc="-10" dirty="0">
                <a:latin typeface="Verdana" pitchFamily="34" charset="0"/>
                <a:ea typeface="Verdana" pitchFamily="34" charset="0"/>
                <a:cs typeface="Verdana" pitchFamily="34" charset="0"/>
              </a:rPr>
              <a:t>debt </a:t>
            </a:r>
            <a:r>
              <a:rPr spc="-15" dirty="0">
                <a:latin typeface="Verdana" pitchFamily="34" charset="0"/>
                <a:ea typeface="Verdana" pitchFamily="34" charset="0"/>
                <a:cs typeface="Verdana" pitchFamily="34" charset="0"/>
              </a:rPr>
              <a:t>consistently </a:t>
            </a:r>
            <a:r>
              <a:rPr spc="-5" dirty="0">
                <a:latin typeface="Verdana" pitchFamily="34" charset="0"/>
                <a:ea typeface="Verdana" pitchFamily="34" charset="0"/>
                <a:cs typeface="Verdana" pitchFamily="34" charset="0"/>
              </a:rPr>
              <a:t>stifle </a:t>
            </a:r>
            <a:r>
              <a:rPr spc="-10" dirty="0">
                <a:latin typeface="Verdana" pitchFamily="34" charset="0"/>
                <a:ea typeface="Verdana" pitchFamily="34" charset="0"/>
                <a:cs typeface="Verdana" pitchFamily="34" charset="0"/>
              </a:rPr>
              <a:t>economic  growth? </a:t>
            </a:r>
            <a:r>
              <a:rPr spc="-5" dirty="0">
                <a:latin typeface="Verdana" pitchFamily="34" charset="0"/>
                <a:ea typeface="Verdana" pitchFamily="34" charset="0"/>
                <a:cs typeface="Verdana" pitchFamily="34" charset="0"/>
              </a:rPr>
              <a:t>A </a:t>
            </a:r>
            <a:r>
              <a:rPr dirty="0">
                <a:latin typeface="Verdana" pitchFamily="34" charset="0"/>
                <a:ea typeface="Verdana" pitchFamily="34" charset="0"/>
                <a:cs typeface="Verdana" pitchFamily="34" charset="0"/>
              </a:rPr>
              <a:t>critique </a:t>
            </a:r>
            <a:r>
              <a:rPr spc="-5" dirty="0">
                <a:latin typeface="Verdana" pitchFamily="34" charset="0"/>
                <a:ea typeface="Verdana" pitchFamily="34" charset="0"/>
                <a:cs typeface="Verdana" pitchFamily="34" charset="0"/>
              </a:rPr>
              <a:t>of Reinhart and Rogoff” , Herndon </a:t>
            </a:r>
            <a:r>
              <a:rPr spc="-135" dirty="0">
                <a:latin typeface="Verdana" pitchFamily="34" charset="0"/>
                <a:ea typeface="Verdana" pitchFamily="34" charset="0"/>
                <a:cs typeface="Verdana" pitchFamily="34" charset="0"/>
              </a:rPr>
              <a:t>T, </a:t>
            </a:r>
            <a:r>
              <a:rPr spc="-5" dirty="0">
                <a:latin typeface="Verdana" pitchFamily="34" charset="0"/>
                <a:ea typeface="Verdana" pitchFamily="34" charset="0"/>
                <a:cs typeface="Verdana" pitchFamily="34" charset="0"/>
              </a:rPr>
              <a:t>Ash  m, </a:t>
            </a:r>
            <a:r>
              <a:rPr spc="-15" dirty="0">
                <a:latin typeface="Verdana" pitchFamily="34" charset="0"/>
                <a:ea typeface="Verdana" pitchFamily="34" charset="0"/>
                <a:cs typeface="Verdana" pitchFamily="34" charset="0"/>
              </a:rPr>
              <a:t>Pollin </a:t>
            </a:r>
            <a:r>
              <a:rPr spc="-110" dirty="0">
                <a:latin typeface="Verdana" pitchFamily="34" charset="0"/>
                <a:ea typeface="Verdana" pitchFamily="34" charset="0"/>
                <a:cs typeface="Verdana" pitchFamily="34" charset="0"/>
              </a:rPr>
              <a:t>r, </a:t>
            </a:r>
            <a:r>
              <a:rPr spc="-15" dirty="0">
                <a:latin typeface="Verdana" pitchFamily="34" charset="0"/>
                <a:ea typeface="Verdana" pitchFamily="34" charset="0"/>
                <a:cs typeface="Verdana" pitchFamily="34" charset="0"/>
              </a:rPr>
              <a:t>Peri </a:t>
            </a:r>
            <a:r>
              <a:rPr spc="-5" dirty="0">
                <a:latin typeface="Verdana" pitchFamily="34" charset="0"/>
                <a:ea typeface="Verdana" pitchFamily="34" charset="0"/>
                <a:cs typeface="Verdana" pitchFamily="34" charset="0"/>
              </a:rPr>
              <a:t>working </a:t>
            </a:r>
            <a:r>
              <a:rPr spc="-10" dirty="0">
                <a:latin typeface="Verdana" pitchFamily="34" charset="0"/>
                <a:ea typeface="Verdana" pitchFamily="34" charset="0"/>
                <a:cs typeface="Verdana" pitchFamily="34" charset="0"/>
              </a:rPr>
              <a:t>paper </a:t>
            </a:r>
            <a:r>
              <a:rPr spc="-5" dirty="0">
                <a:latin typeface="Verdana" pitchFamily="34" charset="0"/>
                <a:ea typeface="Verdana" pitchFamily="34" charset="0"/>
                <a:cs typeface="Verdana" pitchFamily="34" charset="0"/>
              </a:rPr>
              <a:t>series , no.32, April</a:t>
            </a:r>
            <a:r>
              <a:rPr spc="18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2013.</a:t>
            </a:r>
            <a:endParaRPr dirty="0">
              <a:latin typeface="Verdana" pitchFamily="34" charset="0"/>
              <a:ea typeface="Verdana" pitchFamily="34" charset="0"/>
              <a:cs typeface="Verdana" pitchFamily="34" charset="0"/>
            </a:endParaRPr>
          </a:p>
          <a:p>
            <a:pPr marL="355600" marR="6985" indent="-342900" algn="just">
              <a:lnSpc>
                <a:spcPct val="100000"/>
              </a:lnSpc>
              <a:spcBef>
                <a:spcPts val="600"/>
              </a:spcBef>
              <a:buFont typeface="Arial"/>
              <a:buChar char="•"/>
              <a:tabLst>
                <a:tab pos="355600" algn="l"/>
              </a:tabLst>
            </a:pPr>
            <a:endParaRPr lang="en-US" spc="-5" dirty="0">
              <a:latin typeface="Verdana" pitchFamily="34" charset="0"/>
              <a:ea typeface="Verdana" pitchFamily="34" charset="0"/>
              <a:cs typeface="Verdana" pitchFamily="34" charset="0"/>
            </a:endParaRPr>
          </a:p>
          <a:p>
            <a:pPr marL="355600" marR="6985" indent="-342900" algn="just">
              <a:lnSpc>
                <a:spcPct val="100000"/>
              </a:lnSpc>
              <a:spcBef>
                <a:spcPts val="600"/>
              </a:spcBef>
              <a:buFont typeface="Arial"/>
              <a:buChar char="•"/>
              <a:tabLst>
                <a:tab pos="355600" algn="l"/>
              </a:tabLst>
            </a:pPr>
            <a:r>
              <a:rPr spc="-5" dirty="0">
                <a:latin typeface="Verdana" pitchFamily="34" charset="0"/>
                <a:ea typeface="Verdana" pitchFamily="34" charset="0"/>
                <a:cs typeface="Verdana" pitchFamily="34" charset="0"/>
              </a:rPr>
              <a:t>Case </a:t>
            </a:r>
            <a:r>
              <a:rPr spc="-10" dirty="0">
                <a:latin typeface="Verdana" pitchFamily="34" charset="0"/>
                <a:ea typeface="Verdana" pitchFamily="34" charset="0"/>
                <a:cs typeface="Verdana" pitchFamily="34" charset="0"/>
              </a:rPr>
              <a:t>study highlights </a:t>
            </a:r>
            <a:r>
              <a:rPr spc="-5"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importance </a:t>
            </a:r>
            <a:r>
              <a:rPr spc="-5" dirty="0">
                <a:latin typeface="Verdana" pitchFamily="34" charset="0"/>
                <a:ea typeface="Verdana" pitchFamily="34" charset="0"/>
                <a:cs typeface="Verdana" pitchFamily="34" charset="0"/>
              </a:rPr>
              <a:t>of </a:t>
            </a:r>
            <a:r>
              <a:rPr spc="-15" dirty="0">
                <a:latin typeface="Verdana" pitchFamily="34" charset="0"/>
                <a:ea typeface="Verdana" pitchFamily="34" charset="0"/>
                <a:cs typeface="Verdana" pitchFamily="34" charset="0"/>
              </a:rPr>
              <a:t>metadata </a:t>
            </a:r>
            <a:r>
              <a:rPr spc="-5" dirty="0">
                <a:latin typeface="Verdana" pitchFamily="34" charset="0"/>
                <a:ea typeface="Verdana" pitchFamily="34" charset="0"/>
                <a:cs typeface="Verdana" pitchFamily="34" charset="0"/>
              </a:rPr>
              <a:t>in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processing </a:t>
            </a:r>
            <a:r>
              <a:rPr spc="-5" dirty="0">
                <a:latin typeface="Verdana" pitchFamily="34" charset="0"/>
                <a:ea typeface="Verdana" pitchFamily="34" charset="0"/>
                <a:cs typeface="Verdana" pitchFamily="34" charset="0"/>
              </a:rPr>
              <a:t>and </a:t>
            </a:r>
            <a:r>
              <a:rPr spc="-10" dirty="0">
                <a:latin typeface="Verdana" pitchFamily="34" charset="0"/>
                <a:ea typeface="Verdana" pitchFamily="34" charset="0"/>
                <a:cs typeface="Verdana" pitchFamily="34" charset="0"/>
              </a:rPr>
              <a:t>more importantly </a:t>
            </a:r>
            <a:r>
              <a:rPr spc="-5" dirty="0">
                <a:latin typeface="Verdana" pitchFamily="34" charset="0"/>
                <a:ea typeface="Verdana" pitchFamily="34" charset="0"/>
                <a:cs typeface="Verdana" pitchFamily="34" charset="0"/>
              </a:rPr>
              <a:t>ethics in </a:t>
            </a:r>
            <a:r>
              <a:rPr spc="-20" dirty="0">
                <a:latin typeface="Verdana" pitchFamily="34" charset="0"/>
                <a:ea typeface="Verdana" pitchFamily="34" charset="0"/>
                <a:cs typeface="Verdana" pitchFamily="34" charset="0"/>
              </a:rPr>
              <a:t>data</a:t>
            </a:r>
            <a:r>
              <a:rPr spc="7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science.</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ctrTitle"/>
          </p:nvPr>
        </p:nvSpPr>
        <p:spPr>
          <a:xfrm>
            <a:off x="685800" y="2286000"/>
            <a:ext cx="7772400" cy="1143000"/>
          </a:xfrm>
        </p:spPr>
        <p:txBody>
          <a:bodyPr/>
          <a:lstStyle/>
          <a:p>
            <a:r>
              <a:rPr lang="en-GB"/>
              <a:t>What is metadata &amp; what is it used for?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33400" y="285953"/>
            <a:ext cx="8077199" cy="697230"/>
          </a:xfrm>
        </p:spPr>
        <p:txBody>
          <a:bodyPr/>
          <a:lstStyle/>
          <a:p>
            <a:r>
              <a:rPr lang="en-US" sz="3600" dirty="0"/>
              <a:t>What is metadata?</a:t>
            </a:r>
            <a:endParaRPr lang="en-US" dirty="0"/>
          </a:p>
        </p:txBody>
      </p:sp>
      <p:sp>
        <p:nvSpPr>
          <p:cNvPr id="194563" name="Rectangle 3"/>
          <p:cNvSpPr>
            <a:spLocks noGrp="1" noChangeArrowheads="1"/>
          </p:cNvSpPr>
          <p:nvPr>
            <p:ph type="body" idx="1"/>
          </p:nvPr>
        </p:nvSpPr>
        <p:spPr>
          <a:xfrm>
            <a:off x="535940" y="1052778"/>
            <a:ext cx="8073390" cy="3490186"/>
          </a:xfrm>
        </p:spPr>
        <p:txBody>
          <a:bodyPr/>
          <a:lstStyle/>
          <a:p>
            <a:pPr lvl="1">
              <a:lnSpc>
                <a:spcPct val="90000"/>
              </a:lnSpc>
            </a:pPr>
            <a:r>
              <a:rPr lang="en-US" dirty="0">
                <a:latin typeface="Verdana" pitchFamily="34" charset="0"/>
                <a:ea typeface="Verdana" pitchFamily="34" charset="0"/>
                <a:cs typeface="Verdana" pitchFamily="34" charset="0"/>
              </a:rPr>
              <a:t>“Metadata creation = the art formerly known as cataloguing”?</a:t>
            </a:r>
          </a:p>
          <a:p>
            <a:pPr lvl="2">
              <a:lnSpc>
                <a:spcPct val="90000"/>
              </a:lnSpc>
            </a:pPr>
            <a:endParaRPr lang="en-US" dirty="0">
              <a:latin typeface="Verdana" pitchFamily="34" charset="0"/>
              <a:ea typeface="Verdana" pitchFamily="34" charset="0"/>
              <a:cs typeface="Verdana" pitchFamily="34" charset="0"/>
            </a:endParaRPr>
          </a:p>
          <a:p>
            <a:pPr lvl="2">
              <a:lnSpc>
                <a:spcPct val="90000"/>
              </a:lnSpc>
            </a:pPr>
            <a:r>
              <a:rPr lang="en-US" dirty="0">
                <a:latin typeface="Verdana" pitchFamily="34" charset="0"/>
                <a:ea typeface="Verdana" pitchFamily="34" charset="0"/>
                <a:cs typeface="Verdana" pitchFamily="34" charset="0"/>
              </a:rPr>
              <a:t>delivery of resources by resource creators/owners</a:t>
            </a:r>
          </a:p>
          <a:p>
            <a:pPr lvl="3">
              <a:lnSpc>
                <a:spcPct val="90000"/>
              </a:lnSpc>
            </a:pPr>
            <a:r>
              <a:rPr lang="en-US" dirty="0">
                <a:latin typeface="Verdana" pitchFamily="34" charset="0"/>
                <a:ea typeface="Verdana" pitchFamily="34" charset="0"/>
                <a:cs typeface="Verdana" pitchFamily="34" charset="0"/>
              </a:rPr>
              <a:t>rather than (or as well as) by intermediary</a:t>
            </a:r>
          </a:p>
          <a:p>
            <a:pPr lvl="2">
              <a:lnSpc>
                <a:spcPct val="90000"/>
              </a:lnSpc>
            </a:pPr>
            <a:endParaRPr lang="en-US" dirty="0">
              <a:latin typeface="Verdana" pitchFamily="34" charset="0"/>
              <a:ea typeface="Verdana" pitchFamily="34" charset="0"/>
              <a:cs typeface="Verdana" pitchFamily="34" charset="0"/>
            </a:endParaRPr>
          </a:p>
          <a:p>
            <a:pPr lvl="2">
              <a:lnSpc>
                <a:spcPct val="90000"/>
              </a:lnSpc>
            </a:pPr>
            <a:r>
              <a:rPr lang="en-US" dirty="0">
                <a:latin typeface="Verdana" pitchFamily="34" charset="0"/>
                <a:ea typeface="Verdana" pitchFamily="34" charset="0"/>
                <a:cs typeface="Verdana" pitchFamily="34" charset="0"/>
              </a:rPr>
              <a:t>remote access to resources for all </a:t>
            </a:r>
          </a:p>
          <a:p>
            <a:pPr lvl="3">
              <a:lnSpc>
                <a:spcPct val="90000"/>
              </a:lnSpc>
            </a:pPr>
            <a:r>
              <a:rPr lang="en-US" dirty="0">
                <a:latin typeface="Verdana" pitchFamily="34" charset="0"/>
                <a:ea typeface="Verdana" pitchFamily="34" charset="0"/>
                <a:cs typeface="Verdana" pitchFamily="34" charset="0"/>
              </a:rPr>
              <a:t>(potentially…)</a:t>
            </a:r>
          </a:p>
          <a:p>
            <a:pPr lvl="2">
              <a:lnSpc>
                <a:spcPct val="90000"/>
              </a:lnSpc>
            </a:pPr>
            <a:endParaRPr lang="en-US" dirty="0">
              <a:latin typeface="Verdana" pitchFamily="34" charset="0"/>
              <a:ea typeface="Verdana" pitchFamily="34" charset="0"/>
              <a:cs typeface="Verdana" pitchFamily="34" charset="0"/>
            </a:endParaRPr>
          </a:p>
          <a:p>
            <a:pPr lvl="2">
              <a:lnSpc>
                <a:spcPct val="90000"/>
              </a:lnSpc>
            </a:pPr>
            <a:r>
              <a:rPr lang="en-US" dirty="0">
                <a:latin typeface="Verdana" pitchFamily="34" charset="0"/>
                <a:ea typeface="Verdana" pitchFamily="34" charset="0"/>
                <a:cs typeface="Verdana" pitchFamily="34" charset="0"/>
              </a:rPr>
              <a:t>emphasis on customer/user</a:t>
            </a:r>
          </a:p>
          <a:p>
            <a:pPr lvl="2">
              <a:lnSpc>
                <a:spcPct val="90000"/>
              </a:lnSpc>
            </a:pPr>
            <a:endParaRPr lang="en-US" dirty="0">
              <a:latin typeface="Verdana" pitchFamily="34" charset="0"/>
              <a:ea typeface="Verdana" pitchFamily="34" charset="0"/>
              <a:cs typeface="Verdana" pitchFamily="34" charset="0"/>
            </a:endParaRPr>
          </a:p>
          <a:p>
            <a:pPr lvl="2">
              <a:lnSpc>
                <a:spcPct val="90000"/>
              </a:lnSpc>
            </a:pPr>
            <a:r>
              <a:rPr lang="en-US" dirty="0">
                <a:latin typeface="Verdana" pitchFamily="34" charset="0"/>
                <a:ea typeface="Verdana" pitchFamily="34" charset="0"/>
                <a:cs typeface="Verdana" pitchFamily="34" charset="0"/>
              </a:rPr>
              <a:t>information overload</a:t>
            </a:r>
          </a:p>
          <a:p>
            <a:pPr lvl="3">
              <a:lnSpc>
                <a:spcPct val="90000"/>
              </a:lnSpc>
            </a:pPr>
            <a:r>
              <a:rPr lang="en-US" dirty="0">
                <a:latin typeface="Verdana" pitchFamily="34" charset="0"/>
                <a:ea typeface="Verdana" pitchFamily="34" charset="0"/>
                <a:cs typeface="Verdana" pitchFamily="34" charset="0"/>
              </a:rPr>
              <a:t>quantity vs. quality?</a:t>
            </a:r>
          </a:p>
          <a:p>
            <a:pPr lvl="2">
              <a:lnSpc>
                <a:spcPct val="90000"/>
              </a:lnSpc>
            </a:pPr>
            <a:endParaRPr lang="en-US" dirty="0">
              <a:latin typeface="Verdana" pitchFamily="34" charset="0"/>
              <a:ea typeface="Verdana" pitchFamily="34" charset="0"/>
              <a:cs typeface="Verdana" pitchFamily="34" charset="0"/>
            </a:endParaRPr>
          </a:p>
          <a:p>
            <a:pPr lvl="2">
              <a:lnSpc>
                <a:spcPct val="90000"/>
              </a:lnSpc>
            </a:pPr>
            <a:r>
              <a:rPr lang="en-US" dirty="0">
                <a:latin typeface="Verdana" pitchFamily="34" charset="0"/>
                <a:ea typeface="Verdana" pitchFamily="34" charset="0"/>
                <a:cs typeface="Verdana" pitchFamily="34" charset="0"/>
              </a:rPr>
              <a:t>the Google effect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blinds(horizontal)">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63">
                                            <p:txEl>
                                              <p:pRg st="2" end="2"/>
                                            </p:txEl>
                                          </p:spTgt>
                                        </p:tgtEl>
                                        <p:attrNameLst>
                                          <p:attrName>style.visibility</p:attrName>
                                        </p:attrNameLst>
                                      </p:cBhvr>
                                      <p:to>
                                        <p:strVal val="visible"/>
                                      </p:to>
                                    </p:set>
                                    <p:animEffect transition="in" filter="blinds(horizontal)">
                                      <p:cBhvr>
                                        <p:cTn id="12" dur="500"/>
                                        <p:tgtEl>
                                          <p:spTgt spid="19456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4563">
                                            <p:txEl>
                                              <p:pRg st="3" end="3"/>
                                            </p:txEl>
                                          </p:spTgt>
                                        </p:tgtEl>
                                        <p:attrNameLst>
                                          <p:attrName>style.visibility</p:attrName>
                                        </p:attrNameLst>
                                      </p:cBhvr>
                                      <p:to>
                                        <p:strVal val="visible"/>
                                      </p:to>
                                    </p:set>
                                    <p:animEffect transition="in" filter="blinds(horizontal)">
                                      <p:cBhvr>
                                        <p:cTn id="15" dur="500"/>
                                        <p:tgtEl>
                                          <p:spTgt spid="19456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94563">
                                            <p:txEl>
                                              <p:pRg st="5" end="5"/>
                                            </p:txEl>
                                          </p:spTgt>
                                        </p:tgtEl>
                                        <p:attrNameLst>
                                          <p:attrName>style.visibility</p:attrName>
                                        </p:attrNameLst>
                                      </p:cBhvr>
                                      <p:to>
                                        <p:strVal val="visible"/>
                                      </p:to>
                                    </p:set>
                                    <p:animEffect transition="in" filter="blinds(horizontal)">
                                      <p:cBhvr>
                                        <p:cTn id="20" dur="500"/>
                                        <p:tgtEl>
                                          <p:spTgt spid="19456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94563">
                                            <p:txEl>
                                              <p:pRg st="6" end="6"/>
                                            </p:txEl>
                                          </p:spTgt>
                                        </p:tgtEl>
                                        <p:attrNameLst>
                                          <p:attrName>style.visibility</p:attrName>
                                        </p:attrNameLst>
                                      </p:cBhvr>
                                      <p:to>
                                        <p:strVal val="visible"/>
                                      </p:to>
                                    </p:set>
                                    <p:animEffect transition="in" filter="blinds(horizontal)">
                                      <p:cBhvr>
                                        <p:cTn id="23" dur="500"/>
                                        <p:tgtEl>
                                          <p:spTgt spid="19456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4563">
                                            <p:txEl>
                                              <p:pRg st="8" end="8"/>
                                            </p:txEl>
                                          </p:spTgt>
                                        </p:tgtEl>
                                        <p:attrNameLst>
                                          <p:attrName>style.visibility</p:attrName>
                                        </p:attrNameLst>
                                      </p:cBhvr>
                                      <p:to>
                                        <p:strVal val="visible"/>
                                      </p:to>
                                    </p:set>
                                    <p:animEffect transition="in" filter="blinds(horizontal)">
                                      <p:cBhvr>
                                        <p:cTn id="28" dur="500"/>
                                        <p:tgtEl>
                                          <p:spTgt spid="19456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94563">
                                            <p:txEl>
                                              <p:pRg st="10" end="10"/>
                                            </p:txEl>
                                          </p:spTgt>
                                        </p:tgtEl>
                                        <p:attrNameLst>
                                          <p:attrName>style.visibility</p:attrName>
                                        </p:attrNameLst>
                                      </p:cBhvr>
                                      <p:to>
                                        <p:strVal val="visible"/>
                                      </p:to>
                                    </p:set>
                                    <p:animEffect transition="in" filter="blinds(horizontal)">
                                      <p:cBhvr>
                                        <p:cTn id="33" dur="500"/>
                                        <p:tgtEl>
                                          <p:spTgt spid="194563">
                                            <p:txEl>
                                              <p:pRg st="10" end="1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94563">
                                            <p:txEl>
                                              <p:pRg st="11" end="11"/>
                                            </p:txEl>
                                          </p:spTgt>
                                        </p:tgtEl>
                                        <p:attrNameLst>
                                          <p:attrName>style.visibility</p:attrName>
                                        </p:attrNameLst>
                                      </p:cBhvr>
                                      <p:to>
                                        <p:strVal val="visible"/>
                                      </p:to>
                                    </p:set>
                                    <p:animEffect transition="in" filter="blinds(horizontal)">
                                      <p:cBhvr>
                                        <p:cTn id="36" dur="500"/>
                                        <p:tgtEl>
                                          <p:spTgt spid="194563">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94563">
                                            <p:txEl>
                                              <p:pRg st="13" end="13"/>
                                            </p:txEl>
                                          </p:spTgt>
                                        </p:tgtEl>
                                        <p:attrNameLst>
                                          <p:attrName>style.visibility</p:attrName>
                                        </p:attrNameLst>
                                      </p:cBhvr>
                                      <p:to>
                                        <p:strVal val="visible"/>
                                      </p:to>
                                    </p:set>
                                    <p:animEffect transition="in" filter="blinds(horizontal)">
                                      <p:cBhvr>
                                        <p:cTn id="41" dur="500"/>
                                        <p:tgtEl>
                                          <p:spTgt spid="1945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685800" y="285953"/>
            <a:ext cx="7772399" cy="697230"/>
          </a:xfrm>
        </p:spPr>
        <p:txBody>
          <a:bodyPr/>
          <a:lstStyle/>
          <a:p>
            <a:r>
              <a:rPr lang="en-US" sz="3600" dirty="0"/>
              <a:t>What is metadata? (2)</a:t>
            </a:r>
            <a:endParaRPr lang="en-US" dirty="0"/>
          </a:p>
        </p:txBody>
      </p:sp>
      <p:sp>
        <p:nvSpPr>
          <p:cNvPr id="10243" name="Rectangle 1027"/>
          <p:cNvSpPr>
            <a:spLocks noGrp="1" noChangeArrowheads="1"/>
          </p:cNvSpPr>
          <p:nvPr>
            <p:ph type="body" idx="1"/>
          </p:nvPr>
        </p:nvSpPr>
        <p:spPr>
          <a:xfrm>
            <a:off x="535940" y="1052778"/>
            <a:ext cx="8073390" cy="3046988"/>
          </a:xfrm>
        </p:spPr>
        <p:txBody>
          <a:bodyPr/>
          <a:lstStyle/>
          <a:p>
            <a:pPr lvl="1"/>
            <a:r>
              <a:rPr lang="en-US" dirty="0">
                <a:latin typeface="Verdana" pitchFamily="34" charset="0"/>
                <a:ea typeface="Verdana" pitchFamily="34" charset="0"/>
                <a:cs typeface="Verdana" pitchFamily="34" charset="0"/>
              </a:rPr>
              <a:t>“Data associated with objects which relieves their potential users of having to have full advance knowledge of their existence or characteristics. A user might be a program or a person.”</a:t>
            </a:r>
          </a:p>
          <a:p>
            <a:pPr lvl="3"/>
            <a:r>
              <a:rPr lang="en-US" dirty="0">
                <a:latin typeface="Verdana" pitchFamily="34" charset="0"/>
                <a:ea typeface="Verdana" pitchFamily="34" charset="0"/>
                <a:cs typeface="Verdana" pitchFamily="34" charset="0"/>
              </a:rPr>
              <a:t>Dempsey and </a:t>
            </a:r>
            <a:r>
              <a:rPr lang="en-US" dirty="0" err="1">
                <a:latin typeface="Verdana" pitchFamily="34" charset="0"/>
                <a:ea typeface="Verdana" pitchFamily="34" charset="0"/>
                <a:cs typeface="Verdana" pitchFamily="34" charset="0"/>
              </a:rPr>
              <a:t>Heery</a:t>
            </a:r>
            <a:r>
              <a:rPr lang="en-US" dirty="0">
                <a:latin typeface="Verdana" pitchFamily="34" charset="0"/>
                <a:ea typeface="Verdana" pitchFamily="34" charset="0"/>
                <a:cs typeface="Verdana" pitchFamily="34" charset="0"/>
              </a:rPr>
              <a:t>, 1998</a:t>
            </a:r>
          </a:p>
          <a:p>
            <a:pPr lvl="3"/>
            <a:endParaRPr lang="en-US" dirty="0">
              <a:latin typeface="Verdana" pitchFamily="34" charset="0"/>
              <a:ea typeface="Verdana" pitchFamily="34" charset="0"/>
              <a:cs typeface="Verdana" pitchFamily="34" charset="0"/>
            </a:endParaRPr>
          </a:p>
          <a:p>
            <a:pPr lvl="1"/>
            <a:r>
              <a:rPr lang="en-US" dirty="0">
                <a:latin typeface="Verdana" pitchFamily="34" charset="0"/>
                <a:ea typeface="Verdana" pitchFamily="34" charset="0"/>
                <a:cs typeface="Verdana" pitchFamily="34" charset="0"/>
              </a:rPr>
              <a:t>“Machine understandable information about web resources or other things.”</a:t>
            </a:r>
          </a:p>
          <a:p>
            <a:pPr lvl="3"/>
            <a:r>
              <a:rPr lang="en-US" dirty="0">
                <a:latin typeface="Verdana" pitchFamily="34" charset="0"/>
                <a:ea typeface="Verdana" pitchFamily="34" charset="0"/>
                <a:cs typeface="Verdana" pitchFamily="34" charset="0"/>
              </a:rPr>
              <a:t>Berners-Lee, 1997</a:t>
            </a:r>
          </a:p>
          <a:p>
            <a:pPr lvl="1"/>
            <a:endParaRPr lang="en-GB" dirty="0">
              <a:latin typeface="Verdana" pitchFamily="34" charset="0"/>
              <a:ea typeface="Verdana" pitchFamily="34" charset="0"/>
              <a:cs typeface="Verdana" pitchFamily="34" charset="0"/>
            </a:endParaRPr>
          </a:p>
          <a:p>
            <a:pPr lvl="1"/>
            <a:r>
              <a:rPr lang="en-GB" dirty="0">
                <a:latin typeface="Verdana" pitchFamily="34" charset="0"/>
                <a:ea typeface="Verdana" pitchFamily="34" charset="0"/>
                <a:cs typeface="Verdana" pitchFamily="34" charset="0"/>
              </a:rPr>
              <a:t>Structured data about resources that can be used to help support a wide range of operations</a:t>
            </a:r>
            <a:endParaRPr lang="en-US"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0" dur="5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5" dur="500"/>
                                        <p:tgtEl>
                                          <p:spTgt spid="1024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18" dur="500"/>
                                        <p:tgtEl>
                                          <p:spTgt spid="1024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23"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533400" y="285953"/>
            <a:ext cx="8153399" cy="697230"/>
          </a:xfrm>
        </p:spPr>
        <p:txBody>
          <a:bodyPr/>
          <a:lstStyle/>
          <a:p>
            <a:r>
              <a:rPr lang="en-US" sz="3200" dirty="0"/>
              <a:t>Who/what uses metadata? </a:t>
            </a:r>
            <a:endParaRPr lang="en-GB" sz="3200" dirty="0"/>
          </a:p>
        </p:txBody>
      </p:sp>
      <p:sp>
        <p:nvSpPr>
          <p:cNvPr id="240643" name="Rectangle 3"/>
          <p:cNvSpPr>
            <a:spLocks noGrp="1" noChangeArrowheads="1"/>
          </p:cNvSpPr>
          <p:nvPr>
            <p:ph type="body" idx="1"/>
          </p:nvPr>
        </p:nvSpPr>
        <p:spPr>
          <a:xfrm>
            <a:off x="535940" y="1052778"/>
            <a:ext cx="8073390" cy="2492990"/>
          </a:xfrm>
        </p:spPr>
        <p:txBody>
          <a:bodyPr/>
          <a:lstStyle/>
          <a:p>
            <a:pPr lvl="1"/>
            <a:r>
              <a:rPr lang="en-GB" dirty="0">
                <a:latin typeface="Verdana" pitchFamily="34" charset="0"/>
                <a:ea typeface="Verdana" pitchFamily="34" charset="0"/>
                <a:cs typeface="Verdana" pitchFamily="34" charset="0"/>
              </a:rPr>
              <a:t>Human agent</a:t>
            </a:r>
          </a:p>
          <a:p>
            <a:pPr lvl="2"/>
            <a:r>
              <a:rPr lang="en-GB" dirty="0">
                <a:latin typeface="Verdana" pitchFamily="34" charset="0"/>
                <a:ea typeface="Verdana" pitchFamily="34" charset="0"/>
                <a:cs typeface="Verdana" pitchFamily="34" charset="0"/>
              </a:rPr>
              <a:t>owner managing resources</a:t>
            </a:r>
          </a:p>
          <a:p>
            <a:pPr lvl="2"/>
            <a:r>
              <a:rPr lang="en-GB" dirty="0">
                <a:latin typeface="Verdana" pitchFamily="34" charset="0"/>
                <a:ea typeface="Verdana" pitchFamily="34" charset="0"/>
                <a:cs typeface="Verdana" pitchFamily="34" charset="0"/>
              </a:rPr>
              <a:t>researcher seeking resources</a:t>
            </a:r>
          </a:p>
          <a:p>
            <a:pPr lvl="2"/>
            <a:r>
              <a:rPr lang="en-GB" dirty="0">
                <a:latin typeface="Verdana" pitchFamily="34" charset="0"/>
                <a:ea typeface="Verdana" pitchFamily="34" charset="0"/>
                <a:cs typeface="Verdana" pitchFamily="34" charset="0"/>
              </a:rPr>
              <a:t>third party services</a:t>
            </a:r>
          </a:p>
          <a:p>
            <a:pPr lvl="1"/>
            <a:endParaRPr lang="en-GB" dirty="0">
              <a:latin typeface="Verdana" pitchFamily="34" charset="0"/>
              <a:ea typeface="Verdana" pitchFamily="34" charset="0"/>
              <a:cs typeface="Verdana" pitchFamily="34" charset="0"/>
            </a:endParaRPr>
          </a:p>
          <a:p>
            <a:pPr lvl="1"/>
            <a:r>
              <a:rPr lang="en-GB" dirty="0">
                <a:latin typeface="Verdana" pitchFamily="34" charset="0"/>
                <a:ea typeface="Verdana" pitchFamily="34" charset="0"/>
                <a:cs typeface="Verdana" pitchFamily="34" charset="0"/>
              </a:rPr>
              <a:t>Software agents</a:t>
            </a:r>
          </a:p>
          <a:p>
            <a:pPr lvl="2"/>
            <a:r>
              <a:rPr lang="en-GB" dirty="0">
                <a:latin typeface="Verdana" pitchFamily="34" charset="0"/>
                <a:ea typeface="Verdana" pitchFamily="34" charset="0"/>
                <a:cs typeface="Verdana" pitchFamily="34" charset="0"/>
              </a:rPr>
              <a:t>aggregators</a:t>
            </a:r>
          </a:p>
          <a:p>
            <a:pPr lvl="2"/>
            <a:r>
              <a:rPr lang="en-GB" dirty="0">
                <a:latin typeface="Verdana" pitchFamily="34" charset="0"/>
                <a:ea typeface="Verdana" pitchFamily="34" charset="0"/>
                <a:cs typeface="Verdana" pitchFamily="34" charset="0"/>
              </a:rPr>
              <a:t>“portals” presenting “landscape” to user</a:t>
            </a:r>
          </a:p>
          <a:p>
            <a:pPr lvl="2"/>
            <a:r>
              <a:rPr lang="en-GB" dirty="0">
                <a:latin typeface="Verdana" pitchFamily="34" charset="0"/>
                <a:ea typeface="Verdana" pitchFamily="34" charset="0"/>
                <a:cs typeface="Verdana" pitchFamily="34" charset="0"/>
              </a:rPr>
              <a:t>“brokers” performing query tasks on behalf of user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blinds(horizontal)">
                                      <p:cBhvr>
                                        <p:cTn id="7" dur="500"/>
                                        <p:tgtEl>
                                          <p:spTgt spid="240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blinds(horizontal)">
                                      <p:cBhvr>
                                        <p:cTn id="12" dur="500"/>
                                        <p:tgtEl>
                                          <p:spTgt spid="240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0643">
                                            <p:txEl>
                                              <p:pRg st="2" end="2"/>
                                            </p:txEl>
                                          </p:spTgt>
                                        </p:tgtEl>
                                        <p:attrNameLst>
                                          <p:attrName>style.visibility</p:attrName>
                                        </p:attrNameLst>
                                      </p:cBhvr>
                                      <p:to>
                                        <p:strVal val="visible"/>
                                      </p:to>
                                    </p:set>
                                    <p:animEffect transition="in" filter="blinds(horizontal)">
                                      <p:cBhvr>
                                        <p:cTn id="17" dur="500"/>
                                        <p:tgtEl>
                                          <p:spTgt spid="240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blinds(horizontal)">
                                      <p:cBhvr>
                                        <p:cTn id="22" dur="500"/>
                                        <p:tgtEl>
                                          <p:spTgt spid="240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0643">
                                            <p:txEl>
                                              <p:pRg st="5" end="5"/>
                                            </p:txEl>
                                          </p:spTgt>
                                        </p:tgtEl>
                                        <p:attrNameLst>
                                          <p:attrName>style.visibility</p:attrName>
                                        </p:attrNameLst>
                                      </p:cBhvr>
                                      <p:to>
                                        <p:strVal val="visible"/>
                                      </p:to>
                                    </p:set>
                                    <p:animEffect transition="in" filter="blinds(horizontal)">
                                      <p:cBhvr>
                                        <p:cTn id="27" dur="500"/>
                                        <p:tgtEl>
                                          <p:spTgt spid="2406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0643">
                                            <p:txEl>
                                              <p:pRg st="6" end="6"/>
                                            </p:txEl>
                                          </p:spTgt>
                                        </p:tgtEl>
                                        <p:attrNameLst>
                                          <p:attrName>style.visibility</p:attrName>
                                        </p:attrNameLst>
                                      </p:cBhvr>
                                      <p:to>
                                        <p:strVal val="visible"/>
                                      </p:to>
                                    </p:set>
                                    <p:animEffect transition="in" filter="blinds(horizontal)">
                                      <p:cBhvr>
                                        <p:cTn id="32" dur="500"/>
                                        <p:tgtEl>
                                          <p:spTgt spid="2406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0643">
                                            <p:txEl>
                                              <p:pRg st="7" end="7"/>
                                            </p:txEl>
                                          </p:spTgt>
                                        </p:tgtEl>
                                        <p:attrNameLst>
                                          <p:attrName>style.visibility</p:attrName>
                                        </p:attrNameLst>
                                      </p:cBhvr>
                                      <p:to>
                                        <p:strVal val="visible"/>
                                      </p:to>
                                    </p:set>
                                    <p:animEffect transition="in" filter="blinds(horizontal)">
                                      <p:cBhvr>
                                        <p:cTn id="37" dur="500"/>
                                        <p:tgtEl>
                                          <p:spTgt spid="24064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0643">
                                            <p:txEl>
                                              <p:pRg st="8" end="8"/>
                                            </p:txEl>
                                          </p:spTgt>
                                        </p:tgtEl>
                                        <p:attrNameLst>
                                          <p:attrName>style.visibility</p:attrName>
                                        </p:attrNameLst>
                                      </p:cBhvr>
                                      <p:to>
                                        <p:strVal val="visible"/>
                                      </p:to>
                                    </p:set>
                                    <p:animEffect transition="in" filter="blinds(horizontal)">
                                      <p:cBhvr>
                                        <p:cTn id="42" dur="500"/>
                                        <p:tgtEl>
                                          <p:spTgt spid="240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762000" y="285953"/>
            <a:ext cx="7772399" cy="697230"/>
          </a:xfrm>
        </p:spPr>
        <p:txBody>
          <a:bodyPr/>
          <a:lstStyle/>
          <a:p>
            <a:r>
              <a:rPr lang="en-US" sz="3200" dirty="0"/>
              <a:t>What resources, objects, things?</a:t>
            </a:r>
            <a:endParaRPr lang="en-US" dirty="0"/>
          </a:p>
        </p:txBody>
      </p:sp>
      <p:sp>
        <p:nvSpPr>
          <p:cNvPr id="29699" name="Rectangle 1027"/>
          <p:cNvSpPr>
            <a:spLocks noGrp="1" noChangeArrowheads="1"/>
          </p:cNvSpPr>
          <p:nvPr>
            <p:ph type="body" sz="half" idx="4294967295"/>
          </p:nvPr>
        </p:nvSpPr>
        <p:spPr>
          <a:xfrm>
            <a:off x="1112838" y="1233488"/>
            <a:ext cx="3473450" cy="4481512"/>
          </a:xfrm>
          <a:prstGeom prst="rect">
            <a:avLst/>
          </a:prstGeom>
        </p:spPr>
        <p:txBody>
          <a:bodyPr/>
          <a:lstStyle/>
          <a:p>
            <a:pPr lvl="1"/>
            <a:r>
              <a:rPr lang="en-US" dirty="0">
                <a:latin typeface="Verdana" pitchFamily="34" charset="0"/>
                <a:ea typeface="Verdana" pitchFamily="34" charset="0"/>
                <a:cs typeface="Verdana" pitchFamily="34" charset="0"/>
              </a:rPr>
              <a:t>HTML documents</a:t>
            </a:r>
          </a:p>
          <a:p>
            <a:pPr lvl="1"/>
            <a:r>
              <a:rPr lang="en-US" dirty="0">
                <a:latin typeface="Verdana" pitchFamily="34" charset="0"/>
                <a:ea typeface="Verdana" pitchFamily="34" charset="0"/>
                <a:cs typeface="Verdana" pitchFamily="34" charset="0"/>
              </a:rPr>
              <a:t>digital images</a:t>
            </a:r>
          </a:p>
          <a:p>
            <a:pPr lvl="1"/>
            <a:r>
              <a:rPr lang="en-US" dirty="0">
                <a:latin typeface="Verdana" pitchFamily="34" charset="0"/>
                <a:ea typeface="Verdana" pitchFamily="34" charset="0"/>
                <a:cs typeface="Verdana" pitchFamily="34" charset="0"/>
              </a:rPr>
              <a:t>databases</a:t>
            </a:r>
          </a:p>
          <a:p>
            <a:pPr lvl="1"/>
            <a:r>
              <a:rPr lang="en-US" dirty="0">
                <a:latin typeface="Verdana" pitchFamily="34" charset="0"/>
                <a:ea typeface="Verdana" pitchFamily="34" charset="0"/>
                <a:cs typeface="Verdana" pitchFamily="34" charset="0"/>
              </a:rPr>
              <a:t>books</a:t>
            </a:r>
          </a:p>
          <a:p>
            <a:pPr lvl="1"/>
            <a:r>
              <a:rPr lang="en-US" dirty="0">
                <a:latin typeface="Verdana" pitchFamily="34" charset="0"/>
                <a:ea typeface="Verdana" pitchFamily="34" charset="0"/>
                <a:cs typeface="Verdana" pitchFamily="34" charset="0"/>
              </a:rPr>
              <a:t>museum objects</a:t>
            </a:r>
          </a:p>
          <a:p>
            <a:pPr lvl="1"/>
            <a:r>
              <a:rPr lang="en-US" dirty="0">
                <a:latin typeface="Verdana" pitchFamily="34" charset="0"/>
                <a:ea typeface="Verdana" pitchFamily="34" charset="0"/>
                <a:cs typeface="Verdana" pitchFamily="34" charset="0"/>
              </a:rPr>
              <a:t>archival records</a:t>
            </a:r>
          </a:p>
        </p:txBody>
      </p:sp>
      <p:sp>
        <p:nvSpPr>
          <p:cNvPr id="29700" name="Rectangle 1028"/>
          <p:cNvSpPr>
            <a:spLocks noGrp="1" noChangeArrowheads="1"/>
          </p:cNvSpPr>
          <p:nvPr>
            <p:ph type="body" sz="half" idx="2"/>
          </p:nvPr>
        </p:nvSpPr>
        <p:spPr>
          <a:xfrm>
            <a:off x="4556760" y="1264920"/>
            <a:ext cx="3977640" cy="2031325"/>
          </a:xfrm>
        </p:spPr>
        <p:txBody>
          <a:bodyPr/>
          <a:lstStyle/>
          <a:p>
            <a:pPr lvl="1"/>
            <a:r>
              <a:rPr lang="en-US" dirty="0">
                <a:latin typeface="Verdana" pitchFamily="34" charset="0"/>
                <a:ea typeface="Verdana" pitchFamily="34" charset="0"/>
                <a:cs typeface="Verdana" pitchFamily="34" charset="0"/>
              </a:rPr>
              <a:t>collections</a:t>
            </a:r>
          </a:p>
          <a:p>
            <a:pPr lvl="1"/>
            <a:r>
              <a:rPr lang="en-US" dirty="0">
                <a:latin typeface="Verdana" pitchFamily="34" charset="0"/>
                <a:ea typeface="Verdana" pitchFamily="34" charset="0"/>
                <a:cs typeface="Verdana" pitchFamily="34" charset="0"/>
              </a:rPr>
              <a:t>services</a:t>
            </a:r>
          </a:p>
          <a:p>
            <a:pPr lvl="1"/>
            <a:r>
              <a:rPr lang="en-US" dirty="0">
                <a:latin typeface="Verdana" pitchFamily="34" charset="0"/>
                <a:ea typeface="Verdana" pitchFamily="34" charset="0"/>
                <a:cs typeface="Verdana" pitchFamily="34" charset="0"/>
              </a:rPr>
              <a:t>physical places</a:t>
            </a:r>
          </a:p>
          <a:p>
            <a:pPr lvl="1"/>
            <a:r>
              <a:rPr lang="en-US" dirty="0">
                <a:latin typeface="Verdana" pitchFamily="34" charset="0"/>
                <a:ea typeface="Verdana" pitchFamily="34" charset="0"/>
                <a:cs typeface="Verdana" pitchFamily="34" charset="0"/>
              </a:rPr>
              <a:t>People</a:t>
            </a:r>
          </a:p>
          <a:p>
            <a:pPr lvl="1"/>
            <a:r>
              <a:rPr lang="en-US" dirty="0">
                <a:latin typeface="Verdana" pitchFamily="34" charset="0"/>
                <a:ea typeface="Verdana" pitchFamily="34" charset="0"/>
                <a:cs typeface="Verdana" pitchFamily="34" charset="0"/>
              </a:rPr>
              <a:t>concepts</a:t>
            </a:r>
          </a:p>
          <a:p>
            <a:pPr lvl="1"/>
            <a:r>
              <a:rPr lang="en-US" dirty="0">
                <a:latin typeface="Verdana" pitchFamily="34" charset="0"/>
                <a:ea typeface="Verdana" pitchFamily="34" charset="0"/>
                <a:cs typeface="Verdana" pitchFamily="34" charset="0"/>
              </a:rPr>
              <a:t>events</a:t>
            </a:r>
          </a:p>
          <a:p>
            <a:endParaRPr lang="en-US" sz="2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7" dur="500"/>
                                        <p:tgtEl>
                                          <p:spTgt spid="29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22" dur="500"/>
                                        <p:tgtEl>
                                          <p:spTgt spid="29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blinds(horizontal)">
                                      <p:cBhvr>
                                        <p:cTn id="27" dur="500"/>
                                        <p:tgtEl>
                                          <p:spTgt spid="29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blinds(horizontal)">
                                      <p:cBhvr>
                                        <p:cTn id="32" dur="500"/>
                                        <p:tgtEl>
                                          <p:spTgt spid="296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700">
                                            <p:txEl>
                                              <p:pRg st="0" end="0"/>
                                            </p:txEl>
                                          </p:spTgt>
                                        </p:tgtEl>
                                        <p:attrNameLst>
                                          <p:attrName>style.visibility</p:attrName>
                                        </p:attrNameLst>
                                      </p:cBhvr>
                                      <p:to>
                                        <p:strVal val="visible"/>
                                      </p:to>
                                    </p:set>
                                    <p:animEffect transition="in" filter="blinds(horizontal)">
                                      <p:cBhvr>
                                        <p:cTn id="37" dur="500"/>
                                        <p:tgtEl>
                                          <p:spTgt spid="2970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700">
                                            <p:txEl>
                                              <p:pRg st="1" end="1"/>
                                            </p:txEl>
                                          </p:spTgt>
                                        </p:tgtEl>
                                        <p:attrNameLst>
                                          <p:attrName>style.visibility</p:attrName>
                                        </p:attrNameLst>
                                      </p:cBhvr>
                                      <p:to>
                                        <p:strVal val="visible"/>
                                      </p:to>
                                    </p:set>
                                    <p:animEffect transition="in" filter="blinds(horizontal)">
                                      <p:cBhvr>
                                        <p:cTn id="42" dur="500"/>
                                        <p:tgtEl>
                                          <p:spTgt spid="2970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700">
                                            <p:txEl>
                                              <p:pRg st="2" end="2"/>
                                            </p:txEl>
                                          </p:spTgt>
                                        </p:tgtEl>
                                        <p:attrNameLst>
                                          <p:attrName>style.visibility</p:attrName>
                                        </p:attrNameLst>
                                      </p:cBhvr>
                                      <p:to>
                                        <p:strVal val="visible"/>
                                      </p:to>
                                    </p:set>
                                    <p:animEffect transition="in" filter="blinds(horizontal)">
                                      <p:cBhvr>
                                        <p:cTn id="47" dur="500"/>
                                        <p:tgtEl>
                                          <p:spTgt spid="2970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700">
                                            <p:txEl>
                                              <p:pRg st="3" end="3"/>
                                            </p:txEl>
                                          </p:spTgt>
                                        </p:tgtEl>
                                        <p:attrNameLst>
                                          <p:attrName>style.visibility</p:attrName>
                                        </p:attrNameLst>
                                      </p:cBhvr>
                                      <p:to>
                                        <p:strVal val="visible"/>
                                      </p:to>
                                    </p:set>
                                    <p:animEffect transition="in" filter="blinds(horizontal)">
                                      <p:cBhvr>
                                        <p:cTn id="52" dur="500"/>
                                        <p:tgtEl>
                                          <p:spTgt spid="2970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9700">
                                            <p:txEl>
                                              <p:pRg st="4" end="4"/>
                                            </p:txEl>
                                          </p:spTgt>
                                        </p:tgtEl>
                                        <p:attrNameLst>
                                          <p:attrName>style.visibility</p:attrName>
                                        </p:attrNameLst>
                                      </p:cBhvr>
                                      <p:to>
                                        <p:strVal val="visible"/>
                                      </p:to>
                                    </p:set>
                                    <p:animEffect transition="in" filter="blinds(horizontal)">
                                      <p:cBhvr>
                                        <p:cTn id="57" dur="500"/>
                                        <p:tgtEl>
                                          <p:spTgt spid="29700">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9700">
                                            <p:txEl>
                                              <p:pRg st="5" end="5"/>
                                            </p:txEl>
                                          </p:spTgt>
                                        </p:tgtEl>
                                        <p:attrNameLst>
                                          <p:attrName>style.visibility</p:attrName>
                                        </p:attrNameLst>
                                      </p:cBhvr>
                                      <p:to>
                                        <p:strVal val="visible"/>
                                      </p:to>
                                    </p:set>
                                    <p:animEffect transition="in" filter="blinds(horizontal)">
                                      <p:cBhvr>
                                        <p:cTn id="62" dur="500"/>
                                        <p:tgtEl>
                                          <p:spTgt spid="297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868362"/>
          </a:xfrm>
        </p:spPr>
        <p:txBody>
          <a:bodyPr>
            <a:normAutofit/>
          </a:bodyPr>
          <a:lstStyle/>
          <a:p>
            <a:r>
              <a:rPr lang="en-US" sz="3600" dirty="0"/>
              <a:t>Types of Statistics</a:t>
            </a:r>
          </a:p>
        </p:txBody>
      </p:sp>
      <p:sp>
        <p:nvSpPr>
          <p:cNvPr id="3" name="Content Placeholder 2"/>
          <p:cNvSpPr>
            <a:spLocks noGrp="1"/>
          </p:cNvSpPr>
          <p:nvPr>
            <p:ph sz="quarter" idx="1"/>
          </p:nvPr>
        </p:nvSpPr>
        <p:spPr>
          <a:xfrm>
            <a:off x="457200" y="1143002"/>
            <a:ext cx="8305800" cy="3877985"/>
          </a:xfrm>
        </p:spPr>
        <p:txBody>
          <a:bodyPr/>
          <a:lstStyle/>
          <a:p>
            <a:r>
              <a:rPr lang="en-US" sz="2800" b="1" i="1" u="sng" dirty="0">
                <a:solidFill>
                  <a:srgbClr val="FF0000"/>
                </a:solidFill>
              </a:rPr>
              <a:t>Descriptive Statistics:</a:t>
            </a:r>
          </a:p>
          <a:p>
            <a:pPr>
              <a:buNone/>
            </a:pPr>
            <a:r>
              <a:rPr lang="en-US" sz="2800" dirty="0" smtClean="0"/>
              <a:t>We </a:t>
            </a:r>
            <a:r>
              <a:rPr lang="en-US" sz="2800" dirty="0"/>
              <a:t>simply select the group in which we are interested , collect the data, summarize the findings through table, graph or charts.</a:t>
            </a:r>
          </a:p>
          <a:p>
            <a:pPr>
              <a:buNone/>
            </a:pPr>
            <a:endParaRPr lang="en-US" sz="2800" dirty="0"/>
          </a:p>
          <a:p>
            <a:r>
              <a:rPr lang="en-US" sz="2800" b="1" i="1" u="sng" dirty="0">
                <a:solidFill>
                  <a:srgbClr val="FF0000"/>
                </a:solidFill>
              </a:rPr>
              <a:t>Inferential Statistics: </a:t>
            </a:r>
          </a:p>
          <a:p>
            <a:pPr>
              <a:buNone/>
            </a:pPr>
            <a:r>
              <a:rPr lang="en-US" sz="2800" dirty="0" smtClean="0"/>
              <a:t>The </a:t>
            </a:r>
            <a:r>
              <a:rPr lang="en-US" sz="2800" dirty="0"/>
              <a:t>data is taken from sample and the conclusions are drawn and are then generalized to population</a:t>
            </a:r>
            <a:r>
              <a:rPr lang="en-US" sz="2800" dirty="0">
                <a:solidFill>
                  <a:srgbClr val="FF0000"/>
                </a:solidFill>
              </a:rPr>
              <a:t>.</a:t>
            </a:r>
          </a:p>
          <a:p>
            <a:endParaRPr lang="en-US" sz="2800" dirty="0">
              <a:solidFill>
                <a:srgbClr val="FF0000"/>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85953"/>
            <a:ext cx="8153399" cy="697230"/>
          </a:xfrm>
        </p:spPr>
        <p:txBody>
          <a:bodyPr/>
          <a:lstStyle/>
          <a:p>
            <a:r>
              <a:rPr lang="en-US" sz="3600" dirty="0"/>
              <a:t>What operations?</a:t>
            </a:r>
            <a:endParaRPr lang="en-US" dirty="0"/>
          </a:p>
        </p:txBody>
      </p:sp>
      <p:sp>
        <p:nvSpPr>
          <p:cNvPr id="28675" name="Rectangle 3"/>
          <p:cNvSpPr>
            <a:spLocks noGrp="1" noChangeArrowheads="1"/>
          </p:cNvSpPr>
          <p:nvPr>
            <p:ph type="body" idx="1"/>
          </p:nvPr>
        </p:nvSpPr>
        <p:spPr>
          <a:xfrm>
            <a:off x="535940" y="1296412"/>
            <a:ext cx="8073390" cy="3046988"/>
          </a:xfrm>
        </p:spPr>
        <p:txBody>
          <a:bodyPr/>
          <a:lstStyle/>
          <a:p>
            <a:pPr lvl="1"/>
            <a:r>
              <a:rPr lang="en-US" dirty="0">
                <a:latin typeface="Verdana" pitchFamily="34" charset="0"/>
                <a:ea typeface="Verdana" pitchFamily="34" charset="0"/>
                <a:cs typeface="Verdana" pitchFamily="34" charset="0"/>
              </a:rPr>
              <a:t>Different “</a:t>
            </a:r>
            <a:r>
              <a:rPr lang="en-US" dirty="0" err="1">
                <a:latin typeface="Verdana" pitchFamily="34" charset="0"/>
                <a:ea typeface="Verdana" pitchFamily="34" charset="0"/>
                <a:cs typeface="Verdana" pitchFamily="34" charset="0"/>
              </a:rPr>
              <a:t>flavours</a:t>
            </a:r>
            <a:r>
              <a:rPr lang="en-US" dirty="0">
                <a:latin typeface="Verdana" pitchFamily="34" charset="0"/>
                <a:ea typeface="Verdana" pitchFamily="34" charset="0"/>
                <a:cs typeface="Verdana" pitchFamily="34" charset="0"/>
              </a:rPr>
              <a:t>” of metadata serve different purposes</a:t>
            </a:r>
          </a:p>
          <a:p>
            <a:pPr lvl="2"/>
            <a:r>
              <a:rPr lang="en-US" dirty="0">
                <a:latin typeface="Verdana" pitchFamily="34" charset="0"/>
                <a:ea typeface="Verdana" pitchFamily="34" charset="0"/>
                <a:cs typeface="Verdana" pitchFamily="34" charset="0"/>
              </a:rPr>
              <a:t>simple, generic vs. rich, specific</a:t>
            </a:r>
          </a:p>
          <a:p>
            <a:pPr lvl="2"/>
            <a:r>
              <a:rPr lang="en-US" dirty="0">
                <a:latin typeface="Verdana" pitchFamily="34" charset="0"/>
                <a:ea typeface="Verdana" pitchFamily="34" charset="0"/>
                <a:cs typeface="Verdana" pitchFamily="34" charset="0"/>
              </a:rPr>
              <a:t>published widely vs. shared within community vs. used by resource owner/manager  </a:t>
            </a:r>
          </a:p>
          <a:p>
            <a:pPr lvl="2"/>
            <a:endParaRPr lang="en-US" dirty="0">
              <a:latin typeface="Verdana" pitchFamily="34" charset="0"/>
              <a:ea typeface="Verdana" pitchFamily="34" charset="0"/>
              <a:cs typeface="Verdana" pitchFamily="34" charset="0"/>
            </a:endParaRPr>
          </a:p>
          <a:p>
            <a:pPr lvl="1"/>
            <a:r>
              <a:rPr lang="en-US" dirty="0">
                <a:latin typeface="Verdana" pitchFamily="34" charset="0"/>
                <a:ea typeface="Verdana" pitchFamily="34" charset="0"/>
                <a:cs typeface="Verdana" pitchFamily="34" charset="0"/>
              </a:rPr>
              <a:t>Owner / manager / provider wants to</a:t>
            </a:r>
          </a:p>
          <a:p>
            <a:pPr lvl="2"/>
            <a:r>
              <a:rPr lang="en-US" dirty="0">
                <a:latin typeface="Verdana" pitchFamily="34" charset="0"/>
                <a:ea typeface="Verdana" pitchFamily="34" charset="0"/>
                <a:cs typeface="Verdana" pitchFamily="34" charset="0"/>
              </a:rPr>
              <a:t>establish control of resources</a:t>
            </a:r>
          </a:p>
          <a:p>
            <a:pPr lvl="2"/>
            <a:r>
              <a:rPr lang="en-US" dirty="0">
                <a:latin typeface="Verdana" pitchFamily="34" charset="0"/>
                <a:ea typeface="Verdana" pitchFamily="34" charset="0"/>
                <a:cs typeface="Verdana" pitchFamily="34" charset="0"/>
              </a:rPr>
              <a:t>administer/manage resources (through time)</a:t>
            </a:r>
          </a:p>
          <a:p>
            <a:pPr lvl="2"/>
            <a:r>
              <a:rPr lang="en-US" dirty="0">
                <a:latin typeface="Verdana" pitchFamily="34" charset="0"/>
                <a:ea typeface="Verdana" pitchFamily="34" charset="0"/>
                <a:cs typeface="Verdana" pitchFamily="34" charset="0"/>
              </a:rPr>
              <a:t>disclose/promote resources</a:t>
            </a:r>
          </a:p>
          <a:p>
            <a:pPr lvl="2"/>
            <a:r>
              <a:rPr lang="en-US" dirty="0">
                <a:latin typeface="Verdana" pitchFamily="34" charset="0"/>
                <a:ea typeface="Verdana" pitchFamily="34" charset="0"/>
                <a:cs typeface="Verdana" pitchFamily="34" charset="0"/>
              </a:rPr>
              <a:t>enable and control access/use of resources</a:t>
            </a:r>
          </a:p>
          <a:p>
            <a:pPr lvl="2"/>
            <a:r>
              <a:rPr lang="en-US" dirty="0" err="1">
                <a:latin typeface="Verdana" pitchFamily="34" charset="0"/>
                <a:ea typeface="Verdana" pitchFamily="34" charset="0"/>
                <a:cs typeface="Verdana" pitchFamily="34" charset="0"/>
              </a:rPr>
              <a:t>contextualise</a:t>
            </a:r>
            <a:r>
              <a:rPr lang="en-US" dirty="0">
                <a:latin typeface="Verdana" pitchFamily="34" charset="0"/>
                <a:ea typeface="Verdana" pitchFamily="34" charset="0"/>
                <a:cs typeface="Verdana" pitchFamily="34" charset="0"/>
              </a:rPr>
              <a:t> resources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5" dur="500"/>
                                        <p:tgtEl>
                                          <p:spTgt spid="286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0" dur="500"/>
                                        <p:tgtEl>
                                          <p:spTgt spid="2867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5" dur="500"/>
                                        <p:tgtEl>
                                          <p:spTgt spid="28675">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28" dur="500"/>
                                        <p:tgtEl>
                                          <p:spTgt spid="28675">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31" dur="500"/>
                                        <p:tgtEl>
                                          <p:spTgt spid="28675">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34" dur="500"/>
                                        <p:tgtEl>
                                          <p:spTgt spid="28675">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8675">
                                            <p:txEl>
                                              <p:pRg st="9" end="9"/>
                                            </p:txEl>
                                          </p:spTgt>
                                        </p:tgtEl>
                                        <p:attrNameLst>
                                          <p:attrName>style.visibility</p:attrName>
                                        </p:attrNameLst>
                                      </p:cBhvr>
                                      <p:to>
                                        <p:strVal val="visible"/>
                                      </p:to>
                                    </p:set>
                                    <p:animEffect transition="in" filter="blinds(horizontal)">
                                      <p:cBhvr>
                                        <p:cTn id="37"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09600" y="285953"/>
            <a:ext cx="8077199" cy="697230"/>
          </a:xfrm>
        </p:spPr>
        <p:txBody>
          <a:bodyPr/>
          <a:lstStyle/>
          <a:p>
            <a:r>
              <a:rPr lang="en-US" sz="3600" dirty="0"/>
              <a:t>What operations? (2)</a:t>
            </a:r>
            <a:endParaRPr lang="en-US" dirty="0"/>
          </a:p>
        </p:txBody>
      </p:sp>
      <p:sp>
        <p:nvSpPr>
          <p:cNvPr id="183299" name="Rectangle 3"/>
          <p:cNvSpPr>
            <a:spLocks noGrp="1" noChangeArrowheads="1"/>
          </p:cNvSpPr>
          <p:nvPr>
            <p:ph type="body" idx="1"/>
          </p:nvPr>
        </p:nvSpPr>
        <p:spPr>
          <a:xfrm>
            <a:off x="535940" y="1052778"/>
            <a:ext cx="8073390" cy="1938992"/>
          </a:xfrm>
        </p:spPr>
        <p:txBody>
          <a:bodyPr/>
          <a:lstStyle/>
          <a:p>
            <a:pPr lvl="1"/>
            <a:r>
              <a:rPr lang="en-US" dirty="0">
                <a:latin typeface="Verdana" pitchFamily="34" charset="0"/>
                <a:ea typeface="Verdana" pitchFamily="34" charset="0"/>
                <a:cs typeface="Verdana" pitchFamily="34" charset="0"/>
              </a:rPr>
              <a:t>End user wants to</a:t>
            </a:r>
          </a:p>
          <a:p>
            <a:pPr lvl="2"/>
            <a:r>
              <a:rPr lang="en-US" dirty="0">
                <a:latin typeface="Verdana" pitchFamily="34" charset="0"/>
                <a:ea typeface="Verdana" pitchFamily="34" charset="0"/>
                <a:cs typeface="Verdana" pitchFamily="34" charset="0"/>
              </a:rPr>
              <a:t>find</a:t>
            </a:r>
          </a:p>
          <a:p>
            <a:pPr lvl="2"/>
            <a:r>
              <a:rPr lang="en-US" dirty="0">
                <a:latin typeface="Verdana" pitchFamily="34" charset="0"/>
                <a:ea typeface="Verdana" pitchFamily="34" charset="0"/>
                <a:cs typeface="Verdana" pitchFamily="34" charset="0"/>
              </a:rPr>
              <a:t>identify</a:t>
            </a:r>
          </a:p>
          <a:p>
            <a:pPr lvl="2"/>
            <a:r>
              <a:rPr lang="en-US" dirty="0">
                <a:latin typeface="Verdana" pitchFamily="34" charset="0"/>
                <a:ea typeface="Verdana" pitchFamily="34" charset="0"/>
                <a:cs typeface="Verdana" pitchFamily="34" charset="0"/>
              </a:rPr>
              <a:t>select</a:t>
            </a:r>
          </a:p>
          <a:p>
            <a:pPr lvl="2"/>
            <a:r>
              <a:rPr lang="en-US" dirty="0">
                <a:latin typeface="Verdana" pitchFamily="34" charset="0"/>
                <a:ea typeface="Verdana" pitchFamily="34" charset="0"/>
                <a:cs typeface="Verdana" pitchFamily="34" charset="0"/>
              </a:rPr>
              <a:t>obtain/use</a:t>
            </a:r>
          </a:p>
          <a:p>
            <a:pPr lvl="2"/>
            <a:r>
              <a:rPr lang="en-US" dirty="0">
                <a:latin typeface="Verdana" pitchFamily="34" charset="0"/>
                <a:ea typeface="Verdana" pitchFamily="34" charset="0"/>
                <a:cs typeface="Verdana" pitchFamily="34" charset="0"/>
              </a:rPr>
              <a:t>Interpret</a:t>
            </a:r>
          </a:p>
          <a:p>
            <a:pPr lvl="2"/>
            <a:endParaRPr lang="en-US"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blinds(horizontal)">
                                      <p:cBhvr>
                                        <p:cTn id="7" dur="500"/>
                                        <p:tgtEl>
                                          <p:spTgt spid="183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blinds(horizontal)">
                                      <p:cBhvr>
                                        <p:cTn id="12" dur="500"/>
                                        <p:tgtEl>
                                          <p:spTgt spid="183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Effect transition="in" filter="blinds(horizontal)">
                                      <p:cBhvr>
                                        <p:cTn id="17" dur="500"/>
                                        <p:tgtEl>
                                          <p:spTgt spid="183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3299">
                                            <p:txEl>
                                              <p:pRg st="3" end="3"/>
                                            </p:txEl>
                                          </p:spTgt>
                                        </p:tgtEl>
                                        <p:attrNameLst>
                                          <p:attrName>style.visibility</p:attrName>
                                        </p:attrNameLst>
                                      </p:cBhvr>
                                      <p:to>
                                        <p:strVal val="visible"/>
                                      </p:to>
                                    </p:set>
                                    <p:animEffect transition="in" filter="blinds(horizontal)">
                                      <p:cBhvr>
                                        <p:cTn id="22" dur="500"/>
                                        <p:tgtEl>
                                          <p:spTgt spid="183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3299">
                                            <p:txEl>
                                              <p:pRg st="4" end="4"/>
                                            </p:txEl>
                                          </p:spTgt>
                                        </p:tgtEl>
                                        <p:attrNameLst>
                                          <p:attrName>style.visibility</p:attrName>
                                        </p:attrNameLst>
                                      </p:cBhvr>
                                      <p:to>
                                        <p:strVal val="visible"/>
                                      </p:to>
                                    </p:set>
                                    <p:animEffect transition="in" filter="blinds(horizontal)">
                                      <p:cBhvr>
                                        <p:cTn id="27" dur="500"/>
                                        <p:tgtEl>
                                          <p:spTgt spid="183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3299">
                                            <p:txEl>
                                              <p:pRg st="5" end="5"/>
                                            </p:txEl>
                                          </p:spTgt>
                                        </p:tgtEl>
                                        <p:attrNameLst>
                                          <p:attrName>style.visibility</p:attrName>
                                        </p:attrNameLst>
                                      </p:cBhvr>
                                      <p:to>
                                        <p:strVal val="visible"/>
                                      </p:to>
                                    </p:set>
                                    <p:animEffect transition="in" filter="blinds(horizontal)">
                                      <p:cBhvr>
                                        <p:cTn id="32" dur="500"/>
                                        <p:tgtEl>
                                          <p:spTgt spid="183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285953"/>
            <a:ext cx="8381999" cy="697230"/>
          </a:xfrm>
        </p:spPr>
        <p:txBody>
          <a:bodyPr/>
          <a:lstStyle/>
          <a:p>
            <a:r>
              <a:rPr lang="en-US" sz="3200" dirty="0"/>
              <a:t>What information required in metadata?</a:t>
            </a:r>
            <a:endParaRPr lang="en-GB" sz="3200" dirty="0"/>
          </a:p>
        </p:txBody>
      </p:sp>
      <p:sp>
        <p:nvSpPr>
          <p:cNvPr id="188419" name="Rectangle 3"/>
          <p:cNvSpPr>
            <a:spLocks noGrp="1" noChangeArrowheads="1"/>
          </p:cNvSpPr>
          <p:nvPr>
            <p:ph type="body" idx="1"/>
          </p:nvPr>
        </p:nvSpPr>
        <p:spPr>
          <a:xfrm>
            <a:off x="535940" y="1344811"/>
            <a:ext cx="8073390" cy="3600986"/>
          </a:xfrm>
        </p:spPr>
        <p:txBody>
          <a:bodyPr/>
          <a:lstStyle/>
          <a:p>
            <a:pPr lvl="1"/>
            <a:r>
              <a:rPr lang="en-GB" dirty="0">
                <a:latin typeface="Verdana" pitchFamily="34" charset="0"/>
                <a:ea typeface="Verdana" pitchFamily="34" charset="0"/>
                <a:cs typeface="Verdana" pitchFamily="34" charset="0"/>
              </a:rPr>
              <a:t>No “one size fits all” solution</a:t>
            </a:r>
          </a:p>
          <a:p>
            <a:pPr lvl="1"/>
            <a:endParaRPr lang="en-GB" dirty="0">
              <a:latin typeface="Verdana" pitchFamily="34" charset="0"/>
              <a:ea typeface="Verdana" pitchFamily="34" charset="0"/>
              <a:cs typeface="Verdana" pitchFamily="34" charset="0"/>
            </a:endParaRPr>
          </a:p>
          <a:p>
            <a:pPr lvl="1"/>
            <a:r>
              <a:rPr lang="en-GB" dirty="0">
                <a:latin typeface="Verdana" pitchFamily="34" charset="0"/>
                <a:ea typeface="Verdana" pitchFamily="34" charset="0"/>
                <a:cs typeface="Verdana" pitchFamily="34" charset="0"/>
              </a:rPr>
              <a:t>Depends on operation which metadata supports</a:t>
            </a:r>
          </a:p>
          <a:p>
            <a:pPr lvl="1"/>
            <a:endParaRPr lang="en-GB" dirty="0">
              <a:latin typeface="Verdana" pitchFamily="34" charset="0"/>
              <a:ea typeface="Verdana" pitchFamily="34" charset="0"/>
              <a:cs typeface="Verdana" pitchFamily="34" charset="0"/>
            </a:endParaRPr>
          </a:p>
          <a:p>
            <a:pPr lvl="1"/>
            <a:r>
              <a:rPr lang="en-GB" dirty="0">
                <a:latin typeface="Verdana" pitchFamily="34" charset="0"/>
                <a:ea typeface="Verdana" pitchFamily="34" charset="0"/>
                <a:cs typeface="Verdana" pitchFamily="34" charset="0"/>
              </a:rPr>
              <a:t>Refer to </a:t>
            </a:r>
            <a:r>
              <a:rPr lang="en-GB" b="1" dirty="0">
                <a:latin typeface="Verdana" pitchFamily="34" charset="0"/>
                <a:ea typeface="Verdana" pitchFamily="34" charset="0"/>
                <a:cs typeface="Verdana" pitchFamily="34" charset="0"/>
              </a:rPr>
              <a:t>standards</a:t>
            </a:r>
            <a:r>
              <a:rPr lang="en-GB" dirty="0">
                <a:latin typeface="Verdana" pitchFamily="34" charset="0"/>
                <a:ea typeface="Verdana" pitchFamily="34" charset="0"/>
                <a:cs typeface="Verdana" pitchFamily="34" charset="0"/>
              </a:rPr>
              <a:t>:</a:t>
            </a:r>
          </a:p>
          <a:p>
            <a:pPr lvl="2"/>
            <a:r>
              <a:rPr lang="en-US" dirty="0">
                <a:latin typeface="Verdana" pitchFamily="34" charset="0"/>
                <a:ea typeface="Verdana" pitchFamily="34" charset="0"/>
                <a:cs typeface="Verdana" pitchFamily="34" charset="0"/>
              </a:rPr>
              <a:t>Benefit of others’ experience, expertise</a:t>
            </a:r>
          </a:p>
          <a:p>
            <a:pPr lvl="2"/>
            <a:r>
              <a:rPr lang="en-US" dirty="0">
                <a:latin typeface="Verdana" pitchFamily="34" charset="0"/>
                <a:ea typeface="Verdana" pitchFamily="34" charset="0"/>
                <a:cs typeface="Verdana" pitchFamily="34" charset="0"/>
              </a:rPr>
              <a:t>Provide basis for good practice</a:t>
            </a:r>
          </a:p>
          <a:p>
            <a:pPr lvl="2"/>
            <a:r>
              <a:rPr lang="en-US" dirty="0">
                <a:latin typeface="Verdana" pitchFamily="34" charset="0"/>
                <a:ea typeface="Verdana" pitchFamily="34" charset="0"/>
                <a:cs typeface="Verdana" pitchFamily="34" charset="0"/>
              </a:rPr>
              <a:t>Reflect consensus, so facilitate exchange, access, interoperability</a:t>
            </a:r>
          </a:p>
          <a:p>
            <a:pPr lvl="2"/>
            <a:r>
              <a:rPr lang="en-US" dirty="0">
                <a:latin typeface="Verdana" pitchFamily="34" charset="0"/>
                <a:ea typeface="Verdana" pitchFamily="34" charset="0"/>
                <a:cs typeface="Verdana" pitchFamily="34" charset="0"/>
              </a:rPr>
              <a:t>May have support in software tools</a:t>
            </a:r>
          </a:p>
          <a:p>
            <a:pPr lvl="1"/>
            <a:endParaRPr lang="en-US" dirty="0">
              <a:latin typeface="Verdana" pitchFamily="34" charset="0"/>
              <a:ea typeface="Verdana" pitchFamily="34" charset="0"/>
              <a:cs typeface="Verdana" pitchFamily="34" charset="0"/>
            </a:endParaRPr>
          </a:p>
          <a:p>
            <a:pPr lvl="1"/>
            <a:r>
              <a:rPr lang="en-US" dirty="0">
                <a:latin typeface="Verdana" pitchFamily="34" charset="0"/>
                <a:ea typeface="Verdana" pitchFamily="34" charset="0"/>
                <a:cs typeface="Verdana" pitchFamily="34" charset="0"/>
              </a:rPr>
              <a:t>“Administrative” metadata</a:t>
            </a:r>
          </a:p>
          <a:p>
            <a:pPr lvl="1">
              <a:buFontTx/>
              <a:buNone/>
            </a:pPr>
            <a:endParaRPr lang="en-GB"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2" dur="500"/>
                                        <p:tgtEl>
                                          <p:spTgt spid="188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17" dur="500"/>
                                        <p:tgtEl>
                                          <p:spTgt spid="1884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22" dur="500"/>
                                        <p:tgtEl>
                                          <p:spTgt spid="188419">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88419">
                                            <p:txEl>
                                              <p:pRg st="6" end="6"/>
                                            </p:txEl>
                                          </p:spTgt>
                                        </p:tgtEl>
                                        <p:attrNameLst>
                                          <p:attrName>style.visibility</p:attrName>
                                        </p:attrNameLst>
                                      </p:cBhvr>
                                      <p:to>
                                        <p:strVal val="visible"/>
                                      </p:to>
                                    </p:set>
                                    <p:animEffect transition="in" filter="blinds(horizontal)">
                                      <p:cBhvr>
                                        <p:cTn id="25" dur="500"/>
                                        <p:tgtEl>
                                          <p:spTgt spid="18841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88419">
                                            <p:txEl>
                                              <p:pRg st="7" end="7"/>
                                            </p:txEl>
                                          </p:spTgt>
                                        </p:tgtEl>
                                        <p:attrNameLst>
                                          <p:attrName>style.visibility</p:attrName>
                                        </p:attrNameLst>
                                      </p:cBhvr>
                                      <p:to>
                                        <p:strVal val="visible"/>
                                      </p:to>
                                    </p:set>
                                    <p:animEffect transition="in" filter="blinds(horizontal)">
                                      <p:cBhvr>
                                        <p:cTn id="28" dur="500"/>
                                        <p:tgtEl>
                                          <p:spTgt spid="18841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88419">
                                            <p:txEl>
                                              <p:pRg st="8" end="8"/>
                                            </p:txEl>
                                          </p:spTgt>
                                        </p:tgtEl>
                                        <p:attrNameLst>
                                          <p:attrName>style.visibility</p:attrName>
                                        </p:attrNameLst>
                                      </p:cBhvr>
                                      <p:to>
                                        <p:strVal val="visible"/>
                                      </p:to>
                                    </p:set>
                                    <p:animEffect transition="in" filter="blinds(horizontal)">
                                      <p:cBhvr>
                                        <p:cTn id="31" dur="500"/>
                                        <p:tgtEl>
                                          <p:spTgt spid="18841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8419">
                                            <p:txEl>
                                              <p:pRg st="10" end="10"/>
                                            </p:txEl>
                                          </p:spTgt>
                                        </p:tgtEl>
                                        <p:attrNameLst>
                                          <p:attrName>style.visibility</p:attrName>
                                        </p:attrNameLst>
                                      </p:cBhvr>
                                      <p:to>
                                        <p:strVal val="visible"/>
                                      </p:to>
                                    </p:set>
                                    <p:animEffect transition="in" filter="blinds(horizontal)">
                                      <p:cBhvr>
                                        <p:cTn id="36" dur="500"/>
                                        <p:tgtEl>
                                          <p:spTgt spid="1884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61899"/>
            <a:ext cx="8077199" cy="696595"/>
          </a:xfrm>
          <a:prstGeom prst="rect">
            <a:avLst/>
          </a:prstGeom>
        </p:spPr>
        <p:txBody>
          <a:bodyPr vert="horz" wrap="square" lIns="0" tIns="13335" rIns="0" bIns="0" rtlCol="0">
            <a:spAutoFit/>
          </a:bodyPr>
          <a:lstStyle/>
          <a:p>
            <a:pPr marL="12700">
              <a:lnSpc>
                <a:spcPct val="100000"/>
              </a:lnSpc>
              <a:spcBef>
                <a:spcPts val="105"/>
              </a:spcBef>
            </a:pPr>
            <a:r>
              <a:rPr spc="-10" dirty="0"/>
              <a:t>Extraction </a:t>
            </a:r>
            <a:r>
              <a:rPr spc="-5" dirty="0"/>
              <a:t>of</a:t>
            </a:r>
            <a:r>
              <a:rPr spc="-45" dirty="0"/>
              <a:t> </a:t>
            </a:r>
            <a:r>
              <a:rPr spc="-20" dirty="0"/>
              <a:t>data</a:t>
            </a:r>
          </a:p>
        </p:txBody>
      </p:sp>
      <p:sp>
        <p:nvSpPr>
          <p:cNvPr id="3" name="object 3"/>
          <p:cNvSpPr txBox="1"/>
          <p:nvPr/>
        </p:nvSpPr>
        <p:spPr>
          <a:xfrm>
            <a:off x="535940" y="1297889"/>
            <a:ext cx="8074025" cy="3562257"/>
          </a:xfrm>
          <a:prstGeom prst="rect">
            <a:avLst/>
          </a:prstGeom>
        </p:spPr>
        <p:txBody>
          <a:bodyPr vert="horz" wrap="square" lIns="0" tIns="100965" rIns="0" bIns="0" rtlCol="0">
            <a:spAutoFit/>
          </a:bodyPr>
          <a:lstStyle/>
          <a:p>
            <a:pPr marL="355600" marR="5080" indent="-342900" algn="just">
              <a:lnSpc>
                <a:spcPct val="150000"/>
              </a:lnSpc>
              <a:spcBef>
                <a:spcPts val="795"/>
              </a:spcBef>
              <a:buFont typeface="Arial"/>
              <a:buChar char="•"/>
              <a:tabLst>
                <a:tab pos="355600" algn="l"/>
              </a:tabLst>
            </a:pPr>
            <a:r>
              <a:rPr spc="-15" dirty="0">
                <a:latin typeface="Verdana" pitchFamily="34" charset="0"/>
                <a:ea typeface="Verdana" pitchFamily="34" charset="0"/>
                <a:cs typeface="Verdana" pitchFamily="34" charset="0"/>
              </a:rPr>
              <a:t>Real </a:t>
            </a:r>
            <a:r>
              <a:rPr spc="-25" dirty="0">
                <a:latin typeface="Verdana" pitchFamily="34" charset="0"/>
                <a:ea typeface="Verdana" pitchFamily="34" charset="0"/>
                <a:cs typeface="Verdana" pitchFamily="34" charset="0"/>
              </a:rPr>
              <a:t>life </a:t>
            </a:r>
            <a:r>
              <a:rPr spc="-5" dirty="0">
                <a:latin typeface="Verdana" pitchFamily="34" charset="0"/>
                <a:ea typeface="Verdana" pitchFamily="34" charset="0"/>
                <a:cs typeface="Verdana" pitchFamily="34" charset="0"/>
              </a:rPr>
              <a:t>situations </a:t>
            </a:r>
            <a:r>
              <a:rPr spc="-25" dirty="0">
                <a:latin typeface="Verdana" pitchFamily="34" charset="0"/>
                <a:ea typeface="Verdana" pitchFamily="34" charset="0"/>
                <a:cs typeface="Verdana" pitchFamily="34" charset="0"/>
              </a:rPr>
              <a:t>offer </a:t>
            </a:r>
            <a:r>
              <a:rPr spc="-15"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in </a:t>
            </a:r>
            <a:r>
              <a:rPr dirty="0">
                <a:latin typeface="Verdana" pitchFamily="34" charset="0"/>
                <a:ea typeface="Verdana" pitchFamily="34" charset="0"/>
                <a:cs typeface="Verdana" pitchFamily="34" charset="0"/>
              </a:rPr>
              <a:t>a </a:t>
            </a:r>
            <a:r>
              <a:rPr spc="-25" dirty="0">
                <a:latin typeface="Verdana" pitchFamily="34" charset="0"/>
                <a:ea typeface="Verdana" pitchFamily="34" charset="0"/>
                <a:cs typeface="Verdana" pitchFamily="34" charset="0"/>
              </a:rPr>
              <a:t>far </a:t>
            </a:r>
            <a:r>
              <a:rPr spc="-20" dirty="0">
                <a:latin typeface="Verdana" pitchFamily="34" charset="0"/>
                <a:ea typeface="Verdana" pitchFamily="34" charset="0"/>
                <a:cs typeface="Verdana" pitchFamily="34" charset="0"/>
              </a:rPr>
              <a:t>from </a:t>
            </a:r>
            <a:r>
              <a:rPr spc="-5" dirty="0">
                <a:latin typeface="Verdana" pitchFamily="34" charset="0"/>
                <a:ea typeface="Verdana" pitchFamily="34" charset="0"/>
                <a:cs typeface="Verdana" pitchFamily="34" charset="0"/>
              </a:rPr>
              <a:t>easier  </a:t>
            </a:r>
            <a:r>
              <a:rPr spc="-15" dirty="0">
                <a:latin typeface="Verdana" pitchFamily="34" charset="0"/>
                <a:ea typeface="Verdana" pitchFamily="34" charset="0"/>
                <a:cs typeface="Verdana" pitchFamily="34" charset="0"/>
              </a:rPr>
              <a:t>format.</a:t>
            </a:r>
            <a:endParaRPr dirty="0">
              <a:latin typeface="Verdana" pitchFamily="34" charset="0"/>
              <a:ea typeface="Verdana" pitchFamily="34" charset="0"/>
              <a:cs typeface="Verdana" pitchFamily="34" charset="0"/>
            </a:endParaRPr>
          </a:p>
          <a:p>
            <a:pPr marL="355600" marR="5080" indent="-342900" algn="just">
              <a:lnSpc>
                <a:spcPct val="150000"/>
              </a:lnSpc>
              <a:spcBef>
                <a:spcPts val="750"/>
              </a:spcBef>
              <a:buFont typeface="Arial"/>
              <a:buChar char="•"/>
              <a:tabLst>
                <a:tab pos="355600" algn="l"/>
              </a:tabLst>
            </a:pPr>
            <a:r>
              <a:rPr spc="-15" dirty="0">
                <a:latin typeface="Verdana" pitchFamily="34" charset="0"/>
                <a:ea typeface="Verdana" pitchFamily="34" charset="0"/>
                <a:cs typeface="Verdana" pitchFamily="34" charset="0"/>
              </a:rPr>
              <a:t>Data present </a:t>
            </a:r>
            <a:r>
              <a:rPr spc="-5" dirty="0">
                <a:latin typeface="Verdana" pitchFamily="34" charset="0"/>
                <a:ea typeface="Verdana" pitchFamily="34" charset="0"/>
                <a:cs typeface="Verdana" pitchFamily="34" charset="0"/>
              </a:rPr>
              <a:t>in </a:t>
            </a:r>
            <a:r>
              <a:rPr dirty="0">
                <a:latin typeface="Verdana" pitchFamily="34" charset="0"/>
                <a:ea typeface="Verdana" pitchFamily="34" charset="0"/>
                <a:cs typeface="Verdana" pitchFamily="34" charset="0"/>
              </a:rPr>
              <a:t>a </a:t>
            </a:r>
            <a:r>
              <a:rPr spc="-5" dirty="0">
                <a:latin typeface="Verdana" pitchFamily="34" charset="0"/>
                <a:ea typeface="Verdana" pitchFamily="34" charset="0"/>
                <a:cs typeface="Verdana" pitchFamily="34" charset="0"/>
              </a:rPr>
              <a:t>file </a:t>
            </a:r>
            <a:r>
              <a:rPr dirty="0">
                <a:latin typeface="Verdana" pitchFamily="34" charset="0"/>
                <a:ea typeface="Verdana" pitchFamily="34" charset="0"/>
                <a:cs typeface="Verdana" pitchFamily="34" charset="0"/>
              </a:rPr>
              <a:t>as </a:t>
            </a:r>
            <a:r>
              <a:rPr spc="-5" dirty="0">
                <a:latin typeface="Verdana" pitchFamily="34" charset="0"/>
                <a:ea typeface="Verdana" pitchFamily="34" charset="0"/>
                <a:cs typeface="Verdana" pitchFamily="34" charset="0"/>
              </a:rPr>
              <a:t>line </a:t>
            </a:r>
            <a:r>
              <a:rPr spc="-10" dirty="0">
                <a:latin typeface="Verdana" pitchFamily="34" charset="0"/>
                <a:ea typeface="Verdana" pitchFamily="34" charset="0"/>
                <a:cs typeface="Verdana" pitchFamily="34" charset="0"/>
              </a:rPr>
              <a:t>would </a:t>
            </a:r>
            <a:r>
              <a:rPr spc="-5" dirty="0">
                <a:latin typeface="Verdana" pitchFamily="34" charset="0"/>
                <a:ea typeface="Verdana" pitchFamily="34" charset="0"/>
                <a:cs typeface="Verdana" pitchFamily="34" charset="0"/>
              </a:rPr>
              <a:t>be embedded  </a:t>
            </a:r>
            <a:r>
              <a:rPr dirty="0">
                <a:latin typeface="Verdana" pitchFamily="34" charset="0"/>
                <a:ea typeface="Verdana" pitchFamily="34" charset="0"/>
                <a:cs typeface="Verdana" pitchFamily="34" charset="0"/>
              </a:rPr>
              <a:t>with </a:t>
            </a:r>
            <a:r>
              <a:rPr spc="-15" dirty="0">
                <a:latin typeface="Verdana" pitchFamily="34" charset="0"/>
                <a:ea typeface="Verdana" pitchFamily="34" charset="0"/>
                <a:cs typeface="Verdana" pitchFamily="34" charset="0"/>
              </a:rPr>
              <a:t>headers, </a:t>
            </a:r>
            <a:r>
              <a:rPr spc="-10" dirty="0">
                <a:latin typeface="Verdana" pitchFamily="34" charset="0"/>
                <a:ea typeface="Verdana" pitchFamily="34" charset="0"/>
                <a:cs typeface="Verdana" pitchFamily="34" charset="0"/>
              </a:rPr>
              <a:t>strings </a:t>
            </a:r>
            <a:r>
              <a:rPr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start </a:t>
            </a:r>
            <a:r>
              <a:rPr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stop </a:t>
            </a:r>
            <a:r>
              <a:rPr spc="-5" dirty="0">
                <a:latin typeface="Verdana" pitchFamily="34" charset="0"/>
                <a:ea typeface="Verdana" pitchFamily="34" charset="0"/>
                <a:cs typeface="Verdana" pitchFamily="34" charset="0"/>
              </a:rPr>
              <a:t>instructions </a:t>
            </a:r>
            <a:r>
              <a:rPr spc="-25" dirty="0">
                <a:latin typeface="Verdana" pitchFamily="34" charset="0"/>
                <a:ea typeface="Verdana" pitchFamily="34" charset="0"/>
                <a:cs typeface="Verdana" pitchFamily="34" charset="0"/>
              </a:rPr>
              <a:t>etc.  </a:t>
            </a:r>
            <a:r>
              <a:rPr spc="-60" dirty="0">
                <a:latin typeface="Verdana" pitchFamily="34" charset="0"/>
                <a:ea typeface="Verdana" pitchFamily="34" charset="0"/>
                <a:cs typeface="Verdana" pitchFamily="34" charset="0"/>
              </a:rPr>
              <a:t>We </a:t>
            </a:r>
            <a:r>
              <a:rPr spc="-5" dirty="0">
                <a:latin typeface="Verdana" pitchFamily="34" charset="0"/>
                <a:ea typeface="Verdana" pitchFamily="34" charset="0"/>
                <a:cs typeface="Verdana" pitchFamily="34" charset="0"/>
              </a:rPr>
              <a:t>should </a:t>
            </a:r>
            <a:r>
              <a:rPr spc="-20" dirty="0">
                <a:latin typeface="Verdana" pitchFamily="34" charset="0"/>
                <a:ea typeface="Verdana" pitchFamily="34" charset="0"/>
                <a:cs typeface="Verdana" pitchFamily="34" charset="0"/>
              </a:rPr>
              <a:t>get </a:t>
            </a:r>
            <a:r>
              <a:rPr spc="-5" dirty="0">
                <a:latin typeface="Verdana" pitchFamily="34" charset="0"/>
                <a:ea typeface="Verdana" pitchFamily="34" charset="0"/>
                <a:cs typeface="Verdana" pitchFamily="34" charset="0"/>
              </a:rPr>
              <a:t>the </a:t>
            </a:r>
            <a:r>
              <a:rPr spc="-30" dirty="0">
                <a:latin typeface="Verdana" pitchFamily="34" charset="0"/>
                <a:ea typeface="Verdana" pitchFamily="34" charset="0"/>
                <a:cs typeface="Verdana" pitchFamily="34" charset="0"/>
              </a:rPr>
              <a:t>raw </a:t>
            </a:r>
            <a:r>
              <a:rPr spc="-10" dirty="0">
                <a:latin typeface="Verdana" pitchFamily="34" charset="0"/>
                <a:ea typeface="Verdana" pitchFamily="34" charset="0"/>
                <a:cs typeface="Verdana" pitchFamily="34" charset="0"/>
              </a:rPr>
              <a:t>files figure </a:t>
            </a:r>
            <a:r>
              <a:rPr spc="-5" dirty="0">
                <a:latin typeface="Verdana" pitchFamily="34" charset="0"/>
                <a:ea typeface="Verdana" pitchFamily="34" charset="0"/>
                <a:cs typeface="Verdana" pitchFamily="34" charset="0"/>
              </a:rPr>
              <a:t>out </a:t>
            </a:r>
            <a:r>
              <a:rPr spc="-10" dirty="0">
                <a:latin typeface="Verdana" pitchFamily="34" charset="0"/>
                <a:ea typeface="Verdana" pitchFamily="34" charset="0"/>
                <a:cs typeface="Verdana" pitchFamily="34" charset="0"/>
              </a:rPr>
              <a:t>its  structure </a:t>
            </a:r>
            <a:r>
              <a:rPr dirty="0">
                <a:latin typeface="Verdana" pitchFamily="34" charset="0"/>
                <a:ea typeface="Verdana" pitchFamily="34" charset="0"/>
                <a:cs typeface="Verdana" pitchFamily="34" charset="0"/>
              </a:rPr>
              <a:t>and </a:t>
            </a:r>
            <a:r>
              <a:rPr spc="-20" dirty="0">
                <a:latin typeface="Verdana" pitchFamily="34" charset="0"/>
                <a:ea typeface="Verdana" pitchFamily="34" charset="0"/>
                <a:cs typeface="Verdana" pitchFamily="34" charset="0"/>
              </a:rPr>
              <a:t>extract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relevant</a:t>
            </a:r>
            <a:r>
              <a:rPr spc="-7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bits.</a:t>
            </a:r>
            <a:endParaRPr dirty="0">
              <a:latin typeface="Verdana" pitchFamily="34" charset="0"/>
              <a:ea typeface="Verdana" pitchFamily="34" charset="0"/>
              <a:cs typeface="Verdana" pitchFamily="34" charset="0"/>
            </a:endParaRPr>
          </a:p>
          <a:p>
            <a:pPr marL="355600" marR="6350" indent="-342900" algn="just">
              <a:lnSpc>
                <a:spcPct val="150000"/>
              </a:lnSpc>
              <a:spcBef>
                <a:spcPts val="720"/>
              </a:spcBef>
              <a:buFont typeface="Arial"/>
              <a:buChar char="•"/>
              <a:tabLst>
                <a:tab pos="355600" algn="l"/>
              </a:tabLst>
            </a:pPr>
            <a:r>
              <a:rPr dirty="0">
                <a:latin typeface="Verdana" pitchFamily="34" charset="0"/>
                <a:ea typeface="Verdana" pitchFamily="34" charset="0"/>
                <a:cs typeface="Verdana" pitchFamily="34" charset="0"/>
              </a:rPr>
              <a:t>Another </a:t>
            </a:r>
            <a:r>
              <a:rPr spc="-10" dirty="0">
                <a:latin typeface="Verdana" pitchFamily="34" charset="0"/>
                <a:ea typeface="Verdana" pitchFamily="34" charset="0"/>
                <a:cs typeface="Verdana" pitchFamily="34" charset="0"/>
              </a:rPr>
              <a:t>challenge </a:t>
            </a:r>
            <a:r>
              <a:rPr spc="-5" dirty="0">
                <a:latin typeface="Verdana" pitchFamily="34" charset="0"/>
                <a:ea typeface="Verdana" pitchFamily="34" charset="0"/>
                <a:cs typeface="Verdana" pitchFamily="34" charset="0"/>
              </a:rPr>
              <a:t>is </a:t>
            </a:r>
            <a:r>
              <a:rPr spc="-20" dirty="0">
                <a:latin typeface="Verdana" pitchFamily="34" charset="0"/>
                <a:ea typeface="Verdana" pitchFamily="34" charset="0"/>
                <a:cs typeface="Verdana" pitchFamily="34" charset="0"/>
              </a:rPr>
              <a:t>data </a:t>
            </a:r>
            <a:r>
              <a:rPr spc="-25" dirty="0">
                <a:latin typeface="Verdana" pitchFamily="34" charset="0"/>
                <a:ea typeface="Verdana" pitchFamily="34" charset="0"/>
                <a:cs typeface="Verdana" pitchFamily="34" charset="0"/>
              </a:rPr>
              <a:t>may </a:t>
            </a:r>
            <a:r>
              <a:rPr spc="-5" dirty="0">
                <a:latin typeface="Verdana" pitchFamily="34" charset="0"/>
                <a:ea typeface="Verdana" pitchFamily="34" charset="0"/>
                <a:cs typeface="Verdana" pitchFamily="34" charset="0"/>
              </a:rPr>
              <a:t>be </a:t>
            </a:r>
            <a:r>
              <a:rPr spc="-10" dirty="0">
                <a:latin typeface="Verdana" pitchFamily="34" charset="0"/>
                <a:ea typeface="Verdana" pitchFamily="34" charset="0"/>
                <a:cs typeface="Verdana" pitchFamily="34" charset="0"/>
              </a:rPr>
              <a:t>well </a:t>
            </a:r>
            <a:r>
              <a:rPr spc="-20" dirty="0">
                <a:latin typeface="Verdana" pitchFamily="34" charset="0"/>
                <a:ea typeface="Verdana" pitchFamily="34" charset="0"/>
                <a:cs typeface="Verdana" pitchFamily="34" charset="0"/>
              </a:rPr>
              <a:t>organized  </a:t>
            </a:r>
            <a:r>
              <a:rPr spc="-5" dirty="0">
                <a:latin typeface="Verdana" pitchFamily="34" charset="0"/>
                <a:ea typeface="Verdana" pitchFamily="34" charset="0"/>
                <a:cs typeface="Verdana" pitchFamily="34" charset="0"/>
              </a:rPr>
              <a:t>but </a:t>
            </a:r>
            <a:r>
              <a:rPr spc="-20" dirty="0">
                <a:latin typeface="Verdana" pitchFamily="34" charset="0"/>
                <a:ea typeface="Verdana" pitchFamily="34" charset="0"/>
                <a:cs typeface="Verdana" pitchFamily="34" charset="0"/>
              </a:rPr>
              <a:t>may </a:t>
            </a:r>
            <a:r>
              <a:rPr spc="-5" dirty="0">
                <a:latin typeface="Verdana" pitchFamily="34" charset="0"/>
                <a:ea typeface="Verdana" pitchFamily="34" charset="0"/>
                <a:cs typeface="Verdana" pitchFamily="34" charset="0"/>
              </a:rPr>
              <a:t>be in </a:t>
            </a:r>
            <a:r>
              <a:rPr dirty="0">
                <a:latin typeface="Verdana" pitchFamily="34" charset="0"/>
                <a:ea typeface="Verdana" pitchFamily="34" charset="0"/>
                <a:cs typeface="Verdana" pitchFamily="34" charset="0"/>
              </a:rPr>
              <a:t>some </a:t>
            </a:r>
            <a:r>
              <a:rPr spc="-25" dirty="0">
                <a:latin typeface="Verdana" pitchFamily="34" charset="0"/>
                <a:ea typeface="Verdana" pitchFamily="34" charset="0"/>
                <a:cs typeface="Verdana" pitchFamily="34" charset="0"/>
              </a:rPr>
              <a:t>different </a:t>
            </a:r>
            <a:r>
              <a:rPr spc="-20" dirty="0">
                <a:latin typeface="Verdana" pitchFamily="34" charset="0"/>
                <a:ea typeface="Verdana" pitchFamily="34" charset="0"/>
                <a:cs typeface="Verdana" pitchFamily="34" charset="0"/>
              </a:rPr>
              <a:t>format </a:t>
            </a:r>
            <a:r>
              <a:rPr dirty="0">
                <a:latin typeface="Verdana" pitchFamily="34" charset="0"/>
                <a:ea typeface="Verdana" pitchFamily="34" charset="0"/>
                <a:cs typeface="Verdana" pitchFamily="34" charset="0"/>
              </a:rPr>
              <a:t>which </a:t>
            </a:r>
            <a:r>
              <a:rPr spc="-5"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difficult </a:t>
            </a:r>
            <a:r>
              <a:rPr spc="-20" dirty="0">
                <a:latin typeface="Verdana" pitchFamily="34" charset="0"/>
                <a:ea typeface="Verdana" pitchFamily="34" charset="0"/>
                <a:cs typeface="Verdana" pitchFamily="34" charset="0"/>
              </a:rPr>
              <a:t>to </a:t>
            </a:r>
            <a:r>
              <a:rPr spc="-15" dirty="0">
                <a:latin typeface="Verdana" pitchFamily="34" charset="0"/>
                <a:ea typeface="Verdana" pitchFamily="34" charset="0"/>
                <a:cs typeface="Verdana" pitchFamily="34" charset="0"/>
              </a:rPr>
              <a:t>analyze.</a:t>
            </a:r>
            <a:r>
              <a:rPr spc="6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Hence it should be </a:t>
            </a:r>
            <a:r>
              <a:rPr spc="-25" dirty="0">
                <a:latin typeface="Verdana" pitchFamily="34" charset="0"/>
                <a:ea typeface="Verdana" pitchFamily="34" charset="0"/>
                <a:cs typeface="Verdana" pitchFamily="34" charset="0"/>
              </a:rPr>
              <a:t>first  </a:t>
            </a:r>
            <a:r>
              <a:rPr spc="-20" dirty="0">
                <a:latin typeface="Verdana" pitchFamily="34" charset="0"/>
                <a:ea typeface="Verdana" pitchFamily="34" charset="0"/>
                <a:cs typeface="Verdana" pitchFamily="34" charset="0"/>
              </a:rPr>
              <a:t>converted </a:t>
            </a:r>
            <a:r>
              <a:rPr spc="-15" dirty="0">
                <a:latin typeface="Verdana" pitchFamily="34" charset="0"/>
                <a:ea typeface="Verdana" pitchFamily="34" charset="0"/>
                <a:cs typeface="Verdana" pitchFamily="34" charset="0"/>
              </a:rPr>
              <a:t>to</a:t>
            </a:r>
            <a:r>
              <a:rPr spc="645"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format </a:t>
            </a:r>
            <a:r>
              <a:rPr dirty="0">
                <a:latin typeface="Verdana" pitchFamily="34" charset="0"/>
                <a:ea typeface="Verdana" pitchFamily="34" charset="0"/>
                <a:cs typeface="Verdana" pitchFamily="34" charset="0"/>
              </a:rPr>
              <a:t>which </a:t>
            </a:r>
            <a:r>
              <a:rPr spc="-10" dirty="0">
                <a:latin typeface="Verdana" pitchFamily="34" charset="0"/>
                <a:ea typeface="Verdana" pitchFamily="34" charset="0"/>
                <a:cs typeface="Verdana" pitchFamily="34" charset="0"/>
              </a:rPr>
              <a:t>can </a:t>
            </a:r>
            <a:r>
              <a:rPr spc="-5" dirty="0">
                <a:latin typeface="Verdana" pitchFamily="34" charset="0"/>
                <a:ea typeface="Verdana" pitchFamily="34" charset="0"/>
                <a:cs typeface="Verdana" pitchFamily="34" charset="0"/>
              </a:rPr>
              <a:t>be easily  </a:t>
            </a:r>
            <a:r>
              <a:rPr spc="-15" dirty="0">
                <a:latin typeface="Verdana" pitchFamily="34" charset="0"/>
                <a:ea typeface="Verdana" pitchFamily="34" charset="0"/>
                <a:cs typeface="Verdana" pitchFamily="34" charset="0"/>
              </a:rPr>
              <a:t>analyzed- </a:t>
            </a:r>
            <a:r>
              <a:rPr dirty="0">
                <a:latin typeface="Verdana" pitchFamily="34" charset="0"/>
                <a:ea typeface="Verdana" pitchFamily="34" charset="0"/>
                <a:cs typeface="Verdana" pitchFamily="34" charset="0"/>
              </a:rPr>
              <a:t>API of </a:t>
            </a:r>
            <a:r>
              <a:rPr spc="-30" dirty="0">
                <a:latin typeface="Verdana" pitchFamily="34" charset="0"/>
                <a:ea typeface="Verdana" pitchFamily="34" charset="0"/>
                <a:cs typeface="Verdana" pitchFamily="34" charset="0"/>
              </a:rPr>
              <a:t>Twitter </a:t>
            </a:r>
            <a:r>
              <a:rPr spc="-5" dirty="0">
                <a:latin typeface="Verdana" pitchFamily="34" charset="0"/>
                <a:ea typeface="Verdana" pitchFamily="34" charset="0"/>
                <a:cs typeface="Verdana" pitchFamily="34" charset="0"/>
              </a:rPr>
              <a:t>in </a:t>
            </a:r>
            <a:r>
              <a:rPr dirty="0">
                <a:latin typeface="Verdana" pitchFamily="34" charset="0"/>
                <a:ea typeface="Verdana" pitchFamily="34" charset="0"/>
                <a:cs typeface="Verdana" pitchFamily="34" charset="0"/>
              </a:rPr>
              <a:t>JSON</a:t>
            </a:r>
            <a:r>
              <a:rPr spc="-1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format.</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61899"/>
            <a:ext cx="8229600" cy="696595"/>
          </a:xfrm>
          <a:prstGeom prst="rect">
            <a:avLst/>
          </a:prstGeom>
        </p:spPr>
        <p:txBody>
          <a:bodyPr vert="horz" wrap="square" lIns="0" tIns="13335" rIns="0" bIns="0" rtlCol="0">
            <a:spAutoFit/>
          </a:bodyPr>
          <a:lstStyle/>
          <a:p>
            <a:pPr marL="12700">
              <a:lnSpc>
                <a:spcPct val="100000"/>
              </a:lnSpc>
              <a:spcBef>
                <a:spcPts val="105"/>
              </a:spcBef>
            </a:pPr>
            <a:r>
              <a:rPr spc="-10" dirty="0"/>
              <a:t>Extraction </a:t>
            </a:r>
            <a:r>
              <a:rPr spc="-5" dirty="0"/>
              <a:t>of </a:t>
            </a:r>
            <a:r>
              <a:rPr spc="-20" dirty="0"/>
              <a:t>data</a:t>
            </a:r>
            <a:r>
              <a:rPr spc="-45" dirty="0"/>
              <a:t> </a:t>
            </a:r>
            <a:r>
              <a:rPr spc="-15" dirty="0"/>
              <a:t>Contd….</a:t>
            </a:r>
          </a:p>
        </p:txBody>
      </p:sp>
      <p:sp>
        <p:nvSpPr>
          <p:cNvPr id="3" name="object 3"/>
          <p:cNvSpPr txBox="1"/>
          <p:nvPr/>
        </p:nvSpPr>
        <p:spPr>
          <a:xfrm>
            <a:off x="535940" y="1527175"/>
            <a:ext cx="8074025" cy="3137141"/>
          </a:xfrm>
          <a:prstGeom prst="rect">
            <a:avLst/>
          </a:prstGeom>
        </p:spPr>
        <p:txBody>
          <a:bodyPr vert="horz" wrap="square" lIns="0" tIns="104140" rIns="0" bIns="0" rtlCol="0">
            <a:spAutoFit/>
          </a:bodyPr>
          <a:lstStyle/>
          <a:p>
            <a:pPr marL="355600" marR="5080" indent="-342900" algn="just">
              <a:lnSpc>
                <a:spcPct val="150000"/>
              </a:lnSpc>
              <a:spcBef>
                <a:spcPts val="820"/>
              </a:spcBef>
              <a:buFont typeface="Arial"/>
              <a:buChar char="•"/>
              <a:tabLst>
                <a:tab pos="355600" algn="l"/>
              </a:tabLst>
            </a:pPr>
            <a:r>
              <a:rPr spc="-5" dirty="0">
                <a:latin typeface="Verdana" pitchFamily="34" charset="0"/>
                <a:ea typeface="Verdana" pitchFamily="34" charset="0"/>
                <a:cs typeface="Verdana" pitchFamily="34" charset="0"/>
              </a:rPr>
              <a:t>Sometimes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is </a:t>
            </a:r>
            <a:r>
              <a:rPr spc="-15" dirty="0">
                <a:latin typeface="Verdana" pitchFamily="34" charset="0"/>
                <a:ea typeface="Verdana" pitchFamily="34" charset="0"/>
                <a:cs typeface="Verdana" pitchFamily="34" charset="0"/>
              </a:rPr>
              <a:t>available </a:t>
            </a:r>
            <a:r>
              <a:rPr spc="-5" dirty="0">
                <a:latin typeface="Verdana" pitchFamily="34" charset="0"/>
                <a:ea typeface="Verdana" pitchFamily="34" charset="0"/>
                <a:cs typeface="Verdana" pitchFamily="34" charset="0"/>
              </a:rPr>
              <a:t>in </a:t>
            </a:r>
            <a:r>
              <a:rPr dirty="0">
                <a:latin typeface="Verdana" pitchFamily="34" charset="0"/>
                <a:ea typeface="Verdana" pitchFamily="34" charset="0"/>
                <a:cs typeface="Verdana" pitchFamily="34" charset="0"/>
              </a:rPr>
              <a:t>the </a:t>
            </a:r>
            <a:r>
              <a:rPr spc="-25" dirty="0">
                <a:latin typeface="Verdana" pitchFamily="34" charset="0"/>
                <a:ea typeface="Verdana" pitchFamily="34" charset="0"/>
                <a:cs typeface="Verdana" pitchFamily="34" charset="0"/>
              </a:rPr>
              <a:t>form </a:t>
            </a:r>
            <a:r>
              <a:rPr dirty="0">
                <a:latin typeface="Verdana" pitchFamily="34" charset="0"/>
                <a:ea typeface="Verdana" pitchFamily="34" charset="0"/>
                <a:cs typeface="Verdana" pitchFamily="34" charset="0"/>
              </a:rPr>
              <a:t>of </a:t>
            </a:r>
            <a:r>
              <a:rPr spc="-15" dirty="0">
                <a:latin typeface="Verdana" pitchFamily="34" charset="0"/>
                <a:ea typeface="Verdana" pitchFamily="34" charset="0"/>
                <a:cs typeface="Verdana" pitchFamily="34" charset="0"/>
              </a:rPr>
              <a:t>free  </a:t>
            </a:r>
            <a:r>
              <a:rPr spc="-20" dirty="0">
                <a:latin typeface="Verdana" pitchFamily="34" charset="0"/>
                <a:ea typeface="Verdana" pitchFamily="34" charset="0"/>
                <a:cs typeface="Verdana" pitchFamily="34" charset="0"/>
              </a:rPr>
              <a:t>text. </a:t>
            </a:r>
            <a:r>
              <a:rPr spc="-5" dirty="0">
                <a:latin typeface="Verdana" pitchFamily="34" charset="0"/>
                <a:ea typeface="Verdana" pitchFamily="34" charset="0"/>
                <a:cs typeface="Verdana" pitchFamily="34" charset="0"/>
              </a:rPr>
              <a:t>This </a:t>
            </a:r>
            <a:r>
              <a:rPr spc="-20" dirty="0">
                <a:latin typeface="Verdana" pitchFamily="34" charset="0"/>
                <a:ea typeface="Verdana" pitchFamily="34" charset="0"/>
                <a:cs typeface="Verdana" pitchFamily="34" charset="0"/>
              </a:rPr>
              <a:t>data may </a:t>
            </a:r>
            <a:r>
              <a:rPr spc="-5" dirty="0">
                <a:latin typeface="Verdana" pitchFamily="34" charset="0"/>
                <a:ea typeface="Verdana" pitchFamily="34" charset="0"/>
                <a:cs typeface="Verdana" pitchFamily="34" charset="0"/>
              </a:rPr>
              <a:t>be pliable </a:t>
            </a:r>
            <a:r>
              <a:rPr dirty="0">
                <a:latin typeface="Verdana" pitchFamily="34" charset="0"/>
                <a:ea typeface="Verdana" pitchFamily="34" charset="0"/>
                <a:cs typeface="Verdana" pitchFamily="34" charset="0"/>
              </a:rPr>
              <a:t>with </a:t>
            </a:r>
            <a:r>
              <a:rPr spc="-10" dirty="0">
                <a:latin typeface="Verdana" pitchFamily="34" charset="0"/>
                <a:ea typeface="Verdana" pitchFamily="34" charset="0"/>
                <a:cs typeface="Verdana" pitchFamily="34" charset="0"/>
              </a:rPr>
              <a:t>human  intelligence but can </a:t>
            </a:r>
            <a:r>
              <a:rPr spc="-5" dirty="0">
                <a:latin typeface="Verdana" pitchFamily="34" charset="0"/>
                <a:ea typeface="Verdana" pitchFamily="34" charset="0"/>
                <a:cs typeface="Verdana" pitchFamily="34" charset="0"/>
              </a:rPr>
              <a:t>be </a:t>
            </a:r>
            <a:r>
              <a:rPr dirty="0">
                <a:latin typeface="Verdana" pitchFamily="34" charset="0"/>
                <a:ea typeface="Verdana" pitchFamily="34" charset="0"/>
                <a:cs typeface="Verdana" pitchFamily="34" charset="0"/>
              </a:rPr>
              <a:t>a </a:t>
            </a:r>
            <a:r>
              <a:rPr spc="-10" dirty="0">
                <a:latin typeface="Verdana" pitchFamily="34" charset="0"/>
                <a:ea typeface="Verdana" pitchFamily="34" charset="0"/>
                <a:cs typeface="Verdana" pitchFamily="34" charset="0"/>
              </a:rPr>
              <a:t>challenge </a:t>
            </a:r>
            <a:r>
              <a:rPr dirty="0">
                <a:latin typeface="Verdana" pitchFamily="34" charset="0"/>
                <a:ea typeface="Verdana" pitchFamily="34" charset="0"/>
                <a:cs typeface="Verdana" pitchFamily="34" charset="0"/>
              </a:rPr>
              <a:t>as a </a:t>
            </a:r>
            <a:r>
              <a:rPr spc="-10" dirty="0">
                <a:latin typeface="Verdana" pitchFamily="34" charset="0"/>
                <a:ea typeface="Verdana" pitchFamily="34" charset="0"/>
                <a:cs typeface="Verdana" pitchFamily="34" charset="0"/>
              </a:rPr>
              <a:t>task.—  Doctor’s Prescription. </a:t>
            </a:r>
            <a:r>
              <a:rPr spc="-5" dirty="0">
                <a:latin typeface="Verdana" pitchFamily="34" charset="0"/>
                <a:ea typeface="Verdana" pitchFamily="34" charset="0"/>
                <a:cs typeface="Verdana" pitchFamily="34" charset="0"/>
              </a:rPr>
              <a:t>It </a:t>
            </a:r>
            <a:r>
              <a:rPr spc="-15" dirty="0">
                <a:latin typeface="Verdana" pitchFamily="34" charset="0"/>
                <a:ea typeface="Verdana" pitchFamily="34" charset="0"/>
                <a:cs typeface="Verdana" pitchFamily="34" charset="0"/>
              </a:rPr>
              <a:t>contains  </a:t>
            </a:r>
            <a:r>
              <a:rPr spc="-20" dirty="0">
                <a:latin typeface="Verdana" pitchFamily="34" charset="0"/>
                <a:ea typeface="Verdana" pitchFamily="34" charset="0"/>
                <a:cs typeface="Verdana" pitchFamily="34" charset="0"/>
              </a:rPr>
              <a:t>Dr’s </a:t>
            </a:r>
            <a:r>
              <a:rPr spc="-5" dirty="0">
                <a:latin typeface="Verdana" pitchFamily="34" charset="0"/>
                <a:ea typeface="Verdana" pitchFamily="34" charset="0"/>
                <a:cs typeface="Verdana" pitchFamily="34" charset="0"/>
              </a:rPr>
              <a:t>name  </a:t>
            </a:r>
            <a:r>
              <a:rPr spc="-15" dirty="0">
                <a:latin typeface="Verdana" pitchFamily="34" charset="0"/>
                <a:ea typeface="Verdana" pitchFamily="34" charset="0"/>
                <a:cs typeface="Verdana" pitchFamily="34" charset="0"/>
              </a:rPr>
              <a:t>registration </a:t>
            </a:r>
            <a:r>
              <a:rPr spc="-20" dirty="0">
                <a:latin typeface="Verdana" pitchFamily="34" charset="0"/>
                <a:ea typeface="Verdana" pitchFamily="34" charset="0"/>
                <a:cs typeface="Verdana" pitchFamily="34" charset="0"/>
              </a:rPr>
              <a:t>no, </a:t>
            </a:r>
            <a:r>
              <a:rPr spc="-15" dirty="0">
                <a:latin typeface="Verdana" pitchFamily="34" charset="0"/>
                <a:ea typeface="Verdana" pitchFamily="34" charset="0"/>
                <a:cs typeface="Verdana" pitchFamily="34" charset="0"/>
              </a:rPr>
              <a:t>etc.</a:t>
            </a:r>
            <a:endParaRPr dirty="0">
              <a:latin typeface="Verdana" pitchFamily="34" charset="0"/>
              <a:ea typeface="Verdana" pitchFamily="34" charset="0"/>
              <a:cs typeface="Verdana" pitchFamily="34" charset="0"/>
            </a:endParaRPr>
          </a:p>
          <a:p>
            <a:pPr marL="355600" marR="5715" indent="-342900" algn="just">
              <a:lnSpc>
                <a:spcPct val="150000"/>
              </a:lnSpc>
              <a:spcBef>
                <a:spcPts val="695"/>
              </a:spcBef>
              <a:buFont typeface="Arial"/>
              <a:buChar char="•"/>
              <a:tabLst>
                <a:tab pos="355600" algn="l"/>
              </a:tabLst>
            </a:pPr>
            <a:r>
              <a:rPr spc="-5" dirty="0">
                <a:latin typeface="Verdana" pitchFamily="34" charset="0"/>
                <a:ea typeface="Verdana" pitchFamily="34" charset="0"/>
                <a:cs typeface="Verdana" pitchFamily="34" charset="0"/>
              </a:rPr>
              <a:t>Sometimes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would </a:t>
            </a:r>
            <a:r>
              <a:rPr spc="-5" dirty="0">
                <a:latin typeface="Verdana" pitchFamily="34" charset="0"/>
                <a:ea typeface="Verdana" pitchFamily="34" charset="0"/>
                <a:cs typeface="Verdana" pitchFamily="34" charset="0"/>
              </a:rPr>
              <a:t>be </a:t>
            </a:r>
            <a:r>
              <a:rPr spc="-10" dirty="0">
                <a:latin typeface="Verdana" pitchFamily="34" charset="0"/>
                <a:ea typeface="Verdana" pitchFamily="34" charset="0"/>
                <a:cs typeface="Verdana" pitchFamily="34" charset="0"/>
              </a:rPr>
              <a:t>given by </a:t>
            </a:r>
            <a:r>
              <a:rPr spc="-15" dirty="0">
                <a:latin typeface="Verdana" pitchFamily="34" charset="0"/>
                <a:ea typeface="Verdana" pitchFamily="34" charset="0"/>
                <a:cs typeface="Verdana" pitchFamily="34" charset="0"/>
              </a:rPr>
              <a:t>two </a:t>
            </a:r>
            <a:r>
              <a:rPr spc="-25" dirty="0">
                <a:latin typeface="Verdana" pitchFamily="34" charset="0"/>
                <a:ea typeface="Verdana" pitchFamily="34" charset="0"/>
                <a:cs typeface="Verdana" pitchFamily="34" charset="0"/>
              </a:rPr>
              <a:t>different  </a:t>
            </a:r>
            <a:r>
              <a:rPr spc="-10" dirty="0">
                <a:latin typeface="Verdana" pitchFamily="34" charset="0"/>
                <a:ea typeface="Verdana" pitchFamily="34" charset="0"/>
                <a:cs typeface="Verdana" pitchFamily="34" charset="0"/>
              </a:rPr>
              <a:t>sources </a:t>
            </a:r>
            <a:r>
              <a:rPr spc="-25" dirty="0">
                <a:latin typeface="Verdana" pitchFamily="34" charset="0"/>
                <a:ea typeface="Verdana" pitchFamily="34" charset="0"/>
                <a:cs typeface="Verdana" pitchFamily="34" charset="0"/>
              </a:rPr>
              <a:t>for </a:t>
            </a:r>
            <a:r>
              <a:rPr spc="-10" dirty="0">
                <a:latin typeface="Verdana" pitchFamily="34" charset="0"/>
                <a:ea typeface="Verdana" pitchFamily="34" charset="0"/>
                <a:cs typeface="Verdana" pitchFamily="34" charset="0"/>
              </a:rPr>
              <a:t>combining </a:t>
            </a:r>
            <a:r>
              <a:rPr dirty="0">
                <a:latin typeface="Verdana" pitchFamily="34" charset="0"/>
                <a:ea typeface="Verdana" pitchFamily="34" charset="0"/>
                <a:cs typeface="Verdana" pitchFamily="34" charset="0"/>
              </a:rPr>
              <a:t>and </a:t>
            </a:r>
            <a:r>
              <a:rPr spc="-10" dirty="0">
                <a:latin typeface="Verdana" pitchFamily="34" charset="0"/>
                <a:ea typeface="Verdana" pitchFamily="34" charset="0"/>
                <a:cs typeface="Verdana" pitchFamily="34" charset="0"/>
              </a:rPr>
              <a:t>joint</a:t>
            </a:r>
            <a:r>
              <a:rPr spc="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processing.</a:t>
            </a:r>
            <a:endParaRPr dirty="0">
              <a:latin typeface="Verdana" pitchFamily="34" charset="0"/>
              <a:ea typeface="Verdana" pitchFamily="34" charset="0"/>
              <a:cs typeface="Verdana" pitchFamily="34" charset="0"/>
            </a:endParaRPr>
          </a:p>
          <a:p>
            <a:pPr marL="355600" marR="6985" indent="-342900" algn="just">
              <a:lnSpc>
                <a:spcPct val="150000"/>
              </a:lnSpc>
              <a:spcBef>
                <a:spcPts val="725"/>
              </a:spcBef>
              <a:buFont typeface="Arial"/>
              <a:buChar char="•"/>
              <a:tabLst>
                <a:tab pos="355600" algn="l"/>
              </a:tabLst>
            </a:pPr>
            <a:r>
              <a:rPr dirty="0">
                <a:latin typeface="Verdana" pitchFamily="34" charset="0"/>
                <a:ea typeface="Verdana" pitchFamily="34" charset="0"/>
                <a:cs typeface="Verdana" pitchFamily="34" charset="0"/>
              </a:rPr>
              <a:t>MySQL </a:t>
            </a:r>
            <a:r>
              <a:rPr spc="-5" dirty="0">
                <a:latin typeface="Verdana" pitchFamily="34" charset="0"/>
                <a:ea typeface="Verdana" pitchFamily="34" charset="0"/>
                <a:cs typeface="Verdana" pitchFamily="34" charset="0"/>
              </a:rPr>
              <a:t>and MongoDB </a:t>
            </a:r>
            <a:r>
              <a:rPr spc="-15" dirty="0">
                <a:latin typeface="Verdana" pitchFamily="34" charset="0"/>
                <a:ea typeface="Verdana" pitchFamily="34" charset="0"/>
                <a:cs typeface="Verdana" pitchFamily="34" charset="0"/>
              </a:rPr>
              <a:t>are  free  </a:t>
            </a:r>
            <a:r>
              <a:rPr spc="-5" dirty="0">
                <a:latin typeface="Verdana" pitchFamily="34" charset="0"/>
                <a:ea typeface="Verdana" pitchFamily="34" charset="0"/>
                <a:cs typeface="Verdana" pitchFamily="34" charset="0"/>
              </a:rPr>
              <a:t>popular </a:t>
            </a:r>
            <a:r>
              <a:rPr spc="-15" dirty="0">
                <a:latin typeface="Verdana" pitchFamily="34" charset="0"/>
                <a:ea typeface="Verdana" pitchFamily="34" charset="0"/>
                <a:cs typeface="Verdana" pitchFamily="34" charset="0"/>
              </a:rPr>
              <a:t>free  </a:t>
            </a:r>
            <a:r>
              <a:rPr spc="-10" dirty="0">
                <a:latin typeface="Verdana" pitchFamily="34" charset="0"/>
                <a:ea typeface="Verdana" pitchFamily="34" charset="0"/>
                <a:cs typeface="Verdana" pitchFamily="34" charset="0"/>
              </a:rPr>
              <a:t>databases.</a:t>
            </a:r>
            <a:endParaRPr dirty="0">
              <a:latin typeface="Verdana" pitchFamily="34" charset="0"/>
              <a:ea typeface="Verdana" pitchFamily="34" charset="0"/>
              <a:cs typeface="Verdana" pitchFamily="34" charset="0"/>
            </a:endParaRPr>
          </a:p>
        </p:txBody>
      </p:sp>
      <p:sp>
        <p:nvSpPr>
          <p:cNvPr id="4" name="object 4"/>
          <p:cNvSpPr txBox="1"/>
          <p:nvPr/>
        </p:nvSpPr>
        <p:spPr>
          <a:xfrm>
            <a:off x="535940" y="5093665"/>
            <a:ext cx="4724400" cy="483234"/>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 pos="1617345" algn="l"/>
                <a:tab pos="2419350" algn="l"/>
                <a:tab pos="4392930" algn="l"/>
              </a:tabLst>
            </a:pPr>
            <a:r>
              <a:rPr sz="3000" spc="-5" dirty="0">
                <a:latin typeface="Carlito"/>
                <a:cs typeface="Carlito"/>
              </a:rPr>
              <a:t>Henc</a:t>
            </a:r>
            <a:r>
              <a:rPr sz="3000" dirty="0">
                <a:latin typeface="Carlito"/>
                <a:cs typeface="Carlito"/>
              </a:rPr>
              <a:t>e	</a:t>
            </a:r>
            <a:r>
              <a:rPr sz="3000" spc="-10" dirty="0">
                <a:latin typeface="Carlito"/>
                <a:cs typeface="Carlito"/>
              </a:rPr>
              <a:t>t</a:t>
            </a:r>
            <a:r>
              <a:rPr sz="3000" spc="-5" dirty="0">
                <a:latin typeface="Carlito"/>
                <a:cs typeface="Carlito"/>
              </a:rPr>
              <a:t>h</a:t>
            </a:r>
            <a:r>
              <a:rPr sz="3000" dirty="0">
                <a:latin typeface="Carlito"/>
                <a:cs typeface="Carlito"/>
              </a:rPr>
              <a:t>e	kn</a:t>
            </a:r>
            <a:r>
              <a:rPr sz="3000" spc="-15" dirty="0">
                <a:latin typeface="Carlito"/>
                <a:cs typeface="Carlito"/>
              </a:rPr>
              <a:t>o</a:t>
            </a:r>
            <a:r>
              <a:rPr sz="3000" dirty="0">
                <a:latin typeface="Carlito"/>
                <a:cs typeface="Carlito"/>
              </a:rPr>
              <a:t>wl</a:t>
            </a:r>
            <a:r>
              <a:rPr sz="3000" spc="-15" dirty="0">
                <a:latin typeface="Carlito"/>
                <a:cs typeface="Carlito"/>
              </a:rPr>
              <a:t>e</a:t>
            </a:r>
            <a:r>
              <a:rPr sz="3000" spc="-5" dirty="0">
                <a:latin typeface="Carlito"/>
                <a:cs typeface="Carlito"/>
              </a:rPr>
              <a:t>d</a:t>
            </a:r>
            <a:r>
              <a:rPr sz="3000" spc="-30" dirty="0">
                <a:latin typeface="Carlito"/>
                <a:cs typeface="Carlito"/>
              </a:rPr>
              <a:t>g</a:t>
            </a:r>
            <a:r>
              <a:rPr sz="3000" dirty="0">
                <a:latin typeface="Carlito"/>
                <a:cs typeface="Carlito"/>
              </a:rPr>
              <a:t>e	of</a:t>
            </a:r>
            <a:endParaRPr sz="3000">
              <a:latin typeface="Carlito"/>
              <a:cs typeface="Carlito"/>
            </a:endParaRPr>
          </a:p>
        </p:txBody>
      </p:sp>
      <p:sp>
        <p:nvSpPr>
          <p:cNvPr id="5" name="object 5"/>
          <p:cNvSpPr txBox="1"/>
          <p:nvPr/>
        </p:nvSpPr>
        <p:spPr>
          <a:xfrm>
            <a:off x="5520309" y="5093665"/>
            <a:ext cx="3086735" cy="483234"/>
          </a:xfrm>
          <a:prstGeom prst="rect">
            <a:avLst/>
          </a:prstGeom>
        </p:spPr>
        <p:txBody>
          <a:bodyPr vert="horz" wrap="square" lIns="0" tIns="12700" rIns="0" bIns="0" rtlCol="0">
            <a:spAutoFit/>
          </a:bodyPr>
          <a:lstStyle/>
          <a:p>
            <a:pPr marL="12700">
              <a:lnSpc>
                <a:spcPct val="100000"/>
              </a:lnSpc>
              <a:spcBef>
                <a:spcPts val="100"/>
              </a:spcBef>
              <a:tabLst>
                <a:tab pos="1632585" algn="l"/>
                <a:tab pos="2755900" algn="l"/>
              </a:tabLst>
            </a:pPr>
            <a:r>
              <a:rPr sz="3000" spc="-5" dirty="0">
                <a:latin typeface="Carlito"/>
                <a:cs typeface="Carlito"/>
              </a:rPr>
              <a:t>d</a:t>
            </a:r>
            <a:r>
              <a:rPr sz="3000" spc="-15" dirty="0">
                <a:latin typeface="Carlito"/>
                <a:cs typeface="Carlito"/>
              </a:rPr>
              <a:t>i</a:t>
            </a:r>
            <a:r>
              <a:rPr sz="3000" spc="-30" dirty="0">
                <a:latin typeface="Carlito"/>
                <a:cs typeface="Carlito"/>
              </a:rPr>
              <a:t>f</a:t>
            </a:r>
            <a:r>
              <a:rPr sz="3000" spc="-80" dirty="0">
                <a:latin typeface="Carlito"/>
                <a:cs typeface="Carlito"/>
              </a:rPr>
              <a:t>f</a:t>
            </a:r>
            <a:r>
              <a:rPr sz="3000" dirty="0">
                <a:latin typeface="Carlito"/>
                <a:cs typeface="Carlito"/>
              </a:rPr>
              <a:t>e</a:t>
            </a:r>
            <a:r>
              <a:rPr sz="3000" spc="-50" dirty="0">
                <a:latin typeface="Carlito"/>
                <a:cs typeface="Carlito"/>
              </a:rPr>
              <a:t>r</a:t>
            </a:r>
            <a:r>
              <a:rPr sz="3000" dirty="0">
                <a:latin typeface="Carlito"/>
                <a:cs typeface="Carlito"/>
              </a:rPr>
              <a:t>e</a:t>
            </a:r>
            <a:r>
              <a:rPr sz="3000" spc="-50" dirty="0">
                <a:latin typeface="Carlito"/>
                <a:cs typeface="Carlito"/>
              </a:rPr>
              <a:t>n</a:t>
            </a:r>
            <a:r>
              <a:rPr sz="3000" dirty="0">
                <a:latin typeface="Carlito"/>
                <a:cs typeface="Carlito"/>
              </a:rPr>
              <a:t>t	typ</a:t>
            </a:r>
            <a:r>
              <a:rPr sz="3000" spc="-15" dirty="0">
                <a:latin typeface="Carlito"/>
                <a:cs typeface="Carlito"/>
              </a:rPr>
              <a:t>e</a:t>
            </a:r>
            <a:r>
              <a:rPr sz="3000" dirty="0">
                <a:latin typeface="Carlito"/>
                <a:cs typeface="Carlito"/>
              </a:rPr>
              <a:t>s	of</a:t>
            </a:r>
            <a:endParaRPr sz="3000">
              <a:latin typeface="Carlito"/>
              <a:cs typeface="Carlito"/>
            </a:endParaRPr>
          </a:p>
        </p:txBody>
      </p:sp>
      <p:sp>
        <p:nvSpPr>
          <p:cNvPr id="6" name="object 6"/>
          <p:cNvSpPr txBox="1"/>
          <p:nvPr/>
        </p:nvSpPr>
        <p:spPr>
          <a:xfrm>
            <a:off x="878838" y="5459983"/>
            <a:ext cx="5293361" cy="474489"/>
          </a:xfrm>
          <a:prstGeom prst="rect">
            <a:avLst/>
          </a:prstGeom>
        </p:spPr>
        <p:txBody>
          <a:bodyPr vert="horz" wrap="square" lIns="0" tIns="12700" rIns="0" bIns="0" rtlCol="0">
            <a:spAutoFit/>
          </a:bodyPr>
          <a:lstStyle/>
          <a:p>
            <a:pPr marL="12700">
              <a:lnSpc>
                <a:spcPct val="100000"/>
              </a:lnSpc>
              <a:spcBef>
                <a:spcPts val="100"/>
              </a:spcBef>
            </a:pPr>
            <a:r>
              <a:rPr sz="3000" spc="-15" dirty="0">
                <a:latin typeface="Carlito"/>
                <a:cs typeface="Carlito"/>
              </a:rPr>
              <a:t>formats </a:t>
            </a:r>
            <a:r>
              <a:rPr sz="3000" spc="-5" dirty="0">
                <a:latin typeface="Carlito"/>
                <a:cs typeface="Carlito"/>
              </a:rPr>
              <a:t>is </a:t>
            </a:r>
            <a:r>
              <a:rPr sz="3000" dirty="0">
                <a:latin typeface="Carlito"/>
                <a:cs typeface="Carlito"/>
              </a:rPr>
              <a:t>also</a:t>
            </a:r>
            <a:r>
              <a:rPr lang="en-US" sz="3000" dirty="0">
                <a:latin typeface="Carlito"/>
                <a:cs typeface="Carlito"/>
              </a:rPr>
              <a:t> </a:t>
            </a:r>
            <a:r>
              <a:rPr sz="3000" spc="-20" dirty="0">
                <a:latin typeface="Carlito"/>
                <a:cs typeface="Carlito"/>
              </a:rPr>
              <a:t>necessary.</a:t>
            </a:r>
            <a:endParaRPr sz="3000" dirty="0">
              <a:latin typeface="Carlito"/>
              <a:cs typeface="Carlito"/>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1899"/>
            <a:ext cx="8153399" cy="696595"/>
          </a:xfrm>
          <a:prstGeom prst="rect">
            <a:avLst/>
          </a:prstGeom>
        </p:spPr>
        <p:txBody>
          <a:bodyPr vert="horz" wrap="square" lIns="0" tIns="13335" rIns="0" bIns="0" rtlCol="0">
            <a:spAutoFit/>
          </a:bodyPr>
          <a:lstStyle/>
          <a:p>
            <a:pPr marL="12700">
              <a:lnSpc>
                <a:spcPct val="100000"/>
              </a:lnSpc>
              <a:spcBef>
                <a:spcPts val="105"/>
              </a:spcBef>
            </a:pPr>
            <a:r>
              <a:rPr spc="-25" dirty="0"/>
              <a:t>Data</a:t>
            </a:r>
            <a:r>
              <a:rPr spc="-75" dirty="0"/>
              <a:t> </a:t>
            </a:r>
            <a:r>
              <a:rPr spc="-15" dirty="0"/>
              <a:t>Formats</a:t>
            </a:r>
          </a:p>
        </p:txBody>
      </p:sp>
      <p:sp>
        <p:nvSpPr>
          <p:cNvPr id="3" name="object 3"/>
          <p:cNvSpPr txBox="1"/>
          <p:nvPr/>
        </p:nvSpPr>
        <p:spPr>
          <a:xfrm>
            <a:off x="535940" y="1511020"/>
            <a:ext cx="8072120" cy="2664768"/>
          </a:xfrm>
          <a:prstGeom prst="rect">
            <a:avLst/>
          </a:prstGeom>
        </p:spPr>
        <p:txBody>
          <a:bodyPr vert="horz" wrap="square" lIns="0" tIns="109855" rIns="0" bIns="0" rtlCol="0">
            <a:spAutoFit/>
          </a:bodyPr>
          <a:lstStyle/>
          <a:p>
            <a:pPr marL="527685" indent="-515620">
              <a:lnSpc>
                <a:spcPct val="150000"/>
              </a:lnSpc>
              <a:spcBef>
                <a:spcPts val="865"/>
              </a:spcBef>
              <a:buAutoNum type="arabicPeriod"/>
              <a:tabLst>
                <a:tab pos="527685" algn="l"/>
                <a:tab pos="528320" algn="l"/>
              </a:tabLst>
            </a:pPr>
            <a:r>
              <a:rPr sz="2000" spc="-5" dirty="0">
                <a:latin typeface="Verdana" pitchFamily="34" charset="0"/>
                <a:ea typeface="Verdana" pitchFamily="34" charset="0"/>
                <a:cs typeface="Verdana" pitchFamily="34" charset="0"/>
              </a:rPr>
              <a:t>XML </a:t>
            </a:r>
            <a:r>
              <a:rPr sz="2000" spc="-15" dirty="0">
                <a:latin typeface="Verdana" pitchFamily="34" charset="0"/>
                <a:ea typeface="Verdana" pitchFamily="34" charset="0"/>
                <a:cs typeface="Verdana" pitchFamily="34" charset="0"/>
              </a:rPr>
              <a:t>Format: </a:t>
            </a:r>
            <a:r>
              <a:rPr sz="2000" spc="-10" dirty="0">
                <a:latin typeface="Verdana" pitchFamily="34" charset="0"/>
                <a:ea typeface="Verdana" pitchFamily="34" charset="0"/>
                <a:cs typeface="Verdana" pitchFamily="34" charset="0"/>
              </a:rPr>
              <a:t>Extensible Markup</a:t>
            </a:r>
            <a:r>
              <a:rPr sz="2000" spc="65" dirty="0">
                <a:latin typeface="Verdana" pitchFamily="34" charset="0"/>
                <a:ea typeface="Verdana" pitchFamily="34" charset="0"/>
                <a:cs typeface="Verdana" pitchFamily="34" charset="0"/>
              </a:rPr>
              <a:t> </a:t>
            </a:r>
            <a:r>
              <a:rPr sz="2000" spc="-5" dirty="0">
                <a:latin typeface="Verdana" pitchFamily="34" charset="0"/>
                <a:ea typeface="Verdana" pitchFamily="34" charset="0"/>
                <a:cs typeface="Verdana" pitchFamily="34" charset="0"/>
              </a:rPr>
              <a:t>Language.</a:t>
            </a:r>
            <a:endParaRPr sz="2000" dirty="0">
              <a:latin typeface="Verdana" pitchFamily="34" charset="0"/>
              <a:ea typeface="Verdana" pitchFamily="34" charset="0"/>
              <a:cs typeface="Verdana" pitchFamily="34" charset="0"/>
            </a:endParaRPr>
          </a:p>
          <a:p>
            <a:pPr marL="527685" indent="-515620">
              <a:lnSpc>
                <a:spcPct val="150000"/>
              </a:lnSpc>
              <a:spcBef>
                <a:spcPts val="770"/>
              </a:spcBef>
              <a:buAutoNum type="arabicPeriod"/>
              <a:tabLst>
                <a:tab pos="527685" algn="l"/>
                <a:tab pos="528320" algn="l"/>
              </a:tabLst>
            </a:pPr>
            <a:r>
              <a:rPr sz="2000" dirty="0">
                <a:latin typeface="Verdana" pitchFamily="34" charset="0"/>
                <a:ea typeface="Verdana" pitchFamily="34" charset="0"/>
                <a:cs typeface="Verdana" pitchFamily="34" charset="0"/>
              </a:rPr>
              <a:t>JSON </a:t>
            </a:r>
            <a:r>
              <a:rPr sz="2000" spc="-15" dirty="0">
                <a:latin typeface="Verdana" pitchFamily="34" charset="0"/>
                <a:ea typeface="Verdana" pitchFamily="34" charset="0"/>
                <a:cs typeface="Verdana" pitchFamily="34" charset="0"/>
              </a:rPr>
              <a:t>Format: </a:t>
            </a:r>
            <a:r>
              <a:rPr sz="2000" spc="-25" dirty="0">
                <a:latin typeface="Verdana" pitchFamily="34" charset="0"/>
                <a:ea typeface="Verdana" pitchFamily="34" charset="0"/>
                <a:cs typeface="Verdana" pitchFamily="34" charset="0"/>
              </a:rPr>
              <a:t>Java </a:t>
            </a:r>
            <a:r>
              <a:rPr sz="2000" spc="-10" dirty="0">
                <a:latin typeface="Verdana" pitchFamily="34" charset="0"/>
                <a:ea typeface="Verdana" pitchFamily="34" charset="0"/>
                <a:cs typeface="Verdana" pitchFamily="34" charset="0"/>
              </a:rPr>
              <a:t>Script </a:t>
            </a:r>
            <a:r>
              <a:rPr sz="2000" spc="-5" dirty="0">
                <a:latin typeface="Verdana" pitchFamily="34" charset="0"/>
                <a:ea typeface="Verdana" pitchFamily="34" charset="0"/>
                <a:cs typeface="Verdana" pitchFamily="34" charset="0"/>
              </a:rPr>
              <a:t>Object</a:t>
            </a:r>
            <a:r>
              <a:rPr sz="2000" spc="70" dirty="0">
                <a:latin typeface="Verdana" pitchFamily="34" charset="0"/>
                <a:ea typeface="Verdana" pitchFamily="34" charset="0"/>
                <a:cs typeface="Verdana" pitchFamily="34" charset="0"/>
              </a:rPr>
              <a:t> </a:t>
            </a:r>
            <a:r>
              <a:rPr sz="2000" spc="-10" dirty="0">
                <a:latin typeface="Verdana" pitchFamily="34" charset="0"/>
                <a:ea typeface="Verdana" pitchFamily="34" charset="0"/>
                <a:cs typeface="Verdana" pitchFamily="34" charset="0"/>
              </a:rPr>
              <a:t>Notation.</a:t>
            </a:r>
            <a:endParaRPr sz="2000" dirty="0">
              <a:latin typeface="Verdana" pitchFamily="34" charset="0"/>
              <a:ea typeface="Verdana" pitchFamily="34" charset="0"/>
              <a:cs typeface="Verdana" pitchFamily="34" charset="0"/>
            </a:endParaRPr>
          </a:p>
          <a:p>
            <a:pPr marL="527685" indent="-515620">
              <a:lnSpc>
                <a:spcPct val="150000"/>
              </a:lnSpc>
              <a:spcBef>
                <a:spcPts val="770"/>
              </a:spcBef>
              <a:buAutoNum type="arabicPeriod"/>
              <a:tabLst>
                <a:tab pos="527685" algn="l"/>
                <a:tab pos="528320" algn="l"/>
              </a:tabLst>
            </a:pPr>
            <a:r>
              <a:rPr sz="2000" dirty="0">
                <a:latin typeface="Verdana" pitchFamily="34" charset="0"/>
                <a:ea typeface="Verdana" pitchFamily="34" charset="0"/>
                <a:cs typeface="Verdana" pitchFamily="34" charset="0"/>
              </a:rPr>
              <a:t>MySQL</a:t>
            </a:r>
            <a:r>
              <a:rPr sz="2000" spc="-10" dirty="0">
                <a:latin typeface="Verdana" pitchFamily="34" charset="0"/>
                <a:ea typeface="Verdana" pitchFamily="34" charset="0"/>
                <a:cs typeface="Verdana" pitchFamily="34" charset="0"/>
              </a:rPr>
              <a:t> </a:t>
            </a:r>
            <a:r>
              <a:rPr sz="2000" spc="-15" dirty="0">
                <a:latin typeface="Verdana" pitchFamily="34" charset="0"/>
                <a:ea typeface="Verdana" pitchFamily="34" charset="0"/>
                <a:cs typeface="Verdana" pitchFamily="34" charset="0"/>
              </a:rPr>
              <a:t>Format:</a:t>
            </a:r>
            <a:endParaRPr sz="2000" dirty="0">
              <a:latin typeface="Verdana" pitchFamily="34" charset="0"/>
              <a:ea typeface="Verdana" pitchFamily="34" charset="0"/>
              <a:cs typeface="Verdana" pitchFamily="34" charset="0"/>
            </a:endParaRPr>
          </a:p>
          <a:p>
            <a:pPr marL="527685" marR="5080" indent="-515620">
              <a:lnSpc>
                <a:spcPct val="150000"/>
              </a:lnSpc>
              <a:spcBef>
                <a:spcPts val="765"/>
              </a:spcBef>
              <a:buAutoNum type="arabicPeriod"/>
              <a:tabLst>
                <a:tab pos="527685" algn="l"/>
                <a:tab pos="528320" algn="l"/>
                <a:tab pos="1780539" algn="l"/>
                <a:tab pos="3437254" algn="l"/>
                <a:tab pos="5741670" algn="l"/>
                <a:tab pos="6866890" algn="l"/>
              </a:tabLst>
            </a:pPr>
            <a:r>
              <a:rPr sz="2000" spc="-5" dirty="0">
                <a:latin typeface="Verdana" pitchFamily="34" charset="0"/>
                <a:ea typeface="Verdana" pitchFamily="34" charset="0"/>
                <a:cs typeface="Verdana" pitchFamily="34" charset="0"/>
              </a:rPr>
              <a:t>HD</a:t>
            </a:r>
            <a:r>
              <a:rPr sz="2000" spc="5" dirty="0">
                <a:latin typeface="Verdana" pitchFamily="34" charset="0"/>
                <a:ea typeface="Verdana" pitchFamily="34" charset="0"/>
                <a:cs typeface="Verdana" pitchFamily="34" charset="0"/>
              </a:rPr>
              <a:t>F</a:t>
            </a:r>
            <a:r>
              <a:rPr sz="2000" dirty="0">
                <a:latin typeface="Verdana" pitchFamily="34" charset="0"/>
                <a:ea typeface="Verdana" pitchFamily="34" charset="0"/>
                <a:cs typeface="Verdana" pitchFamily="34" charset="0"/>
              </a:rPr>
              <a:t>5	</a:t>
            </a:r>
            <a:r>
              <a:rPr sz="2000" spc="-35" dirty="0">
                <a:latin typeface="Verdana" pitchFamily="34" charset="0"/>
                <a:ea typeface="Verdana" pitchFamily="34" charset="0"/>
                <a:cs typeface="Verdana" pitchFamily="34" charset="0"/>
              </a:rPr>
              <a:t>F</a:t>
            </a:r>
            <a:r>
              <a:rPr sz="2000" spc="-5" dirty="0">
                <a:latin typeface="Verdana" pitchFamily="34" charset="0"/>
                <a:ea typeface="Verdana" pitchFamily="34" charset="0"/>
                <a:cs typeface="Verdana" pitchFamily="34" charset="0"/>
              </a:rPr>
              <a:t>orm</a:t>
            </a:r>
            <a:r>
              <a:rPr sz="2000" spc="-30" dirty="0">
                <a:latin typeface="Verdana" pitchFamily="34" charset="0"/>
                <a:ea typeface="Verdana" pitchFamily="34" charset="0"/>
                <a:cs typeface="Verdana" pitchFamily="34" charset="0"/>
              </a:rPr>
              <a:t>a</a:t>
            </a:r>
            <a:r>
              <a:rPr sz="2000" dirty="0">
                <a:latin typeface="Verdana" pitchFamily="34" charset="0"/>
                <a:ea typeface="Verdana" pitchFamily="34" charset="0"/>
                <a:cs typeface="Verdana" pitchFamily="34" charset="0"/>
              </a:rPr>
              <a:t>t:	</a:t>
            </a:r>
            <a:r>
              <a:rPr sz="2000" spc="-5" dirty="0">
                <a:latin typeface="Verdana" pitchFamily="34" charset="0"/>
                <a:ea typeface="Verdana" pitchFamily="34" charset="0"/>
                <a:cs typeface="Verdana" pitchFamily="34" charset="0"/>
              </a:rPr>
              <a:t>Hie</a:t>
            </a:r>
            <a:r>
              <a:rPr sz="2000" spc="-75" dirty="0">
                <a:latin typeface="Verdana" pitchFamily="34" charset="0"/>
                <a:ea typeface="Verdana" pitchFamily="34" charset="0"/>
                <a:cs typeface="Verdana" pitchFamily="34" charset="0"/>
              </a:rPr>
              <a:t>r</a:t>
            </a:r>
            <a:r>
              <a:rPr sz="2000" dirty="0">
                <a:latin typeface="Verdana" pitchFamily="34" charset="0"/>
                <a:ea typeface="Verdana" pitchFamily="34" charset="0"/>
                <a:cs typeface="Verdana" pitchFamily="34" charset="0"/>
              </a:rPr>
              <a:t>a</a:t>
            </a:r>
            <a:r>
              <a:rPr sz="2000" spc="-50" dirty="0">
                <a:latin typeface="Verdana" pitchFamily="34" charset="0"/>
                <a:ea typeface="Verdana" pitchFamily="34" charset="0"/>
                <a:cs typeface="Verdana" pitchFamily="34" charset="0"/>
              </a:rPr>
              <a:t>r</a:t>
            </a:r>
            <a:r>
              <a:rPr sz="2000" dirty="0">
                <a:latin typeface="Verdana" pitchFamily="34" charset="0"/>
                <a:ea typeface="Verdana" pitchFamily="34" charset="0"/>
                <a:cs typeface="Verdana" pitchFamily="34" charset="0"/>
              </a:rPr>
              <a:t>chi</a:t>
            </a:r>
            <a:r>
              <a:rPr sz="2000" spc="-30" dirty="0">
                <a:latin typeface="Verdana" pitchFamily="34" charset="0"/>
                <a:ea typeface="Verdana" pitchFamily="34" charset="0"/>
                <a:cs typeface="Verdana" pitchFamily="34" charset="0"/>
              </a:rPr>
              <a:t>c</a:t>
            </a:r>
            <a:r>
              <a:rPr sz="2000" dirty="0">
                <a:latin typeface="Verdana" pitchFamily="34" charset="0"/>
                <a:ea typeface="Verdana" pitchFamily="34" charset="0"/>
                <a:cs typeface="Verdana" pitchFamily="34" charset="0"/>
              </a:rPr>
              <a:t>al	</a:t>
            </a:r>
            <a:r>
              <a:rPr sz="2000" spc="-5" dirty="0">
                <a:latin typeface="Verdana" pitchFamily="34" charset="0"/>
                <a:ea typeface="Verdana" pitchFamily="34" charset="0"/>
                <a:cs typeface="Verdana" pitchFamily="34" charset="0"/>
              </a:rPr>
              <a:t>D</a:t>
            </a:r>
            <a:r>
              <a:rPr sz="2000" spc="-30" dirty="0">
                <a:latin typeface="Verdana" pitchFamily="34" charset="0"/>
                <a:ea typeface="Verdana" pitchFamily="34" charset="0"/>
                <a:cs typeface="Verdana" pitchFamily="34" charset="0"/>
              </a:rPr>
              <a:t>at</a:t>
            </a:r>
            <a:r>
              <a:rPr sz="2000" dirty="0">
                <a:latin typeface="Verdana" pitchFamily="34" charset="0"/>
                <a:ea typeface="Verdana" pitchFamily="34" charset="0"/>
                <a:cs typeface="Verdana" pitchFamily="34" charset="0"/>
              </a:rPr>
              <a:t>a	</a:t>
            </a:r>
            <a:r>
              <a:rPr sz="2000" spc="-45" dirty="0">
                <a:latin typeface="Verdana" pitchFamily="34" charset="0"/>
                <a:ea typeface="Verdana" pitchFamily="34" charset="0"/>
                <a:cs typeface="Verdana" pitchFamily="34" charset="0"/>
              </a:rPr>
              <a:t>F</a:t>
            </a:r>
            <a:r>
              <a:rPr sz="2000" spc="-5" dirty="0">
                <a:latin typeface="Verdana" pitchFamily="34" charset="0"/>
                <a:ea typeface="Verdana" pitchFamily="34" charset="0"/>
                <a:cs typeface="Verdana" pitchFamily="34" charset="0"/>
              </a:rPr>
              <a:t>orm</a:t>
            </a:r>
            <a:r>
              <a:rPr sz="2000" spc="-15" dirty="0">
                <a:latin typeface="Verdana" pitchFamily="34" charset="0"/>
                <a:ea typeface="Verdana" pitchFamily="34" charset="0"/>
                <a:cs typeface="Verdana" pitchFamily="34" charset="0"/>
              </a:rPr>
              <a:t>a</a:t>
            </a:r>
            <a:r>
              <a:rPr sz="2000" dirty="0">
                <a:latin typeface="Verdana" pitchFamily="34" charset="0"/>
                <a:ea typeface="Verdana" pitchFamily="34" charset="0"/>
                <a:cs typeface="Verdana" pitchFamily="34" charset="0"/>
              </a:rPr>
              <a:t>t  </a:t>
            </a:r>
            <a:r>
              <a:rPr sz="2000" spc="-35" dirty="0">
                <a:latin typeface="Verdana" pitchFamily="34" charset="0"/>
                <a:ea typeface="Verdana" pitchFamily="34" charset="0"/>
                <a:cs typeface="Verdana" pitchFamily="34" charset="0"/>
              </a:rPr>
              <a:t>Version</a:t>
            </a:r>
            <a:r>
              <a:rPr sz="2000" spc="-10" dirty="0">
                <a:latin typeface="Verdana" pitchFamily="34" charset="0"/>
                <a:ea typeface="Verdana" pitchFamily="34" charset="0"/>
                <a:cs typeface="Verdana" pitchFamily="34" charset="0"/>
              </a:rPr>
              <a:t> </a:t>
            </a:r>
            <a:r>
              <a:rPr sz="2000" spc="-5" dirty="0">
                <a:latin typeface="Verdana" pitchFamily="34" charset="0"/>
                <a:ea typeface="Verdana" pitchFamily="34" charset="0"/>
                <a:cs typeface="Verdana" pitchFamily="34" charset="0"/>
              </a:rPr>
              <a:t>5.</a:t>
            </a:r>
            <a:endParaRP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82905"/>
            <a:ext cx="7620000" cy="566181"/>
          </a:xfrm>
          <a:prstGeom prst="rect">
            <a:avLst/>
          </a:prstGeom>
        </p:spPr>
        <p:txBody>
          <a:bodyPr vert="horz" wrap="square" lIns="0" tIns="12065" rIns="0" bIns="0" rtlCol="0">
            <a:spAutoFit/>
          </a:bodyPr>
          <a:lstStyle/>
          <a:p>
            <a:pPr marL="12700">
              <a:lnSpc>
                <a:spcPct val="100000"/>
              </a:lnSpc>
              <a:spcBef>
                <a:spcPts val="95"/>
              </a:spcBef>
            </a:pPr>
            <a:r>
              <a:rPr sz="3600" spc="-10" dirty="0"/>
              <a:t>XML</a:t>
            </a:r>
            <a:r>
              <a:rPr lang="en-US" sz="3600" spc="-10" dirty="0"/>
              <a:t> - </a:t>
            </a:r>
            <a:r>
              <a:rPr lang="en-US" sz="3600" dirty="0" err="1"/>
              <a:t>eXtensible</a:t>
            </a:r>
            <a:r>
              <a:rPr lang="en-US" sz="3600" dirty="0"/>
              <a:t> Markup Language</a:t>
            </a:r>
            <a:endParaRPr sz="3600" dirty="0"/>
          </a:p>
        </p:txBody>
      </p:sp>
      <p:sp>
        <p:nvSpPr>
          <p:cNvPr id="3" name="object 3"/>
          <p:cNvSpPr txBox="1"/>
          <p:nvPr/>
        </p:nvSpPr>
        <p:spPr>
          <a:xfrm>
            <a:off x="535940" y="976541"/>
            <a:ext cx="8379459" cy="3817711"/>
          </a:xfrm>
          <a:prstGeom prst="rect">
            <a:avLst/>
          </a:prstGeom>
        </p:spPr>
        <p:txBody>
          <a:bodyPr vert="horz" wrap="square" lIns="0" tIns="110489" rIns="0" bIns="0" rtlCol="0">
            <a:spAutoFit/>
          </a:bodyPr>
          <a:lstStyle/>
          <a:p>
            <a:pPr marL="355600" indent="-342900" algn="just">
              <a:lnSpc>
                <a:spcPct val="100000"/>
              </a:lnSpc>
              <a:spcBef>
                <a:spcPts val="869"/>
              </a:spcBef>
              <a:buFont typeface="Arial"/>
              <a:buChar char="•"/>
              <a:tabLst>
                <a:tab pos="355600" algn="l"/>
              </a:tabLst>
            </a:pPr>
            <a:r>
              <a:rPr sz="2000" spc="-5" dirty="0">
                <a:latin typeface="Verdana" pitchFamily="34" charset="0"/>
                <a:ea typeface="Verdana" pitchFamily="34" charset="0"/>
                <a:cs typeface="Verdana" pitchFamily="34" charset="0"/>
              </a:rPr>
              <a:t>Designed </a:t>
            </a:r>
            <a:r>
              <a:rPr sz="2000" spc="-20" dirty="0">
                <a:latin typeface="Verdana" pitchFamily="34" charset="0"/>
                <a:ea typeface="Verdana" pitchFamily="34" charset="0"/>
                <a:cs typeface="Verdana" pitchFamily="34" charset="0"/>
              </a:rPr>
              <a:t>to </a:t>
            </a:r>
            <a:r>
              <a:rPr sz="2000" spc="-25" dirty="0">
                <a:latin typeface="Verdana" pitchFamily="34" charset="0"/>
                <a:ea typeface="Verdana" pitchFamily="34" charset="0"/>
                <a:cs typeface="Verdana" pitchFamily="34" charset="0"/>
              </a:rPr>
              <a:t>store </a:t>
            </a:r>
            <a:r>
              <a:rPr sz="2000" dirty="0">
                <a:latin typeface="Verdana" pitchFamily="34" charset="0"/>
                <a:ea typeface="Verdana" pitchFamily="34" charset="0"/>
                <a:cs typeface="Verdana" pitchFamily="34" charset="0"/>
              </a:rPr>
              <a:t>and </a:t>
            </a:r>
            <a:r>
              <a:rPr sz="2000" spc="-10" dirty="0">
                <a:latin typeface="Verdana" pitchFamily="34" charset="0"/>
                <a:ea typeface="Verdana" pitchFamily="34" charset="0"/>
                <a:cs typeface="Verdana" pitchFamily="34" charset="0"/>
              </a:rPr>
              <a:t>transport</a:t>
            </a:r>
            <a:r>
              <a:rPr sz="2000" spc="65" dirty="0">
                <a:latin typeface="Verdana" pitchFamily="34" charset="0"/>
                <a:ea typeface="Verdana" pitchFamily="34" charset="0"/>
                <a:cs typeface="Verdana" pitchFamily="34" charset="0"/>
              </a:rPr>
              <a:t> </a:t>
            </a:r>
            <a:r>
              <a:rPr sz="2000" spc="-15" dirty="0">
                <a:latin typeface="Verdana" pitchFamily="34" charset="0"/>
                <a:ea typeface="Verdana" pitchFamily="34" charset="0"/>
                <a:cs typeface="Verdana" pitchFamily="34" charset="0"/>
              </a:rPr>
              <a:t>data.</a:t>
            </a:r>
            <a:endParaRPr lang="en-US" sz="2000" spc="-15" dirty="0">
              <a:latin typeface="Verdana" pitchFamily="34" charset="0"/>
              <a:ea typeface="Verdana" pitchFamily="34" charset="0"/>
              <a:cs typeface="Verdana" pitchFamily="34" charset="0"/>
            </a:endParaRPr>
          </a:p>
          <a:p>
            <a:pPr marL="355600" indent="-342900" algn="just">
              <a:lnSpc>
                <a:spcPct val="100000"/>
              </a:lnSpc>
              <a:spcBef>
                <a:spcPts val="869"/>
              </a:spcBef>
              <a:buFont typeface="Arial"/>
              <a:buChar char="•"/>
              <a:tabLst>
                <a:tab pos="355600" algn="l"/>
              </a:tabLst>
            </a:pPr>
            <a:endParaRPr sz="2000" dirty="0">
              <a:latin typeface="Verdana" pitchFamily="34" charset="0"/>
              <a:ea typeface="Verdana" pitchFamily="34" charset="0"/>
              <a:cs typeface="Verdana" pitchFamily="34" charset="0"/>
            </a:endParaRPr>
          </a:p>
          <a:p>
            <a:pPr marL="355600" indent="-342900" algn="just">
              <a:lnSpc>
                <a:spcPct val="100000"/>
              </a:lnSpc>
              <a:spcBef>
                <a:spcPts val="770"/>
              </a:spcBef>
              <a:buFont typeface="Arial"/>
              <a:buChar char="•"/>
              <a:tabLst>
                <a:tab pos="355600" algn="l"/>
              </a:tabLst>
            </a:pPr>
            <a:r>
              <a:rPr sz="2000" dirty="0">
                <a:latin typeface="Verdana" pitchFamily="34" charset="0"/>
                <a:ea typeface="Verdana" pitchFamily="34" charset="0"/>
                <a:cs typeface="Verdana" pitchFamily="34" charset="0"/>
              </a:rPr>
              <a:t>Used </a:t>
            </a:r>
            <a:r>
              <a:rPr sz="2000" spc="-5" dirty="0">
                <a:latin typeface="Verdana" pitchFamily="34" charset="0"/>
                <a:ea typeface="Verdana" pitchFamily="34" charset="0"/>
                <a:cs typeface="Verdana" pitchFamily="34" charset="0"/>
              </a:rPr>
              <a:t>in </a:t>
            </a:r>
            <a:r>
              <a:rPr sz="2000" spc="-15" dirty="0">
                <a:latin typeface="Verdana" pitchFamily="34" charset="0"/>
                <a:ea typeface="Verdana" pitchFamily="34" charset="0"/>
                <a:cs typeface="Verdana" pitchFamily="34" charset="0"/>
              </a:rPr>
              <a:t>internet</a:t>
            </a:r>
            <a:r>
              <a:rPr sz="2000" dirty="0">
                <a:latin typeface="Verdana" pitchFamily="34" charset="0"/>
                <a:ea typeface="Verdana" pitchFamily="34" charset="0"/>
                <a:cs typeface="Verdana" pitchFamily="34" charset="0"/>
              </a:rPr>
              <a:t> </a:t>
            </a:r>
            <a:r>
              <a:rPr sz="2000" spc="-10" dirty="0">
                <a:latin typeface="Verdana" pitchFamily="34" charset="0"/>
                <a:ea typeface="Verdana" pitchFamily="34" charset="0"/>
                <a:cs typeface="Verdana" pitchFamily="34" charset="0"/>
              </a:rPr>
              <a:t>applications.</a:t>
            </a:r>
            <a:endParaRPr sz="2000" dirty="0">
              <a:latin typeface="Verdana" pitchFamily="34" charset="0"/>
              <a:ea typeface="Verdana" pitchFamily="34" charset="0"/>
              <a:cs typeface="Verdana" pitchFamily="34" charset="0"/>
            </a:endParaRPr>
          </a:p>
          <a:p>
            <a:pPr marL="355600" marR="6350" indent="-342900" algn="just">
              <a:lnSpc>
                <a:spcPct val="100000"/>
              </a:lnSpc>
              <a:spcBef>
                <a:spcPts val="770"/>
              </a:spcBef>
              <a:buFont typeface="Arial"/>
              <a:buChar char="•"/>
              <a:tabLst>
                <a:tab pos="355600" algn="l"/>
              </a:tabLst>
            </a:pPr>
            <a:endParaRPr lang="en-US" sz="2000" spc="-15" dirty="0">
              <a:latin typeface="Verdana" pitchFamily="34" charset="0"/>
              <a:ea typeface="Verdana" pitchFamily="34" charset="0"/>
              <a:cs typeface="Verdana" pitchFamily="34" charset="0"/>
            </a:endParaRPr>
          </a:p>
          <a:p>
            <a:pPr marL="355600" marR="6350" indent="-342900" algn="just">
              <a:lnSpc>
                <a:spcPct val="100000"/>
              </a:lnSpc>
              <a:spcBef>
                <a:spcPts val="770"/>
              </a:spcBef>
              <a:buFont typeface="Arial"/>
              <a:buChar char="•"/>
              <a:tabLst>
                <a:tab pos="355600" algn="l"/>
              </a:tabLst>
            </a:pPr>
            <a:r>
              <a:rPr sz="2000" spc="-15" dirty="0">
                <a:latin typeface="Verdana" pitchFamily="34" charset="0"/>
                <a:ea typeface="Verdana" pitchFamily="34" charset="0"/>
                <a:cs typeface="Verdana" pitchFamily="34" charset="0"/>
              </a:rPr>
              <a:t>For </a:t>
            </a:r>
            <a:r>
              <a:rPr sz="2000" spc="-10" dirty="0">
                <a:latin typeface="Verdana" pitchFamily="34" charset="0"/>
                <a:ea typeface="Verdana" pitchFamily="34" charset="0"/>
                <a:cs typeface="Verdana" pitchFamily="34" charset="0"/>
              </a:rPr>
              <a:t>Exchanging </a:t>
            </a:r>
            <a:r>
              <a:rPr sz="2000" dirty="0">
                <a:latin typeface="Verdana" pitchFamily="34" charset="0"/>
                <a:ea typeface="Verdana" pitchFamily="34" charset="0"/>
                <a:cs typeface="Verdana" pitchFamily="34" charset="0"/>
              </a:rPr>
              <a:t>the </a:t>
            </a:r>
            <a:r>
              <a:rPr sz="2000" spc="-15" dirty="0">
                <a:latin typeface="Verdana" pitchFamily="34" charset="0"/>
                <a:ea typeface="Verdana" pitchFamily="34" charset="0"/>
                <a:cs typeface="Verdana" pitchFamily="34" charset="0"/>
              </a:rPr>
              <a:t>data </a:t>
            </a:r>
            <a:r>
              <a:rPr sz="2000" spc="-10" dirty="0">
                <a:latin typeface="Verdana" pitchFamily="34" charset="0"/>
                <a:ea typeface="Verdana" pitchFamily="34" charset="0"/>
                <a:cs typeface="Verdana" pitchFamily="34" charset="0"/>
              </a:rPr>
              <a:t>between </a:t>
            </a:r>
            <a:r>
              <a:rPr sz="2000" spc="-5" dirty="0">
                <a:latin typeface="Verdana" pitchFamily="34" charset="0"/>
                <a:ea typeface="Verdana" pitchFamily="34" charset="0"/>
                <a:cs typeface="Verdana" pitchFamily="34" charset="0"/>
              </a:rPr>
              <a:t>incompatible  </a:t>
            </a:r>
            <a:r>
              <a:rPr sz="2000" spc="-25" dirty="0">
                <a:latin typeface="Verdana" pitchFamily="34" charset="0"/>
                <a:ea typeface="Verdana" pitchFamily="34" charset="0"/>
                <a:cs typeface="Verdana" pitchFamily="34" charset="0"/>
              </a:rPr>
              <a:t>systems </a:t>
            </a:r>
            <a:r>
              <a:rPr sz="2000" dirty="0">
                <a:latin typeface="Verdana" pitchFamily="34" charset="0"/>
                <a:ea typeface="Verdana" pitchFamily="34" charset="0"/>
                <a:cs typeface="Verdana" pitchFamily="34" charset="0"/>
              </a:rPr>
              <a:t>or </a:t>
            </a:r>
            <a:r>
              <a:rPr sz="2000" spc="-10" dirty="0">
                <a:latin typeface="Verdana" pitchFamily="34" charset="0"/>
                <a:ea typeface="Verdana" pitchFamily="34" charset="0"/>
                <a:cs typeface="Verdana" pitchFamily="34" charset="0"/>
              </a:rPr>
              <a:t>upgrading </a:t>
            </a:r>
            <a:r>
              <a:rPr sz="2000" spc="-25" dirty="0">
                <a:latin typeface="Verdana" pitchFamily="34" charset="0"/>
                <a:ea typeface="Verdana" pitchFamily="34" charset="0"/>
                <a:cs typeface="Verdana" pitchFamily="34" charset="0"/>
              </a:rPr>
              <a:t>systems </a:t>
            </a:r>
            <a:r>
              <a:rPr sz="2000" dirty="0">
                <a:latin typeface="Verdana" pitchFamily="34" charset="0"/>
                <a:ea typeface="Verdana" pitchFamily="34" charset="0"/>
                <a:cs typeface="Verdana" pitchFamily="34" charset="0"/>
              </a:rPr>
              <a:t>, </a:t>
            </a:r>
            <a:r>
              <a:rPr sz="2000" spc="-15" dirty="0">
                <a:latin typeface="Verdana" pitchFamily="34" charset="0"/>
                <a:ea typeface="Verdana" pitchFamily="34" charset="0"/>
                <a:cs typeface="Verdana" pitchFamily="34" charset="0"/>
              </a:rPr>
              <a:t>data </a:t>
            </a:r>
            <a:r>
              <a:rPr sz="2000" spc="-10" dirty="0">
                <a:latin typeface="Verdana" pitchFamily="34" charset="0"/>
                <a:ea typeface="Verdana" pitchFamily="34" charset="0"/>
                <a:cs typeface="Verdana" pitchFamily="34" charset="0"/>
              </a:rPr>
              <a:t>must </a:t>
            </a:r>
            <a:r>
              <a:rPr sz="2000" spc="-5" dirty="0">
                <a:latin typeface="Verdana" pitchFamily="34" charset="0"/>
                <a:ea typeface="Verdana" pitchFamily="34" charset="0"/>
                <a:cs typeface="Verdana" pitchFamily="34" charset="0"/>
              </a:rPr>
              <a:t>be  </a:t>
            </a:r>
            <a:r>
              <a:rPr sz="2000" spc="-20" dirty="0">
                <a:latin typeface="Verdana" pitchFamily="34" charset="0"/>
                <a:ea typeface="Verdana" pitchFamily="34" charset="0"/>
                <a:cs typeface="Verdana" pitchFamily="34" charset="0"/>
              </a:rPr>
              <a:t>converted </a:t>
            </a:r>
            <a:r>
              <a:rPr sz="2000" spc="-35" dirty="0">
                <a:latin typeface="Verdana" pitchFamily="34" charset="0"/>
                <a:ea typeface="Verdana" pitchFamily="34" charset="0"/>
                <a:cs typeface="Verdana" pitchFamily="34" charset="0"/>
              </a:rPr>
              <a:t>properly. </a:t>
            </a:r>
            <a:r>
              <a:rPr sz="2000" spc="-5" dirty="0">
                <a:latin typeface="Verdana" pitchFamily="34" charset="0"/>
                <a:ea typeface="Verdana" pitchFamily="34" charset="0"/>
                <a:cs typeface="Verdana" pitchFamily="34" charset="0"/>
              </a:rPr>
              <a:t>Sometimes incompatible  </a:t>
            </a:r>
            <a:r>
              <a:rPr sz="2000" spc="-15" dirty="0">
                <a:latin typeface="Verdana" pitchFamily="34" charset="0"/>
                <a:ea typeface="Verdana" pitchFamily="34" charset="0"/>
                <a:cs typeface="Verdana" pitchFamily="34" charset="0"/>
              </a:rPr>
              <a:t>data </a:t>
            </a:r>
            <a:r>
              <a:rPr sz="2000" spc="-5" dirty="0">
                <a:latin typeface="Verdana" pitchFamily="34" charset="0"/>
                <a:ea typeface="Verdana" pitchFamily="34" charset="0"/>
                <a:cs typeface="Verdana" pitchFamily="34" charset="0"/>
              </a:rPr>
              <a:t>is</a:t>
            </a:r>
            <a:r>
              <a:rPr sz="2000" spc="10" dirty="0">
                <a:latin typeface="Verdana" pitchFamily="34" charset="0"/>
                <a:ea typeface="Verdana" pitchFamily="34" charset="0"/>
                <a:cs typeface="Verdana" pitchFamily="34" charset="0"/>
              </a:rPr>
              <a:t> </a:t>
            </a:r>
            <a:r>
              <a:rPr sz="2000" spc="-10" dirty="0">
                <a:latin typeface="Verdana" pitchFamily="34" charset="0"/>
                <a:ea typeface="Verdana" pitchFamily="34" charset="0"/>
                <a:cs typeface="Verdana" pitchFamily="34" charset="0"/>
              </a:rPr>
              <a:t>lost.</a:t>
            </a:r>
            <a:endParaRPr sz="2000" dirty="0">
              <a:latin typeface="Verdana" pitchFamily="34" charset="0"/>
              <a:ea typeface="Verdana" pitchFamily="34" charset="0"/>
              <a:cs typeface="Verdana" pitchFamily="34" charset="0"/>
            </a:endParaRPr>
          </a:p>
          <a:p>
            <a:pPr marL="355600" marR="5080" indent="-342900" algn="just">
              <a:lnSpc>
                <a:spcPct val="100000"/>
              </a:lnSpc>
              <a:spcBef>
                <a:spcPts val="775"/>
              </a:spcBef>
              <a:buFont typeface="Arial"/>
              <a:buChar char="•"/>
              <a:tabLst>
                <a:tab pos="355600" algn="l"/>
              </a:tabLst>
            </a:pPr>
            <a:endParaRPr lang="en-US" sz="2000" spc="-5" dirty="0">
              <a:latin typeface="Verdana" pitchFamily="34" charset="0"/>
              <a:ea typeface="Verdana" pitchFamily="34" charset="0"/>
              <a:cs typeface="Verdana" pitchFamily="34" charset="0"/>
            </a:endParaRPr>
          </a:p>
          <a:p>
            <a:pPr marL="355600" marR="5080" indent="-342900" algn="just">
              <a:lnSpc>
                <a:spcPct val="100000"/>
              </a:lnSpc>
              <a:spcBef>
                <a:spcPts val="775"/>
              </a:spcBef>
              <a:buFont typeface="Arial"/>
              <a:buChar char="•"/>
              <a:tabLst>
                <a:tab pos="355600" algn="l"/>
              </a:tabLst>
            </a:pPr>
            <a:r>
              <a:rPr sz="2000" spc="-5" dirty="0">
                <a:latin typeface="Verdana" pitchFamily="34" charset="0"/>
                <a:ea typeface="Verdana" pitchFamily="34" charset="0"/>
                <a:cs typeface="Verdana" pitchFamily="34" charset="0"/>
              </a:rPr>
              <a:t>XML </a:t>
            </a:r>
            <a:r>
              <a:rPr sz="2000" spc="-20" dirty="0">
                <a:latin typeface="Verdana" pitchFamily="34" charset="0"/>
                <a:ea typeface="Verdana" pitchFamily="34" charset="0"/>
                <a:cs typeface="Verdana" pitchFamily="34" charset="0"/>
              </a:rPr>
              <a:t>stores data </a:t>
            </a:r>
            <a:r>
              <a:rPr sz="2000" spc="-5" dirty="0">
                <a:latin typeface="Verdana" pitchFamily="34" charset="0"/>
                <a:ea typeface="Verdana" pitchFamily="34" charset="0"/>
                <a:cs typeface="Verdana" pitchFamily="34" charset="0"/>
              </a:rPr>
              <a:t>in </a:t>
            </a:r>
            <a:r>
              <a:rPr sz="2000" dirty="0">
                <a:latin typeface="Verdana" pitchFamily="34" charset="0"/>
                <a:ea typeface="Verdana" pitchFamily="34" charset="0"/>
                <a:cs typeface="Verdana" pitchFamily="34" charset="0"/>
              </a:rPr>
              <a:t>plain </a:t>
            </a:r>
            <a:r>
              <a:rPr sz="2000" spc="-20" dirty="0">
                <a:latin typeface="Verdana" pitchFamily="34" charset="0"/>
                <a:ea typeface="Verdana" pitchFamily="34" charset="0"/>
                <a:cs typeface="Verdana" pitchFamily="34" charset="0"/>
              </a:rPr>
              <a:t>text format </a:t>
            </a:r>
            <a:r>
              <a:rPr sz="2000" dirty="0">
                <a:latin typeface="Verdana" pitchFamily="34" charset="0"/>
                <a:ea typeface="Verdana" pitchFamily="34" charset="0"/>
                <a:cs typeface="Verdana" pitchFamily="34" charset="0"/>
              </a:rPr>
              <a:t>which  </a:t>
            </a:r>
            <a:r>
              <a:rPr sz="2000" spc="-10" dirty="0">
                <a:latin typeface="Verdana" pitchFamily="34" charset="0"/>
                <a:ea typeface="Verdana" pitchFamily="34" charset="0"/>
                <a:cs typeface="Verdana" pitchFamily="34" charset="0"/>
              </a:rPr>
              <a:t>provides </a:t>
            </a:r>
            <a:r>
              <a:rPr sz="2000" spc="-15" dirty="0">
                <a:latin typeface="Verdana" pitchFamily="34" charset="0"/>
                <a:ea typeface="Verdana" pitchFamily="34" charset="0"/>
                <a:cs typeface="Verdana" pitchFamily="34" charset="0"/>
              </a:rPr>
              <a:t>software </a:t>
            </a:r>
            <a:r>
              <a:rPr sz="2000" dirty="0">
                <a:latin typeface="Verdana" pitchFamily="34" charset="0"/>
                <a:ea typeface="Verdana" pitchFamily="34" charset="0"/>
                <a:cs typeface="Verdana" pitchFamily="34" charset="0"/>
              </a:rPr>
              <a:t>and </a:t>
            </a:r>
            <a:r>
              <a:rPr sz="2000" spc="-15" dirty="0">
                <a:latin typeface="Verdana" pitchFamily="34" charset="0"/>
                <a:ea typeface="Verdana" pitchFamily="34" charset="0"/>
                <a:cs typeface="Verdana" pitchFamily="34" charset="0"/>
              </a:rPr>
              <a:t>hardware </a:t>
            </a:r>
            <a:r>
              <a:rPr sz="2000" dirty="0">
                <a:latin typeface="Verdana" pitchFamily="34" charset="0"/>
                <a:ea typeface="Verdana" pitchFamily="34" charset="0"/>
                <a:cs typeface="Verdana" pitchFamily="34" charset="0"/>
              </a:rPr>
              <a:t>independence  of </a:t>
            </a:r>
            <a:r>
              <a:rPr sz="2000" spc="-15" dirty="0">
                <a:latin typeface="Verdana" pitchFamily="34" charset="0"/>
                <a:ea typeface="Verdana" pitchFamily="34" charset="0"/>
                <a:cs typeface="Verdana" pitchFamily="34" charset="0"/>
              </a:rPr>
              <a:t>storing </a:t>
            </a:r>
            <a:r>
              <a:rPr sz="2000" dirty="0">
                <a:latin typeface="Verdana" pitchFamily="34" charset="0"/>
                <a:ea typeface="Verdana" pitchFamily="34" charset="0"/>
                <a:cs typeface="Verdana" pitchFamily="34" charset="0"/>
              </a:rPr>
              <a:t>and </a:t>
            </a:r>
            <a:r>
              <a:rPr sz="2000" spc="-10" dirty="0">
                <a:latin typeface="Verdana" pitchFamily="34" charset="0"/>
                <a:ea typeface="Verdana" pitchFamily="34" charset="0"/>
                <a:cs typeface="Verdana" pitchFamily="34" charset="0"/>
              </a:rPr>
              <a:t>transporting</a:t>
            </a:r>
            <a:r>
              <a:rPr sz="2000" spc="60" dirty="0">
                <a:latin typeface="Verdana" pitchFamily="34" charset="0"/>
                <a:ea typeface="Verdana" pitchFamily="34" charset="0"/>
                <a:cs typeface="Verdana" pitchFamily="34" charset="0"/>
              </a:rPr>
              <a:t> </a:t>
            </a:r>
            <a:r>
              <a:rPr sz="2000" spc="-15" dirty="0">
                <a:latin typeface="Verdana" pitchFamily="34" charset="0"/>
                <a:ea typeface="Verdana" pitchFamily="34" charset="0"/>
                <a:cs typeface="Verdana" pitchFamily="34" charset="0"/>
              </a:rPr>
              <a:t>data.</a:t>
            </a:r>
            <a:endParaRP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61899"/>
            <a:ext cx="7924800" cy="696595"/>
          </a:xfrm>
          <a:prstGeom prst="rect">
            <a:avLst/>
          </a:prstGeom>
        </p:spPr>
        <p:txBody>
          <a:bodyPr vert="horz" wrap="square" lIns="0" tIns="13335" rIns="0" bIns="0" rtlCol="0">
            <a:spAutoFit/>
          </a:bodyPr>
          <a:lstStyle/>
          <a:p>
            <a:pPr marL="12700">
              <a:lnSpc>
                <a:spcPct val="100000"/>
              </a:lnSpc>
              <a:spcBef>
                <a:spcPts val="105"/>
              </a:spcBef>
            </a:pPr>
            <a:r>
              <a:rPr spc="-5" dirty="0"/>
              <a:t>XML</a:t>
            </a:r>
            <a:r>
              <a:rPr spc="-70" dirty="0"/>
              <a:t> </a:t>
            </a:r>
            <a:r>
              <a:rPr spc="-15" dirty="0"/>
              <a:t>Contd…</a:t>
            </a:r>
          </a:p>
        </p:txBody>
      </p:sp>
      <p:sp>
        <p:nvSpPr>
          <p:cNvPr id="3" name="object 3"/>
          <p:cNvSpPr txBox="1"/>
          <p:nvPr/>
        </p:nvSpPr>
        <p:spPr>
          <a:xfrm>
            <a:off x="535940" y="1607947"/>
            <a:ext cx="7846060" cy="1134285"/>
          </a:xfrm>
          <a:prstGeom prst="rect">
            <a:avLst/>
          </a:prstGeom>
        </p:spPr>
        <p:txBody>
          <a:bodyPr vert="horz" wrap="square" lIns="0" tIns="13335" rIns="0" bIns="0" rtlCol="0">
            <a:spAutoFit/>
          </a:bodyPr>
          <a:lstStyle/>
          <a:p>
            <a:pPr marL="355600" indent="-342900">
              <a:spcBef>
                <a:spcPts val="105"/>
              </a:spcBef>
              <a:buFont typeface="Arial"/>
              <a:buChar char="•"/>
              <a:tabLst>
                <a:tab pos="354965" algn="l"/>
                <a:tab pos="355600" algn="l"/>
                <a:tab pos="1349375" algn="l"/>
                <a:tab pos="2277110" algn="l"/>
                <a:tab pos="3594100" algn="l"/>
                <a:tab pos="4089400" algn="l"/>
                <a:tab pos="5348605" algn="l"/>
              </a:tabLst>
            </a:pPr>
            <a:r>
              <a:rPr spc="-5" dirty="0">
                <a:latin typeface="Verdana" pitchFamily="34" charset="0"/>
                <a:ea typeface="Verdana" pitchFamily="34" charset="0"/>
                <a:cs typeface="Verdana" pitchFamily="34" charset="0"/>
              </a:rPr>
              <a:t>XM</a:t>
            </a:r>
            <a:r>
              <a:rPr dirty="0">
                <a:latin typeface="Verdana" pitchFamily="34" charset="0"/>
                <a:ea typeface="Verdana" pitchFamily="34" charset="0"/>
                <a:cs typeface="Verdana" pitchFamily="34" charset="0"/>
              </a:rPr>
              <a:t>L</a:t>
            </a:r>
            <a:r>
              <a:rPr lang="en-US"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a</a:t>
            </a:r>
            <a:r>
              <a:rPr dirty="0">
                <a:latin typeface="Verdana" pitchFamily="34" charset="0"/>
                <a:ea typeface="Verdana" pitchFamily="34" charset="0"/>
                <a:cs typeface="Verdana" pitchFamily="34" charset="0"/>
              </a:rPr>
              <a:t>lso</a:t>
            </a: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ma</a:t>
            </a:r>
            <a:r>
              <a:rPr spc="-110" dirty="0">
                <a:latin typeface="Verdana" pitchFamily="34" charset="0"/>
                <a:ea typeface="Verdana" pitchFamily="34" charset="0"/>
                <a:cs typeface="Verdana" pitchFamily="34" charset="0"/>
              </a:rPr>
              <a:t>k</a:t>
            </a:r>
            <a:r>
              <a:rPr dirty="0">
                <a:latin typeface="Verdana" pitchFamily="34" charset="0"/>
                <a:ea typeface="Verdana" pitchFamily="34" charset="0"/>
                <a:cs typeface="Verdana" pitchFamily="34" charset="0"/>
              </a:rPr>
              <a:t>es	</a:t>
            </a:r>
            <a:r>
              <a:rPr spc="5" dirty="0">
                <a:latin typeface="Verdana" pitchFamily="34" charset="0"/>
                <a:ea typeface="Verdana" pitchFamily="34" charset="0"/>
                <a:cs typeface="Verdana" pitchFamily="34" charset="0"/>
              </a:rPr>
              <a:t>i</a:t>
            </a:r>
            <a:r>
              <a:rPr dirty="0">
                <a:latin typeface="Verdana" pitchFamily="34" charset="0"/>
                <a:ea typeface="Verdana" pitchFamily="34" charset="0"/>
                <a:cs typeface="Verdana" pitchFamily="34" charset="0"/>
              </a:rPr>
              <a:t>t</a:t>
            </a:r>
            <a:r>
              <a:rPr lang="en-US" dirty="0">
                <a:latin typeface="Verdana" pitchFamily="34" charset="0"/>
                <a:ea typeface="Verdana" pitchFamily="34" charset="0"/>
                <a:cs typeface="Verdana" pitchFamily="34" charset="0"/>
              </a:rPr>
              <a:t> </a:t>
            </a:r>
            <a:r>
              <a:rPr dirty="0">
                <a:latin typeface="Verdana" pitchFamily="34" charset="0"/>
                <a:ea typeface="Verdana" pitchFamily="34" charset="0"/>
                <a:cs typeface="Verdana" pitchFamily="34" charset="0"/>
              </a:rPr>
              <a:t>easier</a:t>
            </a:r>
            <a:r>
              <a:rPr lang="en-US" dirty="0">
                <a:latin typeface="Verdana" pitchFamily="34" charset="0"/>
                <a:ea typeface="Verdana" pitchFamily="34" charset="0"/>
                <a:cs typeface="Verdana" pitchFamily="34" charset="0"/>
              </a:rPr>
              <a:t> </a:t>
            </a:r>
            <a:r>
              <a:rPr spc="-45" dirty="0">
                <a:latin typeface="Verdana" pitchFamily="34" charset="0"/>
                <a:ea typeface="Verdana" pitchFamily="34" charset="0"/>
                <a:cs typeface="Verdana" pitchFamily="34" charset="0"/>
              </a:rPr>
              <a:t>to</a:t>
            </a:r>
            <a:r>
              <a:rPr lang="en-US" spc="-45" dirty="0">
                <a:latin typeface="Verdana" pitchFamily="34" charset="0"/>
                <a:ea typeface="Verdana" pitchFamily="34" charset="0"/>
                <a:cs typeface="Verdana" pitchFamily="34" charset="0"/>
              </a:rPr>
              <a:t> </a:t>
            </a:r>
            <a:r>
              <a:rPr lang="en-US" spc="-35" dirty="0">
                <a:latin typeface="Verdana" pitchFamily="34" charset="0"/>
                <a:ea typeface="Verdana" pitchFamily="34" charset="0"/>
                <a:cs typeface="Verdana" pitchFamily="34" charset="0"/>
              </a:rPr>
              <a:t>e</a:t>
            </a:r>
            <a:r>
              <a:rPr lang="en-US" spc="-5" dirty="0">
                <a:latin typeface="Verdana" pitchFamily="34" charset="0"/>
                <a:ea typeface="Verdana" pitchFamily="34" charset="0"/>
                <a:cs typeface="Verdana" pitchFamily="34" charset="0"/>
              </a:rPr>
              <a:t>xpa</a:t>
            </a:r>
            <a:r>
              <a:rPr lang="en-US" spc="5" dirty="0">
                <a:latin typeface="Verdana" pitchFamily="34" charset="0"/>
                <a:ea typeface="Verdana" pitchFamily="34" charset="0"/>
                <a:cs typeface="Verdana" pitchFamily="34" charset="0"/>
              </a:rPr>
              <a:t>n</a:t>
            </a:r>
            <a:r>
              <a:rPr lang="en-US" dirty="0">
                <a:latin typeface="Verdana" pitchFamily="34" charset="0"/>
                <a:ea typeface="Verdana" pitchFamily="34" charset="0"/>
                <a:cs typeface="Verdana" pitchFamily="34" charset="0"/>
              </a:rPr>
              <a:t>d </a:t>
            </a:r>
            <a:r>
              <a:rPr lang="en-US" spc="5" dirty="0">
                <a:latin typeface="Verdana" pitchFamily="34" charset="0"/>
                <a:ea typeface="Verdana" pitchFamily="34" charset="0"/>
                <a:cs typeface="Verdana" pitchFamily="34" charset="0"/>
              </a:rPr>
              <a:t>a</a:t>
            </a:r>
            <a:r>
              <a:rPr lang="en-US" spc="-5" dirty="0">
                <a:latin typeface="Verdana" pitchFamily="34" charset="0"/>
                <a:ea typeface="Verdana" pitchFamily="34" charset="0"/>
                <a:cs typeface="Verdana" pitchFamily="34" charset="0"/>
              </a:rPr>
              <a:t>nd upg</a:t>
            </a:r>
            <a:r>
              <a:rPr lang="en-US" spc="-60" dirty="0">
                <a:latin typeface="Verdana" pitchFamily="34" charset="0"/>
                <a:ea typeface="Verdana" pitchFamily="34" charset="0"/>
                <a:cs typeface="Verdana" pitchFamily="34" charset="0"/>
              </a:rPr>
              <a:t>r</a:t>
            </a:r>
            <a:r>
              <a:rPr lang="en-US" dirty="0">
                <a:latin typeface="Verdana" pitchFamily="34" charset="0"/>
                <a:ea typeface="Verdana" pitchFamily="34" charset="0"/>
                <a:cs typeface="Verdana" pitchFamily="34" charset="0"/>
              </a:rPr>
              <a:t>ade </a:t>
            </a:r>
            <a:r>
              <a:rPr lang="en-US" spc="-5" dirty="0">
                <a:latin typeface="Verdana" pitchFamily="34" charset="0"/>
                <a:ea typeface="Verdana" pitchFamily="34" charset="0"/>
                <a:cs typeface="Verdana" pitchFamily="34" charset="0"/>
              </a:rPr>
              <a:t>n</a:t>
            </a:r>
            <a:r>
              <a:rPr lang="en-US" spc="-15" dirty="0">
                <a:latin typeface="Verdana" pitchFamily="34" charset="0"/>
                <a:ea typeface="Verdana" pitchFamily="34" charset="0"/>
                <a:cs typeface="Verdana" pitchFamily="34" charset="0"/>
              </a:rPr>
              <a:t>e</a:t>
            </a:r>
            <a:r>
              <a:rPr lang="en-US" dirty="0">
                <a:latin typeface="Verdana" pitchFamily="34" charset="0"/>
                <a:ea typeface="Verdana" pitchFamily="34" charset="0"/>
                <a:cs typeface="Verdana" pitchFamily="34" charset="0"/>
              </a:rPr>
              <a:t>w </a:t>
            </a:r>
            <a:r>
              <a:rPr lang="en-US" spc="-5" dirty="0">
                <a:latin typeface="Verdana" pitchFamily="34" charset="0"/>
                <a:ea typeface="Verdana" pitchFamily="34" charset="0"/>
                <a:cs typeface="Verdana" pitchFamily="34" charset="0"/>
              </a:rPr>
              <a:t>ope</a:t>
            </a:r>
            <a:r>
              <a:rPr lang="en-US" spc="-75" dirty="0">
                <a:latin typeface="Verdana" pitchFamily="34" charset="0"/>
                <a:ea typeface="Verdana" pitchFamily="34" charset="0"/>
                <a:cs typeface="Verdana" pitchFamily="34" charset="0"/>
              </a:rPr>
              <a:t>r</a:t>
            </a:r>
            <a:r>
              <a:rPr lang="en-US" spc="-25" dirty="0">
                <a:latin typeface="Verdana" pitchFamily="34" charset="0"/>
                <a:ea typeface="Verdana" pitchFamily="34" charset="0"/>
                <a:cs typeface="Verdana" pitchFamily="34" charset="0"/>
              </a:rPr>
              <a:t>a</a:t>
            </a:r>
            <a:r>
              <a:rPr lang="en-US" dirty="0">
                <a:latin typeface="Verdana" pitchFamily="34" charset="0"/>
                <a:ea typeface="Verdana" pitchFamily="34" charset="0"/>
                <a:cs typeface="Verdana" pitchFamily="34" charset="0"/>
              </a:rPr>
              <a:t>t</a:t>
            </a:r>
            <a:r>
              <a:rPr lang="en-US" spc="-10" dirty="0">
                <a:latin typeface="Verdana" pitchFamily="34" charset="0"/>
                <a:ea typeface="Verdana" pitchFamily="34" charset="0"/>
                <a:cs typeface="Verdana" pitchFamily="34" charset="0"/>
              </a:rPr>
              <a:t>i</a:t>
            </a:r>
            <a:r>
              <a:rPr lang="en-US" spc="5" dirty="0">
                <a:latin typeface="Verdana" pitchFamily="34" charset="0"/>
                <a:ea typeface="Verdana" pitchFamily="34" charset="0"/>
                <a:cs typeface="Verdana" pitchFamily="34" charset="0"/>
              </a:rPr>
              <a:t>n</a:t>
            </a:r>
            <a:r>
              <a:rPr lang="en-US" dirty="0">
                <a:latin typeface="Verdana" pitchFamily="34" charset="0"/>
                <a:ea typeface="Verdana" pitchFamily="34" charset="0"/>
                <a:cs typeface="Verdana" pitchFamily="34" charset="0"/>
              </a:rPr>
              <a:t>g </a:t>
            </a:r>
            <a:r>
              <a:rPr lang="en-US" spc="-65" dirty="0">
                <a:latin typeface="Verdana" pitchFamily="34" charset="0"/>
                <a:ea typeface="Verdana" pitchFamily="34" charset="0"/>
                <a:cs typeface="Verdana" pitchFamily="34" charset="0"/>
              </a:rPr>
              <a:t>s</a:t>
            </a:r>
            <a:r>
              <a:rPr lang="en-US" spc="-25" dirty="0">
                <a:latin typeface="Verdana" pitchFamily="34" charset="0"/>
                <a:ea typeface="Verdana" pitchFamily="34" charset="0"/>
                <a:cs typeface="Verdana" pitchFamily="34" charset="0"/>
              </a:rPr>
              <a:t>y</a:t>
            </a:r>
            <a:r>
              <a:rPr lang="en-US" spc="-45" dirty="0">
                <a:latin typeface="Verdana" pitchFamily="34" charset="0"/>
                <a:ea typeface="Verdana" pitchFamily="34" charset="0"/>
                <a:cs typeface="Verdana" pitchFamily="34" charset="0"/>
              </a:rPr>
              <a:t>st</a:t>
            </a:r>
            <a:r>
              <a:rPr lang="en-US" dirty="0">
                <a:latin typeface="Verdana" pitchFamily="34" charset="0"/>
                <a:ea typeface="Verdana" pitchFamily="34" charset="0"/>
                <a:cs typeface="Verdana" pitchFamily="34" charset="0"/>
              </a:rPr>
              <a:t>ems, </a:t>
            </a:r>
            <a:r>
              <a:rPr lang="en-US" spc="-5" dirty="0">
                <a:latin typeface="Verdana" pitchFamily="34" charset="0"/>
                <a:ea typeface="Verdana" pitchFamily="34" charset="0"/>
                <a:cs typeface="Verdana" pitchFamily="34" charset="0"/>
              </a:rPr>
              <a:t>n</a:t>
            </a:r>
            <a:r>
              <a:rPr lang="en-US" spc="-15" dirty="0">
                <a:latin typeface="Verdana" pitchFamily="34" charset="0"/>
                <a:ea typeface="Verdana" pitchFamily="34" charset="0"/>
                <a:cs typeface="Verdana" pitchFamily="34" charset="0"/>
              </a:rPr>
              <a:t>e</a:t>
            </a:r>
            <a:r>
              <a:rPr lang="en-US" dirty="0">
                <a:latin typeface="Verdana" pitchFamily="34" charset="0"/>
                <a:ea typeface="Verdana" pitchFamily="34" charset="0"/>
                <a:cs typeface="Verdana" pitchFamily="34" charset="0"/>
              </a:rPr>
              <a:t>w ap</a:t>
            </a:r>
            <a:r>
              <a:rPr lang="en-US" spc="5" dirty="0">
                <a:latin typeface="Verdana" pitchFamily="34" charset="0"/>
                <a:ea typeface="Verdana" pitchFamily="34" charset="0"/>
                <a:cs typeface="Verdana" pitchFamily="34" charset="0"/>
              </a:rPr>
              <a:t>p</a:t>
            </a:r>
            <a:r>
              <a:rPr lang="en-US" dirty="0">
                <a:latin typeface="Verdana" pitchFamily="34" charset="0"/>
                <a:ea typeface="Verdana" pitchFamily="34" charset="0"/>
                <a:cs typeface="Verdana" pitchFamily="34" charset="0"/>
              </a:rPr>
              <a:t>l</a:t>
            </a:r>
            <a:r>
              <a:rPr lang="en-US" spc="-10" dirty="0">
                <a:latin typeface="Verdana" pitchFamily="34" charset="0"/>
                <a:ea typeface="Verdana" pitchFamily="34" charset="0"/>
                <a:cs typeface="Verdana" pitchFamily="34" charset="0"/>
              </a:rPr>
              <a:t>i</a:t>
            </a:r>
            <a:r>
              <a:rPr lang="en-US" spc="-25" dirty="0">
                <a:latin typeface="Verdana" pitchFamily="34" charset="0"/>
                <a:ea typeface="Verdana" pitchFamily="34" charset="0"/>
                <a:cs typeface="Verdana" pitchFamily="34" charset="0"/>
              </a:rPr>
              <a:t>ca</a:t>
            </a:r>
            <a:r>
              <a:rPr lang="en-US" dirty="0">
                <a:latin typeface="Verdana" pitchFamily="34" charset="0"/>
                <a:ea typeface="Verdana" pitchFamily="34" charset="0"/>
                <a:cs typeface="Verdana" pitchFamily="34" charset="0"/>
              </a:rPr>
              <a:t>tions or </a:t>
            </a:r>
            <a:r>
              <a:rPr lang="en-US" spc="-5" dirty="0">
                <a:latin typeface="Verdana" pitchFamily="34" charset="0"/>
                <a:ea typeface="Verdana" pitchFamily="34" charset="0"/>
                <a:cs typeface="Verdana" pitchFamily="34" charset="0"/>
              </a:rPr>
              <a:t>ne</a:t>
            </a:r>
            <a:r>
              <a:rPr lang="en-US" dirty="0">
                <a:latin typeface="Verdana" pitchFamily="34" charset="0"/>
                <a:ea typeface="Verdana" pitchFamily="34" charset="0"/>
                <a:cs typeface="Verdana" pitchFamily="34" charset="0"/>
              </a:rPr>
              <a:t>w </a:t>
            </a:r>
            <a:r>
              <a:rPr lang="en-US" spc="-5" dirty="0">
                <a:latin typeface="Verdana" pitchFamily="34" charset="0"/>
                <a:ea typeface="Verdana" pitchFamily="34" charset="0"/>
                <a:cs typeface="Verdana" pitchFamily="34" charset="0"/>
              </a:rPr>
              <a:t>b</a:t>
            </a:r>
            <a:r>
              <a:rPr lang="en-US" spc="-70" dirty="0">
                <a:latin typeface="Verdana" pitchFamily="34" charset="0"/>
                <a:ea typeface="Verdana" pitchFamily="34" charset="0"/>
                <a:cs typeface="Verdana" pitchFamily="34" charset="0"/>
              </a:rPr>
              <a:t>r</a:t>
            </a:r>
            <a:r>
              <a:rPr lang="en-US" spc="-15" dirty="0">
                <a:latin typeface="Verdana" pitchFamily="34" charset="0"/>
                <a:ea typeface="Verdana" pitchFamily="34" charset="0"/>
                <a:cs typeface="Verdana" pitchFamily="34" charset="0"/>
              </a:rPr>
              <a:t>o</a:t>
            </a:r>
            <a:r>
              <a:rPr lang="en-US" spc="-35" dirty="0">
                <a:latin typeface="Verdana" pitchFamily="34" charset="0"/>
                <a:ea typeface="Verdana" pitchFamily="34" charset="0"/>
                <a:cs typeface="Verdana" pitchFamily="34" charset="0"/>
              </a:rPr>
              <a:t>w</a:t>
            </a:r>
            <a:r>
              <a:rPr lang="en-US" spc="-5" dirty="0">
                <a:latin typeface="Verdana" pitchFamily="34" charset="0"/>
                <a:ea typeface="Verdana" pitchFamily="34" charset="0"/>
                <a:cs typeface="Verdana" pitchFamily="34" charset="0"/>
              </a:rPr>
              <a:t>se</a:t>
            </a:r>
            <a:r>
              <a:rPr lang="en-US" spc="-75" dirty="0">
                <a:latin typeface="Verdana" pitchFamily="34" charset="0"/>
                <a:ea typeface="Verdana" pitchFamily="34" charset="0"/>
                <a:cs typeface="Verdana" pitchFamily="34" charset="0"/>
              </a:rPr>
              <a:t>r</a:t>
            </a:r>
            <a:r>
              <a:rPr lang="en-US" dirty="0">
                <a:latin typeface="Verdana" pitchFamily="34" charset="0"/>
                <a:ea typeface="Verdana" pitchFamily="34" charset="0"/>
                <a:cs typeface="Verdana" pitchFamily="34" charset="0"/>
              </a:rPr>
              <a:t>s	without	losing  </a:t>
            </a:r>
            <a:r>
              <a:rPr lang="en-US" spc="-15" dirty="0">
                <a:latin typeface="Verdana" pitchFamily="34" charset="0"/>
                <a:ea typeface="Verdana" pitchFamily="34" charset="0"/>
                <a:cs typeface="Verdana" pitchFamily="34" charset="0"/>
              </a:rPr>
              <a:t>data</a:t>
            </a:r>
            <a:r>
              <a:rPr lang="en-US" dirty="0">
                <a:latin typeface="Verdana" pitchFamily="34" charset="0"/>
                <a:ea typeface="Verdana" pitchFamily="34" charset="0"/>
                <a:cs typeface="Verdana" pitchFamily="34" charset="0"/>
              </a:rPr>
              <a:t>	</a:t>
            </a:r>
          </a:p>
          <a:p>
            <a:pPr marL="355600" indent="-342900">
              <a:lnSpc>
                <a:spcPct val="100000"/>
              </a:lnSpc>
              <a:spcBef>
                <a:spcPts val="105"/>
              </a:spcBef>
              <a:buFont typeface="Arial"/>
              <a:buChar char="•"/>
              <a:tabLst>
                <a:tab pos="354965" algn="l"/>
                <a:tab pos="355600" algn="l"/>
                <a:tab pos="1349375" algn="l"/>
                <a:tab pos="2277110" algn="l"/>
                <a:tab pos="3594100" algn="l"/>
                <a:tab pos="4089400" algn="l"/>
                <a:tab pos="5348605" algn="l"/>
              </a:tabLst>
            </a:pPr>
            <a:endParaRPr dirty="0">
              <a:latin typeface="Verdana" pitchFamily="34" charset="0"/>
              <a:ea typeface="Verdana" pitchFamily="34" charset="0"/>
              <a:cs typeface="Verdana" pitchFamily="34" charset="0"/>
            </a:endParaRPr>
          </a:p>
        </p:txBody>
      </p:sp>
      <p:sp>
        <p:nvSpPr>
          <p:cNvPr id="6" name="object 6"/>
          <p:cNvSpPr txBox="1"/>
          <p:nvPr/>
        </p:nvSpPr>
        <p:spPr>
          <a:xfrm>
            <a:off x="535940" y="3171973"/>
            <a:ext cx="8074025" cy="1429237"/>
          </a:xfrm>
          <a:prstGeom prst="rect">
            <a:avLst/>
          </a:prstGeom>
        </p:spPr>
        <p:txBody>
          <a:bodyPr vert="horz" wrap="square" lIns="0" tIns="13335" rIns="0" bIns="0" rtlCol="0">
            <a:spAutoFit/>
          </a:bodyPr>
          <a:lstStyle/>
          <a:p>
            <a:pPr marL="355600" indent="-342900">
              <a:lnSpc>
                <a:spcPct val="100000"/>
              </a:lnSpc>
              <a:spcBef>
                <a:spcPts val="770"/>
              </a:spcBef>
              <a:buFont typeface="Arial"/>
              <a:buChar char="•"/>
              <a:tabLst>
                <a:tab pos="354965" algn="l"/>
                <a:tab pos="355600" algn="l"/>
              </a:tabLst>
            </a:pPr>
            <a:r>
              <a:rPr spc="-5" dirty="0">
                <a:latin typeface="Verdana" pitchFamily="34" charset="0"/>
                <a:ea typeface="Verdana" pitchFamily="34" charset="0"/>
                <a:cs typeface="Verdana" pitchFamily="34" charset="0"/>
              </a:rPr>
              <a:t>It has </a:t>
            </a:r>
            <a:r>
              <a:rPr spc="-10" dirty="0">
                <a:latin typeface="Verdana" pitchFamily="34" charset="0"/>
                <a:ea typeface="Verdana" pitchFamily="34" charset="0"/>
                <a:cs typeface="Verdana" pitchFamily="34" charset="0"/>
              </a:rPr>
              <a:t>two </a:t>
            </a:r>
            <a:r>
              <a:rPr spc="-5" dirty="0">
                <a:latin typeface="Verdana" pitchFamily="34" charset="0"/>
                <a:ea typeface="Verdana" pitchFamily="34" charset="0"/>
                <a:cs typeface="Verdana" pitchFamily="34" charset="0"/>
              </a:rPr>
              <a:t>main</a:t>
            </a:r>
            <a:r>
              <a:rPr spc="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parts:</a:t>
            </a:r>
            <a:endParaRPr dirty="0">
              <a:latin typeface="Verdana" pitchFamily="34" charset="0"/>
              <a:ea typeface="Verdana" pitchFamily="34" charset="0"/>
              <a:cs typeface="Verdana" pitchFamily="34" charset="0"/>
            </a:endParaRPr>
          </a:p>
          <a:p>
            <a:pPr marL="527685" indent="-515620">
              <a:lnSpc>
                <a:spcPct val="100000"/>
              </a:lnSpc>
              <a:spcBef>
                <a:spcPts val="770"/>
              </a:spcBef>
              <a:buAutoNum type="arabicPeriod"/>
              <a:tabLst>
                <a:tab pos="527685" algn="l"/>
                <a:tab pos="528320" algn="l"/>
              </a:tabLst>
            </a:pPr>
            <a:r>
              <a:rPr spc="-10" dirty="0">
                <a:latin typeface="Verdana" pitchFamily="34" charset="0"/>
                <a:ea typeface="Verdana" pitchFamily="34" charset="0"/>
                <a:cs typeface="Verdana" pitchFamily="34" charset="0"/>
              </a:rPr>
              <a:t>Markup- </a:t>
            </a:r>
            <a:r>
              <a:rPr spc="-5" dirty="0">
                <a:latin typeface="Verdana" pitchFamily="34" charset="0"/>
                <a:ea typeface="Verdana" pitchFamily="34" charset="0"/>
                <a:cs typeface="Verdana" pitchFamily="34" charset="0"/>
              </a:rPr>
              <a:t>labels </a:t>
            </a:r>
            <a:r>
              <a:rPr spc="-10" dirty="0">
                <a:latin typeface="Verdana" pitchFamily="34" charset="0"/>
                <a:ea typeface="Verdana" pitchFamily="34" charset="0"/>
                <a:cs typeface="Verdana" pitchFamily="34" charset="0"/>
              </a:rPr>
              <a:t>that give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text</a:t>
            </a:r>
            <a:r>
              <a:rPr spc="4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structure</a:t>
            </a:r>
            <a:endParaRPr dirty="0">
              <a:latin typeface="Verdana" pitchFamily="34" charset="0"/>
              <a:ea typeface="Verdana" pitchFamily="34" charset="0"/>
              <a:cs typeface="Verdana" pitchFamily="34" charset="0"/>
            </a:endParaRPr>
          </a:p>
          <a:p>
            <a:pPr marL="527685" indent="-515620">
              <a:lnSpc>
                <a:spcPct val="100000"/>
              </a:lnSpc>
              <a:spcBef>
                <a:spcPts val="770"/>
              </a:spcBef>
              <a:buAutoNum type="arabicPeriod"/>
              <a:tabLst>
                <a:tab pos="527685" algn="l"/>
                <a:tab pos="528320" algn="l"/>
              </a:tabLst>
            </a:pPr>
            <a:r>
              <a:rPr spc="-15" dirty="0">
                <a:latin typeface="Verdana" pitchFamily="34" charset="0"/>
                <a:ea typeface="Verdana" pitchFamily="34" charset="0"/>
                <a:cs typeface="Verdana" pitchFamily="34" charset="0"/>
              </a:rPr>
              <a:t>Content- </a:t>
            </a:r>
            <a:r>
              <a:rPr dirty="0">
                <a:latin typeface="Verdana" pitchFamily="34" charset="0"/>
                <a:ea typeface="Verdana" pitchFamily="34" charset="0"/>
                <a:cs typeface="Verdana" pitchFamily="34" charset="0"/>
              </a:rPr>
              <a:t>the actual </a:t>
            </a:r>
            <a:r>
              <a:rPr spc="-20" dirty="0">
                <a:latin typeface="Verdana" pitchFamily="34" charset="0"/>
                <a:ea typeface="Verdana" pitchFamily="34" charset="0"/>
                <a:cs typeface="Verdana" pitchFamily="34" charset="0"/>
              </a:rPr>
              <a:t>text </a:t>
            </a:r>
            <a:r>
              <a:rPr dirty="0">
                <a:latin typeface="Verdana" pitchFamily="34" charset="0"/>
                <a:ea typeface="Verdana" pitchFamily="34" charset="0"/>
                <a:cs typeface="Verdana" pitchFamily="34" charset="0"/>
              </a:rPr>
              <a:t>of</a:t>
            </a:r>
            <a:r>
              <a:rPr spc="2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document.</a:t>
            </a:r>
            <a:endParaRPr dirty="0">
              <a:latin typeface="Verdana" pitchFamily="34" charset="0"/>
              <a:ea typeface="Verdana" pitchFamily="34" charset="0"/>
              <a:cs typeface="Verdana" pitchFamily="34" charset="0"/>
            </a:endParaRPr>
          </a:p>
          <a:p>
            <a:pPr marL="527685" indent="-515620">
              <a:lnSpc>
                <a:spcPct val="100000"/>
              </a:lnSpc>
              <a:spcBef>
                <a:spcPts val="770"/>
              </a:spcBef>
              <a:tabLst>
                <a:tab pos="527685" algn="l"/>
                <a:tab pos="528320" algn="l"/>
              </a:tabLst>
            </a:pPr>
            <a:r>
              <a:rPr lang="en-US" spc="-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Also used </a:t>
            </a:r>
            <a:r>
              <a:rPr spc="-30" dirty="0">
                <a:latin typeface="Verdana" pitchFamily="34" charset="0"/>
                <a:ea typeface="Verdana" pitchFamily="34" charset="0"/>
                <a:cs typeface="Verdana" pitchFamily="34" charset="0"/>
              </a:rPr>
              <a:t>for </a:t>
            </a:r>
            <a:r>
              <a:rPr spc="-10" dirty="0">
                <a:latin typeface="Verdana" pitchFamily="34" charset="0"/>
                <a:ea typeface="Verdana" pitchFamily="34" charset="0"/>
                <a:cs typeface="Verdana" pitchFamily="34" charset="0"/>
              </a:rPr>
              <a:t>web</a:t>
            </a:r>
            <a:r>
              <a:rPr spc="3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scraping.</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blinds(horizontal)">
                                      <p:cBhvr>
                                        <p:cTn id="18" dur="500"/>
                                        <p:tgtEl>
                                          <p:spTgt spid="6">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blinds(horizontal)">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563562"/>
          </a:xfrm>
        </p:spPr>
        <p:txBody>
          <a:bodyPr>
            <a:normAutofit fontScale="90000"/>
          </a:bodyPr>
          <a:lstStyle/>
          <a:p>
            <a:pPr algn="ctr"/>
            <a:r>
              <a:rPr lang="en-US" dirty="0"/>
              <a:t>Example of XML script </a:t>
            </a:r>
          </a:p>
        </p:txBody>
      </p:sp>
      <p:pic>
        <p:nvPicPr>
          <p:cNvPr id="4" name="Content Placeholder 3"/>
          <p:cNvPicPr>
            <a:picLocks noGrp="1"/>
          </p:cNvPicPr>
          <p:nvPr>
            <p:ph sz="quarter" idx="1"/>
          </p:nvPr>
        </p:nvPicPr>
        <p:blipFill>
          <a:blip r:embed="rId2" cstate="print"/>
          <a:stretch>
            <a:fillRect/>
          </a:stretch>
        </p:blipFill>
        <p:spPr bwMode="auto">
          <a:xfrm>
            <a:off x="1485900" y="1066800"/>
            <a:ext cx="6172200" cy="4876800"/>
          </a:xfrm>
          <a:prstGeom prst="rect">
            <a:avLst/>
          </a:prstGeom>
          <a:noFill/>
          <a:ln w="9525">
            <a:noFill/>
            <a:miter lim="800000"/>
            <a:headEnd/>
            <a:tailEnd/>
          </a:ln>
        </p:spPr>
      </p:pic>
      <p:sp>
        <p:nvSpPr>
          <p:cNvPr id="5" name="TextBox 4"/>
          <p:cNvSpPr txBox="1"/>
          <p:nvPr/>
        </p:nvSpPr>
        <p:spPr>
          <a:xfrm>
            <a:off x="1657350" y="6553202"/>
            <a:ext cx="5029200" cy="276999"/>
          </a:xfrm>
          <a:prstGeom prst="rect">
            <a:avLst/>
          </a:prstGeom>
          <a:noFill/>
        </p:spPr>
        <p:txBody>
          <a:bodyPr wrap="square" rtlCol="0">
            <a:spAutoFit/>
          </a:bodyPr>
          <a:lstStyle/>
          <a:p>
            <a:r>
              <a:rPr lang="en-US" sz="1200" i="1" dirty="0">
                <a:hlinkClick r:id="rId3"/>
              </a:rPr>
              <a:t>https://www.youtube.com/watch?v=KeLiQXqVgMI</a:t>
            </a:r>
            <a:endParaRPr lang="en-US" sz="1200" i="1" dirty="0"/>
          </a:p>
        </p:txBody>
      </p:sp>
    </p:spTree>
    <p:extLst>
      <p:ext uri="{BB962C8B-B14F-4D97-AF65-F5344CB8AC3E}">
        <p14:creationId xmlns:p14="http://schemas.microsoft.com/office/powerpoint/2010/main" xmlns="" val="41899720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44805"/>
            <a:ext cx="7619999" cy="566181"/>
          </a:xfrm>
          <a:prstGeom prst="rect">
            <a:avLst/>
          </a:prstGeom>
        </p:spPr>
        <p:txBody>
          <a:bodyPr vert="horz" wrap="square" lIns="0" tIns="12065" rIns="0" bIns="0" rtlCol="0">
            <a:spAutoFit/>
          </a:bodyPr>
          <a:lstStyle/>
          <a:p>
            <a:pPr marL="12700">
              <a:lnSpc>
                <a:spcPct val="100000"/>
              </a:lnSpc>
              <a:spcBef>
                <a:spcPts val="95"/>
              </a:spcBef>
            </a:pPr>
            <a:r>
              <a:rPr sz="3600" spc="-5" dirty="0"/>
              <a:t>JSON</a:t>
            </a:r>
            <a:r>
              <a:rPr lang="en-US" sz="3600" spc="-5" dirty="0"/>
              <a:t> - </a:t>
            </a:r>
            <a:r>
              <a:rPr lang="en-US" sz="3600" dirty="0"/>
              <a:t>JavaScript Object Notation</a:t>
            </a:r>
            <a:endParaRPr sz="3600" dirty="0"/>
          </a:p>
        </p:txBody>
      </p:sp>
      <p:sp>
        <p:nvSpPr>
          <p:cNvPr id="3" name="object 3"/>
          <p:cNvSpPr txBox="1"/>
          <p:nvPr/>
        </p:nvSpPr>
        <p:spPr>
          <a:xfrm>
            <a:off x="535940" y="1101293"/>
            <a:ext cx="8303260" cy="5203348"/>
          </a:xfrm>
          <a:prstGeom prst="rect">
            <a:avLst/>
          </a:prstGeom>
        </p:spPr>
        <p:txBody>
          <a:bodyPr vert="horz" wrap="square" lIns="0" tIns="67945" rIns="0" bIns="0" rtlCol="0">
            <a:spAutoFit/>
          </a:bodyPr>
          <a:lstStyle/>
          <a:p>
            <a:pPr marL="355600" marR="5080" indent="-342900">
              <a:lnSpc>
                <a:spcPts val="3460"/>
              </a:lnSpc>
              <a:spcBef>
                <a:spcPts val="535"/>
              </a:spcBef>
              <a:buFont typeface="Arial"/>
              <a:buChar char="•"/>
              <a:tabLst>
                <a:tab pos="354965" algn="l"/>
                <a:tab pos="355600" algn="l"/>
                <a:tab pos="1420495" algn="l"/>
                <a:tab pos="2806700" algn="l"/>
                <a:tab pos="3928110" algn="l"/>
                <a:tab pos="4804410" algn="l"/>
                <a:tab pos="6200775" algn="l"/>
                <a:tab pos="7587615" algn="l"/>
              </a:tabLst>
            </a:pPr>
            <a:r>
              <a:rPr spc="-5" dirty="0" smtClean="0">
                <a:latin typeface="Verdana" pitchFamily="34" charset="0"/>
                <a:ea typeface="Verdana" pitchFamily="34" charset="0"/>
                <a:cs typeface="Verdana" pitchFamily="34" charset="0"/>
              </a:rPr>
              <a:t>Lig</a:t>
            </a:r>
            <a:r>
              <a:rPr spc="-20" dirty="0" smtClean="0">
                <a:latin typeface="Verdana" pitchFamily="34" charset="0"/>
                <a:ea typeface="Verdana" pitchFamily="34" charset="0"/>
                <a:cs typeface="Verdana" pitchFamily="34" charset="0"/>
              </a:rPr>
              <a:t>h</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30" dirty="0" smtClean="0">
                <a:latin typeface="Verdana" pitchFamily="34" charset="0"/>
                <a:ea typeface="Verdana" pitchFamily="34" charset="0"/>
                <a:cs typeface="Verdana" pitchFamily="34" charset="0"/>
              </a:rPr>
              <a:t>w</a:t>
            </a:r>
            <a:r>
              <a:rPr dirty="0" smtClean="0">
                <a:latin typeface="Verdana" pitchFamily="34" charset="0"/>
                <a:ea typeface="Verdana" pitchFamily="34" charset="0"/>
                <a:cs typeface="Verdana" pitchFamily="34" charset="0"/>
              </a:rPr>
              <a:t>eig</a:t>
            </a:r>
            <a:r>
              <a:rPr spc="-35" dirty="0" smtClean="0">
                <a:latin typeface="Verdana" pitchFamily="34" charset="0"/>
                <a:ea typeface="Verdana" pitchFamily="34" charset="0"/>
                <a:cs typeface="Verdana" pitchFamily="34" charset="0"/>
              </a:rPr>
              <a:t>h</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a:t>
            </a:r>
            <a:r>
              <a:rPr spc="-5" dirty="0" smtClean="0">
                <a:latin typeface="Verdana" pitchFamily="34" charset="0"/>
                <a:ea typeface="Verdana" pitchFamily="34" charset="0"/>
                <a:cs typeface="Verdana" pitchFamily="34" charset="0"/>
              </a:rPr>
              <a:t>use</a:t>
            </a:r>
            <a:r>
              <a:rPr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le</a:t>
            </a:r>
            <a:r>
              <a:rPr spc="-15" dirty="0" smtClean="0">
                <a:latin typeface="Verdana" pitchFamily="34" charset="0"/>
                <a:ea typeface="Verdana" pitchFamily="34" charset="0"/>
                <a:cs typeface="Verdana" pitchFamily="34" charset="0"/>
              </a:rPr>
              <a:t>s</a:t>
            </a:r>
            <a:r>
              <a:rPr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 </a:t>
            </a:r>
            <a:r>
              <a:rPr spc="-30" dirty="0" smtClean="0">
                <a:latin typeface="Verdana" pitchFamily="34" charset="0"/>
                <a:ea typeface="Verdana" pitchFamily="34" charset="0"/>
                <a:cs typeface="Verdana" pitchFamily="34" charset="0"/>
              </a:rPr>
              <a:t>w</a:t>
            </a:r>
            <a:r>
              <a:rPr spc="-5" dirty="0" smtClean="0">
                <a:latin typeface="Verdana" pitchFamily="34" charset="0"/>
                <a:ea typeface="Verdana" pitchFamily="34" charset="0"/>
                <a:cs typeface="Verdana" pitchFamily="34" charset="0"/>
              </a:rPr>
              <a:t>o</a:t>
            </a:r>
            <a:r>
              <a:rPr spc="-50" dirty="0" smtClean="0">
                <a:latin typeface="Verdana" pitchFamily="34" charset="0"/>
                <a:ea typeface="Verdana" pitchFamily="34" charset="0"/>
                <a:cs typeface="Verdana" pitchFamily="34" charset="0"/>
              </a:rPr>
              <a:t>r</a:t>
            </a:r>
            <a:r>
              <a:rPr spc="-5" dirty="0" smtClean="0">
                <a:latin typeface="Verdana" pitchFamily="34" charset="0"/>
                <a:ea typeface="Verdana" pitchFamily="34" charset="0"/>
                <a:cs typeface="Verdana" pitchFamily="34" charset="0"/>
              </a:rPr>
              <a:t>ds</a:t>
            </a:r>
            <a:r>
              <a:rPr dirty="0">
                <a:latin typeface="Verdana" pitchFamily="34" charset="0"/>
                <a:ea typeface="Verdana" pitchFamily="34" charset="0"/>
                <a:cs typeface="Verdana" pitchFamily="34" charset="0"/>
              </a:rPr>
              <a:t>)	</a:t>
            </a:r>
            <a:r>
              <a:rPr spc="-70" dirty="0" smtClean="0">
                <a:latin typeface="Verdana" pitchFamily="34" charset="0"/>
                <a:ea typeface="Verdana" pitchFamily="34" charset="0"/>
                <a:cs typeface="Verdana" pitchFamily="34" charset="0"/>
              </a:rPr>
              <a:t>f</a:t>
            </a:r>
            <a:r>
              <a:rPr spc="-5" dirty="0" smtClean="0">
                <a:latin typeface="Verdana" pitchFamily="34" charset="0"/>
                <a:ea typeface="Verdana" pitchFamily="34" charset="0"/>
                <a:cs typeface="Verdana" pitchFamily="34" charset="0"/>
              </a:rPr>
              <a:t>orm</a:t>
            </a:r>
            <a:r>
              <a:rPr spc="-2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70" dirty="0" smtClean="0">
                <a:latin typeface="Verdana" pitchFamily="34" charset="0"/>
                <a:ea typeface="Verdana" pitchFamily="34" charset="0"/>
                <a:cs typeface="Verdana" pitchFamily="34" charset="0"/>
              </a:rPr>
              <a:t>f</a:t>
            </a:r>
            <a:r>
              <a:rPr spc="-5" dirty="0" smtClean="0">
                <a:latin typeface="Verdana" pitchFamily="34" charset="0"/>
                <a:ea typeface="Verdana" pitchFamily="34" charset="0"/>
                <a:cs typeface="Verdana" pitchFamily="34" charset="0"/>
              </a:rPr>
              <a:t>or</a:t>
            </a:r>
            <a:r>
              <a:rPr lang="en-US" spc="-5" dirty="0" smtClean="0">
                <a:latin typeface="Verdana" pitchFamily="34" charset="0"/>
                <a:ea typeface="Verdana" pitchFamily="34" charset="0"/>
                <a:cs typeface="Verdana" pitchFamily="34" charset="0"/>
              </a:rPr>
              <a:t> </a:t>
            </a:r>
            <a:r>
              <a:rPr spc="-15" dirty="0" smtClean="0">
                <a:latin typeface="Verdana" pitchFamily="34" charset="0"/>
                <a:ea typeface="Verdana" pitchFamily="34" charset="0"/>
                <a:cs typeface="Verdana" pitchFamily="34" charset="0"/>
              </a:rPr>
              <a:t>storing </a:t>
            </a:r>
            <a:r>
              <a:rPr dirty="0">
                <a:latin typeface="Verdana" pitchFamily="34" charset="0"/>
                <a:ea typeface="Verdana" pitchFamily="34" charset="0"/>
                <a:cs typeface="Verdana" pitchFamily="34" charset="0"/>
              </a:rPr>
              <a:t>and</a:t>
            </a:r>
            <a:r>
              <a:rPr spc="45" dirty="0">
                <a:latin typeface="Verdana" pitchFamily="34" charset="0"/>
                <a:ea typeface="Verdana" pitchFamily="34" charset="0"/>
                <a:cs typeface="Verdana" pitchFamily="34" charset="0"/>
              </a:rPr>
              <a:t> </a:t>
            </a:r>
            <a:r>
              <a:rPr lang="en-US" spc="45" dirty="0" smtClean="0">
                <a:latin typeface="Verdana" pitchFamily="34" charset="0"/>
                <a:ea typeface="Verdana" pitchFamily="34" charset="0"/>
                <a:cs typeface="Verdana" pitchFamily="34" charset="0"/>
              </a:rPr>
              <a:t>t</a:t>
            </a:r>
            <a:r>
              <a:rPr spc="-25" dirty="0" smtClean="0">
                <a:latin typeface="Verdana" pitchFamily="34" charset="0"/>
                <a:ea typeface="Verdana" pitchFamily="34" charset="0"/>
                <a:cs typeface="Verdana" pitchFamily="34" charset="0"/>
              </a:rPr>
              <a:t>ransporting</a:t>
            </a:r>
            <a:r>
              <a:rPr spc="-25" dirty="0">
                <a:latin typeface="Verdana" pitchFamily="34" charset="0"/>
                <a:ea typeface="Verdana" pitchFamily="34" charset="0"/>
                <a:cs typeface="Verdana" pitchFamily="34" charset="0"/>
              </a:rPr>
              <a:t>.</a:t>
            </a:r>
            <a:endParaRPr dirty="0">
              <a:latin typeface="Verdana" pitchFamily="34" charset="0"/>
              <a:ea typeface="Verdana" pitchFamily="34" charset="0"/>
              <a:cs typeface="Verdana" pitchFamily="34" charset="0"/>
            </a:endParaRPr>
          </a:p>
          <a:p>
            <a:pPr marL="355600" marR="5080" indent="-342900">
              <a:lnSpc>
                <a:spcPts val="3460"/>
              </a:lnSpc>
              <a:spcBef>
                <a:spcPts val="765"/>
              </a:spcBef>
              <a:buFont typeface="Arial"/>
              <a:buChar char="•"/>
              <a:tabLst>
                <a:tab pos="354965" algn="l"/>
                <a:tab pos="355600" algn="l"/>
              </a:tabLst>
            </a:pPr>
            <a:r>
              <a:rPr spc="-5" dirty="0">
                <a:latin typeface="Verdana" pitchFamily="34" charset="0"/>
                <a:ea typeface="Verdana" pitchFamily="34" charset="0"/>
                <a:cs typeface="Verdana" pitchFamily="34" charset="0"/>
              </a:rPr>
              <a:t>It is </a:t>
            </a:r>
            <a:r>
              <a:rPr spc="-10" dirty="0">
                <a:latin typeface="Verdana" pitchFamily="34" charset="0"/>
                <a:ea typeface="Verdana" pitchFamily="34" charset="0"/>
                <a:cs typeface="Verdana" pitchFamily="34" charset="0"/>
              </a:rPr>
              <a:t>often </a:t>
            </a:r>
            <a:r>
              <a:rPr spc="-5" dirty="0">
                <a:latin typeface="Verdana" pitchFamily="34" charset="0"/>
                <a:ea typeface="Verdana" pitchFamily="34" charset="0"/>
                <a:cs typeface="Verdana" pitchFamily="34" charset="0"/>
              </a:rPr>
              <a:t>used </a:t>
            </a:r>
            <a:r>
              <a:rPr dirty="0">
                <a:latin typeface="Verdana" pitchFamily="34" charset="0"/>
                <a:ea typeface="Verdana" pitchFamily="34" charset="0"/>
                <a:cs typeface="Verdana" pitchFamily="34" charset="0"/>
              </a:rPr>
              <a:t>when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sent </a:t>
            </a:r>
            <a:r>
              <a:rPr spc="-15" dirty="0">
                <a:latin typeface="Verdana" pitchFamily="34" charset="0"/>
                <a:ea typeface="Verdana" pitchFamily="34" charset="0"/>
                <a:cs typeface="Verdana" pitchFamily="34" charset="0"/>
              </a:rPr>
              <a:t>from </a:t>
            </a:r>
            <a:r>
              <a:rPr spc="-5" dirty="0">
                <a:latin typeface="Verdana" pitchFamily="34" charset="0"/>
                <a:ea typeface="Verdana" pitchFamily="34" charset="0"/>
                <a:cs typeface="Verdana" pitchFamily="34" charset="0"/>
              </a:rPr>
              <a:t>server  </a:t>
            </a:r>
            <a:r>
              <a:rPr spc="-20" dirty="0">
                <a:latin typeface="Verdana" pitchFamily="34" charset="0"/>
                <a:ea typeface="Verdana" pitchFamily="34" charset="0"/>
                <a:cs typeface="Verdana" pitchFamily="34" charset="0"/>
              </a:rPr>
              <a:t>to </a:t>
            </a:r>
            <a:r>
              <a:rPr spc="-10" dirty="0">
                <a:latin typeface="Verdana" pitchFamily="34" charset="0"/>
                <a:ea typeface="Verdana" pitchFamily="34" charset="0"/>
                <a:cs typeface="Verdana" pitchFamily="34" charset="0"/>
              </a:rPr>
              <a:t>web</a:t>
            </a:r>
            <a:r>
              <a:rPr spc="1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page.</a:t>
            </a:r>
            <a:endParaRPr dirty="0">
              <a:latin typeface="Verdana" pitchFamily="34" charset="0"/>
              <a:ea typeface="Verdana" pitchFamily="34" charset="0"/>
              <a:cs typeface="Verdana" pitchFamily="34" charset="0"/>
            </a:endParaRPr>
          </a:p>
          <a:p>
            <a:pPr marL="355600" indent="-342900">
              <a:lnSpc>
                <a:spcPct val="100000"/>
              </a:lnSpc>
              <a:spcBef>
                <a:spcPts val="330"/>
              </a:spcBef>
              <a:buFont typeface="Arial"/>
              <a:buChar char="•"/>
              <a:tabLst>
                <a:tab pos="354965" algn="l"/>
                <a:tab pos="355600" algn="l"/>
              </a:tabLst>
            </a:pPr>
            <a:r>
              <a:rPr spc="-5" dirty="0">
                <a:latin typeface="Verdana" pitchFamily="34" charset="0"/>
                <a:ea typeface="Verdana" pitchFamily="34" charset="0"/>
                <a:cs typeface="Verdana" pitchFamily="34" charset="0"/>
              </a:rPr>
              <a:t>It is self describing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easy </a:t>
            </a:r>
            <a:r>
              <a:rPr spc="-25" dirty="0">
                <a:latin typeface="Verdana" pitchFamily="34" charset="0"/>
                <a:ea typeface="Verdana" pitchFamily="34" charset="0"/>
                <a:cs typeface="Verdana" pitchFamily="34" charset="0"/>
              </a:rPr>
              <a:t>to</a:t>
            </a:r>
            <a:r>
              <a:rPr spc="5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understand.</a:t>
            </a:r>
            <a:endParaRPr dirty="0">
              <a:latin typeface="Verdana" pitchFamily="34" charset="0"/>
              <a:ea typeface="Verdana" pitchFamily="34" charset="0"/>
              <a:cs typeface="Verdana" pitchFamily="34" charset="0"/>
            </a:endParaRPr>
          </a:p>
          <a:p>
            <a:pPr marL="355600" indent="-342900">
              <a:lnSpc>
                <a:spcPct val="100000"/>
              </a:lnSpc>
              <a:spcBef>
                <a:spcPts val="385"/>
              </a:spcBef>
              <a:buFont typeface="Arial"/>
              <a:buChar char="•"/>
              <a:tabLst>
                <a:tab pos="354965" algn="l"/>
                <a:tab pos="355600" algn="l"/>
              </a:tabLst>
            </a:pPr>
            <a:r>
              <a:rPr spc="-5" dirty="0">
                <a:latin typeface="Verdana" pitchFamily="34" charset="0"/>
                <a:ea typeface="Verdana" pitchFamily="34" charset="0"/>
                <a:cs typeface="Verdana" pitchFamily="34" charset="0"/>
              </a:rPr>
              <a:t>It is language</a:t>
            </a:r>
            <a:r>
              <a:rPr spc="2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independent.</a:t>
            </a:r>
            <a:endParaRPr dirty="0">
              <a:latin typeface="Verdana" pitchFamily="34" charset="0"/>
              <a:ea typeface="Verdana" pitchFamily="34" charset="0"/>
              <a:cs typeface="Verdana" pitchFamily="34" charset="0"/>
            </a:endParaRPr>
          </a:p>
          <a:p>
            <a:pPr marL="355600" marR="6985" indent="-342900">
              <a:lnSpc>
                <a:spcPts val="3460"/>
              </a:lnSpc>
              <a:spcBef>
                <a:spcPts val="820"/>
              </a:spcBef>
              <a:buFont typeface="Arial"/>
              <a:buChar char="•"/>
              <a:tabLst>
                <a:tab pos="354965" algn="l"/>
                <a:tab pos="355600" algn="l"/>
                <a:tab pos="759460" algn="l"/>
                <a:tab pos="1656714" algn="l"/>
                <a:tab pos="2483485" algn="l"/>
                <a:tab pos="3561079" algn="l"/>
                <a:tab pos="4772660" algn="l"/>
                <a:tab pos="5501005" algn="l"/>
                <a:tab pos="6516370" algn="l"/>
                <a:tab pos="7806055" algn="l"/>
              </a:tabLst>
            </a:pPr>
            <a:r>
              <a:rPr spc="-5" dirty="0" smtClean="0">
                <a:latin typeface="Verdana" pitchFamily="34" charset="0"/>
                <a:ea typeface="Verdana" pitchFamily="34" charset="0"/>
                <a:cs typeface="Verdana" pitchFamily="34" charset="0"/>
              </a:rPr>
              <a:t>I</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use</a:t>
            </a:r>
            <a:r>
              <a:rPr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j</a:t>
            </a:r>
            <a:r>
              <a:rPr spc="-50" dirty="0" smtClean="0">
                <a:latin typeface="Verdana" pitchFamily="34" charset="0"/>
                <a:ea typeface="Verdana" pitchFamily="34" charset="0"/>
                <a:cs typeface="Verdana" pitchFamily="34" charset="0"/>
              </a:rPr>
              <a:t>a</a:t>
            </a:r>
            <a:r>
              <a:rPr spc="-45" dirty="0" smtClean="0">
                <a:latin typeface="Verdana" pitchFamily="34" charset="0"/>
                <a:ea typeface="Verdana" pitchFamily="34" charset="0"/>
                <a:cs typeface="Verdana" pitchFamily="34" charset="0"/>
              </a:rPr>
              <a:t>v</a:t>
            </a:r>
            <a:r>
              <a:rPr dirty="0" smtClean="0">
                <a:latin typeface="Verdana" pitchFamily="34" charset="0"/>
                <a:ea typeface="Verdana" pitchFamily="34" charset="0"/>
                <a:cs typeface="Verdana" pitchFamily="34" charset="0"/>
              </a:rPr>
              <a:t>a</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scr</a:t>
            </a:r>
            <a:r>
              <a:rPr spc="-10" dirty="0" smtClean="0">
                <a:latin typeface="Verdana" pitchFamily="34" charset="0"/>
                <a:ea typeface="Verdana" pitchFamily="34" charset="0"/>
                <a:cs typeface="Verdana" pitchFamily="34" charset="0"/>
              </a:rPr>
              <a:t>i</a:t>
            </a:r>
            <a:r>
              <a:rPr spc="-15" dirty="0" smtClean="0">
                <a:latin typeface="Verdana" pitchFamily="34" charset="0"/>
                <a:ea typeface="Verdana" pitchFamily="34" charset="0"/>
                <a:cs typeface="Verdana" pitchFamily="34" charset="0"/>
              </a:rPr>
              <a:t>p</a:t>
            </a:r>
            <a:r>
              <a:rPr dirty="0" smtClean="0">
                <a:latin typeface="Verdana" pitchFamily="34" charset="0"/>
                <a:ea typeface="Verdana" pitchFamily="34" charset="0"/>
                <a:cs typeface="Verdana" pitchFamily="34" charset="0"/>
              </a:rPr>
              <a:t>t</a:t>
            </a:r>
            <a:r>
              <a:rPr dirty="0">
                <a:latin typeface="Verdana" pitchFamily="34" charset="0"/>
                <a:ea typeface="Verdana" pitchFamily="34" charset="0"/>
                <a:cs typeface="Verdana" pitchFamily="34" charset="0"/>
              </a:rPr>
              <a:t>	</a:t>
            </a:r>
            <a:r>
              <a:rPr spc="-65" dirty="0" smtClean="0">
                <a:latin typeface="Verdana" pitchFamily="34" charset="0"/>
                <a:ea typeface="Verdana" pitchFamily="34" charset="0"/>
                <a:cs typeface="Verdana" pitchFamily="34" charset="0"/>
              </a:rPr>
              <a:t>s</a:t>
            </a:r>
            <a:r>
              <a:rPr dirty="0" smtClean="0">
                <a:latin typeface="Verdana" pitchFamily="34" charset="0"/>
                <a:ea typeface="Verdana" pitchFamily="34" charset="0"/>
                <a:cs typeface="Verdana" pitchFamily="34" charset="0"/>
              </a:rPr>
              <a:t>y</a:t>
            </a:r>
            <a:r>
              <a:rPr spc="-25" dirty="0" smtClean="0">
                <a:latin typeface="Verdana" pitchFamily="34" charset="0"/>
                <a:ea typeface="Verdana" pitchFamily="34" charset="0"/>
                <a:cs typeface="Verdana" pitchFamily="34" charset="0"/>
              </a:rPr>
              <a:t>n</a:t>
            </a:r>
            <a:r>
              <a:rPr spc="-45" dirty="0" smtClean="0">
                <a:latin typeface="Verdana" pitchFamily="34" charset="0"/>
                <a:ea typeface="Verdana" pitchFamily="34" charset="0"/>
                <a:cs typeface="Verdana" pitchFamily="34" charset="0"/>
              </a:rPr>
              <a:t>t</a:t>
            </a:r>
            <a:r>
              <a:rPr spc="-2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x</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bu</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JS</a:t>
            </a:r>
            <a:r>
              <a:rPr spc="15" dirty="0" smtClean="0">
                <a:latin typeface="Verdana" pitchFamily="34" charset="0"/>
                <a:ea typeface="Verdana" pitchFamily="34" charset="0"/>
                <a:cs typeface="Verdana" pitchFamily="34" charset="0"/>
              </a:rPr>
              <a:t>O</a:t>
            </a:r>
            <a:r>
              <a:rPr dirty="0" smtClean="0">
                <a:latin typeface="Verdana" pitchFamily="34" charset="0"/>
                <a:ea typeface="Verdana" pitchFamily="34" charset="0"/>
                <a:cs typeface="Verdana" pitchFamily="34" charset="0"/>
              </a:rPr>
              <a:t>N</a:t>
            </a:r>
            <a:r>
              <a:rPr lang="en-US" dirty="0" smtClean="0">
                <a:latin typeface="Verdana" pitchFamily="34" charset="0"/>
                <a:ea typeface="Verdana" pitchFamily="34" charset="0"/>
                <a:cs typeface="Verdana" pitchFamily="34" charset="0"/>
              </a:rPr>
              <a:t> </a:t>
            </a:r>
            <a:r>
              <a:rPr spc="-80" dirty="0" smtClean="0">
                <a:latin typeface="Verdana" pitchFamily="34" charset="0"/>
                <a:ea typeface="Verdana" pitchFamily="34" charset="0"/>
                <a:cs typeface="Verdana" pitchFamily="34" charset="0"/>
              </a:rPr>
              <a:t>f</a:t>
            </a:r>
            <a:r>
              <a:rPr spc="-5" dirty="0" smtClean="0">
                <a:latin typeface="Verdana" pitchFamily="34" charset="0"/>
                <a:ea typeface="Verdana" pitchFamily="34" charset="0"/>
                <a:cs typeface="Verdana" pitchFamily="34" charset="0"/>
              </a:rPr>
              <a:t>orm</a:t>
            </a:r>
            <a:r>
              <a:rPr spc="-30"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is</a:t>
            </a:r>
            <a:r>
              <a:rPr lang="en-US" spc="-5" dirty="0" smtClean="0">
                <a:latin typeface="Verdana" pitchFamily="34" charset="0"/>
                <a:ea typeface="Verdana" pitchFamily="34" charset="0"/>
                <a:cs typeface="Verdana" pitchFamily="34" charset="0"/>
              </a:rPr>
              <a:t> </a:t>
            </a:r>
            <a:r>
              <a:rPr spc="-20" dirty="0" smtClean="0">
                <a:latin typeface="Verdana" pitchFamily="34" charset="0"/>
                <a:ea typeface="Verdana" pitchFamily="34" charset="0"/>
                <a:cs typeface="Verdana" pitchFamily="34" charset="0"/>
              </a:rPr>
              <a:t>text </a:t>
            </a:r>
            <a:r>
              <a:rPr spc="-50" dirty="0">
                <a:latin typeface="Verdana" pitchFamily="34" charset="0"/>
                <a:ea typeface="Verdana" pitchFamily="34" charset="0"/>
                <a:cs typeface="Verdana" pitchFamily="34" charset="0"/>
              </a:rPr>
              <a:t>only.</a:t>
            </a:r>
            <a:endParaRPr dirty="0">
              <a:latin typeface="Verdana" pitchFamily="34" charset="0"/>
              <a:ea typeface="Verdana" pitchFamily="34" charset="0"/>
              <a:cs typeface="Verdana" pitchFamily="34" charset="0"/>
            </a:endParaRPr>
          </a:p>
          <a:p>
            <a:pPr marL="355600" marR="5080" indent="-342900">
              <a:lnSpc>
                <a:spcPts val="3460"/>
              </a:lnSpc>
              <a:spcBef>
                <a:spcPts val="760"/>
              </a:spcBef>
              <a:buFont typeface="Arial"/>
              <a:buChar char="•"/>
              <a:tabLst>
                <a:tab pos="354965" algn="l"/>
                <a:tab pos="355600" algn="l"/>
                <a:tab pos="744220" algn="l"/>
                <a:tab pos="1473835" algn="l"/>
                <a:tab pos="2039620" algn="l"/>
                <a:tab pos="2937510" algn="l"/>
                <a:tab pos="3713479" algn="l"/>
                <a:tab pos="4652010" algn="l"/>
                <a:tab pos="5156835" algn="l"/>
                <a:tab pos="5504180" algn="l"/>
                <a:tab pos="6388735" algn="l"/>
                <a:tab pos="7662545" algn="l"/>
              </a:tabLst>
            </a:pPr>
            <a:r>
              <a:rPr spc="-5" dirty="0" smtClean="0">
                <a:latin typeface="Verdana" pitchFamily="34" charset="0"/>
                <a:ea typeface="Verdana" pitchFamily="34" charset="0"/>
                <a:cs typeface="Verdana" pitchFamily="34" charset="0"/>
              </a:rPr>
              <a:t>I</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spc="-30" dirty="0" smtClean="0">
                <a:latin typeface="Verdana" pitchFamily="34" charset="0"/>
                <a:ea typeface="Verdana" pitchFamily="34" charset="0"/>
                <a:cs typeface="Verdana" pitchFamily="34" charset="0"/>
              </a:rPr>
              <a:t>c</a:t>
            </a:r>
            <a:r>
              <a:rPr dirty="0" smtClean="0">
                <a:latin typeface="Verdana" pitchFamily="34" charset="0"/>
                <a:ea typeface="Verdana" pitchFamily="34" charset="0"/>
                <a:cs typeface="Verdana" pitchFamily="34" charset="0"/>
              </a:rPr>
              <a:t>an</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b</a:t>
            </a:r>
            <a:r>
              <a:rPr dirty="0" smtClean="0">
                <a:latin typeface="Verdana" pitchFamily="34" charset="0"/>
                <a:ea typeface="Verdana" pitchFamily="34" charset="0"/>
                <a:cs typeface="Verdana" pitchFamily="34" charset="0"/>
              </a:rPr>
              <a:t>e</a:t>
            </a:r>
            <a:r>
              <a:rPr lang="en-US" dirty="0" smtClean="0">
                <a:latin typeface="Verdana" pitchFamily="34" charset="0"/>
                <a:ea typeface="Verdana" pitchFamily="34" charset="0"/>
                <a:cs typeface="Verdana" pitchFamily="34" charset="0"/>
              </a:rPr>
              <a:t> </a:t>
            </a:r>
            <a:r>
              <a:rPr spc="-40" dirty="0" smtClean="0">
                <a:latin typeface="Verdana" pitchFamily="34" charset="0"/>
                <a:ea typeface="Verdana" pitchFamily="34" charset="0"/>
                <a:cs typeface="Verdana" pitchFamily="34" charset="0"/>
              </a:rPr>
              <a:t>r</a:t>
            </a:r>
            <a:r>
              <a:rPr dirty="0" smtClean="0">
                <a:latin typeface="Verdana" pitchFamily="34" charset="0"/>
                <a:ea typeface="Verdana" pitchFamily="34" charset="0"/>
                <a:cs typeface="Verdana" pitchFamily="34" charset="0"/>
              </a:rPr>
              <a:t>ead</a:t>
            </a:r>
            <a:r>
              <a:rPr dirty="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a</a:t>
            </a:r>
            <a:r>
              <a:rPr spc="-5" dirty="0" smtClean="0">
                <a:latin typeface="Verdana" pitchFamily="34" charset="0"/>
                <a:ea typeface="Verdana" pitchFamily="34" charset="0"/>
                <a:cs typeface="Verdana" pitchFamily="34" charset="0"/>
              </a:rPr>
              <a:t>n</a:t>
            </a:r>
            <a:r>
              <a:rPr dirty="0" smtClean="0">
                <a:latin typeface="Verdana" pitchFamily="34" charset="0"/>
                <a:ea typeface="Verdana" pitchFamily="34" charset="0"/>
                <a:cs typeface="Verdana" pitchFamily="34" charset="0"/>
              </a:rPr>
              <a:t>d</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us</a:t>
            </a:r>
            <a:r>
              <a:rPr spc="-15" dirty="0" smtClean="0">
                <a:latin typeface="Verdana" pitchFamily="34" charset="0"/>
                <a:ea typeface="Verdana" pitchFamily="34" charset="0"/>
                <a:cs typeface="Verdana" pitchFamily="34" charset="0"/>
              </a:rPr>
              <a:t>e</a:t>
            </a:r>
            <a:r>
              <a:rPr dirty="0" smtClean="0">
                <a:latin typeface="Verdana" pitchFamily="34" charset="0"/>
                <a:ea typeface="Verdana" pitchFamily="34" charset="0"/>
                <a:cs typeface="Verdana" pitchFamily="34" charset="0"/>
              </a:rPr>
              <a:t>d</a:t>
            </a:r>
            <a:r>
              <a:rPr lang="en-US" dirty="0" smtClean="0">
                <a:latin typeface="Verdana" pitchFamily="34" charset="0"/>
                <a:ea typeface="Verdana" pitchFamily="34" charset="0"/>
                <a:cs typeface="Verdana" pitchFamily="34" charset="0"/>
              </a:rPr>
              <a:t> </a:t>
            </a:r>
            <a:r>
              <a:rPr spc="10"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a</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d</a:t>
            </a:r>
            <a:r>
              <a:rPr spc="-30" dirty="0" smtClean="0">
                <a:latin typeface="Verdana" pitchFamily="34" charset="0"/>
                <a:ea typeface="Verdana" pitchFamily="34" charset="0"/>
                <a:cs typeface="Verdana" pitchFamily="34" charset="0"/>
              </a:rPr>
              <a:t>a</a:t>
            </a:r>
            <a:r>
              <a:rPr spc="-45" dirty="0" smtClean="0">
                <a:latin typeface="Verdana" pitchFamily="34" charset="0"/>
                <a:ea typeface="Verdana" pitchFamily="34" charset="0"/>
                <a:cs typeface="Verdana" pitchFamily="34" charset="0"/>
              </a:rPr>
              <a:t>t</a:t>
            </a:r>
            <a:r>
              <a:rPr dirty="0" smtClean="0">
                <a:latin typeface="Verdana" pitchFamily="34" charset="0"/>
                <a:ea typeface="Verdana" pitchFamily="34" charset="0"/>
                <a:cs typeface="Verdana" pitchFamily="34" charset="0"/>
              </a:rPr>
              <a:t>a</a:t>
            </a:r>
            <a:r>
              <a:rPr lang="en-US" dirty="0" smtClean="0">
                <a:latin typeface="Verdana" pitchFamily="34" charset="0"/>
                <a:ea typeface="Verdana" pitchFamily="34" charset="0"/>
                <a:cs typeface="Verdana" pitchFamily="34" charset="0"/>
              </a:rPr>
              <a:t> </a:t>
            </a:r>
            <a:r>
              <a:rPr spc="-80" dirty="0" smtClean="0">
                <a:latin typeface="Verdana" pitchFamily="34" charset="0"/>
                <a:ea typeface="Verdana" pitchFamily="34" charset="0"/>
                <a:cs typeface="Verdana" pitchFamily="34" charset="0"/>
              </a:rPr>
              <a:t>f</a:t>
            </a:r>
            <a:r>
              <a:rPr spc="-5" dirty="0" smtClean="0">
                <a:latin typeface="Verdana" pitchFamily="34" charset="0"/>
                <a:ea typeface="Verdana" pitchFamily="34" charset="0"/>
                <a:cs typeface="Verdana" pitchFamily="34" charset="0"/>
              </a:rPr>
              <a:t>orm</a:t>
            </a:r>
            <a:r>
              <a:rPr spc="-3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a:t>
            </a:r>
            <a:r>
              <a:rPr dirty="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by</a:t>
            </a:r>
            <a:r>
              <a:rPr lang="en-US" spc="-5" dirty="0" smtClean="0">
                <a:latin typeface="Verdana" pitchFamily="34" charset="0"/>
                <a:ea typeface="Verdana" pitchFamily="34" charset="0"/>
                <a:cs typeface="Verdana" pitchFamily="34" charset="0"/>
              </a:rPr>
              <a:t> </a:t>
            </a:r>
            <a:r>
              <a:rPr spc="-20" dirty="0" smtClean="0">
                <a:latin typeface="Verdana" pitchFamily="34" charset="0"/>
                <a:ea typeface="Verdana" pitchFamily="34" charset="0"/>
                <a:cs typeface="Verdana" pitchFamily="34" charset="0"/>
              </a:rPr>
              <a:t>any </a:t>
            </a:r>
            <a:r>
              <a:rPr spc="-15" dirty="0">
                <a:latin typeface="Verdana" pitchFamily="34" charset="0"/>
                <a:ea typeface="Verdana" pitchFamily="34" charset="0"/>
                <a:cs typeface="Verdana" pitchFamily="34" charset="0"/>
              </a:rPr>
              <a:t>programming</a:t>
            </a:r>
            <a:r>
              <a:rPr spc="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language</a:t>
            </a:r>
            <a:r>
              <a:rPr spc="-5" dirty="0" smtClean="0">
                <a:latin typeface="Verdana" pitchFamily="34" charset="0"/>
                <a:ea typeface="Verdana" pitchFamily="34" charset="0"/>
                <a:cs typeface="Verdana" pitchFamily="34" charset="0"/>
              </a:rPr>
              <a:t>.</a:t>
            </a:r>
            <a:endParaRPr lang="en-US" spc="-5" dirty="0" smtClean="0">
              <a:latin typeface="Verdana" pitchFamily="34" charset="0"/>
              <a:ea typeface="Verdana" pitchFamily="34" charset="0"/>
              <a:cs typeface="Verdana" pitchFamily="34" charset="0"/>
            </a:endParaRPr>
          </a:p>
          <a:p>
            <a:r>
              <a:rPr lang="en-US" dirty="0" smtClean="0">
                <a:solidFill>
                  <a:srgbClr val="FF0000"/>
                </a:solidFill>
              </a:rPr>
              <a:t>If the data is mere plain text line like” Hello world” it can be easily send.</a:t>
            </a:r>
          </a:p>
          <a:p>
            <a:r>
              <a:rPr lang="en-US" dirty="0" smtClean="0">
                <a:solidFill>
                  <a:srgbClr val="FF0000"/>
                </a:solidFill>
              </a:rPr>
              <a:t>But assume your data contains the details of 100 employees with their attributes like employee, employee name, </a:t>
            </a:r>
            <a:r>
              <a:rPr lang="en-US" dirty="0" err="1" smtClean="0">
                <a:solidFill>
                  <a:srgbClr val="FF0000"/>
                </a:solidFill>
              </a:rPr>
              <a:t>salary,department,age</a:t>
            </a:r>
            <a:r>
              <a:rPr lang="en-US" dirty="0" smtClean="0">
                <a:solidFill>
                  <a:srgbClr val="FF0000"/>
                </a:solidFill>
              </a:rPr>
              <a:t>, etc. in java object. It becomes difficult transfer.</a:t>
            </a:r>
          </a:p>
          <a:p>
            <a:r>
              <a:rPr lang="en-US" dirty="0" smtClean="0">
                <a:solidFill>
                  <a:srgbClr val="FF0000"/>
                </a:solidFill>
              </a:rPr>
              <a:t>Hence you can convert this to JSON and send it to client. </a:t>
            </a:r>
          </a:p>
          <a:p>
            <a:r>
              <a:rPr lang="en-US" dirty="0" smtClean="0">
                <a:solidFill>
                  <a:srgbClr val="FF0000"/>
                </a:solidFill>
              </a:rPr>
              <a:t>At client side it can be converted back to java object.</a:t>
            </a:r>
          </a:p>
          <a:p>
            <a:r>
              <a:rPr lang="en-US" dirty="0" smtClean="0">
                <a:solidFill>
                  <a:srgbClr val="FF0000"/>
                </a:solidFill>
              </a:rPr>
              <a:t>GSON, JACKSON like libraries can be used to do this job.</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science-questions-answers-basics-q1"/>
          <p:cNvPicPr>
            <a:picLocks noChangeAspect="1" noChangeArrowheads="1"/>
          </p:cNvPicPr>
          <p:nvPr/>
        </p:nvPicPr>
        <p:blipFill>
          <a:blip r:embed="rId2" cstate="print"/>
          <a:srcRect/>
          <a:stretch>
            <a:fillRect/>
          </a:stretch>
        </p:blipFill>
        <p:spPr bwMode="auto">
          <a:xfrm>
            <a:off x="1913284" y="1519428"/>
            <a:ext cx="5020916" cy="2309623"/>
          </a:xfrm>
          <a:prstGeom prst="rect">
            <a:avLst/>
          </a:prstGeom>
          <a:noFill/>
        </p:spPr>
      </p:pic>
      <p:sp>
        <p:nvSpPr>
          <p:cNvPr id="5" name="Rectangle 4"/>
          <p:cNvSpPr/>
          <p:nvPr/>
        </p:nvSpPr>
        <p:spPr>
          <a:xfrm>
            <a:off x="533400" y="533400"/>
            <a:ext cx="8305800" cy="646331"/>
          </a:xfrm>
          <a:prstGeom prst="rect">
            <a:avLst/>
          </a:prstGeom>
        </p:spPr>
        <p:txBody>
          <a:bodyPr wrap="square">
            <a:spAutoFit/>
          </a:bodyPr>
          <a:lstStyle/>
          <a:p>
            <a:r>
              <a:rPr lang="en-US" dirty="0"/>
              <a:t> Which of the following would be more appropriate to be replaced with question mark in the following figure?</a:t>
            </a:r>
          </a:p>
        </p:txBody>
      </p:sp>
      <p:sp>
        <p:nvSpPr>
          <p:cNvPr id="6" name="Rectangle 5"/>
          <p:cNvSpPr/>
          <p:nvPr/>
        </p:nvSpPr>
        <p:spPr>
          <a:xfrm>
            <a:off x="533400" y="4343400"/>
            <a:ext cx="4572000" cy="1200329"/>
          </a:xfrm>
          <a:prstGeom prst="rect">
            <a:avLst/>
          </a:prstGeom>
        </p:spPr>
        <p:txBody>
          <a:bodyPr>
            <a:spAutoFit/>
          </a:bodyPr>
          <a:lstStyle/>
          <a:p>
            <a:r>
              <a:rPr lang="en-US" dirty="0"/>
              <a:t>a) Data Analysis</a:t>
            </a:r>
            <a:br>
              <a:rPr lang="en-US" dirty="0"/>
            </a:br>
            <a:r>
              <a:rPr lang="en-US" dirty="0"/>
              <a:t>b) Data Science</a:t>
            </a:r>
            <a:br>
              <a:rPr lang="en-US" dirty="0"/>
            </a:br>
            <a:r>
              <a:rPr lang="en-US" dirty="0"/>
              <a:t>c) Descriptive Analytics</a:t>
            </a:r>
            <a:br>
              <a:rPr lang="en-US" dirty="0"/>
            </a:br>
            <a:r>
              <a:rPr lang="en-US" dirty="0"/>
              <a:t>d) None of the mentioned</a:t>
            </a:r>
          </a:p>
        </p:txBody>
      </p:sp>
      <p:sp>
        <p:nvSpPr>
          <p:cNvPr id="7" name="Rectangle 6"/>
          <p:cNvSpPr/>
          <p:nvPr/>
        </p:nvSpPr>
        <p:spPr>
          <a:xfrm>
            <a:off x="609600" y="5657671"/>
            <a:ext cx="8229600" cy="646331"/>
          </a:xfrm>
          <a:prstGeom prst="rect">
            <a:avLst/>
          </a:prstGeom>
        </p:spPr>
        <p:txBody>
          <a:bodyPr wrap="square">
            <a:spAutoFit/>
          </a:bodyPr>
          <a:lstStyle/>
          <a:p>
            <a:r>
              <a:rPr lang="en-US" dirty="0"/>
              <a:t>b) Data Science is a multidisciplinary field which involves extraction of knowledge from large volumes of data that are structured or unstructured.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61899"/>
            <a:ext cx="8229600" cy="696595"/>
          </a:xfrm>
          <a:prstGeom prst="rect">
            <a:avLst/>
          </a:prstGeom>
        </p:spPr>
        <p:txBody>
          <a:bodyPr vert="horz" wrap="square" lIns="0" tIns="13335" rIns="0" bIns="0" rtlCol="0">
            <a:spAutoFit/>
          </a:bodyPr>
          <a:lstStyle/>
          <a:p>
            <a:pPr marL="12700">
              <a:lnSpc>
                <a:spcPct val="100000"/>
              </a:lnSpc>
              <a:spcBef>
                <a:spcPts val="105"/>
              </a:spcBef>
            </a:pPr>
            <a:r>
              <a:rPr spc="-5" dirty="0"/>
              <a:t>XML </a:t>
            </a:r>
            <a:r>
              <a:rPr spc="-10" dirty="0"/>
              <a:t>VS</a:t>
            </a:r>
            <a:r>
              <a:rPr spc="-70" dirty="0"/>
              <a:t> </a:t>
            </a:r>
            <a:r>
              <a:rPr dirty="0"/>
              <a:t>JSON</a:t>
            </a:r>
          </a:p>
        </p:txBody>
      </p:sp>
      <p:sp>
        <p:nvSpPr>
          <p:cNvPr id="3" name="object 3"/>
          <p:cNvSpPr txBox="1">
            <a:spLocks noGrp="1"/>
          </p:cNvSpPr>
          <p:nvPr>
            <p:ph type="body" idx="1"/>
          </p:nvPr>
        </p:nvSpPr>
        <p:spPr>
          <a:xfrm>
            <a:off x="535940" y="1312902"/>
            <a:ext cx="8073390" cy="4191531"/>
          </a:xfrm>
          <a:prstGeom prst="rect">
            <a:avLst/>
          </a:prstGeom>
        </p:spPr>
        <p:txBody>
          <a:bodyPr vert="horz" wrap="square" lIns="0" tIns="61594" rIns="0" bIns="0" rtlCol="0">
            <a:spAutoFit/>
          </a:bodyPr>
          <a:lstStyle/>
          <a:p>
            <a:pPr marL="12700">
              <a:lnSpc>
                <a:spcPct val="100000"/>
              </a:lnSpc>
              <a:spcBef>
                <a:spcPts val="484"/>
              </a:spcBef>
            </a:pPr>
            <a:r>
              <a:rPr sz="1800" spc="-5" dirty="0">
                <a:latin typeface="Verdana" pitchFamily="34" charset="0"/>
                <a:ea typeface="Verdana" pitchFamily="34" charset="0"/>
                <a:cs typeface="Verdana" pitchFamily="34" charset="0"/>
              </a:rPr>
              <a:t>Similarities:</a:t>
            </a:r>
          </a:p>
          <a:p>
            <a:pPr marL="355600" indent="-342900">
              <a:lnSpc>
                <a:spcPct val="100000"/>
              </a:lnSpc>
              <a:spcBef>
                <a:spcPts val="390"/>
              </a:spcBef>
              <a:buFont typeface="Arial"/>
              <a:buChar char="•"/>
              <a:tabLst>
                <a:tab pos="354965" algn="l"/>
                <a:tab pos="355600" algn="l"/>
              </a:tabLst>
            </a:pPr>
            <a:r>
              <a:rPr sz="1800" dirty="0">
                <a:latin typeface="Verdana" pitchFamily="34" charset="0"/>
                <a:ea typeface="Verdana" pitchFamily="34" charset="0"/>
                <a:cs typeface="Verdana" pitchFamily="34" charset="0"/>
              </a:rPr>
              <a:t>Both </a:t>
            </a:r>
            <a:r>
              <a:rPr sz="1800" spc="-15" dirty="0">
                <a:latin typeface="Verdana" pitchFamily="34" charset="0"/>
                <a:ea typeface="Verdana" pitchFamily="34" charset="0"/>
                <a:cs typeface="Verdana" pitchFamily="34" charset="0"/>
              </a:rPr>
              <a:t>are </a:t>
            </a:r>
            <a:r>
              <a:rPr sz="1800" spc="-5" dirty="0">
                <a:latin typeface="Verdana" pitchFamily="34" charset="0"/>
                <a:ea typeface="Verdana" pitchFamily="34" charset="0"/>
                <a:cs typeface="Verdana" pitchFamily="34" charset="0"/>
              </a:rPr>
              <a:t>self describing, human</a:t>
            </a:r>
            <a:r>
              <a:rPr sz="1800" spc="60"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readable</a:t>
            </a:r>
          </a:p>
          <a:p>
            <a:pPr marL="355600" marR="5080" indent="-342900">
              <a:lnSpc>
                <a:spcPts val="3460"/>
              </a:lnSpc>
              <a:spcBef>
                <a:spcPts val="815"/>
              </a:spcBef>
              <a:buFont typeface="Arial"/>
              <a:buChar char="•"/>
              <a:tabLst>
                <a:tab pos="354965" algn="l"/>
                <a:tab pos="355600" algn="l"/>
                <a:tab pos="1334135" algn="l"/>
                <a:tab pos="2062480" algn="l"/>
                <a:tab pos="4206875" algn="l"/>
                <a:tab pos="4801870" algn="l"/>
                <a:tab pos="5779770" algn="l"/>
                <a:tab pos="7016115" algn="l"/>
              </a:tabLst>
            </a:pPr>
            <a:r>
              <a:rPr sz="1800" dirty="0">
                <a:latin typeface="Verdana" pitchFamily="34" charset="0"/>
                <a:ea typeface="Verdana" pitchFamily="34" charset="0"/>
                <a:cs typeface="Verdana" pitchFamily="34" charset="0"/>
              </a:rPr>
              <a:t>Both	a</a:t>
            </a:r>
            <a:r>
              <a:rPr sz="1800" spc="-40" dirty="0">
                <a:latin typeface="Verdana" pitchFamily="34" charset="0"/>
                <a:ea typeface="Verdana" pitchFamily="34" charset="0"/>
                <a:cs typeface="Verdana" pitchFamily="34" charset="0"/>
              </a:rPr>
              <a:t>r</a:t>
            </a:r>
            <a:r>
              <a:rPr sz="1800" dirty="0">
                <a:latin typeface="Verdana" pitchFamily="34" charset="0"/>
                <a:ea typeface="Verdana" pitchFamily="34" charset="0"/>
                <a:cs typeface="Verdana" pitchFamily="34" charset="0"/>
              </a:rPr>
              <a:t>e	</a:t>
            </a:r>
            <a:r>
              <a:rPr sz="1800" spc="-5" dirty="0">
                <a:latin typeface="Verdana" pitchFamily="34" charset="0"/>
                <a:ea typeface="Verdana" pitchFamily="34" charset="0"/>
                <a:cs typeface="Verdana" pitchFamily="34" charset="0"/>
              </a:rPr>
              <a:t>Hie</a:t>
            </a:r>
            <a:r>
              <a:rPr sz="1800" spc="-60" dirty="0">
                <a:latin typeface="Verdana" pitchFamily="34" charset="0"/>
                <a:ea typeface="Verdana" pitchFamily="34" charset="0"/>
                <a:cs typeface="Verdana" pitchFamily="34" charset="0"/>
              </a:rPr>
              <a:t>r</a:t>
            </a:r>
            <a:r>
              <a:rPr sz="1800" dirty="0">
                <a:latin typeface="Verdana" pitchFamily="34" charset="0"/>
                <a:ea typeface="Verdana" pitchFamily="34" charset="0"/>
                <a:cs typeface="Verdana" pitchFamily="34" charset="0"/>
              </a:rPr>
              <a:t>a</a:t>
            </a:r>
            <a:r>
              <a:rPr sz="1800" spc="-50" dirty="0">
                <a:latin typeface="Verdana" pitchFamily="34" charset="0"/>
                <a:ea typeface="Verdana" pitchFamily="34" charset="0"/>
                <a:cs typeface="Verdana" pitchFamily="34" charset="0"/>
              </a:rPr>
              <a:t>r</a:t>
            </a:r>
            <a:r>
              <a:rPr sz="1800" spc="-15" dirty="0">
                <a:latin typeface="Verdana" pitchFamily="34" charset="0"/>
                <a:ea typeface="Verdana" pitchFamily="34" charset="0"/>
                <a:cs typeface="Verdana" pitchFamily="34" charset="0"/>
              </a:rPr>
              <a:t>c</a:t>
            </a:r>
            <a:r>
              <a:rPr sz="1800" spc="-5" dirty="0">
                <a:latin typeface="Verdana" pitchFamily="34" charset="0"/>
                <a:ea typeface="Verdana" pitchFamily="34" charset="0"/>
                <a:cs typeface="Verdana" pitchFamily="34" charset="0"/>
              </a:rPr>
              <a:t>hi</a:t>
            </a:r>
            <a:r>
              <a:rPr sz="1800" spc="-35" dirty="0">
                <a:latin typeface="Verdana" pitchFamily="34" charset="0"/>
                <a:ea typeface="Verdana" pitchFamily="34" charset="0"/>
                <a:cs typeface="Verdana" pitchFamily="34" charset="0"/>
              </a:rPr>
              <a:t>c</a:t>
            </a:r>
            <a:r>
              <a:rPr sz="1800" dirty="0">
                <a:latin typeface="Verdana" pitchFamily="34" charset="0"/>
                <a:ea typeface="Verdana" pitchFamily="34" charset="0"/>
                <a:cs typeface="Verdana" pitchFamily="34" charset="0"/>
              </a:rPr>
              <a:t>al	</a:t>
            </a:r>
            <a:r>
              <a:rPr sz="1800" spc="5" dirty="0">
                <a:latin typeface="Verdana" pitchFamily="34" charset="0"/>
                <a:ea typeface="Verdana" pitchFamily="34" charset="0"/>
                <a:cs typeface="Verdana" pitchFamily="34" charset="0"/>
              </a:rPr>
              <a:t>i</a:t>
            </a:r>
            <a:r>
              <a:rPr sz="1800" spc="-5" dirty="0">
                <a:latin typeface="Verdana" pitchFamily="34" charset="0"/>
                <a:ea typeface="Verdana" pitchFamily="34" charset="0"/>
                <a:cs typeface="Verdana" pitchFamily="34" charset="0"/>
              </a:rPr>
              <a:t>.</a:t>
            </a:r>
            <a:r>
              <a:rPr sz="1800" dirty="0">
                <a:latin typeface="Verdana" pitchFamily="34" charset="0"/>
                <a:ea typeface="Verdana" pitchFamily="34" charset="0"/>
                <a:cs typeface="Verdana" pitchFamily="34" charset="0"/>
              </a:rPr>
              <a:t>e	</a:t>
            </a:r>
            <a:r>
              <a:rPr sz="1800" spc="-5" dirty="0">
                <a:latin typeface="Verdana" pitchFamily="34" charset="0"/>
                <a:ea typeface="Verdana" pitchFamily="34" charset="0"/>
                <a:cs typeface="Verdana" pitchFamily="34" charset="0"/>
              </a:rPr>
              <a:t>h</a:t>
            </a:r>
            <a:r>
              <a:rPr sz="1800" spc="-50" dirty="0">
                <a:latin typeface="Verdana" pitchFamily="34" charset="0"/>
                <a:ea typeface="Verdana" pitchFamily="34" charset="0"/>
                <a:cs typeface="Verdana" pitchFamily="34" charset="0"/>
              </a:rPr>
              <a:t>a</a:t>
            </a:r>
            <a:r>
              <a:rPr sz="1800" spc="-35" dirty="0">
                <a:latin typeface="Verdana" pitchFamily="34" charset="0"/>
                <a:ea typeface="Verdana" pitchFamily="34" charset="0"/>
                <a:cs typeface="Verdana" pitchFamily="34" charset="0"/>
              </a:rPr>
              <a:t>v</a:t>
            </a:r>
            <a:r>
              <a:rPr sz="1800" dirty="0">
                <a:latin typeface="Verdana" pitchFamily="34" charset="0"/>
                <a:ea typeface="Verdana" pitchFamily="34" charset="0"/>
                <a:cs typeface="Verdana" pitchFamily="34" charset="0"/>
              </a:rPr>
              <a:t>e	</a:t>
            </a:r>
            <a:r>
              <a:rPr sz="1800" spc="-45" dirty="0">
                <a:latin typeface="Verdana" pitchFamily="34" charset="0"/>
                <a:ea typeface="Verdana" pitchFamily="34" charset="0"/>
                <a:cs typeface="Verdana" pitchFamily="34" charset="0"/>
              </a:rPr>
              <a:t>v</a:t>
            </a:r>
            <a:r>
              <a:rPr sz="1800" dirty="0">
                <a:latin typeface="Verdana" pitchFamily="34" charset="0"/>
                <a:ea typeface="Verdana" pitchFamily="34" charset="0"/>
                <a:cs typeface="Verdana" pitchFamily="34" charset="0"/>
              </a:rPr>
              <a:t>alues	wit</a:t>
            </a:r>
            <a:r>
              <a:rPr sz="1800" spc="10" dirty="0">
                <a:latin typeface="Verdana" pitchFamily="34" charset="0"/>
                <a:ea typeface="Verdana" pitchFamily="34" charset="0"/>
                <a:cs typeface="Verdana" pitchFamily="34" charset="0"/>
              </a:rPr>
              <a:t>h</a:t>
            </a:r>
            <a:r>
              <a:rPr sz="1800" dirty="0">
                <a:latin typeface="Verdana" pitchFamily="34" charset="0"/>
                <a:ea typeface="Verdana" pitchFamily="34" charset="0"/>
                <a:cs typeface="Verdana" pitchFamily="34" charset="0"/>
              </a:rPr>
              <a:t>in  </a:t>
            </a:r>
            <a:r>
              <a:rPr sz="1800" spc="-10" dirty="0">
                <a:latin typeface="Verdana" pitchFamily="34" charset="0"/>
                <a:ea typeface="Verdana" pitchFamily="34" charset="0"/>
                <a:cs typeface="Verdana" pitchFamily="34" charset="0"/>
              </a:rPr>
              <a:t>values.</a:t>
            </a:r>
          </a:p>
          <a:p>
            <a:pPr marL="355600" marR="6350" indent="-342900">
              <a:lnSpc>
                <a:spcPts val="3460"/>
              </a:lnSpc>
              <a:spcBef>
                <a:spcPts val="760"/>
              </a:spcBef>
              <a:buFont typeface="Arial"/>
              <a:buChar char="•"/>
              <a:tabLst>
                <a:tab pos="354965" algn="l"/>
                <a:tab pos="355600" algn="l"/>
                <a:tab pos="1396365" algn="l"/>
                <a:tab pos="2231390" algn="l"/>
                <a:tab pos="2903855" algn="l"/>
                <a:tab pos="4278630" algn="l"/>
                <a:tab pos="5160010" algn="l"/>
                <a:tab pos="6205220" algn="l"/>
                <a:tab pos="6858000" algn="l"/>
                <a:tab pos="7719059" algn="l"/>
              </a:tabLst>
            </a:pPr>
            <a:r>
              <a:rPr sz="1800" dirty="0">
                <a:latin typeface="Verdana" pitchFamily="34" charset="0"/>
                <a:ea typeface="Verdana" pitchFamily="34" charset="0"/>
                <a:cs typeface="Verdana" pitchFamily="34" charset="0"/>
              </a:rPr>
              <a:t>Both	</a:t>
            </a:r>
            <a:r>
              <a:rPr sz="1800" spc="-25" dirty="0">
                <a:latin typeface="Verdana" pitchFamily="34" charset="0"/>
                <a:ea typeface="Verdana" pitchFamily="34" charset="0"/>
                <a:cs typeface="Verdana" pitchFamily="34" charset="0"/>
              </a:rPr>
              <a:t>c</a:t>
            </a:r>
            <a:r>
              <a:rPr sz="1800" dirty="0">
                <a:latin typeface="Verdana" pitchFamily="34" charset="0"/>
                <a:ea typeface="Verdana" pitchFamily="34" charset="0"/>
                <a:cs typeface="Verdana" pitchFamily="34" charset="0"/>
              </a:rPr>
              <a:t>an	</a:t>
            </a:r>
            <a:r>
              <a:rPr sz="1800" spc="-5" dirty="0">
                <a:latin typeface="Verdana" pitchFamily="34" charset="0"/>
                <a:ea typeface="Verdana" pitchFamily="34" charset="0"/>
                <a:cs typeface="Verdana" pitchFamily="34" charset="0"/>
              </a:rPr>
              <a:t>b</a:t>
            </a:r>
            <a:r>
              <a:rPr sz="1800" dirty="0">
                <a:latin typeface="Verdana" pitchFamily="34" charset="0"/>
                <a:ea typeface="Verdana" pitchFamily="34" charset="0"/>
                <a:cs typeface="Verdana" pitchFamily="34" charset="0"/>
              </a:rPr>
              <a:t>e	</a:t>
            </a:r>
            <a:r>
              <a:rPr sz="1800" spc="-5" dirty="0">
                <a:latin typeface="Verdana" pitchFamily="34" charset="0"/>
                <a:ea typeface="Verdana" pitchFamily="34" charset="0"/>
                <a:cs typeface="Verdana" pitchFamily="34" charset="0"/>
              </a:rPr>
              <a:t>p</a:t>
            </a:r>
            <a:r>
              <a:rPr sz="1800" spc="5" dirty="0">
                <a:latin typeface="Verdana" pitchFamily="34" charset="0"/>
                <a:ea typeface="Verdana" pitchFamily="34" charset="0"/>
                <a:cs typeface="Verdana" pitchFamily="34" charset="0"/>
              </a:rPr>
              <a:t>a</a:t>
            </a:r>
            <a:r>
              <a:rPr sz="1800" spc="-60" dirty="0">
                <a:latin typeface="Verdana" pitchFamily="34" charset="0"/>
                <a:ea typeface="Verdana" pitchFamily="34" charset="0"/>
                <a:cs typeface="Verdana" pitchFamily="34" charset="0"/>
              </a:rPr>
              <a:t>r</a:t>
            </a:r>
            <a:r>
              <a:rPr sz="1800" spc="-5" dirty="0">
                <a:latin typeface="Verdana" pitchFamily="34" charset="0"/>
                <a:ea typeface="Verdana" pitchFamily="34" charset="0"/>
                <a:cs typeface="Verdana" pitchFamily="34" charset="0"/>
              </a:rPr>
              <a:t>se</a:t>
            </a:r>
            <a:r>
              <a:rPr sz="1800" dirty="0">
                <a:latin typeface="Verdana" pitchFamily="34" charset="0"/>
                <a:ea typeface="Verdana" pitchFamily="34" charset="0"/>
                <a:cs typeface="Verdana" pitchFamily="34" charset="0"/>
              </a:rPr>
              <a:t>d	a</a:t>
            </a:r>
            <a:r>
              <a:rPr sz="1800" spc="10" dirty="0">
                <a:latin typeface="Verdana" pitchFamily="34" charset="0"/>
                <a:ea typeface="Verdana" pitchFamily="34" charset="0"/>
                <a:cs typeface="Verdana" pitchFamily="34" charset="0"/>
              </a:rPr>
              <a:t>n</a:t>
            </a:r>
            <a:r>
              <a:rPr sz="1800" dirty="0">
                <a:latin typeface="Verdana" pitchFamily="34" charset="0"/>
                <a:ea typeface="Verdana" pitchFamily="34" charset="0"/>
                <a:cs typeface="Verdana" pitchFamily="34" charset="0"/>
              </a:rPr>
              <a:t>d	</a:t>
            </a:r>
            <a:r>
              <a:rPr sz="1800" spc="-5" dirty="0">
                <a:latin typeface="Verdana" pitchFamily="34" charset="0"/>
                <a:ea typeface="Verdana" pitchFamily="34" charset="0"/>
                <a:cs typeface="Verdana" pitchFamily="34" charset="0"/>
              </a:rPr>
              <a:t>use</a:t>
            </a:r>
            <a:r>
              <a:rPr sz="1800" dirty="0">
                <a:latin typeface="Verdana" pitchFamily="34" charset="0"/>
                <a:ea typeface="Verdana" pitchFamily="34" charset="0"/>
                <a:cs typeface="Verdana" pitchFamily="34" charset="0"/>
              </a:rPr>
              <a:t>d	</a:t>
            </a:r>
            <a:r>
              <a:rPr sz="1800" spc="-15" dirty="0">
                <a:latin typeface="Verdana" pitchFamily="34" charset="0"/>
                <a:ea typeface="Verdana" pitchFamily="34" charset="0"/>
                <a:cs typeface="Verdana" pitchFamily="34" charset="0"/>
              </a:rPr>
              <a:t>b</a:t>
            </a:r>
            <a:r>
              <a:rPr sz="1800" dirty="0">
                <a:latin typeface="Verdana" pitchFamily="34" charset="0"/>
                <a:ea typeface="Verdana" pitchFamily="34" charset="0"/>
                <a:cs typeface="Verdana" pitchFamily="34" charset="0"/>
              </a:rPr>
              <a:t>y	lots	of  </a:t>
            </a:r>
            <a:r>
              <a:rPr sz="1800" spc="-10" dirty="0">
                <a:latin typeface="Verdana" pitchFamily="34" charset="0"/>
                <a:ea typeface="Verdana" pitchFamily="34" charset="0"/>
                <a:cs typeface="Verdana" pitchFamily="34" charset="0"/>
              </a:rPr>
              <a:t>programming</a:t>
            </a:r>
            <a:r>
              <a:rPr sz="1800" spc="5" dirty="0">
                <a:latin typeface="Verdana" pitchFamily="34" charset="0"/>
                <a:ea typeface="Verdana" pitchFamily="34" charset="0"/>
                <a:cs typeface="Verdana" pitchFamily="34" charset="0"/>
              </a:rPr>
              <a:t> </a:t>
            </a:r>
            <a:r>
              <a:rPr sz="1800" spc="-5" dirty="0">
                <a:latin typeface="Verdana" pitchFamily="34" charset="0"/>
                <a:ea typeface="Verdana" pitchFamily="34" charset="0"/>
                <a:cs typeface="Verdana" pitchFamily="34" charset="0"/>
              </a:rPr>
              <a:t>languages.</a:t>
            </a:r>
            <a:endParaRPr lang="en-US" sz="1800" spc="-5" dirty="0">
              <a:latin typeface="Verdana" pitchFamily="34" charset="0"/>
              <a:ea typeface="Verdana" pitchFamily="34" charset="0"/>
              <a:cs typeface="Verdana" pitchFamily="34" charset="0"/>
            </a:endParaRPr>
          </a:p>
          <a:p>
            <a:pPr marL="355600" marR="6350" indent="-342900">
              <a:lnSpc>
                <a:spcPts val="3460"/>
              </a:lnSpc>
              <a:spcBef>
                <a:spcPts val="760"/>
              </a:spcBef>
              <a:buFont typeface="Arial"/>
              <a:buChar char="•"/>
              <a:tabLst>
                <a:tab pos="354965" algn="l"/>
                <a:tab pos="355600" algn="l"/>
                <a:tab pos="1396365" algn="l"/>
                <a:tab pos="2231390" algn="l"/>
                <a:tab pos="2903855" algn="l"/>
                <a:tab pos="4278630" algn="l"/>
                <a:tab pos="5160010" algn="l"/>
                <a:tab pos="6205220" algn="l"/>
                <a:tab pos="6858000" algn="l"/>
                <a:tab pos="7719059" algn="l"/>
              </a:tabLst>
            </a:pPr>
            <a:endParaRPr sz="1800" spc="-5" dirty="0">
              <a:latin typeface="Verdana" pitchFamily="34" charset="0"/>
              <a:ea typeface="Verdana" pitchFamily="34" charset="0"/>
              <a:cs typeface="Verdana" pitchFamily="34" charset="0"/>
            </a:endParaRPr>
          </a:p>
          <a:p>
            <a:pPr marL="12700">
              <a:lnSpc>
                <a:spcPct val="100000"/>
              </a:lnSpc>
              <a:spcBef>
                <a:spcPts val="334"/>
              </a:spcBef>
            </a:pPr>
            <a:r>
              <a:rPr sz="1800" spc="-15" dirty="0">
                <a:latin typeface="Verdana" pitchFamily="34" charset="0"/>
                <a:ea typeface="Verdana" pitchFamily="34" charset="0"/>
                <a:cs typeface="Verdana" pitchFamily="34" charset="0"/>
              </a:rPr>
              <a:t>Differences:</a:t>
            </a:r>
          </a:p>
          <a:p>
            <a:pPr marL="355600" indent="-342900">
              <a:lnSpc>
                <a:spcPct val="100000"/>
              </a:lnSpc>
              <a:spcBef>
                <a:spcPts val="380"/>
              </a:spcBef>
              <a:buFont typeface="Arial"/>
              <a:buChar char="•"/>
              <a:tabLst>
                <a:tab pos="354965" algn="l"/>
                <a:tab pos="355600" algn="l"/>
              </a:tabLst>
            </a:pPr>
            <a:r>
              <a:rPr sz="1800" dirty="0">
                <a:latin typeface="Verdana" pitchFamily="34" charset="0"/>
                <a:ea typeface="Verdana" pitchFamily="34" charset="0"/>
                <a:cs typeface="Verdana" pitchFamily="34" charset="0"/>
              </a:rPr>
              <a:t>JSON </a:t>
            </a:r>
            <a:r>
              <a:rPr sz="1800" spc="-5" dirty="0">
                <a:latin typeface="Verdana" pitchFamily="34" charset="0"/>
                <a:ea typeface="Verdana" pitchFamily="34" charset="0"/>
                <a:cs typeface="Verdana" pitchFamily="34" charset="0"/>
              </a:rPr>
              <a:t>is </a:t>
            </a:r>
            <a:r>
              <a:rPr sz="1800" spc="-10" dirty="0">
                <a:latin typeface="Verdana" pitchFamily="34" charset="0"/>
                <a:ea typeface="Verdana" pitchFamily="34" charset="0"/>
                <a:cs typeface="Verdana" pitchFamily="34" charset="0"/>
              </a:rPr>
              <a:t>shorter </a:t>
            </a:r>
            <a:r>
              <a:rPr sz="1800" dirty="0">
                <a:latin typeface="Verdana" pitchFamily="34" charset="0"/>
                <a:ea typeface="Verdana" pitchFamily="34" charset="0"/>
                <a:cs typeface="Verdana" pitchFamily="34" charset="0"/>
              </a:rPr>
              <a:t>and </a:t>
            </a:r>
            <a:r>
              <a:rPr sz="1800" spc="-20" dirty="0">
                <a:latin typeface="Verdana" pitchFamily="34" charset="0"/>
                <a:ea typeface="Verdana" pitchFamily="34" charset="0"/>
                <a:cs typeface="Verdana" pitchFamily="34" charset="0"/>
              </a:rPr>
              <a:t>quicker </a:t>
            </a:r>
            <a:r>
              <a:rPr sz="1800" spc="-25" dirty="0">
                <a:latin typeface="Verdana" pitchFamily="34" charset="0"/>
                <a:ea typeface="Verdana" pitchFamily="34" charset="0"/>
                <a:cs typeface="Verdana" pitchFamily="34" charset="0"/>
              </a:rPr>
              <a:t>to </a:t>
            </a:r>
            <a:r>
              <a:rPr sz="1800" spc="-10" dirty="0">
                <a:latin typeface="Verdana" pitchFamily="34" charset="0"/>
                <a:ea typeface="Verdana" pitchFamily="34" charset="0"/>
                <a:cs typeface="Verdana" pitchFamily="34" charset="0"/>
              </a:rPr>
              <a:t>read </a:t>
            </a:r>
            <a:r>
              <a:rPr sz="1800" dirty="0">
                <a:latin typeface="Verdana" pitchFamily="34" charset="0"/>
                <a:ea typeface="Verdana" pitchFamily="34" charset="0"/>
                <a:cs typeface="Verdana" pitchFamily="34" charset="0"/>
              </a:rPr>
              <a:t>and</a:t>
            </a:r>
            <a:r>
              <a:rPr sz="1800" spc="95" dirty="0">
                <a:latin typeface="Verdana" pitchFamily="34" charset="0"/>
                <a:ea typeface="Verdana" pitchFamily="34" charset="0"/>
                <a:cs typeface="Verdana" pitchFamily="34" charset="0"/>
              </a:rPr>
              <a:t> </a:t>
            </a:r>
            <a:r>
              <a:rPr sz="1800" spc="-10" dirty="0">
                <a:latin typeface="Verdana" pitchFamily="34" charset="0"/>
                <a:ea typeface="Verdana" pitchFamily="34" charset="0"/>
                <a:cs typeface="Verdana" pitchFamily="34" charset="0"/>
              </a:rPr>
              <a:t>write.</a:t>
            </a:r>
          </a:p>
          <a:p>
            <a:pPr marL="355600" indent="-342900">
              <a:lnSpc>
                <a:spcPct val="100000"/>
              </a:lnSpc>
              <a:spcBef>
                <a:spcPts val="390"/>
              </a:spcBef>
              <a:buFont typeface="Arial"/>
              <a:buChar char="•"/>
              <a:tabLst>
                <a:tab pos="354965" algn="l"/>
                <a:tab pos="355600" algn="l"/>
              </a:tabLst>
            </a:pPr>
            <a:r>
              <a:rPr sz="1800" dirty="0">
                <a:latin typeface="Verdana" pitchFamily="34" charset="0"/>
                <a:ea typeface="Verdana" pitchFamily="34" charset="0"/>
                <a:cs typeface="Verdana" pitchFamily="34" charset="0"/>
              </a:rPr>
              <a:t>JSON </a:t>
            </a:r>
            <a:r>
              <a:rPr sz="1800" spc="-10" dirty="0">
                <a:latin typeface="Verdana" pitchFamily="34" charset="0"/>
                <a:ea typeface="Verdana" pitchFamily="34" charset="0"/>
                <a:cs typeface="Verdana" pitchFamily="34" charset="0"/>
              </a:rPr>
              <a:t>can </a:t>
            </a:r>
            <a:r>
              <a:rPr sz="1800" spc="-5" dirty="0">
                <a:latin typeface="Verdana" pitchFamily="34" charset="0"/>
                <a:ea typeface="Verdana" pitchFamily="34" charset="0"/>
                <a:cs typeface="Verdana" pitchFamily="34" charset="0"/>
              </a:rPr>
              <a:t>use</a:t>
            </a:r>
            <a:r>
              <a:rPr sz="1800" dirty="0">
                <a:latin typeface="Verdana" pitchFamily="34" charset="0"/>
                <a:ea typeface="Verdana" pitchFamily="34" charset="0"/>
                <a:cs typeface="Verdana" pitchFamily="34" charset="0"/>
              </a:rPr>
              <a:t> </a:t>
            </a:r>
            <a:r>
              <a:rPr sz="1800" spc="-25" dirty="0">
                <a:latin typeface="Verdana" pitchFamily="34" charset="0"/>
                <a:ea typeface="Verdana" pitchFamily="34" charset="0"/>
                <a:cs typeface="Verdana" pitchFamily="34" charset="0"/>
              </a:rPr>
              <a:t>arrays.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1314450" y="803830"/>
            <a:ext cx="3030141" cy="369332"/>
          </a:xfrm>
        </p:spPr>
        <p:txBody>
          <a:bodyPr/>
          <a:lstStyle/>
          <a:p>
            <a:r>
              <a:rPr lang="en-US" dirty="0">
                <a:solidFill>
                  <a:srgbClr val="FF0000"/>
                </a:solidFill>
              </a:rPr>
              <a:t>XML</a:t>
            </a:r>
          </a:p>
        </p:txBody>
      </p:sp>
      <p:sp>
        <p:nvSpPr>
          <p:cNvPr id="10" name="Text Placeholder 9"/>
          <p:cNvSpPr>
            <a:spLocks noGrp="1"/>
          </p:cNvSpPr>
          <p:nvPr>
            <p:ph type="body" sz="half" idx="3"/>
          </p:nvPr>
        </p:nvSpPr>
        <p:spPr>
          <a:xfrm>
            <a:off x="4514851" y="880030"/>
            <a:ext cx="3031331" cy="369332"/>
          </a:xfrm>
        </p:spPr>
        <p:txBody>
          <a:bodyPr/>
          <a:lstStyle/>
          <a:p>
            <a:r>
              <a:rPr lang="en-US" dirty="0">
                <a:solidFill>
                  <a:srgbClr val="FF0000"/>
                </a:solidFill>
              </a:rPr>
              <a:t>JSON</a:t>
            </a:r>
          </a:p>
        </p:txBody>
      </p:sp>
      <p:pic>
        <p:nvPicPr>
          <p:cNvPr id="4" name="Content Placeholder 3"/>
          <p:cNvPicPr>
            <a:picLocks noGrp="1"/>
          </p:cNvPicPr>
          <p:nvPr>
            <p:ph sz="half" idx="2"/>
          </p:nvPr>
        </p:nvPicPr>
        <p:blipFill>
          <a:blip r:embed="rId2" cstate="print"/>
          <a:stretch>
            <a:fillRect/>
          </a:stretch>
        </p:blipFill>
        <p:spPr bwMode="auto">
          <a:xfrm>
            <a:off x="1554159" y="1600201"/>
            <a:ext cx="2893623" cy="2743200"/>
          </a:xfrm>
          <a:prstGeom prst="rect">
            <a:avLst/>
          </a:prstGeom>
          <a:noFill/>
          <a:ln w="9525">
            <a:noFill/>
            <a:miter lim="800000"/>
            <a:headEnd/>
            <a:tailEnd/>
          </a:ln>
        </p:spPr>
      </p:pic>
      <p:pic>
        <p:nvPicPr>
          <p:cNvPr id="7" name="Content Placeholder 6"/>
          <p:cNvPicPr>
            <a:picLocks noGrp="1"/>
          </p:cNvPicPr>
          <p:nvPr>
            <p:ph sz="half" idx="4"/>
          </p:nvPr>
        </p:nvPicPr>
        <p:blipFill>
          <a:blip r:embed="rId3" cstate="print"/>
          <a:stretch>
            <a:fillRect/>
          </a:stretch>
        </p:blipFill>
        <p:spPr bwMode="auto">
          <a:xfrm>
            <a:off x="4626770" y="1600202"/>
            <a:ext cx="3031331" cy="3533965"/>
          </a:xfrm>
          <a:prstGeom prst="rect">
            <a:avLst/>
          </a:prstGeom>
          <a:noFill/>
          <a:ln w="9525">
            <a:noFill/>
            <a:miter lim="800000"/>
            <a:headEnd/>
            <a:tailEnd/>
          </a:ln>
        </p:spPr>
      </p:pic>
    </p:spTree>
    <p:extLst>
      <p:ext uri="{BB962C8B-B14F-4D97-AF65-F5344CB8AC3E}">
        <p14:creationId xmlns:p14="http://schemas.microsoft.com/office/powerpoint/2010/main" xmlns="" val="10905173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24053"/>
            <a:ext cx="8077200" cy="697230"/>
          </a:xfrm>
          <a:prstGeom prst="rect">
            <a:avLst/>
          </a:prstGeom>
        </p:spPr>
        <p:txBody>
          <a:bodyPr vert="horz" wrap="square" lIns="0" tIns="13335" rIns="0" bIns="0" rtlCol="0">
            <a:spAutoFit/>
          </a:bodyPr>
          <a:lstStyle/>
          <a:p>
            <a:pPr marL="12700">
              <a:lnSpc>
                <a:spcPct val="100000"/>
              </a:lnSpc>
              <a:spcBef>
                <a:spcPts val="105"/>
              </a:spcBef>
            </a:pPr>
            <a:r>
              <a:rPr dirty="0"/>
              <a:t>MySQL</a:t>
            </a:r>
          </a:p>
        </p:txBody>
      </p:sp>
      <p:sp>
        <p:nvSpPr>
          <p:cNvPr id="3" name="object 3"/>
          <p:cNvSpPr txBox="1"/>
          <p:nvPr/>
        </p:nvSpPr>
        <p:spPr>
          <a:xfrm>
            <a:off x="535940" y="1135988"/>
            <a:ext cx="8074025" cy="3757182"/>
          </a:xfrm>
          <a:prstGeom prst="rect">
            <a:avLst/>
          </a:prstGeom>
        </p:spPr>
        <p:txBody>
          <a:bodyPr vert="horz" wrap="square" lIns="0" tIns="59055" rIns="0" bIns="0" rtlCol="0">
            <a:spAutoFit/>
          </a:bodyPr>
          <a:lstStyle/>
          <a:p>
            <a:pPr marL="355600" indent="-342900">
              <a:lnSpc>
                <a:spcPct val="100000"/>
              </a:lnSpc>
              <a:spcBef>
                <a:spcPts val="465"/>
              </a:spcBef>
              <a:buFont typeface="Arial"/>
              <a:buChar char="•"/>
              <a:tabLst>
                <a:tab pos="354965" algn="l"/>
                <a:tab pos="355600" algn="l"/>
              </a:tabLst>
            </a:pPr>
            <a:r>
              <a:rPr spc="-10" dirty="0">
                <a:latin typeface="Verdana" pitchFamily="34" charset="0"/>
                <a:ea typeface="Verdana" pitchFamily="34" charset="0"/>
                <a:cs typeface="Verdana" pitchFamily="34" charset="0"/>
              </a:rPr>
              <a:t>Database </a:t>
            </a:r>
            <a:r>
              <a:rPr spc="-25" dirty="0">
                <a:latin typeface="Verdana" pitchFamily="34" charset="0"/>
                <a:ea typeface="Verdana" pitchFamily="34" charset="0"/>
                <a:cs typeface="Verdana" pitchFamily="34" charset="0"/>
              </a:rPr>
              <a:t>system </a:t>
            </a:r>
            <a:r>
              <a:rPr spc="-10" dirty="0">
                <a:latin typeface="Verdana" pitchFamily="34" charset="0"/>
                <a:ea typeface="Verdana" pitchFamily="34" charset="0"/>
                <a:cs typeface="Verdana" pitchFamily="34" charset="0"/>
              </a:rPr>
              <a:t>used </a:t>
            </a:r>
            <a:r>
              <a:rPr dirty="0">
                <a:latin typeface="Verdana" pitchFamily="34" charset="0"/>
                <a:ea typeface="Verdana" pitchFamily="34" charset="0"/>
                <a:cs typeface="Verdana" pitchFamily="34" charset="0"/>
              </a:rPr>
              <a:t>on the</a:t>
            </a:r>
            <a:r>
              <a:rPr spc="-4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web.</a:t>
            </a:r>
            <a:endParaRPr dirty="0">
              <a:latin typeface="Verdana" pitchFamily="34" charset="0"/>
              <a:ea typeface="Verdana" pitchFamily="34" charset="0"/>
              <a:cs typeface="Verdana" pitchFamily="34" charset="0"/>
            </a:endParaRPr>
          </a:p>
          <a:p>
            <a:pPr marL="355600" indent="-342900">
              <a:lnSpc>
                <a:spcPct val="100000"/>
              </a:lnSpc>
              <a:spcBef>
                <a:spcPts val="360"/>
              </a:spcBef>
              <a:buFont typeface="Arial"/>
              <a:buChar char="•"/>
              <a:tabLst>
                <a:tab pos="354965" algn="l"/>
                <a:tab pos="355600" algn="l"/>
              </a:tabLst>
            </a:pPr>
            <a:r>
              <a:rPr dirty="0">
                <a:latin typeface="Verdana" pitchFamily="34" charset="0"/>
                <a:ea typeface="Verdana" pitchFamily="34" charset="0"/>
                <a:cs typeface="Verdana" pitchFamily="34" charset="0"/>
              </a:rPr>
              <a:t>It </a:t>
            </a:r>
            <a:r>
              <a:rPr spc="-5" dirty="0">
                <a:latin typeface="Verdana" pitchFamily="34" charset="0"/>
                <a:ea typeface="Verdana" pitchFamily="34" charset="0"/>
                <a:cs typeface="Verdana" pitchFamily="34" charset="0"/>
              </a:rPr>
              <a:t>runs </a:t>
            </a:r>
            <a:r>
              <a:rPr dirty="0">
                <a:latin typeface="Verdana" pitchFamily="34" charset="0"/>
                <a:ea typeface="Verdana" pitchFamily="34" charset="0"/>
                <a:cs typeface="Verdana" pitchFamily="34" charset="0"/>
              </a:rPr>
              <a:t>on the</a:t>
            </a:r>
            <a:r>
              <a:rPr spc="-30" dirty="0">
                <a:latin typeface="Verdana" pitchFamily="34" charset="0"/>
                <a:ea typeface="Verdana" pitchFamily="34" charset="0"/>
                <a:cs typeface="Verdana" pitchFamily="34" charset="0"/>
              </a:rPr>
              <a:t> </a:t>
            </a:r>
            <a:r>
              <a:rPr spc="-50" dirty="0">
                <a:latin typeface="Verdana" pitchFamily="34" charset="0"/>
                <a:ea typeface="Verdana" pitchFamily="34" charset="0"/>
                <a:cs typeface="Verdana" pitchFamily="34" charset="0"/>
              </a:rPr>
              <a:t>server.</a:t>
            </a:r>
            <a:endParaRPr dirty="0">
              <a:latin typeface="Verdana" pitchFamily="34" charset="0"/>
              <a:ea typeface="Verdana" pitchFamily="34" charset="0"/>
              <a:cs typeface="Verdana" pitchFamily="34" charset="0"/>
            </a:endParaRPr>
          </a:p>
          <a:p>
            <a:pPr marL="355600" indent="-342900">
              <a:lnSpc>
                <a:spcPct val="100000"/>
              </a:lnSpc>
              <a:spcBef>
                <a:spcPts val="360"/>
              </a:spcBef>
              <a:buFont typeface="Arial"/>
              <a:buChar char="•"/>
              <a:tabLst>
                <a:tab pos="354965" algn="l"/>
                <a:tab pos="355600" algn="l"/>
              </a:tabLst>
            </a:pPr>
            <a:r>
              <a:rPr dirty="0">
                <a:latin typeface="Verdana" pitchFamily="34" charset="0"/>
                <a:ea typeface="Verdana" pitchFamily="34" charset="0"/>
                <a:cs typeface="Verdana" pitchFamily="34" charset="0"/>
              </a:rPr>
              <a:t>Ideal </a:t>
            </a:r>
            <a:r>
              <a:rPr spc="-25" dirty="0">
                <a:latin typeface="Verdana" pitchFamily="34" charset="0"/>
                <a:ea typeface="Verdana" pitchFamily="34" charset="0"/>
                <a:cs typeface="Verdana" pitchFamily="34" charset="0"/>
              </a:rPr>
              <a:t>for </a:t>
            </a:r>
            <a:r>
              <a:rPr spc="-5" dirty="0">
                <a:latin typeface="Verdana" pitchFamily="34" charset="0"/>
                <a:ea typeface="Verdana" pitchFamily="34" charset="0"/>
                <a:cs typeface="Verdana" pitchFamily="34" charset="0"/>
              </a:rPr>
              <a:t>both small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large</a:t>
            </a:r>
            <a:r>
              <a:rPr spc="-2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applications.</a:t>
            </a:r>
            <a:endParaRPr dirty="0">
              <a:latin typeface="Verdana" pitchFamily="34" charset="0"/>
              <a:ea typeface="Verdana" pitchFamily="34" charset="0"/>
              <a:cs typeface="Verdana" pitchFamily="34" charset="0"/>
            </a:endParaRPr>
          </a:p>
          <a:p>
            <a:pPr marL="355600" indent="-342900">
              <a:lnSpc>
                <a:spcPct val="100000"/>
              </a:lnSpc>
              <a:spcBef>
                <a:spcPts val="365"/>
              </a:spcBef>
              <a:buFont typeface="Arial"/>
              <a:buChar char="•"/>
              <a:tabLst>
                <a:tab pos="354965" algn="l"/>
                <a:tab pos="355600" algn="l"/>
              </a:tabLst>
            </a:pPr>
            <a:r>
              <a:rPr dirty="0">
                <a:latin typeface="Verdana" pitchFamily="34" charset="0"/>
                <a:ea typeface="Verdana" pitchFamily="34" charset="0"/>
                <a:cs typeface="Verdana" pitchFamily="34" charset="0"/>
              </a:rPr>
              <a:t>It </a:t>
            </a:r>
            <a:r>
              <a:rPr spc="-5"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very </a:t>
            </a:r>
            <a:r>
              <a:rPr spc="-20" dirty="0">
                <a:latin typeface="Verdana" pitchFamily="34" charset="0"/>
                <a:ea typeface="Verdana" pitchFamily="34" charset="0"/>
                <a:cs typeface="Verdana" pitchFamily="34" charset="0"/>
              </a:rPr>
              <a:t>fast, </a:t>
            </a:r>
            <a:r>
              <a:rPr spc="-10" dirty="0">
                <a:latin typeface="Verdana" pitchFamily="34" charset="0"/>
                <a:ea typeface="Verdana" pitchFamily="34" charset="0"/>
                <a:cs typeface="Verdana" pitchFamily="34" charset="0"/>
              </a:rPr>
              <a:t>reliable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easy to</a:t>
            </a:r>
            <a:r>
              <a:rPr spc="-5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use.</a:t>
            </a:r>
            <a:endParaRPr dirty="0">
              <a:latin typeface="Verdana" pitchFamily="34" charset="0"/>
              <a:ea typeface="Verdana" pitchFamily="34" charset="0"/>
              <a:cs typeface="Verdana" pitchFamily="34" charset="0"/>
            </a:endParaRPr>
          </a:p>
          <a:p>
            <a:pPr marL="355600" indent="-342900">
              <a:lnSpc>
                <a:spcPct val="100000"/>
              </a:lnSpc>
              <a:spcBef>
                <a:spcPts val="360"/>
              </a:spcBef>
              <a:buFont typeface="Arial"/>
              <a:buChar char="•"/>
              <a:tabLst>
                <a:tab pos="354965" algn="l"/>
                <a:tab pos="355600" algn="l"/>
              </a:tabLst>
            </a:pPr>
            <a:r>
              <a:rPr dirty="0">
                <a:latin typeface="Verdana" pitchFamily="34" charset="0"/>
                <a:ea typeface="Verdana" pitchFamily="34" charset="0"/>
                <a:cs typeface="Verdana" pitchFamily="34" charset="0"/>
              </a:rPr>
              <a:t>It </a:t>
            </a:r>
            <a:r>
              <a:rPr spc="-10" dirty="0">
                <a:latin typeface="Verdana" pitchFamily="34" charset="0"/>
                <a:ea typeface="Verdana" pitchFamily="34" charset="0"/>
                <a:cs typeface="Verdana" pitchFamily="34" charset="0"/>
              </a:rPr>
              <a:t>compiles </a:t>
            </a:r>
            <a:r>
              <a:rPr dirty="0">
                <a:latin typeface="Verdana" pitchFamily="34" charset="0"/>
                <a:ea typeface="Verdana" pitchFamily="34" charset="0"/>
                <a:cs typeface="Verdana" pitchFamily="34" charset="0"/>
              </a:rPr>
              <a:t>on a </a:t>
            </a:r>
            <a:r>
              <a:rPr spc="-10" dirty="0">
                <a:latin typeface="Verdana" pitchFamily="34" charset="0"/>
                <a:ea typeface="Verdana" pitchFamily="34" charset="0"/>
                <a:cs typeface="Verdana" pitchFamily="34" charset="0"/>
              </a:rPr>
              <a:t>number </a:t>
            </a:r>
            <a:r>
              <a:rPr dirty="0">
                <a:latin typeface="Verdana" pitchFamily="34" charset="0"/>
                <a:ea typeface="Verdana" pitchFamily="34" charset="0"/>
                <a:cs typeface="Verdana" pitchFamily="34" charset="0"/>
              </a:rPr>
              <a:t>of</a:t>
            </a:r>
            <a:r>
              <a:rPr spc="-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Platforms.</a:t>
            </a:r>
            <a:endParaRPr dirty="0">
              <a:latin typeface="Verdana" pitchFamily="34" charset="0"/>
              <a:ea typeface="Verdana" pitchFamily="34" charset="0"/>
              <a:cs typeface="Verdana" pitchFamily="34" charset="0"/>
            </a:endParaRPr>
          </a:p>
          <a:p>
            <a:pPr marL="355600" marR="7620" indent="-342900">
              <a:lnSpc>
                <a:spcPts val="3240"/>
              </a:lnSpc>
              <a:spcBef>
                <a:spcPts val="765"/>
              </a:spcBef>
              <a:buFont typeface="Arial"/>
              <a:buChar char="•"/>
              <a:tabLst>
                <a:tab pos="354965" algn="l"/>
                <a:tab pos="355600" algn="l"/>
                <a:tab pos="1219835" algn="l"/>
                <a:tab pos="1598930" algn="l"/>
                <a:tab pos="2728595" algn="l"/>
                <a:tab pos="3159760" algn="l"/>
                <a:tab pos="4329430" algn="l"/>
                <a:tab pos="5394325" algn="l"/>
                <a:tab pos="5774055" algn="l"/>
                <a:tab pos="6098540" algn="l"/>
                <a:tab pos="7740015" algn="l"/>
              </a:tabLst>
            </a:pPr>
            <a:r>
              <a:rPr spc="-5" dirty="0">
                <a:latin typeface="Verdana" pitchFamily="34" charset="0"/>
                <a:ea typeface="Verdana" pitchFamily="34" charset="0"/>
                <a:cs typeface="Verdana" pitchFamily="34" charset="0"/>
              </a:rPr>
              <a:t>D</a:t>
            </a:r>
            <a:r>
              <a:rPr spc="-20" dirty="0">
                <a:latin typeface="Verdana" pitchFamily="34" charset="0"/>
                <a:ea typeface="Verdana" pitchFamily="34" charset="0"/>
                <a:cs typeface="Verdana" pitchFamily="34" charset="0"/>
              </a:rPr>
              <a:t>a</a:t>
            </a:r>
            <a:r>
              <a:rPr spc="-30" dirty="0">
                <a:latin typeface="Verdana" pitchFamily="34" charset="0"/>
                <a:ea typeface="Verdana" pitchFamily="34" charset="0"/>
                <a:cs typeface="Verdana" pitchFamily="34" charset="0"/>
              </a:rPr>
              <a:t>t</a:t>
            </a:r>
            <a:r>
              <a:rPr dirty="0">
                <a:latin typeface="Verdana" pitchFamily="34" charset="0"/>
                <a:ea typeface="Verdana" pitchFamily="34" charset="0"/>
                <a:cs typeface="Verdana" pitchFamily="34" charset="0"/>
              </a:rPr>
              <a:t>a	</a:t>
            </a:r>
            <a:r>
              <a:rPr spc="-5" dirty="0">
                <a:latin typeface="Verdana" pitchFamily="34" charset="0"/>
                <a:ea typeface="Verdana" pitchFamily="34" charset="0"/>
                <a:cs typeface="Verdana" pitchFamily="34" charset="0"/>
              </a:rPr>
              <a:t>i</a:t>
            </a:r>
            <a:r>
              <a:rPr dirty="0">
                <a:latin typeface="Verdana" pitchFamily="34" charset="0"/>
                <a:ea typeface="Verdana" pitchFamily="34" charset="0"/>
                <a:cs typeface="Verdana" pitchFamily="34" charset="0"/>
              </a:rPr>
              <a:t>s	</a:t>
            </a:r>
            <a:r>
              <a:rPr spc="-50" dirty="0">
                <a:latin typeface="Verdana" pitchFamily="34" charset="0"/>
                <a:ea typeface="Verdana" pitchFamily="34" charset="0"/>
                <a:cs typeface="Verdana" pitchFamily="34" charset="0"/>
              </a:rPr>
              <a:t>s</a:t>
            </a:r>
            <a:r>
              <a:rPr spc="-35" dirty="0">
                <a:latin typeface="Verdana" pitchFamily="34" charset="0"/>
                <a:ea typeface="Verdana" pitchFamily="34" charset="0"/>
                <a:cs typeface="Verdana" pitchFamily="34" charset="0"/>
              </a:rPr>
              <a:t>t</a:t>
            </a:r>
            <a:r>
              <a:rPr spc="-5" dirty="0">
                <a:latin typeface="Verdana" pitchFamily="34" charset="0"/>
                <a:ea typeface="Verdana" pitchFamily="34" charset="0"/>
                <a:cs typeface="Verdana" pitchFamily="34" charset="0"/>
              </a:rPr>
              <a:t>o</a:t>
            </a:r>
            <a:r>
              <a:rPr spc="-45" dirty="0">
                <a:latin typeface="Verdana" pitchFamily="34" charset="0"/>
                <a:ea typeface="Verdana" pitchFamily="34" charset="0"/>
                <a:cs typeface="Verdana" pitchFamily="34" charset="0"/>
              </a:rPr>
              <a:t>r</a:t>
            </a:r>
            <a:r>
              <a:rPr dirty="0">
                <a:latin typeface="Verdana" pitchFamily="34" charset="0"/>
                <a:ea typeface="Verdana" pitchFamily="34" charset="0"/>
                <a:cs typeface="Verdana" pitchFamily="34" charset="0"/>
              </a:rPr>
              <a:t>ed	</a:t>
            </a:r>
            <a:r>
              <a:rPr spc="-5" dirty="0">
                <a:latin typeface="Verdana" pitchFamily="34" charset="0"/>
                <a:ea typeface="Verdana" pitchFamily="34" charset="0"/>
                <a:cs typeface="Verdana" pitchFamily="34" charset="0"/>
              </a:rPr>
              <a:t>i</a:t>
            </a:r>
            <a:r>
              <a:rPr dirty="0">
                <a:latin typeface="Verdana" pitchFamily="34" charset="0"/>
                <a:ea typeface="Verdana" pitchFamily="34" charset="0"/>
                <a:cs typeface="Verdana" pitchFamily="34" charset="0"/>
              </a:rPr>
              <a:t>n	</a:t>
            </a:r>
            <a:r>
              <a:rPr spc="-45" dirty="0">
                <a:latin typeface="Verdana" pitchFamily="34" charset="0"/>
                <a:ea typeface="Verdana" pitchFamily="34" charset="0"/>
                <a:cs typeface="Verdana" pitchFamily="34" charset="0"/>
              </a:rPr>
              <a:t>t</a:t>
            </a:r>
            <a:r>
              <a:rPr dirty="0">
                <a:latin typeface="Verdana" pitchFamily="34" charset="0"/>
                <a:ea typeface="Verdana" pitchFamily="34" charset="0"/>
                <a:cs typeface="Verdana" pitchFamily="34" charset="0"/>
              </a:rPr>
              <a:t>abl</a:t>
            </a:r>
            <a:r>
              <a:rPr spc="-15" dirty="0">
                <a:latin typeface="Verdana" pitchFamily="34" charset="0"/>
                <a:ea typeface="Verdana" pitchFamily="34" charset="0"/>
                <a:cs typeface="Verdana" pitchFamily="34" charset="0"/>
              </a:rPr>
              <a:t>e</a:t>
            </a:r>
            <a:r>
              <a:rPr spc="-5" dirty="0">
                <a:latin typeface="Verdana" pitchFamily="34" charset="0"/>
                <a:ea typeface="Verdana" pitchFamily="34" charset="0"/>
                <a:cs typeface="Verdana" pitchFamily="34" charset="0"/>
              </a:rPr>
              <a:t>s</a:t>
            </a:r>
            <a:r>
              <a:rPr dirty="0">
                <a:latin typeface="Verdana" pitchFamily="34" charset="0"/>
                <a:ea typeface="Verdana" pitchFamily="34" charset="0"/>
                <a:cs typeface="Verdana" pitchFamily="34" charset="0"/>
              </a:rPr>
              <a:t>,	wh</a:t>
            </a:r>
            <a:r>
              <a:rPr spc="-10" dirty="0">
                <a:latin typeface="Verdana" pitchFamily="34" charset="0"/>
                <a:ea typeface="Verdana" pitchFamily="34" charset="0"/>
                <a:cs typeface="Verdana" pitchFamily="34" charset="0"/>
              </a:rPr>
              <a:t>i</a:t>
            </a:r>
            <a:r>
              <a:rPr dirty="0">
                <a:latin typeface="Verdana" pitchFamily="34" charset="0"/>
                <a:ea typeface="Verdana" pitchFamily="34" charset="0"/>
                <a:cs typeface="Verdana" pitchFamily="34" charset="0"/>
              </a:rPr>
              <a:t>ch	</a:t>
            </a:r>
            <a:r>
              <a:rPr spc="-5" dirty="0">
                <a:latin typeface="Verdana" pitchFamily="34" charset="0"/>
                <a:ea typeface="Verdana" pitchFamily="34" charset="0"/>
                <a:cs typeface="Verdana" pitchFamily="34" charset="0"/>
              </a:rPr>
              <a:t>i</a:t>
            </a:r>
            <a:r>
              <a:rPr dirty="0">
                <a:latin typeface="Verdana" pitchFamily="34" charset="0"/>
                <a:ea typeface="Verdana" pitchFamily="34" charset="0"/>
                <a:cs typeface="Verdana" pitchFamily="34" charset="0"/>
              </a:rPr>
              <a:t>s	a	</a:t>
            </a:r>
            <a:r>
              <a:rPr spc="-35" dirty="0">
                <a:latin typeface="Verdana" pitchFamily="34" charset="0"/>
                <a:ea typeface="Verdana" pitchFamily="34" charset="0"/>
                <a:cs typeface="Verdana" pitchFamily="34" charset="0"/>
              </a:rPr>
              <a:t>c</a:t>
            </a:r>
            <a:r>
              <a:rPr spc="-5" dirty="0">
                <a:latin typeface="Verdana" pitchFamily="34" charset="0"/>
                <a:ea typeface="Verdana" pitchFamily="34" charset="0"/>
                <a:cs typeface="Verdana" pitchFamily="34" charset="0"/>
              </a:rPr>
              <a:t>ol</a:t>
            </a:r>
            <a:r>
              <a:rPr spc="-15" dirty="0">
                <a:latin typeface="Verdana" pitchFamily="34" charset="0"/>
                <a:ea typeface="Verdana" pitchFamily="34" charset="0"/>
                <a:cs typeface="Verdana" pitchFamily="34" charset="0"/>
              </a:rPr>
              <a:t>l</a:t>
            </a:r>
            <a:r>
              <a:rPr dirty="0">
                <a:latin typeface="Verdana" pitchFamily="34" charset="0"/>
                <a:ea typeface="Verdana" pitchFamily="34" charset="0"/>
                <a:cs typeface="Verdana" pitchFamily="34" charset="0"/>
              </a:rPr>
              <a:t>ect</a:t>
            </a:r>
            <a:r>
              <a:rPr spc="-10" dirty="0">
                <a:latin typeface="Verdana" pitchFamily="34" charset="0"/>
                <a:ea typeface="Verdana" pitchFamily="34" charset="0"/>
                <a:cs typeface="Verdana" pitchFamily="34" charset="0"/>
              </a:rPr>
              <a:t>i</a:t>
            </a:r>
            <a:r>
              <a:rPr spc="-5" dirty="0">
                <a:latin typeface="Verdana" pitchFamily="34" charset="0"/>
                <a:ea typeface="Verdana" pitchFamily="34" charset="0"/>
                <a:cs typeface="Verdana" pitchFamily="34" charset="0"/>
              </a:rPr>
              <a:t>o</a:t>
            </a:r>
            <a:r>
              <a:rPr dirty="0">
                <a:latin typeface="Verdana" pitchFamily="34" charset="0"/>
                <a:ea typeface="Verdana" pitchFamily="34" charset="0"/>
                <a:cs typeface="Verdana" pitchFamily="34" charset="0"/>
              </a:rPr>
              <a:t>n	of  </a:t>
            </a:r>
            <a:r>
              <a:rPr spc="-15" dirty="0">
                <a:latin typeface="Verdana" pitchFamily="34" charset="0"/>
                <a:ea typeface="Verdana" pitchFamily="34" charset="0"/>
                <a:cs typeface="Verdana" pitchFamily="34" charset="0"/>
              </a:rPr>
              <a:t>related</a:t>
            </a:r>
            <a:r>
              <a:rPr spc="-3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data.</a:t>
            </a:r>
            <a:endParaRPr dirty="0">
              <a:latin typeface="Verdana" pitchFamily="34" charset="0"/>
              <a:ea typeface="Verdana" pitchFamily="34" charset="0"/>
              <a:cs typeface="Verdana" pitchFamily="34" charset="0"/>
            </a:endParaRPr>
          </a:p>
          <a:p>
            <a:pPr marL="355600" indent="-342900">
              <a:lnSpc>
                <a:spcPct val="100000"/>
              </a:lnSpc>
              <a:spcBef>
                <a:spcPts val="315"/>
              </a:spcBef>
              <a:buFont typeface="Arial"/>
              <a:buChar char="•"/>
              <a:tabLst>
                <a:tab pos="354965" algn="l"/>
                <a:tab pos="355600" algn="l"/>
              </a:tabLst>
            </a:pPr>
            <a:r>
              <a:rPr dirty="0">
                <a:latin typeface="Verdana" pitchFamily="34" charset="0"/>
                <a:ea typeface="Verdana" pitchFamily="34" charset="0"/>
                <a:cs typeface="Verdana" pitchFamily="34" charset="0"/>
              </a:rPr>
              <a:t>A </a:t>
            </a:r>
            <a:r>
              <a:rPr spc="-5" dirty="0">
                <a:latin typeface="Verdana" pitchFamily="34" charset="0"/>
                <a:ea typeface="Verdana" pitchFamily="34" charset="0"/>
                <a:cs typeface="Verdana" pitchFamily="34" charset="0"/>
              </a:rPr>
              <a:t>query is </a:t>
            </a:r>
            <a:r>
              <a:rPr dirty="0">
                <a:latin typeface="Verdana" pitchFamily="34" charset="0"/>
                <a:ea typeface="Verdana" pitchFamily="34" charset="0"/>
                <a:cs typeface="Verdana" pitchFamily="34" charset="0"/>
              </a:rPr>
              <a:t>a </a:t>
            </a:r>
            <a:r>
              <a:rPr spc="-10" dirty="0">
                <a:latin typeface="Verdana" pitchFamily="34" charset="0"/>
                <a:ea typeface="Verdana" pitchFamily="34" charset="0"/>
                <a:cs typeface="Verdana" pitchFamily="34" charset="0"/>
              </a:rPr>
              <a:t>question </a:t>
            </a:r>
            <a:r>
              <a:rPr dirty="0">
                <a:latin typeface="Verdana" pitchFamily="34" charset="0"/>
                <a:ea typeface="Verdana" pitchFamily="34" charset="0"/>
                <a:cs typeface="Verdana" pitchFamily="34" charset="0"/>
              </a:rPr>
              <a:t>or a</a:t>
            </a:r>
            <a:r>
              <a:rPr spc="2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request.</a:t>
            </a:r>
            <a:endParaRPr dirty="0">
              <a:latin typeface="Verdana" pitchFamily="34" charset="0"/>
              <a:ea typeface="Verdana" pitchFamily="34" charset="0"/>
              <a:cs typeface="Verdana" pitchFamily="34" charset="0"/>
            </a:endParaRPr>
          </a:p>
          <a:p>
            <a:pPr marL="355600" marR="5080" indent="-342900">
              <a:lnSpc>
                <a:spcPts val="3240"/>
              </a:lnSpc>
              <a:spcBef>
                <a:spcPts val="770"/>
              </a:spcBef>
              <a:buFont typeface="Arial"/>
              <a:buChar char="•"/>
              <a:tabLst>
                <a:tab pos="354965" algn="l"/>
                <a:tab pos="355600" algn="l"/>
              </a:tabLst>
            </a:pPr>
            <a:r>
              <a:rPr spc="-60" dirty="0">
                <a:latin typeface="Verdana" pitchFamily="34" charset="0"/>
                <a:ea typeface="Verdana" pitchFamily="34" charset="0"/>
                <a:cs typeface="Verdana" pitchFamily="34" charset="0"/>
              </a:rPr>
              <a:t>We </a:t>
            </a:r>
            <a:r>
              <a:rPr spc="-10" dirty="0">
                <a:latin typeface="Verdana" pitchFamily="34" charset="0"/>
                <a:ea typeface="Verdana" pitchFamily="34" charset="0"/>
                <a:cs typeface="Verdana" pitchFamily="34" charset="0"/>
              </a:rPr>
              <a:t>can </a:t>
            </a:r>
            <a:r>
              <a:rPr spc="-5" dirty="0">
                <a:latin typeface="Verdana" pitchFamily="34" charset="0"/>
                <a:ea typeface="Verdana" pitchFamily="34" charset="0"/>
                <a:cs typeface="Verdana" pitchFamily="34" charset="0"/>
              </a:rPr>
              <a:t>query </a:t>
            </a:r>
            <a:r>
              <a:rPr dirty="0">
                <a:latin typeface="Verdana" pitchFamily="34" charset="0"/>
                <a:ea typeface="Verdana" pitchFamily="34" charset="0"/>
                <a:cs typeface="Verdana" pitchFamily="34" charset="0"/>
              </a:rPr>
              <a:t>a </a:t>
            </a:r>
            <a:r>
              <a:rPr spc="-10" dirty="0">
                <a:latin typeface="Verdana" pitchFamily="34" charset="0"/>
                <a:ea typeface="Verdana" pitchFamily="34" charset="0"/>
                <a:cs typeface="Verdana" pitchFamily="34" charset="0"/>
              </a:rPr>
              <a:t>database </a:t>
            </a:r>
            <a:r>
              <a:rPr spc="-25" dirty="0">
                <a:latin typeface="Verdana" pitchFamily="34" charset="0"/>
                <a:ea typeface="Verdana" pitchFamily="34" charset="0"/>
                <a:cs typeface="Verdana" pitchFamily="34" charset="0"/>
              </a:rPr>
              <a:t>for </a:t>
            </a:r>
            <a:r>
              <a:rPr spc="-5" dirty="0">
                <a:latin typeface="Verdana" pitchFamily="34" charset="0"/>
                <a:ea typeface="Verdana" pitchFamily="34" charset="0"/>
                <a:cs typeface="Verdana" pitchFamily="34" charset="0"/>
              </a:rPr>
              <a:t>specific </a:t>
            </a:r>
            <a:r>
              <a:rPr spc="-10" dirty="0">
                <a:latin typeface="Verdana" pitchFamily="34" charset="0"/>
                <a:ea typeface="Verdana" pitchFamily="34" charset="0"/>
                <a:cs typeface="Verdana" pitchFamily="34" charset="0"/>
              </a:rPr>
              <a:t>information  </a:t>
            </a:r>
            <a:r>
              <a:rPr dirty="0">
                <a:latin typeface="Verdana" pitchFamily="34" charset="0"/>
                <a:ea typeface="Verdana" pitchFamily="34" charset="0"/>
                <a:cs typeface="Verdana" pitchFamily="34" charset="0"/>
              </a:rPr>
              <a:t>and </a:t>
            </a:r>
            <a:r>
              <a:rPr spc="-20" dirty="0">
                <a:latin typeface="Verdana" pitchFamily="34" charset="0"/>
                <a:ea typeface="Verdana" pitchFamily="34" charset="0"/>
                <a:cs typeface="Verdana" pitchFamily="34" charset="0"/>
              </a:rPr>
              <a:t>have </a:t>
            </a:r>
            <a:r>
              <a:rPr dirty="0">
                <a:latin typeface="Verdana" pitchFamily="34" charset="0"/>
                <a:ea typeface="Verdana" pitchFamily="34" charset="0"/>
                <a:cs typeface="Verdana" pitchFamily="34" charset="0"/>
              </a:rPr>
              <a:t>a </a:t>
            </a:r>
            <a:r>
              <a:rPr spc="-20" dirty="0">
                <a:latin typeface="Verdana" pitchFamily="34" charset="0"/>
                <a:ea typeface="Verdana" pitchFamily="34" charset="0"/>
                <a:cs typeface="Verdana" pitchFamily="34" charset="0"/>
              </a:rPr>
              <a:t>record </a:t>
            </a:r>
            <a:r>
              <a:rPr spc="-10" dirty="0">
                <a:latin typeface="Verdana" pitchFamily="34" charset="0"/>
                <a:ea typeface="Verdana" pitchFamily="34" charset="0"/>
                <a:cs typeface="Verdana" pitchFamily="34" charset="0"/>
              </a:rPr>
              <a:t>set</a:t>
            </a:r>
            <a:r>
              <a:rPr spc="-3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returned.</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61899"/>
            <a:ext cx="7696200" cy="629018"/>
          </a:xfrm>
          <a:prstGeom prst="rect">
            <a:avLst/>
          </a:prstGeom>
        </p:spPr>
        <p:txBody>
          <a:bodyPr vert="horz" wrap="square" lIns="0" tIns="13335" rIns="0" bIns="0" rtlCol="0">
            <a:spAutoFit/>
          </a:bodyPr>
          <a:lstStyle/>
          <a:p>
            <a:pPr marL="12700">
              <a:lnSpc>
                <a:spcPct val="100000"/>
              </a:lnSpc>
              <a:spcBef>
                <a:spcPts val="105"/>
              </a:spcBef>
            </a:pPr>
            <a:r>
              <a:rPr sz="4000" spc="-5" dirty="0"/>
              <a:t>HD</a:t>
            </a:r>
            <a:r>
              <a:rPr sz="4000" spc="5" dirty="0"/>
              <a:t>F</a:t>
            </a:r>
            <a:r>
              <a:rPr sz="4000" dirty="0"/>
              <a:t>5</a:t>
            </a:r>
            <a:r>
              <a:rPr lang="en-US" sz="4000" dirty="0"/>
              <a:t> - Hierarchical Data Format </a:t>
            </a:r>
            <a:endParaRPr sz="4000" dirty="0"/>
          </a:p>
        </p:txBody>
      </p:sp>
      <p:sp>
        <p:nvSpPr>
          <p:cNvPr id="3" name="object 3"/>
          <p:cNvSpPr txBox="1"/>
          <p:nvPr/>
        </p:nvSpPr>
        <p:spPr>
          <a:xfrm>
            <a:off x="535940" y="1537842"/>
            <a:ext cx="8074025" cy="4642938"/>
          </a:xfrm>
          <a:prstGeom prst="rect">
            <a:avLst/>
          </a:prstGeom>
        </p:spPr>
        <p:txBody>
          <a:bodyPr vert="horz" wrap="square" lIns="0" tIns="92075" rIns="0" bIns="0" rtlCol="0">
            <a:spAutoFit/>
          </a:bodyPr>
          <a:lstStyle/>
          <a:p>
            <a:pPr marL="355600" marR="5080" indent="-342900" algn="just">
              <a:lnSpc>
                <a:spcPts val="2590"/>
              </a:lnSpc>
              <a:spcBef>
                <a:spcPts val="725"/>
              </a:spcBef>
              <a:buFont typeface="Arial"/>
              <a:buChar char="•"/>
              <a:tabLst>
                <a:tab pos="355600" algn="l"/>
              </a:tabLst>
            </a:pPr>
            <a:r>
              <a:rPr spc="-5" dirty="0">
                <a:latin typeface="Verdana" pitchFamily="34" charset="0"/>
                <a:ea typeface="Verdana" pitchFamily="34" charset="0"/>
                <a:cs typeface="Verdana" pitchFamily="34" charset="0"/>
              </a:rPr>
              <a:t>Open </a:t>
            </a:r>
            <a:r>
              <a:rPr spc="-15" dirty="0">
                <a:latin typeface="Verdana" pitchFamily="34" charset="0"/>
                <a:ea typeface="Verdana" pitchFamily="34" charset="0"/>
                <a:cs typeface="Verdana" pitchFamily="34" charset="0"/>
              </a:rPr>
              <a:t>source </a:t>
            </a:r>
            <a:r>
              <a:rPr spc="-5" dirty="0">
                <a:latin typeface="Verdana" pitchFamily="34" charset="0"/>
                <a:ea typeface="Verdana" pitchFamily="34" charset="0"/>
                <a:cs typeface="Verdana" pitchFamily="34" charset="0"/>
              </a:rPr>
              <a:t>file </a:t>
            </a:r>
            <a:r>
              <a:rPr spc="-15" dirty="0">
                <a:latin typeface="Verdana" pitchFamily="34" charset="0"/>
                <a:ea typeface="Verdana" pitchFamily="34" charset="0"/>
                <a:cs typeface="Verdana" pitchFamily="34" charset="0"/>
              </a:rPr>
              <a:t>format, </a:t>
            </a:r>
            <a:r>
              <a:rPr spc="-10" dirty="0">
                <a:latin typeface="Verdana" pitchFamily="34" charset="0"/>
                <a:ea typeface="Verdana" pitchFamily="34" charset="0"/>
                <a:cs typeface="Verdana" pitchFamily="34" charset="0"/>
              </a:rPr>
              <a:t>supports </a:t>
            </a:r>
            <a:r>
              <a:rPr spc="-15" dirty="0">
                <a:latin typeface="Verdana" pitchFamily="34" charset="0"/>
                <a:ea typeface="Verdana" pitchFamily="34" charset="0"/>
                <a:cs typeface="Verdana" pitchFamily="34" charset="0"/>
              </a:rPr>
              <a:t>large, complex </a:t>
            </a:r>
            <a:r>
              <a:rPr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heterogenous</a:t>
            </a:r>
            <a:r>
              <a:rPr spc="-6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data.</a:t>
            </a:r>
            <a:endParaRPr dirty="0">
              <a:latin typeface="Verdana" pitchFamily="34" charset="0"/>
              <a:ea typeface="Verdana" pitchFamily="34" charset="0"/>
              <a:cs typeface="Verdana" pitchFamily="34" charset="0"/>
            </a:endParaRPr>
          </a:p>
          <a:p>
            <a:pPr marL="355600" marR="5715" indent="-342900" algn="just">
              <a:lnSpc>
                <a:spcPct val="80000"/>
              </a:lnSpc>
              <a:spcBef>
                <a:spcPts val="675"/>
              </a:spcBef>
              <a:buFont typeface="Arial"/>
              <a:buChar char="•"/>
              <a:tabLst>
                <a:tab pos="355600" algn="l"/>
              </a:tabLst>
            </a:pPr>
            <a:endParaRPr lang="en-US" dirty="0">
              <a:latin typeface="Verdana" pitchFamily="34" charset="0"/>
              <a:ea typeface="Verdana" pitchFamily="34" charset="0"/>
              <a:cs typeface="Verdana" pitchFamily="34" charset="0"/>
            </a:endParaRPr>
          </a:p>
          <a:p>
            <a:pPr marL="355600" marR="5715" indent="-342900" algn="just">
              <a:lnSpc>
                <a:spcPct val="80000"/>
              </a:lnSpc>
              <a:spcBef>
                <a:spcPts val="675"/>
              </a:spcBef>
              <a:buFont typeface="Arial"/>
              <a:buChar char="•"/>
              <a:tabLst>
                <a:tab pos="355600" algn="l"/>
              </a:tabLst>
            </a:pPr>
            <a:r>
              <a:rPr dirty="0">
                <a:latin typeface="Verdana" pitchFamily="34" charset="0"/>
                <a:ea typeface="Verdana" pitchFamily="34" charset="0"/>
                <a:cs typeface="Verdana" pitchFamily="34" charset="0"/>
              </a:rPr>
              <a:t>Uses </a:t>
            </a:r>
            <a:r>
              <a:rPr spc="-5" dirty="0">
                <a:latin typeface="Verdana" pitchFamily="34" charset="0"/>
                <a:ea typeface="Verdana" pitchFamily="34" charset="0"/>
                <a:cs typeface="Verdana" pitchFamily="34" charset="0"/>
              </a:rPr>
              <a:t>file </a:t>
            </a:r>
            <a:r>
              <a:rPr spc="-15" dirty="0">
                <a:latin typeface="Verdana" pitchFamily="34" charset="0"/>
                <a:ea typeface="Verdana" pitchFamily="34" charset="0"/>
                <a:cs typeface="Verdana" pitchFamily="34" charset="0"/>
              </a:rPr>
              <a:t>directory </a:t>
            </a:r>
            <a:r>
              <a:rPr spc="-25" dirty="0">
                <a:latin typeface="Verdana" pitchFamily="34" charset="0"/>
                <a:ea typeface="Verdana" pitchFamily="34" charset="0"/>
                <a:cs typeface="Verdana" pitchFamily="34" charset="0"/>
              </a:rPr>
              <a:t>like </a:t>
            </a:r>
            <a:r>
              <a:rPr spc="-15" dirty="0">
                <a:latin typeface="Verdana" pitchFamily="34" charset="0"/>
                <a:ea typeface="Verdana" pitchFamily="34" charset="0"/>
                <a:cs typeface="Verdana" pitchFamily="34" charset="0"/>
              </a:rPr>
              <a:t>structure that </a:t>
            </a:r>
            <a:r>
              <a:rPr spc="-10" dirty="0">
                <a:latin typeface="Verdana" pitchFamily="34" charset="0"/>
                <a:ea typeface="Verdana" pitchFamily="34" charset="0"/>
                <a:cs typeface="Verdana" pitchFamily="34" charset="0"/>
              </a:rPr>
              <a:t>allows </a:t>
            </a:r>
            <a:r>
              <a:rPr spc="-15" dirty="0">
                <a:latin typeface="Verdana" pitchFamily="34" charset="0"/>
                <a:ea typeface="Verdana" pitchFamily="34" charset="0"/>
                <a:cs typeface="Verdana" pitchFamily="34" charset="0"/>
              </a:rPr>
              <a:t>to </a:t>
            </a:r>
            <a:r>
              <a:rPr spc="-25" dirty="0">
                <a:latin typeface="Verdana" pitchFamily="34" charset="0"/>
                <a:ea typeface="Verdana" pitchFamily="34" charset="0"/>
                <a:cs typeface="Verdana" pitchFamily="34" charset="0"/>
              </a:rPr>
              <a:t>organize  </a:t>
            </a:r>
            <a:r>
              <a:rPr spc="-20"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within the </a:t>
            </a:r>
            <a:r>
              <a:rPr spc="-5" dirty="0">
                <a:latin typeface="Verdana" pitchFamily="34" charset="0"/>
                <a:ea typeface="Verdana" pitchFamily="34" charset="0"/>
                <a:cs typeface="Verdana" pitchFamily="34" charset="0"/>
              </a:rPr>
              <a:t>file </a:t>
            </a:r>
            <a:r>
              <a:rPr dirty="0">
                <a:latin typeface="Verdana" pitchFamily="34" charset="0"/>
                <a:ea typeface="Verdana" pitchFamily="34" charset="0"/>
                <a:cs typeface="Verdana" pitchFamily="34" charset="0"/>
              </a:rPr>
              <a:t>in </a:t>
            </a:r>
            <a:r>
              <a:rPr spc="-15" dirty="0">
                <a:latin typeface="Verdana" pitchFamily="34" charset="0"/>
                <a:ea typeface="Verdana" pitchFamily="34" charset="0"/>
                <a:cs typeface="Verdana" pitchFamily="34" charset="0"/>
              </a:rPr>
              <a:t>many structured</a:t>
            </a:r>
            <a:r>
              <a:rPr spc="-60" dirty="0">
                <a:latin typeface="Verdana" pitchFamily="34" charset="0"/>
                <a:ea typeface="Verdana" pitchFamily="34" charset="0"/>
                <a:cs typeface="Verdana" pitchFamily="34" charset="0"/>
              </a:rPr>
              <a:t> </a:t>
            </a:r>
            <a:r>
              <a:rPr spc="-25" dirty="0">
                <a:latin typeface="Verdana" pitchFamily="34" charset="0"/>
                <a:ea typeface="Verdana" pitchFamily="34" charset="0"/>
                <a:cs typeface="Verdana" pitchFamily="34" charset="0"/>
              </a:rPr>
              <a:t>ways.</a:t>
            </a:r>
            <a:endParaRPr dirty="0">
              <a:latin typeface="Verdana" pitchFamily="34" charset="0"/>
              <a:ea typeface="Verdana" pitchFamily="34" charset="0"/>
              <a:cs typeface="Verdana" pitchFamily="34" charset="0"/>
            </a:endParaRPr>
          </a:p>
          <a:p>
            <a:pPr marL="355600" marR="5080" indent="-342900" algn="just">
              <a:lnSpc>
                <a:spcPct val="80000"/>
              </a:lnSpc>
              <a:spcBef>
                <a:spcPts val="650"/>
              </a:spcBef>
              <a:buFont typeface="Arial"/>
              <a:buChar char="•"/>
              <a:tabLst>
                <a:tab pos="355600" algn="l"/>
              </a:tabLst>
            </a:pPr>
            <a:endParaRPr lang="en-US" spc="-5" dirty="0">
              <a:latin typeface="Verdana" pitchFamily="34" charset="0"/>
              <a:ea typeface="Verdana" pitchFamily="34" charset="0"/>
              <a:cs typeface="Verdana" pitchFamily="34" charset="0"/>
            </a:endParaRPr>
          </a:p>
          <a:p>
            <a:pPr marL="355600" marR="5080" indent="-342900" algn="just">
              <a:lnSpc>
                <a:spcPct val="80000"/>
              </a:lnSpc>
              <a:spcBef>
                <a:spcPts val="650"/>
              </a:spcBef>
              <a:buFont typeface="Arial"/>
              <a:buChar char="•"/>
              <a:tabLst>
                <a:tab pos="355600" algn="l"/>
              </a:tabLst>
            </a:pPr>
            <a:r>
              <a:rPr spc="-5" dirty="0">
                <a:latin typeface="Verdana" pitchFamily="34" charset="0"/>
                <a:ea typeface="Verdana" pitchFamily="34" charset="0"/>
                <a:cs typeface="Verdana" pitchFamily="34" charset="0"/>
              </a:rPr>
              <a:t>Allows embedding </a:t>
            </a:r>
            <a:r>
              <a:rPr dirty="0">
                <a:latin typeface="Verdana" pitchFamily="34" charset="0"/>
                <a:ea typeface="Verdana" pitchFamily="34" charset="0"/>
                <a:cs typeface="Verdana" pitchFamily="34" charset="0"/>
              </a:rPr>
              <a:t>of </a:t>
            </a:r>
            <a:r>
              <a:rPr spc="-15" dirty="0">
                <a:latin typeface="Verdana" pitchFamily="34" charset="0"/>
                <a:ea typeface="Verdana" pitchFamily="34" charset="0"/>
                <a:cs typeface="Verdana" pitchFamily="34" charset="0"/>
              </a:rPr>
              <a:t>meta </a:t>
            </a:r>
            <a:r>
              <a:rPr spc="-25"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which is </a:t>
            </a:r>
            <a:r>
              <a:rPr spc="-5" dirty="0">
                <a:latin typeface="Verdana" pitchFamily="34" charset="0"/>
                <a:ea typeface="Verdana" pitchFamily="34" charset="0"/>
                <a:cs typeface="Verdana" pitchFamily="34" charset="0"/>
              </a:rPr>
              <a:t>self  describing. </a:t>
            </a:r>
            <a:r>
              <a:rPr dirty="0">
                <a:latin typeface="Verdana" pitchFamily="34" charset="0"/>
                <a:ea typeface="Verdana" pitchFamily="34" charset="0"/>
                <a:cs typeface="Verdana" pitchFamily="34" charset="0"/>
              </a:rPr>
              <a:t>It </a:t>
            </a:r>
            <a:r>
              <a:rPr spc="-5" dirty="0">
                <a:latin typeface="Verdana" pitchFamily="34" charset="0"/>
                <a:ea typeface="Verdana" pitchFamily="34" charset="0"/>
                <a:cs typeface="Verdana" pitchFamily="34" charset="0"/>
              </a:rPr>
              <a:t>means </a:t>
            </a:r>
            <a:r>
              <a:rPr spc="-15" dirty="0">
                <a:latin typeface="Verdana" pitchFamily="34" charset="0"/>
                <a:ea typeface="Verdana" pitchFamily="34" charset="0"/>
                <a:cs typeface="Verdana" pitchFamily="34" charset="0"/>
              </a:rPr>
              <a:t>that </a:t>
            </a:r>
            <a:r>
              <a:rPr spc="-5" dirty="0">
                <a:latin typeface="Verdana" pitchFamily="34" charset="0"/>
                <a:ea typeface="Verdana" pitchFamily="34" charset="0"/>
                <a:cs typeface="Verdana" pitchFamily="34" charset="0"/>
              </a:rPr>
              <a:t>each file </a:t>
            </a:r>
            <a:r>
              <a:rPr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group </a:t>
            </a:r>
            <a:r>
              <a:rPr dirty="0">
                <a:latin typeface="Verdana" pitchFamily="34" charset="0"/>
                <a:ea typeface="Verdana" pitchFamily="34" charset="0"/>
                <a:cs typeface="Verdana" pitchFamily="34" charset="0"/>
              </a:rPr>
              <a:t>and </a:t>
            </a:r>
            <a:r>
              <a:rPr spc="-20" dirty="0">
                <a:latin typeface="Verdana" pitchFamily="34" charset="0"/>
                <a:ea typeface="Verdana" pitchFamily="34" charset="0"/>
                <a:cs typeface="Verdana" pitchFamily="34" charset="0"/>
              </a:rPr>
              <a:t>dataset  </a:t>
            </a:r>
            <a:r>
              <a:rPr spc="-10" dirty="0">
                <a:latin typeface="Verdana" pitchFamily="34" charset="0"/>
                <a:ea typeface="Verdana" pitchFamily="34" charset="0"/>
                <a:cs typeface="Verdana" pitchFamily="34" charset="0"/>
              </a:rPr>
              <a:t>can </a:t>
            </a:r>
            <a:r>
              <a:rPr spc="-25" dirty="0">
                <a:latin typeface="Verdana" pitchFamily="34" charset="0"/>
                <a:ea typeface="Verdana" pitchFamily="34" charset="0"/>
                <a:cs typeface="Verdana" pitchFamily="34" charset="0"/>
              </a:rPr>
              <a:t>have </a:t>
            </a:r>
            <a:r>
              <a:rPr spc="-15" dirty="0">
                <a:latin typeface="Verdana" pitchFamily="34" charset="0"/>
                <a:ea typeface="Verdana" pitchFamily="34" charset="0"/>
                <a:cs typeface="Verdana" pitchFamily="34" charset="0"/>
              </a:rPr>
              <a:t>associated </a:t>
            </a:r>
            <a:r>
              <a:rPr spc="-20" dirty="0">
                <a:latin typeface="Verdana" pitchFamily="34" charset="0"/>
                <a:ea typeface="Verdana" pitchFamily="34" charset="0"/>
                <a:cs typeface="Verdana" pitchFamily="34" charset="0"/>
              </a:rPr>
              <a:t>metadata </a:t>
            </a:r>
            <a:r>
              <a:rPr spc="-10" dirty="0">
                <a:latin typeface="Verdana" pitchFamily="34" charset="0"/>
                <a:ea typeface="Verdana" pitchFamily="34" charset="0"/>
                <a:cs typeface="Verdana" pitchFamily="34" charset="0"/>
              </a:rPr>
              <a:t>that describes </a:t>
            </a:r>
            <a:r>
              <a:rPr spc="-15" dirty="0">
                <a:latin typeface="Verdana" pitchFamily="34" charset="0"/>
                <a:ea typeface="Verdana" pitchFamily="34" charset="0"/>
                <a:cs typeface="Verdana" pitchFamily="34" charset="0"/>
              </a:rPr>
              <a:t>exactly  </a:t>
            </a:r>
            <a:r>
              <a:rPr spc="-5" dirty="0">
                <a:latin typeface="Verdana" pitchFamily="34" charset="0"/>
                <a:ea typeface="Verdana" pitchFamily="34" charset="0"/>
                <a:cs typeface="Verdana" pitchFamily="34" charset="0"/>
              </a:rPr>
              <a:t>what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data</a:t>
            </a:r>
            <a:r>
              <a:rPr spc="-6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355600" marR="5080" indent="-342900" algn="just">
              <a:lnSpc>
                <a:spcPct val="80000"/>
              </a:lnSpc>
              <a:spcBef>
                <a:spcPts val="645"/>
              </a:spcBef>
              <a:buFont typeface="Arial"/>
              <a:buChar char="•"/>
              <a:tabLst>
                <a:tab pos="355600" algn="l"/>
              </a:tabLst>
            </a:pPr>
            <a:endParaRPr lang="en-US" spc="-5" dirty="0">
              <a:latin typeface="Verdana" pitchFamily="34" charset="0"/>
              <a:ea typeface="Verdana" pitchFamily="34" charset="0"/>
              <a:cs typeface="Verdana" pitchFamily="34" charset="0"/>
            </a:endParaRPr>
          </a:p>
          <a:p>
            <a:pPr marL="355600" marR="5080" indent="-342900" algn="just">
              <a:lnSpc>
                <a:spcPct val="80000"/>
              </a:lnSpc>
              <a:spcBef>
                <a:spcPts val="645"/>
              </a:spcBef>
              <a:buFont typeface="Arial"/>
              <a:buChar char="•"/>
              <a:tabLst>
                <a:tab pos="355600" algn="l"/>
              </a:tabLst>
            </a:pPr>
            <a:r>
              <a:rPr spc="-5" dirty="0">
                <a:latin typeface="Verdana" pitchFamily="34" charset="0"/>
                <a:ea typeface="Verdana" pitchFamily="34" charset="0"/>
                <a:cs typeface="Verdana" pitchFamily="34" charset="0"/>
              </a:rPr>
              <a:t>This </a:t>
            </a:r>
            <a:r>
              <a:rPr spc="-30" dirty="0">
                <a:latin typeface="Verdana" pitchFamily="34" charset="0"/>
                <a:ea typeface="Verdana" pitchFamily="34" charset="0"/>
                <a:cs typeface="Verdana" pitchFamily="34" charset="0"/>
              </a:rPr>
              <a:t>feature </a:t>
            </a:r>
            <a:r>
              <a:rPr spc="-20" dirty="0">
                <a:latin typeface="Verdana" pitchFamily="34" charset="0"/>
                <a:ea typeface="Verdana" pitchFamily="34" charset="0"/>
                <a:cs typeface="Verdana" pitchFamily="34" charset="0"/>
              </a:rPr>
              <a:t>facilitates </a:t>
            </a:r>
            <a:r>
              <a:rPr spc="-10" dirty="0">
                <a:latin typeface="Verdana" pitchFamily="34" charset="0"/>
                <a:ea typeface="Verdana" pitchFamily="34" charset="0"/>
                <a:cs typeface="Verdana" pitchFamily="34" charset="0"/>
              </a:rPr>
              <a:t>automation </a:t>
            </a:r>
            <a:r>
              <a:rPr spc="-5" dirty="0">
                <a:latin typeface="Verdana" pitchFamily="34" charset="0"/>
                <a:ea typeface="Verdana" pitchFamily="34" charset="0"/>
                <a:cs typeface="Verdana" pitchFamily="34" charset="0"/>
              </a:rPr>
              <a:t>without </a:t>
            </a:r>
            <a:r>
              <a:rPr dirty="0">
                <a:latin typeface="Verdana" pitchFamily="34" charset="0"/>
                <a:ea typeface="Verdana" pitchFamily="34" charset="0"/>
                <a:cs typeface="Verdana" pitchFamily="34" charset="0"/>
              </a:rPr>
              <a:t>a </a:t>
            </a:r>
            <a:r>
              <a:rPr spc="-25" dirty="0">
                <a:latin typeface="Verdana" pitchFamily="34" charset="0"/>
                <a:ea typeface="Verdana" pitchFamily="34" charset="0"/>
                <a:cs typeface="Verdana" pitchFamily="34" charset="0"/>
              </a:rPr>
              <a:t>separate  </a:t>
            </a:r>
            <a:r>
              <a:rPr spc="-15" dirty="0">
                <a:latin typeface="Verdana" pitchFamily="34" charset="0"/>
                <a:ea typeface="Verdana" pitchFamily="34" charset="0"/>
                <a:cs typeface="Verdana" pitchFamily="34" charset="0"/>
              </a:rPr>
              <a:t>metadata</a:t>
            </a:r>
            <a:r>
              <a:rPr spc="-50"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document.</a:t>
            </a:r>
            <a:endParaRPr dirty="0">
              <a:latin typeface="Verdana" pitchFamily="34" charset="0"/>
              <a:ea typeface="Verdana" pitchFamily="34" charset="0"/>
              <a:cs typeface="Verdana" pitchFamily="34" charset="0"/>
            </a:endParaRPr>
          </a:p>
          <a:p>
            <a:pPr marL="355600" marR="5080" indent="-342900" algn="just">
              <a:lnSpc>
                <a:spcPts val="2590"/>
              </a:lnSpc>
              <a:spcBef>
                <a:spcPts val="630"/>
              </a:spcBef>
              <a:buFont typeface="Arial"/>
              <a:buChar char="•"/>
              <a:tabLst>
                <a:tab pos="355600" algn="l"/>
              </a:tabLst>
            </a:pPr>
            <a:endParaRPr lang="en-US" dirty="0">
              <a:latin typeface="Verdana" pitchFamily="34" charset="0"/>
              <a:ea typeface="Verdana" pitchFamily="34" charset="0"/>
              <a:cs typeface="Verdana" pitchFamily="34" charset="0"/>
            </a:endParaRPr>
          </a:p>
          <a:p>
            <a:pPr marL="355600" marR="5080" indent="-342900" algn="just">
              <a:lnSpc>
                <a:spcPts val="2590"/>
              </a:lnSpc>
              <a:spcBef>
                <a:spcPts val="630"/>
              </a:spcBef>
              <a:buFont typeface="Arial"/>
              <a:buChar char="•"/>
              <a:tabLst>
                <a:tab pos="355600" algn="l"/>
              </a:tabLst>
            </a:pPr>
            <a:r>
              <a:rPr dirty="0">
                <a:latin typeface="Verdana" pitchFamily="34" charset="0"/>
                <a:ea typeface="Verdana" pitchFamily="34" charset="0"/>
                <a:cs typeface="Verdana" pitchFamily="34" charset="0"/>
              </a:rPr>
              <a:t>With </a:t>
            </a:r>
            <a:r>
              <a:rPr spc="-5" dirty="0">
                <a:latin typeface="Verdana" pitchFamily="34" charset="0"/>
                <a:ea typeface="Verdana" pitchFamily="34" charset="0"/>
                <a:cs typeface="Verdana" pitchFamily="34" charset="0"/>
              </a:rPr>
              <a:t>language </a:t>
            </a:r>
            <a:r>
              <a:rPr spc="-25" dirty="0">
                <a:latin typeface="Verdana" pitchFamily="34" charset="0"/>
                <a:ea typeface="Verdana" pitchFamily="34" charset="0"/>
                <a:cs typeface="Verdana" pitchFamily="34" charset="0"/>
              </a:rPr>
              <a:t>like </a:t>
            </a:r>
            <a:r>
              <a:rPr dirty="0">
                <a:latin typeface="Verdana" pitchFamily="34" charset="0"/>
                <a:ea typeface="Verdana" pitchFamily="34" charset="0"/>
                <a:cs typeface="Verdana" pitchFamily="34" charset="0"/>
              </a:rPr>
              <a:t>R or Python </a:t>
            </a:r>
            <a:r>
              <a:rPr spc="-15" dirty="0">
                <a:latin typeface="Verdana" pitchFamily="34" charset="0"/>
                <a:ea typeface="Verdana" pitchFamily="34" charset="0"/>
                <a:cs typeface="Verdana" pitchFamily="34" charset="0"/>
              </a:rPr>
              <a:t>we can get information  from </a:t>
            </a:r>
            <a:r>
              <a:rPr spc="-20" dirty="0">
                <a:latin typeface="Verdana" pitchFamily="34" charset="0"/>
                <a:ea typeface="Verdana" pitchFamily="34" charset="0"/>
                <a:cs typeface="Verdana" pitchFamily="34" charset="0"/>
              </a:rPr>
              <a:t>metadata </a:t>
            </a:r>
            <a:r>
              <a:rPr spc="-10" dirty="0">
                <a:latin typeface="Verdana" pitchFamily="34" charset="0"/>
                <a:ea typeface="Verdana" pitchFamily="34" charset="0"/>
                <a:cs typeface="Verdana" pitchFamily="34" charset="0"/>
              </a:rPr>
              <a:t>that </a:t>
            </a:r>
            <a:r>
              <a:rPr spc="-15" dirty="0">
                <a:latin typeface="Verdana" pitchFamily="34" charset="0"/>
                <a:ea typeface="Verdana" pitchFamily="34" charset="0"/>
                <a:cs typeface="Verdana" pitchFamily="34" charset="0"/>
              </a:rPr>
              <a:t>are </a:t>
            </a:r>
            <a:r>
              <a:rPr spc="-10" dirty="0">
                <a:latin typeface="Verdana" pitchFamily="34" charset="0"/>
                <a:ea typeface="Verdana" pitchFamily="34" charset="0"/>
                <a:cs typeface="Verdana" pitchFamily="34" charset="0"/>
              </a:rPr>
              <a:t>associated </a:t>
            </a:r>
            <a:r>
              <a:rPr dirty="0">
                <a:latin typeface="Verdana" pitchFamily="34" charset="0"/>
                <a:ea typeface="Verdana" pitchFamily="34" charset="0"/>
                <a:cs typeface="Verdana" pitchFamily="34" charset="0"/>
              </a:rPr>
              <a:t>with</a:t>
            </a:r>
            <a:r>
              <a:rPr spc="-2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dataset.</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85953"/>
            <a:ext cx="7924800" cy="697230"/>
          </a:xfrm>
          <a:prstGeom prst="rect">
            <a:avLst/>
          </a:prstGeom>
        </p:spPr>
        <p:txBody>
          <a:bodyPr vert="horz" wrap="square" lIns="0" tIns="13335" rIns="0" bIns="0" rtlCol="0">
            <a:spAutoFit/>
          </a:bodyPr>
          <a:lstStyle/>
          <a:p>
            <a:pPr marL="12700">
              <a:lnSpc>
                <a:spcPct val="100000"/>
              </a:lnSpc>
              <a:spcBef>
                <a:spcPts val="105"/>
              </a:spcBef>
            </a:pPr>
            <a:r>
              <a:rPr spc="-5" dirty="0"/>
              <a:t>HDF5</a:t>
            </a:r>
            <a:r>
              <a:rPr spc="-65" dirty="0"/>
              <a:t> </a:t>
            </a:r>
            <a:r>
              <a:rPr spc="-15" dirty="0"/>
              <a:t>Contd…</a:t>
            </a:r>
          </a:p>
        </p:txBody>
      </p:sp>
      <p:sp>
        <p:nvSpPr>
          <p:cNvPr id="3" name="object 3"/>
          <p:cNvSpPr txBox="1"/>
          <p:nvPr/>
        </p:nvSpPr>
        <p:spPr>
          <a:xfrm>
            <a:off x="457200" y="1247854"/>
            <a:ext cx="8074659" cy="4390946"/>
          </a:xfrm>
          <a:prstGeom prst="rect">
            <a:avLst/>
          </a:prstGeom>
        </p:spPr>
        <p:txBody>
          <a:bodyPr vert="horz" wrap="square" lIns="0" tIns="53340" rIns="0" bIns="0" rtlCol="0">
            <a:spAutoFit/>
          </a:bodyPr>
          <a:lstStyle/>
          <a:p>
            <a:pPr marL="355600" indent="-342900">
              <a:lnSpc>
                <a:spcPct val="100000"/>
              </a:lnSpc>
              <a:spcBef>
                <a:spcPts val="420"/>
              </a:spcBef>
              <a:buFont typeface="Arial"/>
              <a:buChar char="•"/>
              <a:tabLst>
                <a:tab pos="354965" algn="l"/>
                <a:tab pos="355600" algn="l"/>
              </a:tabLst>
            </a:pPr>
            <a:r>
              <a:rPr spc="-45" dirty="0">
                <a:latin typeface="Verdana" pitchFamily="34" charset="0"/>
                <a:ea typeface="Verdana" pitchFamily="34" charset="0"/>
                <a:cs typeface="Verdana" pitchFamily="34" charset="0"/>
              </a:rPr>
              <a:t>Two </a:t>
            </a:r>
            <a:r>
              <a:rPr spc="-10" dirty="0">
                <a:latin typeface="Verdana" pitchFamily="34" charset="0"/>
                <a:ea typeface="Verdana" pitchFamily="34" charset="0"/>
                <a:cs typeface="Verdana" pitchFamily="34" charset="0"/>
              </a:rPr>
              <a:t>important terms </a:t>
            </a:r>
            <a:r>
              <a:rPr spc="-5" dirty="0">
                <a:latin typeface="Verdana" pitchFamily="34" charset="0"/>
                <a:ea typeface="Verdana" pitchFamily="34" charset="0"/>
                <a:cs typeface="Verdana" pitchFamily="34" charset="0"/>
              </a:rPr>
              <a:t>used </a:t>
            </a:r>
            <a:r>
              <a:rPr spc="-25" dirty="0">
                <a:latin typeface="Verdana" pitchFamily="34" charset="0"/>
                <a:ea typeface="Verdana" pitchFamily="34" charset="0"/>
                <a:cs typeface="Verdana" pitchFamily="34" charset="0"/>
              </a:rPr>
              <a:t>for </a:t>
            </a:r>
            <a:r>
              <a:rPr spc="-10" dirty="0">
                <a:latin typeface="Verdana" pitchFamily="34" charset="0"/>
                <a:ea typeface="Verdana" pitchFamily="34" charset="0"/>
                <a:cs typeface="Verdana" pitchFamily="34" charset="0"/>
              </a:rPr>
              <a:t>HDF5</a:t>
            </a:r>
            <a:r>
              <a:rPr spc="1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355600" marR="5080" lvl="1" indent="-109855">
              <a:lnSpc>
                <a:spcPts val="2920"/>
              </a:lnSpc>
              <a:spcBef>
                <a:spcPts val="690"/>
              </a:spcBef>
              <a:buAutoNum type="arabicPeriod"/>
              <a:tabLst>
                <a:tab pos="593725" algn="l"/>
              </a:tabLst>
            </a:pPr>
            <a:r>
              <a:rPr spc="-15" dirty="0">
                <a:latin typeface="Verdana" pitchFamily="34" charset="0"/>
                <a:ea typeface="Verdana" pitchFamily="34" charset="0"/>
                <a:cs typeface="Verdana" pitchFamily="34" charset="0"/>
              </a:rPr>
              <a:t>Group </a:t>
            </a:r>
            <a:r>
              <a:rPr dirty="0">
                <a:latin typeface="Verdana" pitchFamily="34" charset="0"/>
                <a:ea typeface="Verdana" pitchFamily="34" charset="0"/>
                <a:cs typeface="Verdana" pitchFamily="34" charset="0"/>
              </a:rPr>
              <a:t>: A </a:t>
            </a:r>
            <a:r>
              <a:rPr spc="-15" dirty="0">
                <a:latin typeface="Verdana" pitchFamily="34" charset="0"/>
                <a:ea typeface="Verdana" pitchFamily="34" charset="0"/>
                <a:cs typeface="Verdana" pitchFamily="34" charset="0"/>
              </a:rPr>
              <a:t>folder </a:t>
            </a:r>
            <a:r>
              <a:rPr spc="-20" dirty="0">
                <a:latin typeface="Verdana" pitchFamily="34" charset="0"/>
                <a:ea typeface="Verdana" pitchFamily="34" charset="0"/>
                <a:cs typeface="Verdana" pitchFamily="34" charset="0"/>
              </a:rPr>
              <a:t>like </a:t>
            </a:r>
            <a:r>
              <a:rPr spc="-10" dirty="0">
                <a:latin typeface="Verdana" pitchFamily="34" charset="0"/>
                <a:ea typeface="Verdana" pitchFamily="34" charset="0"/>
                <a:cs typeface="Verdana" pitchFamily="34" charset="0"/>
              </a:rPr>
              <a:t>element </a:t>
            </a:r>
            <a:r>
              <a:rPr dirty="0">
                <a:latin typeface="Verdana" pitchFamily="34" charset="0"/>
                <a:ea typeface="Verdana" pitchFamily="34" charset="0"/>
                <a:cs typeface="Verdana" pitchFamily="34" charset="0"/>
              </a:rPr>
              <a:t>within an </a:t>
            </a:r>
            <a:r>
              <a:rPr spc="-5" dirty="0">
                <a:latin typeface="Verdana" pitchFamily="34" charset="0"/>
                <a:ea typeface="Verdana" pitchFamily="34" charset="0"/>
                <a:cs typeface="Verdana" pitchFamily="34" charset="0"/>
              </a:rPr>
              <a:t>HDF5 file that  might </a:t>
            </a:r>
            <a:r>
              <a:rPr spc="-15" dirty="0">
                <a:latin typeface="Verdana" pitchFamily="34" charset="0"/>
                <a:ea typeface="Verdana" pitchFamily="34" charset="0"/>
                <a:cs typeface="Verdana" pitchFamily="34" charset="0"/>
              </a:rPr>
              <a:t>contain </a:t>
            </a:r>
            <a:r>
              <a:rPr spc="-5" dirty="0">
                <a:latin typeface="Verdana" pitchFamily="34" charset="0"/>
                <a:ea typeface="Verdana" pitchFamily="34" charset="0"/>
                <a:cs typeface="Verdana" pitchFamily="34" charset="0"/>
              </a:rPr>
              <a:t>other </a:t>
            </a:r>
            <a:r>
              <a:rPr spc="-15" dirty="0">
                <a:latin typeface="Verdana" pitchFamily="34" charset="0"/>
                <a:ea typeface="Verdana" pitchFamily="34" charset="0"/>
                <a:cs typeface="Verdana" pitchFamily="34" charset="0"/>
              </a:rPr>
              <a:t>groups </a:t>
            </a:r>
            <a:r>
              <a:rPr dirty="0">
                <a:latin typeface="Verdana" pitchFamily="34" charset="0"/>
                <a:ea typeface="Verdana" pitchFamily="34" charset="0"/>
                <a:cs typeface="Verdana" pitchFamily="34" charset="0"/>
              </a:rPr>
              <a:t>or </a:t>
            </a:r>
            <a:r>
              <a:rPr spc="-15" dirty="0">
                <a:latin typeface="Verdana" pitchFamily="34" charset="0"/>
                <a:ea typeface="Verdana" pitchFamily="34" charset="0"/>
                <a:cs typeface="Verdana" pitchFamily="34" charset="0"/>
              </a:rPr>
              <a:t>datasets </a:t>
            </a:r>
            <a:r>
              <a:rPr dirty="0">
                <a:latin typeface="Verdana" pitchFamily="34" charset="0"/>
                <a:ea typeface="Verdana" pitchFamily="34" charset="0"/>
                <a:cs typeface="Verdana" pitchFamily="34" charset="0"/>
              </a:rPr>
              <a:t>within</a:t>
            </a:r>
            <a:r>
              <a:rPr spc="-5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it.</a:t>
            </a:r>
            <a:endParaRPr dirty="0">
              <a:latin typeface="Verdana" pitchFamily="34" charset="0"/>
              <a:ea typeface="Verdana" pitchFamily="34" charset="0"/>
              <a:cs typeface="Verdana" pitchFamily="34" charset="0"/>
            </a:endParaRPr>
          </a:p>
          <a:p>
            <a:pPr marL="355600" marR="6985" lvl="1" indent="-109855">
              <a:lnSpc>
                <a:spcPts val="2920"/>
              </a:lnSpc>
              <a:spcBef>
                <a:spcPts val="640"/>
              </a:spcBef>
              <a:buAutoNum type="arabicPeriod"/>
              <a:tabLst>
                <a:tab pos="626110" algn="l"/>
              </a:tabLst>
            </a:pPr>
            <a:r>
              <a:rPr spc="-15" dirty="0">
                <a:latin typeface="Verdana" pitchFamily="34" charset="0"/>
                <a:ea typeface="Verdana" pitchFamily="34" charset="0"/>
                <a:cs typeface="Verdana" pitchFamily="34" charset="0"/>
              </a:rPr>
              <a:t>Dataset: </a:t>
            </a:r>
            <a:r>
              <a:rPr spc="-5" dirty="0">
                <a:latin typeface="Verdana" pitchFamily="34" charset="0"/>
                <a:ea typeface="Verdana" pitchFamily="34" charset="0"/>
                <a:cs typeface="Verdana" pitchFamily="34" charset="0"/>
              </a:rPr>
              <a:t>The actual </a:t>
            </a:r>
            <a:r>
              <a:rPr spc="-25" dirty="0">
                <a:latin typeface="Verdana" pitchFamily="34" charset="0"/>
                <a:ea typeface="Verdana" pitchFamily="34" charset="0"/>
                <a:cs typeface="Verdana" pitchFamily="34" charset="0"/>
              </a:rPr>
              <a:t>data </a:t>
            </a:r>
            <a:r>
              <a:rPr spc="-15" dirty="0">
                <a:latin typeface="Verdana" pitchFamily="34" charset="0"/>
                <a:ea typeface="Verdana" pitchFamily="34" charset="0"/>
                <a:cs typeface="Verdana" pitchFamily="34" charset="0"/>
              </a:rPr>
              <a:t>contained </a:t>
            </a:r>
            <a:r>
              <a:rPr dirty="0">
                <a:latin typeface="Verdana" pitchFamily="34" charset="0"/>
                <a:ea typeface="Verdana" pitchFamily="34" charset="0"/>
                <a:cs typeface="Verdana" pitchFamily="34" charset="0"/>
              </a:rPr>
              <a:t>within </a:t>
            </a:r>
            <a:r>
              <a:rPr spc="-10" dirty="0">
                <a:latin typeface="Verdana" pitchFamily="34" charset="0"/>
                <a:ea typeface="Verdana" pitchFamily="34" charset="0"/>
                <a:cs typeface="Verdana" pitchFamily="34" charset="0"/>
              </a:rPr>
              <a:t>the HDF5  </a:t>
            </a:r>
            <a:r>
              <a:rPr spc="-5" dirty="0">
                <a:latin typeface="Verdana" pitchFamily="34" charset="0"/>
                <a:ea typeface="Verdana" pitchFamily="34" charset="0"/>
                <a:cs typeface="Verdana" pitchFamily="34" charset="0"/>
              </a:rPr>
              <a:t>file. </a:t>
            </a:r>
            <a:r>
              <a:rPr spc="-25"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sets </a:t>
            </a:r>
            <a:r>
              <a:rPr spc="-15" dirty="0">
                <a:latin typeface="Verdana" pitchFamily="34" charset="0"/>
                <a:ea typeface="Verdana" pitchFamily="34" charset="0"/>
                <a:cs typeface="Verdana" pitchFamily="34" charset="0"/>
              </a:rPr>
              <a:t>are </a:t>
            </a:r>
            <a:r>
              <a:rPr spc="-10" dirty="0">
                <a:latin typeface="Verdana" pitchFamily="34" charset="0"/>
                <a:ea typeface="Verdana" pitchFamily="34" charset="0"/>
                <a:cs typeface="Verdana" pitchFamily="34" charset="0"/>
              </a:rPr>
              <a:t>often </a:t>
            </a:r>
            <a:r>
              <a:rPr spc="-20" dirty="0">
                <a:latin typeface="Verdana" pitchFamily="34" charset="0"/>
                <a:ea typeface="Verdana" pitchFamily="34" charset="0"/>
                <a:cs typeface="Verdana" pitchFamily="34" charset="0"/>
              </a:rPr>
              <a:t>stored </a:t>
            </a:r>
            <a:r>
              <a:rPr dirty="0">
                <a:latin typeface="Verdana" pitchFamily="34" charset="0"/>
                <a:ea typeface="Verdana" pitchFamily="34" charset="0"/>
                <a:cs typeface="Verdana" pitchFamily="34" charset="0"/>
              </a:rPr>
              <a:t>within </a:t>
            </a:r>
            <a:r>
              <a:rPr spc="-15" dirty="0">
                <a:latin typeface="Verdana" pitchFamily="34" charset="0"/>
                <a:ea typeface="Verdana" pitchFamily="34" charset="0"/>
                <a:cs typeface="Verdana" pitchFamily="34" charset="0"/>
              </a:rPr>
              <a:t>groups </a:t>
            </a:r>
            <a:r>
              <a:rPr dirty="0">
                <a:latin typeface="Verdana" pitchFamily="34" charset="0"/>
                <a:ea typeface="Verdana" pitchFamily="34" charset="0"/>
                <a:cs typeface="Verdana" pitchFamily="34" charset="0"/>
              </a:rPr>
              <a:t>in the</a:t>
            </a:r>
            <a:r>
              <a:rPr spc="-2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file.</a:t>
            </a:r>
            <a:endParaRPr dirty="0">
              <a:latin typeface="Verdana" pitchFamily="34" charset="0"/>
              <a:ea typeface="Verdana" pitchFamily="34" charset="0"/>
              <a:cs typeface="Verdana" pitchFamily="34" charset="0"/>
            </a:endParaRPr>
          </a:p>
          <a:p>
            <a:pPr marL="355600" marR="6985" indent="-342900">
              <a:lnSpc>
                <a:spcPts val="2920"/>
              </a:lnSpc>
              <a:spcBef>
                <a:spcPts val="645"/>
              </a:spcBef>
              <a:buFont typeface="Arial"/>
              <a:buChar char="•"/>
              <a:tabLst>
                <a:tab pos="354965" algn="l"/>
                <a:tab pos="355600" algn="l"/>
              </a:tabLst>
            </a:pPr>
            <a:r>
              <a:rPr dirty="0">
                <a:latin typeface="Verdana" pitchFamily="34" charset="0"/>
                <a:ea typeface="Verdana" pitchFamily="34" charset="0"/>
                <a:cs typeface="Verdana" pitchFamily="34" charset="0"/>
              </a:rPr>
              <a:t>It is a </a:t>
            </a:r>
            <a:r>
              <a:rPr spc="-15" dirty="0">
                <a:latin typeface="Verdana" pitchFamily="34" charset="0"/>
                <a:ea typeface="Verdana" pitchFamily="34" charset="0"/>
                <a:cs typeface="Verdana" pitchFamily="34" charset="0"/>
              </a:rPr>
              <a:t>compressed </a:t>
            </a:r>
            <a:r>
              <a:rPr spc="-20" dirty="0">
                <a:latin typeface="Verdana" pitchFamily="34" charset="0"/>
                <a:ea typeface="Verdana" pitchFamily="34" charset="0"/>
                <a:cs typeface="Verdana" pitchFamily="34" charset="0"/>
              </a:rPr>
              <a:t>format </a:t>
            </a:r>
            <a:r>
              <a:rPr spc="-5" dirty="0">
                <a:latin typeface="Verdana" pitchFamily="34" charset="0"/>
                <a:ea typeface="Verdana" pitchFamily="34" charset="0"/>
                <a:cs typeface="Verdana" pitchFamily="34" charset="0"/>
              </a:rPr>
              <a:t>as </a:t>
            </a:r>
            <a:r>
              <a:rPr spc="-20" dirty="0">
                <a:latin typeface="Verdana" pitchFamily="34" charset="0"/>
                <a:ea typeface="Verdana" pitchFamily="34" charset="0"/>
                <a:cs typeface="Verdana" pitchFamily="34" charset="0"/>
              </a:rPr>
              <a:t>size </a:t>
            </a:r>
            <a:r>
              <a:rPr dirty="0">
                <a:latin typeface="Verdana" pitchFamily="34" charset="0"/>
                <a:ea typeface="Verdana" pitchFamily="34" charset="0"/>
                <a:cs typeface="Verdana" pitchFamily="34" charset="0"/>
              </a:rPr>
              <a:t>of all </a:t>
            </a:r>
            <a:r>
              <a:rPr spc="-25" dirty="0">
                <a:latin typeface="Verdana" pitchFamily="34" charset="0"/>
                <a:ea typeface="Verdana" pitchFamily="34" charset="0"/>
                <a:cs typeface="Verdana" pitchFamily="34" charset="0"/>
              </a:rPr>
              <a:t>data </a:t>
            </a:r>
            <a:r>
              <a:rPr spc="-20" dirty="0">
                <a:latin typeface="Verdana" pitchFamily="34" charset="0"/>
                <a:ea typeface="Verdana" pitchFamily="34" charset="0"/>
                <a:cs typeface="Verdana" pitchFamily="34" charset="0"/>
              </a:rPr>
              <a:t>contained  </a:t>
            </a:r>
            <a:r>
              <a:rPr dirty="0">
                <a:latin typeface="Verdana" pitchFamily="34" charset="0"/>
                <a:ea typeface="Verdana" pitchFamily="34" charset="0"/>
                <a:cs typeface="Verdana" pitchFamily="34" charset="0"/>
              </a:rPr>
              <a:t>within </a:t>
            </a:r>
            <a:r>
              <a:rPr spc="-10" dirty="0">
                <a:latin typeface="Verdana" pitchFamily="34" charset="0"/>
                <a:ea typeface="Verdana" pitchFamily="34" charset="0"/>
                <a:cs typeface="Verdana" pitchFamily="34" charset="0"/>
              </a:rPr>
              <a:t>HDF5 </a:t>
            </a:r>
            <a:r>
              <a:rPr dirty="0">
                <a:latin typeface="Verdana" pitchFamily="34" charset="0"/>
                <a:ea typeface="Verdana" pitchFamily="34" charset="0"/>
                <a:cs typeface="Verdana" pitchFamily="34" charset="0"/>
              </a:rPr>
              <a:t>is</a:t>
            </a:r>
            <a:r>
              <a:rPr spc="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optimized.</a:t>
            </a:r>
            <a:endParaRPr dirty="0">
              <a:latin typeface="Verdana" pitchFamily="34" charset="0"/>
              <a:ea typeface="Verdana" pitchFamily="34" charset="0"/>
              <a:cs typeface="Verdana" pitchFamily="34" charset="0"/>
            </a:endParaRPr>
          </a:p>
          <a:p>
            <a:pPr marL="355600" marR="7620" indent="-342900">
              <a:lnSpc>
                <a:spcPts val="2920"/>
              </a:lnSpc>
              <a:spcBef>
                <a:spcPts val="640"/>
              </a:spcBef>
              <a:buFont typeface="Arial"/>
              <a:buChar char="•"/>
              <a:tabLst>
                <a:tab pos="354965" algn="l"/>
                <a:tab pos="355600" algn="l"/>
              </a:tabLst>
            </a:pPr>
            <a:r>
              <a:rPr spc="-40" dirty="0">
                <a:latin typeface="Verdana" pitchFamily="34" charset="0"/>
                <a:ea typeface="Verdana" pitchFamily="34" charset="0"/>
                <a:cs typeface="Verdana" pitchFamily="34" charset="0"/>
              </a:rPr>
              <a:t>However, </a:t>
            </a:r>
            <a:r>
              <a:rPr dirty="0">
                <a:latin typeface="Verdana" pitchFamily="34" charset="0"/>
                <a:ea typeface="Verdana" pitchFamily="34" charset="0"/>
                <a:cs typeface="Verdana" pitchFamily="34" charset="0"/>
              </a:rPr>
              <a:t>it </a:t>
            </a:r>
            <a:r>
              <a:rPr spc="-15" dirty="0">
                <a:latin typeface="Verdana" pitchFamily="34" charset="0"/>
                <a:ea typeface="Verdana" pitchFamily="34" charset="0"/>
                <a:cs typeface="Verdana" pitchFamily="34" charset="0"/>
              </a:rPr>
              <a:t>may </a:t>
            </a:r>
            <a:r>
              <a:rPr spc="-20" dirty="0">
                <a:latin typeface="Verdana" pitchFamily="34" charset="0"/>
                <a:ea typeface="Verdana" pitchFamily="34" charset="0"/>
                <a:cs typeface="Verdana" pitchFamily="34" charset="0"/>
              </a:rPr>
              <a:t>contain </a:t>
            </a:r>
            <a:r>
              <a:rPr spc="-5" dirty="0">
                <a:latin typeface="Verdana" pitchFamily="34" charset="0"/>
                <a:ea typeface="Verdana" pitchFamily="34" charset="0"/>
                <a:cs typeface="Verdana" pitchFamily="34" charset="0"/>
              </a:rPr>
              <a:t>big </a:t>
            </a:r>
            <a:r>
              <a:rPr spc="-25"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can </a:t>
            </a:r>
            <a:r>
              <a:rPr spc="-5" dirty="0">
                <a:latin typeface="Verdana" pitchFamily="34" charset="0"/>
                <a:ea typeface="Verdana" pitchFamily="34" charset="0"/>
                <a:cs typeface="Verdana" pitchFamily="34" charset="0"/>
              </a:rPr>
              <a:t>be </a:t>
            </a:r>
            <a:r>
              <a:rPr spc="-15" dirty="0">
                <a:latin typeface="Verdana" pitchFamily="34" charset="0"/>
                <a:ea typeface="Verdana" pitchFamily="34" charset="0"/>
                <a:cs typeface="Verdana" pitchFamily="34" charset="0"/>
              </a:rPr>
              <a:t>large </a:t>
            </a:r>
            <a:r>
              <a:rPr spc="-10" dirty="0">
                <a:latin typeface="Verdana" pitchFamily="34" charset="0"/>
                <a:ea typeface="Verdana" pitchFamily="34" charset="0"/>
                <a:cs typeface="Verdana" pitchFamily="34" charset="0"/>
              </a:rPr>
              <a:t>in  </a:t>
            </a:r>
            <a:r>
              <a:rPr spc="-15" dirty="0">
                <a:latin typeface="Verdana" pitchFamily="34" charset="0"/>
                <a:ea typeface="Verdana" pitchFamily="34" charset="0"/>
                <a:cs typeface="Verdana" pitchFamily="34" charset="0"/>
              </a:rPr>
              <a:t>size.</a:t>
            </a:r>
            <a:endParaRPr dirty="0">
              <a:latin typeface="Verdana" pitchFamily="34" charset="0"/>
              <a:ea typeface="Verdana" pitchFamily="34" charset="0"/>
              <a:cs typeface="Verdana" pitchFamily="34" charset="0"/>
            </a:endParaRPr>
          </a:p>
          <a:p>
            <a:pPr marL="355600" marR="7620" indent="-342900">
              <a:lnSpc>
                <a:spcPts val="2920"/>
              </a:lnSpc>
              <a:spcBef>
                <a:spcPts val="640"/>
              </a:spcBef>
              <a:buFont typeface="Arial"/>
              <a:buChar char="•"/>
              <a:tabLst>
                <a:tab pos="354965" algn="l"/>
                <a:tab pos="355600" algn="l"/>
              </a:tabLst>
            </a:pPr>
            <a:r>
              <a:rPr spc="-15" dirty="0">
                <a:latin typeface="Verdana" pitchFamily="34" charset="0"/>
                <a:ea typeface="Verdana" pitchFamily="34" charset="0"/>
                <a:cs typeface="Verdana" pitchFamily="34" charset="0"/>
              </a:rPr>
              <a:t>Powerful attribute </a:t>
            </a:r>
            <a:r>
              <a:rPr dirty="0">
                <a:latin typeface="Verdana" pitchFamily="34" charset="0"/>
                <a:ea typeface="Verdana" pitchFamily="34" charset="0"/>
                <a:cs typeface="Verdana" pitchFamily="34" charset="0"/>
              </a:rPr>
              <a:t>is </a:t>
            </a:r>
            <a:r>
              <a:rPr spc="-45" dirty="0">
                <a:latin typeface="Verdana" pitchFamily="34" charset="0"/>
                <a:ea typeface="Verdana" pitchFamily="34" charset="0"/>
                <a:cs typeface="Verdana" pitchFamily="34" charset="0"/>
              </a:rPr>
              <a:t>“data </a:t>
            </a:r>
            <a:r>
              <a:rPr spc="-25" dirty="0">
                <a:latin typeface="Verdana" pitchFamily="34" charset="0"/>
                <a:ea typeface="Verdana" pitchFamily="34" charset="0"/>
                <a:cs typeface="Verdana" pitchFamily="34" charset="0"/>
              </a:rPr>
              <a:t>slicing”, </a:t>
            </a:r>
            <a:r>
              <a:rPr spc="-15" dirty="0">
                <a:latin typeface="Verdana" pitchFamily="34" charset="0"/>
                <a:ea typeface="Verdana" pitchFamily="34" charset="0"/>
                <a:cs typeface="Verdana" pitchFamily="34" charset="0"/>
              </a:rPr>
              <a:t>extracting </a:t>
            </a:r>
            <a:r>
              <a:rPr spc="-10" dirty="0">
                <a:latin typeface="Verdana" pitchFamily="34" charset="0"/>
                <a:ea typeface="Verdana" pitchFamily="34" charset="0"/>
                <a:cs typeface="Verdana" pitchFamily="34" charset="0"/>
              </a:rPr>
              <a:t>particular  subset </a:t>
            </a:r>
            <a:r>
              <a:rPr spc="-20" dirty="0">
                <a:latin typeface="Verdana" pitchFamily="34" charset="0"/>
                <a:ea typeface="Verdana" pitchFamily="34" charset="0"/>
                <a:cs typeface="Verdana" pitchFamily="34" charset="0"/>
              </a:rPr>
              <a:t>from data </a:t>
            </a:r>
            <a:r>
              <a:rPr spc="-25" dirty="0">
                <a:latin typeface="Verdana" pitchFamily="34" charset="0"/>
                <a:ea typeface="Verdana" pitchFamily="34" charset="0"/>
                <a:cs typeface="Verdana" pitchFamily="34" charset="0"/>
              </a:rPr>
              <a:t>for</a:t>
            </a:r>
            <a:r>
              <a:rPr spc="-1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processing.</a:t>
            </a:r>
            <a:endParaRPr dirty="0">
              <a:latin typeface="Verdana" pitchFamily="34" charset="0"/>
              <a:ea typeface="Verdana" pitchFamily="34" charset="0"/>
              <a:cs typeface="Verdana" pitchFamily="34" charset="0"/>
            </a:endParaRPr>
          </a:p>
          <a:p>
            <a:pPr marL="355600" indent="-342900">
              <a:lnSpc>
                <a:spcPct val="100000"/>
              </a:lnSpc>
              <a:spcBef>
                <a:spcPts val="280"/>
              </a:spcBef>
              <a:buFont typeface="Arial"/>
              <a:buChar char="•"/>
              <a:tabLst>
                <a:tab pos="354965" algn="l"/>
                <a:tab pos="355600" algn="l"/>
              </a:tabLst>
            </a:pPr>
            <a:r>
              <a:rPr spc="-5" dirty="0">
                <a:latin typeface="Verdana" pitchFamily="34" charset="0"/>
                <a:ea typeface="Verdana" pitchFamily="34" charset="0"/>
                <a:cs typeface="Verdana" pitchFamily="34" charset="0"/>
              </a:rPr>
              <a:t>Hence </a:t>
            </a:r>
            <a:r>
              <a:rPr spc="-15" dirty="0">
                <a:latin typeface="Verdana" pitchFamily="34" charset="0"/>
                <a:ea typeface="Verdana" pitchFamily="34" charset="0"/>
                <a:cs typeface="Verdana" pitchFamily="34" charset="0"/>
              </a:rPr>
              <a:t>entire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set </a:t>
            </a:r>
            <a:r>
              <a:rPr spc="-5" dirty="0">
                <a:latin typeface="Verdana" pitchFamily="34" charset="0"/>
                <a:ea typeface="Verdana" pitchFamily="34" charset="0"/>
                <a:cs typeface="Verdana" pitchFamily="34" charset="0"/>
              </a:rPr>
              <a:t>need not be </a:t>
            </a:r>
            <a:r>
              <a:rPr dirty="0">
                <a:latin typeface="Verdana" pitchFamily="34" charset="0"/>
                <a:ea typeface="Verdana" pitchFamily="34" charset="0"/>
                <a:cs typeface="Verdana" pitchFamily="34" charset="0"/>
              </a:rPr>
              <a:t>in</a:t>
            </a:r>
            <a:r>
              <a:rPr spc="-4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RAM.</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61899"/>
            <a:ext cx="7772399" cy="696595"/>
          </a:xfrm>
          <a:prstGeom prst="rect">
            <a:avLst/>
          </a:prstGeom>
        </p:spPr>
        <p:txBody>
          <a:bodyPr vert="horz" wrap="square" lIns="0" tIns="13335" rIns="0" bIns="0" rtlCol="0">
            <a:spAutoFit/>
          </a:bodyPr>
          <a:lstStyle/>
          <a:p>
            <a:pPr marL="12700">
              <a:lnSpc>
                <a:spcPct val="100000"/>
              </a:lnSpc>
              <a:spcBef>
                <a:spcPts val="105"/>
              </a:spcBef>
            </a:pPr>
            <a:r>
              <a:rPr dirty="0"/>
              <a:t>HDF5</a:t>
            </a:r>
            <a:r>
              <a:rPr spc="-80" dirty="0"/>
              <a:t> </a:t>
            </a:r>
            <a:r>
              <a:rPr spc="-15" dirty="0"/>
              <a:t>Contd..</a:t>
            </a:r>
          </a:p>
        </p:txBody>
      </p:sp>
      <p:sp>
        <p:nvSpPr>
          <p:cNvPr id="3" name="object 3"/>
          <p:cNvSpPr txBox="1"/>
          <p:nvPr/>
        </p:nvSpPr>
        <p:spPr>
          <a:xfrm>
            <a:off x="535940" y="1607946"/>
            <a:ext cx="8074025" cy="844462"/>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a:buChar char="•"/>
              <a:tabLst>
                <a:tab pos="355600" algn="l"/>
              </a:tabLst>
            </a:pPr>
            <a:r>
              <a:rPr spc="-5" dirty="0">
                <a:latin typeface="Verdana" pitchFamily="34" charset="0"/>
                <a:ea typeface="Verdana" pitchFamily="34" charset="0"/>
                <a:cs typeface="Verdana" pitchFamily="34" charset="0"/>
              </a:rPr>
              <a:t>It </a:t>
            </a:r>
            <a:r>
              <a:rPr spc="-20" dirty="0">
                <a:latin typeface="Verdana" pitchFamily="34" charset="0"/>
                <a:ea typeface="Verdana" pitchFamily="34" charset="0"/>
                <a:cs typeface="Verdana" pitchFamily="34" charset="0"/>
              </a:rPr>
              <a:t>may </a:t>
            </a:r>
            <a:r>
              <a:rPr spc="-15" dirty="0">
                <a:latin typeface="Verdana" pitchFamily="34" charset="0"/>
                <a:ea typeface="Verdana" pitchFamily="34" charset="0"/>
                <a:cs typeface="Verdana" pitchFamily="34" charset="0"/>
              </a:rPr>
              <a:t>contain </a:t>
            </a:r>
            <a:r>
              <a:rPr spc="-25" dirty="0">
                <a:latin typeface="Verdana" pitchFamily="34" charset="0"/>
                <a:ea typeface="Verdana" pitchFamily="34" charset="0"/>
                <a:cs typeface="Verdana" pitchFamily="34" charset="0"/>
              </a:rPr>
              <a:t>different </a:t>
            </a:r>
            <a:r>
              <a:rPr dirty="0">
                <a:latin typeface="Verdana" pitchFamily="34" charset="0"/>
                <a:ea typeface="Verdana" pitchFamily="34" charset="0"/>
                <a:cs typeface="Verdana" pitchFamily="34" charset="0"/>
              </a:rPr>
              <a:t>types of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sets  </a:t>
            </a:r>
            <a:r>
              <a:rPr dirty="0">
                <a:latin typeface="Verdana" pitchFamily="34" charset="0"/>
                <a:ea typeface="Verdana" pitchFamily="34" charset="0"/>
                <a:cs typeface="Verdana" pitchFamily="34" charset="0"/>
              </a:rPr>
              <a:t>within </a:t>
            </a:r>
            <a:r>
              <a:rPr spc="-5" dirty="0">
                <a:latin typeface="Verdana" pitchFamily="34" charset="0"/>
                <a:ea typeface="Verdana" pitchFamily="34" charset="0"/>
                <a:cs typeface="Verdana" pitchFamily="34" charset="0"/>
              </a:rPr>
              <a:t>same file </a:t>
            </a:r>
            <a:r>
              <a:rPr spc="-30" dirty="0">
                <a:latin typeface="Verdana" pitchFamily="34" charset="0"/>
                <a:ea typeface="Verdana" pitchFamily="34" charset="0"/>
                <a:cs typeface="Verdana" pitchFamily="34" charset="0"/>
              </a:rPr>
              <a:t>like </a:t>
            </a:r>
            <a:r>
              <a:rPr spc="-25" dirty="0">
                <a:latin typeface="Verdana" pitchFamily="34" charset="0"/>
                <a:ea typeface="Verdana" pitchFamily="34" charset="0"/>
                <a:cs typeface="Verdana" pitchFamily="34" charset="0"/>
              </a:rPr>
              <a:t>text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set, </a:t>
            </a:r>
            <a:r>
              <a:rPr dirty="0">
                <a:latin typeface="Verdana" pitchFamily="34" charset="0"/>
                <a:ea typeface="Verdana" pitchFamily="34" charset="0"/>
                <a:cs typeface="Verdana" pitchFamily="34" charset="0"/>
              </a:rPr>
              <a:t>numeric  </a:t>
            </a:r>
            <a:r>
              <a:rPr spc="-15"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set </a:t>
            </a:r>
            <a:r>
              <a:rPr dirty="0">
                <a:latin typeface="Verdana" pitchFamily="34" charset="0"/>
                <a:ea typeface="Verdana" pitchFamily="34" charset="0"/>
                <a:cs typeface="Verdana" pitchFamily="34" charset="0"/>
              </a:rPr>
              <a:t>or a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set containing </a:t>
            </a:r>
            <a:r>
              <a:rPr dirty="0">
                <a:latin typeface="Verdana" pitchFamily="34" charset="0"/>
                <a:ea typeface="Verdana" pitchFamily="34" charset="0"/>
                <a:cs typeface="Verdana" pitchFamily="34" charset="0"/>
              </a:rPr>
              <a:t>both the </a:t>
            </a:r>
            <a:r>
              <a:rPr spc="-15"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types </a:t>
            </a:r>
            <a:r>
              <a:rPr spc="-5" dirty="0">
                <a:latin typeface="Verdana" pitchFamily="34" charset="0"/>
                <a:ea typeface="Verdana" pitchFamily="34" charset="0"/>
                <a:cs typeface="Verdana" pitchFamily="34" charset="0"/>
              </a:rPr>
              <a:t>i.e </a:t>
            </a:r>
            <a:r>
              <a:rPr spc="-10" dirty="0">
                <a:latin typeface="Verdana" pitchFamily="34" charset="0"/>
                <a:ea typeface="Verdana" pitchFamily="34" charset="0"/>
                <a:cs typeface="Verdana" pitchFamily="34" charset="0"/>
              </a:rPr>
              <a:t>heterogeneous </a:t>
            </a:r>
            <a:r>
              <a:rPr spc="-20" dirty="0">
                <a:latin typeface="Verdana" pitchFamily="34" charset="0"/>
                <a:ea typeface="Verdana" pitchFamily="34" charset="0"/>
                <a:cs typeface="Verdana" pitchFamily="34" charset="0"/>
              </a:rPr>
              <a:t>data</a:t>
            </a:r>
            <a:r>
              <a:rPr spc="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set.</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a:t>Data base and DBMS</a:t>
            </a:r>
          </a:p>
        </p:txBody>
      </p:sp>
      <p:sp>
        <p:nvSpPr>
          <p:cNvPr id="3" name="Content Placeholder 2"/>
          <p:cNvSpPr>
            <a:spLocks noGrp="1"/>
          </p:cNvSpPr>
          <p:nvPr>
            <p:ph sz="quarter" idx="1"/>
          </p:nvPr>
        </p:nvSpPr>
        <p:spPr/>
        <p:txBody>
          <a:bodyPr>
            <a:noAutofit/>
          </a:bodyPr>
          <a:lstStyle/>
          <a:p>
            <a:pPr algn="just">
              <a:lnSpc>
                <a:spcPct val="150000"/>
              </a:lnSpc>
            </a:pPr>
            <a:r>
              <a:rPr lang="en-US" sz="2600" dirty="0"/>
              <a:t>It is a collection of logically related data. Data base management system is a software (DBMS) which  manages this data</a:t>
            </a:r>
          </a:p>
          <a:p>
            <a:pPr algn="just">
              <a:lnSpc>
                <a:spcPct val="150000"/>
              </a:lnSpc>
            </a:pPr>
            <a:r>
              <a:rPr lang="en-US" sz="2600" dirty="0"/>
              <a:t>It is a layer between programs and data</a:t>
            </a:r>
          </a:p>
          <a:p>
            <a:pPr algn="just">
              <a:lnSpc>
                <a:spcPct val="150000"/>
              </a:lnSpc>
            </a:pPr>
            <a:r>
              <a:rPr lang="en-US" sz="2600" dirty="0"/>
              <a:t>It makes it possible for user to create , read, update and delete data</a:t>
            </a:r>
          </a:p>
          <a:p>
            <a:pPr algn="just">
              <a:lnSpc>
                <a:spcPct val="150000"/>
              </a:lnSpc>
            </a:pPr>
            <a:r>
              <a:rPr lang="en-US" sz="2600" dirty="0"/>
              <a:t>It provides features for data like data retrieval, data integrity , data modification , data security</a:t>
            </a:r>
          </a:p>
          <a:p>
            <a:endParaRPr lang="en-US" sz="2400" dirty="0"/>
          </a:p>
          <a:p>
            <a:pPr>
              <a:buNone/>
            </a:pPr>
            <a:endParaRPr lang="en-US" sz="2400" dirty="0"/>
          </a:p>
        </p:txBody>
      </p:sp>
    </p:spTree>
    <p:extLst>
      <p:ext uri="{BB962C8B-B14F-4D97-AF65-F5344CB8AC3E}">
        <p14:creationId xmlns:p14="http://schemas.microsoft.com/office/powerpoint/2010/main" xmlns="" val="328197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DBMS </a:t>
            </a:r>
          </a:p>
        </p:txBody>
      </p:sp>
      <p:pic>
        <p:nvPicPr>
          <p:cNvPr id="4" name="Content Placeholder 3"/>
          <p:cNvPicPr>
            <a:picLocks noGrp="1" noChangeAspect="1" noChangeArrowheads="1"/>
          </p:cNvPicPr>
          <p:nvPr>
            <p:ph sz="quarter" idx="1"/>
          </p:nvPr>
        </p:nvPicPr>
        <p:blipFill>
          <a:blip r:embed="rId2" cstate="print"/>
          <a:stretch>
            <a:fillRect/>
          </a:stretch>
        </p:blipFill>
        <p:spPr bwMode="auto">
          <a:xfrm>
            <a:off x="1777753" y="1690689"/>
            <a:ext cx="5426476" cy="4195207"/>
          </a:xfrm>
          <a:prstGeom prst="rect">
            <a:avLst/>
          </a:prstGeom>
          <a:noFill/>
          <a:ln w="9525">
            <a:noFill/>
            <a:miter lim="800000"/>
            <a:headEnd/>
            <a:tailEnd/>
          </a:ln>
          <a:effectLst/>
        </p:spPr>
      </p:pic>
    </p:spTree>
    <p:extLst>
      <p:ext uri="{BB962C8B-B14F-4D97-AF65-F5344CB8AC3E}">
        <p14:creationId xmlns:p14="http://schemas.microsoft.com/office/powerpoint/2010/main" xmlns="" val="11141451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138297" y="285953"/>
            <a:ext cx="2867405" cy="2031325"/>
          </a:xfrm>
        </p:spPr>
        <p:txBody>
          <a:bodyPr/>
          <a:lstStyle/>
          <a:p>
            <a:r>
              <a:rPr lang="en-US" dirty="0">
                <a:solidFill>
                  <a:srgbClr val="FF0000"/>
                </a:solidFill>
              </a:rPr>
              <a:t>Data Base and its features</a:t>
            </a:r>
          </a:p>
        </p:txBody>
      </p:sp>
      <p:sp>
        <p:nvSpPr>
          <p:cNvPr id="3" name="Content Placeholder 2"/>
          <p:cNvSpPr>
            <a:spLocks noGrp="1"/>
          </p:cNvSpPr>
          <p:nvPr>
            <p:ph sz="quarter" idx="1"/>
          </p:nvPr>
        </p:nvSpPr>
        <p:spPr>
          <a:xfrm>
            <a:off x="535940" y="1052778"/>
            <a:ext cx="8073390" cy="984885"/>
          </a:xfrm>
        </p:spPr>
        <p:txBody>
          <a:bodyPr/>
          <a:lstStyle/>
          <a:p>
            <a:r>
              <a:rPr lang="en-US" dirty="0">
                <a:hlinkClick r:id="rId2"/>
              </a:rPr>
              <a:t>https://www.youtube.com/watch?v=27axs9dO7AE</a:t>
            </a:r>
            <a:endParaRPr lang="en-US" dirty="0"/>
          </a:p>
        </p:txBody>
      </p:sp>
    </p:spTree>
    <p:extLst>
      <p:ext uri="{BB962C8B-B14F-4D97-AF65-F5344CB8AC3E}">
        <p14:creationId xmlns:p14="http://schemas.microsoft.com/office/powerpoint/2010/main" xmlns="" val="112426365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15962"/>
          </a:xfrm>
        </p:spPr>
        <p:txBody>
          <a:bodyPr>
            <a:normAutofit/>
          </a:bodyPr>
          <a:lstStyle/>
          <a:p>
            <a:pPr algn="ctr"/>
            <a:r>
              <a:rPr lang="en-US" sz="3600" b="1" dirty="0"/>
              <a:t>Advantages of DBMS</a:t>
            </a:r>
          </a:p>
        </p:txBody>
      </p:sp>
      <p:sp>
        <p:nvSpPr>
          <p:cNvPr id="3" name="Content Placeholder 2"/>
          <p:cNvSpPr>
            <a:spLocks noGrp="1"/>
          </p:cNvSpPr>
          <p:nvPr>
            <p:ph sz="quarter" idx="1"/>
          </p:nvPr>
        </p:nvSpPr>
        <p:spPr>
          <a:xfrm>
            <a:off x="0" y="990601"/>
            <a:ext cx="9144000" cy="5867399"/>
          </a:xfrm>
        </p:spPr>
        <p:txBody>
          <a:bodyPr>
            <a:normAutofit fontScale="85000" lnSpcReduction="10000"/>
          </a:bodyPr>
          <a:lstStyle/>
          <a:p>
            <a:pPr algn="just">
              <a:lnSpc>
                <a:spcPct val="100000"/>
              </a:lnSpc>
            </a:pPr>
            <a:r>
              <a:rPr lang="en-US" dirty="0"/>
              <a:t>Reducing data redundancy: Being a single entity any change in it is reflected immediately. Because of this , there is no chance of encountering multiple data or duplicate data.</a:t>
            </a:r>
          </a:p>
          <a:p>
            <a:pPr algn="just">
              <a:lnSpc>
                <a:spcPct val="100000"/>
              </a:lnSpc>
            </a:pPr>
            <a:r>
              <a:rPr lang="en-US" dirty="0"/>
              <a:t>Sharing of Data: In a database, users of the database can share data amongst themselves. There are various levels of authorization to access the data, and consequently the data can only be shared based on correct authorization protocols followed. Remote users can also simultaneously access and share the data between themselves.</a:t>
            </a:r>
          </a:p>
          <a:p>
            <a:pPr algn="just">
              <a:lnSpc>
                <a:spcPct val="100000"/>
              </a:lnSpc>
            </a:pPr>
            <a:r>
              <a:rPr lang="en-US" dirty="0"/>
              <a:t>Data Integrity: It mean data is accurate and consistent.</a:t>
            </a:r>
          </a:p>
          <a:p>
            <a:pPr algn="just">
              <a:lnSpc>
                <a:spcPct val="100000"/>
              </a:lnSpc>
            </a:pPr>
            <a:r>
              <a:rPr lang="en-US" dirty="0"/>
              <a:t>Data Security: Only authorized users are allowed to access the data.</a:t>
            </a:r>
          </a:p>
          <a:p>
            <a:pPr algn="just">
              <a:lnSpc>
                <a:spcPct val="100000"/>
              </a:lnSpc>
            </a:pPr>
            <a:r>
              <a:rPr lang="en-US" dirty="0"/>
              <a:t>Backup and recovery: DBMS takes care of backup and recovery. It also restores the database after a crash or system failure to its previous condition.</a:t>
            </a:r>
          </a:p>
        </p:txBody>
      </p:sp>
    </p:spTree>
    <p:extLst>
      <p:ext uri="{BB962C8B-B14F-4D97-AF65-F5344CB8AC3E}">
        <p14:creationId xmlns:p14="http://schemas.microsoft.com/office/powerpoint/2010/main" xmlns="" val="388534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heel(1)">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38"/>
            <a:ext cx="6172200" cy="715962"/>
          </a:xfrm>
        </p:spPr>
        <p:txBody>
          <a:bodyPr>
            <a:normAutofit/>
          </a:bodyPr>
          <a:lstStyle/>
          <a:p>
            <a:pPr algn="ctr"/>
            <a:r>
              <a:rPr lang="en-US" sz="3600" dirty="0"/>
              <a:t>What is Data?</a:t>
            </a:r>
          </a:p>
        </p:txBody>
      </p:sp>
      <p:sp>
        <p:nvSpPr>
          <p:cNvPr id="3" name="Content Placeholder 2"/>
          <p:cNvSpPr>
            <a:spLocks noGrp="1"/>
          </p:cNvSpPr>
          <p:nvPr>
            <p:ph sz="quarter" idx="1"/>
          </p:nvPr>
        </p:nvSpPr>
        <p:spPr>
          <a:xfrm>
            <a:off x="106533" y="914402"/>
            <a:ext cx="8808867" cy="4876801"/>
          </a:xfrm>
        </p:spPr>
        <p:txBody>
          <a:bodyPr>
            <a:normAutofit fontScale="62500" lnSpcReduction="20000"/>
          </a:bodyPr>
          <a:lstStyle/>
          <a:p>
            <a:pPr marL="457200" indent="-457200" algn="just">
              <a:lnSpc>
                <a:spcPct val="150000"/>
              </a:lnSpc>
              <a:buFont typeface="Arial" pitchFamily="34" charset="0"/>
              <a:buChar char="•"/>
            </a:pPr>
            <a:r>
              <a:rPr lang="en-US" dirty="0" smtClean="0"/>
              <a:t>Data </a:t>
            </a:r>
            <a:r>
              <a:rPr lang="en-US" dirty="0"/>
              <a:t>are the values of </a:t>
            </a:r>
            <a:r>
              <a:rPr lang="en-US" b="1" dirty="0">
                <a:solidFill>
                  <a:srgbClr val="FF0000"/>
                </a:solidFill>
              </a:rPr>
              <a:t>qualitative</a:t>
            </a:r>
            <a:r>
              <a:rPr lang="en-US" dirty="0"/>
              <a:t> or </a:t>
            </a:r>
            <a:r>
              <a:rPr lang="en-US" b="1" dirty="0">
                <a:solidFill>
                  <a:srgbClr val="FF0000"/>
                </a:solidFill>
              </a:rPr>
              <a:t>quantitative</a:t>
            </a:r>
            <a:r>
              <a:rPr lang="en-US" dirty="0"/>
              <a:t> </a:t>
            </a:r>
            <a:r>
              <a:rPr lang="en-US" b="1" dirty="0">
                <a:solidFill>
                  <a:srgbClr val="FF0000"/>
                </a:solidFill>
              </a:rPr>
              <a:t>variables</a:t>
            </a:r>
            <a:r>
              <a:rPr lang="en-US" b="1" dirty="0"/>
              <a:t> </a:t>
            </a:r>
            <a:r>
              <a:rPr lang="en-US" dirty="0"/>
              <a:t>belonging to a </a:t>
            </a:r>
            <a:r>
              <a:rPr lang="en-US" b="1" dirty="0">
                <a:solidFill>
                  <a:srgbClr val="7030A0"/>
                </a:solidFill>
              </a:rPr>
              <a:t>set of items</a:t>
            </a:r>
            <a:r>
              <a:rPr lang="en-US" dirty="0">
                <a:solidFill>
                  <a:srgbClr val="7030A0"/>
                </a:solidFill>
              </a:rPr>
              <a:t>. </a:t>
            </a:r>
          </a:p>
          <a:p>
            <a:pPr marL="457200" lvl="0" indent="-457200" algn="just">
              <a:lnSpc>
                <a:spcPct val="150000"/>
              </a:lnSpc>
              <a:buFont typeface="Arial" pitchFamily="34" charset="0"/>
              <a:buChar char="•"/>
            </a:pPr>
            <a:r>
              <a:rPr lang="en-US" b="1" dirty="0" smtClean="0">
                <a:solidFill>
                  <a:srgbClr val="FF0000"/>
                </a:solidFill>
              </a:rPr>
              <a:t>Variables</a:t>
            </a:r>
            <a:r>
              <a:rPr lang="en-US" dirty="0" smtClean="0">
                <a:solidFill>
                  <a:srgbClr val="FF0000"/>
                </a:solidFill>
              </a:rPr>
              <a:t> </a:t>
            </a:r>
            <a:r>
              <a:rPr lang="en-US" dirty="0"/>
              <a:t>are the measurement or characteristics of the item. They might be measured in qualitative terms or quantitative terms. </a:t>
            </a:r>
          </a:p>
          <a:p>
            <a:pPr marL="457200" lvl="0" indent="-457200" algn="just">
              <a:lnSpc>
                <a:spcPct val="150000"/>
              </a:lnSpc>
              <a:buFont typeface="Arial" pitchFamily="34" charset="0"/>
              <a:buChar char="•"/>
            </a:pPr>
            <a:r>
              <a:rPr lang="en-US" b="1" dirty="0">
                <a:solidFill>
                  <a:srgbClr val="FF0000"/>
                </a:solidFill>
              </a:rPr>
              <a:t>Qualitative terms</a:t>
            </a:r>
            <a:r>
              <a:rPr lang="en-US" b="1" dirty="0"/>
              <a:t> </a:t>
            </a:r>
            <a:r>
              <a:rPr lang="en-US" dirty="0"/>
              <a:t>could be such as country of origin, medical treatment , gender etc. </a:t>
            </a:r>
            <a:endParaRPr lang="en-US" dirty="0" smtClean="0"/>
          </a:p>
          <a:p>
            <a:pPr marL="457200" lvl="0" indent="-457200" algn="just">
              <a:lnSpc>
                <a:spcPct val="150000"/>
              </a:lnSpc>
              <a:buFont typeface="Arial" pitchFamily="34" charset="0"/>
              <a:buChar char="•"/>
            </a:pPr>
            <a:r>
              <a:rPr lang="en-US" b="1" dirty="0" smtClean="0">
                <a:solidFill>
                  <a:srgbClr val="FF0000"/>
                </a:solidFill>
              </a:rPr>
              <a:t>Quantitative </a:t>
            </a:r>
            <a:r>
              <a:rPr lang="en-US" b="1" dirty="0">
                <a:solidFill>
                  <a:srgbClr val="FF0000"/>
                </a:solidFill>
              </a:rPr>
              <a:t>terms </a:t>
            </a:r>
            <a:r>
              <a:rPr lang="en-US" dirty="0"/>
              <a:t>could be height, weight , blood pressure etc</a:t>
            </a:r>
            <a:r>
              <a:rPr lang="en-US" dirty="0" smtClean="0"/>
              <a:t>.</a:t>
            </a:r>
          </a:p>
          <a:p>
            <a:pPr marL="457200" indent="-457200" algn="just">
              <a:lnSpc>
                <a:spcPct val="150000"/>
              </a:lnSpc>
              <a:buFont typeface="Arial" pitchFamily="34" charset="0"/>
              <a:buChar char="•"/>
            </a:pPr>
            <a:r>
              <a:rPr lang="en-US" b="1" dirty="0" smtClean="0">
                <a:solidFill>
                  <a:srgbClr val="FF0000"/>
                </a:solidFill>
              </a:rPr>
              <a:t>Set of items </a:t>
            </a:r>
            <a:r>
              <a:rPr lang="en-US" dirty="0" smtClean="0"/>
              <a:t>may be population or the set of items we are interested in. For example: To give the count of Indian census, the population of Indian people should be considered , population from other country will not make sense. Thus Indian citizen becomes our set of interests</a:t>
            </a:r>
          </a:p>
          <a:p>
            <a:pPr marL="457200" indent="-457200" algn="just">
              <a:lnSpc>
                <a:spcPct val="150000"/>
              </a:lnSpc>
              <a:buFont typeface="Arial" pitchFamily="34" charset="0"/>
              <a:buChar char="•"/>
            </a:pPr>
            <a:endParaRPr lang="en-US" dirty="0" smtClean="0"/>
          </a:p>
          <a:p>
            <a:pPr lvl="0" algn="just">
              <a:lnSpc>
                <a:spcPct val="150000"/>
              </a:lnSpc>
              <a:buFont typeface="Arial" pitchFamily="34" charset="0"/>
              <a:buChar char="•"/>
            </a:pPr>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CA3BF6-9A8F-493B-8EED-4D20F0E0957B}"/>
              </a:ext>
            </a:extLst>
          </p:cNvPr>
          <p:cNvSpPr>
            <a:spLocks noGrp="1"/>
          </p:cNvSpPr>
          <p:nvPr>
            <p:ph type="title"/>
          </p:nvPr>
        </p:nvSpPr>
        <p:spPr>
          <a:xfrm>
            <a:off x="457200" y="285953"/>
            <a:ext cx="8381999" cy="553998"/>
          </a:xfrm>
        </p:spPr>
        <p:txBody>
          <a:bodyPr/>
          <a:lstStyle/>
          <a:p>
            <a:pPr algn="ctr"/>
            <a:r>
              <a:rPr lang="en-IN" sz="3600" b="1" dirty="0"/>
              <a:t>Structured Query Language</a:t>
            </a:r>
          </a:p>
        </p:txBody>
      </p:sp>
      <p:sp>
        <p:nvSpPr>
          <p:cNvPr id="3" name="Content Placeholder 2">
            <a:extLst>
              <a:ext uri="{FF2B5EF4-FFF2-40B4-BE49-F238E27FC236}">
                <a16:creationId xmlns:a16="http://schemas.microsoft.com/office/drawing/2014/main" xmlns="" id="{A5E56DDE-33D9-4B2F-A0DE-76DEB096EC61}"/>
              </a:ext>
            </a:extLst>
          </p:cNvPr>
          <p:cNvSpPr>
            <a:spLocks noGrp="1"/>
          </p:cNvSpPr>
          <p:nvPr>
            <p:ph idx="1"/>
          </p:nvPr>
        </p:nvSpPr>
        <p:spPr>
          <a:xfrm>
            <a:off x="535940" y="1052778"/>
            <a:ext cx="8073390" cy="2712987"/>
          </a:xfrm>
        </p:spPr>
        <p:txBody>
          <a:bodyPr/>
          <a:lstStyle/>
          <a:p>
            <a:pPr algn="just">
              <a:lnSpc>
                <a:spcPct val="150000"/>
              </a:lnSpc>
            </a:pPr>
            <a:r>
              <a:rPr lang="en-IN" sz="2000" dirty="0"/>
              <a:t>SQL is a structured language for accessing and manipulating databases. </a:t>
            </a:r>
          </a:p>
          <a:p>
            <a:pPr algn="just">
              <a:lnSpc>
                <a:spcPct val="150000"/>
              </a:lnSpc>
            </a:pPr>
            <a:r>
              <a:rPr lang="en-IN" sz="2000" dirty="0"/>
              <a:t>SQL can execute queries against a database. It can retrieve data from a database.</a:t>
            </a:r>
          </a:p>
          <a:p>
            <a:pPr algn="just">
              <a:lnSpc>
                <a:spcPct val="150000"/>
              </a:lnSpc>
            </a:pPr>
            <a:r>
              <a:rPr lang="en-IN" sz="2000" dirty="0"/>
              <a:t>It can insert, update or delete records from a database</a:t>
            </a:r>
          </a:p>
          <a:p>
            <a:pPr algn="just">
              <a:lnSpc>
                <a:spcPct val="150000"/>
              </a:lnSpc>
            </a:pPr>
            <a:r>
              <a:rPr lang="en-IN" sz="2000" dirty="0"/>
              <a:t>SQL can create new databases, or creates new tables in a database.</a:t>
            </a:r>
          </a:p>
        </p:txBody>
      </p:sp>
    </p:spTree>
    <p:extLst>
      <p:ext uri="{BB962C8B-B14F-4D97-AF65-F5344CB8AC3E}">
        <p14:creationId xmlns:p14="http://schemas.microsoft.com/office/powerpoint/2010/main" xmlns="" val="6498689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61899"/>
            <a:ext cx="8229600" cy="696595"/>
          </a:xfrm>
          <a:prstGeom prst="rect">
            <a:avLst/>
          </a:prstGeom>
        </p:spPr>
        <p:txBody>
          <a:bodyPr vert="horz" wrap="square" lIns="0" tIns="13335" rIns="0" bIns="0" rtlCol="0">
            <a:spAutoFit/>
          </a:bodyPr>
          <a:lstStyle/>
          <a:p>
            <a:pPr marL="12700">
              <a:lnSpc>
                <a:spcPct val="100000"/>
              </a:lnSpc>
              <a:spcBef>
                <a:spcPts val="105"/>
              </a:spcBef>
            </a:pPr>
            <a:r>
              <a:rPr spc="-25" dirty="0"/>
              <a:t>Data</a:t>
            </a:r>
            <a:r>
              <a:rPr spc="-60" dirty="0"/>
              <a:t> </a:t>
            </a:r>
            <a:r>
              <a:rPr spc="-5" dirty="0"/>
              <a:t>Cleaning</a:t>
            </a:r>
          </a:p>
        </p:txBody>
      </p:sp>
      <p:sp>
        <p:nvSpPr>
          <p:cNvPr id="3" name="object 3"/>
          <p:cNvSpPr txBox="1"/>
          <p:nvPr/>
        </p:nvSpPr>
        <p:spPr>
          <a:xfrm>
            <a:off x="535940" y="1607946"/>
            <a:ext cx="8073390" cy="1236877"/>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a:buChar char="•"/>
              <a:tabLst>
                <a:tab pos="355600" algn="l"/>
              </a:tabLst>
            </a:pPr>
            <a:r>
              <a:rPr spc="-5" dirty="0">
                <a:latin typeface="Verdana" pitchFamily="34" charset="0"/>
                <a:ea typeface="Verdana" pitchFamily="34" charset="0"/>
                <a:cs typeface="Verdana" pitchFamily="34" charset="0"/>
              </a:rPr>
              <a:t>It </a:t>
            </a:r>
            <a:r>
              <a:rPr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defined </a:t>
            </a:r>
            <a:r>
              <a:rPr dirty="0">
                <a:latin typeface="Verdana" pitchFamily="34" charset="0"/>
                <a:ea typeface="Verdana" pitchFamily="34" charset="0"/>
                <a:cs typeface="Verdana" pitchFamily="34" charset="0"/>
              </a:rPr>
              <a:t>as the </a:t>
            </a:r>
            <a:r>
              <a:rPr spc="-15" dirty="0">
                <a:latin typeface="Verdana" pitchFamily="34" charset="0"/>
                <a:ea typeface="Verdana" pitchFamily="34" charset="0"/>
                <a:cs typeface="Verdana" pitchFamily="34" charset="0"/>
              </a:rPr>
              <a:t>process  </a:t>
            </a:r>
            <a:r>
              <a:rPr spc="-25"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ensure </a:t>
            </a:r>
            <a:r>
              <a:rPr spc="5"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correctness </a:t>
            </a:r>
            <a:r>
              <a:rPr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consistency </a:t>
            </a:r>
            <a:r>
              <a:rPr dirty="0">
                <a:latin typeface="Verdana" pitchFamily="34" charset="0"/>
                <a:ea typeface="Verdana" pitchFamily="34" charset="0"/>
                <a:cs typeface="Verdana" pitchFamily="34" charset="0"/>
              </a:rPr>
              <a:t>and </a:t>
            </a:r>
            <a:r>
              <a:rPr spc="-5" dirty="0">
                <a:latin typeface="Verdana" pitchFamily="34" charset="0"/>
                <a:ea typeface="Verdana" pitchFamily="34" charset="0"/>
                <a:cs typeface="Verdana" pitchFamily="34" charset="0"/>
              </a:rPr>
              <a:t>usability </a:t>
            </a:r>
            <a:r>
              <a:rPr dirty="0">
                <a:latin typeface="Verdana" pitchFamily="34" charset="0"/>
                <a:ea typeface="Verdana" pitchFamily="34" charset="0"/>
                <a:cs typeface="Verdana" pitchFamily="34" charset="0"/>
              </a:rPr>
              <a:t>of the  </a:t>
            </a:r>
            <a:r>
              <a:rPr spc="-15" dirty="0">
                <a:latin typeface="Verdana" pitchFamily="34" charset="0"/>
                <a:ea typeface="Verdana" pitchFamily="34" charset="0"/>
                <a:cs typeface="Verdana" pitchFamily="34" charset="0"/>
              </a:rPr>
              <a:t>data</a:t>
            </a:r>
            <a:r>
              <a:rPr spc="-15" dirty="0" smtClean="0">
                <a:latin typeface="Verdana" pitchFamily="34" charset="0"/>
                <a:ea typeface="Verdana" pitchFamily="34" charset="0"/>
                <a:cs typeface="Verdana" pitchFamily="34" charset="0"/>
              </a:rPr>
              <a:t>.</a:t>
            </a:r>
            <a:endParaRPr lang="en-US" spc="-15" dirty="0" smtClean="0">
              <a:latin typeface="Verdana" pitchFamily="34" charset="0"/>
              <a:ea typeface="Verdana" pitchFamily="34" charset="0"/>
              <a:cs typeface="Verdana" pitchFamily="34" charset="0"/>
            </a:endParaRPr>
          </a:p>
          <a:p>
            <a:pPr marL="355600" marR="5080" indent="-342900" algn="just">
              <a:lnSpc>
                <a:spcPct val="100000"/>
              </a:lnSpc>
              <a:spcBef>
                <a:spcPts val="105"/>
              </a:spcBef>
              <a:buFont typeface="Arial"/>
              <a:buChar char="•"/>
              <a:tabLst>
                <a:tab pos="355600" algn="l"/>
              </a:tabLst>
            </a:pPr>
            <a:endParaRPr dirty="0">
              <a:latin typeface="Verdana" pitchFamily="34" charset="0"/>
              <a:ea typeface="Verdana" pitchFamily="34" charset="0"/>
              <a:cs typeface="Verdana" pitchFamily="34" charset="0"/>
            </a:endParaRPr>
          </a:p>
          <a:p>
            <a:pPr marL="355600" marR="6350" indent="-342900" algn="just">
              <a:lnSpc>
                <a:spcPct val="100000"/>
              </a:lnSpc>
              <a:spcBef>
                <a:spcPts val="765"/>
              </a:spcBef>
              <a:buFont typeface="Arial"/>
              <a:buChar char="•"/>
              <a:tabLst>
                <a:tab pos="355600" algn="l"/>
              </a:tabLst>
            </a:pPr>
            <a:r>
              <a:rPr spc="-15" dirty="0">
                <a:latin typeface="Verdana" pitchFamily="34" charset="0"/>
                <a:ea typeface="Verdana" pitchFamily="34" charset="0"/>
                <a:cs typeface="Verdana" pitchFamily="34" charset="0"/>
              </a:rPr>
              <a:t>For</a:t>
            </a:r>
            <a:r>
              <a:rPr spc="690"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any </a:t>
            </a:r>
            <a:r>
              <a:rPr dirty="0">
                <a:latin typeface="Verdana" pitchFamily="34" charset="0"/>
                <a:ea typeface="Verdana" pitchFamily="34" charset="0"/>
                <a:cs typeface="Verdana" pitchFamily="34" charset="0"/>
              </a:rPr>
              <a:t>type of </a:t>
            </a:r>
            <a:r>
              <a:rPr spc="-15" dirty="0">
                <a:latin typeface="Verdana" pitchFamily="34" charset="0"/>
                <a:ea typeface="Verdana" pitchFamily="34" charset="0"/>
                <a:cs typeface="Verdana" pitchFamily="34" charset="0"/>
              </a:rPr>
              <a:t>data,  data  </a:t>
            </a:r>
            <a:r>
              <a:rPr spc="-5" dirty="0">
                <a:latin typeface="Verdana" pitchFamily="34" charset="0"/>
                <a:ea typeface="Verdana" pitchFamily="34" charset="0"/>
                <a:cs typeface="Verdana" pitchFamily="34" charset="0"/>
              </a:rPr>
              <a:t>quality is </a:t>
            </a:r>
            <a:r>
              <a:rPr spc="-10" dirty="0">
                <a:latin typeface="Verdana" pitchFamily="34" charset="0"/>
                <a:ea typeface="Verdana" pitchFamily="34" charset="0"/>
                <a:cs typeface="Verdana" pitchFamily="34" charset="0"/>
              </a:rPr>
              <a:t>very  important.</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615553"/>
          </a:xfrm>
        </p:spPr>
        <p:txBody>
          <a:bodyPr/>
          <a:lstStyle/>
          <a:p>
            <a:r>
              <a:rPr lang="en-US" sz="4000" dirty="0">
                <a:solidFill>
                  <a:schemeClr val="accent2"/>
                </a:solidFill>
              </a:rPr>
              <a:t>Meaning of Data Quality </a:t>
            </a:r>
          </a:p>
        </p:txBody>
      </p:sp>
      <p:sp>
        <p:nvSpPr>
          <p:cNvPr id="5123" name="Rectangle 3"/>
          <p:cNvSpPr>
            <a:spLocks noGrp="1" noChangeArrowheads="1"/>
          </p:cNvSpPr>
          <p:nvPr>
            <p:ph type="body" idx="1"/>
          </p:nvPr>
        </p:nvSpPr>
        <p:spPr>
          <a:xfrm>
            <a:off x="457200" y="914400"/>
            <a:ext cx="8229600" cy="3988784"/>
          </a:xfrm>
        </p:spPr>
        <p:txBody>
          <a:bodyPr/>
          <a:lstStyle/>
          <a:p>
            <a:pPr>
              <a:lnSpc>
                <a:spcPct val="90000"/>
              </a:lnSpc>
            </a:pPr>
            <a:r>
              <a:rPr lang="en-US" sz="2800" dirty="0"/>
              <a:t>Generally, you have a problem if the data doesn’t mean what you think it does, or should</a:t>
            </a:r>
          </a:p>
          <a:p>
            <a:pPr lvl="1">
              <a:lnSpc>
                <a:spcPct val="90000"/>
              </a:lnSpc>
            </a:pPr>
            <a:r>
              <a:rPr lang="en-US" sz="2400" dirty="0"/>
              <a:t>Data not up to spec : garbage in, glitches, etc.</a:t>
            </a:r>
          </a:p>
          <a:p>
            <a:pPr lvl="1">
              <a:lnSpc>
                <a:spcPct val="90000"/>
              </a:lnSpc>
            </a:pPr>
            <a:r>
              <a:rPr lang="en-US" sz="2400" dirty="0"/>
              <a:t>You don’t understand the spec : complexity, lack of metadata.</a:t>
            </a:r>
          </a:p>
          <a:p>
            <a:pPr>
              <a:lnSpc>
                <a:spcPct val="90000"/>
              </a:lnSpc>
            </a:pPr>
            <a:endParaRPr lang="en-US" sz="2800" dirty="0" smtClean="0"/>
          </a:p>
          <a:p>
            <a:pPr>
              <a:lnSpc>
                <a:spcPct val="90000"/>
              </a:lnSpc>
            </a:pPr>
            <a:r>
              <a:rPr lang="en-US" sz="2800" dirty="0" smtClean="0"/>
              <a:t>Many </a:t>
            </a:r>
            <a:r>
              <a:rPr lang="en-US" sz="2800" dirty="0"/>
              <a:t>sources and manifestations</a:t>
            </a:r>
          </a:p>
          <a:p>
            <a:pPr>
              <a:lnSpc>
                <a:spcPct val="90000"/>
              </a:lnSpc>
            </a:pPr>
            <a:endParaRPr lang="en-US" sz="2800" dirty="0" smtClean="0"/>
          </a:p>
          <a:p>
            <a:pPr>
              <a:lnSpc>
                <a:spcPct val="90000"/>
              </a:lnSpc>
            </a:pPr>
            <a:r>
              <a:rPr lang="en-US" sz="2800" dirty="0" smtClean="0"/>
              <a:t>Data </a:t>
            </a:r>
            <a:r>
              <a:rPr lang="en-US" sz="2800" dirty="0"/>
              <a:t>quality problems are expensive and pervasive</a:t>
            </a:r>
          </a:p>
          <a:p>
            <a:pPr lvl="1">
              <a:lnSpc>
                <a:spcPct val="90000"/>
              </a:lnSpc>
            </a:pPr>
            <a:r>
              <a:rPr lang="en-US" sz="2400" dirty="0"/>
              <a:t>DQ problems cost hundreds of billion $$$ each year.</a:t>
            </a:r>
          </a:p>
          <a:p>
            <a:pPr lvl="1">
              <a:lnSpc>
                <a:spcPct val="90000"/>
              </a:lnSpc>
            </a:pPr>
            <a:r>
              <a:rPr lang="en-US" sz="2400" dirty="0"/>
              <a:t>Resolving data quality problems is often the biggest effort in a data </a:t>
            </a:r>
            <a:r>
              <a:rPr lang="en-US" sz="2400" dirty="0" smtClean="0"/>
              <a:t>science </a:t>
            </a:r>
            <a:r>
              <a:rPr lang="en-US" sz="2400" dirty="0"/>
              <a:t>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2" dur="500"/>
                                        <p:tgtEl>
                                          <p:spTgt spid="51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animEffect transition="in" filter="blinds(horizontal)">
                                      <p:cBhvr>
                                        <p:cTn id="27" dur="500"/>
                                        <p:tgtEl>
                                          <p:spTgt spid="51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23">
                                            <p:txEl>
                                              <p:pRg st="7" end="7"/>
                                            </p:txEl>
                                          </p:spTgt>
                                        </p:tgtEl>
                                        <p:attrNameLst>
                                          <p:attrName>style.visibility</p:attrName>
                                        </p:attrNameLst>
                                      </p:cBhvr>
                                      <p:to>
                                        <p:strVal val="visible"/>
                                      </p:to>
                                    </p:set>
                                    <p:animEffect transition="in" filter="blinds(horizontal)">
                                      <p:cBhvr>
                                        <p:cTn id="32" dur="500"/>
                                        <p:tgtEl>
                                          <p:spTgt spid="512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123">
                                            <p:txEl>
                                              <p:pRg st="8" end="8"/>
                                            </p:txEl>
                                          </p:spTgt>
                                        </p:tgtEl>
                                        <p:attrNameLst>
                                          <p:attrName>style.visibility</p:attrName>
                                        </p:attrNameLst>
                                      </p:cBhvr>
                                      <p:to>
                                        <p:strVal val="visible"/>
                                      </p:to>
                                    </p:set>
                                    <p:animEffect transition="in" filter="blinds(horizontal)">
                                      <p:cBhvr>
                                        <p:cTn id="35" dur="500"/>
                                        <p:tgtEl>
                                          <p:spTgt spid="5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838200"/>
          </a:xfrm>
        </p:spPr>
        <p:txBody>
          <a:bodyPr/>
          <a:lstStyle/>
          <a:p>
            <a:r>
              <a:rPr lang="en-US" sz="4000">
                <a:solidFill>
                  <a:schemeClr val="accent2"/>
                </a:solidFill>
              </a:rPr>
              <a:t>Example</a:t>
            </a:r>
          </a:p>
        </p:txBody>
      </p:sp>
      <p:sp>
        <p:nvSpPr>
          <p:cNvPr id="6147" name="Rectangle 3"/>
          <p:cNvSpPr>
            <a:spLocks noGrp="1" noChangeArrowheads="1"/>
          </p:cNvSpPr>
          <p:nvPr>
            <p:ph type="body" idx="1"/>
          </p:nvPr>
        </p:nvSpPr>
        <p:spPr>
          <a:xfrm>
            <a:off x="457200" y="1981200"/>
            <a:ext cx="8229600" cy="4144963"/>
          </a:xfrm>
        </p:spPr>
        <p:txBody>
          <a:bodyPr/>
          <a:lstStyle/>
          <a:p>
            <a:r>
              <a:rPr lang="en-US" sz="2800" dirty="0"/>
              <a:t>Can we interpret the data?</a:t>
            </a:r>
          </a:p>
          <a:p>
            <a:pPr lvl="1"/>
            <a:r>
              <a:rPr lang="en-US" sz="2400" dirty="0"/>
              <a:t>What do the fields mean?</a:t>
            </a:r>
          </a:p>
          <a:p>
            <a:pPr lvl="1"/>
            <a:r>
              <a:rPr lang="en-US" sz="2400" dirty="0"/>
              <a:t>What is the key? The measures?</a:t>
            </a:r>
          </a:p>
          <a:p>
            <a:r>
              <a:rPr lang="en-US" sz="2800" dirty="0"/>
              <a:t>Data glitches</a:t>
            </a:r>
          </a:p>
          <a:p>
            <a:pPr lvl="1"/>
            <a:r>
              <a:rPr lang="en-US" sz="2400" dirty="0"/>
              <a:t>Typos, multiple formats, missing / default values</a:t>
            </a:r>
          </a:p>
          <a:p>
            <a:r>
              <a:rPr lang="en-US" sz="2800" dirty="0"/>
              <a:t>Metadata and domain expertise</a:t>
            </a:r>
          </a:p>
          <a:p>
            <a:pPr lvl="1"/>
            <a:r>
              <a:rPr lang="en-US" sz="2400" dirty="0"/>
              <a:t>Field three is Revenue.  In dollars or cents?</a:t>
            </a:r>
          </a:p>
          <a:p>
            <a:pPr lvl="1"/>
            <a:r>
              <a:rPr lang="en-US" sz="2400" dirty="0"/>
              <a:t>Field seven is Usage.  Is it </a:t>
            </a:r>
            <a:r>
              <a:rPr lang="en-US" sz="2400" i="1" dirty="0"/>
              <a:t>censored</a:t>
            </a:r>
            <a:r>
              <a:rPr lang="en-US" sz="2400" dirty="0"/>
              <a:t>?</a:t>
            </a:r>
          </a:p>
          <a:p>
            <a:pPr lvl="2"/>
            <a:r>
              <a:rPr lang="en-US" sz="2000" dirty="0"/>
              <a:t>Field 4 is a censored flag.  How to handle censored data?</a:t>
            </a:r>
          </a:p>
          <a:p>
            <a:pPr lvl="1"/>
            <a:endParaRPr lang="en-US" sz="2400" dirty="0"/>
          </a:p>
        </p:txBody>
      </p:sp>
      <p:sp>
        <p:nvSpPr>
          <p:cNvPr id="6148" name="Text Box 4"/>
          <p:cNvSpPr txBox="1">
            <a:spLocks noChangeArrowheads="1"/>
          </p:cNvSpPr>
          <p:nvPr/>
        </p:nvSpPr>
        <p:spPr bwMode="auto">
          <a:xfrm>
            <a:off x="1752600" y="914400"/>
            <a:ext cx="5665788" cy="822325"/>
          </a:xfrm>
          <a:prstGeom prst="rect">
            <a:avLst/>
          </a:prstGeom>
          <a:noFill/>
          <a:ln w="9525">
            <a:noFill/>
            <a:miter lim="800000"/>
            <a:headEnd/>
            <a:tailEnd/>
          </a:ln>
          <a:effectLst/>
        </p:spPr>
        <p:txBody>
          <a:bodyPr wrap="none">
            <a:spAutoFit/>
          </a:bodyPr>
          <a:lstStyle/>
          <a:p>
            <a:r>
              <a:rPr lang="en-US" sz="2400" dirty="0"/>
              <a:t>T.Das|97336o8327|24.95|Y|-|0.0|1000</a:t>
            </a:r>
          </a:p>
          <a:p>
            <a:r>
              <a:rPr lang="en-US" sz="2400" dirty="0"/>
              <a:t>Ted J.|973-360-8779|2000|N|M|NY|1000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blinds(horizontal)">
                                      <p:cBhvr>
                                        <p:cTn id="7" dur="500"/>
                                        <p:tgtEl>
                                          <p:spTgt spid="614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8">
                                            <p:txEl>
                                              <p:pRg st="1" end="1"/>
                                            </p:txEl>
                                          </p:spTgt>
                                        </p:tgtEl>
                                        <p:attrNameLst>
                                          <p:attrName>style.visibility</p:attrName>
                                        </p:attrNameLst>
                                      </p:cBhvr>
                                      <p:to>
                                        <p:strVal val="visible"/>
                                      </p:to>
                                    </p:set>
                                    <p:animEffect transition="in" filter="blinds(horizontal)">
                                      <p:cBhvr>
                                        <p:cTn id="10" dur="500"/>
                                        <p:tgtEl>
                                          <p:spTgt spid="614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147">
                                            <p:txEl>
                                              <p:pRg st="0" end="0"/>
                                            </p:txEl>
                                          </p:spTgt>
                                        </p:tgtEl>
                                        <p:attrNameLst>
                                          <p:attrName>style.visibility</p:attrName>
                                        </p:attrNameLst>
                                      </p:cBhvr>
                                      <p:to>
                                        <p:strVal val="visible"/>
                                      </p:to>
                                    </p:set>
                                    <p:animEffect transition="in" filter="blinds(horizontal)">
                                      <p:cBhvr>
                                        <p:cTn id="15" dur="500"/>
                                        <p:tgtEl>
                                          <p:spTgt spid="614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7">
                                            <p:txEl>
                                              <p:pRg st="1" end="1"/>
                                            </p:txEl>
                                          </p:spTgt>
                                        </p:tgtEl>
                                        <p:attrNameLst>
                                          <p:attrName>style.visibility</p:attrName>
                                        </p:attrNameLst>
                                      </p:cBhvr>
                                      <p:to>
                                        <p:strVal val="visible"/>
                                      </p:to>
                                    </p:set>
                                    <p:animEffect transition="in" filter="blinds(horizontal)">
                                      <p:cBhvr>
                                        <p:cTn id="20" dur="500"/>
                                        <p:tgtEl>
                                          <p:spTgt spid="6147">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7">
                                            <p:txEl>
                                              <p:pRg st="2" end="2"/>
                                            </p:txEl>
                                          </p:spTgt>
                                        </p:tgtEl>
                                        <p:attrNameLst>
                                          <p:attrName>style.visibility</p:attrName>
                                        </p:attrNameLst>
                                      </p:cBhvr>
                                      <p:to>
                                        <p:strVal val="visible"/>
                                      </p:to>
                                    </p:set>
                                    <p:animEffect transition="in" filter="blinds(horizontal)">
                                      <p:cBhvr>
                                        <p:cTn id="23" dur="500"/>
                                        <p:tgtEl>
                                          <p:spTgt spid="614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8" dur="500"/>
                                        <p:tgtEl>
                                          <p:spTgt spid="614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147">
                                            <p:txEl>
                                              <p:pRg st="4" end="4"/>
                                            </p:txEl>
                                          </p:spTgt>
                                        </p:tgtEl>
                                        <p:attrNameLst>
                                          <p:attrName>style.visibility</p:attrName>
                                        </p:attrNameLst>
                                      </p:cBhvr>
                                      <p:to>
                                        <p:strVal val="visible"/>
                                      </p:to>
                                    </p:set>
                                    <p:animEffect transition="in" filter="blinds(horizontal)">
                                      <p:cBhvr>
                                        <p:cTn id="33" dur="500"/>
                                        <p:tgtEl>
                                          <p:spTgt spid="614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8" dur="500"/>
                                        <p:tgtEl>
                                          <p:spTgt spid="614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147">
                                            <p:txEl>
                                              <p:pRg st="6" end="6"/>
                                            </p:txEl>
                                          </p:spTgt>
                                        </p:tgtEl>
                                        <p:attrNameLst>
                                          <p:attrName>style.visibility</p:attrName>
                                        </p:attrNameLst>
                                      </p:cBhvr>
                                      <p:to>
                                        <p:strVal val="visible"/>
                                      </p:to>
                                    </p:set>
                                    <p:animEffect transition="in" filter="blinds(horizontal)">
                                      <p:cBhvr>
                                        <p:cTn id="43" dur="500"/>
                                        <p:tgtEl>
                                          <p:spTgt spid="6147">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6147">
                                            <p:txEl>
                                              <p:pRg st="7" end="7"/>
                                            </p:txEl>
                                          </p:spTgt>
                                        </p:tgtEl>
                                        <p:attrNameLst>
                                          <p:attrName>style.visibility</p:attrName>
                                        </p:attrNameLst>
                                      </p:cBhvr>
                                      <p:to>
                                        <p:strVal val="visible"/>
                                      </p:to>
                                    </p:set>
                                    <p:animEffect transition="in" filter="blinds(horizontal)">
                                      <p:cBhvr>
                                        <p:cTn id="46" dur="500"/>
                                        <p:tgtEl>
                                          <p:spTgt spid="6147">
                                            <p:txEl>
                                              <p:pRg st="7" end="7"/>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6147">
                                            <p:txEl>
                                              <p:pRg st="8" end="8"/>
                                            </p:txEl>
                                          </p:spTgt>
                                        </p:tgtEl>
                                        <p:attrNameLst>
                                          <p:attrName>style.visibility</p:attrName>
                                        </p:attrNameLst>
                                      </p:cBhvr>
                                      <p:to>
                                        <p:strVal val="visible"/>
                                      </p:to>
                                    </p:set>
                                    <p:animEffect transition="in" filter="blinds(horizontal)">
                                      <p:cBhvr>
                                        <p:cTn id="49"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868363"/>
          </a:xfrm>
        </p:spPr>
        <p:txBody>
          <a:bodyPr/>
          <a:lstStyle/>
          <a:p>
            <a:r>
              <a:rPr lang="en-US" sz="4000">
                <a:solidFill>
                  <a:schemeClr val="accent2"/>
                </a:solidFill>
              </a:rPr>
              <a:t>Data Glitches</a:t>
            </a:r>
          </a:p>
        </p:txBody>
      </p:sp>
      <p:sp>
        <p:nvSpPr>
          <p:cNvPr id="7171" name="Rectangle 3"/>
          <p:cNvSpPr>
            <a:spLocks noGrp="1" noChangeArrowheads="1"/>
          </p:cNvSpPr>
          <p:nvPr>
            <p:ph type="body" idx="1"/>
          </p:nvPr>
        </p:nvSpPr>
        <p:spPr>
          <a:xfrm>
            <a:off x="457200" y="1143000"/>
            <a:ext cx="8229600" cy="3570208"/>
          </a:xfrm>
        </p:spPr>
        <p:txBody>
          <a:bodyPr/>
          <a:lstStyle/>
          <a:p>
            <a:r>
              <a:rPr lang="en-US" sz="2800" dirty="0"/>
              <a:t>Systemic changes to data which are external to the recorded process.</a:t>
            </a:r>
          </a:p>
          <a:p>
            <a:pPr lvl="1"/>
            <a:r>
              <a:rPr lang="en-US" sz="2400" dirty="0"/>
              <a:t>Changes in data layout / data types</a:t>
            </a:r>
          </a:p>
          <a:p>
            <a:pPr lvl="2"/>
            <a:r>
              <a:rPr lang="en-US" sz="2000" dirty="0"/>
              <a:t>Integer becomes string, fields swap positions, etc.</a:t>
            </a:r>
          </a:p>
          <a:p>
            <a:pPr lvl="1"/>
            <a:r>
              <a:rPr lang="en-US" sz="2400" dirty="0"/>
              <a:t>Changes in scale / format</a:t>
            </a:r>
          </a:p>
          <a:p>
            <a:pPr lvl="2"/>
            <a:r>
              <a:rPr lang="en-US" sz="2000" dirty="0"/>
              <a:t>Dollars vs. </a:t>
            </a:r>
            <a:r>
              <a:rPr lang="en-US" sz="2000" dirty="0" err="1"/>
              <a:t>euros</a:t>
            </a:r>
            <a:endParaRPr lang="en-US" sz="2000" dirty="0"/>
          </a:p>
          <a:p>
            <a:pPr lvl="1"/>
            <a:r>
              <a:rPr lang="en-US" sz="2400" dirty="0"/>
              <a:t>Temporary reversion to defaults</a:t>
            </a:r>
          </a:p>
          <a:p>
            <a:pPr lvl="2"/>
            <a:r>
              <a:rPr lang="en-US" sz="2000" dirty="0"/>
              <a:t>Failure of a processing step</a:t>
            </a:r>
          </a:p>
          <a:p>
            <a:pPr lvl="1"/>
            <a:r>
              <a:rPr lang="en-US" sz="2400" dirty="0" smtClean="0"/>
              <a:t>Gaps </a:t>
            </a:r>
            <a:r>
              <a:rPr lang="en-US" sz="2400" dirty="0"/>
              <a:t>in time series</a:t>
            </a:r>
          </a:p>
          <a:p>
            <a:pPr lvl="2"/>
            <a:r>
              <a:rPr lang="en-US" sz="2000" dirty="0"/>
              <a:t>Especially when records represent incremental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5" dur="500"/>
                                        <p:tgtEl>
                                          <p:spTgt spid="717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0" dur="500"/>
                                        <p:tgtEl>
                                          <p:spTgt spid="717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3" dur="500"/>
                                        <p:tgtEl>
                                          <p:spTgt spid="717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8" dur="500"/>
                                        <p:tgtEl>
                                          <p:spTgt spid="7171">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Effect transition="in" filter="blinds(horizontal)">
                                      <p:cBhvr>
                                        <p:cTn id="31" dur="500"/>
                                        <p:tgtEl>
                                          <p:spTgt spid="717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171">
                                            <p:txEl>
                                              <p:pRg st="7" end="7"/>
                                            </p:txEl>
                                          </p:spTgt>
                                        </p:tgtEl>
                                        <p:attrNameLst>
                                          <p:attrName>style.visibility</p:attrName>
                                        </p:attrNameLst>
                                      </p:cBhvr>
                                      <p:to>
                                        <p:strVal val="visible"/>
                                      </p:to>
                                    </p:set>
                                    <p:animEffect transition="in" filter="blinds(horizontal)">
                                      <p:cBhvr>
                                        <p:cTn id="36" dur="500"/>
                                        <p:tgtEl>
                                          <p:spTgt spid="7171">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animEffect transition="in" filter="blinds(horizontal)">
                                      <p:cBhvr>
                                        <p:cTn id="39"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914400"/>
          </a:xfrm>
        </p:spPr>
        <p:txBody>
          <a:bodyPr/>
          <a:lstStyle/>
          <a:p>
            <a:r>
              <a:rPr lang="en-US" sz="3600">
                <a:solidFill>
                  <a:schemeClr val="accent2"/>
                </a:solidFill>
              </a:rPr>
              <a:t>Conventional Definition of Data Quality</a:t>
            </a:r>
          </a:p>
        </p:txBody>
      </p:sp>
      <p:sp>
        <p:nvSpPr>
          <p:cNvPr id="8195" name="Rectangle 3"/>
          <p:cNvSpPr>
            <a:spLocks noGrp="1" noChangeArrowheads="1"/>
          </p:cNvSpPr>
          <p:nvPr>
            <p:ph type="body" idx="1"/>
          </p:nvPr>
        </p:nvSpPr>
        <p:spPr>
          <a:xfrm>
            <a:off x="304800" y="762000"/>
            <a:ext cx="8610600" cy="3988784"/>
          </a:xfrm>
        </p:spPr>
        <p:txBody>
          <a:bodyPr/>
          <a:lstStyle/>
          <a:p>
            <a:pPr>
              <a:lnSpc>
                <a:spcPct val="90000"/>
              </a:lnSpc>
            </a:pPr>
            <a:r>
              <a:rPr lang="en-US" sz="2400" dirty="0"/>
              <a:t>Accuracy</a:t>
            </a:r>
          </a:p>
          <a:p>
            <a:pPr lvl="1">
              <a:lnSpc>
                <a:spcPct val="90000"/>
              </a:lnSpc>
            </a:pPr>
            <a:r>
              <a:rPr lang="en-US" sz="2400" dirty="0"/>
              <a:t>The data was recorded correctly</a:t>
            </a:r>
            <a:r>
              <a:rPr lang="en-US" sz="2400" dirty="0" smtClean="0"/>
              <a:t>.</a:t>
            </a:r>
          </a:p>
          <a:p>
            <a:pPr lvl="1">
              <a:lnSpc>
                <a:spcPct val="90000"/>
              </a:lnSpc>
            </a:pPr>
            <a:r>
              <a:rPr lang="en-US" sz="2400" dirty="0" smtClean="0"/>
              <a:t>The degree to which the data is close to the true values. </a:t>
            </a:r>
            <a:r>
              <a:rPr lang="en-US" sz="2400" dirty="0" err="1" smtClean="0"/>
              <a:t>e.g</a:t>
            </a:r>
            <a:r>
              <a:rPr lang="en-US" sz="2400" dirty="0" smtClean="0"/>
              <a:t> the address of a street is given in valid format but is not true i.e. the address does not exist.</a:t>
            </a:r>
            <a:endParaRPr lang="en-US" sz="2400" dirty="0"/>
          </a:p>
          <a:p>
            <a:pPr>
              <a:lnSpc>
                <a:spcPct val="90000"/>
              </a:lnSpc>
            </a:pPr>
            <a:r>
              <a:rPr lang="en-US" sz="2400" dirty="0"/>
              <a:t>Completeness</a:t>
            </a:r>
          </a:p>
          <a:p>
            <a:pPr lvl="1">
              <a:lnSpc>
                <a:spcPct val="90000"/>
              </a:lnSpc>
            </a:pPr>
            <a:r>
              <a:rPr lang="en-US" sz="2400" dirty="0"/>
              <a:t>All relevant data was recorded</a:t>
            </a:r>
            <a:r>
              <a:rPr lang="en-US" sz="2400" dirty="0" smtClean="0"/>
              <a:t>.</a:t>
            </a:r>
          </a:p>
          <a:p>
            <a:pPr lvl="1">
              <a:lnSpc>
                <a:spcPct val="90000"/>
              </a:lnSpc>
            </a:pPr>
            <a:r>
              <a:rPr lang="en-US" sz="2400" dirty="0" smtClean="0"/>
              <a:t>The degree to which all required data is known.</a:t>
            </a:r>
            <a:endParaRPr lang="en-US" sz="2400" dirty="0"/>
          </a:p>
          <a:p>
            <a:pPr>
              <a:lnSpc>
                <a:spcPct val="90000"/>
              </a:lnSpc>
            </a:pPr>
            <a:r>
              <a:rPr lang="en-US" sz="2400" dirty="0"/>
              <a:t>Uniqueness</a:t>
            </a:r>
          </a:p>
          <a:p>
            <a:pPr lvl="1">
              <a:lnSpc>
                <a:spcPct val="90000"/>
              </a:lnSpc>
            </a:pPr>
            <a:r>
              <a:rPr lang="en-US" sz="2400" dirty="0"/>
              <a:t>Entities are recorded once.</a:t>
            </a:r>
          </a:p>
          <a:p>
            <a:pPr>
              <a:lnSpc>
                <a:spcPct val="90000"/>
              </a:lnSpc>
            </a:pPr>
            <a:r>
              <a:rPr lang="en-US" sz="2400" dirty="0"/>
              <a:t>Timeliness</a:t>
            </a:r>
          </a:p>
          <a:p>
            <a:pPr lvl="1">
              <a:lnSpc>
                <a:spcPct val="90000"/>
              </a:lnSpc>
            </a:pPr>
            <a:r>
              <a:rPr lang="en-US" sz="2400" dirty="0"/>
              <a:t>The data is kept up to date</a:t>
            </a:r>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blinds(horizontal)">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7" dur="5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blinds(horizontal)">
                                      <p:cBhvr>
                                        <p:cTn id="52" dur="500"/>
                                        <p:tgtEl>
                                          <p:spTgt spid="8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914400"/>
          </a:xfrm>
        </p:spPr>
        <p:txBody>
          <a:bodyPr/>
          <a:lstStyle/>
          <a:p>
            <a:r>
              <a:rPr lang="en-US" sz="3600">
                <a:solidFill>
                  <a:schemeClr val="accent2"/>
                </a:solidFill>
              </a:rPr>
              <a:t>Conventional Definition of Data Quality</a:t>
            </a:r>
          </a:p>
        </p:txBody>
      </p:sp>
      <p:sp>
        <p:nvSpPr>
          <p:cNvPr id="8195" name="Rectangle 3"/>
          <p:cNvSpPr>
            <a:spLocks noGrp="1" noChangeArrowheads="1"/>
          </p:cNvSpPr>
          <p:nvPr>
            <p:ph type="body" idx="1"/>
          </p:nvPr>
        </p:nvSpPr>
        <p:spPr>
          <a:xfrm>
            <a:off x="304800" y="762000"/>
            <a:ext cx="8610600" cy="4985980"/>
          </a:xfrm>
        </p:spPr>
        <p:txBody>
          <a:bodyPr/>
          <a:lstStyle/>
          <a:p>
            <a:pPr>
              <a:lnSpc>
                <a:spcPct val="90000"/>
              </a:lnSpc>
            </a:pPr>
            <a:r>
              <a:rPr lang="en-US" sz="2400" dirty="0" smtClean="0"/>
              <a:t>Consistency</a:t>
            </a:r>
          </a:p>
          <a:p>
            <a:pPr lvl="1" algn="just">
              <a:lnSpc>
                <a:spcPct val="90000"/>
              </a:lnSpc>
            </a:pPr>
            <a:r>
              <a:rPr lang="en-US" sz="2400" dirty="0" smtClean="0"/>
              <a:t>The degree to which data is specified using same unit </a:t>
            </a:r>
            <a:r>
              <a:rPr lang="en-US" sz="2400" dirty="0" err="1" smtClean="0"/>
              <a:t>e.g</a:t>
            </a:r>
            <a:r>
              <a:rPr lang="en-US" sz="2400" dirty="0" smtClean="0"/>
              <a:t> currency of one country is different from other.</a:t>
            </a:r>
          </a:p>
          <a:p>
            <a:pPr lvl="1" algn="just">
              <a:lnSpc>
                <a:spcPct val="90000"/>
              </a:lnSpc>
            </a:pPr>
            <a:r>
              <a:rPr lang="en-US" sz="2400" dirty="0" smtClean="0"/>
              <a:t>Inconsistency occurs when two values in the data set contradict with each other </a:t>
            </a:r>
            <a:r>
              <a:rPr lang="en-US" sz="2400" dirty="0" err="1" smtClean="0"/>
              <a:t>e.g</a:t>
            </a:r>
            <a:r>
              <a:rPr lang="en-US" sz="2400" dirty="0" smtClean="0"/>
              <a:t> Boy with age 10 years is defined as senior citizen.</a:t>
            </a:r>
          </a:p>
          <a:p>
            <a:pPr>
              <a:lnSpc>
                <a:spcPct val="90000"/>
              </a:lnSpc>
            </a:pPr>
            <a:r>
              <a:rPr lang="en-US" sz="2400" dirty="0" smtClean="0"/>
              <a:t>Uniformity</a:t>
            </a:r>
          </a:p>
          <a:p>
            <a:pPr lvl="1" algn="just">
              <a:lnSpc>
                <a:spcPct val="90000"/>
              </a:lnSpc>
            </a:pPr>
            <a:r>
              <a:rPr lang="en-US" sz="2400" dirty="0" smtClean="0"/>
              <a:t>The degree to which data is specified using same unit </a:t>
            </a:r>
            <a:r>
              <a:rPr lang="en-US" sz="2400" dirty="0" err="1" smtClean="0"/>
              <a:t>e.g</a:t>
            </a:r>
            <a:r>
              <a:rPr lang="en-US" sz="2400" dirty="0" smtClean="0"/>
              <a:t> currency of one country is different from other.</a:t>
            </a:r>
          </a:p>
          <a:p>
            <a:pPr marL="0" lvl="1" algn="just">
              <a:lnSpc>
                <a:spcPct val="90000"/>
              </a:lnSpc>
            </a:pPr>
            <a:r>
              <a:rPr lang="en-US" sz="2400" dirty="0" smtClean="0">
                <a:latin typeface="Carlito"/>
              </a:rPr>
              <a:t>Validity</a:t>
            </a:r>
            <a:r>
              <a:rPr lang="en-US" sz="2400" dirty="0" smtClean="0"/>
              <a:t> </a:t>
            </a:r>
          </a:p>
          <a:p>
            <a:pPr lvl="1" algn="just">
              <a:lnSpc>
                <a:spcPct val="90000"/>
              </a:lnSpc>
            </a:pPr>
            <a:r>
              <a:rPr lang="en-US" sz="2400" dirty="0" smtClean="0"/>
              <a:t>The degree to which the data conform to defined business rules or constraints. e.g. dates should fall in typical range, certain columns cannot be empty etc.</a:t>
            </a:r>
          </a:p>
          <a:p>
            <a:pPr lvl="1" algn="just">
              <a:lnSpc>
                <a:spcPct val="90000"/>
              </a:lnSpc>
            </a:pPr>
            <a:endParaRPr lang="en-US" sz="2400" dirty="0" smtClean="0"/>
          </a:p>
          <a:p>
            <a:pPr lvl="1" algn="just">
              <a:lnSpc>
                <a:spcPct val="90000"/>
              </a:lnSpc>
            </a:pPr>
            <a:r>
              <a:rPr lang="en-US" sz="2400" dirty="0" smtClean="0"/>
              <a: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2"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914400"/>
          </a:xfrm>
        </p:spPr>
        <p:txBody>
          <a:bodyPr/>
          <a:lstStyle/>
          <a:p>
            <a:r>
              <a:rPr lang="en-US" sz="4000">
                <a:solidFill>
                  <a:schemeClr val="accent2"/>
                </a:solidFill>
              </a:rPr>
              <a:t>Finding a modern definition</a:t>
            </a:r>
          </a:p>
        </p:txBody>
      </p:sp>
      <p:sp>
        <p:nvSpPr>
          <p:cNvPr id="10243" name="Rectangle 3"/>
          <p:cNvSpPr>
            <a:spLocks noGrp="1" noChangeArrowheads="1"/>
          </p:cNvSpPr>
          <p:nvPr>
            <p:ph type="body" idx="1"/>
          </p:nvPr>
        </p:nvSpPr>
        <p:spPr>
          <a:xfrm>
            <a:off x="457200" y="1066800"/>
            <a:ext cx="8229600" cy="5059363"/>
          </a:xfrm>
        </p:spPr>
        <p:txBody>
          <a:bodyPr/>
          <a:lstStyle/>
          <a:p>
            <a:r>
              <a:rPr lang="en-US" sz="2800" dirty="0"/>
              <a:t>We need a definition of data quality which</a:t>
            </a:r>
          </a:p>
          <a:p>
            <a:pPr lvl="1"/>
            <a:r>
              <a:rPr lang="en-US" sz="2400" dirty="0"/>
              <a:t>Reflects the use of the data</a:t>
            </a:r>
          </a:p>
          <a:p>
            <a:pPr lvl="1"/>
            <a:r>
              <a:rPr lang="en-US" sz="2400" dirty="0"/>
              <a:t>Leads to improvements in processes</a:t>
            </a:r>
          </a:p>
          <a:p>
            <a:pPr lvl="1"/>
            <a:r>
              <a:rPr lang="en-US" sz="2400" dirty="0"/>
              <a:t>Is measurable (we can define metrics)</a:t>
            </a:r>
            <a:br>
              <a:rPr lang="en-US" sz="2400" dirty="0"/>
            </a:br>
            <a:r>
              <a:rPr lang="en-US" sz="2400" dirty="0"/>
              <a:t/>
            </a:r>
            <a:br>
              <a:rPr lang="en-US" sz="2400" dirty="0"/>
            </a:br>
            <a:endParaRPr lang="en-US" sz="2400" dirty="0"/>
          </a:p>
          <a:p>
            <a:r>
              <a:rPr lang="en-US" sz="2800" dirty="0"/>
              <a:t>First, we need a better understanding of how and where data quality problems occur</a:t>
            </a:r>
          </a:p>
          <a:p>
            <a:pPr lvl="1"/>
            <a:r>
              <a:rPr lang="en-US" sz="2400" dirty="0"/>
              <a:t>The </a:t>
            </a:r>
            <a:r>
              <a:rPr lang="en-US" sz="2400" dirty="0">
                <a:solidFill>
                  <a:srgbClr val="0000FF"/>
                </a:solidFill>
              </a:rPr>
              <a:t>data quality continuum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838200"/>
          </a:xfrm>
        </p:spPr>
        <p:txBody>
          <a:bodyPr/>
          <a:lstStyle/>
          <a:p>
            <a:r>
              <a:rPr lang="en-US" sz="4000">
                <a:solidFill>
                  <a:schemeClr val="accent2"/>
                </a:solidFill>
              </a:rPr>
              <a:t>The Data Quality Continuum</a:t>
            </a:r>
          </a:p>
        </p:txBody>
      </p:sp>
      <p:sp>
        <p:nvSpPr>
          <p:cNvPr id="11267" name="Rectangle 3"/>
          <p:cNvSpPr>
            <a:spLocks noGrp="1" noChangeArrowheads="1"/>
          </p:cNvSpPr>
          <p:nvPr>
            <p:ph type="body" idx="1"/>
          </p:nvPr>
        </p:nvSpPr>
        <p:spPr>
          <a:xfrm>
            <a:off x="457200" y="990600"/>
            <a:ext cx="8229600" cy="5135563"/>
          </a:xfrm>
        </p:spPr>
        <p:txBody>
          <a:bodyPr/>
          <a:lstStyle/>
          <a:p>
            <a:r>
              <a:rPr lang="en-US" sz="2800" dirty="0"/>
              <a:t>Data and information is not static, it flows in a data collection and usage process</a:t>
            </a:r>
          </a:p>
          <a:p>
            <a:pPr lvl="1"/>
            <a:r>
              <a:rPr lang="en-US" sz="2400" dirty="0"/>
              <a:t>Data gathering</a:t>
            </a:r>
          </a:p>
          <a:p>
            <a:pPr lvl="1"/>
            <a:r>
              <a:rPr lang="en-US" sz="2400" dirty="0"/>
              <a:t>Data delivery</a:t>
            </a:r>
          </a:p>
          <a:p>
            <a:pPr lvl="1"/>
            <a:r>
              <a:rPr lang="en-US" sz="2400" dirty="0"/>
              <a:t>Data storage</a:t>
            </a:r>
          </a:p>
          <a:p>
            <a:pPr lvl="1"/>
            <a:r>
              <a:rPr lang="en-US" sz="2400" dirty="0"/>
              <a:t>Data integration</a:t>
            </a:r>
          </a:p>
          <a:p>
            <a:pPr lvl="1"/>
            <a:r>
              <a:rPr lang="en-US" sz="2400" dirty="0"/>
              <a:t>Data retrieval</a:t>
            </a:r>
          </a:p>
          <a:p>
            <a:pPr lvl="1"/>
            <a:r>
              <a:rPr lang="en-US" sz="2400" dirty="0"/>
              <a:t>Data mining/analysis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37"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1" y="461899"/>
            <a:ext cx="6459220" cy="696595"/>
          </a:xfrm>
          <a:prstGeom prst="rect">
            <a:avLst/>
          </a:prstGeom>
        </p:spPr>
        <p:txBody>
          <a:bodyPr vert="horz" wrap="square" lIns="0" tIns="13335" rIns="0" bIns="0" rtlCol="0">
            <a:spAutoFit/>
          </a:bodyPr>
          <a:lstStyle/>
          <a:p>
            <a:pPr marL="12700">
              <a:lnSpc>
                <a:spcPct val="100000"/>
              </a:lnSpc>
              <a:spcBef>
                <a:spcPts val="105"/>
              </a:spcBef>
            </a:pPr>
            <a:r>
              <a:rPr spc="-15" dirty="0"/>
              <a:t>Steps </a:t>
            </a:r>
            <a:r>
              <a:rPr spc="-5" dirty="0"/>
              <a:t>of </a:t>
            </a:r>
            <a:r>
              <a:rPr spc="-20" dirty="0"/>
              <a:t>data</a:t>
            </a:r>
            <a:r>
              <a:rPr spc="-35" dirty="0"/>
              <a:t> </a:t>
            </a:r>
            <a:r>
              <a:rPr spc="-5" dirty="0"/>
              <a:t>cleaning</a:t>
            </a:r>
          </a:p>
        </p:txBody>
      </p:sp>
      <p:sp>
        <p:nvSpPr>
          <p:cNvPr id="3" name="object 3"/>
          <p:cNvSpPr txBox="1"/>
          <p:nvPr/>
        </p:nvSpPr>
        <p:spPr>
          <a:xfrm>
            <a:off x="535940" y="1511020"/>
            <a:ext cx="4298950" cy="2678297"/>
          </a:xfrm>
          <a:prstGeom prst="rect">
            <a:avLst/>
          </a:prstGeom>
        </p:spPr>
        <p:txBody>
          <a:bodyPr vert="horz" wrap="square" lIns="0" tIns="109855" rIns="0" bIns="0" rtlCol="0">
            <a:spAutoFit/>
          </a:bodyPr>
          <a:lstStyle/>
          <a:p>
            <a:pPr marL="355600" indent="-342900">
              <a:lnSpc>
                <a:spcPct val="100000"/>
              </a:lnSpc>
              <a:spcBef>
                <a:spcPts val="865"/>
              </a:spcBef>
              <a:buFont typeface="Arial"/>
              <a:buChar char="•"/>
              <a:tabLst>
                <a:tab pos="354965" algn="l"/>
                <a:tab pos="355600" algn="l"/>
              </a:tabLst>
            </a:pPr>
            <a:r>
              <a:rPr spc="-5" dirty="0">
                <a:latin typeface="Verdana" pitchFamily="34" charset="0"/>
                <a:ea typeface="Verdana" pitchFamily="34" charset="0"/>
                <a:cs typeface="Verdana" pitchFamily="34" charset="0"/>
              </a:rPr>
              <a:t>Monitor</a:t>
            </a:r>
            <a:r>
              <a:rPr spc="5" dirty="0">
                <a:latin typeface="Verdana" pitchFamily="34" charset="0"/>
                <a:ea typeface="Verdana" pitchFamily="34" charset="0"/>
                <a:cs typeface="Verdana" pitchFamily="34" charset="0"/>
              </a:rPr>
              <a:t> </a:t>
            </a:r>
            <a:r>
              <a:rPr spc="-20" dirty="0" smtClean="0">
                <a:latin typeface="Verdana" pitchFamily="34" charset="0"/>
                <a:ea typeface="Verdana" pitchFamily="34" charset="0"/>
                <a:cs typeface="Verdana" pitchFamily="34" charset="0"/>
              </a:rPr>
              <a:t>errors</a:t>
            </a:r>
            <a:endParaRPr lang="en-US" spc="-20" dirty="0" smtClean="0">
              <a:latin typeface="Verdana" pitchFamily="34" charset="0"/>
              <a:ea typeface="Verdana" pitchFamily="34" charset="0"/>
              <a:cs typeface="Verdana" pitchFamily="34" charset="0"/>
            </a:endParaRPr>
          </a:p>
          <a:p>
            <a:pPr marL="355600" indent="-342900">
              <a:lnSpc>
                <a:spcPct val="100000"/>
              </a:lnSpc>
              <a:spcBef>
                <a:spcPts val="865"/>
              </a:spcBef>
              <a:buFont typeface="Arial"/>
              <a:buChar char="•"/>
              <a:tabLst>
                <a:tab pos="354965" algn="l"/>
                <a:tab pos="355600" algn="l"/>
              </a:tabLst>
            </a:pPr>
            <a:endParaRPr dirty="0">
              <a:latin typeface="Verdana" pitchFamily="34" charset="0"/>
              <a:ea typeface="Verdana" pitchFamily="34" charset="0"/>
              <a:cs typeface="Verdana" pitchFamily="34" charset="0"/>
            </a:endParaRPr>
          </a:p>
          <a:p>
            <a:pPr marL="355600" indent="-342900">
              <a:lnSpc>
                <a:spcPct val="100000"/>
              </a:lnSpc>
              <a:spcBef>
                <a:spcPts val="770"/>
              </a:spcBef>
              <a:buFont typeface="Arial"/>
              <a:buChar char="•"/>
              <a:tabLst>
                <a:tab pos="354965" algn="l"/>
                <a:tab pos="355600" algn="l"/>
              </a:tabLst>
            </a:pPr>
            <a:r>
              <a:rPr spc="-15" dirty="0">
                <a:latin typeface="Verdana" pitchFamily="34" charset="0"/>
                <a:ea typeface="Verdana" pitchFamily="34" charset="0"/>
                <a:cs typeface="Verdana" pitchFamily="34" charset="0"/>
              </a:rPr>
              <a:t>Standardize</a:t>
            </a:r>
            <a:r>
              <a:rPr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processes</a:t>
            </a:r>
            <a:endParaRPr dirty="0">
              <a:latin typeface="Verdana" pitchFamily="34" charset="0"/>
              <a:ea typeface="Verdana" pitchFamily="34" charset="0"/>
              <a:cs typeface="Verdana" pitchFamily="34" charset="0"/>
            </a:endParaRPr>
          </a:p>
          <a:p>
            <a:pPr marL="355600" indent="-342900">
              <a:lnSpc>
                <a:spcPct val="100000"/>
              </a:lnSpc>
              <a:spcBef>
                <a:spcPts val="770"/>
              </a:spcBef>
              <a:buFont typeface="Arial"/>
              <a:buChar char="•"/>
              <a:tabLst>
                <a:tab pos="354965" algn="l"/>
                <a:tab pos="355600" algn="l"/>
              </a:tabLst>
            </a:pPr>
            <a:endParaRPr lang="en-US" spc="-35" dirty="0" smtClean="0">
              <a:latin typeface="Verdana" pitchFamily="34" charset="0"/>
              <a:ea typeface="Verdana" pitchFamily="34" charset="0"/>
              <a:cs typeface="Verdana" pitchFamily="34" charset="0"/>
            </a:endParaRPr>
          </a:p>
          <a:p>
            <a:pPr marL="355600" indent="-342900">
              <a:lnSpc>
                <a:spcPct val="100000"/>
              </a:lnSpc>
              <a:spcBef>
                <a:spcPts val="770"/>
              </a:spcBef>
              <a:buFont typeface="Arial"/>
              <a:buChar char="•"/>
              <a:tabLst>
                <a:tab pos="354965" algn="l"/>
                <a:tab pos="355600" algn="l"/>
              </a:tabLst>
            </a:pPr>
            <a:r>
              <a:rPr spc="-35" dirty="0" smtClean="0">
                <a:latin typeface="Verdana" pitchFamily="34" charset="0"/>
                <a:ea typeface="Verdana" pitchFamily="34" charset="0"/>
                <a:cs typeface="Verdana" pitchFamily="34" charset="0"/>
              </a:rPr>
              <a:t>Validate</a:t>
            </a:r>
            <a:r>
              <a:rPr spc="5" dirty="0" smtClean="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accuracy</a:t>
            </a:r>
            <a:endParaRPr dirty="0">
              <a:latin typeface="Verdana" pitchFamily="34" charset="0"/>
              <a:ea typeface="Verdana" pitchFamily="34" charset="0"/>
              <a:cs typeface="Verdana" pitchFamily="34" charset="0"/>
            </a:endParaRPr>
          </a:p>
          <a:p>
            <a:pPr marL="355600" indent="-342900">
              <a:lnSpc>
                <a:spcPct val="100000"/>
              </a:lnSpc>
              <a:spcBef>
                <a:spcPts val="765"/>
              </a:spcBef>
              <a:buFont typeface="Arial"/>
              <a:buChar char="•"/>
              <a:tabLst>
                <a:tab pos="354965" algn="l"/>
                <a:tab pos="355600" algn="l"/>
              </a:tabLst>
            </a:pPr>
            <a:endParaRPr lang="en-US" dirty="0" smtClean="0">
              <a:latin typeface="Verdana" pitchFamily="34" charset="0"/>
              <a:ea typeface="Verdana" pitchFamily="34" charset="0"/>
              <a:cs typeface="Verdana" pitchFamily="34" charset="0"/>
            </a:endParaRPr>
          </a:p>
          <a:p>
            <a:pPr marL="355600" indent="-342900">
              <a:lnSpc>
                <a:spcPct val="100000"/>
              </a:lnSpc>
              <a:spcBef>
                <a:spcPts val="765"/>
              </a:spcBef>
              <a:buFont typeface="Arial"/>
              <a:buChar char="•"/>
              <a:tabLst>
                <a:tab pos="354965" algn="l"/>
                <a:tab pos="355600" algn="l"/>
              </a:tabLst>
            </a:pPr>
            <a:r>
              <a:rPr dirty="0" smtClean="0">
                <a:latin typeface="Verdana" pitchFamily="34" charset="0"/>
                <a:ea typeface="Verdana" pitchFamily="34" charset="0"/>
                <a:cs typeface="Verdana" pitchFamily="34" charset="0"/>
              </a:rPr>
              <a:t>Scrub </a:t>
            </a:r>
            <a:r>
              <a:rPr spc="-30" dirty="0">
                <a:latin typeface="Verdana" pitchFamily="34" charset="0"/>
                <a:ea typeface="Verdana" pitchFamily="34" charset="0"/>
                <a:cs typeface="Verdana" pitchFamily="34" charset="0"/>
              </a:rPr>
              <a:t>for </a:t>
            </a:r>
            <a:r>
              <a:rPr spc="-15" dirty="0">
                <a:latin typeface="Verdana" pitchFamily="34" charset="0"/>
                <a:ea typeface="Verdana" pitchFamily="34" charset="0"/>
                <a:cs typeface="Verdana" pitchFamily="34" charset="0"/>
              </a:rPr>
              <a:t>duplicate</a:t>
            </a:r>
            <a:r>
              <a:rPr spc="-5"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data</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953"/>
            <a:ext cx="8077199" cy="704647"/>
          </a:xfrm>
        </p:spPr>
        <p:txBody>
          <a:bodyPr/>
          <a:lstStyle/>
          <a:p>
            <a:r>
              <a:rPr lang="en-US" dirty="0"/>
              <a:t>Qualitative data</a:t>
            </a:r>
          </a:p>
        </p:txBody>
      </p:sp>
      <p:sp>
        <p:nvSpPr>
          <p:cNvPr id="3" name="Text Placeholder 2"/>
          <p:cNvSpPr>
            <a:spLocks noGrp="1"/>
          </p:cNvSpPr>
          <p:nvPr>
            <p:ph type="body" idx="1"/>
          </p:nvPr>
        </p:nvSpPr>
        <p:spPr>
          <a:xfrm>
            <a:off x="535940" y="1052778"/>
            <a:ext cx="8073390" cy="492443"/>
          </a:xfrm>
        </p:spPr>
        <p:txBody>
          <a:bodyPr/>
          <a:lstStyle/>
          <a:p>
            <a:pPr>
              <a:buFont typeface="Arial" pitchFamily="34" charset="0"/>
              <a:buChar char="•"/>
            </a:pPr>
            <a:r>
              <a:rPr lang="en-US" dirty="0"/>
              <a:t> Non numerical</a:t>
            </a:r>
          </a:p>
        </p:txBody>
      </p:sp>
      <p:pic>
        <p:nvPicPr>
          <p:cNvPr id="1026" name="Picture 2"/>
          <p:cNvPicPr>
            <a:picLocks noChangeAspect="1" noChangeArrowheads="1"/>
          </p:cNvPicPr>
          <p:nvPr/>
        </p:nvPicPr>
        <p:blipFill>
          <a:blip r:embed="rId2" cstate="print"/>
          <a:srcRect l="18741" t="6250" r="22108" b="6250"/>
          <a:stretch>
            <a:fillRect/>
          </a:stretch>
        </p:blipFill>
        <p:spPr bwMode="auto">
          <a:xfrm>
            <a:off x="762000" y="2286000"/>
            <a:ext cx="3115129" cy="2590800"/>
          </a:xfrm>
          <a:prstGeom prst="rect">
            <a:avLst/>
          </a:prstGeom>
          <a:noFill/>
          <a:ln w="9525">
            <a:noFill/>
            <a:miter lim="800000"/>
            <a:headEnd/>
            <a:tailEnd/>
          </a:ln>
        </p:spPr>
      </p:pic>
      <p:sp>
        <p:nvSpPr>
          <p:cNvPr id="5" name="Text Placeholder 2"/>
          <p:cNvSpPr txBox="1">
            <a:spLocks/>
          </p:cNvSpPr>
          <p:nvPr/>
        </p:nvSpPr>
        <p:spPr>
          <a:xfrm>
            <a:off x="4419600" y="2362200"/>
            <a:ext cx="4038600" cy="1969770"/>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Carlito"/>
                <a:ea typeface="+mn-ea"/>
                <a:cs typeface="Carlito"/>
              </a:rPr>
              <a:t> Robust Aroma</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lang="en-US" sz="3200" kern="0" dirty="0">
                <a:latin typeface="Carlito"/>
                <a:cs typeface="Carlito"/>
              </a:rPr>
              <a:t> Frothy Appearance</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noProof="0" dirty="0">
                <a:ln>
                  <a:noFill/>
                </a:ln>
                <a:solidFill>
                  <a:schemeClr val="tx1"/>
                </a:solidFill>
                <a:effectLst/>
                <a:uLnTx/>
                <a:uFillTx/>
                <a:latin typeface="Carlito"/>
                <a:ea typeface="+mn-ea"/>
                <a:cs typeface="Carlito"/>
              </a:rPr>
              <a:t> Strong Taste</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lang="en-US" sz="3200" kern="0" baseline="0" dirty="0">
                <a:latin typeface="Carlito"/>
                <a:cs typeface="Carlito"/>
              </a:rPr>
              <a:t> Blue Cup</a:t>
            </a:r>
            <a:endParaRPr kumimoji="0" lang="en-US" sz="3200" b="0" i="0" u="none" strike="noStrike" kern="0" cap="none" spc="0" normalizeH="0" baseline="0" noProof="0" dirty="0">
              <a:ln>
                <a:noFill/>
              </a:ln>
              <a:solidFill>
                <a:schemeClr val="tx1"/>
              </a:solidFill>
              <a:effectLst/>
              <a:uLnTx/>
              <a:uFillTx/>
              <a:latin typeface="Carlito"/>
              <a:ea typeface="+mn-ea"/>
              <a:cs typeface="Carl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ox(i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52400"/>
            <a:ext cx="7200900" cy="792162"/>
          </a:xfrm>
        </p:spPr>
        <p:txBody>
          <a:bodyPr>
            <a:normAutofit fontScale="90000"/>
          </a:bodyPr>
          <a:lstStyle/>
          <a:p>
            <a:pPr algn="ctr"/>
            <a:r>
              <a:rPr lang="en-US" sz="3200" b="1" dirty="0"/>
              <a:t>Different Techniques of Data Cleaning</a:t>
            </a:r>
          </a:p>
        </p:txBody>
      </p:sp>
      <p:sp>
        <p:nvSpPr>
          <p:cNvPr id="3" name="Content Placeholder 2"/>
          <p:cNvSpPr>
            <a:spLocks noGrp="1"/>
          </p:cNvSpPr>
          <p:nvPr>
            <p:ph sz="quarter" idx="1"/>
          </p:nvPr>
        </p:nvSpPr>
        <p:spPr>
          <a:xfrm>
            <a:off x="76200" y="1066802"/>
            <a:ext cx="8686800" cy="5059363"/>
          </a:xfrm>
        </p:spPr>
        <p:txBody>
          <a:bodyPr>
            <a:normAutofit fontScale="85000" lnSpcReduction="20000"/>
          </a:bodyPr>
          <a:lstStyle/>
          <a:p>
            <a:pPr marL="514350" indent="-514350" algn="just">
              <a:buAutoNum type="arabicPeriod"/>
            </a:pPr>
            <a:r>
              <a:rPr lang="en-US" u="sng" dirty="0"/>
              <a:t>Removing Irrelevant Data </a:t>
            </a:r>
            <a:r>
              <a:rPr lang="en-US" dirty="0" err="1"/>
              <a:t>e.g</a:t>
            </a:r>
            <a:r>
              <a:rPr lang="en-US" dirty="0"/>
              <a:t> analyzing health related data phone numbers not required.</a:t>
            </a:r>
          </a:p>
          <a:p>
            <a:pPr marL="514350" indent="-514350" algn="just">
              <a:buAutoNum type="arabicPeriod"/>
            </a:pPr>
            <a:r>
              <a:rPr lang="en-US" u="sng" dirty="0"/>
              <a:t>Removing Duplicates</a:t>
            </a:r>
            <a:r>
              <a:rPr lang="en-US" dirty="0"/>
              <a:t>: It happens when data are combined from different sources or say user has submitted submit button twice or request to online booking submitted twice etc.</a:t>
            </a:r>
          </a:p>
          <a:p>
            <a:pPr marL="514350" indent="-514350" algn="just">
              <a:buAutoNum type="arabicPeriod"/>
            </a:pPr>
            <a:r>
              <a:rPr lang="en-US" u="sng" dirty="0"/>
              <a:t>Type Conversion</a:t>
            </a:r>
            <a:r>
              <a:rPr lang="en-US" dirty="0"/>
              <a:t>: Ensure numbers are stored as numeric data type and not as string. If the value cannot be converted to any specific type then it should be converted to NA value and warning to be issued.</a:t>
            </a:r>
          </a:p>
          <a:p>
            <a:pPr marL="514350" indent="-514350" algn="just">
              <a:buAutoNum type="arabicPeriod"/>
            </a:pPr>
            <a:r>
              <a:rPr lang="en-US" u="sng" dirty="0"/>
              <a:t>Syntax errors</a:t>
            </a:r>
            <a:r>
              <a:rPr lang="en-US" dirty="0"/>
              <a:t>: Remove white spaces at the beginning or </a:t>
            </a:r>
            <a:r>
              <a:rPr lang="en-US" dirty="0" smtClean="0"/>
              <a:t>ending. “  </a:t>
            </a:r>
            <a:r>
              <a:rPr lang="en-US" dirty="0"/>
              <a:t>Hello World  “ instead it should be “Hello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heel(1)">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28600"/>
            <a:ext cx="6667500" cy="792162"/>
          </a:xfrm>
        </p:spPr>
        <p:txBody>
          <a:bodyPr>
            <a:normAutofit fontScale="90000"/>
          </a:bodyPr>
          <a:lstStyle/>
          <a:p>
            <a:pPr algn="ctr"/>
            <a:r>
              <a:rPr lang="en-US" sz="3200" b="1" dirty="0"/>
              <a:t>Different Techniques of Data </a:t>
            </a:r>
            <a:r>
              <a:rPr lang="en-US" sz="3200" b="1" dirty="0" smtClean="0"/>
              <a:t>Cleaning</a:t>
            </a:r>
            <a:endParaRPr lang="en-US" sz="3200" b="1" dirty="0"/>
          </a:p>
        </p:txBody>
      </p:sp>
      <p:sp>
        <p:nvSpPr>
          <p:cNvPr id="3" name="Content Placeholder 2"/>
          <p:cNvSpPr>
            <a:spLocks noGrp="1"/>
          </p:cNvSpPr>
          <p:nvPr>
            <p:ph sz="quarter" idx="1"/>
          </p:nvPr>
        </p:nvSpPr>
        <p:spPr>
          <a:xfrm>
            <a:off x="533400" y="1219200"/>
            <a:ext cx="8153400" cy="5029200"/>
          </a:xfrm>
        </p:spPr>
        <p:txBody>
          <a:bodyPr>
            <a:normAutofit fontScale="77500" lnSpcReduction="20000"/>
          </a:bodyPr>
          <a:lstStyle/>
          <a:p>
            <a:pPr marL="514350" indent="-514350" algn="just">
              <a:buAutoNum type="arabicPeriod" startAt="5"/>
            </a:pPr>
            <a:r>
              <a:rPr lang="en-US" u="sng" dirty="0"/>
              <a:t>Padding</a:t>
            </a:r>
            <a:r>
              <a:rPr lang="en-US" dirty="0"/>
              <a:t>: Some times to adjust the width of a number zeros are required to be padded </a:t>
            </a:r>
            <a:r>
              <a:rPr lang="en-US" dirty="0" err="1"/>
              <a:t>e.g</a:t>
            </a:r>
            <a:r>
              <a:rPr lang="en-US" dirty="0"/>
              <a:t> 456 to convert it to 6 digits for data uniformity zeros can be padded at the beginning </a:t>
            </a:r>
            <a:r>
              <a:rPr lang="en-US" dirty="0" err="1"/>
              <a:t>i.e</a:t>
            </a:r>
            <a:r>
              <a:rPr lang="en-US" dirty="0"/>
              <a:t> 000456.</a:t>
            </a:r>
          </a:p>
          <a:p>
            <a:pPr marL="514350" indent="-514350" algn="just">
              <a:buAutoNum type="arabicPeriod" startAt="5"/>
            </a:pPr>
            <a:r>
              <a:rPr lang="en-US" u="sng" dirty="0"/>
              <a:t>Fix Typos</a:t>
            </a:r>
            <a:r>
              <a:rPr lang="en-US" dirty="0"/>
              <a:t>: let gender variable is actually having two classes as female and male. But if used as female, </a:t>
            </a:r>
            <a:r>
              <a:rPr lang="en-US" dirty="0" err="1"/>
              <a:t>fem,fe_male,male,M</a:t>
            </a:r>
            <a:r>
              <a:rPr lang="en-US" dirty="0"/>
              <a:t> . This should be removed.</a:t>
            </a:r>
          </a:p>
          <a:p>
            <a:pPr marL="514350" indent="-514350" algn="just">
              <a:buAutoNum type="arabicPeriod" startAt="5"/>
            </a:pPr>
            <a:r>
              <a:rPr lang="en-US" u="sng" dirty="0"/>
              <a:t>Standardize</a:t>
            </a:r>
            <a:r>
              <a:rPr lang="en-US" dirty="0"/>
              <a:t>: To recognize the typo and to put them in standard format .  For example for all strings use only one format </a:t>
            </a:r>
            <a:r>
              <a:rPr lang="en-US" dirty="0" err="1"/>
              <a:t>i.e</a:t>
            </a:r>
            <a:r>
              <a:rPr lang="en-US" dirty="0"/>
              <a:t> either upper case or lower case.</a:t>
            </a:r>
          </a:p>
          <a:p>
            <a:pPr marL="514350" indent="-514350" algn="just">
              <a:buAutoNum type="arabicPeriod" startAt="5"/>
            </a:pPr>
            <a:r>
              <a:rPr lang="en-US" u="sng" dirty="0" smtClean="0"/>
              <a:t>Missing </a:t>
            </a:r>
            <a:r>
              <a:rPr lang="en-US" u="sng" dirty="0"/>
              <a:t>values</a:t>
            </a:r>
            <a:r>
              <a:rPr lang="en-US" dirty="0"/>
              <a:t>: The data is not recorded. It can be ignored or impute </a:t>
            </a:r>
            <a:r>
              <a:rPr lang="en-US" dirty="0" err="1"/>
              <a:t>i.e</a:t>
            </a:r>
            <a:r>
              <a:rPr lang="en-US" dirty="0"/>
              <a:t> finding that missing data from the available data or copying values from another similar records.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0076" y="461899"/>
            <a:ext cx="4860925" cy="696595"/>
          </a:xfrm>
          <a:prstGeom prst="rect">
            <a:avLst/>
          </a:prstGeom>
        </p:spPr>
        <p:txBody>
          <a:bodyPr vert="horz" wrap="square" lIns="0" tIns="13335" rIns="0" bIns="0" rtlCol="0">
            <a:spAutoFit/>
          </a:bodyPr>
          <a:lstStyle/>
          <a:p>
            <a:pPr marL="12700">
              <a:lnSpc>
                <a:spcPct val="100000"/>
              </a:lnSpc>
              <a:spcBef>
                <a:spcPts val="105"/>
              </a:spcBef>
            </a:pPr>
            <a:r>
              <a:rPr spc="-25" dirty="0"/>
              <a:t>Data </a:t>
            </a:r>
            <a:r>
              <a:rPr spc="-5" dirty="0"/>
              <a:t>Science</a:t>
            </a:r>
            <a:r>
              <a:rPr spc="-30" dirty="0"/>
              <a:t> </a:t>
            </a:r>
            <a:r>
              <a:rPr dirty="0"/>
              <a:t>Pipeline</a:t>
            </a:r>
          </a:p>
        </p:txBody>
      </p:sp>
      <p:sp>
        <p:nvSpPr>
          <p:cNvPr id="3" name="object 3"/>
          <p:cNvSpPr/>
          <p:nvPr/>
        </p:nvSpPr>
        <p:spPr>
          <a:xfrm>
            <a:off x="685800" y="1752600"/>
            <a:ext cx="7696200" cy="3657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8061"/>
            <a:ext cx="7924800" cy="514350"/>
          </a:xfrm>
          <a:prstGeom prst="rect">
            <a:avLst/>
          </a:prstGeom>
        </p:spPr>
        <p:txBody>
          <a:bodyPr vert="horz" wrap="square" lIns="0" tIns="13335" rIns="0" bIns="0" rtlCol="0">
            <a:spAutoFit/>
          </a:bodyPr>
          <a:lstStyle/>
          <a:p>
            <a:pPr marL="12700">
              <a:lnSpc>
                <a:spcPct val="100000"/>
              </a:lnSpc>
              <a:spcBef>
                <a:spcPts val="105"/>
              </a:spcBef>
            </a:pPr>
            <a:r>
              <a:rPr sz="3200" spc="-20" dirty="0"/>
              <a:t>Data</a:t>
            </a:r>
            <a:r>
              <a:rPr sz="3200" spc="-50" dirty="0"/>
              <a:t> </a:t>
            </a:r>
            <a:r>
              <a:rPr sz="3200" spc="-5" dirty="0"/>
              <a:t>Collection</a:t>
            </a:r>
            <a:endParaRPr sz="3200" dirty="0"/>
          </a:p>
        </p:txBody>
      </p:sp>
      <p:sp>
        <p:nvSpPr>
          <p:cNvPr id="3" name="object 3"/>
          <p:cNvSpPr txBox="1"/>
          <p:nvPr/>
        </p:nvSpPr>
        <p:spPr>
          <a:xfrm>
            <a:off x="535940" y="993394"/>
            <a:ext cx="8074025" cy="4162678"/>
          </a:xfrm>
          <a:prstGeom prst="rect">
            <a:avLst/>
          </a:prstGeom>
        </p:spPr>
        <p:txBody>
          <a:bodyPr vert="horz" wrap="square" lIns="0" tIns="104140" rIns="0" bIns="0" rtlCol="0">
            <a:spAutoFit/>
          </a:bodyPr>
          <a:lstStyle/>
          <a:p>
            <a:pPr marL="355600" marR="5080" indent="-342900" algn="just">
              <a:spcBef>
                <a:spcPts val="820"/>
              </a:spcBef>
              <a:buFont typeface="Arial"/>
              <a:buChar char="•"/>
              <a:tabLst>
                <a:tab pos="355600" algn="l"/>
              </a:tabLst>
            </a:pPr>
            <a:r>
              <a:rPr dirty="0">
                <a:latin typeface="Verdana" pitchFamily="34" charset="0"/>
                <a:ea typeface="Verdana" pitchFamily="34" charset="0"/>
                <a:cs typeface="Verdana" pitchFamily="34" charset="0"/>
              </a:rPr>
              <a:t>All </a:t>
            </a:r>
            <a:r>
              <a:rPr spc="-15" dirty="0">
                <a:latin typeface="Verdana" pitchFamily="34" charset="0"/>
                <a:ea typeface="Verdana" pitchFamily="34" charset="0"/>
                <a:cs typeface="Verdana" pitchFamily="34" charset="0"/>
              </a:rPr>
              <a:t>available datasets </a:t>
            </a:r>
            <a:r>
              <a:rPr spc="-20" dirty="0">
                <a:latin typeface="Verdana" pitchFamily="34" charset="0"/>
                <a:ea typeface="Verdana" pitchFamily="34" charset="0"/>
                <a:cs typeface="Verdana" pitchFamily="34" charset="0"/>
              </a:rPr>
              <a:t>are gathered from  </a:t>
            </a:r>
            <a:r>
              <a:rPr spc="-10" dirty="0">
                <a:latin typeface="Verdana" pitchFamily="34" charset="0"/>
                <a:ea typeface="Verdana" pitchFamily="34" charset="0"/>
                <a:cs typeface="Verdana" pitchFamily="34" charset="0"/>
              </a:rPr>
              <a:t>structured/unstructured </a:t>
            </a:r>
            <a:r>
              <a:rPr spc="-25"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sources </a:t>
            </a:r>
            <a:r>
              <a:rPr spc="-5" dirty="0">
                <a:latin typeface="Verdana" pitchFamily="34" charset="0"/>
                <a:ea typeface="Verdana" pitchFamily="34" charset="0"/>
                <a:cs typeface="Verdana" pitchFamily="34" charset="0"/>
              </a:rPr>
              <a:t>such </a:t>
            </a:r>
            <a:r>
              <a:rPr dirty="0">
                <a:latin typeface="Verdana" pitchFamily="34" charset="0"/>
                <a:ea typeface="Verdana" pitchFamily="34" charset="0"/>
                <a:cs typeface="Verdana" pitchFamily="34" charset="0"/>
              </a:rPr>
              <a:t>as  </a:t>
            </a:r>
            <a:r>
              <a:rPr spc="-10" dirty="0">
                <a:latin typeface="Verdana" pitchFamily="34" charset="0"/>
                <a:ea typeface="Verdana" pitchFamily="34" charset="0"/>
                <a:cs typeface="Verdana" pitchFamily="34" charset="0"/>
              </a:rPr>
              <a:t>internet </a:t>
            </a:r>
            <a:r>
              <a:rPr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internal/external </a:t>
            </a:r>
            <a:r>
              <a:rPr spc="-20" dirty="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bases/third </a:t>
            </a:r>
            <a:r>
              <a:rPr spc="-5" dirty="0">
                <a:latin typeface="Verdana" pitchFamily="34" charset="0"/>
                <a:ea typeface="Verdana" pitchFamily="34" charset="0"/>
                <a:cs typeface="Verdana" pitchFamily="34" charset="0"/>
              </a:rPr>
              <a:t>party  </a:t>
            </a:r>
            <a:r>
              <a:rPr spc="-10" dirty="0">
                <a:latin typeface="Verdana" pitchFamily="34" charset="0"/>
                <a:ea typeface="Verdana" pitchFamily="34" charset="0"/>
                <a:cs typeface="Verdana" pitchFamily="34" charset="0"/>
              </a:rPr>
              <a:t>sources</a:t>
            </a:r>
            <a:r>
              <a:rPr spc="-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etc.</a:t>
            </a:r>
            <a:endParaRPr dirty="0">
              <a:latin typeface="Verdana" pitchFamily="34" charset="0"/>
              <a:ea typeface="Verdana" pitchFamily="34" charset="0"/>
              <a:cs typeface="Verdana" pitchFamily="34" charset="0"/>
            </a:endParaRPr>
          </a:p>
          <a:p>
            <a:pPr marL="355600" marR="5715" indent="-342900" algn="just">
              <a:spcBef>
                <a:spcPts val="695"/>
              </a:spcBef>
              <a:buFont typeface="Arial"/>
              <a:buChar char="•"/>
              <a:tabLst>
                <a:tab pos="355600" algn="l"/>
              </a:tabLst>
            </a:pPr>
            <a:r>
              <a:rPr spc="-5" dirty="0">
                <a:latin typeface="Verdana" pitchFamily="34" charset="0"/>
                <a:ea typeface="Verdana" pitchFamily="34" charset="0"/>
                <a:cs typeface="Verdana" pitchFamily="34" charset="0"/>
              </a:rPr>
              <a:t>Then their </a:t>
            </a:r>
            <a:r>
              <a:rPr spc="-25"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is </a:t>
            </a:r>
            <a:r>
              <a:rPr spc="-20" dirty="0">
                <a:latin typeface="Verdana" pitchFamily="34" charset="0"/>
                <a:ea typeface="Verdana" pitchFamily="34" charset="0"/>
                <a:cs typeface="Verdana" pitchFamily="34" charset="0"/>
              </a:rPr>
              <a:t>extracted into </a:t>
            </a:r>
            <a:r>
              <a:rPr dirty="0">
                <a:latin typeface="Verdana" pitchFamily="34" charset="0"/>
                <a:ea typeface="Verdana" pitchFamily="34" charset="0"/>
                <a:cs typeface="Verdana" pitchFamily="34" charset="0"/>
              </a:rPr>
              <a:t>a </a:t>
            </a:r>
            <a:r>
              <a:rPr spc="-5" dirty="0">
                <a:latin typeface="Verdana" pitchFamily="34" charset="0"/>
                <a:ea typeface="Verdana" pitchFamily="34" charset="0"/>
                <a:cs typeface="Verdana" pitchFamily="34" charset="0"/>
              </a:rPr>
              <a:t>usable </a:t>
            </a:r>
            <a:r>
              <a:rPr spc="-20" dirty="0">
                <a:latin typeface="Verdana" pitchFamily="34" charset="0"/>
                <a:ea typeface="Verdana" pitchFamily="34" charset="0"/>
                <a:cs typeface="Verdana" pitchFamily="34" charset="0"/>
              </a:rPr>
              <a:t>format  </a:t>
            </a:r>
            <a:r>
              <a:rPr spc="-5" dirty="0">
                <a:latin typeface="Verdana" pitchFamily="34" charset="0"/>
                <a:ea typeface="Verdana" pitchFamily="34" charset="0"/>
                <a:cs typeface="Verdana" pitchFamily="34" charset="0"/>
              </a:rPr>
              <a:t>such </a:t>
            </a:r>
            <a:r>
              <a:rPr dirty="0">
                <a:latin typeface="Verdana" pitchFamily="34" charset="0"/>
                <a:ea typeface="Verdana" pitchFamily="34" charset="0"/>
                <a:cs typeface="Verdana" pitchFamily="34" charset="0"/>
              </a:rPr>
              <a:t>as </a:t>
            </a:r>
            <a:r>
              <a:rPr spc="-30" dirty="0">
                <a:latin typeface="Verdana" pitchFamily="34" charset="0"/>
                <a:ea typeface="Verdana" pitchFamily="34" charset="0"/>
                <a:cs typeface="Verdana" pitchFamily="34" charset="0"/>
              </a:rPr>
              <a:t>CSV,JSON </a:t>
            </a:r>
            <a:r>
              <a:rPr spc="-15" dirty="0">
                <a:latin typeface="Verdana" pitchFamily="34" charset="0"/>
                <a:ea typeface="Verdana" pitchFamily="34" charset="0"/>
                <a:cs typeface="Verdana" pitchFamily="34" charset="0"/>
              </a:rPr>
              <a:t>etc.</a:t>
            </a:r>
            <a:endParaRPr dirty="0">
              <a:latin typeface="Verdana" pitchFamily="34" charset="0"/>
              <a:ea typeface="Verdana" pitchFamily="34" charset="0"/>
              <a:cs typeface="Verdana" pitchFamily="34" charset="0"/>
            </a:endParaRPr>
          </a:p>
          <a:p>
            <a:pPr marL="355600" indent="-342900">
              <a:lnSpc>
                <a:spcPct val="150000"/>
              </a:lnSpc>
              <a:spcBef>
                <a:spcPts val="25"/>
              </a:spcBef>
              <a:buFont typeface="Arial"/>
              <a:buChar char="•"/>
              <a:tabLst>
                <a:tab pos="354965" algn="l"/>
                <a:tab pos="355600" algn="l"/>
              </a:tabLst>
            </a:pPr>
            <a:r>
              <a:rPr spc="-25" dirty="0">
                <a:latin typeface="Verdana" pitchFamily="34" charset="0"/>
                <a:ea typeface="Verdana" pitchFamily="34" charset="0"/>
                <a:cs typeface="Verdana" pitchFamily="34" charset="0"/>
              </a:rPr>
              <a:t>Typical </a:t>
            </a:r>
            <a:r>
              <a:rPr spc="-10" dirty="0">
                <a:latin typeface="Verdana" pitchFamily="34" charset="0"/>
                <a:ea typeface="Verdana" pitchFamily="34" charset="0"/>
                <a:cs typeface="Verdana" pitchFamily="34" charset="0"/>
              </a:rPr>
              <a:t>skills </a:t>
            </a:r>
            <a:r>
              <a:rPr spc="-15" dirty="0">
                <a:latin typeface="Verdana" pitchFamily="34" charset="0"/>
                <a:ea typeface="Verdana" pitchFamily="34" charset="0"/>
                <a:cs typeface="Verdana" pitchFamily="34" charset="0"/>
              </a:rPr>
              <a:t>required</a:t>
            </a:r>
            <a:r>
              <a:rPr spc="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812800" lvl="1" indent="-342900">
              <a:lnSpc>
                <a:spcPct val="150000"/>
              </a:lnSpc>
              <a:buFont typeface="Wingdings"/>
              <a:buChar char=""/>
              <a:tabLst>
                <a:tab pos="355600" algn="l"/>
              </a:tabLst>
            </a:pPr>
            <a:r>
              <a:rPr spc="-10" dirty="0">
                <a:latin typeface="Verdana" pitchFamily="34" charset="0"/>
                <a:ea typeface="Verdana" pitchFamily="34" charset="0"/>
                <a:cs typeface="Verdana" pitchFamily="34" charset="0"/>
              </a:rPr>
              <a:t>Distributed </a:t>
            </a:r>
            <a:r>
              <a:rPr spc="-20" dirty="0">
                <a:latin typeface="Verdana" pitchFamily="34" charset="0"/>
                <a:ea typeface="Verdana" pitchFamily="34" charset="0"/>
                <a:cs typeface="Verdana" pitchFamily="34" charset="0"/>
              </a:rPr>
              <a:t>storage: </a:t>
            </a:r>
            <a:r>
              <a:rPr spc="-5" dirty="0">
                <a:latin typeface="Verdana" pitchFamily="34" charset="0"/>
                <a:ea typeface="Verdana" pitchFamily="34" charset="0"/>
                <a:cs typeface="Verdana" pitchFamily="34" charset="0"/>
              </a:rPr>
              <a:t>Hadoop </a:t>
            </a:r>
            <a:r>
              <a:rPr dirty="0">
                <a:latin typeface="Verdana" pitchFamily="34" charset="0"/>
                <a:ea typeface="Verdana" pitchFamily="34" charset="0"/>
                <a:cs typeface="Verdana" pitchFamily="34" charset="0"/>
              </a:rPr>
              <a:t>, Apache</a:t>
            </a:r>
            <a:r>
              <a:rPr spc="-6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spark</a:t>
            </a:r>
            <a:endParaRPr dirty="0">
              <a:latin typeface="Verdana" pitchFamily="34" charset="0"/>
              <a:ea typeface="Verdana" pitchFamily="34" charset="0"/>
              <a:cs typeface="Verdana" pitchFamily="34" charset="0"/>
            </a:endParaRPr>
          </a:p>
          <a:p>
            <a:pPr marL="812800" lvl="1" indent="-342900">
              <a:lnSpc>
                <a:spcPct val="150000"/>
              </a:lnSpc>
              <a:spcBef>
                <a:spcPts val="5"/>
              </a:spcBef>
              <a:buFont typeface="Wingdings"/>
              <a:buChar char=""/>
              <a:tabLst>
                <a:tab pos="355600" algn="l"/>
              </a:tabLst>
            </a:pPr>
            <a:r>
              <a:rPr spc="-10" dirty="0">
                <a:latin typeface="Verdana" pitchFamily="34" charset="0"/>
                <a:ea typeface="Verdana" pitchFamily="34" charset="0"/>
                <a:cs typeface="Verdana" pitchFamily="34" charset="0"/>
              </a:rPr>
              <a:t>Database </a:t>
            </a:r>
            <a:r>
              <a:rPr spc="-5" dirty="0">
                <a:latin typeface="Verdana" pitchFamily="34" charset="0"/>
                <a:ea typeface="Verdana" pitchFamily="34" charset="0"/>
                <a:cs typeface="Verdana" pitchFamily="34" charset="0"/>
              </a:rPr>
              <a:t>Management- </a:t>
            </a:r>
            <a:r>
              <a:rPr dirty="0">
                <a:latin typeface="Verdana" pitchFamily="34" charset="0"/>
                <a:ea typeface="Verdana" pitchFamily="34" charset="0"/>
                <a:cs typeface="Verdana" pitchFamily="34" charset="0"/>
              </a:rPr>
              <a:t>MySQL ,</a:t>
            </a:r>
            <a:r>
              <a:rPr spc="-14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MongoDB</a:t>
            </a:r>
            <a:endParaRPr dirty="0">
              <a:latin typeface="Verdana" pitchFamily="34" charset="0"/>
              <a:ea typeface="Verdana" pitchFamily="34" charset="0"/>
              <a:cs typeface="Verdana" pitchFamily="34" charset="0"/>
            </a:endParaRPr>
          </a:p>
          <a:p>
            <a:pPr marL="812800" lvl="1" indent="-342900">
              <a:lnSpc>
                <a:spcPct val="150000"/>
              </a:lnSpc>
              <a:buFont typeface="Wingdings"/>
              <a:buChar char=""/>
              <a:tabLst>
                <a:tab pos="355600" algn="l"/>
              </a:tabLst>
            </a:pPr>
            <a:r>
              <a:rPr spc="-5" dirty="0">
                <a:latin typeface="Verdana" pitchFamily="34" charset="0"/>
                <a:ea typeface="Verdana" pitchFamily="34" charset="0"/>
                <a:cs typeface="Verdana" pitchFamily="34" charset="0"/>
              </a:rPr>
              <a:t>Handling </a:t>
            </a:r>
            <a:r>
              <a:rPr spc="-10" dirty="0">
                <a:latin typeface="Verdana" pitchFamily="34" charset="0"/>
                <a:ea typeface="Verdana" pitchFamily="34" charset="0"/>
                <a:cs typeface="Verdana" pitchFamily="34" charset="0"/>
              </a:rPr>
              <a:t>relational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base</a:t>
            </a:r>
            <a:r>
              <a:rPr spc="1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queries.</a:t>
            </a:r>
            <a:endParaRPr dirty="0">
              <a:latin typeface="Verdana" pitchFamily="34" charset="0"/>
              <a:ea typeface="Verdana" pitchFamily="34" charset="0"/>
              <a:cs typeface="Verdana" pitchFamily="34" charset="0"/>
            </a:endParaRPr>
          </a:p>
          <a:p>
            <a:pPr marL="812800" marR="5715" lvl="1" indent="-342900">
              <a:lnSpc>
                <a:spcPct val="150000"/>
              </a:lnSpc>
              <a:spcBef>
                <a:spcPts val="695"/>
              </a:spcBef>
              <a:buFont typeface="Wingdings"/>
              <a:buChar char=""/>
              <a:tabLst>
                <a:tab pos="355600" algn="l"/>
                <a:tab pos="2052955" algn="l"/>
                <a:tab pos="4201160" algn="l"/>
                <a:tab pos="5139690" algn="l"/>
                <a:tab pos="5878830" algn="l"/>
                <a:tab pos="6112510" algn="l"/>
                <a:tab pos="7208520" algn="l"/>
              </a:tabLst>
            </a:pPr>
            <a:r>
              <a:rPr spc="-45" dirty="0">
                <a:latin typeface="Verdana" pitchFamily="34" charset="0"/>
                <a:ea typeface="Verdana" pitchFamily="34" charset="0"/>
                <a:cs typeface="Verdana" pitchFamily="34" charset="0"/>
              </a:rPr>
              <a:t>R</a:t>
            </a:r>
            <a:r>
              <a:rPr spc="-30" dirty="0">
                <a:latin typeface="Verdana" pitchFamily="34" charset="0"/>
                <a:ea typeface="Verdana" pitchFamily="34" charset="0"/>
                <a:cs typeface="Verdana" pitchFamily="34" charset="0"/>
              </a:rPr>
              <a:t>e</a:t>
            </a:r>
            <a:r>
              <a:rPr dirty="0">
                <a:latin typeface="Verdana" pitchFamily="34" charset="0"/>
                <a:ea typeface="Verdana" pitchFamily="34" charset="0"/>
                <a:cs typeface="Verdana" pitchFamily="34" charset="0"/>
              </a:rPr>
              <a:t>tri</a:t>
            </a:r>
            <a:r>
              <a:rPr spc="-20" dirty="0">
                <a:latin typeface="Verdana" pitchFamily="34" charset="0"/>
                <a:ea typeface="Verdana" pitchFamily="34" charset="0"/>
                <a:cs typeface="Verdana" pitchFamily="34" charset="0"/>
              </a:rPr>
              <a:t>e</a:t>
            </a:r>
            <a:r>
              <a:rPr dirty="0">
                <a:latin typeface="Verdana" pitchFamily="34" charset="0"/>
                <a:ea typeface="Verdana" pitchFamily="34" charset="0"/>
                <a:cs typeface="Verdana" pitchFamily="34" charset="0"/>
              </a:rPr>
              <a:t>ving	</a:t>
            </a:r>
            <a:r>
              <a:rPr spc="-5" dirty="0">
                <a:latin typeface="Verdana" pitchFamily="34" charset="0"/>
                <a:ea typeface="Verdana" pitchFamily="34" charset="0"/>
                <a:cs typeface="Verdana" pitchFamily="34" charset="0"/>
              </a:rPr>
              <a:t>un</a:t>
            </a:r>
            <a:r>
              <a:rPr spc="-45" dirty="0">
                <a:latin typeface="Verdana" pitchFamily="34" charset="0"/>
                <a:ea typeface="Verdana" pitchFamily="34" charset="0"/>
                <a:cs typeface="Verdana" pitchFamily="34" charset="0"/>
              </a:rPr>
              <a:t>s</a:t>
            </a:r>
            <a:r>
              <a:rPr dirty="0">
                <a:latin typeface="Verdana" pitchFamily="34" charset="0"/>
                <a:ea typeface="Verdana" pitchFamily="34" charset="0"/>
                <a:cs typeface="Verdana" pitchFamily="34" charset="0"/>
              </a:rPr>
              <a:t>truc</a:t>
            </a:r>
            <a:r>
              <a:rPr spc="-10" dirty="0">
                <a:latin typeface="Verdana" pitchFamily="34" charset="0"/>
                <a:ea typeface="Verdana" pitchFamily="34" charset="0"/>
                <a:cs typeface="Verdana" pitchFamily="34" charset="0"/>
              </a:rPr>
              <a:t>t</a:t>
            </a:r>
            <a:r>
              <a:rPr spc="-5" dirty="0">
                <a:latin typeface="Verdana" pitchFamily="34" charset="0"/>
                <a:ea typeface="Verdana" pitchFamily="34" charset="0"/>
                <a:cs typeface="Verdana" pitchFamily="34" charset="0"/>
              </a:rPr>
              <a:t>u</a:t>
            </a:r>
            <a:r>
              <a:rPr spc="-45" dirty="0">
                <a:latin typeface="Verdana" pitchFamily="34" charset="0"/>
                <a:ea typeface="Verdana" pitchFamily="34" charset="0"/>
                <a:cs typeface="Verdana" pitchFamily="34" charset="0"/>
              </a:rPr>
              <a:t>r</a:t>
            </a:r>
            <a:r>
              <a:rPr dirty="0">
                <a:latin typeface="Verdana" pitchFamily="34" charset="0"/>
                <a:ea typeface="Verdana" pitchFamily="34" charset="0"/>
                <a:cs typeface="Verdana" pitchFamily="34" charset="0"/>
              </a:rPr>
              <a:t>ed	</a:t>
            </a:r>
            <a:r>
              <a:rPr spc="-5" dirty="0">
                <a:latin typeface="Verdana" pitchFamily="34" charset="0"/>
                <a:ea typeface="Verdana" pitchFamily="34" charset="0"/>
                <a:cs typeface="Verdana" pitchFamily="34" charset="0"/>
              </a:rPr>
              <a:t>d</a:t>
            </a:r>
            <a:r>
              <a:rPr spc="-20" dirty="0">
                <a:latin typeface="Verdana" pitchFamily="34" charset="0"/>
                <a:ea typeface="Verdana" pitchFamily="34" charset="0"/>
                <a:cs typeface="Verdana" pitchFamily="34" charset="0"/>
              </a:rPr>
              <a:t>a</a:t>
            </a:r>
            <a:r>
              <a:rPr spc="-30" dirty="0">
                <a:latin typeface="Verdana" pitchFamily="34" charset="0"/>
                <a:ea typeface="Verdana" pitchFamily="34" charset="0"/>
                <a:cs typeface="Verdana" pitchFamily="34" charset="0"/>
              </a:rPr>
              <a:t>t</a:t>
            </a:r>
            <a:r>
              <a:rPr spc="-15" dirty="0">
                <a:latin typeface="Verdana" pitchFamily="34" charset="0"/>
                <a:ea typeface="Verdana" pitchFamily="34" charset="0"/>
                <a:cs typeface="Verdana" pitchFamily="34" charset="0"/>
              </a:rPr>
              <a:t>a</a:t>
            </a:r>
            <a:r>
              <a:rPr dirty="0">
                <a:latin typeface="Verdana" pitchFamily="34" charset="0"/>
                <a:ea typeface="Verdana" pitchFamily="34" charset="0"/>
                <a:cs typeface="Verdana" pitchFamily="34" charset="0"/>
              </a:rPr>
              <a:t>-	</a:t>
            </a:r>
            <a:r>
              <a:rPr spc="-35" dirty="0">
                <a:latin typeface="Verdana" pitchFamily="34" charset="0"/>
                <a:ea typeface="Verdana" pitchFamily="34" charset="0"/>
                <a:cs typeface="Verdana" pitchFamily="34" charset="0"/>
              </a:rPr>
              <a:t>t</a:t>
            </a:r>
            <a:r>
              <a:rPr spc="-55" dirty="0">
                <a:latin typeface="Verdana" pitchFamily="34" charset="0"/>
                <a:ea typeface="Verdana" pitchFamily="34" charset="0"/>
                <a:cs typeface="Verdana" pitchFamily="34" charset="0"/>
              </a:rPr>
              <a:t>e</a:t>
            </a:r>
            <a:r>
              <a:rPr spc="-5" dirty="0">
                <a:latin typeface="Verdana" pitchFamily="34" charset="0"/>
                <a:ea typeface="Verdana" pitchFamily="34" charset="0"/>
                <a:cs typeface="Verdana" pitchFamily="34" charset="0"/>
              </a:rPr>
              <a:t>x</a:t>
            </a:r>
            <a:r>
              <a:rPr dirty="0">
                <a:latin typeface="Verdana" pitchFamily="34" charset="0"/>
                <a:ea typeface="Verdana" pitchFamily="34" charset="0"/>
                <a:cs typeface="Verdana" pitchFamily="34" charset="0"/>
              </a:rPr>
              <a:t>t	,	a</a:t>
            </a:r>
            <a:r>
              <a:rPr spc="-15" dirty="0">
                <a:latin typeface="Verdana" pitchFamily="34" charset="0"/>
                <a:ea typeface="Verdana" pitchFamily="34" charset="0"/>
                <a:cs typeface="Verdana" pitchFamily="34" charset="0"/>
              </a:rPr>
              <a:t>u</a:t>
            </a:r>
            <a:r>
              <a:rPr spc="-5" dirty="0">
                <a:latin typeface="Verdana" pitchFamily="34" charset="0"/>
                <a:ea typeface="Verdana" pitchFamily="34" charset="0"/>
                <a:cs typeface="Verdana" pitchFamily="34" charset="0"/>
              </a:rPr>
              <a:t>d</a:t>
            </a:r>
            <a:r>
              <a:rPr spc="-15" dirty="0">
                <a:latin typeface="Verdana" pitchFamily="34" charset="0"/>
                <a:ea typeface="Verdana" pitchFamily="34" charset="0"/>
                <a:cs typeface="Verdana" pitchFamily="34" charset="0"/>
              </a:rPr>
              <a:t>i</a:t>
            </a:r>
            <a:r>
              <a:rPr spc="-50" dirty="0">
                <a:latin typeface="Verdana" pitchFamily="34" charset="0"/>
                <a:ea typeface="Verdana" pitchFamily="34" charset="0"/>
                <a:cs typeface="Verdana" pitchFamily="34" charset="0"/>
              </a:rPr>
              <a:t>o</a:t>
            </a:r>
            <a:r>
              <a:rPr dirty="0">
                <a:latin typeface="Verdana" pitchFamily="34" charset="0"/>
                <a:ea typeface="Verdana" pitchFamily="34" charset="0"/>
                <a:cs typeface="Verdana" pitchFamily="34" charset="0"/>
              </a:rPr>
              <a:t>,	video  </a:t>
            </a:r>
            <a:r>
              <a:rPr spc="-15" dirty="0">
                <a:latin typeface="Verdana" pitchFamily="34" charset="0"/>
                <a:ea typeface="Verdana" pitchFamily="34" charset="0"/>
                <a:cs typeface="Verdana" pitchFamily="34" charset="0"/>
              </a:rPr>
              <a:t>etc.</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85953"/>
            <a:ext cx="7848600" cy="697230"/>
          </a:xfrm>
          <a:prstGeom prst="rect">
            <a:avLst/>
          </a:prstGeom>
        </p:spPr>
        <p:txBody>
          <a:bodyPr vert="horz" wrap="square" lIns="0" tIns="13335" rIns="0" bIns="0" rtlCol="0">
            <a:spAutoFit/>
          </a:bodyPr>
          <a:lstStyle/>
          <a:p>
            <a:pPr marL="12700">
              <a:lnSpc>
                <a:spcPct val="100000"/>
              </a:lnSpc>
              <a:spcBef>
                <a:spcPts val="105"/>
              </a:spcBef>
            </a:pPr>
            <a:r>
              <a:rPr spc="-20" dirty="0"/>
              <a:t>Data</a:t>
            </a:r>
            <a:r>
              <a:rPr spc="-65" dirty="0"/>
              <a:t> </a:t>
            </a:r>
            <a:r>
              <a:rPr spc="-10" dirty="0"/>
              <a:t>Processing</a:t>
            </a:r>
          </a:p>
        </p:txBody>
      </p:sp>
      <p:sp>
        <p:nvSpPr>
          <p:cNvPr id="3" name="object 3"/>
          <p:cNvSpPr txBox="1"/>
          <p:nvPr/>
        </p:nvSpPr>
        <p:spPr>
          <a:xfrm>
            <a:off x="535940" y="1073861"/>
            <a:ext cx="5524500" cy="290464"/>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pc="-5" dirty="0">
                <a:latin typeface="Verdana" pitchFamily="34" charset="0"/>
                <a:ea typeface="Verdana" pitchFamily="34" charset="0"/>
                <a:cs typeface="Verdana" pitchFamily="34" charset="0"/>
              </a:rPr>
              <a:t>Time </a:t>
            </a:r>
            <a:r>
              <a:rPr spc="-10" dirty="0">
                <a:latin typeface="Verdana" pitchFamily="34" charset="0"/>
                <a:ea typeface="Verdana" pitchFamily="34" charset="0"/>
                <a:cs typeface="Verdana" pitchFamily="34" charset="0"/>
              </a:rPr>
              <a:t>consuming </a:t>
            </a:r>
            <a:r>
              <a:rPr dirty="0">
                <a:latin typeface="Verdana" pitchFamily="34" charset="0"/>
                <a:ea typeface="Verdana" pitchFamily="34" charset="0"/>
                <a:cs typeface="Verdana" pitchFamily="34" charset="0"/>
              </a:rPr>
              <a:t>and</a:t>
            </a:r>
            <a:r>
              <a:rPr spc="5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laborious.</a:t>
            </a:r>
            <a:endParaRPr dirty="0">
              <a:latin typeface="Verdana" pitchFamily="34" charset="0"/>
              <a:ea typeface="Verdana" pitchFamily="34" charset="0"/>
              <a:cs typeface="Verdana" pitchFamily="34" charset="0"/>
            </a:endParaRPr>
          </a:p>
        </p:txBody>
      </p:sp>
      <p:sp>
        <p:nvSpPr>
          <p:cNvPr id="4" name="object 4"/>
          <p:cNvSpPr txBox="1"/>
          <p:nvPr/>
        </p:nvSpPr>
        <p:spPr>
          <a:xfrm>
            <a:off x="535940" y="1447800"/>
            <a:ext cx="8303260" cy="3245119"/>
          </a:xfrm>
          <a:prstGeom prst="rect">
            <a:avLst/>
          </a:prstGeom>
        </p:spPr>
        <p:txBody>
          <a:bodyPr vert="horz" wrap="square" lIns="0" tIns="13335" rIns="0" bIns="0" rtlCol="0">
            <a:spAutoFit/>
          </a:bodyPr>
          <a:lstStyle/>
          <a:p>
            <a:pPr marL="355600" indent="-342900">
              <a:spcBef>
                <a:spcPts val="105"/>
              </a:spcBef>
              <a:buFont typeface="Arial"/>
              <a:buChar char="•"/>
              <a:tabLst>
                <a:tab pos="354965" algn="l"/>
                <a:tab pos="355600" algn="l"/>
                <a:tab pos="1297305" algn="l"/>
                <a:tab pos="2483485" algn="l"/>
                <a:tab pos="3795395" algn="l"/>
                <a:tab pos="4612640" algn="l"/>
              </a:tabLst>
            </a:pPr>
            <a:r>
              <a:rPr spc="-5" dirty="0" smtClean="0">
                <a:latin typeface="Verdana" pitchFamily="34" charset="0"/>
                <a:ea typeface="Verdana" pitchFamily="34" charset="0"/>
                <a:cs typeface="Verdana" pitchFamily="34" charset="0"/>
              </a:rPr>
              <a:t>The</a:t>
            </a:r>
            <a:r>
              <a:rPr lang="en-US" spc="-5" dirty="0" smtClean="0">
                <a:latin typeface="Verdana" pitchFamily="34" charset="0"/>
                <a:ea typeface="Verdana" pitchFamily="34" charset="0"/>
                <a:cs typeface="Verdana" pitchFamily="34" charset="0"/>
              </a:rPr>
              <a:t> </a:t>
            </a:r>
            <a:r>
              <a:rPr spc="-20" dirty="0" smtClean="0">
                <a:latin typeface="Verdana" pitchFamily="34" charset="0"/>
                <a:ea typeface="Verdana" pitchFamily="34" charset="0"/>
                <a:cs typeface="Verdana" pitchFamily="34" charset="0"/>
              </a:rPr>
              <a:t>steps</a:t>
            </a:r>
            <a:r>
              <a:rPr lang="en-US" spc="-20"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which</a:t>
            </a:r>
            <a:r>
              <a:rPr lang="en-US" dirty="0" smtClean="0">
                <a:latin typeface="Verdana" pitchFamily="34" charset="0"/>
                <a:ea typeface="Verdana" pitchFamily="34" charset="0"/>
                <a:cs typeface="Verdana" pitchFamily="34" charset="0"/>
              </a:rPr>
              <a:t> </a:t>
            </a:r>
            <a:r>
              <a:rPr spc="-15" dirty="0" smtClean="0">
                <a:latin typeface="Verdana" pitchFamily="34" charset="0"/>
                <a:ea typeface="Verdana" pitchFamily="34" charset="0"/>
                <a:cs typeface="Verdana" pitchFamily="34" charset="0"/>
              </a:rPr>
              <a:t>we</a:t>
            </a:r>
            <a:r>
              <a:rPr lang="en-US" spc="-15"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discussed</a:t>
            </a:r>
            <a:r>
              <a:rPr lang="en-US" spc="-5" dirty="0" smtClean="0">
                <a:latin typeface="Verdana" pitchFamily="34" charset="0"/>
                <a:ea typeface="Verdana" pitchFamily="34" charset="0"/>
                <a:cs typeface="Verdana" pitchFamily="34" charset="0"/>
              </a:rPr>
              <a:t> </a:t>
            </a:r>
            <a:r>
              <a:rPr lang="en-US" spc="-80" dirty="0" smtClean="0">
                <a:latin typeface="Verdana" pitchFamily="34" charset="0"/>
                <a:ea typeface="Verdana" pitchFamily="34" charset="0"/>
                <a:cs typeface="Verdana" pitchFamily="34" charset="0"/>
              </a:rPr>
              <a:t>f</a:t>
            </a:r>
            <a:r>
              <a:rPr lang="en-US" spc="-5" dirty="0" smtClean="0">
                <a:latin typeface="Verdana" pitchFamily="34" charset="0"/>
                <a:ea typeface="Verdana" pitchFamily="34" charset="0"/>
                <a:cs typeface="Verdana" pitchFamily="34" charset="0"/>
              </a:rPr>
              <a:t>o</a:t>
            </a:r>
            <a:r>
              <a:rPr lang="en-US" dirty="0" smtClean="0">
                <a:latin typeface="Verdana" pitchFamily="34" charset="0"/>
                <a:ea typeface="Verdana" pitchFamily="34" charset="0"/>
                <a:cs typeface="Verdana" pitchFamily="34" charset="0"/>
              </a:rPr>
              <a:t>r </a:t>
            </a:r>
            <a:r>
              <a:rPr lang="en-US" spc="5" dirty="0" smtClean="0">
                <a:latin typeface="Verdana" pitchFamily="34" charset="0"/>
                <a:ea typeface="Verdana" pitchFamily="34" charset="0"/>
                <a:cs typeface="Verdana" pitchFamily="34" charset="0"/>
              </a:rPr>
              <a:t>d</a:t>
            </a:r>
            <a:r>
              <a:rPr lang="en-US" spc="-25" dirty="0" smtClean="0">
                <a:latin typeface="Verdana" pitchFamily="34" charset="0"/>
                <a:ea typeface="Verdana" pitchFamily="34" charset="0"/>
                <a:cs typeface="Verdana" pitchFamily="34" charset="0"/>
              </a:rPr>
              <a:t>a</a:t>
            </a:r>
            <a:r>
              <a:rPr lang="en-US" spc="-45"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a cleanin</a:t>
            </a:r>
            <a:r>
              <a:rPr lang="en-US" spc="35" dirty="0" smtClean="0">
                <a:latin typeface="Verdana" pitchFamily="34" charset="0"/>
                <a:ea typeface="Verdana" pitchFamily="34" charset="0"/>
                <a:cs typeface="Verdana" pitchFamily="34" charset="0"/>
              </a:rPr>
              <a:t>g</a:t>
            </a:r>
            <a:r>
              <a:rPr lang="en-US" dirty="0" smtClean="0">
                <a:latin typeface="Verdana" pitchFamily="34" charset="0"/>
                <a:ea typeface="Verdana" pitchFamily="34" charset="0"/>
                <a:cs typeface="Verdana" pitchFamily="34" charset="0"/>
              </a:rPr>
              <a:t>, </a:t>
            </a:r>
            <a:r>
              <a:rPr lang="en-US" spc="-45"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o </a:t>
            </a:r>
            <a:r>
              <a:rPr lang="en-US" spc="-5" dirty="0" smtClean="0">
                <a:latin typeface="Verdana" pitchFamily="34" charset="0"/>
                <a:ea typeface="Verdana" pitchFamily="34" charset="0"/>
                <a:cs typeface="Verdana" pitchFamily="34" charset="0"/>
              </a:rPr>
              <a:t>b</a:t>
            </a:r>
            <a:r>
              <a:rPr lang="en-US" dirty="0" smtClean="0">
                <a:latin typeface="Verdana" pitchFamily="34" charset="0"/>
                <a:ea typeface="Verdana" pitchFamily="34" charset="0"/>
                <a:cs typeface="Verdana" pitchFamily="34" charset="0"/>
              </a:rPr>
              <a:t>e </a:t>
            </a:r>
            <a:r>
              <a:rPr lang="en-US" spc="-5" dirty="0" smtClean="0">
                <a:latin typeface="Verdana" pitchFamily="34" charset="0"/>
                <a:ea typeface="Verdana" pitchFamily="34" charset="0"/>
                <a:cs typeface="Verdana" pitchFamily="34" charset="0"/>
              </a:rPr>
              <a:t>per</a:t>
            </a:r>
            <a:r>
              <a:rPr lang="en-US" spc="-85" dirty="0" smtClean="0">
                <a:latin typeface="Verdana" pitchFamily="34" charset="0"/>
                <a:ea typeface="Verdana" pitchFamily="34" charset="0"/>
                <a:cs typeface="Verdana" pitchFamily="34" charset="0"/>
              </a:rPr>
              <a:t>f</a:t>
            </a:r>
            <a:r>
              <a:rPr lang="en-US" spc="-5" dirty="0" smtClean="0">
                <a:latin typeface="Verdana" pitchFamily="34" charset="0"/>
                <a:ea typeface="Verdana" pitchFamily="34" charset="0"/>
                <a:cs typeface="Verdana" pitchFamily="34" charset="0"/>
              </a:rPr>
              <a:t>orme</a:t>
            </a:r>
            <a:r>
              <a:rPr lang="en-US" dirty="0" smtClean="0">
                <a:latin typeface="Verdana" pitchFamily="34" charset="0"/>
                <a:ea typeface="Verdana" pitchFamily="34" charset="0"/>
                <a:cs typeface="Verdana" pitchFamily="34" charset="0"/>
              </a:rPr>
              <a:t>d as </a:t>
            </a:r>
            <a:r>
              <a:rPr lang="en-US" spc="-5" dirty="0" smtClean="0">
                <a:latin typeface="Verdana" pitchFamily="34" charset="0"/>
                <a:ea typeface="Verdana" pitchFamily="34" charset="0"/>
                <a:cs typeface="Verdana" pitchFamily="34" charset="0"/>
              </a:rPr>
              <a:t>pe</a:t>
            </a:r>
            <a:r>
              <a:rPr lang="en-US" dirty="0" smtClean="0">
                <a:latin typeface="Verdana" pitchFamily="34" charset="0"/>
                <a:ea typeface="Verdana" pitchFamily="34" charset="0"/>
                <a:cs typeface="Verdana" pitchFamily="34" charset="0"/>
              </a:rPr>
              <a:t>r the </a:t>
            </a:r>
            <a:r>
              <a:rPr lang="en-US" spc="-10" dirty="0" smtClean="0">
                <a:latin typeface="Verdana" pitchFamily="34" charset="0"/>
                <a:ea typeface="Verdana" pitchFamily="34" charset="0"/>
                <a:cs typeface="Verdana" pitchFamily="34" charset="0"/>
              </a:rPr>
              <a:t>requirement.</a:t>
            </a:r>
            <a:endParaRPr lang="en-US" dirty="0" smtClean="0">
              <a:latin typeface="Verdana" pitchFamily="34" charset="0"/>
              <a:ea typeface="Verdana" pitchFamily="34" charset="0"/>
              <a:cs typeface="Verdana" pitchFamily="34" charset="0"/>
            </a:endParaRPr>
          </a:p>
          <a:p>
            <a:pPr marL="355600" indent="-342900">
              <a:spcBef>
                <a:spcPts val="105"/>
              </a:spcBef>
              <a:buFont typeface="Arial"/>
              <a:buChar char="•"/>
              <a:tabLst>
                <a:tab pos="354965" algn="l"/>
                <a:tab pos="355600" algn="l"/>
                <a:tab pos="1297305" algn="l"/>
                <a:tab pos="2483485" algn="l"/>
                <a:tab pos="3795395" algn="l"/>
                <a:tab pos="4612640" algn="l"/>
              </a:tabLst>
            </a:pPr>
            <a:endParaRPr lang="en-US" dirty="0" smtClean="0">
              <a:latin typeface="Verdana" pitchFamily="34" charset="0"/>
              <a:ea typeface="Verdana" pitchFamily="34" charset="0"/>
              <a:cs typeface="Verdana" pitchFamily="34" charset="0"/>
            </a:endParaRPr>
          </a:p>
          <a:p>
            <a:pPr marL="355600" indent="-342900">
              <a:lnSpc>
                <a:spcPct val="100000"/>
              </a:lnSpc>
              <a:spcBef>
                <a:spcPts val="770"/>
              </a:spcBef>
              <a:buFont typeface="Arial"/>
              <a:buChar char="•"/>
              <a:tabLst>
                <a:tab pos="354965" algn="l"/>
                <a:tab pos="355600" algn="l"/>
              </a:tabLst>
            </a:pPr>
            <a:r>
              <a:rPr lang="en-US" spc="-5" dirty="0" smtClean="0">
                <a:latin typeface="Verdana" pitchFamily="34" charset="0"/>
                <a:ea typeface="Verdana" pitchFamily="34" charset="0"/>
                <a:cs typeface="Verdana" pitchFamily="34" charset="0"/>
              </a:rPr>
              <a:t>Skills </a:t>
            </a:r>
            <a:r>
              <a:rPr lang="en-US" spc="-10" dirty="0" smtClean="0">
                <a:latin typeface="Verdana" pitchFamily="34" charset="0"/>
                <a:ea typeface="Verdana" pitchFamily="34" charset="0"/>
                <a:cs typeface="Verdana" pitchFamily="34" charset="0"/>
              </a:rPr>
              <a:t>required</a:t>
            </a:r>
            <a:r>
              <a:rPr lang="en-US" dirty="0" smtClean="0">
                <a:latin typeface="Verdana" pitchFamily="34" charset="0"/>
                <a:ea typeface="Verdana" pitchFamily="34" charset="0"/>
                <a:cs typeface="Verdana" pitchFamily="34" charset="0"/>
              </a:rPr>
              <a:t> </a:t>
            </a:r>
            <a:r>
              <a:rPr lang="en-US" spc="-15" dirty="0" smtClean="0">
                <a:latin typeface="Verdana" pitchFamily="34" charset="0"/>
                <a:ea typeface="Verdana" pitchFamily="34" charset="0"/>
                <a:cs typeface="Verdana" pitchFamily="34" charset="0"/>
              </a:rPr>
              <a:t>are</a:t>
            </a:r>
            <a:endParaRPr lang="en-US" dirty="0" smtClean="0">
              <a:latin typeface="Verdana" pitchFamily="34" charset="0"/>
              <a:ea typeface="Verdana" pitchFamily="34" charset="0"/>
              <a:cs typeface="Verdana" pitchFamily="34" charset="0"/>
            </a:endParaRPr>
          </a:p>
          <a:p>
            <a:pPr marL="1087438" lvl="2" indent="-274638">
              <a:spcBef>
                <a:spcPts val="770"/>
              </a:spcBef>
              <a:buFont typeface="Wingdings"/>
              <a:buChar char=""/>
              <a:tabLst>
                <a:tab pos="768985" algn="l"/>
              </a:tabLst>
            </a:pPr>
            <a:r>
              <a:rPr lang="en-US" spc="-5" dirty="0" smtClean="0">
                <a:latin typeface="Verdana" pitchFamily="34" charset="0"/>
                <a:ea typeface="Verdana" pitchFamily="34" charset="0"/>
                <a:cs typeface="Verdana" pitchFamily="34" charset="0"/>
              </a:rPr>
              <a:t>Coding Language- </a:t>
            </a:r>
            <a:r>
              <a:rPr lang="en-US" dirty="0" smtClean="0">
                <a:latin typeface="Verdana" pitchFamily="34" charset="0"/>
                <a:ea typeface="Verdana" pitchFamily="34" charset="0"/>
                <a:cs typeface="Verdana" pitchFamily="34" charset="0"/>
              </a:rPr>
              <a:t>R,</a:t>
            </a:r>
            <a:r>
              <a:rPr lang="en-US" spc="45" dirty="0" smtClean="0">
                <a:latin typeface="Verdana" pitchFamily="34" charset="0"/>
                <a:ea typeface="Verdana" pitchFamily="34" charset="0"/>
                <a:cs typeface="Verdana" pitchFamily="34" charset="0"/>
              </a:rPr>
              <a:t> </a:t>
            </a:r>
            <a:r>
              <a:rPr lang="en-US" spc="5" dirty="0" smtClean="0">
                <a:latin typeface="Verdana" pitchFamily="34" charset="0"/>
                <a:ea typeface="Verdana" pitchFamily="34" charset="0"/>
                <a:cs typeface="Verdana" pitchFamily="34" charset="0"/>
              </a:rPr>
              <a:t>Python</a:t>
            </a:r>
            <a:endParaRPr lang="en-US" dirty="0" smtClean="0">
              <a:latin typeface="Verdana" pitchFamily="34" charset="0"/>
              <a:ea typeface="Verdana" pitchFamily="34" charset="0"/>
              <a:cs typeface="Verdana" pitchFamily="34" charset="0"/>
            </a:endParaRPr>
          </a:p>
          <a:p>
            <a:pPr marL="1136650" lvl="2" indent="-324485">
              <a:spcBef>
                <a:spcPts val="770"/>
              </a:spcBef>
              <a:buFont typeface="Wingdings"/>
              <a:buChar char=""/>
              <a:tabLst>
                <a:tab pos="680085" algn="l"/>
              </a:tabLst>
            </a:pPr>
            <a:r>
              <a:rPr lang="en-US" spc="-20" dirty="0" smtClean="0">
                <a:latin typeface="Verdana" pitchFamily="34" charset="0"/>
                <a:ea typeface="Verdana" pitchFamily="34" charset="0"/>
                <a:cs typeface="Verdana" pitchFamily="34" charset="0"/>
              </a:rPr>
              <a:t>Data </a:t>
            </a:r>
            <a:r>
              <a:rPr lang="en-US" spc="-10" dirty="0" smtClean="0">
                <a:latin typeface="Verdana" pitchFamily="34" charset="0"/>
                <a:ea typeface="Verdana" pitchFamily="34" charset="0"/>
                <a:cs typeface="Verdana" pitchFamily="34" charset="0"/>
              </a:rPr>
              <a:t>Modification </a:t>
            </a:r>
            <a:r>
              <a:rPr lang="en-US" spc="-30" dirty="0" smtClean="0">
                <a:latin typeface="Verdana" pitchFamily="34" charset="0"/>
                <a:ea typeface="Verdana" pitchFamily="34" charset="0"/>
                <a:cs typeface="Verdana" pitchFamily="34" charset="0"/>
              </a:rPr>
              <a:t>Tools-</a:t>
            </a:r>
            <a:r>
              <a:rPr lang="en-US" spc="-30" dirty="0" err="1" smtClean="0">
                <a:latin typeface="Verdana" pitchFamily="34" charset="0"/>
                <a:ea typeface="Verdana" pitchFamily="34" charset="0"/>
                <a:cs typeface="Verdana" pitchFamily="34" charset="0"/>
              </a:rPr>
              <a:t>NumPy</a:t>
            </a:r>
            <a:r>
              <a:rPr lang="en-US" spc="-30"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 R,</a:t>
            </a:r>
            <a:r>
              <a:rPr lang="en-US" spc="110" dirty="0" smtClean="0">
                <a:latin typeface="Verdana" pitchFamily="34" charset="0"/>
                <a:ea typeface="Verdana" pitchFamily="34" charset="0"/>
                <a:cs typeface="Verdana" pitchFamily="34" charset="0"/>
              </a:rPr>
              <a:t> </a:t>
            </a:r>
            <a:r>
              <a:rPr lang="en-US" spc="-15" dirty="0" smtClean="0">
                <a:latin typeface="Verdana" pitchFamily="34" charset="0"/>
                <a:ea typeface="Verdana" pitchFamily="34" charset="0"/>
                <a:cs typeface="Verdana" pitchFamily="34" charset="0"/>
              </a:rPr>
              <a:t>Pandas</a:t>
            </a:r>
            <a:endParaRPr lang="en-US" dirty="0" smtClean="0">
              <a:latin typeface="Verdana" pitchFamily="34" charset="0"/>
              <a:ea typeface="Verdana" pitchFamily="34" charset="0"/>
              <a:cs typeface="Verdana" pitchFamily="34" charset="0"/>
            </a:endParaRPr>
          </a:p>
          <a:p>
            <a:pPr marL="812800" marR="5080" lvl="2">
              <a:spcBef>
                <a:spcPts val="765"/>
              </a:spcBef>
              <a:buFont typeface="Wingdings"/>
              <a:buChar char=""/>
              <a:tabLst>
                <a:tab pos="680085" algn="l"/>
                <a:tab pos="3022600" algn="l"/>
                <a:tab pos="6699250" algn="l"/>
                <a:tab pos="7299959" algn="l"/>
              </a:tabLst>
            </a:pPr>
            <a:r>
              <a:rPr lang="en-US" spc="-5" dirty="0" smtClean="0">
                <a:latin typeface="Verdana" pitchFamily="34" charset="0"/>
                <a:ea typeface="Verdana" pitchFamily="34" charset="0"/>
                <a:cs typeface="Verdana" pitchFamily="34" charset="0"/>
              </a:rPr>
              <a:t>  Di</a:t>
            </a:r>
            <a:r>
              <a:rPr lang="en-US" spc="-40"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tribu</a:t>
            </a:r>
            <a:r>
              <a:rPr lang="en-US" spc="-30"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ed P</a:t>
            </a:r>
            <a:r>
              <a:rPr lang="en-US" spc="-65" dirty="0" smtClean="0">
                <a:latin typeface="Verdana" pitchFamily="34" charset="0"/>
                <a:ea typeface="Verdana" pitchFamily="34" charset="0"/>
                <a:cs typeface="Verdana" pitchFamily="34" charset="0"/>
              </a:rPr>
              <a:t>r</a:t>
            </a:r>
            <a:r>
              <a:rPr lang="en-US" spc="-15" dirty="0" smtClean="0">
                <a:latin typeface="Verdana" pitchFamily="34" charset="0"/>
                <a:ea typeface="Verdana" pitchFamily="34" charset="0"/>
                <a:cs typeface="Verdana" pitchFamily="34" charset="0"/>
              </a:rPr>
              <a:t>o</a:t>
            </a:r>
            <a:r>
              <a:rPr lang="en-US" dirty="0" smtClean="0">
                <a:latin typeface="Verdana" pitchFamily="34" charset="0"/>
                <a:ea typeface="Verdana" pitchFamily="34" charset="0"/>
                <a:cs typeface="Verdana" pitchFamily="34" charset="0"/>
              </a:rPr>
              <a:t>ces</a:t>
            </a:r>
            <a:r>
              <a:rPr lang="en-US" spc="-15" dirty="0" smtClean="0">
                <a:latin typeface="Verdana" pitchFamily="34" charset="0"/>
                <a:ea typeface="Verdana" pitchFamily="34" charset="0"/>
                <a:cs typeface="Verdana" pitchFamily="34" charset="0"/>
              </a:rPr>
              <a:t>s</a:t>
            </a:r>
            <a:r>
              <a:rPr lang="en-US" dirty="0" smtClean="0">
                <a:latin typeface="Verdana" pitchFamily="34" charset="0"/>
                <a:ea typeface="Verdana" pitchFamily="34" charset="0"/>
                <a:cs typeface="Verdana" pitchFamily="34" charset="0"/>
              </a:rPr>
              <a:t>in</a:t>
            </a:r>
            <a:r>
              <a:rPr lang="en-US" spc="-10" dirty="0" smtClean="0">
                <a:latin typeface="Verdana" pitchFamily="34" charset="0"/>
                <a:ea typeface="Verdana" pitchFamily="34" charset="0"/>
                <a:cs typeface="Verdana" pitchFamily="34" charset="0"/>
              </a:rPr>
              <a:t>g-</a:t>
            </a:r>
            <a:r>
              <a:rPr lang="en-US" spc="-5" dirty="0" err="1" smtClean="0">
                <a:latin typeface="Verdana" pitchFamily="34" charset="0"/>
                <a:ea typeface="Verdana" pitchFamily="34" charset="0"/>
                <a:cs typeface="Verdana" pitchFamily="34" charset="0"/>
              </a:rPr>
              <a:t>Hadoo</a:t>
            </a:r>
            <a:r>
              <a:rPr lang="en-US" dirty="0" err="1" smtClean="0">
                <a:latin typeface="Verdana" pitchFamily="34" charset="0"/>
                <a:ea typeface="Verdana" pitchFamily="34" charset="0"/>
                <a:cs typeface="Verdana" pitchFamily="34" charset="0"/>
              </a:rPr>
              <a:t>p</a:t>
            </a:r>
            <a:r>
              <a:rPr lang="en-US" dirty="0" smtClean="0">
                <a:latin typeface="Verdana" pitchFamily="34" charset="0"/>
                <a:ea typeface="Verdana" pitchFamily="34" charset="0"/>
                <a:cs typeface="Verdana" pitchFamily="34" charset="0"/>
              </a:rPr>
              <a:t> , Map  </a:t>
            </a:r>
            <a:r>
              <a:rPr lang="en-US" spc="-10" dirty="0" smtClean="0">
                <a:latin typeface="Verdana" pitchFamily="34" charset="0"/>
                <a:ea typeface="Verdana" pitchFamily="34" charset="0"/>
                <a:cs typeface="Verdana" pitchFamily="34" charset="0"/>
              </a:rPr>
              <a:t>Reduce</a:t>
            </a:r>
            <a:endParaRPr lang="en-US" dirty="0" smtClean="0">
              <a:latin typeface="Verdana" pitchFamily="34" charset="0"/>
              <a:ea typeface="Verdana" pitchFamily="34" charset="0"/>
              <a:cs typeface="Verdana" pitchFamily="34" charset="0"/>
            </a:endParaRPr>
          </a:p>
          <a:p>
            <a:pPr marL="355600" indent="-342900">
              <a:spcBef>
                <a:spcPts val="105"/>
              </a:spcBef>
              <a:buFont typeface="Arial"/>
              <a:buChar char="•"/>
              <a:tabLst>
                <a:tab pos="354965" algn="l"/>
                <a:tab pos="355600" algn="l"/>
                <a:tab pos="1297305" algn="l"/>
                <a:tab pos="2483485" algn="l"/>
                <a:tab pos="3795395" algn="l"/>
                <a:tab pos="4612640" algn="l"/>
              </a:tabLst>
            </a:pPr>
            <a:endParaRPr lang="en-US" dirty="0" smtClean="0">
              <a:latin typeface="Verdana" pitchFamily="34" charset="0"/>
              <a:ea typeface="Verdana" pitchFamily="34" charset="0"/>
              <a:cs typeface="Verdana" pitchFamily="34" charset="0"/>
            </a:endParaRPr>
          </a:p>
          <a:p>
            <a:pPr marL="355600" indent="-342900">
              <a:spcBef>
                <a:spcPts val="105"/>
              </a:spcBef>
              <a:buFont typeface="Arial"/>
              <a:buChar char="•"/>
              <a:tabLst>
                <a:tab pos="354965" algn="l"/>
                <a:tab pos="355600" algn="l"/>
                <a:tab pos="1297305" algn="l"/>
                <a:tab pos="2483485" algn="l"/>
                <a:tab pos="3795395" algn="l"/>
                <a:tab pos="4612640" algn="l"/>
              </a:tabLst>
            </a:pPr>
            <a:endParaRPr lang="en-US" dirty="0" smtClean="0">
              <a:latin typeface="Verdana" pitchFamily="34" charset="0"/>
              <a:ea typeface="Verdana" pitchFamily="34" charset="0"/>
              <a:cs typeface="Verdana" pitchFamily="34" charset="0"/>
            </a:endParaRPr>
          </a:p>
          <a:p>
            <a:pPr marL="355600" indent="-342900">
              <a:lnSpc>
                <a:spcPct val="100000"/>
              </a:lnSpc>
              <a:spcBef>
                <a:spcPts val="105"/>
              </a:spcBef>
              <a:buFont typeface="Arial"/>
              <a:buChar char="•"/>
              <a:tabLst>
                <a:tab pos="354965" algn="l"/>
                <a:tab pos="355600" algn="l"/>
                <a:tab pos="1297305" algn="l"/>
                <a:tab pos="2483485" algn="l"/>
                <a:tab pos="3795395" algn="l"/>
                <a:tab pos="4612640" algn="l"/>
              </a:tabLst>
            </a:pP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linds(horizontal)">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260350"/>
            <a:ext cx="8074025" cy="4834657"/>
          </a:xfrm>
          <a:prstGeom prst="rect">
            <a:avLst/>
          </a:prstGeom>
        </p:spPr>
        <p:txBody>
          <a:bodyPr vert="horz" wrap="square" lIns="0" tIns="12700" rIns="0" bIns="0" rtlCol="0">
            <a:spAutoFit/>
          </a:bodyPr>
          <a:lstStyle/>
          <a:p>
            <a:pPr marL="1781175">
              <a:lnSpc>
                <a:spcPts val="3125"/>
              </a:lnSpc>
              <a:spcBef>
                <a:spcPts val="100"/>
              </a:spcBef>
            </a:pPr>
            <a:r>
              <a:rPr sz="2800" spc="-20" dirty="0">
                <a:latin typeface="Verdana" pitchFamily="34" charset="0"/>
                <a:ea typeface="Verdana" pitchFamily="34" charset="0"/>
                <a:cs typeface="Verdana" pitchFamily="34" charset="0"/>
              </a:rPr>
              <a:t>Data</a:t>
            </a:r>
            <a:r>
              <a:rPr sz="2800" spc="-25" dirty="0">
                <a:latin typeface="Verdana" pitchFamily="34" charset="0"/>
                <a:ea typeface="Verdana" pitchFamily="34" charset="0"/>
                <a:cs typeface="Verdana" pitchFamily="34" charset="0"/>
              </a:rPr>
              <a:t> </a:t>
            </a:r>
            <a:r>
              <a:rPr sz="2800" spc="-10" dirty="0">
                <a:latin typeface="Verdana" pitchFamily="34" charset="0"/>
                <a:ea typeface="Verdana" pitchFamily="34" charset="0"/>
                <a:cs typeface="Verdana" pitchFamily="34" charset="0"/>
              </a:rPr>
              <a:t>Exploration/Visualization</a:t>
            </a:r>
            <a:endParaRPr sz="2800" dirty="0">
              <a:latin typeface="Verdana" pitchFamily="34" charset="0"/>
              <a:ea typeface="Verdana" pitchFamily="34" charset="0"/>
              <a:cs typeface="Verdana" pitchFamily="34" charset="0"/>
            </a:endParaRPr>
          </a:p>
          <a:p>
            <a:pPr marL="355600" indent="-342900">
              <a:lnSpc>
                <a:spcPts val="3245"/>
              </a:lnSpc>
              <a:buFont typeface="Arial"/>
              <a:buChar char="•"/>
              <a:tabLst>
                <a:tab pos="354965" algn="l"/>
                <a:tab pos="355600" algn="l"/>
              </a:tabLst>
            </a:pPr>
            <a:endParaRPr lang="en-US" spc="-5" dirty="0" smtClean="0">
              <a:latin typeface="Verdana" pitchFamily="34" charset="0"/>
              <a:ea typeface="Verdana" pitchFamily="34" charset="0"/>
              <a:cs typeface="Verdana" pitchFamily="34" charset="0"/>
            </a:endParaRPr>
          </a:p>
          <a:p>
            <a:pPr marL="355600" indent="-342900">
              <a:lnSpc>
                <a:spcPts val="3245"/>
              </a:lnSpc>
              <a:buFont typeface="Arial"/>
              <a:buChar char="•"/>
              <a:tabLst>
                <a:tab pos="354965" algn="l"/>
                <a:tab pos="355600" algn="l"/>
              </a:tabLst>
            </a:pPr>
            <a:r>
              <a:rPr spc="-5" dirty="0" smtClean="0">
                <a:latin typeface="Verdana" pitchFamily="34" charset="0"/>
                <a:ea typeface="Verdana" pitchFamily="34" charset="0"/>
                <a:cs typeface="Verdana" pitchFamily="34" charset="0"/>
              </a:rPr>
              <a:t>Finds </a:t>
            </a:r>
            <a:r>
              <a:rPr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patterns </a:t>
            </a:r>
            <a:r>
              <a:rPr dirty="0">
                <a:latin typeface="Verdana" pitchFamily="34" charset="0"/>
                <a:ea typeface="Verdana" pitchFamily="34" charset="0"/>
                <a:cs typeface="Verdana" pitchFamily="34" charset="0"/>
              </a:rPr>
              <a:t>of the</a:t>
            </a:r>
            <a:r>
              <a:rPr spc="-30"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data.</a:t>
            </a:r>
            <a:endParaRPr dirty="0">
              <a:latin typeface="Verdana" pitchFamily="34" charset="0"/>
              <a:ea typeface="Verdana" pitchFamily="34" charset="0"/>
              <a:cs typeface="Verdana" pitchFamily="34" charset="0"/>
            </a:endParaRPr>
          </a:p>
          <a:p>
            <a:pPr marL="355600" marR="6985" indent="-342900">
              <a:lnSpc>
                <a:spcPts val="2880"/>
              </a:lnSpc>
              <a:spcBef>
                <a:spcPts val="700"/>
              </a:spcBef>
              <a:buFont typeface="Arial"/>
              <a:buChar char="•"/>
              <a:tabLst>
                <a:tab pos="354965" algn="l"/>
                <a:tab pos="355600" algn="l"/>
                <a:tab pos="1974214" algn="l"/>
                <a:tab pos="3062605" algn="l"/>
                <a:tab pos="3627754" algn="l"/>
                <a:tab pos="5779770" algn="l"/>
                <a:tab pos="6612255" algn="l"/>
              </a:tabLst>
            </a:pPr>
            <a:r>
              <a:rPr spc="-5" dirty="0" smtClean="0">
                <a:latin typeface="Verdana" pitchFamily="34" charset="0"/>
                <a:ea typeface="Verdana" pitchFamily="34" charset="0"/>
                <a:cs typeface="Verdana" pitchFamily="34" charset="0"/>
              </a:rPr>
              <a:t>Di</a:t>
            </a:r>
            <a:r>
              <a:rPr spc="-30" dirty="0" smtClean="0">
                <a:latin typeface="Verdana" pitchFamily="34" charset="0"/>
                <a:ea typeface="Verdana" pitchFamily="34" charset="0"/>
                <a:cs typeface="Verdana" pitchFamily="34" charset="0"/>
              </a:rPr>
              <a:t>f</a:t>
            </a:r>
            <a:r>
              <a:rPr spc="-80" dirty="0" smtClean="0">
                <a:latin typeface="Verdana" pitchFamily="34" charset="0"/>
                <a:ea typeface="Verdana" pitchFamily="34" charset="0"/>
                <a:cs typeface="Verdana" pitchFamily="34" charset="0"/>
              </a:rPr>
              <a:t>f</a:t>
            </a:r>
            <a:r>
              <a:rPr dirty="0" smtClean="0">
                <a:latin typeface="Verdana" pitchFamily="34" charset="0"/>
                <a:ea typeface="Verdana" pitchFamily="34" charset="0"/>
                <a:cs typeface="Verdana" pitchFamily="34" charset="0"/>
              </a:rPr>
              <a:t>e</a:t>
            </a:r>
            <a:r>
              <a:rPr spc="-40" dirty="0" smtClean="0">
                <a:latin typeface="Verdana" pitchFamily="34" charset="0"/>
                <a:ea typeface="Verdana" pitchFamily="34" charset="0"/>
                <a:cs typeface="Verdana" pitchFamily="34" charset="0"/>
              </a:rPr>
              <a:t>r</a:t>
            </a:r>
            <a:r>
              <a:rPr dirty="0" smtClean="0">
                <a:latin typeface="Verdana" pitchFamily="34" charset="0"/>
                <a:ea typeface="Verdana" pitchFamily="34" charset="0"/>
                <a:cs typeface="Verdana" pitchFamily="34" charset="0"/>
              </a:rPr>
              <a:t>e</a:t>
            </a:r>
            <a:r>
              <a:rPr spc="-30" dirty="0" smtClean="0">
                <a:latin typeface="Verdana" pitchFamily="34" charset="0"/>
                <a:ea typeface="Verdana" pitchFamily="34" charset="0"/>
                <a:cs typeface="Verdana" pitchFamily="34" charset="0"/>
              </a:rPr>
              <a:t>n</a:t>
            </a:r>
            <a:r>
              <a:rPr dirty="0"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types</a:t>
            </a:r>
            <a:r>
              <a:rPr lang="en-US" dirty="0" smtClean="0">
                <a:latin typeface="Verdana" pitchFamily="34" charset="0"/>
                <a:ea typeface="Verdana" pitchFamily="34" charset="0"/>
                <a:cs typeface="Verdana" pitchFamily="34" charset="0"/>
              </a:rPr>
              <a:t> </a:t>
            </a:r>
            <a:r>
              <a:rPr spc="-10" dirty="0" smtClean="0">
                <a:latin typeface="Verdana" pitchFamily="34" charset="0"/>
                <a:ea typeface="Verdana" pitchFamily="34" charset="0"/>
                <a:cs typeface="Verdana" pitchFamily="34" charset="0"/>
              </a:rPr>
              <a:t>o</a:t>
            </a:r>
            <a:r>
              <a:rPr dirty="0" smtClean="0">
                <a:latin typeface="Verdana" pitchFamily="34" charset="0"/>
                <a:ea typeface="Verdana" pitchFamily="34" charset="0"/>
                <a:cs typeface="Verdana" pitchFamily="34" charset="0"/>
              </a:rPr>
              <a:t>f</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visua</a:t>
            </a:r>
            <a:r>
              <a:rPr spc="-10" dirty="0" smtClean="0">
                <a:latin typeface="Verdana" pitchFamily="34" charset="0"/>
                <a:ea typeface="Verdana" pitchFamily="34" charset="0"/>
                <a:cs typeface="Verdana" pitchFamily="34" charset="0"/>
              </a:rPr>
              <a:t>l</a:t>
            </a:r>
            <a:r>
              <a:rPr dirty="0" smtClean="0">
                <a:latin typeface="Verdana" pitchFamily="34" charset="0"/>
                <a:ea typeface="Verdana" pitchFamily="34" charset="0"/>
                <a:cs typeface="Verdana" pitchFamily="34" charset="0"/>
              </a:rPr>
              <a:t>i</a:t>
            </a:r>
            <a:r>
              <a:rPr spc="-65" dirty="0" smtClean="0">
                <a:latin typeface="Verdana" pitchFamily="34" charset="0"/>
                <a:ea typeface="Verdana" pitchFamily="34" charset="0"/>
                <a:cs typeface="Verdana" pitchFamily="34" charset="0"/>
              </a:rPr>
              <a:t>z</a:t>
            </a:r>
            <a:r>
              <a:rPr spc="-2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tion</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and</a:t>
            </a:r>
            <a:r>
              <a:rPr lang="en-US" dirty="0" smtClean="0">
                <a:latin typeface="Verdana" pitchFamily="34" charset="0"/>
                <a:ea typeface="Verdana" pitchFamily="34" charset="0"/>
                <a:cs typeface="Verdana" pitchFamily="34" charset="0"/>
              </a:rPr>
              <a:t> </a:t>
            </a:r>
            <a:r>
              <a:rPr spc="-35" dirty="0" smtClean="0">
                <a:latin typeface="Verdana" pitchFamily="34" charset="0"/>
                <a:ea typeface="Verdana" pitchFamily="34" charset="0"/>
                <a:cs typeface="Verdana" pitchFamily="34" charset="0"/>
              </a:rPr>
              <a:t>s</a:t>
            </a:r>
            <a:r>
              <a:rPr spc="-45" dirty="0" smtClean="0">
                <a:latin typeface="Verdana" pitchFamily="34" charset="0"/>
                <a:ea typeface="Verdana" pitchFamily="34" charset="0"/>
                <a:cs typeface="Verdana" pitchFamily="34" charset="0"/>
              </a:rPr>
              <a:t>t</a:t>
            </a:r>
            <a:r>
              <a:rPr spc="-3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ti</a:t>
            </a:r>
            <a:r>
              <a:rPr spc="-40" dirty="0" smtClean="0">
                <a:latin typeface="Verdana" pitchFamily="34" charset="0"/>
                <a:ea typeface="Verdana" pitchFamily="34" charset="0"/>
                <a:cs typeface="Verdana" pitchFamily="34" charset="0"/>
              </a:rPr>
              <a:t>s</a:t>
            </a:r>
            <a:r>
              <a:rPr dirty="0" smtClean="0">
                <a:latin typeface="Verdana" pitchFamily="34" charset="0"/>
                <a:ea typeface="Verdana" pitchFamily="34" charset="0"/>
                <a:cs typeface="Verdana" pitchFamily="34" charset="0"/>
              </a:rPr>
              <a:t>t</a:t>
            </a:r>
            <a:r>
              <a:rPr spc="-15" dirty="0" smtClean="0">
                <a:latin typeface="Verdana" pitchFamily="34" charset="0"/>
                <a:ea typeface="Verdana" pitchFamily="34" charset="0"/>
                <a:cs typeface="Verdana" pitchFamily="34" charset="0"/>
              </a:rPr>
              <a:t>i</a:t>
            </a:r>
            <a:r>
              <a:rPr spc="-25" dirty="0" smtClean="0">
                <a:latin typeface="Verdana" pitchFamily="34" charset="0"/>
                <a:ea typeface="Verdana" pitchFamily="34" charset="0"/>
                <a:cs typeface="Verdana" pitchFamily="34" charset="0"/>
              </a:rPr>
              <a:t>c</a:t>
            </a:r>
            <a:r>
              <a:rPr dirty="0" smtClean="0">
                <a:latin typeface="Verdana" pitchFamily="34" charset="0"/>
                <a:ea typeface="Verdana" pitchFamily="34" charset="0"/>
                <a:cs typeface="Verdana" pitchFamily="34" charset="0"/>
              </a:rPr>
              <a:t>al</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techniques </a:t>
            </a:r>
            <a:r>
              <a:rPr spc="-15" dirty="0">
                <a:latin typeface="Verdana" pitchFamily="34" charset="0"/>
                <a:ea typeface="Verdana" pitchFamily="34" charset="0"/>
                <a:cs typeface="Verdana" pitchFamily="34" charset="0"/>
              </a:rPr>
              <a:t>are</a:t>
            </a:r>
            <a:r>
              <a:rPr spc="-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used.</a:t>
            </a:r>
            <a:endParaRPr dirty="0">
              <a:latin typeface="Verdana" pitchFamily="34" charset="0"/>
              <a:ea typeface="Verdana" pitchFamily="34" charset="0"/>
              <a:cs typeface="Verdana" pitchFamily="34" charset="0"/>
            </a:endParaRPr>
          </a:p>
          <a:p>
            <a:pPr marL="355600" marR="5080" indent="-342900">
              <a:lnSpc>
                <a:spcPts val="2880"/>
              </a:lnSpc>
              <a:spcBef>
                <a:spcPts val="720"/>
              </a:spcBef>
              <a:buFont typeface="Arial"/>
              <a:buChar char="•"/>
              <a:tabLst>
                <a:tab pos="354965" algn="l"/>
                <a:tab pos="355600" algn="l"/>
              </a:tabLst>
            </a:pPr>
            <a:r>
              <a:rPr spc="-15" dirty="0">
                <a:latin typeface="Verdana" pitchFamily="34" charset="0"/>
                <a:ea typeface="Verdana" pitchFamily="34" charset="0"/>
                <a:cs typeface="Verdana" pitchFamily="34" charset="0"/>
              </a:rPr>
              <a:t>Data </a:t>
            </a:r>
            <a:r>
              <a:rPr spc="-20" dirty="0">
                <a:latin typeface="Verdana" pitchFamily="34" charset="0"/>
                <a:ea typeface="Verdana" pitchFamily="34" charset="0"/>
                <a:cs typeface="Verdana" pitchFamily="34" charset="0"/>
              </a:rPr>
              <a:t>reveals </a:t>
            </a:r>
            <a:r>
              <a:rPr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trend through </a:t>
            </a:r>
            <a:r>
              <a:rPr spc="-25" dirty="0">
                <a:latin typeface="Verdana" pitchFamily="34" charset="0"/>
                <a:ea typeface="Verdana" pitchFamily="34" charset="0"/>
                <a:cs typeface="Verdana" pitchFamily="34" charset="0"/>
              </a:rPr>
              <a:t>different </a:t>
            </a:r>
            <a:r>
              <a:rPr spc="-15" dirty="0" smtClean="0">
                <a:latin typeface="Verdana" pitchFamily="34" charset="0"/>
                <a:ea typeface="Verdana" pitchFamily="34" charset="0"/>
                <a:cs typeface="Verdana" pitchFamily="34" charset="0"/>
              </a:rPr>
              <a:t>graphs</a:t>
            </a:r>
            <a:r>
              <a:rPr dirty="0" smtClean="0">
                <a:latin typeface="Verdana" pitchFamily="34" charset="0"/>
                <a:ea typeface="Verdana" pitchFamily="34" charset="0"/>
                <a:cs typeface="Verdana" pitchFamily="34" charset="0"/>
              </a:rPr>
              <a:t>,</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charts </a:t>
            </a:r>
            <a:r>
              <a:rPr dirty="0">
                <a:latin typeface="Verdana" pitchFamily="34" charset="0"/>
                <a:ea typeface="Verdana" pitchFamily="34" charset="0"/>
                <a:cs typeface="Verdana" pitchFamily="34" charset="0"/>
              </a:rPr>
              <a:t>and</a:t>
            </a:r>
            <a:r>
              <a:rPr spc="-2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analysis.</a:t>
            </a:r>
            <a:endParaRPr dirty="0">
              <a:latin typeface="Verdana" pitchFamily="34" charset="0"/>
              <a:ea typeface="Verdana" pitchFamily="34" charset="0"/>
              <a:cs typeface="Verdana" pitchFamily="34" charset="0"/>
            </a:endParaRPr>
          </a:p>
          <a:p>
            <a:pPr marL="355600" marR="8890" indent="-342900" algn="just">
              <a:lnSpc>
                <a:spcPts val="2880"/>
              </a:lnSpc>
              <a:spcBef>
                <a:spcPts val="725"/>
              </a:spcBef>
              <a:buFont typeface="Arial"/>
              <a:buChar char="•"/>
              <a:tabLst>
                <a:tab pos="354965" algn="l"/>
                <a:tab pos="355600" algn="l"/>
                <a:tab pos="1202690" algn="l"/>
                <a:tab pos="3776979" algn="l"/>
                <a:tab pos="4635500" algn="l"/>
                <a:tab pos="6882130" algn="l"/>
              </a:tabLst>
            </a:pPr>
            <a:r>
              <a:rPr spc="-35" dirty="0" smtClean="0">
                <a:latin typeface="Verdana" pitchFamily="34" charset="0"/>
                <a:ea typeface="Verdana" pitchFamily="34" charset="0"/>
                <a:cs typeface="Verdana" pitchFamily="34" charset="0"/>
              </a:rPr>
              <a:t>F</a:t>
            </a:r>
            <a:r>
              <a:rPr spc="-5" dirty="0" smtClean="0">
                <a:latin typeface="Verdana" pitchFamily="34" charset="0"/>
                <a:ea typeface="Verdana" pitchFamily="34" charset="0"/>
                <a:cs typeface="Verdana" pitchFamily="34" charset="0"/>
              </a:rPr>
              <a:t>o</a:t>
            </a:r>
            <a:r>
              <a:rPr dirty="0" smtClean="0">
                <a:latin typeface="Verdana" pitchFamily="34" charset="0"/>
                <a:ea typeface="Verdana" pitchFamily="34" charset="0"/>
                <a:cs typeface="Verdana" pitchFamily="34" charset="0"/>
              </a:rPr>
              <a:t>r</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und</a:t>
            </a:r>
            <a:r>
              <a:rPr spc="-20" dirty="0" smtClean="0">
                <a:latin typeface="Verdana" pitchFamily="34" charset="0"/>
                <a:ea typeface="Verdana" pitchFamily="34" charset="0"/>
                <a:cs typeface="Verdana" pitchFamily="34" charset="0"/>
              </a:rPr>
              <a:t>e</a:t>
            </a:r>
            <a:r>
              <a:rPr spc="-50" dirty="0" smtClean="0">
                <a:latin typeface="Verdana" pitchFamily="34" charset="0"/>
                <a:ea typeface="Verdana" pitchFamily="34" charset="0"/>
                <a:cs typeface="Verdana" pitchFamily="34" charset="0"/>
              </a:rPr>
              <a:t>r</a:t>
            </a:r>
            <a:r>
              <a:rPr spc="-35" dirty="0" smtClean="0">
                <a:latin typeface="Verdana" pitchFamily="34" charset="0"/>
                <a:ea typeface="Verdana" pitchFamily="34" charset="0"/>
                <a:cs typeface="Verdana" pitchFamily="34" charset="0"/>
              </a:rPr>
              <a:t>st</a:t>
            </a:r>
            <a:r>
              <a:rPr dirty="0" smtClean="0">
                <a:latin typeface="Verdana" pitchFamily="34" charset="0"/>
                <a:ea typeface="Verdana" pitchFamily="34" charset="0"/>
                <a:cs typeface="Verdana" pitchFamily="34" charset="0"/>
              </a:rPr>
              <a:t>and</a:t>
            </a:r>
            <a:r>
              <a:rPr spc="-10" dirty="0" smtClean="0">
                <a:latin typeface="Verdana" pitchFamily="34" charset="0"/>
                <a:ea typeface="Verdana" pitchFamily="34" charset="0"/>
                <a:cs typeface="Verdana" pitchFamily="34" charset="0"/>
              </a:rPr>
              <a:t>i</a:t>
            </a:r>
            <a:r>
              <a:rPr spc="-5" dirty="0" smtClean="0">
                <a:latin typeface="Verdana" pitchFamily="34" charset="0"/>
                <a:ea typeface="Verdana" pitchFamily="34" charset="0"/>
                <a:cs typeface="Verdana" pitchFamily="34" charset="0"/>
              </a:rPr>
              <a:t>n</a:t>
            </a:r>
            <a:r>
              <a:rPr dirty="0" smtClean="0">
                <a:latin typeface="Verdana" pitchFamily="34" charset="0"/>
                <a:ea typeface="Verdana" pitchFamily="34" charset="0"/>
                <a:cs typeface="Verdana" pitchFamily="34" charset="0"/>
              </a:rPr>
              <a:t>g</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the</a:t>
            </a:r>
            <a:r>
              <a:rPr lang="en-US" dirty="0" smtClean="0">
                <a:latin typeface="Verdana" pitchFamily="34" charset="0"/>
                <a:ea typeface="Verdana" pitchFamily="34" charset="0"/>
                <a:cs typeface="Verdana" pitchFamily="34" charset="0"/>
              </a:rPr>
              <a:t> </a:t>
            </a:r>
            <a:r>
              <a:rPr spc="-15" dirty="0" smtClean="0">
                <a:latin typeface="Verdana" pitchFamily="34" charset="0"/>
                <a:ea typeface="Verdana" pitchFamily="34" charset="0"/>
                <a:cs typeface="Verdana" pitchFamily="34" charset="0"/>
              </a:rPr>
              <a:t>v</a:t>
            </a:r>
            <a:r>
              <a:rPr dirty="0" smtClean="0">
                <a:latin typeface="Verdana" pitchFamily="34" charset="0"/>
                <a:ea typeface="Verdana" pitchFamily="34" charset="0"/>
                <a:cs typeface="Verdana" pitchFamily="34" charset="0"/>
              </a:rPr>
              <a:t>isual</a:t>
            </a:r>
            <a:r>
              <a:rPr spc="-15" dirty="0" smtClean="0">
                <a:latin typeface="Verdana" pitchFamily="34" charset="0"/>
                <a:ea typeface="Verdana" pitchFamily="34" charset="0"/>
                <a:cs typeface="Verdana" pitchFamily="34" charset="0"/>
              </a:rPr>
              <a:t>i</a:t>
            </a:r>
            <a:r>
              <a:rPr spc="-50" dirty="0" smtClean="0">
                <a:latin typeface="Verdana" pitchFamily="34" charset="0"/>
                <a:ea typeface="Verdana" pitchFamily="34" charset="0"/>
                <a:cs typeface="Verdana" pitchFamily="34" charset="0"/>
              </a:rPr>
              <a:t>z</a:t>
            </a:r>
            <a:r>
              <a:rPr spc="-25" dirty="0" smtClean="0">
                <a:latin typeface="Verdana" pitchFamily="34" charset="0"/>
                <a:ea typeface="Verdana" pitchFamily="34" charset="0"/>
                <a:cs typeface="Verdana" pitchFamily="34" charset="0"/>
              </a:rPr>
              <a:t>a</a:t>
            </a:r>
            <a:r>
              <a:rPr dirty="0" smtClean="0">
                <a:latin typeface="Verdana" pitchFamily="34" charset="0"/>
                <a:ea typeface="Verdana" pitchFamily="34" charset="0"/>
                <a:cs typeface="Verdana" pitchFamily="34" charset="0"/>
              </a:rPr>
              <a:t>tion</a:t>
            </a:r>
            <a:r>
              <a:rPr lang="en-US" dirty="0" smtClean="0">
                <a:latin typeface="Verdana" pitchFamily="34" charset="0"/>
                <a:ea typeface="Verdana" pitchFamily="34" charset="0"/>
                <a:cs typeface="Verdana" pitchFamily="34" charset="0"/>
              </a:rPr>
              <a:t> </a:t>
            </a:r>
            <a:r>
              <a:rPr spc="-5" dirty="0" smtClean="0">
                <a:latin typeface="Verdana" pitchFamily="34" charset="0"/>
                <a:ea typeface="Verdana" pitchFamily="34" charset="0"/>
                <a:cs typeface="Verdana" pitchFamily="34" charset="0"/>
              </a:rPr>
              <a:t>domain  </a:t>
            </a:r>
            <a:r>
              <a:rPr spc="-10" dirty="0">
                <a:latin typeface="Verdana" pitchFamily="34" charset="0"/>
                <a:ea typeface="Verdana" pitchFamily="34" charset="0"/>
                <a:cs typeface="Verdana" pitchFamily="34" charset="0"/>
              </a:rPr>
              <a:t>expertise </a:t>
            </a:r>
            <a:r>
              <a:rPr spc="-5" dirty="0">
                <a:latin typeface="Verdana" pitchFamily="34" charset="0"/>
                <a:ea typeface="Verdana" pitchFamily="34" charset="0"/>
                <a:cs typeface="Verdana" pitchFamily="34" charset="0"/>
              </a:rPr>
              <a:t>is</a:t>
            </a:r>
            <a:r>
              <a:rPr spc="-15" dirty="0">
                <a:latin typeface="Verdana" pitchFamily="34" charset="0"/>
                <a:ea typeface="Verdana" pitchFamily="34" charset="0"/>
                <a:cs typeface="Verdana" pitchFamily="34" charset="0"/>
              </a:rPr>
              <a:t> required</a:t>
            </a:r>
            <a:r>
              <a:rPr spc="-15" dirty="0" smtClean="0">
                <a:latin typeface="Verdana" pitchFamily="34" charset="0"/>
                <a:ea typeface="Verdana" pitchFamily="34" charset="0"/>
                <a:cs typeface="Verdana" pitchFamily="34" charset="0"/>
              </a:rPr>
              <a:t>.</a:t>
            </a:r>
            <a:endParaRPr lang="en-US" spc="-15" dirty="0" smtClean="0">
              <a:latin typeface="Verdana" pitchFamily="34" charset="0"/>
              <a:ea typeface="Verdana" pitchFamily="34" charset="0"/>
              <a:cs typeface="Verdana" pitchFamily="34" charset="0"/>
            </a:endParaRPr>
          </a:p>
          <a:p>
            <a:pPr marL="355600" indent="-342900">
              <a:lnSpc>
                <a:spcPct val="100000"/>
              </a:lnSpc>
              <a:spcBef>
                <a:spcPts val="20"/>
              </a:spcBef>
              <a:buFont typeface="Arial"/>
              <a:buChar char="•"/>
              <a:tabLst>
                <a:tab pos="354965" algn="l"/>
                <a:tab pos="355600" algn="l"/>
              </a:tabLst>
            </a:pPr>
            <a:endParaRPr lang="en-US" spc="-5" dirty="0" smtClean="0">
              <a:latin typeface="Verdana" pitchFamily="34" charset="0"/>
              <a:ea typeface="Verdana" pitchFamily="34" charset="0"/>
              <a:cs typeface="Verdana" pitchFamily="34" charset="0"/>
            </a:endParaRPr>
          </a:p>
          <a:p>
            <a:pPr marL="355600" indent="-342900">
              <a:lnSpc>
                <a:spcPct val="100000"/>
              </a:lnSpc>
              <a:spcBef>
                <a:spcPts val="20"/>
              </a:spcBef>
              <a:buFont typeface="Arial"/>
              <a:buChar char="•"/>
              <a:tabLst>
                <a:tab pos="354965" algn="l"/>
                <a:tab pos="355600" algn="l"/>
              </a:tabLst>
            </a:pPr>
            <a:r>
              <a:rPr spc="-5" dirty="0" smtClean="0">
                <a:latin typeface="Verdana" pitchFamily="34" charset="0"/>
                <a:ea typeface="Verdana" pitchFamily="34" charset="0"/>
                <a:cs typeface="Verdana" pitchFamily="34" charset="0"/>
              </a:rPr>
              <a:t>Skills </a:t>
            </a:r>
            <a:r>
              <a:rPr spc="-15" dirty="0">
                <a:latin typeface="Verdana" pitchFamily="34" charset="0"/>
                <a:ea typeface="Verdana" pitchFamily="34" charset="0"/>
                <a:cs typeface="Verdana" pitchFamily="34" charset="0"/>
              </a:rPr>
              <a:t>required</a:t>
            </a:r>
            <a:r>
              <a:rPr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701675" marR="6350" lvl="1" indent="-344805">
              <a:lnSpc>
                <a:spcPts val="2880"/>
              </a:lnSpc>
              <a:spcBef>
                <a:spcPts val="700"/>
              </a:spcBef>
              <a:buFont typeface="Wingdings"/>
              <a:buChar char=""/>
              <a:tabLst>
                <a:tab pos="702310" algn="l"/>
                <a:tab pos="2025650" algn="l"/>
                <a:tab pos="4696460" algn="l"/>
                <a:tab pos="6542405" algn="l"/>
                <a:tab pos="6861175" algn="l"/>
              </a:tabLst>
            </a:pPr>
            <a:r>
              <a:rPr spc="5" dirty="0" smtClean="0">
                <a:latin typeface="Verdana" pitchFamily="34" charset="0"/>
                <a:ea typeface="Verdana" pitchFamily="34" charset="0"/>
                <a:cs typeface="Verdana" pitchFamily="34" charset="0"/>
              </a:rPr>
              <a:t>P</a:t>
            </a:r>
            <a:r>
              <a:rPr dirty="0" smtClean="0">
                <a:latin typeface="Verdana" pitchFamily="34" charset="0"/>
                <a:ea typeface="Verdana" pitchFamily="34" charset="0"/>
                <a:cs typeface="Verdana" pitchFamily="34" charset="0"/>
              </a:rPr>
              <a:t>y</a:t>
            </a:r>
            <a:r>
              <a:rPr spc="10" dirty="0" smtClean="0">
                <a:latin typeface="Verdana" pitchFamily="34" charset="0"/>
                <a:ea typeface="Verdana" pitchFamily="34" charset="0"/>
                <a:cs typeface="Verdana" pitchFamily="34" charset="0"/>
              </a:rPr>
              <a:t>t</a:t>
            </a:r>
            <a:r>
              <a:rPr spc="-5" dirty="0" smtClean="0">
                <a:latin typeface="Verdana" pitchFamily="34" charset="0"/>
                <a:ea typeface="Verdana" pitchFamily="34" charset="0"/>
                <a:cs typeface="Verdana" pitchFamily="34" charset="0"/>
              </a:rPr>
              <a:t>ho</a:t>
            </a:r>
            <a:r>
              <a:rPr dirty="0" smtClean="0">
                <a:latin typeface="Verdana" pitchFamily="34" charset="0"/>
                <a:ea typeface="Verdana" pitchFamily="34" charset="0"/>
                <a:cs typeface="Verdana" pitchFamily="34" charset="0"/>
              </a:rPr>
              <a:t>n</a:t>
            </a: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uti</a:t>
            </a:r>
            <a:r>
              <a:rPr spc="-10" dirty="0" smtClean="0">
                <a:latin typeface="Verdana" pitchFamily="34" charset="0"/>
                <a:ea typeface="Verdana" pitchFamily="34" charset="0"/>
                <a:cs typeface="Verdana" pitchFamily="34" charset="0"/>
              </a:rPr>
              <a:t>l</a:t>
            </a:r>
            <a:r>
              <a:rPr dirty="0" smtClean="0">
                <a:latin typeface="Verdana" pitchFamily="34" charset="0"/>
                <a:ea typeface="Verdana" pitchFamily="34" charset="0"/>
                <a:cs typeface="Verdana" pitchFamily="34" charset="0"/>
              </a:rPr>
              <a:t>it</a:t>
            </a:r>
            <a:r>
              <a:rPr spc="-10" dirty="0" smtClean="0">
                <a:latin typeface="Verdana" pitchFamily="34" charset="0"/>
                <a:ea typeface="Verdana" pitchFamily="34" charset="0"/>
                <a:cs typeface="Verdana" pitchFamily="34" charset="0"/>
              </a:rPr>
              <a:t>i</a:t>
            </a:r>
            <a:r>
              <a:rPr dirty="0" smtClean="0">
                <a:latin typeface="Verdana" pitchFamily="34" charset="0"/>
                <a:ea typeface="Verdana" pitchFamily="34" charset="0"/>
                <a:cs typeface="Verdana" pitchFamily="34" charset="0"/>
              </a:rPr>
              <a:t>es</a:t>
            </a:r>
            <a:r>
              <a:rPr spc="5" dirty="0" smtClean="0">
                <a:latin typeface="Verdana" pitchFamily="34" charset="0"/>
                <a:ea typeface="Verdana" pitchFamily="34" charset="0"/>
                <a:cs typeface="Verdana" pitchFamily="34" charset="0"/>
              </a:rPr>
              <a:t>-</a:t>
            </a:r>
            <a:r>
              <a:rPr dirty="0" err="1" smtClean="0">
                <a:latin typeface="Verdana" pitchFamily="34" charset="0"/>
                <a:ea typeface="Verdana" pitchFamily="34" charset="0"/>
                <a:cs typeface="Verdana" pitchFamily="34" charset="0"/>
              </a:rPr>
              <a:t>N</a:t>
            </a:r>
            <a:r>
              <a:rPr spc="-20" dirty="0" err="1" smtClean="0">
                <a:latin typeface="Verdana" pitchFamily="34" charset="0"/>
                <a:ea typeface="Verdana" pitchFamily="34" charset="0"/>
                <a:cs typeface="Verdana" pitchFamily="34" charset="0"/>
              </a:rPr>
              <a:t>u</a:t>
            </a:r>
            <a:r>
              <a:rPr dirty="0" err="1" smtClean="0">
                <a:latin typeface="Verdana" pitchFamily="34" charset="0"/>
                <a:ea typeface="Verdana" pitchFamily="34" charset="0"/>
                <a:cs typeface="Verdana" pitchFamily="34" charset="0"/>
              </a:rPr>
              <a:t>m</a:t>
            </a:r>
            <a:r>
              <a:rPr spc="-15" dirty="0" err="1" smtClean="0">
                <a:latin typeface="Verdana" pitchFamily="34" charset="0"/>
                <a:ea typeface="Verdana" pitchFamily="34" charset="0"/>
                <a:cs typeface="Verdana" pitchFamily="34" charset="0"/>
              </a:rPr>
              <a:t>p</a:t>
            </a:r>
            <a:r>
              <a:rPr spc="-225" dirty="0" err="1" smtClean="0">
                <a:latin typeface="Verdana" pitchFamily="34" charset="0"/>
                <a:ea typeface="Verdana" pitchFamily="34" charset="0"/>
                <a:cs typeface="Verdana" pitchFamily="34" charset="0"/>
              </a:rPr>
              <a:t>y</a:t>
            </a:r>
            <a:r>
              <a:rPr dirty="0" smtClean="0">
                <a:latin typeface="Verdana" pitchFamily="34" charset="0"/>
                <a:ea typeface="Verdana" pitchFamily="34" charset="0"/>
                <a:cs typeface="Verdana" pitchFamily="34" charset="0"/>
              </a:rPr>
              <a:t>,</a:t>
            </a:r>
            <a:r>
              <a:rPr lang="en-US" dirty="0" smtClean="0">
                <a:latin typeface="Verdana" pitchFamily="34" charset="0"/>
                <a:ea typeface="Verdana" pitchFamily="34" charset="0"/>
                <a:cs typeface="Verdana" pitchFamily="34" charset="0"/>
              </a:rPr>
              <a:t> </a:t>
            </a:r>
            <a:r>
              <a:rPr dirty="0" err="1" smtClean="0">
                <a:latin typeface="Verdana" pitchFamily="34" charset="0"/>
                <a:ea typeface="Verdana" pitchFamily="34" charset="0"/>
                <a:cs typeface="Verdana" pitchFamily="34" charset="0"/>
              </a:rPr>
              <a:t>M</a:t>
            </a:r>
            <a:r>
              <a:rPr spc="-30" dirty="0" err="1" smtClean="0">
                <a:latin typeface="Verdana" pitchFamily="34" charset="0"/>
                <a:ea typeface="Verdana" pitchFamily="34" charset="0"/>
                <a:cs typeface="Verdana" pitchFamily="34" charset="0"/>
              </a:rPr>
              <a:t>a</a:t>
            </a:r>
            <a:r>
              <a:rPr dirty="0" err="1" smtClean="0">
                <a:latin typeface="Verdana" pitchFamily="34" charset="0"/>
                <a:ea typeface="Verdana" pitchFamily="34" charset="0"/>
                <a:cs typeface="Verdana" pitchFamily="34" charset="0"/>
              </a:rPr>
              <a:t>tplotl</a:t>
            </a:r>
            <a:r>
              <a:rPr spc="-15" dirty="0" err="1" smtClean="0">
                <a:latin typeface="Verdana" pitchFamily="34" charset="0"/>
                <a:ea typeface="Verdana" pitchFamily="34" charset="0"/>
                <a:cs typeface="Verdana" pitchFamily="34" charset="0"/>
              </a:rPr>
              <a:t>i</a:t>
            </a:r>
            <a:r>
              <a:rPr dirty="0" err="1" smtClean="0">
                <a:latin typeface="Verdana" pitchFamily="34" charset="0"/>
                <a:ea typeface="Verdana" pitchFamily="34" charset="0"/>
                <a:cs typeface="Verdana" pitchFamily="34" charset="0"/>
              </a:rPr>
              <a:t>b</a:t>
            </a:r>
            <a:r>
              <a:rPr dirty="0" smtClean="0">
                <a:latin typeface="Verdana" pitchFamily="34" charset="0"/>
                <a:ea typeface="Verdana" pitchFamily="34" charset="0"/>
                <a:cs typeface="Verdana" pitchFamily="34" charset="0"/>
              </a:rPr>
              <a:t>,</a:t>
            </a:r>
            <a:r>
              <a:rPr lang="en-US" dirty="0" smtClean="0">
                <a:latin typeface="Verdana" pitchFamily="34" charset="0"/>
                <a:ea typeface="Verdana" pitchFamily="34" charset="0"/>
                <a:cs typeface="Verdana" pitchFamily="34" charset="0"/>
              </a:rPr>
              <a:t> </a:t>
            </a:r>
            <a:r>
              <a:rPr spc="-65" dirty="0" smtClean="0">
                <a:latin typeface="Verdana" pitchFamily="34" charset="0"/>
                <a:ea typeface="Verdana" pitchFamily="34" charset="0"/>
                <a:cs typeface="Verdana" pitchFamily="34" charset="0"/>
              </a:rPr>
              <a:t>P</a:t>
            </a:r>
            <a:r>
              <a:rPr dirty="0" smtClean="0">
                <a:latin typeface="Verdana" pitchFamily="34" charset="0"/>
                <a:ea typeface="Verdana" pitchFamily="34" charset="0"/>
                <a:cs typeface="Verdana" pitchFamily="34" charset="0"/>
              </a:rPr>
              <a:t>andas</a:t>
            </a:r>
            <a:r>
              <a:rPr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Scipy</a:t>
            </a:r>
            <a:endParaRPr dirty="0">
              <a:latin typeface="Verdana" pitchFamily="34" charset="0"/>
              <a:ea typeface="Verdana" pitchFamily="34" charset="0"/>
              <a:cs typeface="Verdana" pitchFamily="34" charset="0"/>
            </a:endParaRPr>
          </a:p>
          <a:p>
            <a:pPr marL="659130" lvl="1" indent="-304165">
              <a:lnSpc>
                <a:spcPct val="100000"/>
              </a:lnSpc>
              <a:spcBef>
                <a:spcPts val="25"/>
              </a:spcBef>
              <a:buFont typeface="Wingdings"/>
              <a:buChar char=""/>
              <a:tabLst>
                <a:tab pos="659765" algn="l"/>
              </a:tabLst>
            </a:pPr>
            <a:r>
              <a:rPr lang="en-US" dirty="0" smtClean="0">
                <a:latin typeface="Verdana" pitchFamily="34" charset="0"/>
                <a:ea typeface="Verdana" pitchFamily="34" charset="0"/>
                <a:cs typeface="Verdana" pitchFamily="34" charset="0"/>
              </a:rPr>
              <a:t> </a:t>
            </a:r>
            <a:r>
              <a:rPr dirty="0" smtClean="0">
                <a:latin typeface="Verdana" pitchFamily="34" charset="0"/>
                <a:ea typeface="Verdana" pitchFamily="34" charset="0"/>
                <a:cs typeface="Verdana" pitchFamily="34" charset="0"/>
              </a:rPr>
              <a:t>R </a:t>
            </a:r>
            <a:r>
              <a:rPr spc="-5" dirty="0">
                <a:latin typeface="Verdana" pitchFamily="34" charset="0"/>
                <a:ea typeface="Verdana" pitchFamily="34" charset="0"/>
                <a:cs typeface="Verdana" pitchFamily="34" charset="0"/>
              </a:rPr>
              <a:t>utilities- GGplot2,</a:t>
            </a:r>
            <a:r>
              <a:rPr spc="-3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Dplyr</a:t>
            </a:r>
            <a:endParaRPr dirty="0">
              <a:latin typeface="Verdana" pitchFamily="34" charset="0"/>
              <a:ea typeface="Verdana" pitchFamily="34" charset="0"/>
              <a:cs typeface="Verdana" pitchFamily="34" charset="0"/>
            </a:endParaRPr>
          </a:p>
          <a:p>
            <a:pPr marL="659130" lvl="1" indent="-304165">
              <a:lnSpc>
                <a:spcPct val="100000"/>
              </a:lnSpc>
              <a:buFont typeface="Wingdings"/>
              <a:buChar char=""/>
              <a:tabLst>
                <a:tab pos="659765" algn="l"/>
              </a:tabLst>
            </a:pPr>
            <a:r>
              <a:rPr lang="en-US" spc="-10" dirty="0" smtClean="0">
                <a:latin typeface="Verdana" pitchFamily="34" charset="0"/>
                <a:ea typeface="Verdana" pitchFamily="34" charset="0"/>
                <a:cs typeface="Verdana" pitchFamily="34" charset="0"/>
              </a:rPr>
              <a:t> </a:t>
            </a:r>
            <a:r>
              <a:rPr spc="-10" dirty="0" smtClean="0">
                <a:latin typeface="Verdana" pitchFamily="34" charset="0"/>
                <a:ea typeface="Verdana" pitchFamily="34" charset="0"/>
                <a:cs typeface="Verdana" pitchFamily="34" charset="0"/>
              </a:rPr>
              <a:t>Statistics- </a:t>
            </a:r>
            <a:r>
              <a:rPr spc="-20" dirty="0">
                <a:latin typeface="Verdana" pitchFamily="34" charset="0"/>
                <a:ea typeface="Verdana" pitchFamily="34" charset="0"/>
                <a:cs typeface="Verdana" pitchFamily="34" charset="0"/>
              </a:rPr>
              <a:t>Inferential</a:t>
            </a:r>
            <a:r>
              <a:rPr spc="-6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Statistics</a:t>
            </a:r>
            <a:endParaRPr dirty="0">
              <a:latin typeface="Verdana" pitchFamily="34" charset="0"/>
              <a:ea typeface="Verdana" pitchFamily="34" charset="0"/>
              <a:cs typeface="Verdana" pitchFamily="34" charset="0"/>
            </a:endParaRPr>
          </a:p>
          <a:p>
            <a:pPr marL="659130" lvl="1" indent="-304165">
              <a:lnSpc>
                <a:spcPct val="100000"/>
              </a:lnSpc>
              <a:buFont typeface="Wingdings"/>
              <a:buChar char=""/>
              <a:tabLst>
                <a:tab pos="659765" algn="l"/>
              </a:tabLst>
            </a:pPr>
            <a:r>
              <a:rPr lang="en-US" spc="-15" dirty="0" smtClean="0">
                <a:latin typeface="Verdana" pitchFamily="34" charset="0"/>
                <a:ea typeface="Verdana" pitchFamily="34" charset="0"/>
                <a:cs typeface="Verdana" pitchFamily="34" charset="0"/>
              </a:rPr>
              <a:t> </a:t>
            </a:r>
            <a:r>
              <a:rPr spc="-15" dirty="0" smtClean="0">
                <a:latin typeface="Verdana" pitchFamily="34" charset="0"/>
                <a:ea typeface="Verdana" pitchFamily="34" charset="0"/>
                <a:cs typeface="Verdana" pitchFamily="34" charset="0"/>
              </a:rPr>
              <a:t>Data </a:t>
            </a:r>
            <a:r>
              <a:rPr spc="-10" dirty="0">
                <a:latin typeface="Verdana" pitchFamily="34" charset="0"/>
                <a:ea typeface="Verdana" pitchFamily="34" charset="0"/>
                <a:cs typeface="Verdana" pitchFamily="34" charset="0"/>
              </a:rPr>
              <a:t>Visualization-</a:t>
            </a:r>
            <a:r>
              <a:rPr spc="-20" dirty="0">
                <a:latin typeface="Verdana" pitchFamily="34" charset="0"/>
                <a:ea typeface="Verdana" pitchFamily="34" charset="0"/>
                <a:cs typeface="Verdana" pitchFamily="34" charset="0"/>
              </a:rPr>
              <a:t> </a:t>
            </a:r>
            <a:r>
              <a:rPr spc="-40" dirty="0">
                <a:latin typeface="Verdana" pitchFamily="34" charset="0"/>
                <a:ea typeface="Verdana" pitchFamily="34" charset="0"/>
                <a:cs typeface="Verdana" pitchFamily="34" charset="0"/>
              </a:rPr>
              <a:t>Tableau</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linds(horizontal)">
                                      <p:cBhvr>
                                        <p:cTn id="32" dur="500"/>
                                        <p:tgtEl>
                                          <p:spTgt spid="2">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blinds(horizontal)">
                                      <p:cBhvr>
                                        <p:cTn id="35" dur="500"/>
                                        <p:tgtEl>
                                          <p:spTgt spid="2">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blinds(horizontal)">
                                      <p:cBhvr>
                                        <p:cTn id="38" dur="500"/>
                                        <p:tgtEl>
                                          <p:spTgt spid="2">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Effect transition="in" filter="blinds(horizontal)">
                                      <p:cBhvr>
                                        <p:cTn id="41"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61899"/>
            <a:ext cx="8610600" cy="629018"/>
          </a:xfrm>
          <a:prstGeom prst="rect">
            <a:avLst/>
          </a:prstGeom>
        </p:spPr>
        <p:txBody>
          <a:bodyPr vert="horz" wrap="square" lIns="0" tIns="13335" rIns="0" bIns="0" rtlCol="0">
            <a:spAutoFit/>
          </a:bodyPr>
          <a:lstStyle/>
          <a:p>
            <a:pPr marL="12700">
              <a:lnSpc>
                <a:spcPct val="100000"/>
              </a:lnSpc>
              <a:spcBef>
                <a:spcPts val="105"/>
              </a:spcBef>
            </a:pPr>
            <a:r>
              <a:rPr sz="4000" spc="-25" dirty="0"/>
              <a:t>Data </a:t>
            </a:r>
            <a:r>
              <a:rPr sz="4000" spc="-5" dirty="0"/>
              <a:t>Analysis/Machine</a:t>
            </a:r>
            <a:r>
              <a:rPr sz="4000" spc="-25" dirty="0"/>
              <a:t> </a:t>
            </a:r>
            <a:r>
              <a:rPr sz="4000" spc="-5" dirty="0"/>
              <a:t>Learning</a:t>
            </a:r>
          </a:p>
        </p:txBody>
      </p:sp>
      <p:sp>
        <p:nvSpPr>
          <p:cNvPr id="3" name="object 3"/>
          <p:cNvSpPr txBox="1"/>
          <p:nvPr/>
        </p:nvSpPr>
        <p:spPr>
          <a:xfrm>
            <a:off x="535940" y="1537842"/>
            <a:ext cx="8074659" cy="3648306"/>
          </a:xfrm>
          <a:prstGeom prst="rect">
            <a:avLst/>
          </a:prstGeom>
        </p:spPr>
        <p:txBody>
          <a:bodyPr vert="horz" wrap="square" lIns="0" tIns="94615" rIns="0" bIns="0" rtlCol="0">
            <a:spAutoFit/>
          </a:bodyPr>
          <a:lstStyle/>
          <a:p>
            <a:pPr marL="355600" marR="5080" indent="-342900" algn="just">
              <a:lnSpc>
                <a:spcPct val="80000"/>
              </a:lnSpc>
              <a:spcBef>
                <a:spcPts val="745"/>
              </a:spcBef>
              <a:buFont typeface="Arial"/>
              <a:buChar char="•"/>
              <a:tabLst>
                <a:tab pos="355600" algn="l"/>
              </a:tabLst>
            </a:pPr>
            <a:r>
              <a:rPr dirty="0">
                <a:latin typeface="Verdana" pitchFamily="34" charset="0"/>
                <a:ea typeface="Verdana" pitchFamily="34" charset="0"/>
                <a:cs typeface="Verdana" pitchFamily="34" charset="0"/>
              </a:rPr>
              <a:t>Its </a:t>
            </a:r>
            <a:r>
              <a:rPr spc="-10" dirty="0">
                <a:latin typeface="Verdana" pitchFamily="34" charset="0"/>
                <a:ea typeface="Verdana" pitchFamily="34" charset="0"/>
                <a:cs typeface="Verdana" pitchFamily="34" charset="0"/>
              </a:rPr>
              <a:t>objective </a:t>
            </a:r>
            <a:r>
              <a:rPr dirty="0">
                <a:latin typeface="Verdana" pitchFamily="34" charset="0"/>
                <a:ea typeface="Verdana" pitchFamily="34" charset="0"/>
                <a:cs typeface="Verdana" pitchFamily="34" charset="0"/>
              </a:rPr>
              <a:t>is </a:t>
            </a:r>
            <a:r>
              <a:rPr spc="-15"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do </a:t>
            </a:r>
            <a:r>
              <a:rPr spc="-10" dirty="0">
                <a:latin typeface="Verdana" pitchFamily="34" charset="0"/>
                <a:ea typeface="Verdana" pitchFamily="34" charset="0"/>
                <a:cs typeface="Verdana" pitchFamily="34" charset="0"/>
              </a:rPr>
              <a:t>the in-depth </a:t>
            </a:r>
            <a:r>
              <a:rPr dirty="0">
                <a:latin typeface="Verdana" pitchFamily="34" charset="0"/>
                <a:ea typeface="Verdana" pitchFamily="34" charset="0"/>
                <a:cs typeface="Verdana" pitchFamily="34" charset="0"/>
              </a:rPr>
              <a:t>analytics , </a:t>
            </a:r>
            <a:r>
              <a:rPr spc="-5" dirty="0">
                <a:latin typeface="Verdana" pitchFamily="34" charset="0"/>
                <a:ea typeface="Verdana" pitchFamily="34" charset="0"/>
                <a:cs typeface="Verdana" pitchFamily="34" charset="0"/>
              </a:rPr>
              <a:t>mainly </a:t>
            </a:r>
            <a:r>
              <a:rPr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creation </a:t>
            </a:r>
            <a:r>
              <a:rPr dirty="0">
                <a:latin typeface="Verdana" pitchFamily="34" charset="0"/>
                <a:ea typeface="Verdana" pitchFamily="34" charset="0"/>
                <a:cs typeface="Verdana" pitchFamily="34" charset="0"/>
              </a:rPr>
              <a:t>of </a:t>
            </a:r>
            <a:r>
              <a:rPr spc="-20" dirty="0">
                <a:latin typeface="Verdana" pitchFamily="34" charset="0"/>
                <a:ea typeface="Verdana" pitchFamily="34" charset="0"/>
                <a:cs typeface="Verdana" pitchFamily="34" charset="0"/>
              </a:rPr>
              <a:t>relevant </a:t>
            </a:r>
            <a:r>
              <a:rPr spc="-5" dirty="0">
                <a:latin typeface="Verdana" pitchFamily="34" charset="0"/>
                <a:ea typeface="Verdana" pitchFamily="34" charset="0"/>
                <a:cs typeface="Verdana" pitchFamily="34" charset="0"/>
              </a:rPr>
              <a:t>machine learning </a:t>
            </a:r>
            <a:r>
              <a:rPr dirty="0">
                <a:latin typeface="Verdana" pitchFamily="34" charset="0"/>
                <a:ea typeface="Verdana" pitchFamily="34" charset="0"/>
                <a:cs typeface="Verdana" pitchFamily="34" charset="0"/>
              </a:rPr>
              <a:t>models </a:t>
            </a:r>
            <a:r>
              <a:rPr spc="-5" dirty="0">
                <a:latin typeface="Verdana" pitchFamily="34" charset="0"/>
                <a:ea typeface="Verdana" pitchFamily="34" charset="0"/>
                <a:cs typeface="Verdana" pitchFamily="34" charset="0"/>
              </a:rPr>
              <a:t>such </a:t>
            </a:r>
            <a:r>
              <a:rPr spc="-10" dirty="0">
                <a:latin typeface="Verdana" pitchFamily="34" charset="0"/>
                <a:ea typeface="Verdana" pitchFamily="34" charset="0"/>
                <a:cs typeface="Verdana" pitchFamily="34" charset="0"/>
              </a:rPr>
              <a:t>as  predictive </a:t>
            </a:r>
            <a:r>
              <a:rPr dirty="0">
                <a:latin typeface="Verdana" pitchFamily="34" charset="0"/>
                <a:ea typeface="Verdana" pitchFamily="34" charset="0"/>
                <a:cs typeface="Verdana" pitchFamily="34" charset="0"/>
              </a:rPr>
              <a:t>model or </a:t>
            </a:r>
            <a:r>
              <a:rPr spc="-5" dirty="0">
                <a:latin typeface="Verdana" pitchFamily="34" charset="0"/>
                <a:ea typeface="Verdana" pitchFamily="34" charset="0"/>
                <a:cs typeface="Verdana" pitchFamily="34" charset="0"/>
              </a:rPr>
              <a:t>algorithm</a:t>
            </a:r>
            <a:r>
              <a:rPr spc="-1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development.</a:t>
            </a:r>
            <a:endParaRPr dirty="0">
              <a:latin typeface="Verdana" pitchFamily="34" charset="0"/>
              <a:ea typeface="Verdana" pitchFamily="34" charset="0"/>
              <a:cs typeface="Verdana" pitchFamily="34" charset="0"/>
            </a:endParaRPr>
          </a:p>
          <a:p>
            <a:pPr marL="355600" marR="5715" indent="-342900" algn="just">
              <a:lnSpc>
                <a:spcPts val="2590"/>
              </a:lnSpc>
              <a:spcBef>
                <a:spcPts val="630"/>
              </a:spcBef>
              <a:buFont typeface="Arial"/>
              <a:buChar char="•"/>
              <a:tabLst>
                <a:tab pos="355600" algn="l"/>
              </a:tabLst>
            </a:pPr>
            <a:r>
              <a:rPr spc="-10" dirty="0">
                <a:latin typeface="Verdana" pitchFamily="34" charset="0"/>
                <a:ea typeface="Verdana" pitchFamily="34" charset="0"/>
                <a:cs typeface="Verdana" pitchFamily="34" charset="0"/>
              </a:rPr>
              <a:t>Second objective </a:t>
            </a:r>
            <a:r>
              <a:rPr spc="-5" dirty="0">
                <a:latin typeface="Verdana" pitchFamily="34" charset="0"/>
                <a:ea typeface="Verdana" pitchFamily="34" charset="0"/>
                <a:cs typeface="Verdana" pitchFamily="34" charset="0"/>
              </a:rPr>
              <a:t>is </a:t>
            </a:r>
            <a:r>
              <a:rPr dirty="0">
                <a:latin typeface="Verdana" pitchFamily="34" charset="0"/>
                <a:ea typeface="Verdana" pitchFamily="34" charset="0"/>
                <a:cs typeface="Verdana" pitchFamily="34" charset="0"/>
              </a:rPr>
              <a:t>it </a:t>
            </a:r>
            <a:r>
              <a:rPr spc="-20" dirty="0">
                <a:latin typeface="Verdana" pitchFamily="34" charset="0"/>
                <a:ea typeface="Verdana" pitchFamily="34" charset="0"/>
                <a:cs typeface="Verdana" pitchFamily="34" charset="0"/>
              </a:rPr>
              <a:t>evaluates </a:t>
            </a:r>
            <a:r>
              <a:rPr dirty="0">
                <a:latin typeface="Verdana" pitchFamily="34" charset="0"/>
                <a:ea typeface="Verdana" pitchFamily="34" charset="0"/>
                <a:cs typeface="Verdana" pitchFamily="34" charset="0"/>
              </a:rPr>
              <a:t>and </a:t>
            </a:r>
            <a:r>
              <a:rPr spc="-20" dirty="0">
                <a:latin typeface="Verdana" pitchFamily="34" charset="0"/>
                <a:ea typeface="Verdana" pitchFamily="34" charset="0"/>
                <a:cs typeface="Verdana" pitchFamily="34" charset="0"/>
              </a:rPr>
              <a:t>refine </a:t>
            </a:r>
            <a:r>
              <a:rPr dirty="0">
                <a:latin typeface="Verdana" pitchFamily="34" charset="0"/>
                <a:ea typeface="Verdana" pitchFamily="34" charset="0"/>
                <a:cs typeface="Verdana" pitchFamily="34" charset="0"/>
              </a:rPr>
              <a:t>the </a:t>
            </a:r>
            <a:r>
              <a:rPr spc="-5" dirty="0">
                <a:latin typeface="Verdana" pitchFamily="34" charset="0"/>
                <a:ea typeface="Verdana" pitchFamily="34" charset="0"/>
                <a:cs typeface="Verdana" pitchFamily="34" charset="0"/>
              </a:rPr>
              <a:t>model.  This </a:t>
            </a:r>
            <a:r>
              <a:rPr spc="-15" dirty="0">
                <a:latin typeface="Verdana" pitchFamily="34" charset="0"/>
                <a:ea typeface="Verdana" pitchFamily="34" charset="0"/>
                <a:cs typeface="Verdana" pitchFamily="34" charset="0"/>
              </a:rPr>
              <a:t>involves  </a:t>
            </a:r>
            <a:r>
              <a:rPr spc="-5" dirty="0">
                <a:latin typeface="Verdana" pitchFamily="34" charset="0"/>
                <a:ea typeface="Verdana" pitchFamily="34" charset="0"/>
                <a:cs typeface="Verdana" pitchFamily="34" charset="0"/>
              </a:rPr>
              <a:t>multiple </a:t>
            </a:r>
            <a:r>
              <a:rPr spc="-10" dirty="0">
                <a:latin typeface="Verdana" pitchFamily="34" charset="0"/>
                <a:ea typeface="Verdana" pitchFamily="34" charset="0"/>
                <a:cs typeface="Verdana" pitchFamily="34" charset="0"/>
              </a:rPr>
              <a:t>sessions </a:t>
            </a:r>
            <a:r>
              <a:rPr spc="-5" dirty="0">
                <a:latin typeface="Verdana" pitchFamily="34" charset="0"/>
                <a:ea typeface="Verdana" pitchFamily="34" charset="0"/>
                <a:cs typeface="Verdana" pitchFamily="34" charset="0"/>
              </a:rPr>
              <a:t>of </a:t>
            </a:r>
            <a:r>
              <a:rPr spc="-10" dirty="0">
                <a:latin typeface="Verdana" pitchFamily="34" charset="0"/>
                <a:ea typeface="Verdana" pitchFamily="34" charset="0"/>
                <a:cs typeface="Verdana" pitchFamily="34" charset="0"/>
              </a:rPr>
              <a:t>evaluation and  optimization</a:t>
            </a:r>
            <a:r>
              <a:rPr spc="-3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cycles.</a:t>
            </a:r>
            <a:endParaRPr dirty="0">
              <a:latin typeface="Verdana" pitchFamily="34" charset="0"/>
              <a:ea typeface="Verdana" pitchFamily="34" charset="0"/>
              <a:cs typeface="Verdana" pitchFamily="34" charset="0"/>
            </a:endParaRPr>
          </a:p>
          <a:p>
            <a:pPr marL="355600" marR="6350" indent="-342900" algn="just">
              <a:lnSpc>
                <a:spcPts val="2590"/>
              </a:lnSpc>
              <a:spcBef>
                <a:spcPts val="655"/>
              </a:spcBef>
              <a:buFont typeface="Arial"/>
              <a:buChar char="•"/>
              <a:tabLst>
                <a:tab pos="355600" algn="l"/>
              </a:tabLst>
            </a:pPr>
            <a:r>
              <a:rPr spc="-5" dirty="0">
                <a:latin typeface="Verdana" pitchFamily="34" charset="0"/>
                <a:ea typeface="Verdana" pitchFamily="34" charset="0"/>
                <a:cs typeface="Verdana" pitchFamily="34" charset="0"/>
              </a:rPr>
              <a:t>The </a:t>
            </a:r>
            <a:r>
              <a:rPr spc="-15" dirty="0">
                <a:latin typeface="Verdana" pitchFamily="34" charset="0"/>
                <a:ea typeface="Verdana" pitchFamily="34" charset="0"/>
                <a:cs typeface="Verdana" pitchFamily="34" charset="0"/>
              </a:rPr>
              <a:t>accuracy </a:t>
            </a:r>
            <a:r>
              <a:rPr dirty="0">
                <a:latin typeface="Verdana" pitchFamily="34" charset="0"/>
                <a:ea typeface="Verdana" pitchFamily="34" charset="0"/>
                <a:cs typeface="Verdana" pitchFamily="34" charset="0"/>
              </a:rPr>
              <a:t>of </a:t>
            </a:r>
            <a:r>
              <a:rPr spc="-10" dirty="0">
                <a:latin typeface="Verdana" pitchFamily="34" charset="0"/>
                <a:ea typeface="Verdana" pitchFamily="34" charset="0"/>
                <a:cs typeface="Verdana" pitchFamily="34" charset="0"/>
              </a:rPr>
              <a:t>algorithm </a:t>
            </a:r>
            <a:r>
              <a:rPr spc="-15"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be </a:t>
            </a:r>
            <a:r>
              <a:rPr spc="-10" dirty="0">
                <a:latin typeface="Verdana" pitchFamily="34" charset="0"/>
                <a:ea typeface="Verdana" pitchFamily="34" charset="0"/>
                <a:cs typeface="Verdana" pitchFamily="34" charset="0"/>
              </a:rPr>
              <a:t>increased </a:t>
            </a:r>
            <a:r>
              <a:rPr spc="-15" dirty="0">
                <a:latin typeface="Verdana" pitchFamily="34" charset="0"/>
                <a:ea typeface="Verdana" pitchFamily="34" charset="0"/>
                <a:cs typeface="Verdana" pitchFamily="34" charset="0"/>
              </a:rPr>
              <a:t>by </a:t>
            </a:r>
            <a:r>
              <a:rPr spc="-10" dirty="0">
                <a:latin typeface="Verdana" pitchFamily="34" charset="0"/>
                <a:ea typeface="Verdana" pitchFamily="34" charset="0"/>
                <a:cs typeface="Verdana" pitchFamily="34" charset="0"/>
              </a:rPr>
              <a:t>training </a:t>
            </a:r>
            <a:r>
              <a:rPr dirty="0">
                <a:latin typeface="Verdana" pitchFamily="34" charset="0"/>
                <a:ea typeface="Verdana" pitchFamily="34" charset="0"/>
                <a:cs typeface="Verdana" pitchFamily="34" charset="0"/>
              </a:rPr>
              <a:t>it  with </a:t>
            </a:r>
            <a:r>
              <a:rPr spc="-10" dirty="0">
                <a:latin typeface="Verdana" pitchFamily="34" charset="0"/>
                <a:ea typeface="Verdana" pitchFamily="34" charset="0"/>
                <a:cs typeface="Verdana" pitchFamily="34" charset="0"/>
              </a:rPr>
              <a:t>fresh ingestion </a:t>
            </a:r>
            <a:r>
              <a:rPr dirty="0">
                <a:latin typeface="Verdana" pitchFamily="34" charset="0"/>
                <a:ea typeface="Verdana" pitchFamily="34" charset="0"/>
                <a:cs typeface="Verdana" pitchFamily="34" charset="0"/>
              </a:rPr>
              <a:t>of </a:t>
            </a:r>
            <a:r>
              <a:rPr spc="-15" dirty="0">
                <a:latin typeface="Verdana" pitchFamily="34" charset="0"/>
                <a:ea typeface="Verdana" pitchFamily="34" charset="0"/>
                <a:cs typeface="Verdana" pitchFamily="34" charset="0"/>
              </a:rPr>
              <a:t>data, </a:t>
            </a:r>
            <a:r>
              <a:rPr dirty="0">
                <a:latin typeface="Verdana" pitchFamily="34" charset="0"/>
                <a:ea typeface="Verdana" pitchFamily="34" charset="0"/>
                <a:cs typeface="Verdana" pitchFamily="34" charset="0"/>
              </a:rPr>
              <a:t>minimizing </a:t>
            </a:r>
            <a:r>
              <a:rPr spc="-5" dirty="0">
                <a:latin typeface="Verdana" pitchFamily="34" charset="0"/>
                <a:ea typeface="Verdana" pitchFamily="34" charset="0"/>
                <a:cs typeface="Verdana" pitchFamily="34" charset="0"/>
              </a:rPr>
              <a:t>losses</a:t>
            </a:r>
            <a:r>
              <a:rPr spc="-60"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etc</a:t>
            </a:r>
            <a:r>
              <a:rPr spc="-20" dirty="0" smtClean="0">
                <a:latin typeface="Verdana" pitchFamily="34" charset="0"/>
                <a:ea typeface="Verdana" pitchFamily="34" charset="0"/>
                <a:cs typeface="Verdana" pitchFamily="34" charset="0"/>
              </a:rPr>
              <a:t>.</a:t>
            </a:r>
            <a:endParaRPr lang="en-US" spc="-20" dirty="0" smtClean="0">
              <a:latin typeface="Verdana" pitchFamily="34" charset="0"/>
              <a:ea typeface="Verdana" pitchFamily="34" charset="0"/>
              <a:cs typeface="Verdana" pitchFamily="34" charset="0"/>
            </a:endParaRPr>
          </a:p>
          <a:p>
            <a:pPr marL="355600" marR="6350" indent="-342900" algn="just">
              <a:lnSpc>
                <a:spcPts val="2590"/>
              </a:lnSpc>
              <a:spcBef>
                <a:spcPts val="655"/>
              </a:spcBef>
              <a:buFont typeface="Arial"/>
              <a:buChar char="•"/>
              <a:tabLst>
                <a:tab pos="355600" algn="l"/>
              </a:tabLst>
            </a:pPr>
            <a:endParaRPr dirty="0">
              <a:latin typeface="Verdana" pitchFamily="34" charset="0"/>
              <a:ea typeface="Verdana" pitchFamily="34" charset="0"/>
              <a:cs typeface="Verdana" pitchFamily="34" charset="0"/>
            </a:endParaRPr>
          </a:p>
          <a:p>
            <a:pPr marL="355600" indent="-342900" algn="just">
              <a:lnSpc>
                <a:spcPct val="100000"/>
              </a:lnSpc>
              <a:spcBef>
                <a:spcPts val="30"/>
              </a:spcBef>
              <a:buFont typeface="Arial"/>
              <a:buChar char="•"/>
              <a:tabLst>
                <a:tab pos="355600" algn="l"/>
              </a:tabLst>
            </a:pPr>
            <a:r>
              <a:rPr spc="-5" dirty="0">
                <a:latin typeface="Verdana" pitchFamily="34" charset="0"/>
                <a:ea typeface="Verdana" pitchFamily="34" charset="0"/>
                <a:cs typeface="Verdana" pitchFamily="34" charset="0"/>
              </a:rPr>
              <a:t>Skill </a:t>
            </a:r>
            <a:r>
              <a:rPr spc="-15" dirty="0">
                <a:latin typeface="Verdana" pitchFamily="34" charset="0"/>
                <a:ea typeface="Verdana" pitchFamily="34" charset="0"/>
                <a:cs typeface="Verdana" pitchFamily="34" charset="0"/>
              </a:rPr>
              <a:t>required</a:t>
            </a:r>
            <a:r>
              <a:rPr spc="-10" dirty="0">
                <a:latin typeface="Verdana" pitchFamily="34" charset="0"/>
                <a:ea typeface="Verdana" pitchFamily="34" charset="0"/>
                <a:cs typeface="Verdana" pitchFamily="34" charset="0"/>
              </a:rPr>
              <a:t> </a:t>
            </a:r>
            <a:r>
              <a:rPr spc="-15" dirty="0" smtClean="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355600" marR="5080" lvl="1" algn="just">
              <a:lnSpc>
                <a:spcPts val="2590"/>
              </a:lnSpc>
              <a:spcBef>
                <a:spcPts val="625"/>
              </a:spcBef>
              <a:buFont typeface="Wingdings"/>
              <a:buChar char=""/>
              <a:tabLst>
                <a:tab pos="706755" algn="l"/>
              </a:tabLst>
            </a:pPr>
            <a:r>
              <a:rPr dirty="0">
                <a:latin typeface="Verdana" pitchFamily="34" charset="0"/>
                <a:ea typeface="Verdana" pitchFamily="34" charset="0"/>
                <a:cs typeface="Verdana" pitchFamily="34" charset="0"/>
              </a:rPr>
              <a:t>Machine </a:t>
            </a:r>
            <a:r>
              <a:rPr spc="-5" dirty="0">
                <a:latin typeface="Verdana" pitchFamily="34" charset="0"/>
                <a:ea typeface="Verdana" pitchFamily="34" charset="0"/>
                <a:cs typeface="Verdana" pitchFamily="34" charset="0"/>
              </a:rPr>
              <a:t>learning-supervised </a:t>
            </a:r>
            <a:r>
              <a:rPr dirty="0">
                <a:latin typeface="Verdana" pitchFamily="34" charset="0"/>
                <a:ea typeface="Verdana" pitchFamily="34" charset="0"/>
                <a:cs typeface="Verdana" pitchFamily="34" charset="0"/>
              </a:rPr>
              <a:t>and </a:t>
            </a:r>
            <a:r>
              <a:rPr spc="-5" dirty="0">
                <a:latin typeface="Verdana" pitchFamily="34" charset="0"/>
                <a:ea typeface="Verdana" pitchFamily="34" charset="0"/>
                <a:cs typeface="Verdana" pitchFamily="34" charset="0"/>
              </a:rPr>
              <a:t>unsupervised  algorithms</a:t>
            </a:r>
            <a:endParaRPr dirty="0">
              <a:latin typeface="Verdana" pitchFamily="34" charset="0"/>
              <a:ea typeface="Verdana" pitchFamily="34" charset="0"/>
              <a:cs typeface="Verdana" pitchFamily="34" charset="0"/>
            </a:endParaRPr>
          </a:p>
          <a:p>
            <a:pPr marL="628650" lvl="1" indent="-273685" algn="just">
              <a:lnSpc>
                <a:spcPct val="100000"/>
              </a:lnSpc>
              <a:spcBef>
                <a:spcPts val="25"/>
              </a:spcBef>
              <a:buFont typeface="Wingdings"/>
              <a:buChar char=""/>
              <a:tabLst>
                <a:tab pos="629285" algn="l"/>
              </a:tabLst>
            </a:pPr>
            <a:r>
              <a:rPr spc="-10" dirty="0">
                <a:latin typeface="Verdana" pitchFamily="34" charset="0"/>
                <a:ea typeface="Verdana" pitchFamily="34" charset="0"/>
                <a:cs typeface="Verdana" pitchFamily="34" charset="0"/>
              </a:rPr>
              <a:t>Mathematics-Algebra </a:t>
            </a:r>
            <a:r>
              <a:rPr dirty="0">
                <a:latin typeface="Verdana" pitchFamily="34" charset="0"/>
                <a:ea typeface="Verdana" pitchFamily="34" charset="0"/>
                <a:cs typeface="Verdana" pitchFamily="34" charset="0"/>
              </a:rPr>
              <a:t>,</a:t>
            </a:r>
            <a:r>
              <a:rPr spc="-2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Calculus</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61899"/>
            <a:ext cx="8001000" cy="629018"/>
          </a:xfrm>
          <a:prstGeom prst="rect">
            <a:avLst/>
          </a:prstGeom>
        </p:spPr>
        <p:txBody>
          <a:bodyPr vert="horz" wrap="square" lIns="0" tIns="13335" rIns="0" bIns="0" rtlCol="0">
            <a:spAutoFit/>
          </a:bodyPr>
          <a:lstStyle/>
          <a:p>
            <a:pPr marL="12700">
              <a:lnSpc>
                <a:spcPct val="100000"/>
              </a:lnSpc>
              <a:spcBef>
                <a:spcPts val="105"/>
              </a:spcBef>
            </a:pPr>
            <a:r>
              <a:rPr sz="4000" spc="-5" dirty="0"/>
              <a:t>Decision</a:t>
            </a:r>
          </a:p>
        </p:txBody>
      </p:sp>
      <p:sp>
        <p:nvSpPr>
          <p:cNvPr id="3" name="object 3"/>
          <p:cNvSpPr txBox="1"/>
          <p:nvPr/>
        </p:nvSpPr>
        <p:spPr>
          <a:xfrm>
            <a:off x="535940" y="1556130"/>
            <a:ext cx="8072120" cy="4651530"/>
          </a:xfrm>
          <a:prstGeom prst="rect">
            <a:avLst/>
          </a:prstGeom>
        </p:spPr>
        <p:txBody>
          <a:bodyPr vert="horz" wrap="square" lIns="0" tIns="78740" rIns="0" bIns="0" rtlCol="0">
            <a:spAutoFit/>
          </a:bodyPr>
          <a:lstStyle/>
          <a:p>
            <a:pPr marL="355600" marR="5715" indent="-342900">
              <a:lnSpc>
                <a:spcPct val="80000"/>
              </a:lnSpc>
              <a:spcBef>
                <a:spcPts val="620"/>
              </a:spcBef>
              <a:buFont typeface="Arial"/>
              <a:buChar char="•"/>
              <a:tabLst>
                <a:tab pos="354965" algn="l"/>
                <a:tab pos="355600" algn="l"/>
              </a:tabLst>
            </a:pPr>
            <a:r>
              <a:rPr spc="-10" dirty="0">
                <a:latin typeface="Verdana" pitchFamily="34" charset="0"/>
                <a:ea typeface="Verdana" pitchFamily="34" charset="0"/>
                <a:cs typeface="Verdana" pitchFamily="34" charset="0"/>
              </a:rPr>
              <a:t>Interpreting </a:t>
            </a:r>
            <a:r>
              <a:rPr spc="-5" dirty="0">
                <a:latin typeface="Verdana" pitchFamily="34" charset="0"/>
                <a:ea typeface="Verdana" pitchFamily="34" charset="0"/>
                <a:cs typeface="Verdana" pitchFamily="34" charset="0"/>
              </a:rPr>
              <a:t>the </a:t>
            </a:r>
            <a:r>
              <a:rPr spc="-20"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more </a:t>
            </a:r>
            <a:r>
              <a:rPr spc="-25" dirty="0">
                <a:latin typeface="Verdana" pitchFamily="34" charset="0"/>
                <a:ea typeface="Verdana" pitchFamily="34" charset="0"/>
                <a:cs typeface="Verdana" pitchFamily="34" charset="0"/>
              </a:rPr>
              <a:t>like </a:t>
            </a:r>
            <a:r>
              <a:rPr spc="-10" dirty="0">
                <a:latin typeface="Verdana" pitchFamily="34" charset="0"/>
                <a:ea typeface="Verdana" pitchFamily="34" charset="0"/>
                <a:cs typeface="Verdana" pitchFamily="34" charset="0"/>
              </a:rPr>
              <a:t>communicating </a:t>
            </a:r>
            <a:r>
              <a:rPr spc="-5" dirty="0">
                <a:latin typeface="Verdana" pitchFamily="34" charset="0"/>
                <a:ea typeface="Verdana" pitchFamily="34" charset="0"/>
                <a:cs typeface="Verdana" pitchFamily="34" charset="0"/>
              </a:rPr>
              <a:t>the decision </a:t>
            </a:r>
            <a:r>
              <a:rPr spc="-25" dirty="0">
                <a:latin typeface="Verdana" pitchFamily="34" charset="0"/>
                <a:ea typeface="Verdana" pitchFamily="34" charset="0"/>
                <a:cs typeface="Verdana" pitchFamily="34" charset="0"/>
              </a:rPr>
              <a:t>to  </a:t>
            </a:r>
            <a:r>
              <a:rPr spc="-15" dirty="0">
                <a:latin typeface="Verdana" pitchFamily="34" charset="0"/>
                <a:ea typeface="Verdana" pitchFamily="34" charset="0"/>
                <a:cs typeface="Verdana" pitchFamily="34" charset="0"/>
              </a:rPr>
              <a:t>interested</a:t>
            </a:r>
            <a:r>
              <a:rPr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parties</a:t>
            </a:r>
            <a:r>
              <a:rPr spc="-5" dirty="0" smtClean="0">
                <a:latin typeface="Verdana" pitchFamily="34" charset="0"/>
                <a:ea typeface="Verdana" pitchFamily="34" charset="0"/>
                <a:cs typeface="Verdana" pitchFamily="34" charset="0"/>
              </a:rPr>
              <a:t>.</a:t>
            </a:r>
            <a:endParaRPr lang="en-US" spc="-5" dirty="0" smtClean="0">
              <a:latin typeface="Verdana" pitchFamily="34" charset="0"/>
              <a:ea typeface="Verdana" pitchFamily="34" charset="0"/>
              <a:cs typeface="Verdana" pitchFamily="34" charset="0"/>
            </a:endParaRPr>
          </a:p>
          <a:p>
            <a:pPr marL="355600" marR="5715" indent="-342900">
              <a:lnSpc>
                <a:spcPct val="80000"/>
              </a:lnSpc>
              <a:spcBef>
                <a:spcPts val="620"/>
              </a:spcBef>
              <a:buFont typeface="Arial"/>
              <a:buChar char="•"/>
              <a:tabLst>
                <a:tab pos="354965" algn="l"/>
                <a:tab pos="355600" algn="l"/>
              </a:tabLst>
            </a:pPr>
            <a:endParaRPr dirty="0">
              <a:latin typeface="Verdana" pitchFamily="34" charset="0"/>
              <a:ea typeface="Verdana" pitchFamily="34" charset="0"/>
              <a:cs typeface="Verdana" pitchFamily="34" charset="0"/>
            </a:endParaRPr>
          </a:p>
          <a:p>
            <a:pPr marL="355600" marR="5080" indent="-342900">
              <a:lnSpc>
                <a:spcPct val="80000"/>
              </a:lnSpc>
              <a:spcBef>
                <a:spcPts val="530"/>
              </a:spcBef>
              <a:buFont typeface="Arial"/>
              <a:buChar char="•"/>
              <a:tabLst>
                <a:tab pos="354965" algn="l"/>
                <a:tab pos="355600" algn="l"/>
              </a:tabLst>
            </a:pPr>
            <a:r>
              <a:rPr spc="-5"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objective </a:t>
            </a:r>
            <a:r>
              <a:rPr dirty="0">
                <a:latin typeface="Verdana" pitchFamily="34" charset="0"/>
                <a:ea typeface="Verdana" pitchFamily="34" charset="0"/>
                <a:cs typeface="Verdana" pitchFamily="34" charset="0"/>
              </a:rPr>
              <a:t>of </a:t>
            </a:r>
            <a:r>
              <a:rPr spc="-5" dirty="0">
                <a:latin typeface="Verdana" pitchFamily="34" charset="0"/>
                <a:ea typeface="Verdana" pitchFamily="34" charset="0"/>
                <a:cs typeface="Verdana" pitchFamily="34" charset="0"/>
              </a:rPr>
              <a:t>this </a:t>
            </a:r>
            <a:r>
              <a:rPr spc="-15" dirty="0">
                <a:latin typeface="Verdana" pitchFamily="34" charset="0"/>
                <a:ea typeface="Verdana" pitchFamily="34" charset="0"/>
                <a:cs typeface="Verdana" pitchFamily="34" charset="0"/>
              </a:rPr>
              <a:t>step </a:t>
            </a:r>
            <a:r>
              <a:rPr dirty="0">
                <a:latin typeface="Verdana" pitchFamily="34" charset="0"/>
                <a:ea typeface="Verdana" pitchFamily="34" charset="0"/>
                <a:cs typeface="Verdana" pitchFamily="34" charset="0"/>
              </a:rPr>
              <a:t>is </a:t>
            </a:r>
            <a:r>
              <a:rPr spc="-20" dirty="0">
                <a:latin typeface="Verdana" pitchFamily="34" charset="0"/>
                <a:ea typeface="Verdana" pitchFamily="34" charset="0"/>
                <a:cs typeface="Verdana" pitchFamily="34" charset="0"/>
              </a:rPr>
              <a:t>to </a:t>
            </a:r>
            <a:r>
              <a:rPr spc="-15" dirty="0">
                <a:latin typeface="Verdana" pitchFamily="34" charset="0"/>
                <a:ea typeface="Verdana" pitchFamily="34" charset="0"/>
                <a:cs typeface="Verdana" pitchFamily="34" charset="0"/>
              </a:rPr>
              <a:t>first </a:t>
            </a:r>
            <a:r>
              <a:rPr spc="-5" dirty="0">
                <a:latin typeface="Verdana" pitchFamily="34" charset="0"/>
                <a:ea typeface="Verdana" pitchFamily="34" charset="0"/>
                <a:cs typeface="Verdana" pitchFamily="34" charset="0"/>
              </a:rPr>
              <a:t>identify the </a:t>
            </a:r>
            <a:r>
              <a:rPr spc="-10" dirty="0">
                <a:latin typeface="Verdana" pitchFamily="34" charset="0"/>
                <a:ea typeface="Verdana" pitchFamily="34" charset="0"/>
                <a:cs typeface="Verdana" pitchFamily="34" charset="0"/>
              </a:rPr>
              <a:t>business insight </a:t>
            </a:r>
            <a:r>
              <a:rPr spc="-5"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correlate </a:t>
            </a:r>
            <a:r>
              <a:rPr spc="-5" dirty="0">
                <a:latin typeface="Verdana" pitchFamily="34" charset="0"/>
                <a:ea typeface="Verdana" pitchFamily="34" charset="0"/>
                <a:cs typeface="Verdana" pitchFamily="34" charset="0"/>
              </a:rPr>
              <a:t>it </a:t>
            </a:r>
            <a:r>
              <a:rPr spc="-20"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the</a:t>
            </a:r>
            <a:r>
              <a:rPr spc="6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decision.</a:t>
            </a:r>
            <a:endParaRPr dirty="0">
              <a:latin typeface="Verdana" pitchFamily="34" charset="0"/>
              <a:ea typeface="Verdana" pitchFamily="34" charset="0"/>
              <a:cs typeface="Verdana" pitchFamily="34" charset="0"/>
            </a:endParaRPr>
          </a:p>
          <a:p>
            <a:pPr marL="355600" indent="-342900">
              <a:lnSpc>
                <a:spcPts val="2375"/>
              </a:lnSpc>
              <a:buFont typeface="Arial"/>
              <a:buChar char="•"/>
              <a:tabLst>
                <a:tab pos="354965" algn="l"/>
                <a:tab pos="355600" algn="l"/>
              </a:tabLst>
            </a:pPr>
            <a:endParaRPr lang="en-US" spc="-15" dirty="0" smtClean="0">
              <a:latin typeface="Verdana" pitchFamily="34" charset="0"/>
              <a:ea typeface="Verdana" pitchFamily="34" charset="0"/>
              <a:cs typeface="Verdana" pitchFamily="34" charset="0"/>
            </a:endParaRPr>
          </a:p>
          <a:p>
            <a:pPr marL="355600" indent="-342900">
              <a:lnSpc>
                <a:spcPts val="2375"/>
              </a:lnSpc>
              <a:buFont typeface="Arial"/>
              <a:buChar char="•"/>
              <a:tabLst>
                <a:tab pos="354965" algn="l"/>
                <a:tab pos="355600" algn="l"/>
              </a:tabLst>
            </a:pPr>
            <a:r>
              <a:rPr spc="-15" dirty="0" smtClean="0">
                <a:latin typeface="Verdana" pitchFamily="34" charset="0"/>
                <a:ea typeface="Verdana" pitchFamily="34" charset="0"/>
                <a:cs typeface="Verdana" pitchFamily="34" charset="0"/>
              </a:rPr>
              <a:t>Involve </a:t>
            </a:r>
            <a:r>
              <a:rPr spc="-5" dirty="0">
                <a:latin typeface="Verdana" pitchFamily="34" charset="0"/>
                <a:ea typeface="Verdana" pitchFamily="34" charset="0"/>
                <a:cs typeface="Verdana" pitchFamily="34" charset="0"/>
              </a:rPr>
              <a:t>domain </a:t>
            </a:r>
            <a:r>
              <a:rPr spc="-10" dirty="0">
                <a:latin typeface="Verdana" pitchFamily="34" charset="0"/>
                <a:ea typeface="Verdana" pitchFamily="34" charset="0"/>
                <a:cs typeface="Verdana" pitchFamily="34" charset="0"/>
              </a:rPr>
              <a:t>experts </a:t>
            </a:r>
            <a:r>
              <a:rPr dirty="0">
                <a:latin typeface="Verdana" pitchFamily="34" charset="0"/>
                <a:ea typeface="Verdana" pitchFamily="34" charset="0"/>
                <a:cs typeface="Verdana" pitchFamily="34" charset="0"/>
              </a:rPr>
              <a:t>in </a:t>
            </a:r>
            <a:r>
              <a:rPr spc="-15" dirty="0">
                <a:latin typeface="Verdana" pitchFamily="34" charset="0"/>
                <a:ea typeface="Verdana" pitchFamily="34" charset="0"/>
                <a:cs typeface="Verdana" pitchFamily="34" charset="0"/>
              </a:rPr>
              <a:t>correlating </a:t>
            </a:r>
            <a:r>
              <a:rPr spc="-5" dirty="0">
                <a:latin typeface="Verdana" pitchFamily="34" charset="0"/>
                <a:ea typeface="Verdana" pitchFamily="34" charset="0"/>
                <a:cs typeface="Verdana" pitchFamily="34" charset="0"/>
              </a:rPr>
              <a:t>the decisions with</a:t>
            </a:r>
            <a:r>
              <a:rPr spc="-8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business</a:t>
            </a:r>
            <a:endParaRPr dirty="0">
              <a:latin typeface="Verdana" pitchFamily="34" charset="0"/>
              <a:ea typeface="Verdana" pitchFamily="34" charset="0"/>
              <a:cs typeface="Verdana" pitchFamily="34" charset="0"/>
            </a:endParaRPr>
          </a:p>
          <a:p>
            <a:pPr marL="355600">
              <a:lnSpc>
                <a:spcPts val="2375"/>
              </a:lnSpc>
            </a:pPr>
            <a:r>
              <a:rPr spc="-10" dirty="0">
                <a:latin typeface="Verdana" pitchFamily="34" charset="0"/>
                <a:ea typeface="Verdana" pitchFamily="34" charset="0"/>
                <a:cs typeface="Verdana" pitchFamily="34" charset="0"/>
              </a:rPr>
              <a:t>problems</a:t>
            </a:r>
            <a:endParaRPr dirty="0">
              <a:latin typeface="Verdana" pitchFamily="34" charset="0"/>
              <a:ea typeface="Verdana" pitchFamily="34" charset="0"/>
              <a:cs typeface="Verdana" pitchFamily="34" charset="0"/>
            </a:endParaRPr>
          </a:p>
          <a:p>
            <a:pPr marL="355600" marR="5080" indent="-342900" algn="just">
              <a:lnSpc>
                <a:spcPct val="80000"/>
              </a:lnSpc>
              <a:spcBef>
                <a:spcPts val="530"/>
              </a:spcBef>
              <a:buFont typeface="Arial"/>
              <a:buChar char="•"/>
              <a:tabLst>
                <a:tab pos="355600" algn="l"/>
              </a:tabLst>
            </a:pPr>
            <a:endParaRPr lang="en-US" spc="-5" dirty="0" smtClean="0">
              <a:latin typeface="Verdana" pitchFamily="34" charset="0"/>
              <a:ea typeface="Verdana" pitchFamily="34" charset="0"/>
              <a:cs typeface="Verdana" pitchFamily="34" charset="0"/>
            </a:endParaRPr>
          </a:p>
          <a:p>
            <a:pPr marL="355600" marR="5080" indent="-342900" algn="just">
              <a:lnSpc>
                <a:spcPct val="80000"/>
              </a:lnSpc>
              <a:spcBef>
                <a:spcPts val="530"/>
              </a:spcBef>
              <a:buFont typeface="Arial"/>
              <a:buChar char="•"/>
              <a:tabLst>
                <a:tab pos="355600" algn="l"/>
              </a:tabLst>
            </a:pPr>
            <a:r>
              <a:rPr spc="-5" dirty="0" smtClean="0">
                <a:latin typeface="Verdana" pitchFamily="34" charset="0"/>
                <a:ea typeface="Verdana" pitchFamily="34" charset="0"/>
                <a:cs typeface="Verdana" pitchFamily="34" charset="0"/>
              </a:rPr>
              <a:t>Domain </a:t>
            </a:r>
            <a:r>
              <a:rPr spc="-10" dirty="0">
                <a:latin typeface="Verdana" pitchFamily="34" charset="0"/>
                <a:ea typeface="Verdana" pitchFamily="34" charset="0"/>
                <a:cs typeface="Verdana" pitchFamily="34" charset="0"/>
              </a:rPr>
              <a:t>experts help </a:t>
            </a:r>
            <a:r>
              <a:rPr spc="-5" dirty="0">
                <a:latin typeface="Verdana" pitchFamily="34" charset="0"/>
                <a:ea typeface="Verdana" pitchFamily="34" charset="0"/>
                <a:cs typeface="Verdana" pitchFamily="34" charset="0"/>
              </a:rPr>
              <a:t>in visualizing the decisions </a:t>
            </a:r>
            <a:r>
              <a:rPr spc="-15" dirty="0">
                <a:latin typeface="Verdana" pitchFamily="34" charset="0"/>
                <a:ea typeface="Verdana" pitchFamily="34" charset="0"/>
                <a:cs typeface="Verdana" pitchFamily="34" charset="0"/>
              </a:rPr>
              <a:t>according </a:t>
            </a:r>
            <a:r>
              <a:rPr spc="-20"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the  business </a:t>
            </a:r>
            <a:r>
              <a:rPr spc="-10" dirty="0">
                <a:latin typeface="Verdana" pitchFamily="34" charset="0"/>
                <a:ea typeface="Verdana" pitchFamily="34" charset="0"/>
                <a:cs typeface="Verdana" pitchFamily="34" charset="0"/>
              </a:rPr>
              <a:t>dimensions </a:t>
            </a:r>
            <a:r>
              <a:rPr spc="-5" dirty="0">
                <a:latin typeface="Verdana" pitchFamily="34" charset="0"/>
                <a:ea typeface="Verdana" pitchFamily="34" charset="0"/>
                <a:cs typeface="Verdana" pitchFamily="34" charset="0"/>
              </a:rPr>
              <a:t>which also </a:t>
            </a:r>
            <a:r>
              <a:rPr spc="-10" dirty="0">
                <a:latin typeface="Verdana" pitchFamily="34" charset="0"/>
                <a:ea typeface="Verdana" pitchFamily="34" charset="0"/>
                <a:cs typeface="Verdana" pitchFamily="34" charset="0"/>
              </a:rPr>
              <a:t>assists </a:t>
            </a:r>
            <a:r>
              <a:rPr spc="-5" dirty="0">
                <a:latin typeface="Verdana" pitchFamily="34" charset="0"/>
                <a:ea typeface="Verdana" pitchFamily="34" charset="0"/>
                <a:cs typeface="Verdana" pitchFamily="34" charset="0"/>
              </a:rPr>
              <a:t>in </a:t>
            </a:r>
            <a:r>
              <a:rPr spc="-10" dirty="0">
                <a:latin typeface="Verdana" pitchFamily="34" charset="0"/>
                <a:ea typeface="Verdana" pitchFamily="34" charset="0"/>
                <a:cs typeface="Verdana" pitchFamily="34" charset="0"/>
              </a:rPr>
              <a:t>communicating </a:t>
            </a:r>
            <a:r>
              <a:rPr spc="-15" dirty="0">
                <a:latin typeface="Verdana" pitchFamily="34" charset="0"/>
                <a:ea typeface="Verdana" pitchFamily="34" charset="0"/>
                <a:cs typeface="Verdana" pitchFamily="34" charset="0"/>
              </a:rPr>
              <a:t>facts </a:t>
            </a:r>
            <a:r>
              <a:rPr spc="-20" dirty="0">
                <a:latin typeface="Verdana" pitchFamily="34" charset="0"/>
                <a:ea typeface="Verdana" pitchFamily="34" charset="0"/>
                <a:cs typeface="Verdana" pitchFamily="34" charset="0"/>
              </a:rPr>
              <a:t>to </a:t>
            </a:r>
            <a:r>
              <a:rPr spc="-5" dirty="0">
                <a:latin typeface="Verdana" pitchFamily="34" charset="0"/>
                <a:ea typeface="Verdana" pitchFamily="34" charset="0"/>
                <a:cs typeface="Verdana" pitchFamily="34" charset="0"/>
              </a:rPr>
              <a:t>a  non </a:t>
            </a:r>
            <a:r>
              <a:rPr spc="-15" dirty="0">
                <a:latin typeface="Verdana" pitchFamily="34" charset="0"/>
                <a:ea typeface="Verdana" pitchFamily="34" charset="0"/>
                <a:cs typeface="Verdana" pitchFamily="34" charset="0"/>
              </a:rPr>
              <a:t>technical</a:t>
            </a:r>
            <a:r>
              <a:rPr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audiences.</a:t>
            </a:r>
            <a:endParaRPr dirty="0">
              <a:latin typeface="Verdana" pitchFamily="34" charset="0"/>
              <a:ea typeface="Verdana" pitchFamily="34" charset="0"/>
              <a:cs typeface="Verdana" pitchFamily="34" charset="0"/>
            </a:endParaRPr>
          </a:p>
          <a:p>
            <a:pPr marL="355600" indent="-342900">
              <a:lnSpc>
                <a:spcPct val="100000"/>
              </a:lnSpc>
              <a:buFont typeface="Arial"/>
              <a:buChar char="•"/>
              <a:tabLst>
                <a:tab pos="354965" algn="l"/>
                <a:tab pos="355600" algn="l"/>
              </a:tabLst>
            </a:pPr>
            <a:endParaRPr lang="en-US" spc="-10" dirty="0" smtClean="0">
              <a:latin typeface="Verdana" pitchFamily="34" charset="0"/>
              <a:ea typeface="Verdana" pitchFamily="34" charset="0"/>
              <a:cs typeface="Verdana" pitchFamily="34" charset="0"/>
            </a:endParaRPr>
          </a:p>
          <a:p>
            <a:pPr marL="355600" indent="-342900">
              <a:lnSpc>
                <a:spcPct val="100000"/>
              </a:lnSpc>
              <a:buFont typeface="Arial"/>
              <a:buChar char="•"/>
              <a:tabLst>
                <a:tab pos="354965" algn="l"/>
                <a:tab pos="355600" algn="l"/>
              </a:tabLst>
            </a:pPr>
            <a:r>
              <a:rPr spc="-10" dirty="0" smtClean="0">
                <a:latin typeface="Verdana" pitchFamily="34" charset="0"/>
                <a:ea typeface="Verdana" pitchFamily="34" charset="0"/>
                <a:cs typeface="Verdana" pitchFamily="34" charset="0"/>
              </a:rPr>
              <a:t>Skill </a:t>
            </a:r>
            <a:r>
              <a:rPr spc="-10" dirty="0">
                <a:latin typeface="Verdana" pitchFamily="34" charset="0"/>
                <a:ea typeface="Verdana" pitchFamily="34" charset="0"/>
                <a:cs typeface="Verdana" pitchFamily="34" charset="0"/>
              </a:rPr>
              <a:t>required</a:t>
            </a:r>
            <a:r>
              <a:rPr spc="-1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are</a:t>
            </a:r>
            <a:endParaRPr dirty="0">
              <a:latin typeface="Verdana" pitchFamily="34" charset="0"/>
              <a:ea typeface="Verdana" pitchFamily="34" charset="0"/>
              <a:cs typeface="Verdana" pitchFamily="34" charset="0"/>
            </a:endParaRPr>
          </a:p>
          <a:p>
            <a:pPr marL="419734" indent="-407670">
              <a:lnSpc>
                <a:spcPct val="100000"/>
              </a:lnSpc>
              <a:buFont typeface="Wingdings"/>
              <a:buChar char=""/>
              <a:tabLst>
                <a:tab pos="419734" algn="l"/>
                <a:tab pos="420370" algn="l"/>
              </a:tabLst>
            </a:pPr>
            <a:r>
              <a:rPr spc="-5" dirty="0">
                <a:latin typeface="Verdana" pitchFamily="34" charset="0"/>
                <a:ea typeface="Verdana" pitchFamily="34" charset="0"/>
                <a:cs typeface="Verdana" pitchFamily="34" charset="0"/>
              </a:rPr>
              <a:t>Business domain</a:t>
            </a:r>
            <a:r>
              <a:rPr spc="-10" dirty="0">
                <a:latin typeface="Verdana" pitchFamily="34" charset="0"/>
                <a:ea typeface="Verdana" pitchFamily="34" charset="0"/>
                <a:cs typeface="Verdana" pitchFamily="34" charset="0"/>
              </a:rPr>
              <a:t> knowledge</a:t>
            </a:r>
            <a:endParaRPr dirty="0">
              <a:latin typeface="Verdana" pitchFamily="34" charset="0"/>
              <a:ea typeface="Verdana" pitchFamily="34" charset="0"/>
              <a:cs typeface="Verdana" pitchFamily="34" charset="0"/>
            </a:endParaRPr>
          </a:p>
          <a:p>
            <a:pPr marL="355600" indent="-342900">
              <a:lnSpc>
                <a:spcPct val="100000"/>
              </a:lnSpc>
              <a:buFont typeface="Wingdings"/>
              <a:buChar char=""/>
              <a:tabLst>
                <a:tab pos="355600" algn="l"/>
              </a:tabLst>
            </a:pPr>
            <a:r>
              <a:rPr spc="-15" dirty="0">
                <a:latin typeface="Verdana" pitchFamily="34" charset="0"/>
                <a:ea typeface="Verdana" pitchFamily="34" charset="0"/>
                <a:cs typeface="Verdana" pitchFamily="34" charset="0"/>
              </a:rPr>
              <a:t>Data </a:t>
            </a:r>
            <a:r>
              <a:rPr spc="-5" dirty="0">
                <a:latin typeface="Verdana" pitchFamily="34" charset="0"/>
                <a:ea typeface="Verdana" pitchFamily="34" charset="0"/>
                <a:cs typeface="Verdana" pitchFamily="34" charset="0"/>
              </a:rPr>
              <a:t>visulisation tools-</a:t>
            </a:r>
            <a:r>
              <a:rPr spc="-10" dirty="0">
                <a:latin typeface="Verdana" pitchFamily="34" charset="0"/>
                <a:ea typeface="Verdana" pitchFamily="34" charset="0"/>
                <a:cs typeface="Verdana" pitchFamily="34" charset="0"/>
              </a:rPr>
              <a:t> Tableau,D3.js,seaborn</a:t>
            </a:r>
            <a:endParaRPr dirty="0">
              <a:latin typeface="Verdana" pitchFamily="34" charset="0"/>
              <a:ea typeface="Verdana" pitchFamily="34" charset="0"/>
              <a:cs typeface="Verdana" pitchFamily="34" charset="0"/>
            </a:endParaRPr>
          </a:p>
          <a:p>
            <a:pPr marL="355600" indent="-342900">
              <a:lnSpc>
                <a:spcPct val="100000"/>
              </a:lnSpc>
              <a:spcBef>
                <a:spcPts val="5"/>
              </a:spcBef>
              <a:buFont typeface="Wingdings"/>
              <a:buChar char=""/>
              <a:tabLst>
                <a:tab pos="355600" algn="l"/>
              </a:tabLst>
            </a:pPr>
            <a:r>
              <a:rPr spc="-10" dirty="0">
                <a:latin typeface="Verdana" pitchFamily="34" charset="0"/>
                <a:ea typeface="Verdana" pitchFamily="34" charset="0"/>
                <a:cs typeface="Verdana" pitchFamily="34" charset="0"/>
              </a:rPr>
              <a:t>Communication-Presentation </a:t>
            </a:r>
            <a:r>
              <a:rPr spc="-5" dirty="0">
                <a:latin typeface="Verdana" pitchFamily="34" charset="0"/>
                <a:ea typeface="Verdana" pitchFamily="34" charset="0"/>
                <a:cs typeface="Verdana" pitchFamily="34" charset="0"/>
              </a:rPr>
              <a:t>, speaking , reporting,</a:t>
            </a:r>
            <a:r>
              <a:rPr spc="4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writing</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linds(horizontal)">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linds(horizontal)">
                                      <p:cBhvr>
                                        <p:cTn id="38" dur="500"/>
                                        <p:tgtEl>
                                          <p:spTgt spid="3">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blinds(horizontal)">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61899"/>
            <a:ext cx="8001000" cy="629018"/>
          </a:xfrm>
          <a:prstGeom prst="rect">
            <a:avLst/>
          </a:prstGeom>
        </p:spPr>
        <p:txBody>
          <a:bodyPr vert="horz" wrap="square" lIns="0" tIns="13335" rIns="0" bIns="0" rtlCol="0">
            <a:spAutoFit/>
          </a:bodyPr>
          <a:lstStyle/>
          <a:p>
            <a:pPr marL="12700">
              <a:lnSpc>
                <a:spcPct val="100000"/>
              </a:lnSpc>
              <a:spcBef>
                <a:spcPts val="105"/>
              </a:spcBef>
            </a:pPr>
            <a:r>
              <a:rPr sz="4000" spc="-55" dirty="0"/>
              <a:t>F</a:t>
            </a:r>
            <a:r>
              <a:rPr sz="4000" dirty="0"/>
              <a:t>eed</a:t>
            </a:r>
            <a:r>
              <a:rPr sz="4000" spc="10" dirty="0"/>
              <a:t>b</a:t>
            </a:r>
            <a:r>
              <a:rPr sz="4000" dirty="0"/>
              <a:t>ack</a:t>
            </a:r>
          </a:p>
        </p:txBody>
      </p:sp>
      <p:sp>
        <p:nvSpPr>
          <p:cNvPr id="3" name="object 3"/>
          <p:cNvSpPr txBox="1"/>
          <p:nvPr/>
        </p:nvSpPr>
        <p:spPr>
          <a:xfrm>
            <a:off x="535940" y="1563751"/>
            <a:ext cx="8227060" cy="3311804"/>
          </a:xfrm>
          <a:prstGeom prst="rect">
            <a:avLst/>
          </a:prstGeom>
        </p:spPr>
        <p:txBody>
          <a:bodyPr vert="horz" wrap="square" lIns="0" tIns="64135" rIns="0" bIns="0" rtlCol="0">
            <a:spAutoFit/>
          </a:bodyPr>
          <a:lstStyle/>
          <a:p>
            <a:pPr marL="355600" marR="6350" indent="-342900" algn="just">
              <a:lnSpc>
                <a:spcPts val="3240"/>
              </a:lnSpc>
              <a:spcBef>
                <a:spcPts val="505"/>
              </a:spcBef>
              <a:buFont typeface="Arial"/>
              <a:buChar char="•"/>
              <a:tabLst>
                <a:tab pos="355600" algn="l"/>
              </a:tabLst>
            </a:pPr>
            <a:r>
              <a:rPr dirty="0">
                <a:latin typeface="Verdana" pitchFamily="34" charset="0"/>
                <a:ea typeface="Verdana" pitchFamily="34" charset="0"/>
                <a:cs typeface="Verdana" pitchFamily="34" charset="0"/>
              </a:rPr>
              <a:t>It </a:t>
            </a:r>
            <a:r>
              <a:rPr spc="-5" dirty="0">
                <a:latin typeface="Verdana" pitchFamily="34" charset="0"/>
                <a:ea typeface="Verdana" pitchFamily="34" charset="0"/>
                <a:cs typeface="Verdana" pitchFamily="34" charset="0"/>
              </a:rPr>
              <a:t>is </a:t>
            </a:r>
            <a:r>
              <a:rPr spc="-10" dirty="0">
                <a:latin typeface="Verdana" pitchFamily="34" charset="0"/>
                <a:ea typeface="Verdana" pitchFamily="34" charset="0"/>
                <a:cs typeface="Verdana" pitchFamily="34" charset="0"/>
              </a:rPr>
              <a:t>important </a:t>
            </a:r>
            <a:r>
              <a:rPr spc="-15" dirty="0">
                <a:latin typeface="Verdana" pitchFamily="34" charset="0"/>
                <a:ea typeface="Verdana" pitchFamily="34" charset="0"/>
                <a:cs typeface="Verdana" pitchFamily="34" charset="0"/>
              </a:rPr>
              <a:t>to </a:t>
            </a:r>
            <a:r>
              <a:rPr spc="-10" dirty="0">
                <a:latin typeface="Verdana" pitchFamily="34" charset="0"/>
                <a:ea typeface="Verdana" pitchFamily="34" charset="0"/>
                <a:cs typeface="Verdana" pitchFamily="34" charset="0"/>
              </a:rPr>
              <a:t>revisit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update </a:t>
            </a:r>
            <a:r>
              <a:rPr spc="-5" dirty="0">
                <a:latin typeface="Verdana" pitchFamily="34" charset="0"/>
                <a:ea typeface="Verdana" pitchFamily="34" charset="0"/>
                <a:cs typeface="Verdana" pitchFamily="34" charset="0"/>
              </a:rPr>
              <a:t>the </a:t>
            </a:r>
            <a:r>
              <a:rPr dirty="0">
                <a:latin typeface="Verdana" pitchFamily="34" charset="0"/>
                <a:ea typeface="Verdana" pitchFamily="34" charset="0"/>
                <a:cs typeface="Verdana" pitchFamily="34" charset="0"/>
              </a:rPr>
              <a:t>model on  a </a:t>
            </a:r>
            <a:r>
              <a:rPr spc="-10" dirty="0">
                <a:latin typeface="Verdana" pitchFamily="34" charset="0"/>
                <a:ea typeface="Verdana" pitchFamily="34" charset="0"/>
                <a:cs typeface="Verdana" pitchFamily="34" charset="0"/>
              </a:rPr>
              <a:t>periodic </a:t>
            </a:r>
            <a:r>
              <a:rPr spc="-5" dirty="0">
                <a:latin typeface="Verdana" pitchFamily="34" charset="0"/>
                <a:ea typeface="Verdana" pitchFamily="34" charset="0"/>
                <a:cs typeface="Verdana" pitchFamily="34" charset="0"/>
              </a:rPr>
              <a:t>basis, </a:t>
            </a:r>
            <a:r>
              <a:rPr spc="-10" dirty="0">
                <a:latin typeface="Verdana" pitchFamily="34" charset="0"/>
                <a:ea typeface="Verdana" pitchFamily="34" charset="0"/>
                <a:cs typeface="Verdana" pitchFamily="34" charset="0"/>
              </a:rPr>
              <a:t>depending </a:t>
            </a:r>
            <a:r>
              <a:rPr dirty="0">
                <a:latin typeface="Verdana" pitchFamily="34" charset="0"/>
                <a:ea typeface="Verdana" pitchFamily="34" charset="0"/>
                <a:cs typeface="Verdana" pitchFamily="34" charset="0"/>
              </a:rPr>
              <a:t>on the </a:t>
            </a:r>
            <a:r>
              <a:rPr spc="-15" dirty="0">
                <a:latin typeface="Verdana" pitchFamily="34" charset="0"/>
                <a:ea typeface="Verdana" pitchFamily="34" charset="0"/>
                <a:cs typeface="Verdana" pitchFamily="34" charset="0"/>
              </a:rPr>
              <a:t>frequency </a:t>
            </a:r>
            <a:r>
              <a:rPr spc="-10" dirty="0">
                <a:latin typeface="Verdana" pitchFamily="34" charset="0"/>
                <a:ea typeface="Verdana" pitchFamily="34" charset="0"/>
                <a:cs typeface="Verdana" pitchFamily="34" charset="0"/>
              </a:rPr>
              <a:t>of  new </a:t>
            </a:r>
            <a:r>
              <a:rPr spc="-20" dirty="0">
                <a:latin typeface="Verdana" pitchFamily="34" charset="0"/>
                <a:ea typeface="Verdana" pitchFamily="34" charset="0"/>
                <a:cs typeface="Verdana" pitchFamily="34" charset="0"/>
              </a:rPr>
              <a:t>data</a:t>
            </a:r>
            <a:r>
              <a:rPr spc="-25" dirty="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generation.</a:t>
            </a:r>
            <a:endParaRPr dirty="0">
              <a:latin typeface="Verdana" pitchFamily="34" charset="0"/>
              <a:ea typeface="Verdana" pitchFamily="34" charset="0"/>
              <a:cs typeface="Verdana" pitchFamily="34" charset="0"/>
            </a:endParaRPr>
          </a:p>
          <a:p>
            <a:pPr marL="355600" marR="7620" indent="-342900" algn="just">
              <a:lnSpc>
                <a:spcPts val="3240"/>
              </a:lnSpc>
              <a:spcBef>
                <a:spcPts val="725"/>
              </a:spcBef>
              <a:buFont typeface="Arial"/>
              <a:buChar char="•"/>
              <a:tabLst>
                <a:tab pos="355600" algn="l"/>
              </a:tabLst>
            </a:pPr>
            <a:endParaRPr lang="en-US" spc="-5" dirty="0" smtClean="0">
              <a:latin typeface="Verdana" pitchFamily="34" charset="0"/>
              <a:ea typeface="Verdana" pitchFamily="34" charset="0"/>
              <a:cs typeface="Verdana" pitchFamily="34" charset="0"/>
            </a:endParaRPr>
          </a:p>
          <a:p>
            <a:pPr marL="355600" marR="7620" indent="-342900" algn="just">
              <a:lnSpc>
                <a:spcPts val="3240"/>
              </a:lnSpc>
              <a:spcBef>
                <a:spcPts val="725"/>
              </a:spcBef>
              <a:buFont typeface="Arial"/>
              <a:buChar char="•"/>
              <a:tabLst>
                <a:tab pos="355600" algn="l"/>
              </a:tabLst>
            </a:pPr>
            <a:r>
              <a:rPr spc="-5" dirty="0" smtClean="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more that </a:t>
            </a:r>
            <a:r>
              <a:rPr spc="-5" dirty="0">
                <a:latin typeface="Verdana" pitchFamily="34" charset="0"/>
                <a:ea typeface="Verdana" pitchFamily="34" charset="0"/>
                <a:cs typeface="Verdana" pitchFamily="34" charset="0"/>
              </a:rPr>
              <a:t>is </a:t>
            </a:r>
            <a:r>
              <a:rPr spc="-15" dirty="0">
                <a:latin typeface="Verdana" pitchFamily="34" charset="0"/>
                <a:ea typeface="Verdana" pitchFamily="34" charset="0"/>
                <a:cs typeface="Verdana" pitchFamily="34" charset="0"/>
              </a:rPr>
              <a:t>received </a:t>
            </a:r>
            <a:r>
              <a:rPr dirty="0">
                <a:latin typeface="Verdana" pitchFamily="34" charset="0"/>
                <a:ea typeface="Verdana" pitchFamily="34" charset="0"/>
                <a:cs typeface="Verdana" pitchFamily="34" charset="0"/>
              </a:rPr>
              <a:t>, the </a:t>
            </a:r>
            <a:r>
              <a:rPr spc="-15" dirty="0">
                <a:latin typeface="Verdana" pitchFamily="34" charset="0"/>
                <a:ea typeface="Verdana" pitchFamily="34" charset="0"/>
                <a:cs typeface="Verdana" pitchFamily="34" charset="0"/>
              </a:rPr>
              <a:t>frequent </a:t>
            </a:r>
            <a:r>
              <a:rPr spc="-10" dirty="0">
                <a:latin typeface="Verdana" pitchFamily="34" charset="0"/>
                <a:ea typeface="Verdana" pitchFamily="34" charset="0"/>
                <a:cs typeface="Verdana" pitchFamily="34" charset="0"/>
              </a:rPr>
              <a:t>the  feedback</a:t>
            </a:r>
            <a:r>
              <a:rPr spc="-40"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is.</a:t>
            </a:r>
            <a:endParaRPr dirty="0">
              <a:latin typeface="Verdana" pitchFamily="34" charset="0"/>
              <a:ea typeface="Verdana" pitchFamily="34" charset="0"/>
              <a:cs typeface="Verdana" pitchFamily="34" charset="0"/>
            </a:endParaRPr>
          </a:p>
          <a:p>
            <a:pPr marL="355600" marR="5080" indent="-342900" algn="just">
              <a:lnSpc>
                <a:spcPct val="90000"/>
              </a:lnSpc>
              <a:spcBef>
                <a:spcPts val="670"/>
              </a:spcBef>
              <a:buFont typeface="Arial"/>
              <a:buChar char="•"/>
              <a:tabLst>
                <a:tab pos="355600" algn="l"/>
              </a:tabLst>
            </a:pPr>
            <a:endParaRPr lang="en-US" spc="-5" dirty="0" smtClean="0">
              <a:latin typeface="Verdana" pitchFamily="34" charset="0"/>
              <a:ea typeface="Verdana" pitchFamily="34" charset="0"/>
              <a:cs typeface="Verdana" pitchFamily="34" charset="0"/>
            </a:endParaRPr>
          </a:p>
          <a:p>
            <a:pPr marL="355600" marR="5080" indent="-342900" algn="just">
              <a:lnSpc>
                <a:spcPct val="90000"/>
              </a:lnSpc>
              <a:spcBef>
                <a:spcPts val="670"/>
              </a:spcBef>
              <a:buFont typeface="Arial"/>
              <a:buChar char="•"/>
              <a:tabLst>
                <a:tab pos="355600" algn="l"/>
              </a:tabLst>
            </a:pPr>
            <a:r>
              <a:rPr spc="-5" dirty="0" smtClean="0">
                <a:latin typeface="Verdana" pitchFamily="34" charset="0"/>
                <a:ea typeface="Verdana" pitchFamily="34" charset="0"/>
                <a:cs typeface="Verdana" pitchFamily="34" charset="0"/>
              </a:rPr>
              <a:t>Hence </a:t>
            </a:r>
            <a:r>
              <a:rPr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regardless </a:t>
            </a:r>
            <a:r>
              <a:rPr dirty="0">
                <a:latin typeface="Verdana" pitchFamily="34" charset="0"/>
                <a:ea typeface="Verdana" pitchFamily="34" charset="0"/>
                <a:cs typeface="Verdana" pitchFamily="34" charset="0"/>
              </a:rPr>
              <a:t>of </a:t>
            </a:r>
            <a:r>
              <a:rPr spc="-5" dirty="0">
                <a:latin typeface="Verdana" pitchFamily="34" charset="0"/>
                <a:ea typeface="Verdana" pitchFamily="34" charset="0"/>
                <a:cs typeface="Verdana" pitchFamily="34" charset="0"/>
              </a:rPr>
              <a:t>use </a:t>
            </a:r>
            <a:r>
              <a:rPr spc="-10" dirty="0">
                <a:latin typeface="Verdana" pitchFamily="34" charset="0"/>
                <a:ea typeface="Verdana" pitchFamily="34" charset="0"/>
                <a:cs typeface="Verdana" pitchFamily="34" charset="0"/>
              </a:rPr>
              <a:t>case </a:t>
            </a:r>
            <a:r>
              <a:rPr spc="-15" dirty="0">
                <a:latin typeface="Verdana" pitchFamily="34" charset="0"/>
                <a:ea typeface="Verdana" pitchFamily="34" charset="0"/>
                <a:cs typeface="Verdana" pitchFamily="34" charset="0"/>
              </a:rPr>
              <a:t>,persona </a:t>
            </a:r>
            <a:r>
              <a:rPr spc="-25" dirty="0">
                <a:latin typeface="Verdana" pitchFamily="34" charset="0"/>
                <a:ea typeface="Verdana" pitchFamily="34" charset="0"/>
                <a:cs typeface="Verdana" pitchFamily="34" charset="0"/>
              </a:rPr>
              <a:t>,context  </a:t>
            </a:r>
            <a:r>
              <a:rPr dirty="0">
                <a:latin typeface="Verdana" pitchFamily="34" charset="0"/>
                <a:ea typeface="Verdana" pitchFamily="34" charset="0"/>
                <a:cs typeface="Verdana" pitchFamily="34" charset="0"/>
              </a:rPr>
              <a:t>or </a:t>
            </a:r>
            <a:r>
              <a:rPr spc="-20" dirty="0">
                <a:latin typeface="Verdana" pitchFamily="34" charset="0"/>
                <a:ea typeface="Verdana" pitchFamily="34" charset="0"/>
                <a:cs typeface="Verdana" pitchFamily="34" charset="0"/>
              </a:rPr>
              <a:t>data </a:t>
            </a:r>
            <a:r>
              <a:rPr spc="-25" dirty="0">
                <a:latin typeface="Verdana" pitchFamily="34" charset="0"/>
                <a:ea typeface="Verdana" pitchFamily="34" charset="0"/>
                <a:cs typeface="Verdana" pitchFamily="34" charset="0"/>
              </a:rPr>
              <a:t>size </a:t>
            </a:r>
            <a:r>
              <a:rPr dirty="0">
                <a:latin typeface="Verdana" pitchFamily="34" charset="0"/>
                <a:ea typeface="Verdana" pitchFamily="34" charset="0"/>
                <a:cs typeface="Verdana" pitchFamily="34" charset="0"/>
              </a:rPr>
              <a:t>, </a:t>
            </a:r>
            <a:r>
              <a:rPr spc="-20" dirty="0">
                <a:latin typeface="Verdana" pitchFamily="34" charset="0"/>
                <a:ea typeface="Verdana" pitchFamily="34" charset="0"/>
                <a:cs typeface="Verdana" pitchFamily="34" charset="0"/>
              </a:rPr>
              <a:t>data </a:t>
            </a:r>
            <a:r>
              <a:rPr spc="-15" dirty="0">
                <a:latin typeface="Verdana" pitchFamily="34" charset="0"/>
                <a:ea typeface="Verdana" pitchFamily="34" charset="0"/>
                <a:cs typeface="Verdana" pitchFamily="34" charset="0"/>
              </a:rPr>
              <a:t>processing</a:t>
            </a:r>
            <a:r>
              <a:rPr spc="645" dirty="0">
                <a:latin typeface="Verdana" pitchFamily="34" charset="0"/>
                <a:ea typeface="Verdana" pitchFamily="34" charset="0"/>
                <a:cs typeface="Verdana" pitchFamily="34" charset="0"/>
              </a:rPr>
              <a:t> </a:t>
            </a:r>
            <a:r>
              <a:rPr spc="-10" dirty="0">
                <a:latin typeface="Verdana" pitchFamily="34" charset="0"/>
                <a:ea typeface="Verdana" pitchFamily="34" charset="0"/>
                <a:cs typeface="Verdana" pitchFamily="34" charset="0"/>
              </a:rPr>
              <a:t>pipeline must  connect ,collect </a:t>
            </a:r>
            <a:r>
              <a:rPr spc="-25" dirty="0">
                <a:latin typeface="Verdana" pitchFamily="34" charset="0"/>
                <a:ea typeface="Verdana" pitchFamily="34" charset="0"/>
                <a:cs typeface="Verdana" pitchFamily="34" charset="0"/>
              </a:rPr>
              <a:t>,integrate </a:t>
            </a:r>
            <a:r>
              <a:rPr spc="-5" dirty="0">
                <a:latin typeface="Verdana" pitchFamily="34" charset="0"/>
                <a:ea typeface="Verdana" pitchFamily="34" charset="0"/>
                <a:cs typeface="Verdana" pitchFamily="34" charset="0"/>
              </a:rPr>
              <a:t>,</a:t>
            </a:r>
            <a:r>
              <a:rPr spc="-5" dirty="0" smtClean="0">
                <a:latin typeface="Verdana" pitchFamily="34" charset="0"/>
                <a:ea typeface="Verdana" pitchFamily="34" charset="0"/>
                <a:cs typeface="Verdana" pitchFamily="34" charset="0"/>
              </a:rPr>
              <a:t>cleanse</a:t>
            </a:r>
            <a:r>
              <a:rPr dirty="0" smtClean="0">
                <a:latin typeface="Verdana" pitchFamily="34" charset="0"/>
                <a:ea typeface="Verdana" pitchFamily="34" charset="0"/>
                <a:cs typeface="Verdana" pitchFamily="34" charset="0"/>
              </a:rPr>
              <a:t>, </a:t>
            </a:r>
            <a:r>
              <a:rPr spc="-15" dirty="0">
                <a:latin typeface="Verdana" pitchFamily="34" charset="0"/>
                <a:ea typeface="Verdana" pitchFamily="34" charset="0"/>
                <a:cs typeface="Verdana" pitchFamily="34" charset="0"/>
              </a:rPr>
              <a:t>prepare,  </a:t>
            </a:r>
            <a:r>
              <a:rPr spc="-20" dirty="0">
                <a:latin typeface="Verdana" pitchFamily="34" charset="0"/>
                <a:ea typeface="Verdana" pitchFamily="34" charset="0"/>
                <a:cs typeface="Verdana" pitchFamily="34" charset="0"/>
              </a:rPr>
              <a:t>relate </a:t>
            </a:r>
            <a:r>
              <a:rPr spc="-15" dirty="0">
                <a:latin typeface="Verdana" pitchFamily="34" charset="0"/>
                <a:ea typeface="Verdana" pitchFamily="34" charset="0"/>
                <a:cs typeface="Verdana" pitchFamily="34" charset="0"/>
              </a:rPr>
              <a:t>,protect </a:t>
            </a:r>
            <a:r>
              <a:rPr dirty="0">
                <a:latin typeface="Verdana" pitchFamily="34" charset="0"/>
                <a:ea typeface="Verdana" pitchFamily="34" charset="0"/>
                <a:cs typeface="Verdana" pitchFamily="34" charset="0"/>
              </a:rPr>
              <a:t>and </a:t>
            </a:r>
            <a:r>
              <a:rPr spc="-10" dirty="0">
                <a:latin typeface="Verdana" pitchFamily="34" charset="0"/>
                <a:ea typeface="Verdana" pitchFamily="34" charset="0"/>
                <a:cs typeface="Verdana" pitchFamily="34" charset="0"/>
              </a:rPr>
              <a:t>deliver </a:t>
            </a:r>
            <a:r>
              <a:rPr spc="-15" dirty="0">
                <a:latin typeface="Verdana" pitchFamily="34" charset="0"/>
                <a:ea typeface="Verdana" pitchFamily="34" charset="0"/>
                <a:cs typeface="Verdana" pitchFamily="34" charset="0"/>
              </a:rPr>
              <a:t>trusted </a:t>
            </a:r>
            <a:r>
              <a:rPr spc="-25" dirty="0">
                <a:latin typeface="Verdana" pitchFamily="34" charset="0"/>
                <a:ea typeface="Verdana" pitchFamily="34" charset="0"/>
                <a:cs typeface="Verdana" pitchFamily="34" charset="0"/>
              </a:rPr>
              <a:t>data </a:t>
            </a:r>
            <a:r>
              <a:rPr spc="-15" dirty="0">
                <a:latin typeface="Verdana" pitchFamily="34" charset="0"/>
                <a:ea typeface="Verdana" pitchFamily="34" charset="0"/>
                <a:cs typeface="Verdana" pitchFamily="34" charset="0"/>
              </a:rPr>
              <a:t>at </a:t>
            </a:r>
            <a:r>
              <a:rPr spc="-10" dirty="0">
                <a:latin typeface="Verdana" pitchFamily="34" charset="0"/>
                <a:ea typeface="Verdana" pitchFamily="34" charset="0"/>
                <a:cs typeface="Verdana" pitchFamily="34" charset="0"/>
              </a:rPr>
              <a:t>scale  </a:t>
            </a:r>
            <a:r>
              <a:rPr dirty="0">
                <a:latin typeface="Verdana" pitchFamily="34" charset="0"/>
                <a:ea typeface="Verdana" pitchFamily="34" charset="0"/>
                <a:cs typeface="Verdana" pitchFamily="34" charset="0"/>
              </a:rPr>
              <a:t>and </a:t>
            </a:r>
            <a:r>
              <a:rPr spc="-15" dirty="0">
                <a:latin typeface="Verdana" pitchFamily="34" charset="0"/>
                <a:ea typeface="Verdana" pitchFamily="34" charset="0"/>
                <a:cs typeface="Verdana" pitchFamily="34" charset="0"/>
              </a:rPr>
              <a:t>at </a:t>
            </a:r>
            <a:r>
              <a:rPr dirty="0">
                <a:latin typeface="Verdana" pitchFamily="34" charset="0"/>
                <a:ea typeface="Verdana" pitchFamily="34" charset="0"/>
                <a:cs typeface="Verdana" pitchFamily="34" charset="0"/>
              </a:rPr>
              <a:t>the </a:t>
            </a:r>
            <a:r>
              <a:rPr spc="-10" dirty="0">
                <a:latin typeface="Verdana" pitchFamily="34" charset="0"/>
                <a:ea typeface="Verdana" pitchFamily="34" charset="0"/>
                <a:cs typeface="Verdana" pitchFamily="34" charset="0"/>
              </a:rPr>
              <a:t>speed </a:t>
            </a:r>
            <a:r>
              <a:rPr dirty="0">
                <a:latin typeface="Verdana" pitchFamily="34" charset="0"/>
                <a:ea typeface="Verdana" pitchFamily="34" charset="0"/>
                <a:cs typeface="Verdana" pitchFamily="34" charset="0"/>
              </a:rPr>
              <a:t>of</a:t>
            </a:r>
            <a:r>
              <a:rPr spc="-25" dirty="0">
                <a:latin typeface="Verdana" pitchFamily="34" charset="0"/>
                <a:ea typeface="Verdana" pitchFamily="34" charset="0"/>
                <a:cs typeface="Verdana" pitchFamily="34" charset="0"/>
              </a:rPr>
              <a:t> </a:t>
            </a:r>
            <a:r>
              <a:rPr spc="-5" dirty="0">
                <a:latin typeface="Verdana" pitchFamily="34" charset="0"/>
                <a:ea typeface="Verdana" pitchFamily="34" charset="0"/>
                <a:cs typeface="Verdana" pitchFamily="34" charset="0"/>
              </a:rPr>
              <a:t>business.</a:t>
            </a:r>
            <a:endParaRP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7028" t="23958" r="39678" b="31250"/>
          <a:stretch>
            <a:fillRect/>
          </a:stretch>
        </p:blipFill>
        <p:spPr bwMode="auto">
          <a:xfrm>
            <a:off x="462516" y="1447800"/>
            <a:ext cx="8224284" cy="3886200"/>
          </a:xfrm>
          <a:prstGeom prst="rect">
            <a:avLst/>
          </a:prstGeom>
          <a:noFill/>
          <a:ln w="9525">
            <a:noFill/>
            <a:miter lim="800000"/>
            <a:headEnd/>
            <a:tailEnd/>
          </a:ln>
        </p:spPr>
      </p:pic>
      <p:sp>
        <p:nvSpPr>
          <p:cNvPr id="5" name="Title 1"/>
          <p:cNvSpPr>
            <a:spLocks noGrp="1"/>
          </p:cNvSpPr>
          <p:nvPr>
            <p:ph type="title"/>
          </p:nvPr>
        </p:nvSpPr>
        <p:spPr>
          <a:xfrm>
            <a:off x="533400" y="285953"/>
            <a:ext cx="8077199" cy="677108"/>
          </a:xfrm>
        </p:spPr>
        <p:txBody>
          <a:bodyPr/>
          <a:lstStyle/>
          <a:p>
            <a:r>
              <a:rPr lang="en-US" dirty="0"/>
              <a:t>Used for……..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heckerboard(across)">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724</TotalTime>
  <Words>4952</Words>
  <Application>Microsoft Office PowerPoint</Application>
  <PresentationFormat>On-screen Show (4:3)</PresentationFormat>
  <Paragraphs>830</Paragraphs>
  <Slides>88</Slides>
  <Notes>9</Notes>
  <HiddenSlides>5</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 Data Science</vt:lpstr>
      <vt:lpstr>Why to study Data Science?</vt:lpstr>
      <vt:lpstr>What is Data Science?</vt:lpstr>
      <vt:lpstr>Definition of Data Science</vt:lpstr>
      <vt:lpstr>Types of Statistics</vt:lpstr>
      <vt:lpstr>Slide 6</vt:lpstr>
      <vt:lpstr>What is Data?</vt:lpstr>
      <vt:lpstr>Qualitative data</vt:lpstr>
      <vt:lpstr>Used for……..</vt:lpstr>
      <vt:lpstr>Example……..</vt:lpstr>
      <vt:lpstr>Quantitative data</vt:lpstr>
      <vt:lpstr>Types of Quantitative Data</vt:lpstr>
      <vt:lpstr>Why do we use Data?</vt:lpstr>
      <vt:lpstr>How do we collect data?</vt:lpstr>
      <vt:lpstr>Example of Data with Different Variables</vt:lpstr>
      <vt:lpstr>Types of Variable</vt:lpstr>
      <vt:lpstr>Numerical Variable</vt:lpstr>
      <vt:lpstr>Categorical Variable</vt:lpstr>
      <vt:lpstr>Case Study : Google Transparency Report</vt:lpstr>
      <vt:lpstr>Description of variables</vt:lpstr>
      <vt:lpstr>Univariate , Bivariate , Multivariate Data analysis</vt:lpstr>
      <vt:lpstr>Bivariate Data</vt:lpstr>
      <vt:lpstr>Bivariate Contd…</vt:lpstr>
      <vt:lpstr>Multivariate Data</vt:lpstr>
      <vt:lpstr>Case study 1- Display of categorical data</vt:lpstr>
      <vt:lpstr>Questions</vt:lpstr>
      <vt:lpstr>R-Commands</vt:lpstr>
      <vt:lpstr>Case Study 2- Display of numerical data</vt:lpstr>
      <vt:lpstr>Case Study 2- Display of numerical data Contd…</vt:lpstr>
      <vt:lpstr>Case Study 2- Display of numerical data Contd…</vt:lpstr>
      <vt:lpstr>Questions</vt:lpstr>
      <vt:lpstr>R Commands</vt:lpstr>
      <vt:lpstr>Case study 3- Numerical data display.</vt:lpstr>
      <vt:lpstr>Case study 4</vt:lpstr>
      <vt:lpstr>Raw Data</vt:lpstr>
      <vt:lpstr>Processed Data</vt:lpstr>
      <vt:lpstr>Slide 37</vt:lpstr>
      <vt:lpstr>Sources of Raw data</vt:lpstr>
      <vt:lpstr>Typical Attributes of Raw data</vt:lpstr>
      <vt:lpstr>Expected Attributes of Processed data</vt:lpstr>
      <vt:lpstr>Processed Data Example</vt:lpstr>
      <vt:lpstr>Code Book or Meta data</vt:lpstr>
      <vt:lpstr>Slide 43</vt:lpstr>
      <vt:lpstr>Case Study</vt:lpstr>
      <vt:lpstr>What is metadata &amp; what is it used for?</vt:lpstr>
      <vt:lpstr>What is metadata?</vt:lpstr>
      <vt:lpstr>What is metadata? (2)</vt:lpstr>
      <vt:lpstr>Who/what uses metadata? </vt:lpstr>
      <vt:lpstr>What resources, objects, things?</vt:lpstr>
      <vt:lpstr>What operations?</vt:lpstr>
      <vt:lpstr>What operations? (2)</vt:lpstr>
      <vt:lpstr>What information required in metadata?</vt:lpstr>
      <vt:lpstr>Extraction of data</vt:lpstr>
      <vt:lpstr>Extraction of data Contd….</vt:lpstr>
      <vt:lpstr>Data Formats</vt:lpstr>
      <vt:lpstr>XML - eXtensible Markup Language</vt:lpstr>
      <vt:lpstr>XML Contd…</vt:lpstr>
      <vt:lpstr>Example of XML script </vt:lpstr>
      <vt:lpstr>JSON - JavaScript Object Notation</vt:lpstr>
      <vt:lpstr>XML VS JSON</vt:lpstr>
      <vt:lpstr>Slide 61</vt:lpstr>
      <vt:lpstr>MySQL</vt:lpstr>
      <vt:lpstr>HDF5 - Hierarchical Data Format </vt:lpstr>
      <vt:lpstr>HDF5 Contd…</vt:lpstr>
      <vt:lpstr>HDF5 Contd..</vt:lpstr>
      <vt:lpstr>Data base and DBMS</vt:lpstr>
      <vt:lpstr>DBMS </vt:lpstr>
      <vt:lpstr>Data Base and its features</vt:lpstr>
      <vt:lpstr>Advantages of DBMS</vt:lpstr>
      <vt:lpstr>Structured Query Language</vt:lpstr>
      <vt:lpstr>Data Cleaning</vt:lpstr>
      <vt:lpstr>Meaning of Data Quality </vt:lpstr>
      <vt:lpstr>Example</vt:lpstr>
      <vt:lpstr>Data Glitches</vt:lpstr>
      <vt:lpstr>Conventional Definition of Data Quality</vt:lpstr>
      <vt:lpstr>Conventional Definition of Data Quality</vt:lpstr>
      <vt:lpstr>Finding a modern definition</vt:lpstr>
      <vt:lpstr>The Data Quality Continuum</vt:lpstr>
      <vt:lpstr>Steps of data cleaning</vt:lpstr>
      <vt:lpstr>Different Techniques of Data Cleaning</vt:lpstr>
      <vt:lpstr>Different Techniques of Data Cleaning</vt:lpstr>
      <vt:lpstr>Data Science Pipeline</vt:lpstr>
      <vt:lpstr>Data Collection</vt:lpstr>
      <vt:lpstr>Data Processing</vt:lpstr>
      <vt:lpstr>Slide 85</vt:lpstr>
      <vt:lpstr>Data Analysis/Machine Learning</vt:lpstr>
      <vt:lpstr>Decision</vt:lpstr>
      <vt:lpstr>Feedback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of Raw data</dc:title>
  <dc:creator>Abha</dc:creator>
  <cp:lastModifiedBy>1321a-3</cp:lastModifiedBy>
  <cp:revision>68</cp:revision>
  <dcterms:created xsi:type="dcterms:W3CDTF">2020-08-19T04:35:46Z</dcterms:created>
  <dcterms:modified xsi:type="dcterms:W3CDTF">2023-07-18T04:27:24Z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2020-08-13T00:00:00Z</vt:filetime>
  </property>
  <property fmtid="{D5CDD505-2E9C-101B-9397-08002B2CF9AE}" pid="3" name="Creator">
    <vt:lpwstr>Microsoft® PowerPoint® 2016</vt:lpwstr>
  </property>
  <property fmtid="{D5CDD505-2E9C-101B-9397-08002B2CF9AE}" pid="4" name="LastSaved">
    <vt:filetime>2020-08-19T00:00:00Z</vt:filetime>
  </property>
</Properties>
</file>