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Nunito"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bf4aacfa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bf4aacfa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f4aacfa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f4aacfa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8bf4aacfa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8bf4aacfa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bf4aacfa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bf4aacfa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bf4aacfa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bf4aacfa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8bf4aacfa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8bf4aacfa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8bf4aacfa4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8bf4aacfa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Clr>
                <a:schemeClr val="dk1"/>
              </a:buClr>
              <a:buSzPts val="1100"/>
              <a:buFont typeface="Arial"/>
              <a:buNone/>
            </a:pPr>
            <a:r>
              <a:rPr lang="en" sz="2400" b="1">
                <a:solidFill>
                  <a:srgbClr val="273239"/>
                </a:solidFill>
                <a:highlight>
                  <a:srgbClr val="FFFFFF"/>
                </a:highlight>
              </a:rPr>
              <a:t>Conversion from NFA to DFA</a:t>
            </a:r>
            <a:endParaRPr sz="2400" b="1">
              <a:solidFill>
                <a:srgbClr val="273239"/>
              </a:solidFill>
              <a:highlight>
                <a:srgbClr val="FFFFFF"/>
              </a:highlight>
            </a:endParaRPr>
          </a:p>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400" b="1">
                <a:solidFill>
                  <a:srgbClr val="273239"/>
                </a:solidFill>
                <a:highlight>
                  <a:srgbClr val="FFFFFF"/>
                </a:highlight>
              </a:rPr>
              <a:t>Conversion from NFA to DFA</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solidFill>
                  <a:srgbClr val="273239"/>
                </a:solidFill>
                <a:highlight>
                  <a:srgbClr val="FFFFFF"/>
                </a:highlight>
                <a:latin typeface="Nunito"/>
                <a:ea typeface="Nunito"/>
                <a:cs typeface="Nunito"/>
                <a:sym typeface="Nunito"/>
              </a:rPr>
              <a:t>An NFA can have zero, one or more than one move from a given state on a given input symbol. An NFA can also have NULL moves (moves without input symbol). On the other hand, DFA has one and only one move from a given state on a given input symbol.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15000"/>
              </a:lnSpc>
              <a:spcBef>
                <a:spcPts val="0"/>
              </a:spcBef>
              <a:spcAft>
                <a:spcPts val="0"/>
              </a:spcAft>
              <a:buClr>
                <a:schemeClr val="dk1"/>
              </a:buClr>
              <a:buSzPct val="61111"/>
              <a:buFont typeface="Arial"/>
              <a:buNone/>
            </a:pPr>
            <a:r>
              <a:rPr lang="en" sz="1800" b="1">
                <a:solidFill>
                  <a:srgbClr val="273239"/>
                </a:solidFill>
                <a:highlight>
                  <a:srgbClr val="FFFFFF"/>
                </a:highlight>
                <a:latin typeface="Nunito"/>
                <a:ea typeface="Nunito"/>
                <a:cs typeface="Nunito"/>
                <a:sym typeface="Nunito"/>
              </a:rPr>
              <a:t>Steps for converting NFA to DFA:</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300" b="1">
                <a:solidFill>
                  <a:srgbClr val="273239"/>
                </a:solidFill>
                <a:highlight>
                  <a:srgbClr val="FFFFFF"/>
                </a:highlight>
                <a:latin typeface="Nunito"/>
                <a:ea typeface="Nunito"/>
                <a:cs typeface="Nunito"/>
                <a:sym typeface="Nunito"/>
              </a:rPr>
              <a:t>Step 1: Convert the given NFA to its equivalent transition table</a:t>
            </a:r>
            <a:br>
              <a:rPr lang="en" sz="1300" b="1">
                <a:solidFill>
                  <a:srgbClr val="273239"/>
                </a:solidFill>
                <a:highlight>
                  <a:srgbClr val="FFFFFF"/>
                </a:highlight>
                <a:latin typeface="Nunito"/>
                <a:ea typeface="Nunito"/>
                <a:cs typeface="Nunito"/>
                <a:sym typeface="Nunito"/>
              </a:rPr>
            </a:br>
            <a:r>
              <a:rPr lang="en" sz="1300">
                <a:solidFill>
                  <a:srgbClr val="273239"/>
                </a:solidFill>
                <a:highlight>
                  <a:srgbClr val="FFFFFF"/>
                </a:highlight>
                <a:latin typeface="Nunito"/>
                <a:ea typeface="Nunito"/>
                <a:cs typeface="Nunito"/>
                <a:sym typeface="Nunito"/>
              </a:rPr>
              <a:t>To convert the NFA to its equivalent transition table, we need to list all the states, input symbols, and the transition rules. The transition rules are represented in the form of a matrix, where the rows represent the current state, the columns represent the input symbol, and the cells represent the next state. </a:t>
            </a:r>
            <a:endParaRPr sz="1300">
              <a:solidFill>
                <a:srgbClr val="273239"/>
              </a:solidFill>
              <a:highlight>
                <a:srgbClr val="FFFFFF"/>
              </a:highlight>
              <a:latin typeface="Nunito"/>
              <a:ea typeface="Nunito"/>
              <a:cs typeface="Nunito"/>
              <a:sym typeface="Nunito"/>
            </a:endParaRPr>
          </a:p>
          <a:p>
            <a:pPr marL="0" lvl="0" indent="0" algn="l" rtl="0">
              <a:spcBef>
                <a:spcPts val="800"/>
              </a:spcBef>
              <a:spcAft>
                <a:spcPts val="0"/>
              </a:spcAft>
              <a:buClr>
                <a:schemeClr val="dk1"/>
              </a:buClr>
              <a:buSzPts val="1100"/>
              <a:buFont typeface="Arial"/>
              <a:buNone/>
            </a:pPr>
            <a:r>
              <a:rPr lang="en" sz="1300" b="1">
                <a:solidFill>
                  <a:srgbClr val="273239"/>
                </a:solidFill>
                <a:highlight>
                  <a:srgbClr val="FFFFFF"/>
                </a:highlight>
                <a:latin typeface="Nunito"/>
                <a:ea typeface="Nunito"/>
                <a:cs typeface="Nunito"/>
                <a:sym typeface="Nunito"/>
              </a:rPr>
              <a:t>Step 2: Create the DFA’s start state</a:t>
            </a:r>
            <a:endParaRPr sz="1300" b="1">
              <a:solidFill>
                <a:srgbClr val="273239"/>
              </a:solidFill>
              <a:highlight>
                <a:srgbClr val="FFFFFF"/>
              </a:highlight>
              <a:latin typeface="Nunito"/>
              <a:ea typeface="Nunito"/>
              <a:cs typeface="Nunito"/>
              <a:sym typeface="Nunito"/>
            </a:endParaRPr>
          </a:p>
          <a:p>
            <a:pPr marL="0" lvl="0" indent="0" algn="l" rtl="0">
              <a:spcBef>
                <a:spcPts val="1200"/>
              </a:spcBef>
              <a:spcAft>
                <a:spcPts val="1200"/>
              </a:spcAft>
              <a:buNone/>
            </a:pPr>
            <a:r>
              <a:rPr lang="en" sz="1300">
                <a:solidFill>
                  <a:srgbClr val="273239"/>
                </a:solidFill>
                <a:highlight>
                  <a:srgbClr val="FFFFFF"/>
                </a:highlight>
                <a:latin typeface="Nunito"/>
                <a:ea typeface="Nunito"/>
                <a:cs typeface="Nunito"/>
                <a:sym typeface="Nunito"/>
              </a:rPr>
              <a:t>The DFA’s start state is the set of all possible starting states in the NFA. This set is called the “epsilon closure” of the NFA’s start state. The epsilon closure is the set of all states that can be reached from the start state by following epsilon (λ) transitions.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Clr>
                <a:schemeClr val="dk1"/>
              </a:buClr>
              <a:buSzPct val="84615"/>
              <a:buFont typeface="Arial"/>
              <a:buNone/>
            </a:pPr>
            <a:r>
              <a:rPr lang="en" sz="1300" b="1">
                <a:solidFill>
                  <a:srgbClr val="273239"/>
                </a:solidFill>
                <a:highlight>
                  <a:srgbClr val="FFFFFF"/>
                </a:highlight>
                <a:latin typeface="Nunito"/>
                <a:ea typeface="Nunito"/>
                <a:cs typeface="Nunito"/>
                <a:sym typeface="Nunito"/>
              </a:rPr>
              <a:t>Step 3: Create the DFA’s transition table</a:t>
            </a:r>
            <a:br>
              <a:rPr lang="en" sz="1300" b="1">
                <a:solidFill>
                  <a:srgbClr val="273239"/>
                </a:solidFill>
                <a:highlight>
                  <a:srgbClr val="FFFFFF"/>
                </a:highlight>
                <a:latin typeface="Nunito"/>
                <a:ea typeface="Nunito"/>
                <a:cs typeface="Nunito"/>
                <a:sym typeface="Nunito"/>
              </a:rPr>
            </a:br>
            <a:r>
              <a:rPr lang="en" sz="1300">
                <a:solidFill>
                  <a:srgbClr val="273239"/>
                </a:solidFill>
                <a:highlight>
                  <a:srgbClr val="FFFFFF"/>
                </a:highlight>
                <a:latin typeface="Nunito"/>
                <a:ea typeface="Nunito"/>
                <a:cs typeface="Nunito"/>
                <a:sym typeface="Nunito"/>
              </a:rPr>
              <a:t>The DFA’s transition table is similar to the NFA’s transition table, but instead of individual states, the rows and columns represent sets of states. For each input symbol, the corresponding cell in the transition table contains the epsilon closure of the set of states obtained by following the transition rules in the NFA’s transition table.</a:t>
            </a:r>
            <a:endParaRPr sz="1300">
              <a:solidFill>
                <a:srgbClr val="273239"/>
              </a:solidFill>
              <a:highlight>
                <a:srgbClr val="FFFFFF"/>
              </a:highlight>
              <a:latin typeface="Nunito"/>
              <a:ea typeface="Nunito"/>
              <a:cs typeface="Nunito"/>
              <a:sym typeface="Nunito"/>
            </a:endParaRPr>
          </a:p>
          <a:p>
            <a:pPr marL="0" lvl="0" indent="0" algn="l" rtl="0">
              <a:spcBef>
                <a:spcPts val="800"/>
              </a:spcBef>
              <a:spcAft>
                <a:spcPts val="0"/>
              </a:spcAft>
              <a:buClr>
                <a:schemeClr val="dk1"/>
              </a:buClr>
              <a:buSzPct val="100000"/>
              <a:buFont typeface="Arial"/>
              <a:buNone/>
            </a:pPr>
            <a:endParaRPr sz="1100">
              <a:solidFill>
                <a:schemeClr val="dk1"/>
              </a:solidFill>
            </a:endParaRPr>
          </a:p>
          <a:p>
            <a:pPr marL="0" lvl="0" indent="0" algn="just" rtl="0">
              <a:spcBef>
                <a:spcPts val="0"/>
              </a:spcBef>
              <a:spcAft>
                <a:spcPts val="0"/>
              </a:spcAft>
              <a:buClr>
                <a:schemeClr val="dk1"/>
              </a:buClr>
              <a:buSzPct val="84615"/>
              <a:buFont typeface="Arial"/>
              <a:buNone/>
            </a:pPr>
            <a:r>
              <a:rPr lang="en" sz="1300" b="1">
                <a:solidFill>
                  <a:srgbClr val="273239"/>
                </a:solidFill>
                <a:highlight>
                  <a:srgbClr val="FFFFFF"/>
                </a:highlight>
                <a:latin typeface="Nunito"/>
                <a:ea typeface="Nunito"/>
                <a:cs typeface="Nunito"/>
                <a:sym typeface="Nunito"/>
              </a:rPr>
              <a:t>Step 4: Create the DFA’s final states</a:t>
            </a:r>
            <a:br>
              <a:rPr lang="en" sz="1300" b="1">
                <a:solidFill>
                  <a:srgbClr val="273239"/>
                </a:solidFill>
                <a:highlight>
                  <a:srgbClr val="FFFFFF"/>
                </a:highlight>
                <a:latin typeface="Nunito"/>
                <a:ea typeface="Nunito"/>
                <a:cs typeface="Nunito"/>
                <a:sym typeface="Nunito"/>
              </a:rPr>
            </a:br>
            <a:r>
              <a:rPr lang="en" sz="1300">
                <a:solidFill>
                  <a:srgbClr val="273239"/>
                </a:solidFill>
                <a:highlight>
                  <a:srgbClr val="FFFFFF"/>
                </a:highlight>
                <a:latin typeface="Nunito"/>
                <a:ea typeface="Nunito"/>
                <a:cs typeface="Nunito"/>
                <a:sym typeface="Nunito"/>
              </a:rPr>
              <a:t>The DFA’s final states are the sets of states that contain at least one final state from the NFA.</a:t>
            </a:r>
            <a:endParaRPr sz="1300">
              <a:solidFill>
                <a:srgbClr val="273239"/>
              </a:solidFill>
              <a:highlight>
                <a:srgbClr val="FFFFFF"/>
              </a:highlight>
              <a:latin typeface="Nunito"/>
              <a:ea typeface="Nunito"/>
              <a:cs typeface="Nunito"/>
              <a:sym typeface="Nunito"/>
            </a:endParaRPr>
          </a:p>
          <a:p>
            <a:pPr marL="0" lvl="0" indent="0" algn="just" rtl="0">
              <a:spcBef>
                <a:spcPts val="800"/>
              </a:spcBef>
              <a:spcAft>
                <a:spcPts val="0"/>
              </a:spcAft>
              <a:buClr>
                <a:schemeClr val="dk1"/>
              </a:buClr>
              <a:buSzPct val="84615"/>
              <a:buFont typeface="Arial"/>
              <a:buNone/>
            </a:pPr>
            <a:r>
              <a:rPr lang="en" sz="1300" b="1">
                <a:solidFill>
                  <a:srgbClr val="273239"/>
                </a:solidFill>
                <a:highlight>
                  <a:srgbClr val="FFFFFF"/>
                </a:highlight>
                <a:latin typeface="Nunito"/>
                <a:ea typeface="Nunito"/>
                <a:cs typeface="Nunito"/>
                <a:sym typeface="Nunito"/>
              </a:rPr>
              <a:t>Step 5: Simplify the DFA</a:t>
            </a:r>
            <a:br>
              <a:rPr lang="en" sz="1300" b="1">
                <a:solidFill>
                  <a:srgbClr val="273239"/>
                </a:solidFill>
                <a:highlight>
                  <a:srgbClr val="FFFFFF"/>
                </a:highlight>
                <a:latin typeface="Nunito"/>
                <a:ea typeface="Nunito"/>
                <a:cs typeface="Nunito"/>
                <a:sym typeface="Nunito"/>
              </a:rPr>
            </a:br>
            <a:r>
              <a:rPr lang="en" sz="1300">
                <a:solidFill>
                  <a:srgbClr val="273239"/>
                </a:solidFill>
                <a:highlight>
                  <a:srgbClr val="FFFFFF"/>
                </a:highlight>
                <a:latin typeface="Nunito"/>
                <a:ea typeface="Nunito"/>
                <a:cs typeface="Nunito"/>
                <a:sym typeface="Nunito"/>
              </a:rPr>
              <a:t>The DFA obtained in the previous steps may contain unnecessary states and transitions. To simplify the DFA, we can use the following techniques:</a:t>
            </a:r>
            <a:endParaRPr sz="1300">
              <a:solidFill>
                <a:srgbClr val="273239"/>
              </a:solidFill>
              <a:highlight>
                <a:srgbClr val="FFFFFF"/>
              </a:highlight>
              <a:latin typeface="Nunito"/>
              <a:ea typeface="Nunito"/>
              <a:cs typeface="Nunito"/>
              <a:sym typeface="Nunito"/>
            </a:endParaRPr>
          </a:p>
          <a:p>
            <a:pPr marL="685800" lvl="0" indent="-304958" algn="just" rtl="0">
              <a:lnSpc>
                <a:spcPct val="158000"/>
              </a:lnSpc>
              <a:spcBef>
                <a:spcPts val="800"/>
              </a:spcBef>
              <a:spcAft>
                <a:spcPts val="0"/>
              </a:spcAft>
              <a:buClr>
                <a:srgbClr val="273239"/>
              </a:buClr>
              <a:buSzPct val="100000"/>
              <a:buFont typeface="Nunito"/>
              <a:buChar char="●"/>
            </a:pPr>
            <a:r>
              <a:rPr lang="en" sz="1300">
                <a:solidFill>
                  <a:srgbClr val="273239"/>
                </a:solidFill>
                <a:highlight>
                  <a:srgbClr val="FFFFFF"/>
                </a:highlight>
                <a:latin typeface="Nunito"/>
                <a:ea typeface="Nunito"/>
                <a:cs typeface="Nunito"/>
                <a:sym typeface="Nunito"/>
              </a:rPr>
              <a:t>Remove unreachable states: States that cannot be reached from the start state can be removed from the DFA.</a:t>
            </a:r>
            <a:endParaRPr sz="1300">
              <a:solidFill>
                <a:srgbClr val="273239"/>
              </a:solidFill>
              <a:highlight>
                <a:srgbClr val="FFFFFF"/>
              </a:highlight>
              <a:latin typeface="Nunito"/>
              <a:ea typeface="Nunito"/>
              <a:cs typeface="Nunito"/>
              <a:sym typeface="Nunito"/>
            </a:endParaRPr>
          </a:p>
          <a:p>
            <a:pPr marL="685800" lvl="0" indent="-304958" algn="just" rtl="0">
              <a:lnSpc>
                <a:spcPct val="158000"/>
              </a:lnSpc>
              <a:spcBef>
                <a:spcPts val="0"/>
              </a:spcBef>
              <a:spcAft>
                <a:spcPts val="0"/>
              </a:spcAft>
              <a:buClr>
                <a:srgbClr val="273239"/>
              </a:buClr>
              <a:buSzPct val="100000"/>
              <a:buFont typeface="Nunito"/>
              <a:buChar char="●"/>
            </a:pPr>
            <a:r>
              <a:rPr lang="en" sz="1300">
                <a:solidFill>
                  <a:srgbClr val="273239"/>
                </a:solidFill>
                <a:highlight>
                  <a:srgbClr val="FFFFFF"/>
                </a:highlight>
                <a:latin typeface="Nunito"/>
                <a:ea typeface="Nunito"/>
                <a:cs typeface="Nunito"/>
                <a:sym typeface="Nunito"/>
              </a:rPr>
              <a:t>Remove dead states: States that cannot lead to a final state can be removed from the DFA.</a:t>
            </a:r>
            <a:endParaRPr sz="1300">
              <a:solidFill>
                <a:srgbClr val="273239"/>
              </a:solidFill>
              <a:highlight>
                <a:srgbClr val="FFFFFF"/>
              </a:highlight>
              <a:latin typeface="Nunito"/>
              <a:ea typeface="Nunito"/>
              <a:cs typeface="Nunito"/>
              <a:sym typeface="Nunito"/>
            </a:endParaRPr>
          </a:p>
          <a:p>
            <a:pPr marL="685800" lvl="0" indent="-304958" algn="just" rtl="0">
              <a:lnSpc>
                <a:spcPct val="158000"/>
              </a:lnSpc>
              <a:spcBef>
                <a:spcPts val="0"/>
              </a:spcBef>
              <a:spcAft>
                <a:spcPts val="0"/>
              </a:spcAft>
              <a:buClr>
                <a:srgbClr val="273239"/>
              </a:buClr>
              <a:buSzPct val="100000"/>
              <a:buFont typeface="Nunito"/>
              <a:buChar char="●"/>
            </a:pPr>
            <a:r>
              <a:rPr lang="en" sz="1300">
                <a:solidFill>
                  <a:srgbClr val="273239"/>
                </a:solidFill>
                <a:highlight>
                  <a:srgbClr val="FFFFFF"/>
                </a:highlight>
                <a:latin typeface="Nunito"/>
                <a:ea typeface="Nunito"/>
                <a:cs typeface="Nunito"/>
                <a:sym typeface="Nunito"/>
              </a:rPr>
              <a:t>Merge equivalent states: States that have the same transition rules for all input symbols can be merged into a single state.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9" name="Google Shape;79;p17"/>
          <p:cNvSpPr txBox="1">
            <a:spLocks noGrp="1"/>
          </p:cNvSpPr>
          <p:nvPr>
            <p:ph type="body" idx="1"/>
          </p:nvPr>
        </p:nvSpPr>
        <p:spPr>
          <a:xfrm>
            <a:off x="311700" y="1152475"/>
            <a:ext cx="8520600" cy="38613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Clr>
                <a:schemeClr val="dk1"/>
              </a:buClr>
              <a:buSzPts val="1100"/>
              <a:buFont typeface="Arial"/>
              <a:buNone/>
            </a:pPr>
            <a:r>
              <a:rPr lang="en" sz="1300" b="1">
                <a:solidFill>
                  <a:srgbClr val="273239"/>
                </a:solidFill>
                <a:highlight>
                  <a:srgbClr val="FFFFFF"/>
                </a:highlight>
                <a:latin typeface="Nunito"/>
                <a:ea typeface="Nunito"/>
                <a:cs typeface="Nunito"/>
                <a:sym typeface="Nunito"/>
              </a:rPr>
              <a:t>Step 6: Repeat steps 3-5 until no further simplification is possible</a:t>
            </a:r>
            <a:br>
              <a:rPr lang="en" sz="1300" b="1">
                <a:solidFill>
                  <a:srgbClr val="273239"/>
                </a:solidFill>
                <a:highlight>
                  <a:srgbClr val="FFFFFF"/>
                </a:highlight>
                <a:latin typeface="Nunito"/>
                <a:ea typeface="Nunito"/>
                <a:cs typeface="Nunito"/>
                <a:sym typeface="Nunito"/>
              </a:rPr>
            </a:br>
            <a:r>
              <a:rPr lang="en" sz="1300">
                <a:solidFill>
                  <a:srgbClr val="273239"/>
                </a:solidFill>
                <a:highlight>
                  <a:srgbClr val="FFFFFF"/>
                </a:highlight>
                <a:latin typeface="Nunito"/>
                <a:ea typeface="Nunito"/>
                <a:cs typeface="Nunito"/>
                <a:sym typeface="Nunito"/>
              </a:rPr>
              <a:t>After simplifying the DFA, we repeat steps 3-5 until no further simplification is possible. The final DFA obtained is the minimized DFA equivalent to the given NFA.</a:t>
            </a:r>
            <a:endParaRPr sz="1300">
              <a:solidFill>
                <a:srgbClr val="273239"/>
              </a:solidFill>
              <a:highlight>
                <a:srgbClr val="FFFFFF"/>
              </a:highlight>
              <a:latin typeface="Nunito"/>
              <a:ea typeface="Nunito"/>
              <a:cs typeface="Nunito"/>
              <a:sym typeface="Nunito"/>
            </a:endParaRPr>
          </a:p>
          <a:p>
            <a:pPr marL="0" lvl="0" indent="0" algn="l" rtl="0">
              <a:spcBef>
                <a:spcPts val="80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r>
              <a:rPr lang="en" sz="1300" b="1">
                <a:solidFill>
                  <a:srgbClr val="273239"/>
                </a:solidFill>
                <a:highlight>
                  <a:srgbClr val="FFFFFF"/>
                </a:highlight>
                <a:latin typeface="Nunito"/>
                <a:ea typeface="Nunito"/>
                <a:cs typeface="Nunito"/>
                <a:sym typeface="Nunito"/>
              </a:rPr>
              <a:t>Example:</a:t>
            </a:r>
            <a:r>
              <a:rPr lang="en" sz="1300">
                <a:solidFill>
                  <a:srgbClr val="273239"/>
                </a:solidFill>
                <a:highlight>
                  <a:srgbClr val="FFFFFF"/>
                </a:highlight>
                <a:latin typeface="Nunito"/>
                <a:ea typeface="Nunito"/>
                <a:cs typeface="Nunito"/>
                <a:sym typeface="Nunito"/>
              </a:rPr>
              <a:t> Consider the following NFA </a:t>
            </a: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r>
              <a:rPr lang="en" sz="1300">
                <a:solidFill>
                  <a:srgbClr val="273239"/>
                </a:solidFill>
                <a:highlight>
                  <a:srgbClr val="FFFFFF"/>
                </a:highlight>
                <a:latin typeface="Nunito"/>
                <a:ea typeface="Nunito"/>
                <a:cs typeface="Nunito"/>
                <a:sym typeface="Nunito"/>
              </a:rPr>
              <a:t>the various parameters for NFA. Q = { q0, q1, q2 } ∑ = ( a, b ) F = { q2 } δ (Transition Function of NFA) </a:t>
            </a: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1200"/>
              </a:spcAft>
              <a:buNone/>
            </a:pPr>
            <a:endParaRPr sz="1300">
              <a:solidFill>
                <a:srgbClr val="273239"/>
              </a:solidFill>
              <a:highlight>
                <a:srgbClr val="FFFFFF"/>
              </a:highlight>
              <a:latin typeface="Nunito"/>
              <a:ea typeface="Nunito"/>
              <a:cs typeface="Nunito"/>
              <a:sym typeface="Nunito"/>
            </a:endParaRPr>
          </a:p>
        </p:txBody>
      </p:sp>
      <p:pic>
        <p:nvPicPr>
          <p:cNvPr id="80" name="Google Shape;80;p17"/>
          <p:cNvPicPr preferRelativeResize="0"/>
          <p:nvPr/>
        </p:nvPicPr>
        <p:blipFill>
          <a:blip r:embed="rId3">
            <a:alphaModFix/>
          </a:blip>
          <a:stretch>
            <a:fillRect/>
          </a:stretch>
        </p:blipFill>
        <p:spPr>
          <a:xfrm>
            <a:off x="457750" y="2571750"/>
            <a:ext cx="4696551" cy="1690100"/>
          </a:xfrm>
          <a:prstGeom prst="rect">
            <a:avLst/>
          </a:prstGeom>
          <a:noFill/>
          <a:ln>
            <a:noFill/>
          </a:ln>
        </p:spPr>
      </p:pic>
      <p:pic>
        <p:nvPicPr>
          <p:cNvPr id="81" name="Google Shape;81;p17"/>
          <p:cNvPicPr preferRelativeResize="0"/>
          <p:nvPr/>
        </p:nvPicPr>
        <p:blipFill>
          <a:blip r:embed="rId4">
            <a:alphaModFix/>
          </a:blip>
          <a:stretch>
            <a:fillRect/>
          </a:stretch>
        </p:blipFill>
        <p:spPr>
          <a:xfrm>
            <a:off x="5879475" y="1907875"/>
            <a:ext cx="2571750" cy="201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246875" y="255600"/>
            <a:ext cx="8520600" cy="447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solidFill>
                  <a:srgbClr val="273239"/>
                </a:solidFill>
                <a:highlight>
                  <a:srgbClr val="FFFFFF"/>
                </a:highlight>
                <a:latin typeface="Nunito"/>
                <a:ea typeface="Nunito"/>
                <a:cs typeface="Nunito"/>
                <a:sym typeface="Nunito"/>
              </a:rPr>
              <a:t>Step 1: Q’ = ɸ Step 2: Q’ = {q0} Step 3: For each state in Q’, find the states for each input symbol. Currently, state in Q’ is q0, find moves from q0 on input symbol a and b using transition function of NFA and update the transition table of DFA. δ’ (Transition Function of DFA) </a:t>
            </a: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r>
              <a:rPr lang="en" sz="1300">
                <a:solidFill>
                  <a:srgbClr val="273239"/>
                </a:solidFill>
                <a:highlight>
                  <a:srgbClr val="FFFFFF"/>
                </a:highlight>
                <a:latin typeface="Nunito"/>
                <a:ea typeface="Nunito"/>
                <a:cs typeface="Nunito"/>
                <a:sym typeface="Nunito"/>
              </a:rPr>
              <a:t>Now { q0, q1 } will be considered as a single state. As its entry is not in Q’, add it to Q’. So Q’ = { q0, { q0, q1 } } Now, moves from state { q0, q1 } on different input symbols are not present in transition table of DFA, we will calculate it like: δ’ ( { q0, q1 }, a ) = δ ( q0, a ) ∪ δ ( q1, a ) = { q0, q1 } δ’ ( { q0, q1 }, b ) = δ ( q0, b ) ∪ δ ( q1, b ) = { q0, q2 } Now we will update the transition table of DFA. δ’ (Transition Function of DFA) </a:t>
            </a: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1200"/>
              </a:spcAft>
              <a:buNone/>
            </a:pPr>
            <a:endParaRPr sz="1300">
              <a:solidFill>
                <a:srgbClr val="273239"/>
              </a:solidFill>
              <a:highlight>
                <a:srgbClr val="FFFFFF"/>
              </a:highlight>
              <a:latin typeface="Nunito"/>
              <a:ea typeface="Nunito"/>
              <a:cs typeface="Nunito"/>
              <a:sym typeface="Nunito"/>
            </a:endParaRPr>
          </a:p>
        </p:txBody>
      </p:sp>
      <p:pic>
        <p:nvPicPr>
          <p:cNvPr id="87" name="Google Shape;87;p18"/>
          <p:cNvPicPr preferRelativeResize="0"/>
          <p:nvPr/>
        </p:nvPicPr>
        <p:blipFill>
          <a:blip r:embed="rId3">
            <a:alphaModFix/>
          </a:blip>
          <a:stretch>
            <a:fillRect/>
          </a:stretch>
        </p:blipFill>
        <p:spPr>
          <a:xfrm>
            <a:off x="3181350" y="1062725"/>
            <a:ext cx="2781300" cy="1181100"/>
          </a:xfrm>
          <a:prstGeom prst="rect">
            <a:avLst/>
          </a:prstGeom>
          <a:noFill/>
          <a:ln>
            <a:noFill/>
          </a:ln>
        </p:spPr>
      </p:pic>
      <p:pic>
        <p:nvPicPr>
          <p:cNvPr id="88" name="Google Shape;88;p18"/>
          <p:cNvPicPr preferRelativeResize="0"/>
          <p:nvPr/>
        </p:nvPicPr>
        <p:blipFill>
          <a:blip r:embed="rId4">
            <a:alphaModFix/>
          </a:blip>
          <a:stretch>
            <a:fillRect/>
          </a:stretch>
        </p:blipFill>
        <p:spPr>
          <a:xfrm>
            <a:off x="2967800" y="3248563"/>
            <a:ext cx="2819400" cy="162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solidFill>
                  <a:srgbClr val="273239"/>
                </a:solidFill>
                <a:highlight>
                  <a:srgbClr val="FFFFFF"/>
                </a:highlight>
                <a:latin typeface="Nunito"/>
                <a:ea typeface="Nunito"/>
                <a:cs typeface="Nunito"/>
                <a:sym typeface="Nunito"/>
              </a:rPr>
              <a:t>Now { q0, q2 } will be considered as a single state. As its entry is not in Q’, add it to Q’. So Q’ = { q0, { q0, q1 }, { q0, q2 } } Now, moves from state {q0, q2} on different input symbols are not present in transition table of DFA, we will calculate it like: δ’ ( { q0, q2 }, a ) = δ ( q0, a ) ∪ δ ( q2, a ) = { q0, q1 } δ’ ( { q0, q2 }, b ) = δ ( q0, b ) ∪ δ ( q2, b ) = { q0 } Now we will update the transition table of DFA. δ’ (Transition Function of DFA) </a:t>
            </a:r>
            <a:endParaRPr/>
          </a:p>
        </p:txBody>
      </p:sp>
      <p:pic>
        <p:nvPicPr>
          <p:cNvPr id="95" name="Google Shape;95;p19"/>
          <p:cNvPicPr preferRelativeResize="0"/>
          <p:nvPr/>
        </p:nvPicPr>
        <p:blipFill>
          <a:blip r:embed="rId3">
            <a:alphaModFix/>
          </a:blip>
          <a:stretch>
            <a:fillRect/>
          </a:stretch>
        </p:blipFill>
        <p:spPr>
          <a:xfrm>
            <a:off x="395688" y="2188463"/>
            <a:ext cx="2733675" cy="193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body" idx="1"/>
          </p:nvPr>
        </p:nvSpPr>
        <p:spPr>
          <a:xfrm>
            <a:off x="311700" y="302550"/>
            <a:ext cx="8570700" cy="4570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300">
                <a:solidFill>
                  <a:srgbClr val="273239"/>
                </a:solidFill>
                <a:highlight>
                  <a:srgbClr val="FFFFFF"/>
                </a:highlight>
                <a:latin typeface="Nunito"/>
                <a:ea typeface="Nunito"/>
                <a:cs typeface="Nunito"/>
                <a:sym typeface="Nunito"/>
              </a:rPr>
              <a:t>As there is no new state generated, we are done with the conversion. Final state of DFA will be state which has q2 as its component i.e., { q0, q2 } Following are the various parameters for DFA. Q’ = { q0, { q0, q1 }, { q0, q2 } } ∑ = ( a, b ) F = { { q0, q2 } } and transition function δ’ as shown above. The final DFA for above NFA has been shown in Figure 2.</a:t>
            </a: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just" rtl="0">
              <a:spcBef>
                <a:spcPts val="1200"/>
              </a:spcBef>
              <a:spcAft>
                <a:spcPts val="0"/>
              </a:spcAft>
              <a:buClr>
                <a:schemeClr val="dk1"/>
              </a:buClr>
              <a:buSzPct val="84615"/>
              <a:buFont typeface="Arial"/>
              <a:buNone/>
            </a:pPr>
            <a:r>
              <a:rPr lang="en" sz="1300">
                <a:solidFill>
                  <a:srgbClr val="273239"/>
                </a:solidFill>
                <a:highlight>
                  <a:srgbClr val="FFFFFF"/>
                </a:highlight>
                <a:latin typeface="Nunito"/>
                <a:ea typeface="Nunito"/>
                <a:cs typeface="Nunito"/>
                <a:sym typeface="Nunito"/>
              </a:rPr>
              <a:t>Sometimes, it is not easy to convert regular expression to DFA. First you can convert regular expression to NFA and then NFA to DFA.</a:t>
            </a:r>
            <a:endParaRPr sz="1300">
              <a:solidFill>
                <a:srgbClr val="273239"/>
              </a:solidFill>
              <a:highlight>
                <a:srgbClr val="FFFFFF"/>
              </a:highlight>
              <a:latin typeface="Nunito"/>
              <a:ea typeface="Nunito"/>
              <a:cs typeface="Nunito"/>
              <a:sym typeface="Nunito"/>
            </a:endParaRPr>
          </a:p>
          <a:p>
            <a:pPr marL="0" lvl="0" indent="0" algn="l" rtl="0">
              <a:spcBef>
                <a:spcPts val="800"/>
              </a:spcBef>
              <a:spcAft>
                <a:spcPts val="0"/>
              </a:spcAft>
              <a:buNone/>
            </a:pPr>
            <a:endParaRPr sz="1300">
              <a:solidFill>
                <a:srgbClr val="273239"/>
              </a:solidFill>
              <a:highlight>
                <a:srgbClr val="FFFFFF"/>
              </a:highlight>
              <a:latin typeface="Nunito"/>
              <a:ea typeface="Nunito"/>
              <a:cs typeface="Nunito"/>
              <a:sym typeface="Nunito"/>
            </a:endParaRPr>
          </a:p>
          <a:p>
            <a:pPr marL="0" lvl="0" indent="0" algn="l" rtl="0">
              <a:spcBef>
                <a:spcPts val="1200"/>
              </a:spcBef>
              <a:spcAft>
                <a:spcPts val="1200"/>
              </a:spcAft>
              <a:buNone/>
            </a:pPr>
            <a:endParaRPr sz="1300">
              <a:solidFill>
                <a:srgbClr val="273239"/>
              </a:solidFill>
              <a:highlight>
                <a:srgbClr val="FFFFFF"/>
              </a:highlight>
              <a:latin typeface="Nunito"/>
              <a:ea typeface="Nunito"/>
              <a:cs typeface="Nunito"/>
              <a:sym typeface="Nunito"/>
            </a:endParaRPr>
          </a:p>
        </p:txBody>
      </p:sp>
      <p:pic>
        <p:nvPicPr>
          <p:cNvPr id="101" name="Google Shape;101;p20"/>
          <p:cNvPicPr preferRelativeResize="0"/>
          <p:nvPr/>
        </p:nvPicPr>
        <p:blipFill>
          <a:blip r:embed="rId3">
            <a:alphaModFix/>
          </a:blip>
          <a:stretch>
            <a:fillRect/>
          </a:stretch>
        </p:blipFill>
        <p:spPr>
          <a:xfrm>
            <a:off x="2679798" y="1011698"/>
            <a:ext cx="4363751" cy="2280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985</Words>
  <Application>Microsoft Office PowerPoint</Application>
  <PresentationFormat>On-screen Show (16:9)</PresentationFormat>
  <Paragraphs>39</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Nunito</vt:lpstr>
      <vt:lpstr>Simple Light</vt:lpstr>
      <vt:lpstr>Conversion from NFA to DFA </vt:lpstr>
      <vt:lpstr>Conversion from NFA to DFA</vt:lpstr>
      <vt:lpstr>Steps for converting NFA to DFA: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Sanjivani Adsul</cp:lastModifiedBy>
  <cp:revision>1</cp:revision>
  <dcterms:modified xsi:type="dcterms:W3CDTF">2024-08-06T09:50:48Z</dcterms:modified>
</cp:coreProperties>
</file>