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6858000" cy="9144000"/>
  <p:embeddedFontLst>
    <p:embeddedFont>
      <p:font typeface="Tahoma"/>
      <p:regular r:id="rId60"/>
      <p:bold r:id="rId61"/>
    </p:embeddedFont>
    <p:embeddedFont>
      <p:font typeface="Noto Sans Symbols"/>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64" roundtripDataSignature="AMtx7miA/CjF7Nz73gNoh5P/tgX9xQG4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NotoSansSymbols-regular.fntdata"/><Relationship Id="rId61" Type="http://schemas.openxmlformats.org/officeDocument/2006/relationships/font" Target="fonts/Tahoma-bold.fntdata"/><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font" Target="fonts/NotoSansSymbols-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Tahom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1" name="Google Shape;1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15" name="Google Shape;21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23" name="Google Shape;22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50" name="Google Shape;25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58" name="Google Shape;25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6" name="Google Shape;29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5" name="Google Shape;30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34" name="Google Shape;33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0" name="Google Shape;36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86" name="Google Shape;38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13" name="Google Shape;41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0" name="Google Shape;43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36" name="Google Shape;43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44" name="Google Shape;44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62" name="Google Shape;46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26" name="Google Shape;52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34" name="Google Shape;5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2" name="Google Shape;54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0" name="Google Shape;55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56" name="Google Shape;55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64" name="Google Shape;56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72" name="Google Shape;57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80" name="Google Shape;58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88" name="Google Shape;58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96" name="Google Shape;59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20" name="Google Shape;62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47" name="Google Shape;64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76" name="Google Shape;6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5" name="Google Shape;8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07" name="Google Shape;70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8" name="Google Shape;70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39" name="Google Shape;73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0" name="Google Shape;74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72" name="Google Shape;77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07" name="Google Shape;80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15" name="Google Shape;81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6" name="Google Shape;81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57" name="Google Shape;85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8" name="Google Shape;85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92" name="Google Shape;89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3" name="Google Shape;89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900" name="Google Shape;90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1" name="Google Shape;90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919" name="Google Shape;91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0" name="Google Shape;920;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927" name="Google Shape;92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8" name="Google Shape;928;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97" name="Google Shape;9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934" name="Google Shape;93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5" name="Google Shape;935;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9" name="Google Shape;96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5" name="Google Shape;97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2" name="Google Shape;98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988" name="Google Shape;98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9" name="Google Shape;98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83" name="Google Shape;18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4defdb3886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24defdb3886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4defdb3886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4defdb3886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24defdb3886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24defdb3886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4defdb3886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24defdb3886_0_45"/>
          <p:cNvSpPr txBox="1"/>
          <p:nvPr>
            <p:ph type="title"/>
          </p:nvPr>
        </p:nvSpPr>
        <p:spPr>
          <a:xfrm>
            <a:off x="213519" y="642145"/>
            <a:ext cx="8628000" cy="994500"/>
          </a:xfrm>
          <a:prstGeom prst="rect">
            <a:avLst/>
          </a:prstGeom>
          <a:noFill/>
          <a:ln>
            <a:noFill/>
          </a:ln>
        </p:spPr>
        <p:txBody>
          <a:bodyPr anchorCtr="0" anchor="ctr" bIns="40200" lIns="80400" spcFirstLastPara="1" rIns="80400" wrap="square" tIns="40200">
            <a:normAutofit/>
          </a:bodyPr>
          <a:lstStyle>
            <a:lvl1pPr lvl="0" rtl="0" algn="ctr">
              <a:lnSpc>
                <a:spcPct val="85000"/>
              </a:lnSpc>
              <a:spcBef>
                <a:spcPts val="360"/>
              </a:spcBef>
              <a:spcAft>
                <a:spcPts val="0"/>
              </a:spcAft>
              <a:buSzPts val="2800"/>
              <a:buNone/>
              <a:defRPr/>
            </a:lvl1pPr>
            <a:lvl2pPr lvl="1" rtl="0" algn="ctr">
              <a:lnSpc>
                <a:spcPct val="85000"/>
              </a:lnSpc>
              <a:spcBef>
                <a:spcPts val="360"/>
              </a:spcBef>
              <a:spcAft>
                <a:spcPts val="0"/>
              </a:spcAft>
              <a:buSzPts val="2800"/>
              <a:buNone/>
              <a:defRPr/>
            </a:lvl2pPr>
            <a:lvl3pPr lvl="2" rtl="0" algn="ctr">
              <a:lnSpc>
                <a:spcPct val="85000"/>
              </a:lnSpc>
              <a:spcBef>
                <a:spcPts val="360"/>
              </a:spcBef>
              <a:spcAft>
                <a:spcPts val="0"/>
              </a:spcAft>
              <a:buSzPts val="2800"/>
              <a:buNone/>
              <a:defRPr/>
            </a:lvl3pPr>
            <a:lvl4pPr lvl="3" rtl="0" algn="ctr">
              <a:lnSpc>
                <a:spcPct val="85000"/>
              </a:lnSpc>
              <a:spcBef>
                <a:spcPts val="360"/>
              </a:spcBef>
              <a:spcAft>
                <a:spcPts val="0"/>
              </a:spcAft>
              <a:buSzPts val="2800"/>
              <a:buNone/>
              <a:defRPr/>
            </a:lvl4pPr>
            <a:lvl5pPr lvl="4" rtl="0" algn="ctr">
              <a:lnSpc>
                <a:spcPct val="85000"/>
              </a:lnSpc>
              <a:spcBef>
                <a:spcPts val="360"/>
              </a:spcBef>
              <a:spcAft>
                <a:spcPts val="0"/>
              </a:spcAft>
              <a:buSzPts val="2800"/>
              <a:buNone/>
              <a:defRPr/>
            </a:lvl5pPr>
            <a:lvl6pPr lvl="5" rtl="0" algn="ctr">
              <a:lnSpc>
                <a:spcPct val="85000"/>
              </a:lnSpc>
              <a:spcBef>
                <a:spcPts val="360"/>
              </a:spcBef>
              <a:spcAft>
                <a:spcPts val="0"/>
              </a:spcAft>
              <a:buSzPts val="2800"/>
              <a:buNone/>
              <a:defRPr/>
            </a:lvl6pPr>
            <a:lvl7pPr lvl="6" rtl="0" algn="ctr">
              <a:lnSpc>
                <a:spcPct val="85000"/>
              </a:lnSpc>
              <a:spcBef>
                <a:spcPts val="360"/>
              </a:spcBef>
              <a:spcAft>
                <a:spcPts val="0"/>
              </a:spcAft>
              <a:buSzPts val="2800"/>
              <a:buNone/>
              <a:defRPr/>
            </a:lvl7pPr>
            <a:lvl8pPr lvl="7" rtl="0" algn="ctr">
              <a:lnSpc>
                <a:spcPct val="85000"/>
              </a:lnSpc>
              <a:spcBef>
                <a:spcPts val="360"/>
              </a:spcBef>
              <a:spcAft>
                <a:spcPts val="0"/>
              </a:spcAft>
              <a:buSzPts val="2800"/>
              <a:buNone/>
              <a:defRPr/>
            </a:lvl8pPr>
            <a:lvl9pPr lvl="8" rtl="0" algn="ctr">
              <a:lnSpc>
                <a:spcPct val="85000"/>
              </a:lnSpc>
              <a:spcBef>
                <a:spcPts val="360"/>
              </a:spcBef>
              <a:spcAft>
                <a:spcPts val="0"/>
              </a:spcAft>
              <a:buSzPts val="2800"/>
              <a:buNone/>
              <a:defRPr/>
            </a:lvl9pPr>
          </a:lstStyle>
          <a:p/>
        </p:txBody>
      </p:sp>
      <p:sp>
        <p:nvSpPr>
          <p:cNvPr id="56" name="Google Shape;56;g24defdb3886_0_45"/>
          <p:cNvSpPr txBox="1"/>
          <p:nvPr>
            <p:ph idx="1" type="body"/>
          </p:nvPr>
        </p:nvSpPr>
        <p:spPr>
          <a:xfrm>
            <a:off x="381000" y="1729409"/>
            <a:ext cx="8293200" cy="4701300"/>
          </a:xfrm>
          <a:prstGeom prst="rect">
            <a:avLst/>
          </a:prstGeom>
          <a:noFill/>
          <a:ln>
            <a:noFill/>
          </a:ln>
        </p:spPr>
        <p:txBody>
          <a:bodyPr anchorCtr="0" anchor="t" bIns="40200" lIns="80400" spcFirstLastPara="1" rIns="80400" wrap="square" tIns="40200">
            <a:normAutofit/>
          </a:bodyPr>
          <a:lstStyle>
            <a:lvl1pPr indent="-308610" lvl="0" marL="457200" rtl="0" algn="l">
              <a:lnSpc>
                <a:spcPct val="85000"/>
              </a:lnSpc>
              <a:spcBef>
                <a:spcPts val="630"/>
              </a:spcBef>
              <a:spcAft>
                <a:spcPts val="0"/>
              </a:spcAft>
              <a:buSzPts val="1260"/>
              <a:buChar char="●"/>
              <a:defRPr/>
            </a:lvl1pPr>
            <a:lvl2pPr indent="-308610" lvl="1" marL="914400" rtl="0" algn="l">
              <a:lnSpc>
                <a:spcPct val="85000"/>
              </a:lnSpc>
              <a:spcBef>
                <a:spcPts val="630"/>
              </a:spcBef>
              <a:spcAft>
                <a:spcPts val="0"/>
              </a:spcAft>
              <a:buSzPts val="1260"/>
              <a:buChar char="○"/>
              <a:defRPr/>
            </a:lvl2pPr>
            <a:lvl3pPr indent="-308610" lvl="2" marL="1371600" rtl="0" algn="l">
              <a:lnSpc>
                <a:spcPct val="85000"/>
              </a:lnSpc>
              <a:spcBef>
                <a:spcPts val="630"/>
              </a:spcBef>
              <a:spcAft>
                <a:spcPts val="0"/>
              </a:spcAft>
              <a:buSzPts val="1260"/>
              <a:buChar char="■"/>
              <a:defRPr/>
            </a:lvl3pPr>
            <a:lvl4pPr indent="-308610" lvl="3" marL="1828800" rtl="0" algn="l">
              <a:lnSpc>
                <a:spcPct val="85000"/>
              </a:lnSpc>
              <a:spcBef>
                <a:spcPts val="630"/>
              </a:spcBef>
              <a:spcAft>
                <a:spcPts val="0"/>
              </a:spcAft>
              <a:buSzPts val="1260"/>
              <a:buChar char="●"/>
              <a:defRPr/>
            </a:lvl4pPr>
            <a:lvl5pPr indent="-308610" lvl="4" marL="2286000" rtl="0" algn="l">
              <a:lnSpc>
                <a:spcPct val="85000"/>
              </a:lnSpc>
              <a:spcBef>
                <a:spcPts val="630"/>
              </a:spcBef>
              <a:spcAft>
                <a:spcPts val="0"/>
              </a:spcAft>
              <a:buSzPts val="126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57" name="Google Shape;57;g24defdb3886_0_45"/>
          <p:cNvSpPr txBox="1"/>
          <p:nvPr>
            <p:ph idx="10" type="dt"/>
          </p:nvPr>
        </p:nvSpPr>
        <p:spPr>
          <a:xfrm>
            <a:off x="125413" y="6245225"/>
            <a:ext cx="2133600" cy="476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600">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58" name="Google Shape;58;g24defdb3886_0_45"/>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600">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59" name="Google Shape;59;g24defdb3886_0_45"/>
          <p:cNvSpPr txBox="1"/>
          <p:nvPr>
            <p:ph idx="12" type="sldNum"/>
          </p:nvPr>
        </p:nvSpPr>
        <p:spPr>
          <a:xfrm>
            <a:off x="8431213" y="6245225"/>
            <a:ext cx="588900" cy="476400"/>
          </a:xfrm>
          <a:prstGeom prst="rect">
            <a:avLst/>
          </a:prstGeom>
          <a:noFill/>
          <a:ln>
            <a:noFill/>
          </a:ln>
        </p:spPr>
        <p:txBody>
          <a:bodyPr anchorCtr="0" anchor="t" bIns="45700" lIns="91425" spcFirstLastPara="1" rIns="91425" wrap="square" tIns="45700">
            <a:normAutofit/>
          </a:bodyPr>
          <a:lstStyle>
            <a:lvl1pPr indent="0" lvl="0" marL="0" marR="0" rtl="0" algn="l">
              <a:spcBef>
                <a:spcPts val="0"/>
              </a:spcBef>
              <a:spcAft>
                <a:spcPts val="0"/>
              </a:spcAft>
              <a:buNone/>
              <a:defRPr sz="1600">
                <a:solidFill>
                  <a:schemeClr val="dk1"/>
                </a:solidFill>
                <a:latin typeface="Arial"/>
                <a:ea typeface="Arial"/>
                <a:cs typeface="Arial"/>
                <a:sym typeface="Arial"/>
              </a:defRPr>
            </a:lvl1pPr>
            <a:lvl2pPr indent="0" lvl="1" marL="0" marR="0" rtl="0" algn="l">
              <a:spcBef>
                <a:spcPts val="0"/>
              </a:spcBef>
              <a:spcAft>
                <a:spcPts val="0"/>
              </a:spcAft>
              <a:buNone/>
              <a:defRPr sz="1600">
                <a:solidFill>
                  <a:schemeClr val="dk1"/>
                </a:solidFill>
                <a:latin typeface="Arial"/>
                <a:ea typeface="Arial"/>
                <a:cs typeface="Arial"/>
                <a:sym typeface="Arial"/>
              </a:defRPr>
            </a:lvl2pPr>
            <a:lvl3pPr indent="0" lvl="2" marL="0" marR="0" rtl="0" algn="l">
              <a:spcBef>
                <a:spcPts val="0"/>
              </a:spcBef>
              <a:spcAft>
                <a:spcPts val="0"/>
              </a:spcAft>
              <a:buNone/>
              <a:defRPr sz="1600">
                <a:solidFill>
                  <a:schemeClr val="dk1"/>
                </a:solidFill>
                <a:latin typeface="Arial"/>
                <a:ea typeface="Arial"/>
                <a:cs typeface="Arial"/>
                <a:sym typeface="Arial"/>
              </a:defRPr>
            </a:lvl3pPr>
            <a:lvl4pPr indent="0" lvl="3" marL="0" marR="0" rtl="0" algn="l">
              <a:spcBef>
                <a:spcPts val="0"/>
              </a:spcBef>
              <a:spcAft>
                <a:spcPts val="0"/>
              </a:spcAft>
              <a:buNone/>
              <a:defRPr sz="1600">
                <a:solidFill>
                  <a:schemeClr val="dk1"/>
                </a:solidFill>
                <a:latin typeface="Arial"/>
                <a:ea typeface="Arial"/>
                <a:cs typeface="Arial"/>
                <a:sym typeface="Arial"/>
              </a:defRPr>
            </a:lvl4pPr>
            <a:lvl5pPr indent="0" lvl="4" marL="0" marR="0" rtl="0" algn="l">
              <a:spcBef>
                <a:spcPts val="0"/>
              </a:spcBef>
              <a:spcAft>
                <a:spcPts val="0"/>
              </a:spcAft>
              <a:buNone/>
              <a:defRPr sz="1600">
                <a:solidFill>
                  <a:schemeClr val="dk1"/>
                </a:solidFill>
                <a:latin typeface="Arial"/>
                <a:ea typeface="Arial"/>
                <a:cs typeface="Arial"/>
                <a:sym typeface="Arial"/>
              </a:defRPr>
            </a:lvl5pPr>
            <a:lvl6pPr indent="0" lvl="5" marL="0" marR="0" rtl="0" algn="l">
              <a:spcBef>
                <a:spcPts val="0"/>
              </a:spcBef>
              <a:spcAft>
                <a:spcPts val="0"/>
              </a:spcAft>
              <a:buNone/>
              <a:defRPr sz="1600">
                <a:solidFill>
                  <a:schemeClr val="dk1"/>
                </a:solidFill>
                <a:latin typeface="Arial"/>
                <a:ea typeface="Arial"/>
                <a:cs typeface="Arial"/>
                <a:sym typeface="Arial"/>
              </a:defRPr>
            </a:lvl6pPr>
            <a:lvl7pPr indent="0" lvl="6" marL="0" marR="0" rtl="0" algn="l">
              <a:spcBef>
                <a:spcPts val="0"/>
              </a:spcBef>
              <a:spcAft>
                <a:spcPts val="0"/>
              </a:spcAft>
              <a:buNone/>
              <a:defRPr sz="1600">
                <a:solidFill>
                  <a:schemeClr val="dk1"/>
                </a:solidFill>
                <a:latin typeface="Arial"/>
                <a:ea typeface="Arial"/>
                <a:cs typeface="Arial"/>
                <a:sym typeface="Arial"/>
              </a:defRPr>
            </a:lvl7pPr>
            <a:lvl8pPr indent="0" lvl="7" marL="0" marR="0" rtl="0" algn="l">
              <a:spcBef>
                <a:spcPts val="0"/>
              </a:spcBef>
              <a:spcAft>
                <a:spcPts val="0"/>
              </a:spcAft>
              <a:buNone/>
              <a:defRPr sz="1600">
                <a:solidFill>
                  <a:schemeClr val="dk1"/>
                </a:solidFill>
                <a:latin typeface="Arial"/>
                <a:ea typeface="Arial"/>
                <a:cs typeface="Arial"/>
                <a:sym typeface="Arial"/>
              </a:defRPr>
            </a:lvl8pPr>
            <a:lvl9pPr indent="0" lvl="8" marL="0" marR="0" rtl="0" algn="l">
              <a:spcBef>
                <a:spcPts val="0"/>
              </a:spcBef>
              <a:spcAft>
                <a:spcPts val="0"/>
              </a:spcAft>
              <a:buNone/>
              <a:defRPr sz="1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4defdb3886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4defdb3886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4defdb3886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4defdb3886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4defdb3886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4defdb3886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24defdb3886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4defdb3886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4defdb3886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4defdb3886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24defdb3886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4defdb3886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4defdb3886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4defdb3886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4defdb3886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24defdb3886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4defdb3886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4defdb3886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24defdb3886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24defdb3886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24defdb3886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4defdb3886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24defdb3886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4defdb3886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24defdb3886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24defdb3886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231775" y="1626695"/>
            <a:ext cx="8574088" cy="1554163"/>
          </a:xfrm>
          <a:prstGeom prst="rect">
            <a:avLst/>
          </a:prstGeom>
          <a:noFill/>
          <a:ln>
            <a:noFill/>
          </a:ln>
        </p:spPr>
        <p:txBody>
          <a:bodyPr anchorCtr="0" anchor="b" bIns="40200" lIns="80400" spcFirstLastPara="1" rIns="80400" wrap="square" tIns="40200">
            <a:normAutofit/>
          </a:bodyPr>
          <a:lstStyle/>
          <a:p>
            <a:pPr indent="0" lvl="0" marL="0" rtl="0" algn="ctr">
              <a:lnSpc>
                <a:spcPct val="90000"/>
              </a:lnSpc>
              <a:spcBef>
                <a:spcPts val="0"/>
              </a:spcBef>
              <a:spcAft>
                <a:spcPts val="0"/>
              </a:spcAft>
              <a:buNone/>
            </a:pPr>
            <a:r>
              <a:rPr lang="en-US" sz="5000"/>
              <a:t>Finite-State Machines</a:t>
            </a:r>
            <a:endParaRPr/>
          </a:p>
        </p:txBody>
      </p:sp>
      <p:sp>
        <p:nvSpPr>
          <p:cNvPr id="66" name="Google Shape;66;p1"/>
          <p:cNvSpPr txBox="1"/>
          <p:nvPr/>
        </p:nvSpPr>
        <p:spPr>
          <a:xfrm>
            <a:off x="231775" y="6421820"/>
            <a:ext cx="760977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A5A5A5"/>
                </a:solidFill>
                <a:latin typeface="Arial"/>
                <a:ea typeface="Arial"/>
                <a:cs typeface="Arial"/>
                <a:sym typeface="Arial"/>
              </a:rPr>
              <a:t>Some of the slides below are adapted from slides for CS154 at Stanford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95" name="Google Shape;195;p14"/>
          <p:cNvSpPr txBox="1"/>
          <p:nvPr>
            <p:ph type="title"/>
          </p:nvPr>
        </p:nvSpPr>
        <p:spPr>
          <a:xfrm>
            <a:off x="180975" y="554421"/>
            <a:ext cx="8839200" cy="11430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Exactly two a’s and at least two b’s</a:t>
            </a:r>
            <a:endParaRPr/>
          </a:p>
        </p:txBody>
      </p:sp>
      <p:pic>
        <p:nvPicPr>
          <p:cNvPr id="196" name="Google Shape;196;p14"/>
          <p:cNvPicPr preferRelativeResize="0"/>
          <p:nvPr/>
        </p:nvPicPr>
        <p:blipFill rotWithShape="1">
          <a:blip r:embed="rId3">
            <a:alphaModFix/>
          </a:blip>
          <a:srcRect b="0" l="0" r="0" t="0"/>
          <a:stretch/>
        </p:blipFill>
        <p:spPr>
          <a:xfrm>
            <a:off x="533400" y="1447800"/>
            <a:ext cx="8153400" cy="52816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Containing a Substrings or Not</a:t>
            </a:r>
            <a:endParaRPr/>
          </a:p>
        </p:txBody>
      </p:sp>
      <p:sp>
        <p:nvSpPr>
          <p:cNvPr id="202" name="Google Shape;202;p15"/>
          <p:cNvSpPr txBox="1"/>
          <p:nvPr>
            <p:ph idx="1" type="body"/>
          </p:nvPr>
        </p:nvSpPr>
        <p:spPr>
          <a:xfrm>
            <a:off x="381000" y="1729409"/>
            <a:ext cx="8293100" cy="4701208"/>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Font typeface="Arial"/>
              <a:buChar char="•"/>
            </a:pPr>
            <a:r>
              <a:rPr lang="en-US"/>
              <a:t>Contains baba:</a:t>
            </a:r>
            <a:endParaRPr/>
          </a:p>
          <a:p>
            <a:pPr indent="-221615" lvl="0" marL="346075" rtl="0" algn="l">
              <a:lnSpc>
                <a:spcPct val="85000"/>
              </a:lnSpc>
              <a:spcBef>
                <a:spcPts val="980"/>
              </a:spcBef>
              <a:spcAft>
                <a:spcPts val="0"/>
              </a:spcAft>
              <a:buSzPts val="1960"/>
              <a:buFont typeface="Arial"/>
              <a:buNone/>
            </a:pPr>
            <a:r>
              <a:t/>
            </a:r>
            <a:endParaRPr/>
          </a:p>
          <a:p>
            <a:pPr indent="-221615" lvl="0" marL="346075" rtl="0" algn="l">
              <a:lnSpc>
                <a:spcPct val="85000"/>
              </a:lnSpc>
              <a:spcBef>
                <a:spcPts val="980"/>
              </a:spcBef>
              <a:spcAft>
                <a:spcPts val="0"/>
              </a:spcAft>
              <a:buSzPts val="1960"/>
              <a:buFont typeface="Arial"/>
              <a:buNone/>
            </a:pPr>
            <a:r>
              <a:t/>
            </a:r>
            <a:endParaRPr/>
          </a:p>
          <a:p>
            <a:pPr indent="-221615" lvl="0" marL="346075" rtl="0" algn="l">
              <a:lnSpc>
                <a:spcPct val="85000"/>
              </a:lnSpc>
              <a:spcBef>
                <a:spcPts val="980"/>
              </a:spcBef>
              <a:spcAft>
                <a:spcPts val="0"/>
              </a:spcAft>
              <a:buSzPts val="1960"/>
              <a:buFont typeface="Arial"/>
              <a:buNone/>
            </a:pPr>
            <a:r>
              <a:t/>
            </a:r>
            <a:endParaRPr/>
          </a:p>
          <a:p>
            <a:pPr indent="-221615" lvl="0" marL="346075" rtl="0" algn="l">
              <a:lnSpc>
                <a:spcPct val="85000"/>
              </a:lnSpc>
              <a:spcBef>
                <a:spcPts val="980"/>
              </a:spcBef>
              <a:spcAft>
                <a:spcPts val="0"/>
              </a:spcAft>
              <a:buSzPts val="1960"/>
              <a:buFont typeface="Arial"/>
              <a:buNone/>
            </a:pPr>
            <a:r>
              <a:t/>
            </a:r>
            <a:endParaRPr/>
          </a:p>
          <a:p>
            <a:pPr indent="-346075" lvl="0" marL="346075" rtl="0" algn="l">
              <a:lnSpc>
                <a:spcPct val="85000"/>
              </a:lnSpc>
              <a:spcBef>
                <a:spcPts val="980"/>
              </a:spcBef>
              <a:spcAft>
                <a:spcPts val="0"/>
              </a:spcAft>
              <a:buSzPts val="1960"/>
              <a:buFont typeface="Arial"/>
              <a:buChar char="•"/>
            </a:pPr>
            <a:r>
              <a:rPr lang="en-US"/>
              <a:t>Does not contain baba:</a:t>
            </a:r>
            <a:endParaRPr/>
          </a:p>
        </p:txBody>
      </p:sp>
      <p:sp>
        <p:nvSpPr>
          <p:cNvPr id="203" name="Google Shape;203;p15"/>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04" name="Google Shape;204;p15"/>
          <p:cNvPicPr preferRelativeResize="0"/>
          <p:nvPr/>
        </p:nvPicPr>
        <p:blipFill rotWithShape="1">
          <a:blip r:embed="rId3">
            <a:alphaModFix/>
          </a:blip>
          <a:srcRect b="0" l="0" r="0" t="0"/>
          <a:stretch/>
        </p:blipFill>
        <p:spPr>
          <a:xfrm>
            <a:off x="1608137" y="2098813"/>
            <a:ext cx="7178675" cy="1981200"/>
          </a:xfrm>
          <a:prstGeom prst="rect">
            <a:avLst/>
          </a:prstGeom>
          <a:noFill/>
          <a:ln>
            <a:noFill/>
          </a:ln>
        </p:spPr>
      </p:pic>
      <p:pic>
        <p:nvPicPr>
          <p:cNvPr id="205" name="Google Shape;205;p15"/>
          <p:cNvPicPr preferRelativeResize="0"/>
          <p:nvPr/>
        </p:nvPicPr>
        <p:blipFill rotWithShape="1">
          <a:blip r:embed="rId4">
            <a:alphaModFix/>
          </a:blip>
          <a:srcRect b="0" l="0" r="0" t="0"/>
          <a:stretch/>
        </p:blipFill>
        <p:spPr>
          <a:xfrm>
            <a:off x="1676400" y="4800600"/>
            <a:ext cx="7223125" cy="182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658813" y="578069"/>
            <a:ext cx="7772400" cy="11430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General Comments</a:t>
            </a:r>
            <a:endParaRPr/>
          </a:p>
        </p:txBody>
      </p:sp>
      <p:sp>
        <p:nvSpPr>
          <p:cNvPr id="211" name="Google Shape;211;p16"/>
          <p:cNvSpPr txBox="1"/>
          <p:nvPr>
            <p:ph idx="1" type="body"/>
          </p:nvPr>
        </p:nvSpPr>
        <p:spPr>
          <a:xfrm>
            <a:off x="457200" y="1600200"/>
            <a:ext cx="8329448" cy="4876800"/>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Some things are easy with finite automata:</a:t>
            </a:r>
            <a:endParaRPr/>
          </a:p>
          <a:p>
            <a:pPr indent="-280988" lvl="1" marL="741363" rtl="0" algn="l">
              <a:lnSpc>
                <a:spcPct val="85000"/>
              </a:lnSpc>
              <a:spcBef>
                <a:spcPts val="875"/>
              </a:spcBef>
              <a:spcAft>
                <a:spcPts val="0"/>
              </a:spcAft>
              <a:buSzPts val="1750"/>
              <a:buChar char="○"/>
            </a:pPr>
            <a:r>
              <a:rPr lang="en-US"/>
              <a:t>Substrings (…abcabc…)</a:t>
            </a:r>
            <a:endParaRPr/>
          </a:p>
          <a:p>
            <a:pPr indent="-280988" lvl="1" marL="741363" rtl="0" algn="l">
              <a:lnSpc>
                <a:spcPct val="85000"/>
              </a:lnSpc>
              <a:spcBef>
                <a:spcPts val="875"/>
              </a:spcBef>
              <a:spcAft>
                <a:spcPts val="0"/>
              </a:spcAft>
              <a:buSzPts val="1750"/>
              <a:buChar char="○"/>
            </a:pPr>
            <a:r>
              <a:rPr lang="en-US"/>
              <a:t>Subsequences (…a…b…c…b…a…)</a:t>
            </a:r>
            <a:endParaRPr/>
          </a:p>
          <a:p>
            <a:pPr indent="-280988" lvl="1" marL="741363" rtl="0" algn="l">
              <a:lnSpc>
                <a:spcPct val="85000"/>
              </a:lnSpc>
              <a:spcBef>
                <a:spcPts val="875"/>
              </a:spcBef>
              <a:spcAft>
                <a:spcPts val="0"/>
              </a:spcAft>
              <a:buSzPts val="1750"/>
              <a:buChar char="○"/>
            </a:pPr>
            <a:r>
              <a:rPr lang="en-US"/>
              <a:t>Modular counting (odd number of 1’s)</a:t>
            </a:r>
            <a:endParaRPr/>
          </a:p>
          <a:p>
            <a:pPr indent="-346075" lvl="0" marL="346075" rtl="0" algn="l">
              <a:lnSpc>
                <a:spcPct val="85000"/>
              </a:lnSpc>
              <a:spcBef>
                <a:spcPts val="980"/>
              </a:spcBef>
              <a:spcAft>
                <a:spcPts val="0"/>
              </a:spcAft>
              <a:buSzPts val="1960"/>
              <a:buChar char="●"/>
            </a:pPr>
            <a:r>
              <a:rPr lang="en-US"/>
              <a:t>Some things are impossible with finite automata:</a:t>
            </a:r>
            <a:endParaRPr/>
          </a:p>
          <a:p>
            <a:pPr indent="-280988" lvl="1" marL="741363" rtl="0" algn="l">
              <a:lnSpc>
                <a:spcPct val="85000"/>
              </a:lnSpc>
              <a:spcBef>
                <a:spcPts val="875"/>
              </a:spcBef>
              <a:spcAft>
                <a:spcPts val="0"/>
              </a:spcAft>
              <a:buSzPts val="1750"/>
              <a:buChar char="○"/>
            </a:pPr>
            <a:r>
              <a:rPr lang="en-US"/>
              <a:t>An equal number of a’s and b’s</a:t>
            </a:r>
            <a:endParaRPr/>
          </a:p>
          <a:p>
            <a:pPr indent="-280988" lvl="1" marL="741363" rtl="0" algn="l">
              <a:lnSpc>
                <a:spcPct val="85000"/>
              </a:lnSpc>
              <a:spcBef>
                <a:spcPts val="875"/>
              </a:spcBef>
              <a:spcAft>
                <a:spcPts val="0"/>
              </a:spcAft>
              <a:buSzPts val="1750"/>
              <a:buChar char="○"/>
            </a:pPr>
            <a:r>
              <a:rPr lang="en-US"/>
              <a:t>More 0’s than 1’s</a:t>
            </a:r>
            <a:endParaRPr/>
          </a:p>
          <a:p>
            <a:pPr indent="-346075" lvl="0" marL="346075" rtl="0" algn="l">
              <a:lnSpc>
                <a:spcPct val="85000"/>
              </a:lnSpc>
              <a:spcBef>
                <a:spcPts val="980"/>
              </a:spcBef>
              <a:spcAft>
                <a:spcPts val="0"/>
              </a:spcAft>
              <a:buSzPts val="1960"/>
              <a:buChar char="●"/>
            </a:pPr>
            <a:r>
              <a:rPr lang="en-US"/>
              <a:t>But when they </a:t>
            </a:r>
            <a:r>
              <a:rPr b="1" lang="en-US"/>
              <a:t>can</a:t>
            </a:r>
            <a:r>
              <a:rPr lang="en-US"/>
              <a:t> be used, they are generally fast.</a:t>
            </a:r>
            <a:endParaRPr/>
          </a:p>
          <a:p>
            <a:pPr indent="-169862" lvl="1" marL="741363" rtl="0" algn="l">
              <a:lnSpc>
                <a:spcPct val="85000"/>
              </a:lnSpc>
              <a:spcBef>
                <a:spcPts val="875"/>
              </a:spcBef>
              <a:spcAft>
                <a:spcPts val="0"/>
              </a:spcAft>
              <a:buSzPts val="1750"/>
              <a:buNone/>
            </a:pPr>
            <a:r>
              <a:t/>
            </a:r>
            <a:endParaRPr/>
          </a:p>
        </p:txBody>
      </p:sp>
      <p:sp>
        <p:nvSpPr>
          <p:cNvPr id="212" name="Google Shape;212;p16"/>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9" name="Google Shape;219;p17"/>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Deterministic Finite Automata (DFA)</a:t>
            </a:r>
            <a:endParaRPr/>
          </a:p>
        </p:txBody>
      </p:sp>
      <p:sp>
        <p:nvSpPr>
          <p:cNvPr id="220" name="Google Shape;220;p17"/>
          <p:cNvSpPr txBox="1"/>
          <p:nvPr>
            <p:ph idx="1" type="body"/>
          </p:nvPr>
        </p:nvSpPr>
        <p:spPr>
          <a:xfrm>
            <a:off x="257969" y="2020267"/>
            <a:ext cx="8628061" cy="4701208"/>
          </a:xfrm>
          <a:prstGeom prst="rect">
            <a:avLst/>
          </a:prstGeom>
          <a:noFill/>
          <a:ln>
            <a:noFill/>
          </a:ln>
        </p:spPr>
        <p:txBody>
          <a:bodyPr anchorCtr="0" anchor="t" bIns="40200" lIns="80400" spcFirstLastPara="1" rIns="80400" wrap="square" tIns="40200">
            <a:normAutofit/>
          </a:bodyPr>
          <a:lstStyle/>
          <a:p>
            <a:pPr indent="-609600" lvl="0" marL="609600" rtl="0" algn="l">
              <a:lnSpc>
                <a:spcPct val="85000"/>
              </a:lnSpc>
              <a:spcBef>
                <a:spcPts val="0"/>
              </a:spcBef>
              <a:spcAft>
                <a:spcPts val="0"/>
              </a:spcAft>
              <a:buSzPts val="2240"/>
              <a:buChar char="●"/>
            </a:pPr>
            <a:r>
              <a:rPr lang="en-US" sz="3200"/>
              <a:t>A formalism for defining languages, consisting of:</a:t>
            </a:r>
            <a:endParaRPr/>
          </a:p>
          <a:p>
            <a:pPr indent="-533400" lvl="1" marL="990600" rtl="0" algn="l">
              <a:lnSpc>
                <a:spcPct val="85000"/>
              </a:lnSpc>
              <a:spcBef>
                <a:spcPts val="980"/>
              </a:spcBef>
              <a:spcAft>
                <a:spcPts val="0"/>
              </a:spcAft>
              <a:buSzPts val="1960"/>
              <a:buFont typeface="Arial"/>
              <a:buAutoNum type="arabicPeriod"/>
            </a:pPr>
            <a:r>
              <a:rPr lang="en-US" sz="2800"/>
              <a:t>A finite set of </a:t>
            </a:r>
            <a:r>
              <a:rPr i="1" lang="en-US" sz="2800">
                <a:solidFill>
                  <a:srgbClr val="FF0066"/>
                </a:solidFill>
              </a:rPr>
              <a:t>states </a:t>
            </a:r>
            <a:r>
              <a:rPr lang="en-US" sz="2800"/>
              <a:t> (Q, typically).</a:t>
            </a:r>
            <a:endParaRPr/>
          </a:p>
          <a:p>
            <a:pPr indent="-533400" lvl="1" marL="990600" rtl="0" algn="l">
              <a:lnSpc>
                <a:spcPct val="85000"/>
              </a:lnSpc>
              <a:spcBef>
                <a:spcPts val="980"/>
              </a:spcBef>
              <a:spcAft>
                <a:spcPts val="0"/>
              </a:spcAft>
              <a:buSzPts val="1960"/>
              <a:buFont typeface="Arial"/>
              <a:buAutoNum type="arabicPeriod"/>
            </a:pPr>
            <a:r>
              <a:rPr lang="en-US" sz="2800"/>
              <a:t>An </a:t>
            </a:r>
            <a:r>
              <a:rPr i="1" lang="en-US" sz="2800">
                <a:solidFill>
                  <a:srgbClr val="FF0066"/>
                </a:solidFill>
              </a:rPr>
              <a:t>input alphabet</a:t>
            </a:r>
            <a:r>
              <a:rPr lang="en-US" sz="2800"/>
              <a:t>  (</a:t>
            </a:r>
            <a:r>
              <a:rPr lang="en-US" sz="2800">
                <a:latin typeface="Lucida Sans"/>
                <a:ea typeface="Lucida Sans"/>
                <a:cs typeface="Lucida Sans"/>
                <a:sym typeface="Lucida Sans"/>
              </a:rPr>
              <a:t>Σ</a:t>
            </a:r>
            <a:r>
              <a:rPr lang="en-US" sz="2800"/>
              <a:t>, typically).</a:t>
            </a:r>
            <a:endParaRPr/>
          </a:p>
          <a:p>
            <a:pPr indent="-533400" lvl="1" marL="990600" rtl="0" algn="l">
              <a:lnSpc>
                <a:spcPct val="85000"/>
              </a:lnSpc>
              <a:spcBef>
                <a:spcPts val="980"/>
              </a:spcBef>
              <a:spcAft>
                <a:spcPts val="0"/>
              </a:spcAft>
              <a:buSzPts val="1960"/>
              <a:buFont typeface="Arial"/>
              <a:buAutoNum type="arabicPeriod"/>
            </a:pPr>
            <a:r>
              <a:rPr lang="en-US" sz="2800"/>
              <a:t>A </a:t>
            </a:r>
            <a:r>
              <a:rPr i="1" lang="en-US" sz="2800">
                <a:solidFill>
                  <a:srgbClr val="FF0066"/>
                </a:solidFill>
              </a:rPr>
              <a:t>transition function</a:t>
            </a:r>
            <a:r>
              <a:rPr lang="en-US" sz="2800"/>
              <a:t>  (</a:t>
            </a:r>
            <a:r>
              <a:rPr lang="en-US" sz="2800">
                <a:latin typeface="Lucida Sans"/>
                <a:ea typeface="Lucida Sans"/>
                <a:cs typeface="Lucida Sans"/>
                <a:sym typeface="Lucida Sans"/>
              </a:rPr>
              <a:t>δ</a:t>
            </a:r>
            <a:r>
              <a:rPr lang="en-US" sz="2800"/>
              <a:t>, typically).</a:t>
            </a:r>
            <a:endParaRPr/>
          </a:p>
          <a:p>
            <a:pPr indent="-533400" lvl="1" marL="990600" rtl="0" algn="l">
              <a:lnSpc>
                <a:spcPct val="85000"/>
              </a:lnSpc>
              <a:spcBef>
                <a:spcPts val="980"/>
              </a:spcBef>
              <a:spcAft>
                <a:spcPts val="0"/>
              </a:spcAft>
              <a:buSzPts val="1960"/>
              <a:buFont typeface="Arial"/>
              <a:buAutoNum type="arabicPeriod"/>
            </a:pPr>
            <a:r>
              <a:rPr lang="en-US" sz="2800"/>
              <a:t>A </a:t>
            </a:r>
            <a:r>
              <a:rPr i="1" lang="en-US" sz="2800">
                <a:solidFill>
                  <a:srgbClr val="FF0066"/>
                </a:solidFill>
              </a:rPr>
              <a:t>start state</a:t>
            </a:r>
            <a:r>
              <a:rPr lang="en-US" sz="2800"/>
              <a:t>  (q</a:t>
            </a:r>
            <a:r>
              <a:rPr baseline="-25000" lang="en-US" sz="2800"/>
              <a:t>0</a:t>
            </a:r>
            <a:r>
              <a:rPr lang="en-US" sz="2800"/>
              <a:t>, in Q, typically).</a:t>
            </a:r>
            <a:endParaRPr/>
          </a:p>
          <a:p>
            <a:pPr indent="-533400" lvl="1" marL="990600" rtl="0" algn="l">
              <a:lnSpc>
                <a:spcPct val="85000"/>
              </a:lnSpc>
              <a:spcBef>
                <a:spcPts val="980"/>
              </a:spcBef>
              <a:spcAft>
                <a:spcPts val="0"/>
              </a:spcAft>
              <a:buSzPts val="1960"/>
              <a:buFont typeface="Arial"/>
              <a:buAutoNum type="arabicPeriod"/>
            </a:pPr>
            <a:r>
              <a:rPr lang="en-US" sz="2800"/>
              <a:t>A set of </a:t>
            </a:r>
            <a:r>
              <a:rPr i="1" lang="en-US" sz="2800">
                <a:solidFill>
                  <a:srgbClr val="FF0066"/>
                </a:solidFill>
              </a:rPr>
              <a:t>final states</a:t>
            </a:r>
            <a:r>
              <a:rPr lang="en-US" sz="2800"/>
              <a:t>  (F </a:t>
            </a:r>
            <a:r>
              <a:rPr lang="en-US" sz="2800">
                <a:latin typeface="Lucida Sans"/>
                <a:ea typeface="Lucida Sans"/>
                <a:cs typeface="Lucida Sans"/>
                <a:sym typeface="Lucida Sans"/>
              </a:rPr>
              <a:t>⊆ </a:t>
            </a:r>
            <a:r>
              <a:rPr lang="en-US" sz="2800"/>
              <a:t>Q, typically).</a:t>
            </a:r>
            <a:endParaRPr/>
          </a:p>
          <a:p>
            <a:pPr indent="-295275" lvl="2" marL="1150938" rtl="0" algn="l">
              <a:lnSpc>
                <a:spcPct val="85000"/>
              </a:lnSpc>
              <a:spcBef>
                <a:spcPts val="840"/>
              </a:spcBef>
              <a:spcAft>
                <a:spcPts val="0"/>
              </a:spcAft>
              <a:buSzPts val="1680"/>
              <a:buChar char="■"/>
            </a:pPr>
            <a:r>
              <a:rPr lang="en-US" sz="2400">
                <a:latin typeface="Arial"/>
                <a:ea typeface="Arial"/>
                <a:cs typeface="Arial"/>
                <a:sym typeface="Arial"/>
              </a:rPr>
              <a:t>“</a:t>
            </a:r>
            <a:r>
              <a:rPr lang="en-US" sz="2400"/>
              <a:t>Final</a:t>
            </a:r>
            <a:r>
              <a:rPr lang="en-US" sz="2400">
                <a:latin typeface="Arial"/>
                <a:ea typeface="Arial"/>
                <a:cs typeface="Arial"/>
                <a:sym typeface="Arial"/>
              </a:rPr>
              <a:t>”</a:t>
            </a:r>
            <a:r>
              <a:rPr lang="en-US" sz="2400"/>
              <a:t> and </a:t>
            </a:r>
            <a:r>
              <a:rPr lang="en-US" sz="2400">
                <a:latin typeface="Arial"/>
                <a:ea typeface="Arial"/>
                <a:cs typeface="Arial"/>
                <a:sym typeface="Arial"/>
              </a:rPr>
              <a:t>“</a:t>
            </a:r>
            <a:r>
              <a:rPr lang="en-US" sz="2400"/>
              <a:t>accepting</a:t>
            </a:r>
            <a:r>
              <a:rPr lang="en-US" sz="2400">
                <a:latin typeface="Arial"/>
                <a:ea typeface="Arial"/>
                <a:cs typeface="Arial"/>
                <a:sym typeface="Arial"/>
              </a:rPr>
              <a:t>”</a:t>
            </a:r>
            <a:r>
              <a:rPr lang="en-US" sz="2400"/>
              <a:t> are synonyms.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27" name="Google Shape;227;p18"/>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The Transition Function</a:t>
            </a:r>
            <a:endParaRPr/>
          </a:p>
        </p:txBody>
      </p:sp>
      <p:sp>
        <p:nvSpPr>
          <p:cNvPr id="228" name="Google Shape;228;p18"/>
          <p:cNvSpPr txBox="1"/>
          <p:nvPr>
            <p:ph idx="1" type="body"/>
          </p:nvPr>
        </p:nvSpPr>
        <p:spPr>
          <a:xfrm>
            <a:off x="381000" y="1729409"/>
            <a:ext cx="8293100" cy="4701208"/>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Takes two arguments: a state and an input symbol.</a:t>
            </a:r>
            <a:endParaRPr/>
          </a:p>
          <a:p>
            <a:pPr indent="-346075" lvl="0" marL="346075" rtl="0" algn="l">
              <a:lnSpc>
                <a:spcPct val="85000"/>
              </a:lnSpc>
              <a:spcBef>
                <a:spcPts val="980"/>
              </a:spcBef>
              <a:spcAft>
                <a:spcPts val="0"/>
              </a:spcAft>
              <a:buSzPts val="1960"/>
              <a:buChar char="●"/>
            </a:pPr>
            <a:r>
              <a:rPr lang="en-US">
                <a:latin typeface="Lucida Sans"/>
                <a:ea typeface="Lucida Sans"/>
                <a:cs typeface="Lucida Sans"/>
                <a:sym typeface="Lucida Sans"/>
              </a:rPr>
              <a:t>δ</a:t>
            </a:r>
            <a:r>
              <a:rPr lang="en-US"/>
              <a:t>(q, a) = the state that the DFA goes to when it is in state </a:t>
            </a:r>
            <a:r>
              <a:rPr i="1" lang="en-US"/>
              <a:t>q</a:t>
            </a:r>
            <a:r>
              <a:rPr lang="en-US"/>
              <a:t>  and input </a:t>
            </a:r>
            <a:r>
              <a:rPr i="1" lang="en-US"/>
              <a:t>a</a:t>
            </a:r>
            <a:r>
              <a:rPr lang="en-US"/>
              <a:t>  is received.</a:t>
            </a:r>
            <a:endParaRPr/>
          </a:p>
        </p:txBody>
      </p:sp>
      <p:sp>
        <p:nvSpPr>
          <p:cNvPr id="229" name="Google Shape;229;p18"/>
          <p:cNvSpPr/>
          <p:nvPr/>
        </p:nvSpPr>
        <p:spPr>
          <a:xfrm>
            <a:off x="3904456" y="4008714"/>
            <a:ext cx="1676400" cy="1676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230" name="Google Shape;230;p18"/>
          <p:cNvCxnSpPr/>
          <p:nvPr/>
        </p:nvCxnSpPr>
        <p:spPr>
          <a:xfrm>
            <a:off x="3904456" y="4465914"/>
            <a:ext cx="1676400" cy="0"/>
          </a:xfrm>
          <a:prstGeom prst="straightConnector1">
            <a:avLst/>
          </a:prstGeom>
          <a:noFill/>
          <a:ln cap="flat" cmpd="sng" w="9525">
            <a:solidFill>
              <a:schemeClr val="dk1"/>
            </a:solidFill>
            <a:prstDash val="solid"/>
            <a:round/>
            <a:headEnd len="med" w="med" type="none"/>
            <a:tailEnd len="med" w="med" type="none"/>
          </a:ln>
        </p:spPr>
      </p:cxnSp>
      <p:cxnSp>
        <p:nvCxnSpPr>
          <p:cNvPr id="231" name="Google Shape;231;p18"/>
          <p:cNvCxnSpPr/>
          <p:nvPr/>
        </p:nvCxnSpPr>
        <p:spPr>
          <a:xfrm>
            <a:off x="4742656" y="4008714"/>
            <a:ext cx="0" cy="1676400"/>
          </a:xfrm>
          <a:prstGeom prst="straightConnector1">
            <a:avLst/>
          </a:prstGeom>
          <a:noFill/>
          <a:ln cap="flat" cmpd="sng" w="9525">
            <a:solidFill>
              <a:schemeClr val="dk1"/>
            </a:solidFill>
            <a:prstDash val="solid"/>
            <a:round/>
            <a:headEnd len="med" w="med" type="none"/>
            <a:tailEnd len="med" w="med" type="none"/>
          </a:ln>
        </p:spPr>
      </p:cxnSp>
      <p:sp>
        <p:nvSpPr>
          <p:cNvPr id="232" name="Google Shape;232;p18"/>
          <p:cNvSpPr txBox="1"/>
          <p:nvPr/>
        </p:nvSpPr>
        <p:spPr>
          <a:xfrm>
            <a:off x="4133056" y="4008714"/>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sp>
        <p:nvSpPr>
          <p:cNvPr id="233" name="Google Shape;233;p18"/>
          <p:cNvSpPr txBox="1"/>
          <p:nvPr/>
        </p:nvSpPr>
        <p:spPr>
          <a:xfrm>
            <a:off x="5047456" y="4008714"/>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234" name="Google Shape;234;p18"/>
          <p:cNvSpPr txBox="1"/>
          <p:nvPr/>
        </p:nvSpPr>
        <p:spPr>
          <a:xfrm>
            <a:off x="3202781" y="4499252"/>
            <a:ext cx="2195400" cy="118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	A	B</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B	A	C</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C	C	C</a:t>
            </a:r>
            <a:endParaRPr/>
          </a:p>
        </p:txBody>
      </p:sp>
      <p:grpSp>
        <p:nvGrpSpPr>
          <p:cNvPr id="235" name="Google Shape;235;p18"/>
          <p:cNvGrpSpPr/>
          <p:nvPr/>
        </p:nvGrpSpPr>
        <p:grpSpPr>
          <a:xfrm>
            <a:off x="2380456" y="5651777"/>
            <a:ext cx="2111375" cy="871537"/>
            <a:chOff x="1152" y="2667"/>
            <a:chExt cx="1330" cy="549"/>
          </a:xfrm>
        </p:grpSpPr>
        <p:sp>
          <p:nvSpPr>
            <p:cNvPr id="236" name="Google Shape;236;p18"/>
            <p:cNvSpPr txBox="1"/>
            <p:nvPr/>
          </p:nvSpPr>
          <p:spPr>
            <a:xfrm>
              <a:off x="1152" y="2928"/>
              <a:ext cx="133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Rows = states</a:t>
              </a:r>
              <a:endParaRPr/>
            </a:p>
          </p:txBody>
        </p:sp>
        <p:cxnSp>
          <p:nvCxnSpPr>
            <p:cNvPr id="237" name="Google Shape;237;p18"/>
            <p:cNvCxnSpPr/>
            <p:nvPr/>
          </p:nvCxnSpPr>
          <p:spPr>
            <a:xfrm rot="10800000">
              <a:off x="1776" y="2667"/>
              <a:ext cx="0" cy="240"/>
            </a:xfrm>
            <a:prstGeom prst="straightConnector1">
              <a:avLst/>
            </a:prstGeom>
            <a:noFill/>
            <a:ln cap="flat" cmpd="sng" w="9525">
              <a:solidFill>
                <a:schemeClr val="dk1"/>
              </a:solidFill>
              <a:prstDash val="solid"/>
              <a:round/>
              <a:headEnd len="med" w="med" type="none"/>
              <a:tailEnd len="med" w="med" type="triangle"/>
            </a:ln>
          </p:spPr>
        </p:cxnSp>
      </p:grpSp>
      <p:grpSp>
        <p:nvGrpSpPr>
          <p:cNvPr id="238" name="Google Shape;238;p18"/>
          <p:cNvGrpSpPr/>
          <p:nvPr/>
        </p:nvGrpSpPr>
        <p:grpSpPr>
          <a:xfrm>
            <a:off x="5657056" y="3780114"/>
            <a:ext cx="2652713" cy="822325"/>
            <a:chOff x="3216" y="1488"/>
            <a:chExt cx="1671" cy="518"/>
          </a:xfrm>
        </p:grpSpPr>
        <p:sp>
          <p:nvSpPr>
            <p:cNvPr id="239" name="Google Shape;239;p18"/>
            <p:cNvSpPr txBox="1"/>
            <p:nvPr/>
          </p:nvSpPr>
          <p:spPr>
            <a:xfrm>
              <a:off x="3600" y="1488"/>
              <a:ext cx="1287" cy="5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Columns =</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input symbols</a:t>
              </a:r>
              <a:endParaRPr/>
            </a:p>
          </p:txBody>
        </p:sp>
        <p:cxnSp>
          <p:nvCxnSpPr>
            <p:cNvPr id="240" name="Google Shape;240;p18"/>
            <p:cNvCxnSpPr/>
            <p:nvPr/>
          </p:nvCxnSpPr>
          <p:spPr>
            <a:xfrm rot="10800000">
              <a:off x="3216" y="1728"/>
              <a:ext cx="336" cy="0"/>
            </a:xfrm>
            <a:prstGeom prst="straightConnector1">
              <a:avLst/>
            </a:prstGeom>
            <a:noFill/>
            <a:ln cap="flat" cmpd="sng" w="9525">
              <a:solidFill>
                <a:schemeClr val="dk1"/>
              </a:solidFill>
              <a:prstDash val="solid"/>
              <a:round/>
              <a:headEnd len="med" w="med" type="none"/>
              <a:tailEnd len="med" w="med" type="triangle"/>
            </a:ln>
          </p:spPr>
        </p:cxnSp>
      </p:grpSp>
      <p:grpSp>
        <p:nvGrpSpPr>
          <p:cNvPr id="241" name="Google Shape;241;p18"/>
          <p:cNvGrpSpPr/>
          <p:nvPr/>
        </p:nvGrpSpPr>
        <p:grpSpPr>
          <a:xfrm>
            <a:off x="1770856" y="3551514"/>
            <a:ext cx="1493838" cy="1828800"/>
            <a:chOff x="768" y="1344"/>
            <a:chExt cx="941" cy="1152"/>
          </a:xfrm>
        </p:grpSpPr>
        <p:sp>
          <p:nvSpPr>
            <p:cNvPr id="242" name="Google Shape;242;p18"/>
            <p:cNvSpPr txBox="1"/>
            <p:nvPr/>
          </p:nvSpPr>
          <p:spPr>
            <a:xfrm>
              <a:off x="768" y="1344"/>
              <a:ext cx="760" cy="3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Final states</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starred *</a:t>
              </a:r>
              <a:endParaRPr/>
            </a:p>
          </p:txBody>
        </p:sp>
        <p:sp>
          <p:nvSpPr>
            <p:cNvPr id="243" name="Google Shape;243;p18"/>
            <p:cNvSpPr txBox="1"/>
            <p:nvPr/>
          </p:nvSpPr>
          <p:spPr>
            <a:xfrm>
              <a:off x="1488" y="19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sp>
          <p:nvSpPr>
            <p:cNvPr id="244" name="Google Shape;244;p18"/>
            <p:cNvSpPr txBox="1"/>
            <p:nvPr/>
          </p:nvSpPr>
          <p:spPr>
            <a:xfrm>
              <a:off x="1488" y="220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grpSp>
      <p:grpSp>
        <p:nvGrpSpPr>
          <p:cNvPr id="245" name="Google Shape;245;p18"/>
          <p:cNvGrpSpPr/>
          <p:nvPr/>
        </p:nvGrpSpPr>
        <p:grpSpPr>
          <a:xfrm>
            <a:off x="1085056" y="4661177"/>
            <a:ext cx="1828800" cy="1008062"/>
            <a:chOff x="336" y="2043"/>
            <a:chExt cx="1152" cy="635"/>
          </a:xfrm>
        </p:grpSpPr>
        <p:cxnSp>
          <p:nvCxnSpPr>
            <p:cNvPr id="246" name="Google Shape;246;p18"/>
            <p:cNvCxnSpPr/>
            <p:nvPr/>
          </p:nvCxnSpPr>
          <p:spPr>
            <a:xfrm>
              <a:off x="1344" y="2043"/>
              <a:ext cx="144" cy="0"/>
            </a:xfrm>
            <a:prstGeom prst="straightConnector1">
              <a:avLst/>
            </a:prstGeom>
            <a:noFill/>
            <a:ln cap="flat" cmpd="sng" w="9525">
              <a:solidFill>
                <a:schemeClr val="dk1"/>
              </a:solidFill>
              <a:prstDash val="solid"/>
              <a:round/>
              <a:headEnd len="med" w="med" type="none"/>
              <a:tailEnd len="med" w="med" type="triangle"/>
            </a:ln>
          </p:spPr>
        </p:cxnSp>
        <p:sp>
          <p:nvSpPr>
            <p:cNvPr id="247" name="Google Shape;247;p18"/>
            <p:cNvSpPr txBox="1"/>
            <p:nvPr/>
          </p:nvSpPr>
          <p:spPr>
            <a:xfrm>
              <a:off x="336" y="2160"/>
              <a:ext cx="976" cy="5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Arrow for</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start state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9"/>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54" name="Google Shape;254;p19"/>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Graph Representation of DFA</a:t>
            </a:r>
            <a:r>
              <a:rPr lang="en-US">
                <a:latin typeface="Arial"/>
                <a:ea typeface="Arial"/>
                <a:cs typeface="Arial"/>
                <a:sym typeface="Arial"/>
              </a:rPr>
              <a:t>’</a:t>
            </a:r>
            <a:r>
              <a:rPr lang="en-US"/>
              <a:t>s </a:t>
            </a:r>
            <a:endParaRPr/>
          </a:p>
        </p:txBody>
      </p:sp>
      <p:sp>
        <p:nvSpPr>
          <p:cNvPr id="255" name="Google Shape;255;p19"/>
          <p:cNvSpPr txBox="1"/>
          <p:nvPr>
            <p:ph idx="1" type="body"/>
          </p:nvPr>
        </p:nvSpPr>
        <p:spPr>
          <a:xfrm>
            <a:off x="381000" y="2123089"/>
            <a:ext cx="8293100" cy="4307527"/>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Nodes = states.</a:t>
            </a:r>
            <a:endParaRPr/>
          </a:p>
          <a:p>
            <a:pPr indent="-346075" lvl="0" marL="346075" rtl="0" algn="l">
              <a:lnSpc>
                <a:spcPct val="85000"/>
              </a:lnSpc>
              <a:spcBef>
                <a:spcPts val="980"/>
              </a:spcBef>
              <a:spcAft>
                <a:spcPts val="0"/>
              </a:spcAft>
              <a:buSzPts val="1960"/>
              <a:buChar char="●"/>
            </a:pPr>
            <a:r>
              <a:rPr lang="en-US"/>
              <a:t>Arcs represent transition function.</a:t>
            </a:r>
            <a:endParaRPr/>
          </a:p>
          <a:p>
            <a:pPr indent="-280988" lvl="1" marL="741363" rtl="0" algn="l">
              <a:lnSpc>
                <a:spcPct val="85000"/>
              </a:lnSpc>
              <a:spcBef>
                <a:spcPts val="875"/>
              </a:spcBef>
              <a:spcAft>
                <a:spcPts val="0"/>
              </a:spcAft>
              <a:buSzPts val="1750"/>
              <a:buChar char="○"/>
            </a:pPr>
            <a:r>
              <a:rPr lang="en-US"/>
              <a:t>Arc from state p to state q labeled by all those input symbols that have transitions from p to q.</a:t>
            </a:r>
            <a:endParaRPr/>
          </a:p>
          <a:p>
            <a:pPr indent="-346075" lvl="0" marL="346075" rtl="0" algn="l">
              <a:lnSpc>
                <a:spcPct val="85000"/>
              </a:lnSpc>
              <a:spcBef>
                <a:spcPts val="980"/>
              </a:spcBef>
              <a:spcAft>
                <a:spcPts val="0"/>
              </a:spcAft>
              <a:buSzPts val="1960"/>
              <a:buChar char="●"/>
            </a:pPr>
            <a:r>
              <a:rPr lang="en-US"/>
              <a:t>Arrow labeled </a:t>
            </a:r>
            <a:r>
              <a:rPr lang="en-US">
                <a:latin typeface="Arial"/>
                <a:ea typeface="Arial"/>
                <a:cs typeface="Arial"/>
                <a:sym typeface="Arial"/>
              </a:rPr>
              <a:t>“</a:t>
            </a:r>
            <a:r>
              <a:rPr lang="en-US"/>
              <a:t>Start</a:t>
            </a:r>
            <a:r>
              <a:rPr lang="en-US">
                <a:latin typeface="Arial"/>
                <a:ea typeface="Arial"/>
                <a:cs typeface="Arial"/>
                <a:sym typeface="Arial"/>
              </a:rPr>
              <a:t>”</a:t>
            </a:r>
            <a:r>
              <a:rPr lang="en-US"/>
              <a:t> to the start state.</a:t>
            </a:r>
            <a:endParaRPr/>
          </a:p>
          <a:p>
            <a:pPr indent="-346075" lvl="0" marL="346075" rtl="0" algn="l">
              <a:lnSpc>
                <a:spcPct val="85000"/>
              </a:lnSpc>
              <a:spcBef>
                <a:spcPts val="980"/>
              </a:spcBef>
              <a:spcAft>
                <a:spcPts val="0"/>
              </a:spcAft>
              <a:buSzPts val="1960"/>
              <a:buChar char="●"/>
            </a:pPr>
            <a:r>
              <a:rPr lang="en-US"/>
              <a:t>Final states indicated by double circles.</a:t>
            </a:r>
            <a:endParaRPr/>
          </a:p>
          <a:p>
            <a:pPr indent="-346075" lvl="0" marL="346075" rtl="0" algn="l">
              <a:lnSpc>
                <a:spcPct val="85000"/>
              </a:lnSpc>
              <a:spcBef>
                <a:spcPts val="980"/>
              </a:spcBef>
              <a:spcAft>
                <a:spcPts val="0"/>
              </a:spcAft>
              <a:buSzPts val="1960"/>
              <a:buChar char="●"/>
            </a:pPr>
            <a:r>
              <a:rPr lang="en-US"/>
              <a:t>Recall that the </a:t>
            </a:r>
            <a:r>
              <a:rPr b="1" lang="en-US"/>
              <a:t>size</a:t>
            </a:r>
            <a:r>
              <a:rPr lang="en-US"/>
              <a:t> of a DFA is the total number of nodes and edges in its graph representation. Note that this is also proportional to the size of the transition table representation.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262" name="Google Shape;262;p20"/>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Graph of a DFA</a:t>
            </a:r>
            <a:endParaRPr/>
          </a:p>
        </p:txBody>
      </p:sp>
      <p:grpSp>
        <p:nvGrpSpPr>
          <p:cNvPr id="263" name="Google Shape;263;p20"/>
          <p:cNvGrpSpPr/>
          <p:nvPr/>
        </p:nvGrpSpPr>
        <p:grpSpPr>
          <a:xfrm>
            <a:off x="990600" y="2514600"/>
            <a:ext cx="5387975" cy="2090738"/>
            <a:chOff x="624" y="1563"/>
            <a:chExt cx="3394" cy="1317"/>
          </a:xfrm>
        </p:grpSpPr>
        <p:sp>
          <p:nvSpPr>
            <p:cNvPr id="264" name="Google Shape;264;p20"/>
            <p:cNvSpPr txBox="1"/>
            <p:nvPr/>
          </p:nvSpPr>
          <p:spPr>
            <a:xfrm>
              <a:off x="624" y="2592"/>
              <a:ext cx="5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Start</a:t>
              </a:r>
              <a:endParaRPr/>
            </a:p>
          </p:txBody>
        </p:sp>
        <p:grpSp>
          <p:nvGrpSpPr>
            <p:cNvPr id="265" name="Google Shape;265;p20"/>
            <p:cNvGrpSpPr/>
            <p:nvPr/>
          </p:nvGrpSpPr>
          <p:grpSpPr>
            <a:xfrm>
              <a:off x="960" y="1563"/>
              <a:ext cx="3058" cy="1317"/>
              <a:chOff x="960" y="1563"/>
              <a:chExt cx="3058" cy="1317"/>
            </a:xfrm>
          </p:grpSpPr>
          <p:sp>
            <p:nvSpPr>
              <p:cNvPr id="266" name="Google Shape;266;p20"/>
              <p:cNvSpPr txBox="1"/>
              <p:nvPr/>
            </p:nvSpPr>
            <p:spPr>
              <a:xfrm>
                <a:off x="1824" y="19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267" name="Google Shape;267;p20"/>
              <p:cNvSpPr txBox="1"/>
              <p:nvPr/>
            </p:nvSpPr>
            <p:spPr>
              <a:xfrm>
                <a:off x="1872" y="2592"/>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grpSp>
            <p:nvGrpSpPr>
              <p:cNvPr id="268" name="Google Shape;268;p20"/>
              <p:cNvGrpSpPr/>
              <p:nvPr/>
            </p:nvGrpSpPr>
            <p:grpSpPr>
              <a:xfrm>
                <a:off x="960" y="1563"/>
                <a:ext cx="3058" cy="1056"/>
                <a:chOff x="960" y="1584"/>
                <a:chExt cx="3058" cy="1056"/>
              </a:xfrm>
            </p:grpSpPr>
            <p:cxnSp>
              <p:nvCxnSpPr>
                <p:cNvPr id="269" name="Google Shape;269;p20"/>
                <p:cNvCxnSpPr/>
                <p:nvPr/>
              </p:nvCxnSpPr>
              <p:spPr>
                <a:xfrm rot="5400000">
                  <a:off x="1431" y="1977"/>
                  <a:ext cx="1" cy="272"/>
                </a:xfrm>
                <a:prstGeom prst="curvedConnector3">
                  <a:avLst>
                    <a:gd fmla="val -40600005" name="adj1"/>
                  </a:avLst>
                </a:prstGeom>
                <a:noFill/>
                <a:ln cap="flat" cmpd="sng" w="9525">
                  <a:solidFill>
                    <a:schemeClr val="dk1"/>
                  </a:solidFill>
                  <a:prstDash val="solid"/>
                  <a:round/>
                  <a:headEnd len="med" w="med" type="none"/>
                  <a:tailEnd len="med" w="med" type="triangle"/>
                </a:ln>
              </p:spPr>
            </p:cxnSp>
            <p:grpSp>
              <p:nvGrpSpPr>
                <p:cNvPr id="270" name="Google Shape;270;p20"/>
                <p:cNvGrpSpPr/>
                <p:nvPr/>
              </p:nvGrpSpPr>
              <p:grpSpPr>
                <a:xfrm>
                  <a:off x="960" y="1584"/>
                  <a:ext cx="3058" cy="1056"/>
                  <a:chOff x="974" y="1584"/>
                  <a:chExt cx="3058" cy="1056"/>
                </a:xfrm>
              </p:grpSpPr>
              <p:sp>
                <p:nvSpPr>
                  <p:cNvPr id="271" name="Google Shape;271;p20"/>
                  <p:cNvSpPr/>
                  <p:nvPr/>
                </p:nvSpPr>
                <p:spPr>
                  <a:xfrm>
                    <a:off x="1310" y="2112"/>
                    <a:ext cx="288" cy="288"/>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A</a:t>
                    </a:r>
                    <a:endParaRPr/>
                  </a:p>
                </p:txBody>
              </p:sp>
              <p:sp>
                <p:nvSpPr>
                  <p:cNvPr id="272" name="Google Shape;272;p20"/>
                  <p:cNvSpPr/>
                  <p:nvPr/>
                </p:nvSpPr>
                <p:spPr>
                  <a:xfrm>
                    <a:off x="3462" y="2112"/>
                    <a:ext cx="288" cy="288"/>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C</a:t>
                    </a:r>
                    <a:endParaRPr/>
                  </a:p>
                </p:txBody>
              </p:sp>
              <p:sp>
                <p:nvSpPr>
                  <p:cNvPr id="273" name="Google Shape;273;p20"/>
                  <p:cNvSpPr/>
                  <p:nvPr/>
                </p:nvSpPr>
                <p:spPr>
                  <a:xfrm>
                    <a:off x="2406" y="2112"/>
                    <a:ext cx="288" cy="288"/>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B</a:t>
                    </a:r>
                    <a:endParaRPr/>
                  </a:p>
                </p:txBody>
              </p:sp>
              <p:sp>
                <p:nvSpPr>
                  <p:cNvPr id="274" name="Google Shape;274;p20"/>
                  <p:cNvSpPr/>
                  <p:nvPr/>
                </p:nvSpPr>
                <p:spPr>
                  <a:xfrm>
                    <a:off x="1262" y="2064"/>
                    <a:ext cx="384" cy="38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sp>
                <p:nvSpPr>
                  <p:cNvPr id="275" name="Google Shape;275;p20"/>
                  <p:cNvSpPr/>
                  <p:nvPr/>
                </p:nvSpPr>
                <p:spPr>
                  <a:xfrm>
                    <a:off x="2358" y="2064"/>
                    <a:ext cx="384" cy="38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276" name="Google Shape;276;p20"/>
                  <p:cNvCxnSpPr/>
                  <p:nvPr/>
                </p:nvCxnSpPr>
                <p:spPr>
                  <a:xfrm flipH="1" rot="10800000">
                    <a:off x="974" y="2352"/>
                    <a:ext cx="336" cy="288"/>
                  </a:xfrm>
                  <a:prstGeom prst="straightConnector1">
                    <a:avLst/>
                  </a:prstGeom>
                  <a:noFill/>
                  <a:ln cap="flat" cmpd="sng" w="9525">
                    <a:solidFill>
                      <a:schemeClr val="dk1"/>
                    </a:solidFill>
                    <a:prstDash val="solid"/>
                    <a:round/>
                    <a:headEnd len="med" w="med" type="none"/>
                    <a:tailEnd len="med" w="med" type="triangle"/>
                  </a:ln>
                </p:spPr>
              </p:cxnSp>
              <p:cxnSp>
                <p:nvCxnSpPr>
                  <p:cNvPr id="277" name="Google Shape;277;p20"/>
                  <p:cNvCxnSpPr/>
                  <p:nvPr/>
                </p:nvCxnSpPr>
                <p:spPr>
                  <a:xfrm>
                    <a:off x="1638" y="2256"/>
                    <a:ext cx="720" cy="0"/>
                  </a:xfrm>
                  <a:prstGeom prst="straightConnector1">
                    <a:avLst/>
                  </a:prstGeom>
                  <a:noFill/>
                  <a:ln cap="flat" cmpd="sng" w="9525">
                    <a:solidFill>
                      <a:schemeClr val="dk1"/>
                    </a:solidFill>
                    <a:prstDash val="solid"/>
                    <a:round/>
                    <a:headEnd len="med" w="med" type="none"/>
                    <a:tailEnd len="med" w="med" type="triangle"/>
                  </a:ln>
                </p:spPr>
              </p:cxnSp>
              <p:cxnSp>
                <p:nvCxnSpPr>
                  <p:cNvPr id="278" name="Google Shape;278;p20"/>
                  <p:cNvCxnSpPr/>
                  <p:nvPr/>
                </p:nvCxnSpPr>
                <p:spPr>
                  <a:xfrm>
                    <a:off x="2742" y="2256"/>
                    <a:ext cx="720" cy="0"/>
                  </a:xfrm>
                  <a:prstGeom prst="straightConnector1">
                    <a:avLst/>
                  </a:prstGeom>
                  <a:noFill/>
                  <a:ln cap="flat" cmpd="sng" w="9525">
                    <a:solidFill>
                      <a:schemeClr val="dk1"/>
                    </a:solidFill>
                    <a:prstDash val="solid"/>
                    <a:round/>
                    <a:headEnd len="med" w="med" type="none"/>
                    <a:tailEnd len="med" w="med" type="triangle"/>
                  </a:ln>
                </p:spPr>
              </p:cxnSp>
              <p:sp>
                <p:nvSpPr>
                  <p:cNvPr id="279" name="Google Shape;279;p20"/>
                  <p:cNvSpPr txBox="1"/>
                  <p:nvPr/>
                </p:nvSpPr>
                <p:spPr>
                  <a:xfrm>
                    <a:off x="2976" y="19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280" name="Google Shape;280;p20"/>
                  <p:cNvSpPr txBox="1"/>
                  <p:nvPr/>
                </p:nvSpPr>
                <p:spPr>
                  <a:xfrm>
                    <a:off x="1536" y="1584"/>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cxnSp>
                <p:nvCxnSpPr>
                  <p:cNvPr id="281" name="Google Shape;281;p20"/>
                  <p:cNvCxnSpPr>
                    <a:stCxn id="275" idx="3"/>
                    <a:endCxn id="274" idx="5"/>
                  </p:cNvCxnSpPr>
                  <p:nvPr/>
                </p:nvCxnSpPr>
                <p:spPr>
                  <a:xfrm>
                    <a:off x="1964" y="1942"/>
                    <a:ext cx="0" cy="900"/>
                  </a:xfrm>
                  <a:prstGeom prst="curvedConnector3">
                    <a:avLst>
                      <a:gd fmla="val 20000000" name="adj1"/>
                    </a:avLst>
                  </a:prstGeom>
                  <a:noFill/>
                  <a:ln cap="flat" cmpd="sng" w="9525">
                    <a:solidFill>
                      <a:schemeClr val="dk1"/>
                    </a:solidFill>
                    <a:prstDash val="solid"/>
                    <a:round/>
                    <a:headEnd len="med" w="med" type="none"/>
                    <a:tailEnd len="med" w="med" type="triangle"/>
                  </a:ln>
                </p:spPr>
              </p:cxnSp>
              <p:sp>
                <p:nvSpPr>
                  <p:cNvPr id="282" name="Google Shape;282;p20"/>
                  <p:cNvSpPr txBox="1"/>
                  <p:nvPr/>
                </p:nvSpPr>
                <p:spPr>
                  <a:xfrm>
                    <a:off x="3648" y="1632"/>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0,1</a:t>
                    </a:r>
                    <a:endParaRPr/>
                  </a:p>
                </p:txBody>
              </p:sp>
              <p:cxnSp>
                <p:nvCxnSpPr>
                  <p:cNvPr id="283" name="Google Shape;283;p20"/>
                  <p:cNvCxnSpPr>
                    <a:stCxn id="272" idx="7"/>
                    <a:endCxn id="272" idx="1"/>
                  </p:cNvCxnSpPr>
                  <p:nvPr/>
                </p:nvCxnSpPr>
                <p:spPr>
                  <a:xfrm>
                    <a:off x="3558" y="2004"/>
                    <a:ext cx="0" cy="300"/>
                  </a:xfrm>
                  <a:prstGeom prst="curvedConnector3">
                    <a:avLst>
                      <a:gd fmla="val -18600000" name="adj1"/>
                    </a:avLst>
                  </a:prstGeom>
                  <a:noFill/>
                  <a:ln cap="flat" cmpd="sng" w="9525">
                    <a:solidFill>
                      <a:schemeClr val="dk1"/>
                    </a:solidFill>
                    <a:prstDash val="solid"/>
                    <a:round/>
                    <a:headEnd len="med" w="med" type="none"/>
                    <a:tailEnd len="med" w="med" type="triangle"/>
                  </a:ln>
                </p:spPr>
              </p:cxnSp>
            </p:grpSp>
          </p:grpSp>
        </p:grpSp>
      </p:grpSp>
      <p:grpSp>
        <p:nvGrpSpPr>
          <p:cNvPr id="284" name="Google Shape;284;p20"/>
          <p:cNvGrpSpPr/>
          <p:nvPr/>
        </p:nvGrpSpPr>
        <p:grpSpPr>
          <a:xfrm>
            <a:off x="1600200" y="3886200"/>
            <a:ext cx="1522413" cy="2347913"/>
            <a:chOff x="1008" y="2427"/>
            <a:chExt cx="959" cy="1479"/>
          </a:xfrm>
        </p:grpSpPr>
        <p:sp>
          <p:nvSpPr>
            <p:cNvPr id="285" name="Google Shape;285;p20"/>
            <p:cNvSpPr txBox="1"/>
            <p:nvPr/>
          </p:nvSpPr>
          <p:spPr>
            <a:xfrm>
              <a:off x="1008" y="2928"/>
              <a:ext cx="959" cy="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Previous</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string OK,</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does not</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end in 1.</a:t>
              </a:r>
              <a:endParaRPr/>
            </a:p>
          </p:txBody>
        </p:sp>
        <p:cxnSp>
          <p:nvCxnSpPr>
            <p:cNvPr id="286" name="Google Shape;286;p20"/>
            <p:cNvCxnSpPr/>
            <p:nvPr/>
          </p:nvCxnSpPr>
          <p:spPr>
            <a:xfrm rot="10800000">
              <a:off x="1440" y="2427"/>
              <a:ext cx="0" cy="432"/>
            </a:xfrm>
            <a:prstGeom prst="straightConnector1">
              <a:avLst/>
            </a:prstGeom>
            <a:noFill/>
            <a:ln cap="flat" cmpd="sng" w="9525">
              <a:solidFill>
                <a:srgbClr val="FF0000"/>
              </a:solidFill>
              <a:prstDash val="dot"/>
              <a:round/>
              <a:headEnd len="med" w="med" type="none"/>
              <a:tailEnd len="med" w="med" type="triangle"/>
            </a:ln>
          </p:spPr>
        </p:cxnSp>
      </p:grpSp>
      <p:grpSp>
        <p:nvGrpSpPr>
          <p:cNvPr id="287" name="Google Shape;287;p20"/>
          <p:cNvGrpSpPr/>
          <p:nvPr/>
        </p:nvGrpSpPr>
        <p:grpSpPr>
          <a:xfrm>
            <a:off x="3352800" y="3886200"/>
            <a:ext cx="1555750" cy="2347913"/>
            <a:chOff x="1008" y="2427"/>
            <a:chExt cx="980" cy="1479"/>
          </a:xfrm>
        </p:grpSpPr>
        <p:sp>
          <p:nvSpPr>
            <p:cNvPr id="288" name="Google Shape;288;p20"/>
            <p:cNvSpPr txBox="1"/>
            <p:nvPr/>
          </p:nvSpPr>
          <p:spPr>
            <a:xfrm>
              <a:off x="1008" y="2928"/>
              <a:ext cx="980" cy="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Previous</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String OK,</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ends in a </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single 1.</a:t>
              </a:r>
              <a:endParaRPr/>
            </a:p>
          </p:txBody>
        </p:sp>
        <p:cxnSp>
          <p:nvCxnSpPr>
            <p:cNvPr id="289" name="Google Shape;289;p20"/>
            <p:cNvCxnSpPr/>
            <p:nvPr/>
          </p:nvCxnSpPr>
          <p:spPr>
            <a:xfrm rot="10800000">
              <a:off x="1440" y="2427"/>
              <a:ext cx="0" cy="432"/>
            </a:xfrm>
            <a:prstGeom prst="straightConnector1">
              <a:avLst/>
            </a:prstGeom>
            <a:noFill/>
            <a:ln cap="flat" cmpd="sng" w="9525">
              <a:solidFill>
                <a:srgbClr val="FF0000"/>
              </a:solidFill>
              <a:prstDash val="dot"/>
              <a:round/>
              <a:headEnd len="med" w="med" type="none"/>
              <a:tailEnd len="med" w="med" type="triangle"/>
            </a:ln>
          </p:spPr>
        </p:cxnSp>
      </p:grpSp>
      <p:grpSp>
        <p:nvGrpSpPr>
          <p:cNvPr id="290" name="Google Shape;290;p20"/>
          <p:cNvGrpSpPr/>
          <p:nvPr/>
        </p:nvGrpSpPr>
        <p:grpSpPr>
          <a:xfrm>
            <a:off x="5029200" y="3810000"/>
            <a:ext cx="1793875" cy="1982788"/>
            <a:chOff x="1008" y="2427"/>
            <a:chExt cx="1130" cy="1249"/>
          </a:xfrm>
        </p:grpSpPr>
        <p:sp>
          <p:nvSpPr>
            <p:cNvPr id="291" name="Google Shape;291;p20"/>
            <p:cNvSpPr txBox="1"/>
            <p:nvPr/>
          </p:nvSpPr>
          <p:spPr>
            <a:xfrm>
              <a:off x="1008" y="2928"/>
              <a:ext cx="1130" cy="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Consecutive</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1</a:t>
              </a:r>
              <a:r>
                <a:rPr lang="en-US" sz="2400">
                  <a:solidFill>
                    <a:schemeClr val="dk1"/>
                  </a:solidFill>
                  <a:latin typeface="Arial"/>
                  <a:ea typeface="Arial"/>
                  <a:cs typeface="Arial"/>
                  <a:sym typeface="Arial"/>
                </a:rPr>
                <a:t>’</a:t>
              </a:r>
              <a:r>
                <a:rPr lang="en-US" sz="2400">
                  <a:solidFill>
                    <a:schemeClr val="dk1"/>
                  </a:solidFill>
                  <a:latin typeface="Tahoma"/>
                  <a:ea typeface="Tahoma"/>
                  <a:cs typeface="Tahoma"/>
                  <a:sym typeface="Tahoma"/>
                </a:rPr>
                <a:t>s have</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been seen.</a:t>
              </a:r>
              <a:endParaRPr/>
            </a:p>
          </p:txBody>
        </p:sp>
        <p:cxnSp>
          <p:nvCxnSpPr>
            <p:cNvPr id="292" name="Google Shape;292;p20"/>
            <p:cNvCxnSpPr/>
            <p:nvPr/>
          </p:nvCxnSpPr>
          <p:spPr>
            <a:xfrm rot="10800000">
              <a:off x="1440" y="2427"/>
              <a:ext cx="0" cy="432"/>
            </a:xfrm>
            <a:prstGeom prst="straightConnector1">
              <a:avLst/>
            </a:prstGeom>
            <a:noFill/>
            <a:ln cap="flat" cmpd="sng" w="9525">
              <a:solidFill>
                <a:srgbClr val="FF0000"/>
              </a:solidFill>
              <a:prstDash val="dot"/>
              <a:round/>
              <a:headEnd len="med" w="med" type="none"/>
              <a:tailEnd len="med" w="med" type="triangle"/>
            </a:ln>
          </p:spPr>
        </p:cxnSp>
      </p:grpSp>
      <p:sp>
        <p:nvSpPr>
          <p:cNvPr id="293" name="Google Shape;293;p20"/>
          <p:cNvSpPr txBox="1"/>
          <p:nvPr/>
        </p:nvSpPr>
        <p:spPr>
          <a:xfrm>
            <a:off x="914400" y="1828800"/>
            <a:ext cx="65071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9900"/>
                </a:solidFill>
                <a:latin typeface="Tahoma"/>
                <a:ea typeface="Tahoma"/>
                <a:cs typeface="Tahoma"/>
                <a:sym typeface="Tahoma"/>
              </a:rPr>
              <a:t>Accepts all strings without two consecutive 1</a:t>
            </a:r>
            <a:r>
              <a:rPr lang="en-US" sz="2400">
                <a:solidFill>
                  <a:srgbClr val="FF9900"/>
                </a:solidFill>
                <a:latin typeface="Arial"/>
                <a:ea typeface="Arial"/>
                <a:cs typeface="Arial"/>
                <a:sym typeface="Arial"/>
              </a:rPr>
              <a:t>’</a:t>
            </a:r>
            <a:r>
              <a:rPr lang="en-US" sz="2400">
                <a:solidFill>
                  <a:srgbClr val="FF9900"/>
                </a:solidFill>
                <a:latin typeface="Tahoma"/>
                <a:ea typeface="Tahoma"/>
                <a:cs typeface="Tahoma"/>
                <a:sym typeface="Tahoma"/>
              </a:rPr>
              <a:t>s.</a:t>
            </a:r>
            <a:endParaRPr sz="2400">
              <a:solidFill>
                <a:srgbClr val="FF99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1"/>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00" name="Google Shape;300;p21"/>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Language of a DFA</a:t>
            </a:r>
            <a:endParaRPr/>
          </a:p>
        </p:txBody>
      </p:sp>
      <p:sp>
        <p:nvSpPr>
          <p:cNvPr id="301" name="Google Shape;301;p21"/>
          <p:cNvSpPr txBox="1"/>
          <p:nvPr>
            <p:ph idx="1" type="body"/>
          </p:nvPr>
        </p:nvSpPr>
        <p:spPr>
          <a:xfrm>
            <a:off x="685800" y="1981200"/>
            <a:ext cx="7772400" cy="4419600"/>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Automata of all kinds define languages.</a:t>
            </a:r>
            <a:endParaRPr/>
          </a:p>
          <a:p>
            <a:pPr indent="-346075" lvl="0" marL="346075" rtl="0" algn="l">
              <a:lnSpc>
                <a:spcPct val="85000"/>
              </a:lnSpc>
              <a:spcBef>
                <a:spcPts val="980"/>
              </a:spcBef>
              <a:spcAft>
                <a:spcPts val="0"/>
              </a:spcAft>
              <a:buSzPts val="1960"/>
              <a:buChar char="●"/>
            </a:pPr>
            <a:r>
              <a:rPr lang="en-US"/>
              <a:t>If A is an automaton, L(A) is its language.</a:t>
            </a:r>
            <a:endParaRPr/>
          </a:p>
          <a:p>
            <a:pPr indent="-346075" lvl="0" marL="346075" rtl="0" algn="l">
              <a:lnSpc>
                <a:spcPct val="85000"/>
              </a:lnSpc>
              <a:spcBef>
                <a:spcPts val="980"/>
              </a:spcBef>
              <a:spcAft>
                <a:spcPts val="0"/>
              </a:spcAft>
              <a:buSzPts val="1960"/>
              <a:buChar char="●"/>
            </a:pPr>
            <a:r>
              <a:rPr lang="en-US"/>
              <a:t>For a DFA, A, L(A) is the set of strings labeling paths from the start state to a final state.</a:t>
            </a:r>
            <a:endParaRPr/>
          </a:p>
        </p:txBody>
      </p:sp>
      <p:pic>
        <p:nvPicPr>
          <p:cNvPr id="302" name="Google Shape;302;p21"/>
          <p:cNvPicPr preferRelativeResize="0"/>
          <p:nvPr/>
        </p:nvPicPr>
        <p:blipFill rotWithShape="1">
          <a:blip r:embed="rId3">
            <a:alphaModFix/>
          </a:blip>
          <a:srcRect b="0" l="0" r="0" t="0"/>
          <a:stretch/>
        </p:blipFill>
        <p:spPr>
          <a:xfrm>
            <a:off x="1259927" y="4191000"/>
            <a:ext cx="6624145" cy="21455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309" name="Google Shape;309;p22"/>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String in a Language</a:t>
            </a:r>
            <a:endParaRPr/>
          </a:p>
        </p:txBody>
      </p:sp>
      <p:grpSp>
        <p:nvGrpSpPr>
          <p:cNvPr id="310" name="Google Shape;310;p22"/>
          <p:cNvGrpSpPr/>
          <p:nvPr/>
        </p:nvGrpSpPr>
        <p:grpSpPr>
          <a:xfrm>
            <a:off x="838200" y="3200400"/>
            <a:ext cx="5387975" cy="2090738"/>
            <a:chOff x="624" y="1563"/>
            <a:chExt cx="3394" cy="1317"/>
          </a:xfrm>
        </p:grpSpPr>
        <p:sp>
          <p:nvSpPr>
            <p:cNvPr id="311" name="Google Shape;311;p22"/>
            <p:cNvSpPr txBox="1"/>
            <p:nvPr/>
          </p:nvSpPr>
          <p:spPr>
            <a:xfrm>
              <a:off x="624" y="2592"/>
              <a:ext cx="5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Start</a:t>
              </a:r>
              <a:endParaRPr/>
            </a:p>
          </p:txBody>
        </p:sp>
        <p:grpSp>
          <p:nvGrpSpPr>
            <p:cNvPr id="312" name="Google Shape;312;p22"/>
            <p:cNvGrpSpPr/>
            <p:nvPr/>
          </p:nvGrpSpPr>
          <p:grpSpPr>
            <a:xfrm>
              <a:off x="960" y="1563"/>
              <a:ext cx="3058" cy="1317"/>
              <a:chOff x="960" y="1563"/>
              <a:chExt cx="3058" cy="1317"/>
            </a:xfrm>
          </p:grpSpPr>
          <p:sp>
            <p:nvSpPr>
              <p:cNvPr id="313" name="Google Shape;313;p22"/>
              <p:cNvSpPr txBox="1"/>
              <p:nvPr/>
            </p:nvSpPr>
            <p:spPr>
              <a:xfrm>
                <a:off x="1824" y="19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314" name="Google Shape;314;p22"/>
              <p:cNvSpPr txBox="1"/>
              <p:nvPr/>
            </p:nvSpPr>
            <p:spPr>
              <a:xfrm>
                <a:off x="1872" y="2592"/>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grpSp>
            <p:nvGrpSpPr>
              <p:cNvPr id="315" name="Google Shape;315;p22"/>
              <p:cNvGrpSpPr/>
              <p:nvPr/>
            </p:nvGrpSpPr>
            <p:grpSpPr>
              <a:xfrm>
                <a:off x="960" y="1563"/>
                <a:ext cx="3058" cy="1056"/>
                <a:chOff x="960" y="1584"/>
                <a:chExt cx="3058" cy="1056"/>
              </a:xfrm>
            </p:grpSpPr>
            <p:cxnSp>
              <p:nvCxnSpPr>
                <p:cNvPr id="316" name="Google Shape;316;p22"/>
                <p:cNvCxnSpPr/>
                <p:nvPr/>
              </p:nvCxnSpPr>
              <p:spPr>
                <a:xfrm rot="5400000">
                  <a:off x="1431" y="1977"/>
                  <a:ext cx="1" cy="272"/>
                </a:xfrm>
                <a:prstGeom prst="curvedConnector3">
                  <a:avLst>
                    <a:gd fmla="val -40600005" name="adj1"/>
                  </a:avLst>
                </a:prstGeom>
                <a:noFill/>
                <a:ln cap="flat" cmpd="sng" w="9525">
                  <a:solidFill>
                    <a:schemeClr val="dk1"/>
                  </a:solidFill>
                  <a:prstDash val="solid"/>
                  <a:round/>
                  <a:headEnd len="med" w="med" type="none"/>
                  <a:tailEnd len="med" w="med" type="triangle"/>
                </a:ln>
              </p:spPr>
            </p:cxnSp>
            <p:grpSp>
              <p:nvGrpSpPr>
                <p:cNvPr id="317" name="Google Shape;317;p22"/>
                <p:cNvGrpSpPr/>
                <p:nvPr/>
              </p:nvGrpSpPr>
              <p:grpSpPr>
                <a:xfrm>
                  <a:off x="960" y="1584"/>
                  <a:ext cx="3058" cy="1056"/>
                  <a:chOff x="974" y="1584"/>
                  <a:chExt cx="3058" cy="1056"/>
                </a:xfrm>
              </p:grpSpPr>
              <p:sp>
                <p:nvSpPr>
                  <p:cNvPr id="318" name="Google Shape;318;p22"/>
                  <p:cNvSpPr/>
                  <p:nvPr/>
                </p:nvSpPr>
                <p:spPr>
                  <a:xfrm>
                    <a:off x="1310" y="2112"/>
                    <a:ext cx="288" cy="288"/>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A</a:t>
                    </a:r>
                    <a:endParaRPr/>
                  </a:p>
                </p:txBody>
              </p:sp>
              <p:sp>
                <p:nvSpPr>
                  <p:cNvPr id="319" name="Google Shape;319;p22"/>
                  <p:cNvSpPr/>
                  <p:nvPr/>
                </p:nvSpPr>
                <p:spPr>
                  <a:xfrm>
                    <a:off x="3462" y="2112"/>
                    <a:ext cx="288" cy="288"/>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C</a:t>
                    </a:r>
                    <a:endParaRPr/>
                  </a:p>
                </p:txBody>
              </p:sp>
              <p:sp>
                <p:nvSpPr>
                  <p:cNvPr id="320" name="Google Shape;320;p22"/>
                  <p:cNvSpPr/>
                  <p:nvPr/>
                </p:nvSpPr>
                <p:spPr>
                  <a:xfrm>
                    <a:off x="2406" y="2112"/>
                    <a:ext cx="288" cy="288"/>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B</a:t>
                    </a:r>
                    <a:endParaRPr/>
                  </a:p>
                </p:txBody>
              </p:sp>
              <p:sp>
                <p:nvSpPr>
                  <p:cNvPr id="321" name="Google Shape;321;p22"/>
                  <p:cNvSpPr/>
                  <p:nvPr/>
                </p:nvSpPr>
                <p:spPr>
                  <a:xfrm>
                    <a:off x="1262" y="2064"/>
                    <a:ext cx="384" cy="38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sp>
                <p:nvSpPr>
                  <p:cNvPr id="322" name="Google Shape;322;p22"/>
                  <p:cNvSpPr/>
                  <p:nvPr/>
                </p:nvSpPr>
                <p:spPr>
                  <a:xfrm>
                    <a:off x="2358" y="2064"/>
                    <a:ext cx="384" cy="38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323" name="Google Shape;323;p22"/>
                  <p:cNvCxnSpPr/>
                  <p:nvPr/>
                </p:nvCxnSpPr>
                <p:spPr>
                  <a:xfrm flipH="1" rot="10800000">
                    <a:off x="974" y="2352"/>
                    <a:ext cx="336" cy="288"/>
                  </a:xfrm>
                  <a:prstGeom prst="straightConnector1">
                    <a:avLst/>
                  </a:prstGeom>
                  <a:noFill/>
                  <a:ln cap="flat" cmpd="sng" w="9525">
                    <a:solidFill>
                      <a:schemeClr val="dk1"/>
                    </a:solidFill>
                    <a:prstDash val="solid"/>
                    <a:round/>
                    <a:headEnd len="med" w="med" type="none"/>
                    <a:tailEnd len="med" w="med" type="triangle"/>
                  </a:ln>
                </p:spPr>
              </p:cxnSp>
              <p:cxnSp>
                <p:nvCxnSpPr>
                  <p:cNvPr id="324" name="Google Shape;324;p22"/>
                  <p:cNvCxnSpPr/>
                  <p:nvPr/>
                </p:nvCxnSpPr>
                <p:spPr>
                  <a:xfrm>
                    <a:off x="1638" y="2256"/>
                    <a:ext cx="720" cy="0"/>
                  </a:xfrm>
                  <a:prstGeom prst="straightConnector1">
                    <a:avLst/>
                  </a:prstGeom>
                  <a:noFill/>
                  <a:ln cap="flat" cmpd="sng" w="9525">
                    <a:solidFill>
                      <a:schemeClr val="dk1"/>
                    </a:solidFill>
                    <a:prstDash val="solid"/>
                    <a:round/>
                    <a:headEnd len="med" w="med" type="none"/>
                    <a:tailEnd len="med" w="med" type="triangle"/>
                  </a:ln>
                </p:spPr>
              </p:cxnSp>
              <p:cxnSp>
                <p:nvCxnSpPr>
                  <p:cNvPr id="325" name="Google Shape;325;p22"/>
                  <p:cNvCxnSpPr/>
                  <p:nvPr/>
                </p:nvCxnSpPr>
                <p:spPr>
                  <a:xfrm>
                    <a:off x="2742" y="2256"/>
                    <a:ext cx="720" cy="0"/>
                  </a:xfrm>
                  <a:prstGeom prst="straightConnector1">
                    <a:avLst/>
                  </a:prstGeom>
                  <a:noFill/>
                  <a:ln cap="flat" cmpd="sng" w="9525">
                    <a:solidFill>
                      <a:schemeClr val="dk1"/>
                    </a:solidFill>
                    <a:prstDash val="solid"/>
                    <a:round/>
                    <a:headEnd len="med" w="med" type="none"/>
                    <a:tailEnd len="med" w="med" type="triangle"/>
                  </a:ln>
                </p:spPr>
              </p:cxnSp>
              <p:sp>
                <p:nvSpPr>
                  <p:cNvPr id="326" name="Google Shape;326;p22"/>
                  <p:cNvSpPr txBox="1"/>
                  <p:nvPr/>
                </p:nvSpPr>
                <p:spPr>
                  <a:xfrm>
                    <a:off x="2976" y="19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327" name="Google Shape;327;p22"/>
                  <p:cNvSpPr txBox="1"/>
                  <p:nvPr/>
                </p:nvSpPr>
                <p:spPr>
                  <a:xfrm>
                    <a:off x="1536" y="1584"/>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cxnSp>
                <p:nvCxnSpPr>
                  <p:cNvPr id="328" name="Google Shape;328;p22"/>
                  <p:cNvCxnSpPr>
                    <a:stCxn id="322" idx="3"/>
                    <a:endCxn id="321" idx="5"/>
                  </p:cNvCxnSpPr>
                  <p:nvPr/>
                </p:nvCxnSpPr>
                <p:spPr>
                  <a:xfrm>
                    <a:off x="1964" y="1942"/>
                    <a:ext cx="0" cy="900"/>
                  </a:xfrm>
                  <a:prstGeom prst="curvedConnector3">
                    <a:avLst>
                      <a:gd fmla="val 20000000" name="adj1"/>
                    </a:avLst>
                  </a:prstGeom>
                  <a:noFill/>
                  <a:ln cap="flat" cmpd="sng" w="9525">
                    <a:solidFill>
                      <a:schemeClr val="dk1"/>
                    </a:solidFill>
                    <a:prstDash val="solid"/>
                    <a:round/>
                    <a:headEnd len="med" w="med" type="none"/>
                    <a:tailEnd len="med" w="med" type="triangle"/>
                  </a:ln>
                </p:spPr>
              </p:cxnSp>
              <p:sp>
                <p:nvSpPr>
                  <p:cNvPr id="329" name="Google Shape;329;p22"/>
                  <p:cNvSpPr txBox="1"/>
                  <p:nvPr/>
                </p:nvSpPr>
                <p:spPr>
                  <a:xfrm>
                    <a:off x="3648" y="1632"/>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0,1</a:t>
                    </a:r>
                    <a:endParaRPr/>
                  </a:p>
                </p:txBody>
              </p:sp>
              <p:cxnSp>
                <p:nvCxnSpPr>
                  <p:cNvPr id="330" name="Google Shape;330;p22"/>
                  <p:cNvCxnSpPr>
                    <a:stCxn id="319" idx="7"/>
                    <a:endCxn id="319" idx="1"/>
                  </p:cNvCxnSpPr>
                  <p:nvPr/>
                </p:nvCxnSpPr>
                <p:spPr>
                  <a:xfrm>
                    <a:off x="3558" y="2004"/>
                    <a:ext cx="0" cy="300"/>
                  </a:xfrm>
                  <a:prstGeom prst="curvedConnector3">
                    <a:avLst>
                      <a:gd fmla="val -18600000" name="adj1"/>
                    </a:avLst>
                  </a:prstGeom>
                  <a:noFill/>
                  <a:ln cap="flat" cmpd="sng" w="9525">
                    <a:solidFill>
                      <a:schemeClr val="dk1"/>
                    </a:solidFill>
                    <a:prstDash val="solid"/>
                    <a:round/>
                    <a:headEnd len="med" w="med" type="none"/>
                    <a:tailEnd len="med" w="med" type="triangle"/>
                  </a:ln>
                </p:spPr>
              </p:cxnSp>
            </p:grpSp>
          </p:grpSp>
        </p:grpSp>
      </p:grpSp>
      <p:sp>
        <p:nvSpPr>
          <p:cNvPr id="331" name="Google Shape;331;p22"/>
          <p:cNvSpPr txBox="1"/>
          <p:nvPr/>
        </p:nvSpPr>
        <p:spPr>
          <a:xfrm>
            <a:off x="1736725" y="2090738"/>
            <a:ext cx="6559550"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String 101 is in the language of the DFA below.</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Start at 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338" name="Google Shape;338;p23"/>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String in a Language</a:t>
            </a:r>
            <a:endParaRPr/>
          </a:p>
        </p:txBody>
      </p:sp>
      <p:sp>
        <p:nvSpPr>
          <p:cNvPr id="339" name="Google Shape;339;p23"/>
          <p:cNvSpPr txBox="1"/>
          <p:nvPr/>
        </p:nvSpPr>
        <p:spPr>
          <a:xfrm>
            <a:off x="838200" y="4833938"/>
            <a:ext cx="8270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Start</a:t>
            </a:r>
            <a:endParaRPr/>
          </a:p>
        </p:txBody>
      </p:sp>
      <p:sp>
        <p:nvSpPr>
          <p:cNvPr id="340" name="Google Shape;340;p23"/>
          <p:cNvSpPr txBox="1"/>
          <p:nvPr/>
        </p:nvSpPr>
        <p:spPr>
          <a:xfrm>
            <a:off x="2743200" y="3843338"/>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341" name="Google Shape;341;p23"/>
          <p:cNvSpPr txBox="1"/>
          <p:nvPr/>
        </p:nvSpPr>
        <p:spPr>
          <a:xfrm>
            <a:off x="2819400" y="4833938"/>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cxnSp>
        <p:nvCxnSpPr>
          <p:cNvPr id="342" name="Google Shape;342;p23"/>
          <p:cNvCxnSpPr/>
          <p:nvPr/>
        </p:nvCxnSpPr>
        <p:spPr>
          <a:xfrm flipH="1">
            <a:off x="1905100" y="4038600"/>
            <a:ext cx="431700" cy="1500"/>
          </a:xfrm>
          <a:prstGeom prst="curvedConnector3">
            <a:avLst>
              <a:gd fmla="val 0" name="adj1"/>
            </a:avLst>
          </a:prstGeom>
          <a:noFill/>
          <a:ln cap="flat" cmpd="sng" w="9525">
            <a:solidFill>
              <a:schemeClr val="dk1"/>
            </a:solidFill>
            <a:prstDash val="solid"/>
            <a:round/>
            <a:headEnd len="med" w="med" type="none"/>
            <a:tailEnd len="med" w="med" type="triangle"/>
          </a:ln>
        </p:spPr>
      </p:cxnSp>
      <p:sp>
        <p:nvSpPr>
          <p:cNvPr id="343" name="Google Shape;343;p23"/>
          <p:cNvSpPr/>
          <p:nvPr/>
        </p:nvSpPr>
        <p:spPr>
          <a:xfrm>
            <a:off x="1905000" y="4038600"/>
            <a:ext cx="457200" cy="457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A</a:t>
            </a:r>
            <a:endParaRPr/>
          </a:p>
        </p:txBody>
      </p:sp>
      <p:sp>
        <p:nvSpPr>
          <p:cNvPr id="344" name="Google Shape;344;p23"/>
          <p:cNvSpPr/>
          <p:nvPr/>
        </p:nvSpPr>
        <p:spPr>
          <a:xfrm>
            <a:off x="5321300" y="4038600"/>
            <a:ext cx="457200" cy="457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C</a:t>
            </a:r>
            <a:endParaRPr/>
          </a:p>
        </p:txBody>
      </p:sp>
      <p:sp>
        <p:nvSpPr>
          <p:cNvPr id="345" name="Google Shape;345;p23"/>
          <p:cNvSpPr/>
          <p:nvPr/>
        </p:nvSpPr>
        <p:spPr>
          <a:xfrm>
            <a:off x="3644900" y="4038600"/>
            <a:ext cx="457200" cy="457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B</a:t>
            </a:r>
            <a:endParaRPr/>
          </a:p>
        </p:txBody>
      </p:sp>
      <p:sp>
        <p:nvSpPr>
          <p:cNvPr id="346" name="Google Shape;346;p23"/>
          <p:cNvSpPr/>
          <p:nvPr/>
        </p:nvSpPr>
        <p:spPr>
          <a:xfrm>
            <a:off x="1828800" y="3962400"/>
            <a:ext cx="609600" cy="6096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sp>
        <p:nvSpPr>
          <p:cNvPr id="347" name="Google Shape;347;p23"/>
          <p:cNvSpPr/>
          <p:nvPr/>
        </p:nvSpPr>
        <p:spPr>
          <a:xfrm>
            <a:off x="3568700" y="3962400"/>
            <a:ext cx="609600" cy="6096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348" name="Google Shape;348;p23"/>
          <p:cNvCxnSpPr/>
          <p:nvPr/>
        </p:nvCxnSpPr>
        <p:spPr>
          <a:xfrm flipH="1" rot="10800000">
            <a:off x="1371600" y="4419600"/>
            <a:ext cx="533400" cy="457200"/>
          </a:xfrm>
          <a:prstGeom prst="straightConnector1">
            <a:avLst/>
          </a:prstGeom>
          <a:noFill/>
          <a:ln cap="flat" cmpd="sng" w="9525">
            <a:solidFill>
              <a:schemeClr val="dk1"/>
            </a:solidFill>
            <a:prstDash val="solid"/>
            <a:round/>
            <a:headEnd len="med" w="med" type="none"/>
            <a:tailEnd len="med" w="med" type="triangle"/>
          </a:ln>
        </p:spPr>
      </p:cxnSp>
      <p:cxnSp>
        <p:nvCxnSpPr>
          <p:cNvPr id="349" name="Google Shape;349;p23"/>
          <p:cNvCxnSpPr/>
          <p:nvPr/>
        </p:nvCxnSpPr>
        <p:spPr>
          <a:xfrm>
            <a:off x="2438400" y="4267200"/>
            <a:ext cx="1143000" cy="0"/>
          </a:xfrm>
          <a:prstGeom prst="straightConnector1">
            <a:avLst/>
          </a:prstGeom>
          <a:noFill/>
          <a:ln cap="flat" cmpd="sng" w="25400">
            <a:solidFill>
              <a:srgbClr val="FF0000"/>
            </a:solidFill>
            <a:prstDash val="solid"/>
            <a:round/>
            <a:headEnd len="med" w="med" type="none"/>
            <a:tailEnd len="med" w="med" type="triangle"/>
          </a:ln>
        </p:spPr>
      </p:cxnSp>
      <p:cxnSp>
        <p:nvCxnSpPr>
          <p:cNvPr id="350" name="Google Shape;350;p23"/>
          <p:cNvCxnSpPr/>
          <p:nvPr/>
        </p:nvCxnSpPr>
        <p:spPr>
          <a:xfrm>
            <a:off x="4178300" y="4267200"/>
            <a:ext cx="1143000" cy="0"/>
          </a:xfrm>
          <a:prstGeom prst="straightConnector1">
            <a:avLst/>
          </a:prstGeom>
          <a:noFill/>
          <a:ln cap="flat" cmpd="sng" w="9525">
            <a:solidFill>
              <a:schemeClr val="dk1"/>
            </a:solidFill>
            <a:prstDash val="solid"/>
            <a:round/>
            <a:headEnd len="med" w="med" type="none"/>
            <a:tailEnd len="med" w="med" type="triangle"/>
          </a:ln>
        </p:spPr>
      </p:cxnSp>
      <p:sp>
        <p:nvSpPr>
          <p:cNvPr id="351" name="Google Shape;351;p23"/>
          <p:cNvSpPr txBox="1"/>
          <p:nvPr/>
        </p:nvSpPr>
        <p:spPr>
          <a:xfrm>
            <a:off x="4549775" y="3810000"/>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352" name="Google Shape;352;p23"/>
          <p:cNvSpPr txBox="1"/>
          <p:nvPr/>
        </p:nvSpPr>
        <p:spPr>
          <a:xfrm>
            <a:off x="2263775" y="3200400"/>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cxnSp>
        <p:nvCxnSpPr>
          <p:cNvPr id="353" name="Google Shape;353;p23"/>
          <p:cNvCxnSpPr>
            <a:stCxn id="347" idx="3"/>
            <a:endCxn id="346" idx="5"/>
          </p:cNvCxnSpPr>
          <p:nvPr/>
        </p:nvCxnSpPr>
        <p:spPr>
          <a:xfrm rot="5400000">
            <a:off x="3003224" y="3828576"/>
            <a:ext cx="600" cy="1308900"/>
          </a:xfrm>
          <a:prstGeom prst="curvedConnector3">
            <a:avLst>
              <a:gd fmla="val 52995642" name="adj1"/>
            </a:avLst>
          </a:prstGeom>
          <a:noFill/>
          <a:ln cap="flat" cmpd="sng" w="9525">
            <a:solidFill>
              <a:schemeClr val="dk1"/>
            </a:solidFill>
            <a:prstDash val="solid"/>
            <a:round/>
            <a:headEnd len="med" w="med" type="none"/>
            <a:tailEnd len="med" w="med" type="triangle"/>
          </a:ln>
        </p:spPr>
      </p:cxnSp>
      <p:sp>
        <p:nvSpPr>
          <p:cNvPr id="354" name="Google Shape;354;p23"/>
          <p:cNvSpPr txBox="1"/>
          <p:nvPr/>
        </p:nvSpPr>
        <p:spPr>
          <a:xfrm>
            <a:off x="5616575" y="3276600"/>
            <a:ext cx="60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0,1</a:t>
            </a:r>
            <a:endParaRPr/>
          </a:p>
        </p:txBody>
      </p:sp>
      <p:cxnSp>
        <p:nvCxnSpPr>
          <p:cNvPr id="355" name="Google Shape;355;p23"/>
          <p:cNvCxnSpPr>
            <a:stCxn id="344" idx="7"/>
            <a:endCxn id="344" idx="1"/>
          </p:cNvCxnSpPr>
          <p:nvPr/>
        </p:nvCxnSpPr>
        <p:spPr>
          <a:xfrm rot="5400000">
            <a:off x="5549545" y="3944155"/>
            <a:ext cx="600" cy="323400"/>
          </a:xfrm>
          <a:prstGeom prst="curvedConnector3">
            <a:avLst>
              <a:gd fmla="val -49274732" name="adj1"/>
            </a:avLst>
          </a:prstGeom>
          <a:noFill/>
          <a:ln cap="flat" cmpd="sng" w="9525">
            <a:solidFill>
              <a:schemeClr val="dk1"/>
            </a:solidFill>
            <a:prstDash val="solid"/>
            <a:round/>
            <a:headEnd len="med" w="med" type="none"/>
            <a:tailEnd len="med" w="med" type="triangle"/>
          </a:ln>
        </p:spPr>
      </p:cxnSp>
      <p:sp>
        <p:nvSpPr>
          <p:cNvPr id="356" name="Google Shape;356;p23"/>
          <p:cNvSpPr txBox="1"/>
          <p:nvPr/>
        </p:nvSpPr>
        <p:spPr>
          <a:xfrm>
            <a:off x="1676400" y="2667000"/>
            <a:ext cx="2952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Follow arc labeled 1.</a:t>
            </a:r>
            <a:endParaRPr/>
          </a:p>
        </p:txBody>
      </p:sp>
      <p:sp>
        <p:nvSpPr>
          <p:cNvPr id="357" name="Google Shape;357;p23"/>
          <p:cNvSpPr txBox="1"/>
          <p:nvPr/>
        </p:nvSpPr>
        <p:spPr>
          <a:xfrm>
            <a:off x="1676400" y="2057400"/>
            <a:ext cx="6559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String 101 is in the language of the DFA below.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73" name="Google Shape;73;p2"/>
          <p:cNvSpPr txBox="1"/>
          <p:nvPr>
            <p:ph type="title"/>
          </p:nvPr>
        </p:nvSpPr>
        <p:spPr>
          <a:xfrm>
            <a:off x="257969" y="862862"/>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Introduction</a:t>
            </a:r>
            <a:endParaRPr/>
          </a:p>
        </p:txBody>
      </p:sp>
      <p:sp>
        <p:nvSpPr>
          <p:cNvPr id="74" name="Google Shape;74;p2"/>
          <p:cNvSpPr txBox="1"/>
          <p:nvPr>
            <p:ph idx="1" type="body"/>
          </p:nvPr>
        </p:nvSpPr>
        <p:spPr>
          <a:xfrm>
            <a:off x="685800" y="2280744"/>
            <a:ext cx="7745413" cy="4120055"/>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To understand how to match regular expressions we first need to understand </a:t>
            </a:r>
            <a:r>
              <a:rPr b="1" lang="en-US"/>
              <a:t>finite-state machines,</a:t>
            </a:r>
            <a:r>
              <a:rPr lang="en-US"/>
              <a:t> which are are finite collections of states with transition rules that take you from one state to another.</a:t>
            </a:r>
            <a:endParaRPr/>
          </a:p>
          <a:p>
            <a:pPr indent="-346075" lvl="0" marL="346075" rtl="0" algn="l">
              <a:lnSpc>
                <a:spcPct val="85000"/>
              </a:lnSpc>
              <a:spcBef>
                <a:spcPts val="980"/>
              </a:spcBef>
              <a:spcAft>
                <a:spcPts val="0"/>
              </a:spcAft>
              <a:buSzPts val="1960"/>
              <a:buChar char="●"/>
            </a:pPr>
            <a:r>
              <a:rPr lang="en-US"/>
              <a:t>Today, several kinds of software can be modeled by finite automata.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4"/>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364" name="Google Shape;364;p24"/>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String in a Language</a:t>
            </a:r>
            <a:endParaRPr/>
          </a:p>
        </p:txBody>
      </p:sp>
      <p:sp>
        <p:nvSpPr>
          <p:cNvPr id="365" name="Google Shape;365;p24"/>
          <p:cNvSpPr txBox="1"/>
          <p:nvPr/>
        </p:nvSpPr>
        <p:spPr>
          <a:xfrm>
            <a:off x="838200" y="4833938"/>
            <a:ext cx="8270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Start</a:t>
            </a:r>
            <a:endParaRPr/>
          </a:p>
        </p:txBody>
      </p:sp>
      <p:sp>
        <p:nvSpPr>
          <p:cNvPr id="366" name="Google Shape;366;p24"/>
          <p:cNvSpPr txBox="1"/>
          <p:nvPr/>
        </p:nvSpPr>
        <p:spPr>
          <a:xfrm>
            <a:off x="2743200" y="3843338"/>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367" name="Google Shape;367;p24"/>
          <p:cNvSpPr txBox="1"/>
          <p:nvPr/>
        </p:nvSpPr>
        <p:spPr>
          <a:xfrm>
            <a:off x="2819400" y="4833938"/>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cxnSp>
        <p:nvCxnSpPr>
          <p:cNvPr id="368" name="Google Shape;368;p24"/>
          <p:cNvCxnSpPr/>
          <p:nvPr/>
        </p:nvCxnSpPr>
        <p:spPr>
          <a:xfrm flipH="1">
            <a:off x="1905100" y="4038600"/>
            <a:ext cx="431700" cy="1500"/>
          </a:xfrm>
          <a:prstGeom prst="curvedConnector3">
            <a:avLst>
              <a:gd fmla="val 0" name="adj1"/>
            </a:avLst>
          </a:prstGeom>
          <a:noFill/>
          <a:ln cap="flat" cmpd="sng" w="9525">
            <a:solidFill>
              <a:schemeClr val="dk1"/>
            </a:solidFill>
            <a:prstDash val="solid"/>
            <a:round/>
            <a:headEnd len="med" w="med" type="none"/>
            <a:tailEnd len="med" w="med" type="triangle"/>
          </a:ln>
        </p:spPr>
      </p:cxnSp>
      <p:sp>
        <p:nvSpPr>
          <p:cNvPr id="369" name="Google Shape;369;p24"/>
          <p:cNvSpPr/>
          <p:nvPr/>
        </p:nvSpPr>
        <p:spPr>
          <a:xfrm>
            <a:off x="1905000" y="4038600"/>
            <a:ext cx="457200" cy="457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A</a:t>
            </a:r>
            <a:endParaRPr/>
          </a:p>
        </p:txBody>
      </p:sp>
      <p:sp>
        <p:nvSpPr>
          <p:cNvPr id="370" name="Google Shape;370;p24"/>
          <p:cNvSpPr/>
          <p:nvPr/>
        </p:nvSpPr>
        <p:spPr>
          <a:xfrm>
            <a:off x="5321300" y="4038600"/>
            <a:ext cx="457200" cy="457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C</a:t>
            </a:r>
            <a:endParaRPr/>
          </a:p>
        </p:txBody>
      </p:sp>
      <p:sp>
        <p:nvSpPr>
          <p:cNvPr id="371" name="Google Shape;371;p24"/>
          <p:cNvSpPr/>
          <p:nvPr/>
        </p:nvSpPr>
        <p:spPr>
          <a:xfrm>
            <a:off x="3644900" y="4038600"/>
            <a:ext cx="457200" cy="457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B</a:t>
            </a:r>
            <a:endParaRPr/>
          </a:p>
        </p:txBody>
      </p:sp>
      <p:sp>
        <p:nvSpPr>
          <p:cNvPr id="372" name="Google Shape;372;p24"/>
          <p:cNvSpPr/>
          <p:nvPr/>
        </p:nvSpPr>
        <p:spPr>
          <a:xfrm>
            <a:off x="1828800" y="3962400"/>
            <a:ext cx="609600" cy="6096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sp>
        <p:nvSpPr>
          <p:cNvPr id="373" name="Google Shape;373;p24"/>
          <p:cNvSpPr/>
          <p:nvPr/>
        </p:nvSpPr>
        <p:spPr>
          <a:xfrm>
            <a:off x="3568700" y="3962400"/>
            <a:ext cx="609600" cy="6096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374" name="Google Shape;374;p24"/>
          <p:cNvCxnSpPr/>
          <p:nvPr/>
        </p:nvCxnSpPr>
        <p:spPr>
          <a:xfrm flipH="1" rot="10800000">
            <a:off x="1371600" y="4419600"/>
            <a:ext cx="533400" cy="457200"/>
          </a:xfrm>
          <a:prstGeom prst="straightConnector1">
            <a:avLst/>
          </a:prstGeom>
          <a:noFill/>
          <a:ln cap="flat" cmpd="sng" w="9525">
            <a:solidFill>
              <a:schemeClr val="dk1"/>
            </a:solidFill>
            <a:prstDash val="solid"/>
            <a:round/>
            <a:headEnd len="med" w="med" type="none"/>
            <a:tailEnd len="med" w="med" type="triangle"/>
          </a:ln>
        </p:spPr>
      </p:cxnSp>
      <p:cxnSp>
        <p:nvCxnSpPr>
          <p:cNvPr id="375" name="Google Shape;375;p24"/>
          <p:cNvCxnSpPr/>
          <p:nvPr/>
        </p:nvCxnSpPr>
        <p:spPr>
          <a:xfrm>
            <a:off x="2438400" y="4267200"/>
            <a:ext cx="1143000" cy="0"/>
          </a:xfrm>
          <a:prstGeom prst="straightConnector1">
            <a:avLst/>
          </a:prstGeom>
          <a:noFill/>
          <a:ln cap="flat" cmpd="sng" w="25400">
            <a:solidFill>
              <a:srgbClr val="FF0000"/>
            </a:solidFill>
            <a:prstDash val="solid"/>
            <a:round/>
            <a:headEnd len="med" w="med" type="none"/>
            <a:tailEnd len="med" w="med" type="triangle"/>
          </a:ln>
        </p:spPr>
      </p:cxnSp>
      <p:cxnSp>
        <p:nvCxnSpPr>
          <p:cNvPr id="376" name="Google Shape;376;p24"/>
          <p:cNvCxnSpPr/>
          <p:nvPr/>
        </p:nvCxnSpPr>
        <p:spPr>
          <a:xfrm>
            <a:off x="4178300" y="4267200"/>
            <a:ext cx="1143000" cy="0"/>
          </a:xfrm>
          <a:prstGeom prst="straightConnector1">
            <a:avLst/>
          </a:prstGeom>
          <a:noFill/>
          <a:ln cap="flat" cmpd="sng" w="9525">
            <a:solidFill>
              <a:schemeClr val="dk1"/>
            </a:solidFill>
            <a:prstDash val="solid"/>
            <a:round/>
            <a:headEnd len="med" w="med" type="none"/>
            <a:tailEnd len="med" w="med" type="triangle"/>
          </a:ln>
        </p:spPr>
      </p:cxnSp>
      <p:sp>
        <p:nvSpPr>
          <p:cNvPr id="377" name="Google Shape;377;p24"/>
          <p:cNvSpPr txBox="1"/>
          <p:nvPr/>
        </p:nvSpPr>
        <p:spPr>
          <a:xfrm>
            <a:off x="4549775" y="3810000"/>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378" name="Google Shape;378;p24"/>
          <p:cNvSpPr txBox="1"/>
          <p:nvPr/>
        </p:nvSpPr>
        <p:spPr>
          <a:xfrm>
            <a:off x="2263775" y="3200400"/>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cxnSp>
        <p:nvCxnSpPr>
          <p:cNvPr id="379" name="Google Shape;379;p24"/>
          <p:cNvCxnSpPr/>
          <p:nvPr/>
        </p:nvCxnSpPr>
        <p:spPr>
          <a:xfrm flipH="1">
            <a:off x="2362300" y="4495800"/>
            <a:ext cx="1308000" cy="1500"/>
          </a:xfrm>
          <a:prstGeom prst="curvedConnector3">
            <a:avLst>
              <a:gd fmla="val 0" name="adj1"/>
            </a:avLst>
          </a:prstGeom>
          <a:noFill/>
          <a:ln cap="flat" cmpd="sng" w="25400">
            <a:solidFill>
              <a:srgbClr val="FF0000"/>
            </a:solidFill>
            <a:prstDash val="solid"/>
            <a:round/>
            <a:headEnd len="med" w="med" type="none"/>
            <a:tailEnd len="med" w="med" type="triangle"/>
          </a:ln>
        </p:spPr>
      </p:cxnSp>
      <p:sp>
        <p:nvSpPr>
          <p:cNvPr id="380" name="Google Shape;380;p24"/>
          <p:cNvSpPr txBox="1"/>
          <p:nvPr/>
        </p:nvSpPr>
        <p:spPr>
          <a:xfrm>
            <a:off x="5616575" y="3276600"/>
            <a:ext cx="60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0,1</a:t>
            </a:r>
            <a:endParaRPr/>
          </a:p>
        </p:txBody>
      </p:sp>
      <p:cxnSp>
        <p:nvCxnSpPr>
          <p:cNvPr id="381" name="Google Shape;381;p24"/>
          <p:cNvCxnSpPr>
            <a:stCxn id="370" idx="7"/>
            <a:endCxn id="370" idx="1"/>
          </p:cNvCxnSpPr>
          <p:nvPr/>
        </p:nvCxnSpPr>
        <p:spPr>
          <a:xfrm rot="5400000">
            <a:off x="5549545" y="3944155"/>
            <a:ext cx="600" cy="323400"/>
          </a:xfrm>
          <a:prstGeom prst="curvedConnector3">
            <a:avLst>
              <a:gd fmla="val -49274732" name="adj1"/>
            </a:avLst>
          </a:prstGeom>
          <a:noFill/>
          <a:ln cap="flat" cmpd="sng" w="9525">
            <a:solidFill>
              <a:schemeClr val="dk1"/>
            </a:solidFill>
            <a:prstDash val="solid"/>
            <a:round/>
            <a:headEnd len="med" w="med" type="none"/>
            <a:tailEnd len="med" w="med" type="triangle"/>
          </a:ln>
        </p:spPr>
      </p:cxnSp>
      <p:sp>
        <p:nvSpPr>
          <p:cNvPr id="382" name="Google Shape;382;p24"/>
          <p:cNvSpPr txBox="1"/>
          <p:nvPr/>
        </p:nvSpPr>
        <p:spPr>
          <a:xfrm>
            <a:off x="1676400" y="2743200"/>
            <a:ext cx="55848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Then arc labeled 0 from current state B.</a:t>
            </a:r>
            <a:endParaRPr/>
          </a:p>
        </p:txBody>
      </p:sp>
      <p:sp>
        <p:nvSpPr>
          <p:cNvPr id="383" name="Google Shape;383;p24"/>
          <p:cNvSpPr txBox="1"/>
          <p:nvPr/>
        </p:nvSpPr>
        <p:spPr>
          <a:xfrm>
            <a:off x="1600200" y="2057400"/>
            <a:ext cx="6559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String 101 is in the language of the DFA below.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5"/>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390" name="Google Shape;390;p25"/>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String in a Language</a:t>
            </a:r>
            <a:endParaRPr/>
          </a:p>
        </p:txBody>
      </p:sp>
      <p:sp>
        <p:nvSpPr>
          <p:cNvPr id="391" name="Google Shape;391;p25"/>
          <p:cNvSpPr txBox="1"/>
          <p:nvPr/>
        </p:nvSpPr>
        <p:spPr>
          <a:xfrm>
            <a:off x="838200" y="4833938"/>
            <a:ext cx="8270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Start</a:t>
            </a:r>
            <a:endParaRPr/>
          </a:p>
        </p:txBody>
      </p:sp>
      <p:sp>
        <p:nvSpPr>
          <p:cNvPr id="392" name="Google Shape;392;p25"/>
          <p:cNvSpPr txBox="1"/>
          <p:nvPr/>
        </p:nvSpPr>
        <p:spPr>
          <a:xfrm>
            <a:off x="2743200" y="3733800"/>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393" name="Google Shape;393;p25"/>
          <p:cNvSpPr txBox="1"/>
          <p:nvPr/>
        </p:nvSpPr>
        <p:spPr>
          <a:xfrm>
            <a:off x="2819400" y="4833938"/>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cxnSp>
        <p:nvCxnSpPr>
          <p:cNvPr id="394" name="Google Shape;394;p25"/>
          <p:cNvCxnSpPr/>
          <p:nvPr/>
        </p:nvCxnSpPr>
        <p:spPr>
          <a:xfrm flipH="1">
            <a:off x="1905100" y="4038600"/>
            <a:ext cx="431700" cy="1500"/>
          </a:xfrm>
          <a:prstGeom prst="curvedConnector3">
            <a:avLst>
              <a:gd fmla="val 0" name="adj1"/>
            </a:avLst>
          </a:prstGeom>
          <a:noFill/>
          <a:ln cap="flat" cmpd="sng" w="9525">
            <a:solidFill>
              <a:schemeClr val="dk1"/>
            </a:solidFill>
            <a:prstDash val="solid"/>
            <a:round/>
            <a:headEnd len="med" w="med" type="none"/>
            <a:tailEnd len="med" w="med" type="triangle"/>
          </a:ln>
        </p:spPr>
      </p:cxnSp>
      <p:sp>
        <p:nvSpPr>
          <p:cNvPr id="395" name="Google Shape;395;p25"/>
          <p:cNvSpPr/>
          <p:nvPr/>
        </p:nvSpPr>
        <p:spPr>
          <a:xfrm>
            <a:off x="1905000" y="4038600"/>
            <a:ext cx="457200" cy="457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A</a:t>
            </a:r>
            <a:endParaRPr/>
          </a:p>
        </p:txBody>
      </p:sp>
      <p:sp>
        <p:nvSpPr>
          <p:cNvPr id="396" name="Google Shape;396;p25"/>
          <p:cNvSpPr/>
          <p:nvPr/>
        </p:nvSpPr>
        <p:spPr>
          <a:xfrm>
            <a:off x="5321300" y="4038600"/>
            <a:ext cx="457200" cy="457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C</a:t>
            </a:r>
            <a:endParaRPr/>
          </a:p>
        </p:txBody>
      </p:sp>
      <p:sp>
        <p:nvSpPr>
          <p:cNvPr id="397" name="Google Shape;397;p25"/>
          <p:cNvSpPr/>
          <p:nvPr/>
        </p:nvSpPr>
        <p:spPr>
          <a:xfrm>
            <a:off x="3644900" y="4038600"/>
            <a:ext cx="457200" cy="457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B</a:t>
            </a:r>
            <a:endParaRPr/>
          </a:p>
        </p:txBody>
      </p:sp>
      <p:sp>
        <p:nvSpPr>
          <p:cNvPr id="398" name="Google Shape;398;p25"/>
          <p:cNvSpPr/>
          <p:nvPr/>
        </p:nvSpPr>
        <p:spPr>
          <a:xfrm>
            <a:off x="1828800" y="3962400"/>
            <a:ext cx="609600" cy="6096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sp>
        <p:nvSpPr>
          <p:cNvPr id="399" name="Google Shape;399;p25"/>
          <p:cNvSpPr/>
          <p:nvPr/>
        </p:nvSpPr>
        <p:spPr>
          <a:xfrm>
            <a:off x="3568700" y="3962400"/>
            <a:ext cx="609600" cy="6096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400" name="Google Shape;400;p25"/>
          <p:cNvCxnSpPr/>
          <p:nvPr/>
        </p:nvCxnSpPr>
        <p:spPr>
          <a:xfrm flipH="1" rot="10800000">
            <a:off x="1371600" y="4419600"/>
            <a:ext cx="533400" cy="457200"/>
          </a:xfrm>
          <a:prstGeom prst="straightConnector1">
            <a:avLst/>
          </a:prstGeom>
          <a:noFill/>
          <a:ln cap="flat" cmpd="sng" w="9525">
            <a:solidFill>
              <a:schemeClr val="dk1"/>
            </a:solidFill>
            <a:prstDash val="solid"/>
            <a:round/>
            <a:headEnd len="med" w="med" type="none"/>
            <a:tailEnd len="med" w="med" type="triangle"/>
          </a:ln>
        </p:spPr>
      </p:cxnSp>
      <p:cxnSp>
        <p:nvCxnSpPr>
          <p:cNvPr id="401" name="Google Shape;401;p25"/>
          <p:cNvCxnSpPr/>
          <p:nvPr/>
        </p:nvCxnSpPr>
        <p:spPr>
          <a:xfrm>
            <a:off x="2438400" y="4191000"/>
            <a:ext cx="1143000" cy="0"/>
          </a:xfrm>
          <a:prstGeom prst="straightConnector1">
            <a:avLst/>
          </a:prstGeom>
          <a:noFill/>
          <a:ln cap="flat" cmpd="sng" w="25400">
            <a:solidFill>
              <a:srgbClr val="FF0000"/>
            </a:solidFill>
            <a:prstDash val="solid"/>
            <a:round/>
            <a:headEnd len="med" w="med" type="none"/>
            <a:tailEnd len="med" w="med" type="triangle"/>
          </a:ln>
        </p:spPr>
      </p:cxnSp>
      <p:cxnSp>
        <p:nvCxnSpPr>
          <p:cNvPr id="402" name="Google Shape;402;p25"/>
          <p:cNvCxnSpPr/>
          <p:nvPr/>
        </p:nvCxnSpPr>
        <p:spPr>
          <a:xfrm>
            <a:off x="4178300" y="4267200"/>
            <a:ext cx="1143000" cy="0"/>
          </a:xfrm>
          <a:prstGeom prst="straightConnector1">
            <a:avLst/>
          </a:prstGeom>
          <a:noFill/>
          <a:ln cap="flat" cmpd="sng" w="9525">
            <a:solidFill>
              <a:schemeClr val="dk1"/>
            </a:solidFill>
            <a:prstDash val="solid"/>
            <a:round/>
            <a:headEnd len="med" w="med" type="none"/>
            <a:tailEnd len="med" w="med" type="triangle"/>
          </a:ln>
        </p:spPr>
      </p:cxnSp>
      <p:sp>
        <p:nvSpPr>
          <p:cNvPr id="403" name="Google Shape;403;p25"/>
          <p:cNvSpPr txBox="1"/>
          <p:nvPr/>
        </p:nvSpPr>
        <p:spPr>
          <a:xfrm>
            <a:off x="4549775" y="3810000"/>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404" name="Google Shape;404;p25"/>
          <p:cNvSpPr txBox="1"/>
          <p:nvPr/>
        </p:nvSpPr>
        <p:spPr>
          <a:xfrm>
            <a:off x="2263775" y="3200400"/>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cxnSp>
        <p:nvCxnSpPr>
          <p:cNvPr id="405" name="Google Shape;405;p25"/>
          <p:cNvCxnSpPr/>
          <p:nvPr/>
        </p:nvCxnSpPr>
        <p:spPr>
          <a:xfrm flipH="1">
            <a:off x="2362300" y="4495800"/>
            <a:ext cx="1308000" cy="1500"/>
          </a:xfrm>
          <a:prstGeom prst="curvedConnector3">
            <a:avLst>
              <a:gd fmla="val 0" name="adj1"/>
            </a:avLst>
          </a:prstGeom>
          <a:noFill/>
          <a:ln cap="flat" cmpd="sng" w="25400">
            <a:solidFill>
              <a:srgbClr val="FF0000"/>
            </a:solidFill>
            <a:prstDash val="solid"/>
            <a:round/>
            <a:headEnd len="med" w="med" type="none"/>
            <a:tailEnd len="med" w="med" type="triangle"/>
          </a:ln>
        </p:spPr>
      </p:cxnSp>
      <p:sp>
        <p:nvSpPr>
          <p:cNvPr id="406" name="Google Shape;406;p25"/>
          <p:cNvSpPr txBox="1"/>
          <p:nvPr/>
        </p:nvSpPr>
        <p:spPr>
          <a:xfrm>
            <a:off x="5616575" y="3276600"/>
            <a:ext cx="60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0,1</a:t>
            </a:r>
            <a:endParaRPr/>
          </a:p>
        </p:txBody>
      </p:sp>
      <p:cxnSp>
        <p:nvCxnSpPr>
          <p:cNvPr id="407" name="Google Shape;407;p25"/>
          <p:cNvCxnSpPr>
            <a:stCxn id="396" idx="7"/>
            <a:endCxn id="396" idx="1"/>
          </p:cNvCxnSpPr>
          <p:nvPr/>
        </p:nvCxnSpPr>
        <p:spPr>
          <a:xfrm rot="5400000">
            <a:off x="5549545" y="3944155"/>
            <a:ext cx="600" cy="323400"/>
          </a:xfrm>
          <a:prstGeom prst="curvedConnector3">
            <a:avLst>
              <a:gd fmla="val -49274732" name="adj1"/>
            </a:avLst>
          </a:prstGeom>
          <a:noFill/>
          <a:ln cap="flat" cmpd="sng" w="9525">
            <a:solidFill>
              <a:schemeClr val="dk1"/>
            </a:solidFill>
            <a:prstDash val="solid"/>
            <a:round/>
            <a:headEnd len="med" w="med" type="none"/>
            <a:tailEnd len="med" w="med" type="triangle"/>
          </a:ln>
        </p:spPr>
      </p:cxnSp>
      <p:sp>
        <p:nvSpPr>
          <p:cNvPr id="408" name="Google Shape;408;p25"/>
          <p:cNvSpPr txBox="1"/>
          <p:nvPr/>
        </p:nvSpPr>
        <p:spPr>
          <a:xfrm>
            <a:off x="1447800" y="2438400"/>
            <a:ext cx="6778625"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Finally arc labeled 1 from current state A.  Result</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is an accepting state, so 101 is in the language.</a:t>
            </a:r>
            <a:endParaRPr/>
          </a:p>
        </p:txBody>
      </p:sp>
      <p:cxnSp>
        <p:nvCxnSpPr>
          <p:cNvPr id="409" name="Google Shape;409;p25"/>
          <p:cNvCxnSpPr/>
          <p:nvPr/>
        </p:nvCxnSpPr>
        <p:spPr>
          <a:xfrm>
            <a:off x="2438400" y="4343400"/>
            <a:ext cx="1143000" cy="0"/>
          </a:xfrm>
          <a:prstGeom prst="straightConnector1">
            <a:avLst/>
          </a:prstGeom>
          <a:noFill/>
          <a:ln cap="flat" cmpd="sng" w="25400">
            <a:solidFill>
              <a:srgbClr val="FF0000"/>
            </a:solidFill>
            <a:prstDash val="solid"/>
            <a:round/>
            <a:headEnd len="med" w="med" type="none"/>
            <a:tailEnd len="med" w="med" type="triangle"/>
          </a:ln>
        </p:spPr>
      </p:cxnSp>
      <p:sp>
        <p:nvSpPr>
          <p:cNvPr id="410" name="Google Shape;410;p25"/>
          <p:cNvSpPr txBox="1"/>
          <p:nvPr/>
        </p:nvSpPr>
        <p:spPr>
          <a:xfrm>
            <a:off x="1447800" y="1828800"/>
            <a:ext cx="6559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String 101 is in the language of the DFA below.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6"/>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17" name="Google Shape;417;p26"/>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 Concluded</a:t>
            </a:r>
            <a:endParaRPr/>
          </a:p>
        </p:txBody>
      </p:sp>
      <p:sp>
        <p:nvSpPr>
          <p:cNvPr id="418" name="Google Shape;418;p26"/>
          <p:cNvSpPr txBox="1"/>
          <p:nvPr>
            <p:ph idx="1" type="body"/>
          </p:nvPr>
        </p:nvSpPr>
        <p:spPr>
          <a:xfrm>
            <a:off x="381000" y="1729409"/>
            <a:ext cx="8293100" cy="4701208"/>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The language of our example DFA is:</a:t>
            </a:r>
            <a:endParaRPr/>
          </a:p>
          <a:p>
            <a:pPr indent="-346075" lvl="0" marL="346075" rtl="0" algn="l">
              <a:lnSpc>
                <a:spcPct val="85000"/>
              </a:lnSpc>
              <a:spcBef>
                <a:spcPts val="980"/>
              </a:spcBef>
              <a:spcAft>
                <a:spcPts val="0"/>
              </a:spcAft>
              <a:buSzPts val="1960"/>
              <a:buFont typeface="Arial"/>
              <a:buNone/>
            </a:pPr>
            <a:r>
              <a:rPr lang="en-US"/>
              <a:t>{w | w is in {0,1}* and w does not have</a:t>
            </a:r>
            <a:endParaRPr/>
          </a:p>
          <a:p>
            <a:pPr indent="-346075" lvl="0" marL="346075" rtl="0" algn="l">
              <a:lnSpc>
                <a:spcPct val="85000"/>
              </a:lnSpc>
              <a:spcBef>
                <a:spcPts val="980"/>
              </a:spcBef>
              <a:spcAft>
                <a:spcPts val="0"/>
              </a:spcAft>
              <a:buSzPts val="1960"/>
              <a:buFont typeface="Arial"/>
              <a:buNone/>
            </a:pPr>
            <a:r>
              <a:rPr lang="en-US"/>
              <a:t>			two consecutive 1</a:t>
            </a:r>
            <a:r>
              <a:rPr lang="en-US">
                <a:latin typeface="Arial"/>
                <a:ea typeface="Arial"/>
                <a:cs typeface="Arial"/>
                <a:sym typeface="Arial"/>
              </a:rPr>
              <a:t>’</a:t>
            </a:r>
            <a:r>
              <a:rPr lang="en-US"/>
              <a:t>s}</a:t>
            </a:r>
            <a:endParaRPr/>
          </a:p>
        </p:txBody>
      </p:sp>
      <p:grpSp>
        <p:nvGrpSpPr>
          <p:cNvPr id="419" name="Google Shape;419;p26"/>
          <p:cNvGrpSpPr/>
          <p:nvPr/>
        </p:nvGrpSpPr>
        <p:grpSpPr>
          <a:xfrm>
            <a:off x="381000" y="3124200"/>
            <a:ext cx="3224213" cy="3032125"/>
            <a:chOff x="240" y="1968"/>
            <a:chExt cx="2031" cy="1910"/>
          </a:xfrm>
        </p:grpSpPr>
        <p:sp>
          <p:nvSpPr>
            <p:cNvPr id="420" name="Google Shape;420;p26"/>
            <p:cNvSpPr txBox="1"/>
            <p:nvPr/>
          </p:nvSpPr>
          <p:spPr>
            <a:xfrm>
              <a:off x="240" y="3360"/>
              <a:ext cx="2031" cy="5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 Read a </a:t>
              </a:r>
              <a:r>
                <a:rPr i="1" lang="en-US" sz="2400">
                  <a:solidFill>
                    <a:srgbClr val="FF0066"/>
                  </a:solidFill>
                  <a:latin typeface="Tahoma"/>
                  <a:ea typeface="Tahoma"/>
                  <a:cs typeface="Tahoma"/>
                  <a:sym typeface="Tahoma"/>
                </a:rPr>
                <a:t>set former</a:t>
              </a:r>
              <a:r>
                <a:rPr lang="en-US" sz="2400">
                  <a:solidFill>
                    <a:schemeClr val="dk1"/>
                  </a:solidFill>
                  <a:latin typeface="Tahoma"/>
                  <a:ea typeface="Tahoma"/>
                  <a:cs typeface="Tahoma"/>
                  <a:sym typeface="Tahoma"/>
                </a:rPr>
                <a:t>  as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t>
              </a:r>
              <a:r>
                <a:rPr lang="en-US" sz="2400">
                  <a:solidFill>
                    <a:schemeClr val="dk1"/>
                  </a:solidFill>
                  <a:latin typeface="Tahoma"/>
                  <a:ea typeface="Tahoma"/>
                  <a:cs typeface="Tahoma"/>
                  <a:sym typeface="Tahoma"/>
                </a:rPr>
                <a:t>The set of strings w…</a:t>
              </a:r>
              <a:endParaRPr sz="2400">
                <a:solidFill>
                  <a:schemeClr val="dk1"/>
                </a:solidFill>
                <a:latin typeface="Tahoma"/>
                <a:ea typeface="Tahoma"/>
                <a:cs typeface="Tahoma"/>
                <a:sym typeface="Tahoma"/>
              </a:endParaRPr>
            </a:p>
          </p:txBody>
        </p:sp>
        <p:cxnSp>
          <p:nvCxnSpPr>
            <p:cNvPr id="421" name="Google Shape;421;p26"/>
            <p:cNvCxnSpPr/>
            <p:nvPr/>
          </p:nvCxnSpPr>
          <p:spPr>
            <a:xfrm rot="10800000">
              <a:off x="720" y="1968"/>
              <a:ext cx="0" cy="1344"/>
            </a:xfrm>
            <a:prstGeom prst="straightConnector1">
              <a:avLst/>
            </a:prstGeom>
            <a:noFill/>
            <a:ln cap="flat" cmpd="sng" w="9525">
              <a:solidFill>
                <a:schemeClr val="dk1"/>
              </a:solidFill>
              <a:prstDash val="solid"/>
              <a:round/>
              <a:headEnd len="med" w="med" type="none"/>
              <a:tailEnd len="med" w="med" type="triangle"/>
            </a:ln>
          </p:spPr>
        </p:cxnSp>
      </p:grpSp>
      <p:grpSp>
        <p:nvGrpSpPr>
          <p:cNvPr id="422" name="Google Shape;422;p26"/>
          <p:cNvGrpSpPr/>
          <p:nvPr/>
        </p:nvGrpSpPr>
        <p:grpSpPr>
          <a:xfrm>
            <a:off x="1524000" y="3167063"/>
            <a:ext cx="2246313" cy="1633537"/>
            <a:chOff x="960" y="1995"/>
            <a:chExt cx="1415" cy="1029"/>
          </a:xfrm>
        </p:grpSpPr>
        <p:sp>
          <p:nvSpPr>
            <p:cNvPr id="423" name="Google Shape;423;p26"/>
            <p:cNvSpPr txBox="1"/>
            <p:nvPr/>
          </p:nvSpPr>
          <p:spPr>
            <a:xfrm>
              <a:off x="1296" y="2736"/>
              <a:ext cx="1079"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Such that…</a:t>
              </a:r>
              <a:endParaRPr/>
            </a:p>
          </p:txBody>
        </p:sp>
        <p:cxnSp>
          <p:nvCxnSpPr>
            <p:cNvPr id="424" name="Google Shape;424;p26"/>
            <p:cNvCxnSpPr/>
            <p:nvPr/>
          </p:nvCxnSpPr>
          <p:spPr>
            <a:xfrm rot="10800000">
              <a:off x="960" y="1995"/>
              <a:ext cx="624" cy="720"/>
            </a:xfrm>
            <a:prstGeom prst="straightConnector1">
              <a:avLst/>
            </a:prstGeom>
            <a:noFill/>
            <a:ln cap="flat" cmpd="sng" w="9525">
              <a:solidFill>
                <a:schemeClr val="dk1"/>
              </a:solidFill>
              <a:prstDash val="solid"/>
              <a:round/>
              <a:headEnd len="med" w="med" type="none"/>
              <a:tailEnd len="med" w="med" type="triangle"/>
            </a:ln>
          </p:spPr>
        </p:cxnSp>
      </p:grpSp>
      <p:grpSp>
        <p:nvGrpSpPr>
          <p:cNvPr id="425" name="Google Shape;425;p26"/>
          <p:cNvGrpSpPr/>
          <p:nvPr/>
        </p:nvGrpSpPr>
        <p:grpSpPr>
          <a:xfrm>
            <a:off x="5181600" y="3776663"/>
            <a:ext cx="2601913" cy="1541462"/>
            <a:chOff x="3264" y="2379"/>
            <a:chExt cx="1639" cy="971"/>
          </a:xfrm>
        </p:grpSpPr>
        <p:sp>
          <p:nvSpPr>
            <p:cNvPr id="426" name="Google Shape;426;p26"/>
            <p:cNvSpPr txBox="1"/>
            <p:nvPr/>
          </p:nvSpPr>
          <p:spPr>
            <a:xfrm>
              <a:off x="3312" y="2832"/>
              <a:ext cx="1591" cy="5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These conditions</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about w are true.</a:t>
              </a:r>
              <a:endParaRPr/>
            </a:p>
          </p:txBody>
        </p:sp>
        <p:cxnSp>
          <p:nvCxnSpPr>
            <p:cNvPr id="427" name="Google Shape;427;p26"/>
            <p:cNvCxnSpPr/>
            <p:nvPr/>
          </p:nvCxnSpPr>
          <p:spPr>
            <a:xfrm rot="10800000">
              <a:off x="3264" y="2379"/>
              <a:ext cx="432" cy="384"/>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7"/>
          <p:cNvSpPr txBox="1"/>
          <p:nvPr>
            <p:ph type="title"/>
          </p:nvPr>
        </p:nvSpPr>
        <p:spPr>
          <a:xfrm>
            <a:off x="213520" y="810311"/>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DFA Matching is </a:t>
            </a:r>
            <a:r>
              <a:rPr b="1" lang="en-US"/>
              <a:t>Fast</a:t>
            </a:r>
            <a:endParaRPr/>
          </a:p>
        </p:txBody>
      </p:sp>
      <p:sp>
        <p:nvSpPr>
          <p:cNvPr id="433" name="Google Shape;433;p27"/>
          <p:cNvSpPr txBox="1"/>
          <p:nvPr>
            <p:ph idx="1" type="body"/>
          </p:nvPr>
        </p:nvSpPr>
        <p:spPr>
          <a:xfrm>
            <a:off x="213520" y="2060027"/>
            <a:ext cx="8846398" cy="4391609"/>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Given a DFA, A, of size, m, and an input string, T, of length n, we can test if T is in L(A) in O(m + n) time:</a:t>
            </a:r>
            <a:endParaRPr/>
          </a:p>
          <a:p>
            <a:pPr indent="-457200" lvl="1" marL="917575" rtl="0" algn="l">
              <a:lnSpc>
                <a:spcPct val="85000"/>
              </a:lnSpc>
              <a:spcBef>
                <a:spcPts val="875"/>
              </a:spcBef>
              <a:spcAft>
                <a:spcPts val="0"/>
              </a:spcAft>
              <a:buSzPts val="1750"/>
              <a:buFont typeface="Arial"/>
              <a:buAutoNum type="arabicPeriod"/>
            </a:pPr>
            <a:r>
              <a:rPr lang="en-US"/>
              <a:t>Read in the graph representation for A. </a:t>
            </a:r>
            <a:endParaRPr/>
          </a:p>
          <a:p>
            <a:pPr indent="-457200" lvl="2" marL="1327150" rtl="0" algn="l">
              <a:lnSpc>
                <a:spcPct val="85000"/>
              </a:lnSpc>
              <a:spcBef>
                <a:spcPts val="805"/>
              </a:spcBef>
              <a:spcAft>
                <a:spcPts val="0"/>
              </a:spcAft>
              <a:buSzPts val="1610"/>
              <a:buChar char="■"/>
            </a:pPr>
            <a:r>
              <a:rPr lang="en-US"/>
              <a:t>Step 1 takes O(m) time.</a:t>
            </a:r>
            <a:endParaRPr/>
          </a:p>
          <a:p>
            <a:pPr indent="-457200" lvl="1" marL="917575" rtl="0" algn="l">
              <a:lnSpc>
                <a:spcPct val="85000"/>
              </a:lnSpc>
              <a:spcBef>
                <a:spcPts val="875"/>
              </a:spcBef>
              <a:spcAft>
                <a:spcPts val="0"/>
              </a:spcAft>
              <a:buSzPts val="1750"/>
              <a:buFont typeface="Arial"/>
              <a:buAutoNum type="arabicPeriod"/>
            </a:pPr>
            <a:r>
              <a:rPr lang="en-US"/>
              <a:t>Let s = the initial state for A.</a:t>
            </a:r>
            <a:endParaRPr/>
          </a:p>
          <a:p>
            <a:pPr indent="-457200" lvl="1" marL="917575" rtl="0" algn="l">
              <a:lnSpc>
                <a:spcPct val="85000"/>
              </a:lnSpc>
              <a:spcBef>
                <a:spcPts val="875"/>
              </a:spcBef>
              <a:spcAft>
                <a:spcPts val="0"/>
              </a:spcAft>
              <a:buSzPts val="1750"/>
              <a:buFont typeface="Arial"/>
              <a:buAutoNum type="arabicPeriod"/>
            </a:pPr>
            <a:r>
              <a:rPr lang="en-US"/>
              <a:t>For each character, c, in T (in order): Let s = </a:t>
            </a:r>
            <a:r>
              <a:rPr lang="en-US">
                <a:latin typeface="Noto Sans Symbols"/>
                <a:ea typeface="Noto Sans Symbols"/>
                <a:cs typeface="Noto Sans Symbols"/>
                <a:sym typeface="Noto Sans Symbols"/>
              </a:rPr>
              <a:t>δ</a:t>
            </a:r>
            <a:r>
              <a:rPr lang="en-US"/>
              <a:t>(s,c).</a:t>
            </a:r>
            <a:endParaRPr/>
          </a:p>
          <a:p>
            <a:pPr indent="-457200" lvl="2" marL="1327150" rtl="0" algn="l">
              <a:lnSpc>
                <a:spcPct val="85000"/>
              </a:lnSpc>
              <a:spcBef>
                <a:spcPts val="805"/>
              </a:spcBef>
              <a:spcAft>
                <a:spcPts val="0"/>
              </a:spcAft>
              <a:buSzPts val="1610"/>
              <a:buChar char="■"/>
            </a:pPr>
            <a:r>
              <a:rPr lang="en-US"/>
              <a:t>Step 3 takes O(n) time in total.</a:t>
            </a:r>
            <a:endParaRPr/>
          </a:p>
          <a:p>
            <a:pPr indent="-457200" lvl="1" marL="917575" rtl="0" algn="l">
              <a:lnSpc>
                <a:spcPct val="85000"/>
              </a:lnSpc>
              <a:spcBef>
                <a:spcPts val="875"/>
              </a:spcBef>
              <a:spcAft>
                <a:spcPts val="0"/>
              </a:spcAft>
              <a:buSzPts val="1750"/>
              <a:buFont typeface="Arial"/>
              <a:buAutoNum type="arabicPeriod"/>
            </a:pPr>
            <a:r>
              <a:rPr lang="en-US"/>
              <a:t>If s is a final state, accept 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8"/>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40" name="Google Shape;440;p28"/>
          <p:cNvSpPr txBox="1"/>
          <p:nvPr>
            <p:ph type="title"/>
          </p:nvPr>
        </p:nvSpPr>
        <p:spPr>
          <a:xfrm>
            <a:off x="160967" y="915414"/>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Nondeterminism</a:t>
            </a:r>
            <a:endParaRPr/>
          </a:p>
        </p:txBody>
      </p:sp>
      <p:sp>
        <p:nvSpPr>
          <p:cNvPr id="441" name="Google Shape;441;p28"/>
          <p:cNvSpPr txBox="1"/>
          <p:nvPr>
            <p:ph idx="1" type="body"/>
          </p:nvPr>
        </p:nvSpPr>
        <p:spPr>
          <a:xfrm>
            <a:off x="381000" y="2123089"/>
            <a:ext cx="8293100" cy="4307527"/>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A </a:t>
            </a:r>
            <a:r>
              <a:rPr i="1" lang="en-US">
                <a:solidFill>
                  <a:srgbClr val="FF0066"/>
                </a:solidFill>
              </a:rPr>
              <a:t>nondeterministic finite automaton</a:t>
            </a:r>
            <a:r>
              <a:rPr lang="en-US"/>
              <a:t>  has the ability to be in several states at once.</a:t>
            </a:r>
            <a:endParaRPr/>
          </a:p>
          <a:p>
            <a:pPr indent="-346075" lvl="0" marL="346075" rtl="0" algn="l">
              <a:lnSpc>
                <a:spcPct val="85000"/>
              </a:lnSpc>
              <a:spcBef>
                <a:spcPts val="980"/>
              </a:spcBef>
              <a:spcAft>
                <a:spcPts val="0"/>
              </a:spcAft>
              <a:buSzPts val="1960"/>
              <a:buChar char="●"/>
            </a:pPr>
            <a:r>
              <a:rPr lang="en-US"/>
              <a:t>Transitions from a state on an input symbol can be to any set of states.</a:t>
            </a:r>
            <a:endParaRPr/>
          </a:p>
          <a:p>
            <a:pPr indent="-346075" lvl="0" marL="346075" rtl="0" algn="l">
              <a:lnSpc>
                <a:spcPct val="85000"/>
              </a:lnSpc>
              <a:spcBef>
                <a:spcPts val="980"/>
              </a:spcBef>
              <a:spcAft>
                <a:spcPts val="0"/>
              </a:spcAft>
              <a:buSzPts val="1960"/>
              <a:buChar char="●"/>
            </a:pPr>
            <a:r>
              <a:rPr lang="en-US"/>
              <a:t>Start in one start state.</a:t>
            </a:r>
            <a:endParaRPr/>
          </a:p>
          <a:p>
            <a:pPr indent="-346075" lvl="0" marL="346075" rtl="0" algn="l">
              <a:lnSpc>
                <a:spcPct val="85000"/>
              </a:lnSpc>
              <a:spcBef>
                <a:spcPts val="980"/>
              </a:spcBef>
              <a:spcAft>
                <a:spcPts val="0"/>
              </a:spcAft>
              <a:buSzPts val="1960"/>
              <a:buChar char="●"/>
            </a:pPr>
            <a:r>
              <a:rPr lang="en-US"/>
              <a:t>Accept if </a:t>
            </a:r>
            <a:r>
              <a:rPr b="1" lang="en-US"/>
              <a:t>any</a:t>
            </a:r>
            <a:r>
              <a:rPr lang="en-US"/>
              <a:t> sequence of choices leads to a final state.</a:t>
            </a:r>
            <a:endParaRPr/>
          </a:p>
          <a:p>
            <a:pPr indent="-346075" lvl="0" marL="346075" rtl="0" algn="l">
              <a:lnSpc>
                <a:spcPct val="85000"/>
              </a:lnSpc>
              <a:spcBef>
                <a:spcPts val="980"/>
              </a:spcBef>
              <a:spcAft>
                <a:spcPts val="0"/>
              </a:spcAft>
              <a:buSzPts val="1960"/>
              <a:buChar char="●"/>
            </a:pPr>
            <a:r>
              <a:rPr lang="en-US">
                <a:solidFill>
                  <a:srgbClr val="3366FF"/>
                </a:solidFill>
              </a:rPr>
              <a:t>Intuitively</a:t>
            </a:r>
            <a:r>
              <a:rPr lang="en-US"/>
              <a:t>: the NFA always </a:t>
            </a:r>
            <a:r>
              <a:rPr lang="en-US">
                <a:latin typeface="Arial"/>
                <a:ea typeface="Arial"/>
                <a:cs typeface="Arial"/>
                <a:sym typeface="Arial"/>
              </a:rPr>
              <a:t>“</a:t>
            </a:r>
            <a:r>
              <a:rPr lang="en-US"/>
              <a:t>guesses right.</a:t>
            </a:r>
            <a:r>
              <a:rPr lang="en-US">
                <a:latin typeface="Arial"/>
                <a:ea typeface="Arial"/>
                <a:cs typeface="Arial"/>
                <a:sym typeface="Arial"/>
              </a:rPr>
              <a:t>”</a:t>
            </a:r>
            <a:endParaRPr/>
          </a:p>
          <a:p>
            <a:pPr indent="-221615" lvl="0" marL="346075" rtl="0" algn="l">
              <a:lnSpc>
                <a:spcPct val="85000"/>
              </a:lnSpc>
              <a:spcBef>
                <a:spcPts val="980"/>
              </a:spcBef>
              <a:spcAft>
                <a:spcPts val="0"/>
              </a:spcAft>
              <a:buSzPts val="196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9"/>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48" name="Google Shape;448;p29"/>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Moves on a Chessboard</a:t>
            </a:r>
            <a:endParaRPr/>
          </a:p>
        </p:txBody>
      </p:sp>
      <p:sp>
        <p:nvSpPr>
          <p:cNvPr id="449" name="Google Shape;449;p29"/>
          <p:cNvSpPr txBox="1"/>
          <p:nvPr>
            <p:ph idx="1" type="body"/>
          </p:nvPr>
        </p:nvSpPr>
        <p:spPr>
          <a:xfrm>
            <a:off x="381000" y="1729409"/>
            <a:ext cx="8293100" cy="4701208"/>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Font typeface="Arial"/>
              <a:buChar char="•"/>
            </a:pPr>
            <a:r>
              <a:rPr lang="en-US"/>
              <a:t>States = squares.</a:t>
            </a:r>
            <a:endParaRPr/>
          </a:p>
          <a:p>
            <a:pPr indent="-346075" lvl="0" marL="346075" rtl="0" algn="l">
              <a:lnSpc>
                <a:spcPct val="85000"/>
              </a:lnSpc>
              <a:spcBef>
                <a:spcPts val="980"/>
              </a:spcBef>
              <a:spcAft>
                <a:spcPts val="0"/>
              </a:spcAft>
              <a:buSzPts val="1960"/>
              <a:buFont typeface="Arial"/>
              <a:buChar char="•"/>
            </a:pPr>
            <a:r>
              <a:rPr lang="en-US"/>
              <a:t>Inputs = r (move to an adjacent red square) and b (move to an adjacent black square).</a:t>
            </a:r>
            <a:endParaRPr/>
          </a:p>
          <a:p>
            <a:pPr indent="-346075" lvl="0" marL="346075" rtl="0" algn="l">
              <a:lnSpc>
                <a:spcPct val="85000"/>
              </a:lnSpc>
              <a:spcBef>
                <a:spcPts val="980"/>
              </a:spcBef>
              <a:spcAft>
                <a:spcPts val="0"/>
              </a:spcAft>
              <a:buSzPts val="1960"/>
              <a:buFont typeface="Arial"/>
              <a:buChar char="•"/>
            </a:pPr>
            <a:r>
              <a:rPr lang="en-US"/>
              <a:t>Start state, final state are in opposite corners.</a:t>
            </a:r>
            <a:endParaRPr/>
          </a:p>
        </p:txBody>
      </p:sp>
      <p:grpSp>
        <p:nvGrpSpPr>
          <p:cNvPr id="450" name="Google Shape;450;p29"/>
          <p:cNvGrpSpPr/>
          <p:nvPr/>
        </p:nvGrpSpPr>
        <p:grpSpPr>
          <a:xfrm>
            <a:off x="3111062" y="3854669"/>
            <a:ext cx="2286000" cy="2286000"/>
            <a:chOff x="912" y="1344"/>
            <a:chExt cx="1440" cy="1440"/>
          </a:xfrm>
        </p:grpSpPr>
        <p:sp>
          <p:nvSpPr>
            <p:cNvPr id="451" name="Google Shape;451;p29"/>
            <p:cNvSpPr/>
            <p:nvPr/>
          </p:nvSpPr>
          <p:spPr>
            <a:xfrm>
              <a:off x="912" y="134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1</a:t>
              </a:r>
              <a:endParaRPr/>
            </a:p>
          </p:txBody>
        </p:sp>
        <p:sp>
          <p:nvSpPr>
            <p:cNvPr id="452" name="Google Shape;452;p29"/>
            <p:cNvSpPr/>
            <p:nvPr/>
          </p:nvSpPr>
          <p:spPr>
            <a:xfrm>
              <a:off x="1392" y="1344"/>
              <a:ext cx="480" cy="480"/>
            </a:xfrm>
            <a:prstGeom prst="rect">
              <a:avLst/>
            </a:prstGeom>
            <a:solidFill>
              <a:srgbClr val="FF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2</a:t>
              </a:r>
              <a:endParaRPr/>
            </a:p>
          </p:txBody>
        </p:sp>
        <p:sp>
          <p:nvSpPr>
            <p:cNvPr id="453" name="Google Shape;453;p29"/>
            <p:cNvSpPr/>
            <p:nvPr/>
          </p:nvSpPr>
          <p:spPr>
            <a:xfrm>
              <a:off x="1392" y="182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5</a:t>
              </a:r>
              <a:endParaRPr/>
            </a:p>
          </p:txBody>
        </p:sp>
        <p:sp>
          <p:nvSpPr>
            <p:cNvPr id="454" name="Google Shape;454;p29"/>
            <p:cNvSpPr/>
            <p:nvPr/>
          </p:nvSpPr>
          <p:spPr>
            <a:xfrm>
              <a:off x="912" y="230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7</a:t>
              </a:r>
              <a:endParaRPr/>
            </a:p>
          </p:txBody>
        </p:sp>
        <p:sp>
          <p:nvSpPr>
            <p:cNvPr id="455" name="Google Shape;455;p29"/>
            <p:cNvSpPr/>
            <p:nvPr/>
          </p:nvSpPr>
          <p:spPr>
            <a:xfrm>
              <a:off x="1872" y="230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9</a:t>
              </a:r>
              <a:endParaRPr/>
            </a:p>
          </p:txBody>
        </p:sp>
        <p:sp>
          <p:nvSpPr>
            <p:cNvPr id="456" name="Google Shape;456;p29"/>
            <p:cNvSpPr/>
            <p:nvPr/>
          </p:nvSpPr>
          <p:spPr>
            <a:xfrm>
              <a:off x="1872" y="134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3</a:t>
              </a:r>
              <a:endParaRPr/>
            </a:p>
          </p:txBody>
        </p:sp>
        <p:sp>
          <p:nvSpPr>
            <p:cNvPr id="457" name="Google Shape;457;p29"/>
            <p:cNvSpPr/>
            <p:nvPr/>
          </p:nvSpPr>
          <p:spPr>
            <a:xfrm>
              <a:off x="912" y="1824"/>
              <a:ext cx="480" cy="480"/>
            </a:xfrm>
            <a:prstGeom prst="rect">
              <a:avLst/>
            </a:prstGeom>
            <a:solidFill>
              <a:srgbClr val="FF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4</a:t>
              </a:r>
              <a:endParaRPr/>
            </a:p>
          </p:txBody>
        </p:sp>
        <p:sp>
          <p:nvSpPr>
            <p:cNvPr id="458" name="Google Shape;458;p29"/>
            <p:cNvSpPr/>
            <p:nvPr/>
          </p:nvSpPr>
          <p:spPr>
            <a:xfrm>
              <a:off x="1392" y="2304"/>
              <a:ext cx="480" cy="480"/>
            </a:xfrm>
            <a:prstGeom prst="rect">
              <a:avLst/>
            </a:prstGeom>
            <a:solidFill>
              <a:srgbClr val="FF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8</a:t>
              </a:r>
              <a:endParaRPr/>
            </a:p>
          </p:txBody>
        </p:sp>
        <p:sp>
          <p:nvSpPr>
            <p:cNvPr id="459" name="Google Shape;459;p29"/>
            <p:cNvSpPr/>
            <p:nvPr/>
          </p:nvSpPr>
          <p:spPr>
            <a:xfrm>
              <a:off x="1872" y="1824"/>
              <a:ext cx="480" cy="480"/>
            </a:xfrm>
            <a:prstGeom prst="rect">
              <a:avLst/>
            </a:prstGeom>
            <a:solidFill>
              <a:srgbClr val="FF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6</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0"/>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466" name="Google Shape;466;p30"/>
          <p:cNvSpPr txBox="1"/>
          <p:nvPr>
            <p:ph type="title"/>
          </p:nvPr>
        </p:nvSpPr>
        <p:spPr>
          <a:xfrm>
            <a:off x="595833" y="550069"/>
            <a:ext cx="7772400" cy="11430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Chessboard</a:t>
            </a:r>
            <a:endParaRPr/>
          </a:p>
        </p:txBody>
      </p:sp>
      <p:grpSp>
        <p:nvGrpSpPr>
          <p:cNvPr id="467" name="Google Shape;467;p30"/>
          <p:cNvGrpSpPr/>
          <p:nvPr/>
        </p:nvGrpSpPr>
        <p:grpSpPr>
          <a:xfrm>
            <a:off x="914400" y="1752600"/>
            <a:ext cx="2286000" cy="2286000"/>
            <a:chOff x="912" y="1344"/>
            <a:chExt cx="1440" cy="1440"/>
          </a:xfrm>
        </p:grpSpPr>
        <p:sp>
          <p:nvSpPr>
            <p:cNvPr id="468" name="Google Shape;468;p30"/>
            <p:cNvSpPr/>
            <p:nvPr/>
          </p:nvSpPr>
          <p:spPr>
            <a:xfrm>
              <a:off x="912" y="134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1</a:t>
              </a:r>
              <a:endParaRPr/>
            </a:p>
          </p:txBody>
        </p:sp>
        <p:sp>
          <p:nvSpPr>
            <p:cNvPr id="469" name="Google Shape;469;p30"/>
            <p:cNvSpPr/>
            <p:nvPr/>
          </p:nvSpPr>
          <p:spPr>
            <a:xfrm>
              <a:off x="1392" y="1344"/>
              <a:ext cx="480" cy="480"/>
            </a:xfrm>
            <a:prstGeom prst="rect">
              <a:avLst/>
            </a:prstGeom>
            <a:solidFill>
              <a:srgbClr val="FF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2</a:t>
              </a:r>
              <a:endParaRPr/>
            </a:p>
          </p:txBody>
        </p:sp>
        <p:sp>
          <p:nvSpPr>
            <p:cNvPr id="470" name="Google Shape;470;p30"/>
            <p:cNvSpPr/>
            <p:nvPr/>
          </p:nvSpPr>
          <p:spPr>
            <a:xfrm>
              <a:off x="1392" y="182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5</a:t>
              </a:r>
              <a:endParaRPr/>
            </a:p>
          </p:txBody>
        </p:sp>
        <p:sp>
          <p:nvSpPr>
            <p:cNvPr id="471" name="Google Shape;471;p30"/>
            <p:cNvSpPr/>
            <p:nvPr/>
          </p:nvSpPr>
          <p:spPr>
            <a:xfrm>
              <a:off x="912" y="230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7</a:t>
              </a:r>
              <a:endParaRPr/>
            </a:p>
          </p:txBody>
        </p:sp>
        <p:sp>
          <p:nvSpPr>
            <p:cNvPr id="472" name="Google Shape;472;p30"/>
            <p:cNvSpPr/>
            <p:nvPr/>
          </p:nvSpPr>
          <p:spPr>
            <a:xfrm>
              <a:off x="1872" y="230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9</a:t>
              </a:r>
              <a:endParaRPr/>
            </a:p>
          </p:txBody>
        </p:sp>
        <p:sp>
          <p:nvSpPr>
            <p:cNvPr id="473" name="Google Shape;473;p30"/>
            <p:cNvSpPr/>
            <p:nvPr/>
          </p:nvSpPr>
          <p:spPr>
            <a:xfrm>
              <a:off x="1872" y="1344"/>
              <a:ext cx="480" cy="480"/>
            </a:xfrm>
            <a:prstGeom prst="rect">
              <a:avLst/>
            </a:prstGeom>
            <a:solidFill>
              <a:srgbClr val="00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3</a:t>
              </a:r>
              <a:endParaRPr/>
            </a:p>
          </p:txBody>
        </p:sp>
        <p:sp>
          <p:nvSpPr>
            <p:cNvPr id="474" name="Google Shape;474;p30"/>
            <p:cNvSpPr/>
            <p:nvPr/>
          </p:nvSpPr>
          <p:spPr>
            <a:xfrm>
              <a:off x="912" y="1824"/>
              <a:ext cx="480" cy="480"/>
            </a:xfrm>
            <a:prstGeom prst="rect">
              <a:avLst/>
            </a:prstGeom>
            <a:solidFill>
              <a:srgbClr val="FF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4</a:t>
              </a:r>
              <a:endParaRPr/>
            </a:p>
          </p:txBody>
        </p:sp>
        <p:sp>
          <p:nvSpPr>
            <p:cNvPr id="475" name="Google Shape;475;p30"/>
            <p:cNvSpPr/>
            <p:nvPr/>
          </p:nvSpPr>
          <p:spPr>
            <a:xfrm>
              <a:off x="1392" y="2304"/>
              <a:ext cx="480" cy="480"/>
            </a:xfrm>
            <a:prstGeom prst="rect">
              <a:avLst/>
            </a:prstGeom>
            <a:solidFill>
              <a:srgbClr val="FF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8</a:t>
              </a:r>
              <a:endParaRPr/>
            </a:p>
          </p:txBody>
        </p:sp>
        <p:sp>
          <p:nvSpPr>
            <p:cNvPr id="476" name="Google Shape;476;p30"/>
            <p:cNvSpPr/>
            <p:nvPr/>
          </p:nvSpPr>
          <p:spPr>
            <a:xfrm>
              <a:off x="1872" y="1824"/>
              <a:ext cx="480" cy="480"/>
            </a:xfrm>
            <a:prstGeom prst="rect">
              <a:avLst/>
            </a:prstGeom>
            <a:solidFill>
              <a:srgbClr val="FF000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6</a:t>
              </a:r>
              <a:endParaRPr/>
            </a:p>
          </p:txBody>
        </p:sp>
      </p:grpSp>
      <p:grpSp>
        <p:nvGrpSpPr>
          <p:cNvPr id="477" name="Google Shape;477;p30"/>
          <p:cNvGrpSpPr/>
          <p:nvPr/>
        </p:nvGrpSpPr>
        <p:grpSpPr>
          <a:xfrm>
            <a:off x="457200" y="4343400"/>
            <a:ext cx="2789238" cy="838200"/>
            <a:chOff x="288" y="2736"/>
            <a:chExt cx="1757" cy="528"/>
          </a:xfrm>
        </p:grpSpPr>
        <p:sp>
          <p:nvSpPr>
            <p:cNvPr id="478" name="Google Shape;478;p30"/>
            <p:cNvSpPr txBox="1"/>
            <p:nvPr/>
          </p:nvSpPr>
          <p:spPr>
            <a:xfrm>
              <a:off x="288" y="297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479" name="Google Shape;479;p30"/>
            <p:cNvSpPr txBox="1"/>
            <p:nvPr/>
          </p:nvSpPr>
          <p:spPr>
            <a:xfrm>
              <a:off x="576" y="2736"/>
              <a:ext cx="18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r</a:t>
              </a:r>
              <a:endParaRPr/>
            </a:p>
          </p:txBody>
        </p:sp>
        <p:sp>
          <p:nvSpPr>
            <p:cNvPr id="480" name="Google Shape;480;p30"/>
            <p:cNvSpPr txBox="1"/>
            <p:nvPr/>
          </p:nvSpPr>
          <p:spPr>
            <a:xfrm>
              <a:off x="1200" y="273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b</a:t>
              </a:r>
              <a:endParaRPr/>
            </a:p>
          </p:txBody>
        </p:sp>
        <p:sp>
          <p:nvSpPr>
            <p:cNvPr id="481" name="Google Shape;481;p30"/>
            <p:cNvSpPr txBox="1"/>
            <p:nvPr/>
          </p:nvSpPr>
          <p:spPr>
            <a:xfrm>
              <a:off x="1824" y="273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b</a:t>
              </a:r>
              <a:endParaRPr/>
            </a:p>
          </p:txBody>
        </p:sp>
      </p:grpSp>
      <p:grpSp>
        <p:nvGrpSpPr>
          <p:cNvPr id="482" name="Google Shape;482;p30"/>
          <p:cNvGrpSpPr/>
          <p:nvPr/>
        </p:nvGrpSpPr>
        <p:grpSpPr>
          <a:xfrm>
            <a:off x="838200" y="4724400"/>
            <a:ext cx="884238" cy="838200"/>
            <a:chOff x="528" y="2976"/>
            <a:chExt cx="557" cy="528"/>
          </a:xfrm>
        </p:grpSpPr>
        <p:sp>
          <p:nvSpPr>
            <p:cNvPr id="483" name="Google Shape;483;p30"/>
            <p:cNvSpPr txBox="1"/>
            <p:nvPr/>
          </p:nvSpPr>
          <p:spPr>
            <a:xfrm>
              <a:off x="864" y="321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4</a:t>
              </a:r>
              <a:endParaRPr/>
            </a:p>
          </p:txBody>
        </p:sp>
        <p:sp>
          <p:nvSpPr>
            <p:cNvPr id="484" name="Google Shape;484;p30"/>
            <p:cNvSpPr txBox="1"/>
            <p:nvPr/>
          </p:nvSpPr>
          <p:spPr>
            <a:xfrm>
              <a:off x="864" y="297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a:t>
              </a:r>
              <a:endParaRPr/>
            </a:p>
          </p:txBody>
        </p:sp>
        <p:cxnSp>
          <p:nvCxnSpPr>
            <p:cNvPr id="485" name="Google Shape;485;p30"/>
            <p:cNvCxnSpPr/>
            <p:nvPr/>
          </p:nvCxnSpPr>
          <p:spPr>
            <a:xfrm>
              <a:off x="528" y="3072"/>
              <a:ext cx="336" cy="0"/>
            </a:xfrm>
            <a:prstGeom prst="straightConnector1">
              <a:avLst/>
            </a:prstGeom>
            <a:noFill/>
            <a:ln cap="flat" cmpd="sng" w="9525">
              <a:solidFill>
                <a:schemeClr val="dk1"/>
              </a:solidFill>
              <a:prstDash val="solid"/>
              <a:round/>
              <a:headEnd len="med" w="med" type="none"/>
              <a:tailEnd len="med" w="med" type="none"/>
            </a:ln>
          </p:spPr>
        </p:cxnSp>
        <p:cxnSp>
          <p:nvCxnSpPr>
            <p:cNvPr id="486" name="Google Shape;486;p30"/>
            <p:cNvCxnSpPr/>
            <p:nvPr/>
          </p:nvCxnSpPr>
          <p:spPr>
            <a:xfrm>
              <a:off x="528" y="3120"/>
              <a:ext cx="336" cy="240"/>
            </a:xfrm>
            <a:prstGeom prst="straightConnector1">
              <a:avLst/>
            </a:prstGeom>
            <a:noFill/>
            <a:ln cap="flat" cmpd="sng" w="9525">
              <a:solidFill>
                <a:schemeClr val="dk1"/>
              </a:solidFill>
              <a:prstDash val="solid"/>
              <a:round/>
              <a:headEnd len="med" w="med" type="none"/>
              <a:tailEnd len="med" w="med" type="none"/>
            </a:ln>
          </p:spPr>
        </p:cxnSp>
      </p:grpSp>
      <p:grpSp>
        <p:nvGrpSpPr>
          <p:cNvPr id="487" name="Google Shape;487;p30"/>
          <p:cNvGrpSpPr/>
          <p:nvPr/>
        </p:nvGrpSpPr>
        <p:grpSpPr>
          <a:xfrm>
            <a:off x="1752600" y="4724400"/>
            <a:ext cx="960438" cy="1219200"/>
            <a:chOff x="1104" y="2976"/>
            <a:chExt cx="605" cy="768"/>
          </a:xfrm>
        </p:grpSpPr>
        <p:sp>
          <p:nvSpPr>
            <p:cNvPr id="488" name="Google Shape;488;p30"/>
            <p:cNvSpPr txBox="1"/>
            <p:nvPr/>
          </p:nvSpPr>
          <p:spPr>
            <a:xfrm>
              <a:off x="1488" y="297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489" name="Google Shape;489;p30"/>
            <p:cNvSpPr txBox="1"/>
            <p:nvPr/>
          </p:nvSpPr>
          <p:spPr>
            <a:xfrm>
              <a:off x="1488" y="345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5</a:t>
              </a:r>
              <a:endParaRPr/>
            </a:p>
          </p:txBody>
        </p:sp>
        <p:sp>
          <p:nvSpPr>
            <p:cNvPr id="490" name="Google Shape;490;p30"/>
            <p:cNvSpPr txBox="1"/>
            <p:nvPr/>
          </p:nvSpPr>
          <p:spPr>
            <a:xfrm>
              <a:off x="1488" y="321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3</a:t>
              </a:r>
              <a:endParaRPr/>
            </a:p>
          </p:txBody>
        </p:sp>
        <p:cxnSp>
          <p:nvCxnSpPr>
            <p:cNvPr id="491" name="Google Shape;491;p30"/>
            <p:cNvCxnSpPr/>
            <p:nvPr/>
          </p:nvCxnSpPr>
          <p:spPr>
            <a:xfrm>
              <a:off x="1104" y="3072"/>
              <a:ext cx="384" cy="0"/>
            </a:xfrm>
            <a:prstGeom prst="straightConnector1">
              <a:avLst/>
            </a:prstGeom>
            <a:noFill/>
            <a:ln cap="flat" cmpd="sng" w="9525">
              <a:solidFill>
                <a:schemeClr val="dk1"/>
              </a:solidFill>
              <a:prstDash val="solid"/>
              <a:round/>
              <a:headEnd len="med" w="med" type="none"/>
              <a:tailEnd len="med" w="med" type="none"/>
            </a:ln>
          </p:spPr>
        </p:cxnSp>
        <p:cxnSp>
          <p:nvCxnSpPr>
            <p:cNvPr id="492" name="Google Shape;492;p30"/>
            <p:cNvCxnSpPr/>
            <p:nvPr/>
          </p:nvCxnSpPr>
          <p:spPr>
            <a:xfrm>
              <a:off x="1104" y="3120"/>
              <a:ext cx="384" cy="192"/>
            </a:xfrm>
            <a:prstGeom prst="straightConnector1">
              <a:avLst/>
            </a:prstGeom>
            <a:noFill/>
            <a:ln cap="flat" cmpd="sng" w="9525">
              <a:solidFill>
                <a:schemeClr val="dk1"/>
              </a:solidFill>
              <a:prstDash val="solid"/>
              <a:round/>
              <a:headEnd len="med" w="med" type="none"/>
              <a:tailEnd len="med" w="med" type="none"/>
            </a:ln>
          </p:spPr>
        </p:cxnSp>
        <p:cxnSp>
          <p:nvCxnSpPr>
            <p:cNvPr id="493" name="Google Shape;493;p30"/>
            <p:cNvCxnSpPr/>
            <p:nvPr/>
          </p:nvCxnSpPr>
          <p:spPr>
            <a:xfrm>
              <a:off x="1104" y="3168"/>
              <a:ext cx="384" cy="384"/>
            </a:xfrm>
            <a:prstGeom prst="straightConnector1">
              <a:avLst/>
            </a:prstGeom>
            <a:noFill/>
            <a:ln cap="flat" cmpd="sng" w="9525">
              <a:solidFill>
                <a:schemeClr val="dk1"/>
              </a:solidFill>
              <a:prstDash val="solid"/>
              <a:round/>
              <a:headEnd len="med" w="med" type="none"/>
              <a:tailEnd len="med" w="med" type="none"/>
            </a:ln>
          </p:spPr>
        </p:cxnSp>
      </p:grpSp>
      <p:grpSp>
        <p:nvGrpSpPr>
          <p:cNvPr id="494" name="Google Shape;494;p30"/>
          <p:cNvGrpSpPr/>
          <p:nvPr/>
        </p:nvGrpSpPr>
        <p:grpSpPr>
          <a:xfrm>
            <a:off x="1752600" y="4953000"/>
            <a:ext cx="960438" cy="1371600"/>
            <a:chOff x="1104" y="3120"/>
            <a:chExt cx="605" cy="864"/>
          </a:xfrm>
        </p:grpSpPr>
        <p:sp>
          <p:nvSpPr>
            <p:cNvPr id="495" name="Google Shape;495;p30"/>
            <p:cNvSpPr txBox="1"/>
            <p:nvPr/>
          </p:nvSpPr>
          <p:spPr>
            <a:xfrm>
              <a:off x="1488" y="369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7</a:t>
              </a:r>
              <a:endParaRPr/>
            </a:p>
          </p:txBody>
        </p:sp>
        <p:cxnSp>
          <p:nvCxnSpPr>
            <p:cNvPr id="496" name="Google Shape;496;p30"/>
            <p:cNvCxnSpPr/>
            <p:nvPr/>
          </p:nvCxnSpPr>
          <p:spPr>
            <a:xfrm flipH="1" rot="10800000">
              <a:off x="1104" y="3120"/>
              <a:ext cx="384" cy="192"/>
            </a:xfrm>
            <a:prstGeom prst="straightConnector1">
              <a:avLst/>
            </a:prstGeom>
            <a:noFill/>
            <a:ln cap="flat" cmpd="sng" w="9525">
              <a:solidFill>
                <a:schemeClr val="dk1"/>
              </a:solidFill>
              <a:prstDash val="solid"/>
              <a:round/>
              <a:headEnd len="med" w="med" type="none"/>
              <a:tailEnd len="med" w="med" type="none"/>
            </a:ln>
          </p:spPr>
        </p:cxnSp>
        <p:cxnSp>
          <p:nvCxnSpPr>
            <p:cNvPr id="497" name="Google Shape;497;p30"/>
            <p:cNvCxnSpPr/>
            <p:nvPr/>
          </p:nvCxnSpPr>
          <p:spPr>
            <a:xfrm>
              <a:off x="1104" y="3360"/>
              <a:ext cx="384" cy="240"/>
            </a:xfrm>
            <a:prstGeom prst="straightConnector1">
              <a:avLst/>
            </a:prstGeom>
            <a:noFill/>
            <a:ln cap="flat" cmpd="sng" w="9525">
              <a:solidFill>
                <a:schemeClr val="dk1"/>
              </a:solidFill>
              <a:prstDash val="solid"/>
              <a:round/>
              <a:headEnd len="med" w="med" type="none"/>
              <a:tailEnd len="med" w="med" type="none"/>
            </a:ln>
          </p:spPr>
        </p:cxnSp>
        <p:cxnSp>
          <p:nvCxnSpPr>
            <p:cNvPr id="498" name="Google Shape;498;p30"/>
            <p:cNvCxnSpPr/>
            <p:nvPr/>
          </p:nvCxnSpPr>
          <p:spPr>
            <a:xfrm>
              <a:off x="1104" y="3408"/>
              <a:ext cx="384" cy="384"/>
            </a:xfrm>
            <a:prstGeom prst="straightConnector1">
              <a:avLst/>
            </a:prstGeom>
            <a:noFill/>
            <a:ln cap="flat" cmpd="sng" w="9525">
              <a:solidFill>
                <a:schemeClr val="dk1"/>
              </a:solidFill>
              <a:prstDash val="solid"/>
              <a:round/>
              <a:headEnd len="med" w="med" type="none"/>
              <a:tailEnd len="med" w="med" type="none"/>
            </a:ln>
          </p:spPr>
        </p:cxnSp>
      </p:grpSp>
      <p:grpSp>
        <p:nvGrpSpPr>
          <p:cNvPr id="499" name="Google Shape;499;p30"/>
          <p:cNvGrpSpPr/>
          <p:nvPr/>
        </p:nvGrpSpPr>
        <p:grpSpPr>
          <a:xfrm>
            <a:off x="2743200" y="4724400"/>
            <a:ext cx="1036638" cy="457200"/>
            <a:chOff x="1728" y="2976"/>
            <a:chExt cx="653" cy="288"/>
          </a:xfrm>
        </p:grpSpPr>
        <p:sp>
          <p:nvSpPr>
            <p:cNvPr id="500" name="Google Shape;500;p30"/>
            <p:cNvSpPr txBox="1"/>
            <p:nvPr/>
          </p:nvSpPr>
          <p:spPr>
            <a:xfrm>
              <a:off x="2160" y="297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5</a:t>
              </a:r>
              <a:endParaRPr/>
            </a:p>
          </p:txBody>
        </p:sp>
        <p:cxnSp>
          <p:nvCxnSpPr>
            <p:cNvPr id="501" name="Google Shape;501;p30"/>
            <p:cNvCxnSpPr/>
            <p:nvPr/>
          </p:nvCxnSpPr>
          <p:spPr>
            <a:xfrm>
              <a:off x="1728" y="3072"/>
              <a:ext cx="384" cy="0"/>
            </a:xfrm>
            <a:prstGeom prst="straightConnector1">
              <a:avLst/>
            </a:prstGeom>
            <a:noFill/>
            <a:ln cap="flat" cmpd="sng" w="9525">
              <a:solidFill>
                <a:schemeClr val="dk1"/>
              </a:solidFill>
              <a:prstDash val="solid"/>
              <a:round/>
              <a:headEnd len="med" w="med" type="none"/>
              <a:tailEnd len="med" w="med" type="none"/>
            </a:ln>
          </p:spPr>
        </p:cxnSp>
      </p:grpSp>
      <p:cxnSp>
        <p:nvCxnSpPr>
          <p:cNvPr id="502" name="Google Shape;502;p30"/>
          <p:cNvCxnSpPr/>
          <p:nvPr/>
        </p:nvCxnSpPr>
        <p:spPr>
          <a:xfrm flipH="1" rot="10800000">
            <a:off x="2743200" y="4953000"/>
            <a:ext cx="609600" cy="381000"/>
          </a:xfrm>
          <a:prstGeom prst="straightConnector1">
            <a:avLst/>
          </a:prstGeom>
          <a:noFill/>
          <a:ln cap="flat" cmpd="sng" w="9525">
            <a:solidFill>
              <a:schemeClr val="dk1"/>
            </a:solidFill>
            <a:prstDash val="solid"/>
            <a:round/>
            <a:headEnd len="med" w="med" type="none"/>
            <a:tailEnd len="med" w="med" type="none"/>
          </a:ln>
        </p:spPr>
      </p:cxnSp>
      <p:grpSp>
        <p:nvGrpSpPr>
          <p:cNvPr id="503" name="Google Shape;503;p30"/>
          <p:cNvGrpSpPr/>
          <p:nvPr/>
        </p:nvGrpSpPr>
        <p:grpSpPr>
          <a:xfrm>
            <a:off x="2743200" y="5105400"/>
            <a:ext cx="1036638" cy="1600200"/>
            <a:chOff x="1728" y="3312"/>
            <a:chExt cx="653" cy="1008"/>
          </a:xfrm>
        </p:grpSpPr>
        <p:sp>
          <p:nvSpPr>
            <p:cNvPr id="504" name="Google Shape;504;p30"/>
            <p:cNvSpPr txBox="1"/>
            <p:nvPr/>
          </p:nvSpPr>
          <p:spPr>
            <a:xfrm>
              <a:off x="2160" y="3312"/>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505" name="Google Shape;505;p30"/>
            <p:cNvSpPr txBox="1"/>
            <p:nvPr/>
          </p:nvSpPr>
          <p:spPr>
            <a:xfrm>
              <a:off x="2160" y="3552"/>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3</a:t>
              </a:r>
              <a:endParaRPr/>
            </a:p>
          </p:txBody>
        </p:sp>
        <p:sp>
          <p:nvSpPr>
            <p:cNvPr id="506" name="Google Shape;506;p30"/>
            <p:cNvSpPr txBox="1"/>
            <p:nvPr/>
          </p:nvSpPr>
          <p:spPr>
            <a:xfrm>
              <a:off x="2160" y="4032"/>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9</a:t>
              </a:r>
              <a:endParaRPr/>
            </a:p>
          </p:txBody>
        </p:sp>
        <p:sp>
          <p:nvSpPr>
            <p:cNvPr id="507" name="Google Shape;507;p30"/>
            <p:cNvSpPr txBox="1"/>
            <p:nvPr/>
          </p:nvSpPr>
          <p:spPr>
            <a:xfrm>
              <a:off x="2160" y="3792"/>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7</a:t>
              </a:r>
              <a:endParaRPr/>
            </a:p>
          </p:txBody>
        </p:sp>
        <p:cxnSp>
          <p:nvCxnSpPr>
            <p:cNvPr id="508" name="Google Shape;508;p30"/>
            <p:cNvCxnSpPr/>
            <p:nvPr/>
          </p:nvCxnSpPr>
          <p:spPr>
            <a:xfrm flipH="1" rot="10800000">
              <a:off x="1728" y="3456"/>
              <a:ext cx="384" cy="192"/>
            </a:xfrm>
            <a:prstGeom prst="straightConnector1">
              <a:avLst/>
            </a:prstGeom>
            <a:noFill/>
            <a:ln cap="flat" cmpd="sng" w="9525">
              <a:solidFill>
                <a:schemeClr val="dk1"/>
              </a:solidFill>
              <a:prstDash val="solid"/>
              <a:round/>
              <a:headEnd len="med" w="med" type="none"/>
              <a:tailEnd len="med" w="med" type="none"/>
            </a:ln>
          </p:spPr>
        </p:cxnSp>
        <p:cxnSp>
          <p:nvCxnSpPr>
            <p:cNvPr id="509" name="Google Shape;509;p30"/>
            <p:cNvCxnSpPr/>
            <p:nvPr/>
          </p:nvCxnSpPr>
          <p:spPr>
            <a:xfrm>
              <a:off x="1728" y="3696"/>
              <a:ext cx="384" cy="0"/>
            </a:xfrm>
            <a:prstGeom prst="straightConnector1">
              <a:avLst/>
            </a:prstGeom>
            <a:noFill/>
            <a:ln cap="flat" cmpd="sng" w="9525">
              <a:solidFill>
                <a:schemeClr val="dk1"/>
              </a:solidFill>
              <a:prstDash val="solid"/>
              <a:round/>
              <a:headEnd len="med" w="med" type="none"/>
              <a:tailEnd len="med" w="med" type="none"/>
            </a:ln>
          </p:spPr>
        </p:cxnSp>
        <p:cxnSp>
          <p:nvCxnSpPr>
            <p:cNvPr id="510" name="Google Shape;510;p30"/>
            <p:cNvCxnSpPr/>
            <p:nvPr/>
          </p:nvCxnSpPr>
          <p:spPr>
            <a:xfrm>
              <a:off x="1728" y="3744"/>
              <a:ext cx="384" cy="192"/>
            </a:xfrm>
            <a:prstGeom prst="straightConnector1">
              <a:avLst/>
            </a:prstGeom>
            <a:noFill/>
            <a:ln cap="flat" cmpd="sng" w="9525">
              <a:solidFill>
                <a:schemeClr val="dk1"/>
              </a:solidFill>
              <a:prstDash val="solid"/>
              <a:round/>
              <a:headEnd len="med" w="med" type="none"/>
              <a:tailEnd len="med" w="med" type="none"/>
            </a:ln>
          </p:spPr>
        </p:cxnSp>
        <p:cxnSp>
          <p:nvCxnSpPr>
            <p:cNvPr id="511" name="Google Shape;511;p30"/>
            <p:cNvCxnSpPr/>
            <p:nvPr/>
          </p:nvCxnSpPr>
          <p:spPr>
            <a:xfrm>
              <a:off x="1728" y="3792"/>
              <a:ext cx="384" cy="336"/>
            </a:xfrm>
            <a:prstGeom prst="straightConnector1">
              <a:avLst/>
            </a:prstGeom>
            <a:noFill/>
            <a:ln cap="flat" cmpd="sng" w="9525">
              <a:solidFill>
                <a:schemeClr val="dk1"/>
              </a:solidFill>
              <a:prstDash val="solid"/>
              <a:round/>
              <a:headEnd len="med" w="med" type="none"/>
              <a:tailEnd len="med" w="med" type="none"/>
            </a:ln>
          </p:spPr>
        </p:cxnSp>
      </p:grpSp>
      <p:cxnSp>
        <p:nvCxnSpPr>
          <p:cNvPr id="512" name="Google Shape;512;p30"/>
          <p:cNvCxnSpPr/>
          <p:nvPr/>
        </p:nvCxnSpPr>
        <p:spPr>
          <a:xfrm flipH="1" rot="10800000">
            <a:off x="2743200" y="5029200"/>
            <a:ext cx="609600" cy="1066800"/>
          </a:xfrm>
          <a:prstGeom prst="straightConnector1">
            <a:avLst/>
          </a:prstGeom>
          <a:noFill/>
          <a:ln cap="flat" cmpd="sng" w="9525">
            <a:solidFill>
              <a:schemeClr val="dk1"/>
            </a:solidFill>
            <a:prstDash val="solid"/>
            <a:round/>
            <a:headEnd len="med" w="med" type="none"/>
            <a:tailEnd len="med" w="med" type="none"/>
          </a:ln>
        </p:spPr>
      </p:cxnSp>
      <p:grpSp>
        <p:nvGrpSpPr>
          <p:cNvPr id="513" name="Google Shape;513;p30"/>
          <p:cNvGrpSpPr/>
          <p:nvPr/>
        </p:nvGrpSpPr>
        <p:grpSpPr>
          <a:xfrm>
            <a:off x="4572000" y="1676400"/>
            <a:ext cx="3200400" cy="3843338"/>
            <a:chOff x="2880" y="1035"/>
            <a:chExt cx="2016" cy="2421"/>
          </a:xfrm>
        </p:grpSpPr>
        <p:sp>
          <p:nvSpPr>
            <p:cNvPr id="514" name="Google Shape;514;p30"/>
            <p:cNvSpPr txBox="1"/>
            <p:nvPr/>
          </p:nvSpPr>
          <p:spPr>
            <a:xfrm>
              <a:off x="3168" y="1056"/>
              <a:ext cx="1712" cy="23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400">
                  <a:solidFill>
                    <a:schemeClr val="dk1"/>
                  </a:solidFill>
                  <a:latin typeface="Tahoma"/>
                  <a:ea typeface="Tahoma"/>
                  <a:cs typeface="Tahoma"/>
                  <a:sym typeface="Tahoma"/>
                </a:rPr>
                <a:t>       r         b</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2,4       5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4,6       1,3,5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2,6       5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2,8       1,5,7</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2,4,6,8  1,3,7,9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2,8        3,5,9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4,8        5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4,6        5,7,9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6,8        5</a:t>
              </a:r>
              <a:endParaRPr/>
            </a:p>
          </p:txBody>
        </p:sp>
        <p:sp>
          <p:nvSpPr>
            <p:cNvPr id="515" name="Google Shape;515;p30"/>
            <p:cNvSpPr/>
            <p:nvPr/>
          </p:nvSpPr>
          <p:spPr>
            <a:xfrm>
              <a:off x="3120" y="1035"/>
              <a:ext cx="1776" cy="2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516" name="Google Shape;516;p30"/>
            <p:cNvCxnSpPr/>
            <p:nvPr/>
          </p:nvCxnSpPr>
          <p:spPr>
            <a:xfrm>
              <a:off x="340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517" name="Google Shape;517;p30"/>
            <p:cNvCxnSpPr/>
            <p:nvPr/>
          </p:nvCxnSpPr>
          <p:spPr>
            <a:xfrm>
              <a:off x="412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518" name="Google Shape;518;p30"/>
            <p:cNvCxnSpPr/>
            <p:nvPr/>
          </p:nvCxnSpPr>
          <p:spPr>
            <a:xfrm>
              <a:off x="3120" y="1323"/>
              <a:ext cx="1776" cy="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30"/>
            <p:cNvCxnSpPr/>
            <p:nvPr/>
          </p:nvCxnSpPr>
          <p:spPr>
            <a:xfrm>
              <a:off x="2880" y="1440"/>
              <a:ext cx="192" cy="0"/>
            </a:xfrm>
            <a:prstGeom prst="straightConnector1">
              <a:avLst/>
            </a:prstGeom>
            <a:noFill/>
            <a:ln cap="flat" cmpd="sng" w="9525">
              <a:solidFill>
                <a:schemeClr val="dk1"/>
              </a:solidFill>
              <a:prstDash val="solid"/>
              <a:round/>
              <a:headEnd len="med" w="med" type="none"/>
              <a:tailEnd len="med" w="med" type="triangle"/>
            </a:ln>
          </p:spPr>
        </p:cxnSp>
        <p:sp>
          <p:nvSpPr>
            <p:cNvPr id="520" name="Google Shape;520;p30"/>
            <p:cNvSpPr txBox="1"/>
            <p:nvPr/>
          </p:nvSpPr>
          <p:spPr>
            <a:xfrm>
              <a:off x="2880" y="31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grpSp>
      <p:grpSp>
        <p:nvGrpSpPr>
          <p:cNvPr id="521" name="Google Shape;521;p30"/>
          <p:cNvGrpSpPr/>
          <p:nvPr/>
        </p:nvGrpSpPr>
        <p:grpSpPr>
          <a:xfrm>
            <a:off x="3886200" y="6172200"/>
            <a:ext cx="4756150" cy="457200"/>
            <a:chOff x="2448" y="3888"/>
            <a:chExt cx="2996" cy="288"/>
          </a:xfrm>
        </p:grpSpPr>
        <p:sp>
          <p:nvSpPr>
            <p:cNvPr id="522" name="Google Shape;522;p30"/>
            <p:cNvSpPr txBox="1"/>
            <p:nvPr/>
          </p:nvSpPr>
          <p:spPr>
            <a:xfrm>
              <a:off x="2592" y="3888"/>
              <a:ext cx="285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Accept, since final state reached</a:t>
              </a:r>
              <a:endParaRPr/>
            </a:p>
          </p:txBody>
        </p:sp>
        <p:cxnSp>
          <p:nvCxnSpPr>
            <p:cNvPr id="523" name="Google Shape;523;p30"/>
            <p:cNvCxnSpPr/>
            <p:nvPr/>
          </p:nvCxnSpPr>
          <p:spPr>
            <a:xfrm rot="10800000">
              <a:off x="2448" y="4032"/>
              <a:ext cx="144" cy="0"/>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1"/>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30" name="Google Shape;530;p31"/>
          <p:cNvSpPr txBox="1"/>
          <p:nvPr>
            <p:ph type="title"/>
          </p:nvPr>
        </p:nvSpPr>
        <p:spPr>
          <a:xfrm>
            <a:off x="213519" y="820821"/>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Formal Nondeterministic Finite Automaton (NFA) Definition</a:t>
            </a:r>
            <a:endParaRPr/>
          </a:p>
        </p:txBody>
      </p:sp>
      <p:sp>
        <p:nvSpPr>
          <p:cNvPr id="531" name="Google Shape;531;p31"/>
          <p:cNvSpPr txBox="1"/>
          <p:nvPr>
            <p:ph idx="1" type="body"/>
          </p:nvPr>
        </p:nvSpPr>
        <p:spPr>
          <a:xfrm>
            <a:off x="381000" y="2020267"/>
            <a:ext cx="8293100" cy="4701208"/>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A finite set of states, typically Q.</a:t>
            </a:r>
            <a:endParaRPr/>
          </a:p>
          <a:p>
            <a:pPr indent="-346075" lvl="0" marL="346075" rtl="0" algn="l">
              <a:lnSpc>
                <a:spcPct val="85000"/>
              </a:lnSpc>
              <a:spcBef>
                <a:spcPts val="980"/>
              </a:spcBef>
              <a:spcAft>
                <a:spcPts val="0"/>
              </a:spcAft>
              <a:buSzPts val="1960"/>
              <a:buChar char="●"/>
            </a:pPr>
            <a:r>
              <a:rPr lang="en-US"/>
              <a:t>An input alphabet, typically </a:t>
            </a:r>
            <a:r>
              <a:rPr lang="en-US">
                <a:latin typeface="Lucida Sans"/>
                <a:ea typeface="Lucida Sans"/>
                <a:cs typeface="Lucida Sans"/>
                <a:sym typeface="Lucida Sans"/>
              </a:rPr>
              <a:t>Σ</a:t>
            </a:r>
            <a:r>
              <a:rPr lang="en-US"/>
              <a:t>.</a:t>
            </a:r>
            <a:endParaRPr/>
          </a:p>
          <a:p>
            <a:pPr indent="-346075" lvl="0" marL="346075" rtl="0" algn="l">
              <a:lnSpc>
                <a:spcPct val="85000"/>
              </a:lnSpc>
              <a:spcBef>
                <a:spcPts val="980"/>
              </a:spcBef>
              <a:spcAft>
                <a:spcPts val="0"/>
              </a:spcAft>
              <a:buSzPts val="1960"/>
              <a:buChar char="●"/>
            </a:pPr>
            <a:r>
              <a:rPr lang="en-US"/>
              <a:t>A transition function, typically </a:t>
            </a:r>
            <a:r>
              <a:rPr lang="en-US">
                <a:latin typeface="Lucida Sans"/>
                <a:ea typeface="Lucida Sans"/>
                <a:cs typeface="Lucida Sans"/>
                <a:sym typeface="Lucida Sans"/>
              </a:rPr>
              <a:t>δ</a:t>
            </a:r>
            <a:r>
              <a:rPr lang="en-US"/>
              <a:t>.</a:t>
            </a:r>
            <a:endParaRPr/>
          </a:p>
          <a:p>
            <a:pPr indent="-280988" lvl="1" marL="741363" rtl="0" algn="l">
              <a:lnSpc>
                <a:spcPct val="85000"/>
              </a:lnSpc>
              <a:spcBef>
                <a:spcPts val="875"/>
              </a:spcBef>
              <a:spcAft>
                <a:spcPts val="0"/>
              </a:spcAft>
              <a:buSzPts val="1750"/>
              <a:buChar char="○"/>
            </a:pPr>
            <a:r>
              <a:rPr lang="en-US">
                <a:latin typeface="Lucida Sans"/>
                <a:ea typeface="Lucida Sans"/>
                <a:cs typeface="Lucida Sans"/>
                <a:sym typeface="Lucida Sans"/>
              </a:rPr>
              <a:t>δ</a:t>
            </a:r>
            <a:r>
              <a:rPr lang="en-US"/>
              <a:t>(q, a) is a </a:t>
            </a:r>
            <a:r>
              <a:rPr b="1" lang="en-US"/>
              <a:t>set</a:t>
            </a:r>
            <a:r>
              <a:rPr lang="en-US"/>
              <a:t> of states.</a:t>
            </a:r>
            <a:endParaRPr/>
          </a:p>
          <a:p>
            <a:pPr indent="-280988" lvl="1" marL="741363" rtl="0" algn="l">
              <a:lnSpc>
                <a:spcPct val="85000"/>
              </a:lnSpc>
              <a:spcBef>
                <a:spcPts val="875"/>
              </a:spcBef>
              <a:spcAft>
                <a:spcPts val="0"/>
              </a:spcAft>
              <a:buSzPts val="1750"/>
              <a:buChar char="○"/>
            </a:pPr>
            <a:r>
              <a:rPr lang="en-US"/>
              <a:t>Extend to strings as follows:</a:t>
            </a:r>
            <a:endParaRPr/>
          </a:p>
          <a:p>
            <a:pPr indent="-280988" lvl="1" marL="741363" rtl="0" algn="l">
              <a:lnSpc>
                <a:spcPct val="85000"/>
              </a:lnSpc>
              <a:spcBef>
                <a:spcPts val="875"/>
              </a:spcBef>
              <a:spcAft>
                <a:spcPts val="0"/>
              </a:spcAft>
              <a:buSzPts val="1750"/>
              <a:buChar char="○"/>
            </a:pPr>
            <a:r>
              <a:rPr lang="en-US">
                <a:solidFill>
                  <a:srgbClr val="3366FF"/>
                </a:solidFill>
              </a:rPr>
              <a:t>Basis</a:t>
            </a:r>
            <a:r>
              <a:rPr lang="en-US"/>
              <a:t>: </a:t>
            </a:r>
            <a:r>
              <a:rPr lang="en-US">
                <a:latin typeface="Lucida Sans"/>
                <a:ea typeface="Lucida Sans"/>
                <a:cs typeface="Lucida Sans"/>
                <a:sym typeface="Lucida Sans"/>
              </a:rPr>
              <a:t>δ</a:t>
            </a:r>
            <a:r>
              <a:rPr lang="en-US"/>
              <a:t>(q, </a:t>
            </a:r>
            <a:r>
              <a:rPr lang="en-US">
                <a:latin typeface="Lucida Sans"/>
                <a:ea typeface="Lucida Sans"/>
                <a:cs typeface="Lucida Sans"/>
                <a:sym typeface="Lucida Sans"/>
              </a:rPr>
              <a:t>ε</a:t>
            </a:r>
            <a:r>
              <a:rPr lang="en-US"/>
              <a:t>) = {q}</a:t>
            </a:r>
            <a:endParaRPr/>
          </a:p>
          <a:p>
            <a:pPr indent="-280988" lvl="1" marL="741363" rtl="0" algn="l">
              <a:lnSpc>
                <a:spcPct val="85000"/>
              </a:lnSpc>
              <a:spcBef>
                <a:spcPts val="875"/>
              </a:spcBef>
              <a:spcAft>
                <a:spcPts val="0"/>
              </a:spcAft>
              <a:buSzPts val="1750"/>
              <a:buChar char="○"/>
            </a:pPr>
            <a:r>
              <a:rPr lang="en-US">
                <a:solidFill>
                  <a:srgbClr val="3366FF"/>
                </a:solidFill>
              </a:rPr>
              <a:t>Induction</a:t>
            </a:r>
            <a:r>
              <a:rPr lang="en-US"/>
              <a:t>: </a:t>
            </a:r>
            <a:r>
              <a:rPr lang="en-US">
                <a:latin typeface="Lucida Sans"/>
                <a:ea typeface="Lucida Sans"/>
                <a:cs typeface="Lucida Sans"/>
                <a:sym typeface="Lucida Sans"/>
              </a:rPr>
              <a:t>δ</a:t>
            </a:r>
            <a:r>
              <a:rPr lang="en-US"/>
              <a:t>(q, wa) = the union over all states p in </a:t>
            </a:r>
            <a:r>
              <a:rPr lang="en-US">
                <a:latin typeface="Lucida Sans"/>
                <a:ea typeface="Lucida Sans"/>
                <a:cs typeface="Lucida Sans"/>
                <a:sym typeface="Lucida Sans"/>
              </a:rPr>
              <a:t>δ</a:t>
            </a:r>
            <a:r>
              <a:rPr lang="en-US"/>
              <a:t>(q, w) of </a:t>
            </a:r>
            <a:r>
              <a:rPr lang="en-US">
                <a:latin typeface="Lucida Sans"/>
                <a:ea typeface="Lucida Sans"/>
                <a:cs typeface="Lucida Sans"/>
                <a:sym typeface="Lucida Sans"/>
              </a:rPr>
              <a:t>δ</a:t>
            </a:r>
            <a:r>
              <a:rPr lang="en-US"/>
              <a:t>(p, a)</a:t>
            </a:r>
            <a:endParaRPr/>
          </a:p>
          <a:p>
            <a:pPr indent="-346075" lvl="0" marL="346075" rtl="0" algn="l">
              <a:lnSpc>
                <a:spcPct val="85000"/>
              </a:lnSpc>
              <a:spcBef>
                <a:spcPts val="980"/>
              </a:spcBef>
              <a:spcAft>
                <a:spcPts val="0"/>
              </a:spcAft>
              <a:buSzPts val="1960"/>
              <a:buChar char="●"/>
            </a:pPr>
            <a:r>
              <a:rPr lang="en-US"/>
              <a:t>A start state in Q, typically q</a:t>
            </a:r>
            <a:r>
              <a:rPr baseline="-25000" lang="en-US"/>
              <a:t>0</a:t>
            </a:r>
            <a:r>
              <a:rPr lang="en-US"/>
              <a:t>.</a:t>
            </a:r>
            <a:endParaRPr/>
          </a:p>
          <a:p>
            <a:pPr indent="-346075" lvl="0" marL="346075" rtl="0" algn="l">
              <a:lnSpc>
                <a:spcPct val="85000"/>
              </a:lnSpc>
              <a:spcBef>
                <a:spcPts val="980"/>
              </a:spcBef>
              <a:spcAft>
                <a:spcPts val="0"/>
              </a:spcAft>
              <a:buSzPts val="1960"/>
              <a:buChar char="●"/>
            </a:pPr>
            <a:r>
              <a:rPr lang="en-US"/>
              <a:t>A set of final states F </a:t>
            </a:r>
            <a:r>
              <a:rPr lang="en-US">
                <a:latin typeface="Lucida Sans"/>
                <a:ea typeface="Lucida Sans"/>
                <a:cs typeface="Lucida Sans"/>
                <a:sym typeface="Lucida Sans"/>
              </a:rPr>
              <a:t>⊆</a:t>
            </a:r>
            <a:r>
              <a:rPr lang="en-US"/>
              <a:t> Q.</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2"/>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38" name="Google Shape;538;p32"/>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NFA Properties</a:t>
            </a:r>
            <a:endParaRPr/>
          </a:p>
        </p:txBody>
      </p:sp>
      <p:sp>
        <p:nvSpPr>
          <p:cNvPr id="539" name="Google Shape;539;p32"/>
          <p:cNvSpPr txBox="1"/>
          <p:nvPr>
            <p:ph idx="1" type="body"/>
          </p:nvPr>
        </p:nvSpPr>
        <p:spPr>
          <a:xfrm>
            <a:off x="265389" y="1729409"/>
            <a:ext cx="8628061" cy="4701208"/>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A string w is </a:t>
            </a:r>
            <a:r>
              <a:rPr b="1" lang="en-US"/>
              <a:t>accepted</a:t>
            </a:r>
            <a:r>
              <a:rPr lang="en-US"/>
              <a:t> by an NFA if </a:t>
            </a:r>
            <a:r>
              <a:rPr lang="en-US">
                <a:latin typeface="Lucida Sans"/>
                <a:ea typeface="Lucida Sans"/>
                <a:cs typeface="Lucida Sans"/>
                <a:sym typeface="Lucida Sans"/>
              </a:rPr>
              <a:t>δ</a:t>
            </a:r>
            <a:r>
              <a:rPr lang="en-US"/>
              <a:t>(q</a:t>
            </a:r>
            <a:r>
              <a:rPr baseline="-25000" lang="en-US"/>
              <a:t>0</a:t>
            </a:r>
            <a:r>
              <a:rPr lang="en-US"/>
              <a:t>, w) contains at least one final state.</a:t>
            </a:r>
            <a:endParaRPr/>
          </a:p>
          <a:p>
            <a:pPr indent="-346075" lvl="0" marL="346075" rtl="0" algn="l">
              <a:lnSpc>
                <a:spcPct val="85000"/>
              </a:lnSpc>
              <a:spcBef>
                <a:spcPts val="980"/>
              </a:spcBef>
              <a:spcAft>
                <a:spcPts val="0"/>
              </a:spcAft>
              <a:buSzPts val="1960"/>
              <a:buChar char="●"/>
            </a:pPr>
            <a:r>
              <a:rPr lang="en-US"/>
              <a:t>That is, </a:t>
            </a:r>
            <a:r>
              <a:rPr b="1" lang="en-US"/>
              <a:t>there exists </a:t>
            </a:r>
            <a:r>
              <a:rPr lang="en-US"/>
              <a:t>a sequence of valid transitions from q</a:t>
            </a:r>
            <a:r>
              <a:rPr baseline="-25000" lang="en-US"/>
              <a:t>0</a:t>
            </a:r>
            <a:r>
              <a:rPr lang="en-US"/>
              <a:t> to a final state given the input w.</a:t>
            </a:r>
            <a:endParaRPr/>
          </a:p>
          <a:p>
            <a:pPr indent="-346075" lvl="0" marL="346075" rtl="0" algn="l">
              <a:lnSpc>
                <a:spcPct val="85000"/>
              </a:lnSpc>
              <a:spcBef>
                <a:spcPts val="980"/>
              </a:spcBef>
              <a:spcAft>
                <a:spcPts val="0"/>
              </a:spcAft>
              <a:buSzPts val="1960"/>
              <a:buChar char="●"/>
            </a:pPr>
            <a:r>
              <a:rPr lang="en-US"/>
              <a:t>The </a:t>
            </a:r>
            <a:r>
              <a:rPr b="1" lang="en-US"/>
              <a:t>language</a:t>
            </a:r>
            <a:r>
              <a:rPr lang="en-US"/>
              <a:t> of the NFA is the set of strings it accepts.</a:t>
            </a:r>
            <a:endParaRPr/>
          </a:p>
          <a:p>
            <a:pPr indent="-346075" lvl="0" marL="346075" rtl="0" algn="l">
              <a:lnSpc>
                <a:spcPct val="85000"/>
              </a:lnSpc>
              <a:spcBef>
                <a:spcPts val="980"/>
              </a:spcBef>
              <a:spcAft>
                <a:spcPts val="0"/>
              </a:spcAft>
              <a:buSzPts val="1960"/>
              <a:buChar char="●"/>
            </a:pPr>
            <a:r>
              <a:rPr lang="en-US"/>
              <a:t>As with a DFA, we say that the </a:t>
            </a:r>
            <a:r>
              <a:rPr b="1" lang="en-US"/>
              <a:t>size</a:t>
            </a:r>
            <a:r>
              <a:rPr lang="en-US"/>
              <a:t> of an NFA is the total number of nodes and edges in its graph representation. Note that this is also proportional to the size of the NFA’s transition table representation (where we store each </a:t>
            </a:r>
            <a:r>
              <a:rPr lang="en-US">
                <a:latin typeface="Lucida Sans"/>
                <a:ea typeface="Lucida Sans"/>
                <a:cs typeface="Lucida Sans"/>
                <a:sym typeface="Lucida Sans"/>
              </a:rPr>
              <a:t>δ</a:t>
            </a:r>
            <a:r>
              <a:rPr lang="en-US"/>
              <a:t>(q, w) entry as a list).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3"/>
          <p:cNvSpPr txBox="1"/>
          <p:nvPr>
            <p:ph type="title"/>
          </p:nvPr>
        </p:nvSpPr>
        <p:spPr>
          <a:xfrm>
            <a:off x="658813" y="541037"/>
            <a:ext cx="7772400" cy="11430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Example NFA</a:t>
            </a:r>
            <a:endParaRPr/>
          </a:p>
        </p:txBody>
      </p:sp>
      <p:sp>
        <p:nvSpPr>
          <p:cNvPr id="545" name="Google Shape;545;p33"/>
          <p:cNvSpPr txBox="1"/>
          <p:nvPr>
            <p:ph idx="1" type="body"/>
          </p:nvPr>
        </p:nvSpPr>
        <p:spPr>
          <a:xfrm>
            <a:off x="465083" y="1573212"/>
            <a:ext cx="7772400" cy="5334000"/>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Set of all strings with two consecutive a’s or two consecutive b’s:</a:t>
            </a:r>
            <a:endParaRPr/>
          </a:p>
          <a:p>
            <a:pPr indent="-221615" lvl="0" marL="346075" rtl="0" algn="l">
              <a:lnSpc>
                <a:spcPct val="85000"/>
              </a:lnSpc>
              <a:spcBef>
                <a:spcPts val="980"/>
              </a:spcBef>
              <a:spcAft>
                <a:spcPts val="0"/>
              </a:spcAft>
              <a:buSzPts val="1960"/>
              <a:buNone/>
            </a:pPr>
            <a:r>
              <a:t/>
            </a:r>
            <a:endParaRPr/>
          </a:p>
          <a:p>
            <a:pPr indent="-221615" lvl="0" marL="346075" rtl="0" algn="l">
              <a:lnSpc>
                <a:spcPct val="85000"/>
              </a:lnSpc>
              <a:spcBef>
                <a:spcPts val="980"/>
              </a:spcBef>
              <a:spcAft>
                <a:spcPts val="0"/>
              </a:spcAft>
              <a:buSzPts val="1960"/>
              <a:buNone/>
            </a:pPr>
            <a:r>
              <a:t/>
            </a:r>
            <a:endParaRPr/>
          </a:p>
          <a:p>
            <a:pPr indent="-221615" lvl="0" marL="346075" rtl="0" algn="l">
              <a:lnSpc>
                <a:spcPct val="85000"/>
              </a:lnSpc>
              <a:spcBef>
                <a:spcPts val="980"/>
              </a:spcBef>
              <a:spcAft>
                <a:spcPts val="0"/>
              </a:spcAft>
              <a:buSzPts val="1960"/>
              <a:buNone/>
            </a:pPr>
            <a:r>
              <a:t/>
            </a:r>
            <a:endParaRPr/>
          </a:p>
          <a:p>
            <a:pPr indent="-221615" lvl="0" marL="346075" rtl="0" algn="l">
              <a:lnSpc>
                <a:spcPct val="85000"/>
              </a:lnSpc>
              <a:spcBef>
                <a:spcPts val="980"/>
              </a:spcBef>
              <a:spcAft>
                <a:spcPts val="0"/>
              </a:spcAft>
              <a:buSzPts val="1960"/>
              <a:buNone/>
            </a:pPr>
            <a:r>
              <a:t/>
            </a:r>
            <a:endParaRPr/>
          </a:p>
          <a:p>
            <a:pPr indent="-346075" lvl="0" marL="346075" rtl="0" algn="l">
              <a:lnSpc>
                <a:spcPct val="85000"/>
              </a:lnSpc>
              <a:spcBef>
                <a:spcPts val="980"/>
              </a:spcBef>
              <a:spcAft>
                <a:spcPts val="0"/>
              </a:spcAft>
              <a:buSzPts val="1960"/>
              <a:buFont typeface="Arial"/>
              <a:buNone/>
            </a:pPr>
            <a:r>
              <a:t/>
            </a:r>
            <a:endParaRPr/>
          </a:p>
          <a:p>
            <a:pPr indent="-346075" lvl="0" marL="346075" rtl="0" algn="l">
              <a:lnSpc>
                <a:spcPct val="85000"/>
              </a:lnSpc>
              <a:spcBef>
                <a:spcPts val="700"/>
              </a:spcBef>
              <a:spcAft>
                <a:spcPts val="0"/>
              </a:spcAft>
              <a:buSzPts val="1400"/>
              <a:buFont typeface="Arial"/>
              <a:buNone/>
            </a:pPr>
            <a:r>
              <a:t/>
            </a:r>
            <a:endParaRPr sz="2000"/>
          </a:p>
          <a:p>
            <a:pPr indent="-346075" lvl="0" marL="346075" rtl="0" algn="l">
              <a:lnSpc>
                <a:spcPct val="85000"/>
              </a:lnSpc>
              <a:spcBef>
                <a:spcPts val="980"/>
              </a:spcBef>
              <a:spcAft>
                <a:spcPts val="0"/>
              </a:spcAft>
              <a:buSzPts val="1960"/>
              <a:buChar char="●"/>
            </a:pPr>
            <a:r>
              <a:rPr lang="en-US"/>
              <a:t>Note that some states have an empty transition on an a or b, and some have multiple transitions on a or b.</a:t>
            </a:r>
            <a:endParaRPr/>
          </a:p>
        </p:txBody>
      </p:sp>
      <p:sp>
        <p:nvSpPr>
          <p:cNvPr id="546" name="Google Shape;546;p33"/>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547" name="Google Shape;547;p33"/>
          <p:cNvPicPr preferRelativeResize="0"/>
          <p:nvPr/>
        </p:nvPicPr>
        <p:blipFill rotWithShape="1">
          <a:blip r:embed="rId3">
            <a:alphaModFix/>
          </a:blip>
          <a:srcRect b="0" l="0" r="0" t="0"/>
          <a:stretch/>
        </p:blipFill>
        <p:spPr>
          <a:xfrm>
            <a:off x="2286000" y="2209800"/>
            <a:ext cx="4572000" cy="30749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81" name="Google Shape;81;p3"/>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Representing Finite-State Machines</a:t>
            </a:r>
            <a:endParaRPr/>
          </a:p>
        </p:txBody>
      </p:sp>
      <p:sp>
        <p:nvSpPr>
          <p:cNvPr id="82" name="Google Shape;82;p3"/>
          <p:cNvSpPr txBox="1"/>
          <p:nvPr>
            <p:ph idx="1" type="body"/>
          </p:nvPr>
        </p:nvSpPr>
        <p:spPr>
          <a:xfrm>
            <a:off x="381000" y="2207171"/>
            <a:ext cx="8293100" cy="4223445"/>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The simplest representation is often a </a:t>
            </a:r>
            <a:r>
              <a:rPr b="1" lang="en-US"/>
              <a:t>graph</a:t>
            </a:r>
            <a:r>
              <a:rPr lang="en-US"/>
              <a:t>.</a:t>
            </a:r>
            <a:endParaRPr/>
          </a:p>
          <a:p>
            <a:pPr indent="-280988" lvl="1" marL="741363" rtl="0" algn="l">
              <a:lnSpc>
                <a:spcPct val="85000"/>
              </a:lnSpc>
              <a:spcBef>
                <a:spcPts val="875"/>
              </a:spcBef>
              <a:spcAft>
                <a:spcPts val="0"/>
              </a:spcAft>
              <a:buSzPts val="1750"/>
              <a:buChar char="○"/>
            </a:pPr>
            <a:r>
              <a:rPr lang="en-US"/>
              <a:t>Nodes = states.</a:t>
            </a:r>
            <a:endParaRPr/>
          </a:p>
          <a:p>
            <a:pPr indent="-280988" lvl="1" marL="741363" rtl="0" algn="l">
              <a:lnSpc>
                <a:spcPct val="85000"/>
              </a:lnSpc>
              <a:spcBef>
                <a:spcPts val="875"/>
              </a:spcBef>
              <a:spcAft>
                <a:spcPts val="0"/>
              </a:spcAft>
              <a:buSzPts val="1750"/>
              <a:buChar char="○"/>
            </a:pPr>
            <a:r>
              <a:rPr lang="en-US"/>
              <a:t>Directed arcs indicate state transitions.</a:t>
            </a:r>
            <a:endParaRPr/>
          </a:p>
          <a:p>
            <a:pPr indent="-280988" lvl="1" marL="741363" rtl="0" algn="l">
              <a:lnSpc>
                <a:spcPct val="85000"/>
              </a:lnSpc>
              <a:spcBef>
                <a:spcPts val="875"/>
              </a:spcBef>
              <a:spcAft>
                <a:spcPts val="0"/>
              </a:spcAft>
              <a:buSzPts val="1750"/>
              <a:buChar char="○"/>
            </a:pPr>
            <a:r>
              <a:rPr lang="en-US"/>
              <a:t>Labels on arcs tell what causes the transition.</a:t>
            </a:r>
            <a:endParaRPr/>
          </a:p>
          <a:p>
            <a:pPr indent="-221615" lvl="0" marL="346075" rtl="0" algn="l">
              <a:lnSpc>
                <a:spcPct val="85000"/>
              </a:lnSpc>
              <a:spcBef>
                <a:spcPts val="980"/>
              </a:spcBef>
              <a:spcAft>
                <a:spcPts val="0"/>
              </a:spcAft>
              <a:buSzPts val="1960"/>
              <a:buNone/>
            </a:pPr>
            <a:r>
              <a:t/>
            </a:r>
            <a:endParaRPr/>
          </a:p>
          <a:p>
            <a:pPr indent="-346075" lvl="0" marL="346075" rtl="0" algn="l">
              <a:lnSpc>
                <a:spcPct val="85000"/>
              </a:lnSpc>
              <a:spcBef>
                <a:spcPts val="980"/>
              </a:spcBef>
              <a:spcAft>
                <a:spcPts val="0"/>
              </a:spcAft>
              <a:buSzPts val="1960"/>
              <a:buChar char="●"/>
            </a:pPr>
            <a:r>
              <a:rPr lang="en-US"/>
              <a:t>We define the </a:t>
            </a:r>
            <a:r>
              <a:rPr b="1" lang="en-US"/>
              <a:t>size</a:t>
            </a:r>
            <a:r>
              <a:rPr lang="en-US"/>
              <a:t> of a finite-state machine to be the total number of nodes and edges in its graph representation.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4"/>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NFA Simulation </a:t>
            </a:r>
            <a:endParaRPr/>
          </a:p>
        </p:txBody>
      </p:sp>
      <p:sp>
        <p:nvSpPr>
          <p:cNvPr id="553" name="Google Shape;553;p34"/>
          <p:cNvSpPr txBox="1"/>
          <p:nvPr/>
        </p:nvSpPr>
        <p:spPr>
          <a:xfrm>
            <a:off x="42040" y="1636712"/>
            <a:ext cx="9059917" cy="5005826"/>
          </a:xfrm>
          <a:prstGeom prst="rect">
            <a:avLst/>
          </a:prstGeom>
          <a:noFill/>
          <a:ln>
            <a:noFill/>
          </a:ln>
        </p:spPr>
        <p:txBody>
          <a:bodyPr anchorCtr="0" anchor="t" bIns="45700" lIns="91425" spcFirstLastPara="1" rIns="91425" wrap="square" tIns="45700">
            <a:noAutofit/>
          </a:bodyPr>
          <a:lstStyle/>
          <a:p>
            <a:pPr indent="-346075" lvl="0" marL="346075" marR="0" rtl="0" algn="l">
              <a:lnSpc>
                <a:spcPct val="85000"/>
              </a:lnSpc>
              <a:spcBef>
                <a:spcPts val="0"/>
              </a:spcBef>
              <a:spcAft>
                <a:spcPts val="0"/>
              </a:spcAft>
              <a:buClr>
                <a:srgbClr val="000066"/>
              </a:buClr>
              <a:buSzPts val="1960"/>
              <a:buFont typeface="Noto Sans Symbols"/>
              <a:buChar char="🔾"/>
            </a:pPr>
            <a:r>
              <a:rPr lang="en-US" sz="2800">
                <a:solidFill>
                  <a:schemeClr val="dk1"/>
                </a:solidFill>
                <a:latin typeface="Arial"/>
                <a:ea typeface="Arial"/>
                <a:cs typeface="Arial"/>
                <a:sym typeface="Arial"/>
              </a:rPr>
              <a:t>Given an NFA, A, of size, m, and an input string, T, of length n, we can test if T is in L(A) in O(mn) time:</a:t>
            </a:r>
            <a:endParaRPr/>
          </a:p>
          <a:p>
            <a:pPr indent="-457200" lvl="1" marL="917575" marR="0" rtl="0" algn="l">
              <a:lnSpc>
                <a:spcPct val="85000"/>
              </a:lnSpc>
              <a:spcBef>
                <a:spcPts val="875"/>
              </a:spcBef>
              <a:spcAft>
                <a:spcPts val="0"/>
              </a:spcAft>
              <a:buClr>
                <a:srgbClr val="000066"/>
              </a:buClr>
              <a:buSzPts val="1750"/>
              <a:buFont typeface="Arial"/>
              <a:buAutoNum type="arabicPeriod"/>
            </a:pPr>
            <a:r>
              <a:rPr b="0" i="0" lang="en-US" sz="2500" u="none" cap="none" strike="noStrike">
                <a:solidFill>
                  <a:schemeClr val="dk1"/>
                </a:solidFill>
                <a:latin typeface="Arial"/>
                <a:ea typeface="Arial"/>
                <a:cs typeface="Arial"/>
                <a:sym typeface="Arial"/>
              </a:rPr>
              <a:t>Read in the the graph representation for A.</a:t>
            </a:r>
            <a:endParaRPr/>
          </a:p>
          <a:p>
            <a:pPr indent="-457200" lvl="2" marL="1327150" marR="0" rtl="0" algn="l">
              <a:lnSpc>
                <a:spcPct val="85000"/>
              </a:lnSpc>
              <a:spcBef>
                <a:spcPts val="805"/>
              </a:spcBef>
              <a:spcAft>
                <a:spcPts val="0"/>
              </a:spcAft>
              <a:buClr>
                <a:srgbClr val="000066"/>
              </a:buClr>
              <a:buSzPts val="1610"/>
              <a:buFont typeface="Noto Sans Symbols"/>
              <a:buChar char="🔾"/>
            </a:pPr>
            <a:r>
              <a:rPr b="0" i="0" lang="en-US" sz="2300" u="none" cap="none" strike="noStrike">
                <a:solidFill>
                  <a:schemeClr val="dk1"/>
                </a:solidFill>
                <a:latin typeface="Arial"/>
                <a:ea typeface="Arial"/>
                <a:cs typeface="Arial"/>
                <a:sym typeface="Arial"/>
              </a:rPr>
              <a:t>Step 1 takes O(m) time.</a:t>
            </a:r>
            <a:endParaRPr/>
          </a:p>
          <a:p>
            <a:pPr indent="-457200" lvl="1" marL="917575" marR="0" rtl="0" algn="l">
              <a:lnSpc>
                <a:spcPct val="85000"/>
              </a:lnSpc>
              <a:spcBef>
                <a:spcPts val="875"/>
              </a:spcBef>
              <a:spcAft>
                <a:spcPts val="0"/>
              </a:spcAft>
              <a:buClr>
                <a:srgbClr val="000066"/>
              </a:buClr>
              <a:buSzPts val="1750"/>
              <a:buFont typeface="Arial"/>
              <a:buAutoNum type="arabicPeriod"/>
            </a:pPr>
            <a:r>
              <a:rPr b="0" i="0" lang="en-US" sz="2500" u="none" cap="none" strike="noStrike">
                <a:solidFill>
                  <a:schemeClr val="dk1"/>
                </a:solidFill>
                <a:latin typeface="Arial"/>
                <a:ea typeface="Arial"/>
                <a:cs typeface="Arial"/>
                <a:sym typeface="Arial"/>
              </a:rPr>
              <a:t>Let S = {q}, where q is the initial state for A.</a:t>
            </a:r>
            <a:endParaRPr/>
          </a:p>
          <a:p>
            <a:pPr indent="-457200" lvl="1" marL="917575" marR="0" rtl="0" algn="l">
              <a:lnSpc>
                <a:spcPct val="85000"/>
              </a:lnSpc>
              <a:spcBef>
                <a:spcPts val="875"/>
              </a:spcBef>
              <a:spcAft>
                <a:spcPts val="0"/>
              </a:spcAft>
              <a:buClr>
                <a:srgbClr val="000066"/>
              </a:buClr>
              <a:buSzPts val="1750"/>
              <a:buFont typeface="Arial"/>
              <a:buAutoNum type="arabicPeriod"/>
            </a:pPr>
            <a:r>
              <a:rPr b="0" i="0" lang="en-US" sz="2500" u="none" cap="none" strike="noStrike">
                <a:solidFill>
                  <a:schemeClr val="dk1"/>
                </a:solidFill>
                <a:latin typeface="Arial"/>
                <a:ea typeface="Arial"/>
                <a:cs typeface="Arial"/>
                <a:sym typeface="Arial"/>
              </a:rPr>
              <a:t>For each character, c, in T (in order): </a:t>
            </a:r>
            <a:endParaRPr/>
          </a:p>
          <a:p>
            <a:pPr indent="-457200" lvl="2" marL="1327150" marR="0" rtl="0" algn="l">
              <a:lnSpc>
                <a:spcPct val="85000"/>
              </a:lnSpc>
              <a:spcBef>
                <a:spcPts val="805"/>
              </a:spcBef>
              <a:spcAft>
                <a:spcPts val="0"/>
              </a:spcAft>
              <a:buClr>
                <a:srgbClr val="000066"/>
              </a:buClr>
              <a:buSzPts val="1610"/>
              <a:buFont typeface="Noto Sans Symbols"/>
              <a:buChar char="🔾"/>
            </a:pPr>
            <a:r>
              <a:rPr b="0" i="0" lang="en-US" sz="2300" u="none" cap="none" strike="noStrike">
                <a:solidFill>
                  <a:schemeClr val="dk1"/>
                </a:solidFill>
                <a:latin typeface="Arial"/>
                <a:ea typeface="Arial"/>
                <a:cs typeface="Arial"/>
                <a:sym typeface="Arial"/>
              </a:rPr>
              <a:t>Let S be the union of </a:t>
            </a:r>
            <a:r>
              <a:rPr b="0" i="0" lang="en-US" sz="2300" u="none" cap="none" strike="noStrike">
                <a:solidFill>
                  <a:schemeClr val="dk1"/>
                </a:solidFill>
                <a:latin typeface="Noto Sans Symbols"/>
                <a:ea typeface="Noto Sans Symbols"/>
                <a:cs typeface="Noto Sans Symbols"/>
                <a:sym typeface="Noto Sans Symbols"/>
              </a:rPr>
              <a:t>δ</a:t>
            </a:r>
            <a:r>
              <a:rPr b="0" i="0" lang="en-US" sz="2300" u="none" cap="none" strike="noStrike">
                <a:solidFill>
                  <a:schemeClr val="dk1"/>
                </a:solidFill>
                <a:latin typeface="Arial"/>
                <a:ea typeface="Arial"/>
                <a:cs typeface="Arial"/>
                <a:sym typeface="Arial"/>
              </a:rPr>
              <a:t>(q,c), for each q in S.</a:t>
            </a:r>
            <a:endParaRPr/>
          </a:p>
          <a:p>
            <a:pPr indent="-457200" lvl="2" marL="1327150" marR="0" rtl="0" algn="l">
              <a:lnSpc>
                <a:spcPct val="85000"/>
              </a:lnSpc>
              <a:spcBef>
                <a:spcPts val="805"/>
              </a:spcBef>
              <a:spcAft>
                <a:spcPts val="0"/>
              </a:spcAft>
              <a:buClr>
                <a:srgbClr val="000066"/>
              </a:buClr>
              <a:buSzPts val="1610"/>
              <a:buFont typeface="Noto Sans Symbols"/>
              <a:buChar char="🔾"/>
            </a:pPr>
            <a:r>
              <a:rPr b="0" i="0" lang="en-US" sz="2300" u="none" cap="none" strike="noStrike">
                <a:solidFill>
                  <a:schemeClr val="dk1"/>
                </a:solidFill>
                <a:latin typeface="Arial"/>
                <a:ea typeface="Arial"/>
                <a:cs typeface="Arial"/>
                <a:sym typeface="Arial"/>
              </a:rPr>
              <a:t>Note: we can compute S in O(m) time, since the total size of all the </a:t>
            </a:r>
            <a:r>
              <a:rPr b="0" i="0" lang="en-US" sz="2300" u="none" cap="none" strike="noStrike">
                <a:solidFill>
                  <a:schemeClr val="dk1"/>
                </a:solidFill>
                <a:latin typeface="Noto Sans Symbols"/>
                <a:ea typeface="Noto Sans Symbols"/>
                <a:cs typeface="Noto Sans Symbols"/>
                <a:sym typeface="Noto Sans Symbols"/>
              </a:rPr>
              <a:t>δ</a:t>
            </a:r>
            <a:r>
              <a:rPr b="0" i="0" lang="en-US" sz="2300" u="none" cap="none" strike="noStrike">
                <a:solidFill>
                  <a:schemeClr val="dk1"/>
                </a:solidFill>
                <a:latin typeface="Arial"/>
                <a:ea typeface="Arial"/>
                <a:cs typeface="Arial"/>
                <a:sym typeface="Arial"/>
              </a:rPr>
              <a:t>(q,c) sets is at most O(m) even counting duplicates.</a:t>
            </a:r>
            <a:endParaRPr/>
          </a:p>
          <a:p>
            <a:pPr indent="-457200" lvl="1" marL="917575" marR="0" rtl="0" algn="l">
              <a:lnSpc>
                <a:spcPct val="85000"/>
              </a:lnSpc>
              <a:spcBef>
                <a:spcPts val="875"/>
              </a:spcBef>
              <a:spcAft>
                <a:spcPts val="0"/>
              </a:spcAft>
              <a:buClr>
                <a:srgbClr val="000066"/>
              </a:buClr>
              <a:buSzPts val="1750"/>
              <a:buFont typeface="Arial"/>
              <a:buAutoNum type="arabicPeriod"/>
            </a:pPr>
            <a:r>
              <a:rPr b="0" i="0" lang="en-US" sz="2500" u="none" cap="none" strike="noStrike">
                <a:solidFill>
                  <a:schemeClr val="dk1"/>
                </a:solidFill>
                <a:latin typeface="Arial"/>
                <a:ea typeface="Arial"/>
                <a:cs typeface="Arial"/>
                <a:sym typeface="Arial"/>
              </a:rPr>
              <a:t>If S contains a final state, accept 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5"/>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60" name="Google Shape;560;p35"/>
          <p:cNvSpPr txBox="1"/>
          <p:nvPr>
            <p:ph type="title"/>
          </p:nvPr>
        </p:nvSpPr>
        <p:spPr>
          <a:xfrm>
            <a:off x="151209" y="997033"/>
            <a:ext cx="8841581"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Every DFA</a:t>
            </a:r>
            <a:r>
              <a:rPr lang="en-US">
                <a:latin typeface="Arial"/>
                <a:ea typeface="Arial"/>
                <a:cs typeface="Arial"/>
                <a:sym typeface="Arial"/>
              </a:rPr>
              <a:t> can be Converted to an</a:t>
            </a:r>
            <a:r>
              <a:rPr lang="en-US"/>
              <a:t> Equivalent NFA</a:t>
            </a:r>
            <a:endParaRPr/>
          </a:p>
        </p:txBody>
      </p:sp>
      <p:sp>
        <p:nvSpPr>
          <p:cNvPr id="561" name="Google Shape;561;p35"/>
          <p:cNvSpPr txBox="1"/>
          <p:nvPr>
            <p:ph idx="1" type="body"/>
          </p:nvPr>
        </p:nvSpPr>
        <p:spPr>
          <a:xfrm>
            <a:off x="658813" y="2795752"/>
            <a:ext cx="7772400" cy="3925722"/>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A DFA can easily be turned into an NFA that accepts the same language.</a:t>
            </a:r>
            <a:endParaRPr/>
          </a:p>
          <a:p>
            <a:pPr indent="-346075" lvl="0" marL="346075" rtl="0" algn="l">
              <a:lnSpc>
                <a:spcPct val="85000"/>
              </a:lnSpc>
              <a:spcBef>
                <a:spcPts val="980"/>
              </a:spcBef>
              <a:spcAft>
                <a:spcPts val="0"/>
              </a:spcAft>
              <a:buSzPts val="1960"/>
              <a:buChar char="●"/>
            </a:pPr>
            <a:r>
              <a:rPr lang="en-US"/>
              <a:t>If </a:t>
            </a:r>
            <a:r>
              <a:rPr lang="en-US">
                <a:latin typeface="Lucida Sans"/>
                <a:ea typeface="Lucida Sans"/>
                <a:cs typeface="Lucida Sans"/>
                <a:sym typeface="Lucida Sans"/>
              </a:rPr>
              <a:t>δ</a:t>
            </a:r>
            <a:r>
              <a:rPr baseline="-25000" lang="en-US"/>
              <a:t>D</a:t>
            </a:r>
            <a:r>
              <a:rPr lang="en-US"/>
              <a:t>(q, a) = p, let the NFA have </a:t>
            </a:r>
            <a:r>
              <a:rPr lang="en-US">
                <a:latin typeface="Lucida Sans"/>
                <a:ea typeface="Lucida Sans"/>
                <a:cs typeface="Lucida Sans"/>
                <a:sym typeface="Lucida Sans"/>
              </a:rPr>
              <a:t>δ</a:t>
            </a:r>
            <a:r>
              <a:rPr baseline="-25000" lang="en-US"/>
              <a:t>N</a:t>
            </a:r>
            <a:r>
              <a:rPr lang="en-US"/>
              <a:t>(q, a) = {p}.</a:t>
            </a:r>
            <a:endParaRPr/>
          </a:p>
          <a:p>
            <a:pPr indent="-346075" lvl="0" marL="346075" rtl="0" algn="l">
              <a:lnSpc>
                <a:spcPct val="85000"/>
              </a:lnSpc>
              <a:spcBef>
                <a:spcPts val="980"/>
              </a:spcBef>
              <a:spcAft>
                <a:spcPts val="0"/>
              </a:spcAft>
              <a:buSzPts val="1960"/>
              <a:buChar char="●"/>
            </a:pPr>
            <a:r>
              <a:rPr lang="en-US"/>
              <a:t>Then the NFA is always in a state set containing exactly one DFA state – the state the DFA is in after reading the same input.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6"/>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68" name="Google Shape;568;p36"/>
          <p:cNvSpPr txBox="1"/>
          <p:nvPr>
            <p:ph type="title"/>
          </p:nvPr>
        </p:nvSpPr>
        <p:spPr>
          <a:xfrm>
            <a:off x="97632" y="986633"/>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Every NFA can be Converted to an Equivalent DFA </a:t>
            </a:r>
            <a:endParaRPr/>
          </a:p>
        </p:txBody>
      </p:sp>
      <p:sp>
        <p:nvSpPr>
          <p:cNvPr id="569" name="Google Shape;569;p36"/>
          <p:cNvSpPr txBox="1"/>
          <p:nvPr>
            <p:ph idx="1" type="body"/>
          </p:nvPr>
        </p:nvSpPr>
        <p:spPr>
          <a:xfrm>
            <a:off x="525462" y="2648607"/>
            <a:ext cx="8200231" cy="3938752"/>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Surprisingly, for any NFA there is a DFA that accepts the same language.</a:t>
            </a:r>
            <a:endParaRPr/>
          </a:p>
          <a:p>
            <a:pPr indent="-346075" lvl="0" marL="346075" rtl="0" algn="l">
              <a:lnSpc>
                <a:spcPct val="85000"/>
              </a:lnSpc>
              <a:spcBef>
                <a:spcPts val="980"/>
              </a:spcBef>
              <a:spcAft>
                <a:spcPts val="0"/>
              </a:spcAft>
              <a:buSzPts val="1960"/>
              <a:buChar char="●"/>
            </a:pPr>
            <a:r>
              <a:rPr lang="en-US"/>
              <a:t>The proof is called the </a:t>
            </a:r>
            <a:r>
              <a:rPr b="1" i="1" lang="en-US">
                <a:solidFill>
                  <a:srgbClr val="FF0066"/>
                </a:solidFill>
              </a:rPr>
              <a:t>subset construction</a:t>
            </a:r>
            <a:r>
              <a:rPr lang="en-US"/>
              <a:t>.</a:t>
            </a:r>
            <a:endParaRPr/>
          </a:p>
          <a:p>
            <a:pPr indent="-280988" lvl="1" marL="741363" rtl="0" algn="l">
              <a:lnSpc>
                <a:spcPct val="85000"/>
              </a:lnSpc>
              <a:spcBef>
                <a:spcPts val="875"/>
              </a:spcBef>
              <a:spcAft>
                <a:spcPts val="0"/>
              </a:spcAft>
              <a:buSzPts val="1750"/>
              <a:buChar char="○"/>
            </a:pPr>
            <a:r>
              <a:rPr lang="en-US"/>
              <a:t>It was defined by Michael Rabin and Dana Scott.</a:t>
            </a:r>
            <a:endParaRPr/>
          </a:p>
          <a:p>
            <a:pPr indent="-346075" lvl="0" marL="346075" rtl="0" algn="l">
              <a:lnSpc>
                <a:spcPct val="85000"/>
              </a:lnSpc>
              <a:spcBef>
                <a:spcPts val="980"/>
              </a:spcBef>
              <a:spcAft>
                <a:spcPts val="0"/>
              </a:spcAft>
              <a:buSzPts val="1960"/>
              <a:buChar char="●"/>
            </a:pPr>
            <a:r>
              <a:rPr lang="en-US"/>
              <a:t>The drawback is that the number of states of the DFA can be </a:t>
            </a:r>
            <a:r>
              <a:rPr b="1" lang="en-US"/>
              <a:t>exponential</a:t>
            </a:r>
            <a:r>
              <a:rPr lang="en-US"/>
              <a:t> in the number of states of the NFA.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8"/>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76" name="Google Shape;576;p38"/>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Subset Construction</a:t>
            </a:r>
            <a:endParaRPr/>
          </a:p>
        </p:txBody>
      </p:sp>
      <p:sp>
        <p:nvSpPr>
          <p:cNvPr id="577" name="Google Shape;577;p38"/>
          <p:cNvSpPr txBox="1"/>
          <p:nvPr>
            <p:ph idx="1" type="body"/>
          </p:nvPr>
        </p:nvSpPr>
        <p:spPr>
          <a:xfrm>
            <a:off x="567559" y="1981200"/>
            <a:ext cx="8082455" cy="4114800"/>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2240"/>
              <a:buChar char="●"/>
            </a:pPr>
            <a:r>
              <a:rPr lang="en-US" sz="3200"/>
              <a:t>Given an NFA with states Q, inputs </a:t>
            </a:r>
            <a:r>
              <a:rPr lang="en-US" sz="3200">
                <a:latin typeface="Lucida Sans"/>
                <a:ea typeface="Lucida Sans"/>
                <a:cs typeface="Lucida Sans"/>
                <a:sym typeface="Lucida Sans"/>
              </a:rPr>
              <a:t>Σ</a:t>
            </a:r>
            <a:r>
              <a:rPr lang="en-US" sz="3200"/>
              <a:t>, transition function </a:t>
            </a:r>
            <a:r>
              <a:rPr lang="en-US" sz="3200">
                <a:latin typeface="Lucida Sans"/>
                <a:ea typeface="Lucida Sans"/>
                <a:cs typeface="Lucida Sans"/>
                <a:sym typeface="Lucida Sans"/>
              </a:rPr>
              <a:t>δ</a:t>
            </a:r>
            <a:r>
              <a:rPr baseline="-25000" lang="en-US" sz="3200"/>
              <a:t>N</a:t>
            </a:r>
            <a:r>
              <a:rPr lang="en-US" sz="3200"/>
              <a:t>, state state q</a:t>
            </a:r>
            <a:r>
              <a:rPr baseline="-25000" lang="en-US" sz="3200"/>
              <a:t>0</a:t>
            </a:r>
            <a:r>
              <a:rPr lang="en-US" sz="3200"/>
              <a:t>, and final states F, construct equivalent DFA with:</a:t>
            </a:r>
            <a:endParaRPr/>
          </a:p>
          <a:p>
            <a:pPr indent="-280988" lvl="1" marL="741363" rtl="0" algn="l">
              <a:lnSpc>
                <a:spcPct val="85000"/>
              </a:lnSpc>
              <a:spcBef>
                <a:spcPts val="980"/>
              </a:spcBef>
              <a:spcAft>
                <a:spcPts val="0"/>
              </a:spcAft>
              <a:buSzPts val="1960"/>
              <a:buChar char="○"/>
            </a:pPr>
            <a:r>
              <a:rPr lang="en-US" sz="2800"/>
              <a:t>States 2</a:t>
            </a:r>
            <a:r>
              <a:rPr baseline="30000" lang="en-US" sz="2800"/>
              <a:t>Q</a:t>
            </a:r>
            <a:r>
              <a:rPr lang="en-US" sz="2800"/>
              <a:t> (Set of subsets of Q).</a:t>
            </a:r>
            <a:endParaRPr/>
          </a:p>
          <a:p>
            <a:pPr indent="-280988" lvl="1" marL="741363" rtl="0" algn="l">
              <a:lnSpc>
                <a:spcPct val="85000"/>
              </a:lnSpc>
              <a:spcBef>
                <a:spcPts val="980"/>
              </a:spcBef>
              <a:spcAft>
                <a:spcPts val="0"/>
              </a:spcAft>
              <a:buSzPts val="1960"/>
              <a:buChar char="○"/>
            </a:pPr>
            <a:r>
              <a:rPr lang="en-US" sz="2800"/>
              <a:t>Inputs </a:t>
            </a:r>
            <a:r>
              <a:rPr lang="en-US" sz="2800">
                <a:latin typeface="Lucida Sans"/>
                <a:ea typeface="Lucida Sans"/>
                <a:cs typeface="Lucida Sans"/>
                <a:sym typeface="Lucida Sans"/>
              </a:rPr>
              <a:t>Σ</a:t>
            </a:r>
            <a:r>
              <a:rPr lang="en-US" sz="2800"/>
              <a:t>.</a:t>
            </a:r>
            <a:endParaRPr/>
          </a:p>
          <a:p>
            <a:pPr indent="-280988" lvl="1" marL="741363" rtl="0" algn="l">
              <a:lnSpc>
                <a:spcPct val="85000"/>
              </a:lnSpc>
              <a:spcBef>
                <a:spcPts val="980"/>
              </a:spcBef>
              <a:spcAft>
                <a:spcPts val="0"/>
              </a:spcAft>
              <a:buSzPts val="1960"/>
              <a:buChar char="○"/>
            </a:pPr>
            <a:r>
              <a:rPr lang="en-US" sz="2800"/>
              <a:t>Start state {q</a:t>
            </a:r>
            <a:r>
              <a:rPr baseline="-25000" lang="en-US" sz="2800"/>
              <a:t>0</a:t>
            </a:r>
            <a:r>
              <a:rPr lang="en-US" sz="2800"/>
              <a:t>}.</a:t>
            </a:r>
            <a:endParaRPr/>
          </a:p>
          <a:p>
            <a:pPr indent="-280988" lvl="1" marL="741363" rtl="0" algn="l">
              <a:lnSpc>
                <a:spcPct val="85000"/>
              </a:lnSpc>
              <a:spcBef>
                <a:spcPts val="980"/>
              </a:spcBef>
              <a:spcAft>
                <a:spcPts val="0"/>
              </a:spcAft>
              <a:buSzPts val="1960"/>
              <a:buChar char="○"/>
            </a:pPr>
            <a:r>
              <a:rPr lang="en-US" sz="2800"/>
              <a:t>Final states = all those with a member of F.</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9"/>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84" name="Google Shape;584;p39"/>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FF9900"/>
                </a:solidFill>
              </a:rPr>
              <a:t>Critical Point</a:t>
            </a:r>
            <a:endParaRPr/>
          </a:p>
        </p:txBody>
      </p:sp>
      <p:sp>
        <p:nvSpPr>
          <p:cNvPr id="585" name="Google Shape;585;p39"/>
          <p:cNvSpPr txBox="1"/>
          <p:nvPr>
            <p:ph idx="1" type="body"/>
          </p:nvPr>
        </p:nvSpPr>
        <p:spPr>
          <a:xfrm>
            <a:off x="685800" y="2249214"/>
            <a:ext cx="7772400" cy="4075386"/>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Font typeface="Arial"/>
              <a:buChar char="•"/>
            </a:pPr>
            <a:r>
              <a:rPr lang="en-US"/>
              <a:t>The DFA states have </a:t>
            </a:r>
            <a:r>
              <a:rPr b="1" i="1" lang="en-US"/>
              <a:t>names</a:t>
            </a:r>
            <a:r>
              <a:rPr lang="en-US"/>
              <a:t>  that are sets of NFA states.</a:t>
            </a:r>
            <a:endParaRPr/>
          </a:p>
          <a:p>
            <a:pPr indent="-346075" lvl="0" marL="346075" rtl="0" algn="l">
              <a:lnSpc>
                <a:spcPct val="85000"/>
              </a:lnSpc>
              <a:spcBef>
                <a:spcPts val="980"/>
              </a:spcBef>
              <a:spcAft>
                <a:spcPts val="0"/>
              </a:spcAft>
              <a:buSzPts val="1960"/>
              <a:buFont typeface="Arial"/>
              <a:buChar char="•"/>
            </a:pPr>
            <a:r>
              <a:rPr lang="en-US"/>
              <a:t>So as a DFA state, an expression like {p,q} must be read as a single symbol, not as a set.</a:t>
            </a:r>
            <a:endParaRPr/>
          </a:p>
          <a:p>
            <a:pPr indent="-346075" lvl="0" marL="346075" rtl="0" algn="l">
              <a:lnSpc>
                <a:spcPct val="85000"/>
              </a:lnSpc>
              <a:spcBef>
                <a:spcPts val="980"/>
              </a:spcBef>
              <a:spcAft>
                <a:spcPts val="0"/>
              </a:spcAft>
              <a:buSzPts val="1960"/>
              <a:buFont typeface="Arial"/>
              <a:buChar char="•"/>
            </a:pPr>
            <a:r>
              <a:rPr lang="en-US">
                <a:solidFill>
                  <a:srgbClr val="993300"/>
                </a:solidFill>
              </a:rPr>
              <a:t>Analogy</a:t>
            </a:r>
            <a:r>
              <a:rPr lang="en-US"/>
              <a:t>: a class of objects whose values are sets of objects of another class.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0"/>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92" name="Google Shape;592;p40"/>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Subset Construction – (2)</a:t>
            </a:r>
            <a:endParaRPr/>
          </a:p>
        </p:txBody>
      </p:sp>
      <p:sp>
        <p:nvSpPr>
          <p:cNvPr id="593" name="Google Shape;593;p40"/>
          <p:cNvSpPr txBox="1"/>
          <p:nvPr>
            <p:ph idx="1" type="body"/>
          </p:nvPr>
        </p:nvSpPr>
        <p:spPr>
          <a:xfrm>
            <a:off x="381000" y="1918595"/>
            <a:ext cx="8293100" cy="4701208"/>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The transition function </a:t>
            </a:r>
            <a:r>
              <a:rPr lang="en-US">
                <a:latin typeface="Lucida Sans"/>
                <a:ea typeface="Lucida Sans"/>
                <a:cs typeface="Lucida Sans"/>
                <a:sym typeface="Lucida Sans"/>
              </a:rPr>
              <a:t>δ</a:t>
            </a:r>
            <a:r>
              <a:rPr baseline="-25000" lang="en-US"/>
              <a:t>D</a:t>
            </a:r>
            <a:r>
              <a:rPr lang="en-US"/>
              <a:t> is defined by:</a:t>
            </a:r>
            <a:endParaRPr/>
          </a:p>
          <a:p>
            <a:pPr indent="-346075" lvl="0" marL="346075" rtl="0" algn="l">
              <a:lnSpc>
                <a:spcPct val="85000"/>
              </a:lnSpc>
              <a:spcBef>
                <a:spcPts val="980"/>
              </a:spcBef>
              <a:spcAft>
                <a:spcPts val="0"/>
              </a:spcAft>
              <a:buSzPts val="1960"/>
              <a:buFont typeface="Arial"/>
              <a:buNone/>
            </a:pPr>
            <a:r>
              <a:rPr lang="en-US">
                <a:latin typeface="Lucida Sans"/>
                <a:ea typeface="Lucida Sans"/>
                <a:cs typeface="Lucida Sans"/>
                <a:sym typeface="Lucida Sans"/>
              </a:rPr>
              <a:t>δ</a:t>
            </a:r>
            <a:r>
              <a:rPr baseline="-25000" lang="en-US"/>
              <a:t>D</a:t>
            </a:r>
            <a:r>
              <a:rPr lang="en-US"/>
              <a:t>({q</a:t>
            </a:r>
            <a:r>
              <a:rPr baseline="-25000" lang="en-US"/>
              <a:t>1</a:t>
            </a:r>
            <a:r>
              <a:rPr lang="en-US"/>
              <a:t>,…,q</a:t>
            </a:r>
            <a:r>
              <a:rPr baseline="-25000" lang="en-US"/>
              <a:t>k</a:t>
            </a:r>
            <a:r>
              <a:rPr lang="en-US"/>
              <a:t>}, a) is the union over all i = 1,…,k  of </a:t>
            </a:r>
            <a:r>
              <a:rPr lang="en-US">
                <a:latin typeface="Lucida Sans"/>
                <a:ea typeface="Lucida Sans"/>
                <a:cs typeface="Lucida Sans"/>
                <a:sym typeface="Lucida Sans"/>
              </a:rPr>
              <a:t>δ</a:t>
            </a:r>
            <a:r>
              <a:rPr baseline="-25000" lang="en-US"/>
              <a:t>N</a:t>
            </a:r>
            <a:r>
              <a:rPr lang="en-US"/>
              <a:t>(q</a:t>
            </a:r>
            <a:r>
              <a:rPr baseline="-25000" lang="en-US"/>
              <a:t>i</a:t>
            </a:r>
            <a:r>
              <a:rPr lang="en-US"/>
              <a:t>, a).</a:t>
            </a:r>
            <a:endParaRPr/>
          </a:p>
          <a:p>
            <a:pPr indent="-346075" lvl="0" marL="346075" rtl="0" algn="l">
              <a:lnSpc>
                <a:spcPct val="85000"/>
              </a:lnSpc>
              <a:spcBef>
                <a:spcPts val="980"/>
              </a:spcBef>
              <a:spcAft>
                <a:spcPts val="0"/>
              </a:spcAft>
              <a:buSzPts val="1960"/>
              <a:buChar char="●"/>
            </a:pPr>
            <a:r>
              <a:rPr lang="en-US">
                <a:solidFill>
                  <a:srgbClr val="33CC33"/>
                </a:solidFill>
              </a:rPr>
              <a:t>Example</a:t>
            </a:r>
            <a:r>
              <a:rPr lang="en-US"/>
              <a:t>: We</a:t>
            </a:r>
            <a:r>
              <a:rPr lang="en-US">
                <a:latin typeface="Arial"/>
                <a:ea typeface="Arial"/>
                <a:cs typeface="Arial"/>
                <a:sym typeface="Arial"/>
              </a:rPr>
              <a:t>’</a:t>
            </a:r>
            <a:r>
              <a:rPr lang="en-US"/>
              <a:t>ll construct the DFA equivalent of our </a:t>
            </a:r>
            <a:r>
              <a:rPr lang="en-US">
                <a:latin typeface="Arial"/>
                <a:ea typeface="Arial"/>
                <a:cs typeface="Arial"/>
                <a:sym typeface="Arial"/>
              </a:rPr>
              <a:t>“</a:t>
            </a:r>
            <a:r>
              <a:rPr lang="en-US"/>
              <a:t>chessboard</a:t>
            </a:r>
            <a:r>
              <a:rPr lang="en-US">
                <a:latin typeface="Arial"/>
                <a:ea typeface="Arial"/>
                <a:cs typeface="Arial"/>
                <a:sym typeface="Arial"/>
              </a:rPr>
              <a:t>”</a:t>
            </a:r>
            <a:r>
              <a:rPr lang="en-US"/>
              <a:t> NFA.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1"/>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600" name="Google Shape;600;p41"/>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Subset Construction</a:t>
            </a:r>
            <a:endParaRPr/>
          </a:p>
        </p:txBody>
      </p:sp>
      <p:sp>
        <p:nvSpPr>
          <p:cNvPr id="601" name="Google Shape;601;p41"/>
          <p:cNvSpPr txBox="1"/>
          <p:nvPr/>
        </p:nvSpPr>
        <p:spPr>
          <a:xfrm>
            <a:off x="762000" y="1785938"/>
            <a:ext cx="2717800" cy="374332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400">
                <a:solidFill>
                  <a:schemeClr val="dk1"/>
                </a:solidFill>
                <a:latin typeface="Tahoma"/>
                <a:ea typeface="Tahoma"/>
                <a:cs typeface="Tahoma"/>
                <a:sym typeface="Tahoma"/>
              </a:rPr>
              <a:t>       r         b</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2,4       5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4,6       1,3,5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2,6       5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2,8       1,5,7</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2,4,6,8  1,3,7,9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2,8        3,5,9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4,8        5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4,6        5,7,9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6,8        5</a:t>
            </a:r>
            <a:endParaRPr/>
          </a:p>
        </p:txBody>
      </p:sp>
      <p:sp>
        <p:nvSpPr>
          <p:cNvPr id="602" name="Google Shape;602;p41"/>
          <p:cNvSpPr/>
          <p:nvPr/>
        </p:nvSpPr>
        <p:spPr>
          <a:xfrm>
            <a:off x="685800" y="1752600"/>
            <a:ext cx="2819400" cy="3810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603" name="Google Shape;603;p41"/>
          <p:cNvCxnSpPr/>
          <p:nvPr/>
        </p:nvCxnSpPr>
        <p:spPr>
          <a:xfrm>
            <a:off x="1143000" y="1752600"/>
            <a:ext cx="0" cy="3810000"/>
          </a:xfrm>
          <a:prstGeom prst="straightConnector1">
            <a:avLst/>
          </a:prstGeom>
          <a:noFill/>
          <a:ln cap="flat" cmpd="sng" w="9525">
            <a:solidFill>
              <a:schemeClr val="dk1"/>
            </a:solidFill>
            <a:prstDash val="solid"/>
            <a:round/>
            <a:headEnd len="med" w="med" type="none"/>
            <a:tailEnd len="med" w="med" type="none"/>
          </a:ln>
        </p:spPr>
      </p:cxnSp>
      <p:cxnSp>
        <p:nvCxnSpPr>
          <p:cNvPr id="604" name="Google Shape;604;p41"/>
          <p:cNvCxnSpPr/>
          <p:nvPr/>
        </p:nvCxnSpPr>
        <p:spPr>
          <a:xfrm>
            <a:off x="2286000" y="1752600"/>
            <a:ext cx="0" cy="3810000"/>
          </a:xfrm>
          <a:prstGeom prst="straightConnector1">
            <a:avLst/>
          </a:prstGeom>
          <a:noFill/>
          <a:ln cap="flat" cmpd="sng" w="9525">
            <a:solidFill>
              <a:schemeClr val="dk1"/>
            </a:solidFill>
            <a:prstDash val="solid"/>
            <a:round/>
            <a:headEnd len="med" w="med" type="none"/>
            <a:tailEnd len="med" w="med" type="none"/>
          </a:ln>
        </p:spPr>
      </p:cxnSp>
      <p:cxnSp>
        <p:nvCxnSpPr>
          <p:cNvPr id="605" name="Google Shape;605;p41"/>
          <p:cNvCxnSpPr/>
          <p:nvPr/>
        </p:nvCxnSpPr>
        <p:spPr>
          <a:xfrm>
            <a:off x="685800" y="2209800"/>
            <a:ext cx="2819400" cy="0"/>
          </a:xfrm>
          <a:prstGeom prst="straightConnector1">
            <a:avLst/>
          </a:prstGeom>
          <a:noFill/>
          <a:ln cap="flat" cmpd="sng" w="9525">
            <a:solidFill>
              <a:schemeClr val="dk1"/>
            </a:solidFill>
            <a:prstDash val="solid"/>
            <a:round/>
            <a:headEnd len="med" w="med" type="none"/>
            <a:tailEnd len="med" w="med" type="none"/>
          </a:ln>
        </p:spPr>
      </p:cxnSp>
      <p:cxnSp>
        <p:nvCxnSpPr>
          <p:cNvPr id="606" name="Google Shape;606;p41"/>
          <p:cNvCxnSpPr/>
          <p:nvPr/>
        </p:nvCxnSpPr>
        <p:spPr>
          <a:xfrm>
            <a:off x="304800" y="2395538"/>
            <a:ext cx="304800" cy="0"/>
          </a:xfrm>
          <a:prstGeom prst="straightConnector1">
            <a:avLst/>
          </a:prstGeom>
          <a:noFill/>
          <a:ln cap="flat" cmpd="sng" w="9525">
            <a:solidFill>
              <a:schemeClr val="dk1"/>
            </a:solidFill>
            <a:prstDash val="solid"/>
            <a:round/>
            <a:headEnd len="med" w="med" type="none"/>
            <a:tailEnd len="med" w="med" type="triangle"/>
          </a:ln>
        </p:spPr>
      </p:cxnSp>
      <p:sp>
        <p:nvSpPr>
          <p:cNvPr id="607" name="Google Shape;607;p41"/>
          <p:cNvSpPr txBox="1"/>
          <p:nvPr/>
        </p:nvSpPr>
        <p:spPr>
          <a:xfrm>
            <a:off x="304800" y="5138738"/>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sp>
        <p:nvSpPr>
          <p:cNvPr id="608" name="Google Shape;608;p41"/>
          <p:cNvSpPr txBox="1"/>
          <p:nvPr/>
        </p:nvSpPr>
        <p:spPr>
          <a:xfrm>
            <a:off x="5943600" y="1752600"/>
            <a:ext cx="15525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r	   b</a:t>
            </a:r>
            <a:endParaRPr/>
          </a:p>
        </p:txBody>
      </p:sp>
      <p:cxnSp>
        <p:nvCxnSpPr>
          <p:cNvPr id="609" name="Google Shape;609;p41"/>
          <p:cNvCxnSpPr/>
          <p:nvPr/>
        </p:nvCxnSpPr>
        <p:spPr>
          <a:xfrm>
            <a:off x="4419600" y="2209800"/>
            <a:ext cx="3581400" cy="0"/>
          </a:xfrm>
          <a:prstGeom prst="straightConnector1">
            <a:avLst/>
          </a:prstGeom>
          <a:noFill/>
          <a:ln cap="flat" cmpd="sng" w="9525">
            <a:solidFill>
              <a:schemeClr val="dk1"/>
            </a:solidFill>
            <a:prstDash val="solid"/>
            <a:round/>
            <a:headEnd len="med" w="med" type="none"/>
            <a:tailEnd len="med" w="med" type="none"/>
          </a:ln>
        </p:spPr>
      </p:cxnSp>
      <p:cxnSp>
        <p:nvCxnSpPr>
          <p:cNvPr id="610" name="Google Shape;610;p41"/>
          <p:cNvCxnSpPr/>
          <p:nvPr/>
        </p:nvCxnSpPr>
        <p:spPr>
          <a:xfrm>
            <a:off x="5486400" y="1905000"/>
            <a:ext cx="0" cy="3048000"/>
          </a:xfrm>
          <a:prstGeom prst="straightConnector1">
            <a:avLst/>
          </a:prstGeom>
          <a:noFill/>
          <a:ln cap="flat" cmpd="sng" w="9525">
            <a:solidFill>
              <a:schemeClr val="dk1"/>
            </a:solidFill>
            <a:prstDash val="solid"/>
            <a:round/>
            <a:headEnd len="med" w="med" type="none"/>
            <a:tailEnd len="med" w="med" type="none"/>
          </a:ln>
        </p:spPr>
      </p:cxnSp>
      <p:sp>
        <p:nvSpPr>
          <p:cNvPr id="611" name="Google Shape;611;p41"/>
          <p:cNvSpPr txBox="1"/>
          <p:nvPr/>
        </p:nvSpPr>
        <p:spPr>
          <a:xfrm>
            <a:off x="4419600" y="2209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612" name="Google Shape;612;p41"/>
          <p:cNvSpPr txBox="1"/>
          <p:nvPr/>
        </p:nvSpPr>
        <p:spPr>
          <a:xfrm>
            <a:off x="5791200" y="2209800"/>
            <a:ext cx="20272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       {5}</a:t>
            </a:r>
            <a:endParaRPr/>
          </a:p>
        </p:txBody>
      </p:sp>
      <p:cxnSp>
        <p:nvCxnSpPr>
          <p:cNvPr id="613" name="Google Shape;613;p41"/>
          <p:cNvCxnSpPr/>
          <p:nvPr/>
        </p:nvCxnSpPr>
        <p:spPr>
          <a:xfrm>
            <a:off x="4038600" y="2438400"/>
            <a:ext cx="381000" cy="0"/>
          </a:xfrm>
          <a:prstGeom prst="straightConnector1">
            <a:avLst/>
          </a:prstGeom>
          <a:noFill/>
          <a:ln cap="flat" cmpd="sng" w="9525">
            <a:solidFill>
              <a:schemeClr val="dk1"/>
            </a:solidFill>
            <a:prstDash val="solid"/>
            <a:round/>
            <a:headEnd len="med" w="med" type="none"/>
            <a:tailEnd len="med" w="med" type="triangle"/>
          </a:ln>
        </p:spPr>
      </p:cxnSp>
      <p:sp>
        <p:nvSpPr>
          <p:cNvPr id="614" name="Google Shape;614;p41"/>
          <p:cNvSpPr txBox="1"/>
          <p:nvPr/>
        </p:nvSpPr>
        <p:spPr>
          <a:xfrm>
            <a:off x="4267200" y="2590800"/>
            <a:ext cx="901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a:t>
            </a:r>
            <a:endParaRPr/>
          </a:p>
        </p:txBody>
      </p:sp>
      <p:sp>
        <p:nvSpPr>
          <p:cNvPr id="615" name="Google Shape;615;p41"/>
          <p:cNvSpPr txBox="1"/>
          <p:nvPr/>
        </p:nvSpPr>
        <p:spPr>
          <a:xfrm>
            <a:off x="4419600" y="2971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{5}</a:t>
            </a:r>
            <a:endParaRPr/>
          </a:p>
        </p:txBody>
      </p:sp>
      <p:sp>
        <p:nvSpPr>
          <p:cNvPr id="616" name="Google Shape;616;p41"/>
          <p:cNvSpPr txBox="1"/>
          <p:nvPr/>
        </p:nvSpPr>
        <p:spPr>
          <a:xfrm>
            <a:off x="4022725" y="5062538"/>
            <a:ext cx="4875213" cy="155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993300"/>
                </a:solidFill>
                <a:latin typeface="Tahoma"/>
                <a:ea typeface="Tahoma"/>
                <a:cs typeface="Tahoma"/>
                <a:sym typeface="Tahoma"/>
              </a:rPr>
              <a:t>Alert</a:t>
            </a:r>
            <a:r>
              <a:rPr lang="en-US" sz="2400">
                <a:solidFill>
                  <a:schemeClr val="dk1"/>
                </a:solidFill>
                <a:latin typeface="Tahoma"/>
                <a:ea typeface="Tahoma"/>
                <a:cs typeface="Tahoma"/>
                <a:sym typeface="Tahoma"/>
              </a:rPr>
              <a:t>: What we</a:t>
            </a:r>
            <a:r>
              <a:rPr lang="en-US" sz="2400">
                <a:solidFill>
                  <a:schemeClr val="dk1"/>
                </a:solidFill>
                <a:latin typeface="Arial"/>
                <a:ea typeface="Arial"/>
                <a:cs typeface="Arial"/>
                <a:sym typeface="Arial"/>
              </a:rPr>
              <a:t>’</a:t>
            </a:r>
            <a:r>
              <a:rPr lang="en-US" sz="2400">
                <a:solidFill>
                  <a:schemeClr val="dk1"/>
                </a:solidFill>
                <a:latin typeface="Tahoma"/>
                <a:ea typeface="Tahoma"/>
                <a:cs typeface="Tahoma"/>
                <a:sym typeface="Tahoma"/>
              </a:rPr>
              <a:t>re doing here is</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the </a:t>
            </a:r>
            <a:r>
              <a:rPr i="1" lang="en-US" sz="2400">
                <a:solidFill>
                  <a:srgbClr val="FF0066"/>
                </a:solidFill>
                <a:latin typeface="Tahoma"/>
                <a:ea typeface="Tahoma"/>
                <a:cs typeface="Tahoma"/>
                <a:sym typeface="Tahoma"/>
              </a:rPr>
              <a:t>lazy</a:t>
            </a:r>
            <a:r>
              <a:rPr lang="en-US" sz="2400">
                <a:solidFill>
                  <a:schemeClr val="dk1"/>
                </a:solidFill>
                <a:latin typeface="Tahoma"/>
                <a:ea typeface="Tahoma"/>
                <a:cs typeface="Tahoma"/>
                <a:sym typeface="Tahoma"/>
              </a:rPr>
              <a:t>  form of DFA construction,</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where we only construct a state</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if we are forced to.</a:t>
            </a:r>
            <a:endParaRPr/>
          </a:p>
        </p:txBody>
      </p:sp>
      <p:cxnSp>
        <p:nvCxnSpPr>
          <p:cNvPr id="617" name="Google Shape;617;p41"/>
          <p:cNvCxnSpPr/>
          <p:nvPr/>
        </p:nvCxnSpPr>
        <p:spPr>
          <a:xfrm>
            <a:off x="6437587" y="1905000"/>
            <a:ext cx="0" cy="3048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2"/>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624" name="Google Shape;624;p42"/>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Subset Construction</a:t>
            </a:r>
            <a:endParaRPr/>
          </a:p>
        </p:txBody>
      </p:sp>
      <p:grpSp>
        <p:nvGrpSpPr>
          <p:cNvPr id="625" name="Google Shape;625;p42"/>
          <p:cNvGrpSpPr/>
          <p:nvPr/>
        </p:nvGrpSpPr>
        <p:grpSpPr>
          <a:xfrm>
            <a:off x="304800" y="1752600"/>
            <a:ext cx="3200400" cy="3843338"/>
            <a:chOff x="2880" y="1035"/>
            <a:chExt cx="2016" cy="2421"/>
          </a:xfrm>
        </p:grpSpPr>
        <p:sp>
          <p:nvSpPr>
            <p:cNvPr id="626" name="Google Shape;626;p42"/>
            <p:cNvSpPr txBox="1"/>
            <p:nvPr/>
          </p:nvSpPr>
          <p:spPr>
            <a:xfrm>
              <a:off x="3168" y="1056"/>
              <a:ext cx="1712" cy="23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400">
                  <a:solidFill>
                    <a:schemeClr val="dk1"/>
                  </a:solidFill>
                  <a:latin typeface="Tahoma"/>
                  <a:ea typeface="Tahoma"/>
                  <a:cs typeface="Tahoma"/>
                  <a:sym typeface="Tahoma"/>
                </a:rPr>
                <a:t>       r         b</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2,4       5</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4,6       1,3,5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2,6       5</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2,8       1,5,7</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2,4,6,8  1,3,7,9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2,8        3,5,9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4,8        5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4,6        5,7,9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6,8        5</a:t>
              </a:r>
              <a:endParaRPr/>
            </a:p>
          </p:txBody>
        </p:sp>
        <p:sp>
          <p:nvSpPr>
            <p:cNvPr id="627" name="Google Shape;627;p42"/>
            <p:cNvSpPr/>
            <p:nvPr/>
          </p:nvSpPr>
          <p:spPr>
            <a:xfrm>
              <a:off x="3120" y="1035"/>
              <a:ext cx="1776" cy="2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628" name="Google Shape;628;p42"/>
            <p:cNvCxnSpPr/>
            <p:nvPr/>
          </p:nvCxnSpPr>
          <p:spPr>
            <a:xfrm>
              <a:off x="340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629" name="Google Shape;629;p42"/>
            <p:cNvCxnSpPr/>
            <p:nvPr/>
          </p:nvCxnSpPr>
          <p:spPr>
            <a:xfrm>
              <a:off x="412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630" name="Google Shape;630;p42"/>
            <p:cNvCxnSpPr/>
            <p:nvPr/>
          </p:nvCxnSpPr>
          <p:spPr>
            <a:xfrm>
              <a:off x="3120" y="1323"/>
              <a:ext cx="1776" cy="0"/>
            </a:xfrm>
            <a:prstGeom prst="straightConnector1">
              <a:avLst/>
            </a:prstGeom>
            <a:noFill/>
            <a:ln cap="flat" cmpd="sng" w="9525">
              <a:solidFill>
                <a:schemeClr val="dk1"/>
              </a:solidFill>
              <a:prstDash val="solid"/>
              <a:round/>
              <a:headEnd len="med" w="med" type="none"/>
              <a:tailEnd len="med" w="med" type="none"/>
            </a:ln>
          </p:spPr>
        </p:cxnSp>
        <p:cxnSp>
          <p:nvCxnSpPr>
            <p:cNvPr id="631" name="Google Shape;631;p42"/>
            <p:cNvCxnSpPr/>
            <p:nvPr/>
          </p:nvCxnSpPr>
          <p:spPr>
            <a:xfrm>
              <a:off x="2880" y="1440"/>
              <a:ext cx="192" cy="0"/>
            </a:xfrm>
            <a:prstGeom prst="straightConnector1">
              <a:avLst/>
            </a:prstGeom>
            <a:noFill/>
            <a:ln cap="flat" cmpd="sng" w="9525">
              <a:solidFill>
                <a:schemeClr val="dk1"/>
              </a:solidFill>
              <a:prstDash val="solid"/>
              <a:round/>
              <a:headEnd len="med" w="med" type="none"/>
              <a:tailEnd len="med" w="med" type="triangle"/>
            </a:ln>
          </p:spPr>
        </p:cxnSp>
        <p:sp>
          <p:nvSpPr>
            <p:cNvPr id="632" name="Google Shape;632;p42"/>
            <p:cNvSpPr txBox="1"/>
            <p:nvPr/>
          </p:nvSpPr>
          <p:spPr>
            <a:xfrm>
              <a:off x="2880" y="31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grpSp>
      <p:sp>
        <p:nvSpPr>
          <p:cNvPr id="633" name="Google Shape;633;p42"/>
          <p:cNvSpPr txBox="1"/>
          <p:nvPr/>
        </p:nvSpPr>
        <p:spPr>
          <a:xfrm>
            <a:off x="5943600" y="1752600"/>
            <a:ext cx="15525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r	   b</a:t>
            </a:r>
            <a:endParaRPr/>
          </a:p>
        </p:txBody>
      </p:sp>
      <p:cxnSp>
        <p:nvCxnSpPr>
          <p:cNvPr id="634" name="Google Shape;634;p42"/>
          <p:cNvCxnSpPr/>
          <p:nvPr/>
        </p:nvCxnSpPr>
        <p:spPr>
          <a:xfrm>
            <a:off x="4419600" y="2209800"/>
            <a:ext cx="3581400" cy="0"/>
          </a:xfrm>
          <a:prstGeom prst="straightConnector1">
            <a:avLst/>
          </a:prstGeom>
          <a:noFill/>
          <a:ln cap="flat" cmpd="sng" w="9525">
            <a:solidFill>
              <a:schemeClr val="dk1"/>
            </a:solidFill>
            <a:prstDash val="solid"/>
            <a:round/>
            <a:headEnd len="med" w="med" type="none"/>
            <a:tailEnd len="med" w="med" type="none"/>
          </a:ln>
        </p:spPr>
      </p:cxnSp>
      <p:cxnSp>
        <p:nvCxnSpPr>
          <p:cNvPr id="635" name="Google Shape;635;p42"/>
          <p:cNvCxnSpPr/>
          <p:nvPr/>
        </p:nvCxnSpPr>
        <p:spPr>
          <a:xfrm>
            <a:off x="5486400" y="1905000"/>
            <a:ext cx="0" cy="3048000"/>
          </a:xfrm>
          <a:prstGeom prst="straightConnector1">
            <a:avLst/>
          </a:prstGeom>
          <a:noFill/>
          <a:ln cap="flat" cmpd="sng" w="9525">
            <a:solidFill>
              <a:schemeClr val="dk1"/>
            </a:solidFill>
            <a:prstDash val="solid"/>
            <a:round/>
            <a:headEnd len="med" w="med" type="none"/>
            <a:tailEnd len="med" w="med" type="none"/>
          </a:ln>
        </p:spPr>
      </p:cxnSp>
      <p:sp>
        <p:nvSpPr>
          <p:cNvPr id="636" name="Google Shape;636;p42"/>
          <p:cNvSpPr txBox="1"/>
          <p:nvPr/>
        </p:nvSpPr>
        <p:spPr>
          <a:xfrm>
            <a:off x="4419600" y="2209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637" name="Google Shape;637;p42"/>
          <p:cNvSpPr txBox="1"/>
          <p:nvPr/>
        </p:nvSpPr>
        <p:spPr>
          <a:xfrm>
            <a:off x="4038600" y="3352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a:t>
            </a:r>
            <a:endParaRPr/>
          </a:p>
        </p:txBody>
      </p:sp>
      <p:sp>
        <p:nvSpPr>
          <p:cNvPr id="638" name="Google Shape;638;p42"/>
          <p:cNvSpPr txBox="1"/>
          <p:nvPr/>
        </p:nvSpPr>
        <p:spPr>
          <a:xfrm>
            <a:off x="4419600" y="2971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{5}</a:t>
            </a:r>
            <a:endParaRPr/>
          </a:p>
        </p:txBody>
      </p:sp>
      <p:sp>
        <p:nvSpPr>
          <p:cNvPr id="639" name="Google Shape;639;p42"/>
          <p:cNvSpPr txBox="1"/>
          <p:nvPr/>
        </p:nvSpPr>
        <p:spPr>
          <a:xfrm>
            <a:off x="4267200" y="2590800"/>
            <a:ext cx="901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a:t>
            </a:r>
            <a:endParaRPr/>
          </a:p>
        </p:txBody>
      </p:sp>
      <p:sp>
        <p:nvSpPr>
          <p:cNvPr id="640" name="Google Shape;640;p42"/>
          <p:cNvSpPr txBox="1"/>
          <p:nvPr/>
        </p:nvSpPr>
        <p:spPr>
          <a:xfrm>
            <a:off x="5486400" y="2590800"/>
            <a:ext cx="284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a:t>
            </a:r>
            <a:endParaRPr/>
          </a:p>
        </p:txBody>
      </p:sp>
      <p:sp>
        <p:nvSpPr>
          <p:cNvPr id="641" name="Google Shape;641;p42"/>
          <p:cNvSpPr txBox="1"/>
          <p:nvPr/>
        </p:nvSpPr>
        <p:spPr>
          <a:xfrm>
            <a:off x="4038600" y="3733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{1,3,5,7}</a:t>
            </a:r>
            <a:endParaRPr/>
          </a:p>
        </p:txBody>
      </p:sp>
      <p:sp>
        <p:nvSpPr>
          <p:cNvPr id="642" name="Google Shape;642;p42"/>
          <p:cNvSpPr txBox="1"/>
          <p:nvPr/>
        </p:nvSpPr>
        <p:spPr>
          <a:xfrm>
            <a:off x="5791200" y="2209800"/>
            <a:ext cx="20272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       {5}</a:t>
            </a:r>
            <a:endParaRPr/>
          </a:p>
        </p:txBody>
      </p:sp>
      <p:cxnSp>
        <p:nvCxnSpPr>
          <p:cNvPr id="643" name="Google Shape;643;p42"/>
          <p:cNvCxnSpPr/>
          <p:nvPr/>
        </p:nvCxnSpPr>
        <p:spPr>
          <a:xfrm>
            <a:off x="4038600" y="2438400"/>
            <a:ext cx="381000" cy="0"/>
          </a:xfrm>
          <a:prstGeom prst="straightConnector1">
            <a:avLst/>
          </a:prstGeom>
          <a:noFill/>
          <a:ln cap="flat" cmpd="sng" w="9525">
            <a:solidFill>
              <a:schemeClr val="dk1"/>
            </a:solidFill>
            <a:prstDash val="solid"/>
            <a:round/>
            <a:headEnd len="med" w="med" type="none"/>
            <a:tailEnd len="med" w="med" type="triangle"/>
          </a:ln>
        </p:spPr>
      </p:cxnSp>
      <p:cxnSp>
        <p:nvCxnSpPr>
          <p:cNvPr id="644" name="Google Shape;644;p42"/>
          <p:cNvCxnSpPr/>
          <p:nvPr/>
        </p:nvCxnSpPr>
        <p:spPr>
          <a:xfrm>
            <a:off x="6437587" y="1905000"/>
            <a:ext cx="0" cy="3048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43"/>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651" name="Google Shape;651;p43"/>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Subset Construction</a:t>
            </a:r>
            <a:endParaRPr/>
          </a:p>
        </p:txBody>
      </p:sp>
      <p:grpSp>
        <p:nvGrpSpPr>
          <p:cNvPr id="652" name="Google Shape;652;p43"/>
          <p:cNvGrpSpPr/>
          <p:nvPr/>
        </p:nvGrpSpPr>
        <p:grpSpPr>
          <a:xfrm>
            <a:off x="304800" y="1752600"/>
            <a:ext cx="3200400" cy="3843338"/>
            <a:chOff x="2880" y="1035"/>
            <a:chExt cx="2016" cy="2421"/>
          </a:xfrm>
        </p:grpSpPr>
        <p:sp>
          <p:nvSpPr>
            <p:cNvPr id="653" name="Google Shape;653;p43"/>
            <p:cNvSpPr txBox="1"/>
            <p:nvPr/>
          </p:nvSpPr>
          <p:spPr>
            <a:xfrm>
              <a:off x="3168" y="1056"/>
              <a:ext cx="1712" cy="23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400">
                  <a:solidFill>
                    <a:schemeClr val="dk1"/>
                  </a:solidFill>
                  <a:latin typeface="Tahoma"/>
                  <a:ea typeface="Tahoma"/>
                  <a:cs typeface="Tahoma"/>
                  <a:sym typeface="Tahoma"/>
                </a:rPr>
                <a:t>       r         b</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2,4       5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4,6       1,3,5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2,6       5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2,8       1,5,7</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2,4,6,8  1,3,7,9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2,8        3,5,9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4,8        5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4,6        5,7,9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6,8        5</a:t>
              </a:r>
              <a:endParaRPr/>
            </a:p>
          </p:txBody>
        </p:sp>
        <p:sp>
          <p:nvSpPr>
            <p:cNvPr id="654" name="Google Shape;654;p43"/>
            <p:cNvSpPr/>
            <p:nvPr/>
          </p:nvSpPr>
          <p:spPr>
            <a:xfrm>
              <a:off x="3120" y="1035"/>
              <a:ext cx="1776" cy="2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655" name="Google Shape;655;p43"/>
            <p:cNvCxnSpPr/>
            <p:nvPr/>
          </p:nvCxnSpPr>
          <p:spPr>
            <a:xfrm>
              <a:off x="340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656" name="Google Shape;656;p43"/>
            <p:cNvCxnSpPr/>
            <p:nvPr/>
          </p:nvCxnSpPr>
          <p:spPr>
            <a:xfrm>
              <a:off x="412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657" name="Google Shape;657;p43"/>
            <p:cNvCxnSpPr/>
            <p:nvPr/>
          </p:nvCxnSpPr>
          <p:spPr>
            <a:xfrm>
              <a:off x="3120" y="1323"/>
              <a:ext cx="1776" cy="0"/>
            </a:xfrm>
            <a:prstGeom prst="straightConnector1">
              <a:avLst/>
            </a:prstGeom>
            <a:noFill/>
            <a:ln cap="flat" cmpd="sng" w="9525">
              <a:solidFill>
                <a:schemeClr val="dk1"/>
              </a:solidFill>
              <a:prstDash val="solid"/>
              <a:round/>
              <a:headEnd len="med" w="med" type="none"/>
              <a:tailEnd len="med" w="med" type="none"/>
            </a:ln>
          </p:spPr>
        </p:cxnSp>
        <p:cxnSp>
          <p:nvCxnSpPr>
            <p:cNvPr id="658" name="Google Shape;658;p43"/>
            <p:cNvCxnSpPr/>
            <p:nvPr/>
          </p:nvCxnSpPr>
          <p:spPr>
            <a:xfrm>
              <a:off x="2880" y="1440"/>
              <a:ext cx="192" cy="0"/>
            </a:xfrm>
            <a:prstGeom prst="straightConnector1">
              <a:avLst/>
            </a:prstGeom>
            <a:noFill/>
            <a:ln cap="flat" cmpd="sng" w="9525">
              <a:solidFill>
                <a:schemeClr val="dk1"/>
              </a:solidFill>
              <a:prstDash val="solid"/>
              <a:round/>
              <a:headEnd len="med" w="med" type="none"/>
              <a:tailEnd len="med" w="med" type="triangle"/>
            </a:ln>
          </p:spPr>
        </p:cxnSp>
        <p:sp>
          <p:nvSpPr>
            <p:cNvPr id="659" name="Google Shape;659;p43"/>
            <p:cNvSpPr txBox="1"/>
            <p:nvPr/>
          </p:nvSpPr>
          <p:spPr>
            <a:xfrm>
              <a:off x="2880" y="31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grpSp>
      <p:sp>
        <p:nvSpPr>
          <p:cNvPr id="660" name="Google Shape;660;p43"/>
          <p:cNvSpPr txBox="1"/>
          <p:nvPr/>
        </p:nvSpPr>
        <p:spPr>
          <a:xfrm>
            <a:off x="5943600" y="1752600"/>
            <a:ext cx="15525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r	   b</a:t>
            </a:r>
            <a:endParaRPr/>
          </a:p>
        </p:txBody>
      </p:sp>
      <p:cxnSp>
        <p:nvCxnSpPr>
          <p:cNvPr id="661" name="Google Shape;661;p43"/>
          <p:cNvCxnSpPr/>
          <p:nvPr/>
        </p:nvCxnSpPr>
        <p:spPr>
          <a:xfrm>
            <a:off x="4419600" y="2209800"/>
            <a:ext cx="3581400" cy="0"/>
          </a:xfrm>
          <a:prstGeom prst="straightConnector1">
            <a:avLst/>
          </a:prstGeom>
          <a:noFill/>
          <a:ln cap="flat" cmpd="sng" w="9525">
            <a:solidFill>
              <a:schemeClr val="dk1"/>
            </a:solidFill>
            <a:prstDash val="solid"/>
            <a:round/>
            <a:headEnd len="med" w="med" type="none"/>
            <a:tailEnd len="med" w="med" type="none"/>
          </a:ln>
        </p:spPr>
      </p:cxnSp>
      <p:cxnSp>
        <p:nvCxnSpPr>
          <p:cNvPr id="662" name="Google Shape;662;p43"/>
          <p:cNvCxnSpPr/>
          <p:nvPr/>
        </p:nvCxnSpPr>
        <p:spPr>
          <a:xfrm>
            <a:off x="5486400" y="1905000"/>
            <a:ext cx="0" cy="3048000"/>
          </a:xfrm>
          <a:prstGeom prst="straightConnector1">
            <a:avLst/>
          </a:prstGeom>
          <a:noFill/>
          <a:ln cap="flat" cmpd="sng" w="9525">
            <a:solidFill>
              <a:schemeClr val="dk1"/>
            </a:solidFill>
            <a:prstDash val="solid"/>
            <a:round/>
            <a:headEnd len="med" w="med" type="none"/>
            <a:tailEnd len="med" w="med" type="none"/>
          </a:ln>
        </p:spPr>
      </p:cxnSp>
      <p:sp>
        <p:nvSpPr>
          <p:cNvPr id="663" name="Google Shape;663;p43"/>
          <p:cNvSpPr txBox="1"/>
          <p:nvPr/>
        </p:nvSpPr>
        <p:spPr>
          <a:xfrm>
            <a:off x="4419600" y="2209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664" name="Google Shape;664;p43"/>
          <p:cNvSpPr txBox="1"/>
          <p:nvPr/>
        </p:nvSpPr>
        <p:spPr>
          <a:xfrm>
            <a:off x="3581400" y="4114800"/>
            <a:ext cx="18716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{1,3,7,9}</a:t>
            </a:r>
            <a:endParaRPr/>
          </a:p>
        </p:txBody>
      </p:sp>
      <p:sp>
        <p:nvSpPr>
          <p:cNvPr id="665" name="Google Shape;665;p43"/>
          <p:cNvSpPr txBox="1"/>
          <p:nvPr/>
        </p:nvSpPr>
        <p:spPr>
          <a:xfrm>
            <a:off x="4038600" y="3352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a:t>
            </a:r>
            <a:endParaRPr/>
          </a:p>
        </p:txBody>
      </p:sp>
      <p:sp>
        <p:nvSpPr>
          <p:cNvPr id="666" name="Google Shape;666;p43"/>
          <p:cNvSpPr txBox="1"/>
          <p:nvPr/>
        </p:nvSpPr>
        <p:spPr>
          <a:xfrm>
            <a:off x="5486400" y="2971800"/>
            <a:ext cx="284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{1,3,7,9}</a:t>
            </a:r>
            <a:endParaRPr/>
          </a:p>
        </p:txBody>
      </p:sp>
      <p:sp>
        <p:nvSpPr>
          <p:cNvPr id="667" name="Google Shape;667;p43"/>
          <p:cNvSpPr txBox="1"/>
          <p:nvPr/>
        </p:nvSpPr>
        <p:spPr>
          <a:xfrm>
            <a:off x="4419600" y="2971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{5}</a:t>
            </a:r>
            <a:endParaRPr/>
          </a:p>
        </p:txBody>
      </p:sp>
      <p:sp>
        <p:nvSpPr>
          <p:cNvPr id="668" name="Google Shape;668;p43"/>
          <p:cNvSpPr txBox="1"/>
          <p:nvPr/>
        </p:nvSpPr>
        <p:spPr>
          <a:xfrm>
            <a:off x="4267200" y="2590800"/>
            <a:ext cx="901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a:t>
            </a:r>
            <a:endParaRPr/>
          </a:p>
        </p:txBody>
      </p:sp>
      <p:sp>
        <p:nvSpPr>
          <p:cNvPr id="669" name="Google Shape;669;p43"/>
          <p:cNvSpPr txBox="1"/>
          <p:nvPr/>
        </p:nvSpPr>
        <p:spPr>
          <a:xfrm>
            <a:off x="5486400" y="2590800"/>
            <a:ext cx="284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a:t>
            </a:r>
            <a:endParaRPr/>
          </a:p>
        </p:txBody>
      </p:sp>
      <p:sp>
        <p:nvSpPr>
          <p:cNvPr id="670" name="Google Shape;670;p43"/>
          <p:cNvSpPr txBox="1"/>
          <p:nvPr/>
        </p:nvSpPr>
        <p:spPr>
          <a:xfrm>
            <a:off x="4038600" y="3733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{1,3,5,7}</a:t>
            </a:r>
            <a:endParaRPr/>
          </a:p>
        </p:txBody>
      </p:sp>
      <p:sp>
        <p:nvSpPr>
          <p:cNvPr id="671" name="Google Shape;671;p43"/>
          <p:cNvSpPr txBox="1"/>
          <p:nvPr/>
        </p:nvSpPr>
        <p:spPr>
          <a:xfrm>
            <a:off x="5791200" y="2209800"/>
            <a:ext cx="20272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       {5}</a:t>
            </a:r>
            <a:endParaRPr/>
          </a:p>
        </p:txBody>
      </p:sp>
      <p:cxnSp>
        <p:nvCxnSpPr>
          <p:cNvPr id="672" name="Google Shape;672;p43"/>
          <p:cNvCxnSpPr/>
          <p:nvPr/>
        </p:nvCxnSpPr>
        <p:spPr>
          <a:xfrm>
            <a:off x="4038600" y="2438400"/>
            <a:ext cx="381000" cy="0"/>
          </a:xfrm>
          <a:prstGeom prst="straightConnector1">
            <a:avLst/>
          </a:prstGeom>
          <a:noFill/>
          <a:ln cap="flat" cmpd="sng" w="9525">
            <a:solidFill>
              <a:schemeClr val="dk1"/>
            </a:solidFill>
            <a:prstDash val="solid"/>
            <a:round/>
            <a:headEnd len="med" w="med" type="none"/>
            <a:tailEnd len="med" w="med" type="triangle"/>
          </a:ln>
        </p:spPr>
      </p:cxnSp>
      <p:cxnSp>
        <p:nvCxnSpPr>
          <p:cNvPr id="673" name="Google Shape;673;p43"/>
          <p:cNvCxnSpPr/>
          <p:nvPr/>
        </p:nvCxnSpPr>
        <p:spPr>
          <a:xfrm>
            <a:off x="6437587" y="1905000"/>
            <a:ext cx="0" cy="3048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4"/>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680" name="Google Shape;680;p44"/>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Subset Construction</a:t>
            </a:r>
            <a:endParaRPr/>
          </a:p>
        </p:txBody>
      </p:sp>
      <p:grpSp>
        <p:nvGrpSpPr>
          <p:cNvPr id="681" name="Google Shape;681;p44"/>
          <p:cNvGrpSpPr/>
          <p:nvPr/>
        </p:nvGrpSpPr>
        <p:grpSpPr>
          <a:xfrm>
            <a:off x="304800" y="1752600"/>
            <a:ext cx="3200400" cy="3843338"/>
            <a:chOff x="2880" y="1035"/>
            <a:chExt cx="2016" cy="2421"/>
          </a:xfrm>
        </p:grpSpPr>
        <p:sp>
          <p:nvSpPr>
            <p:cNvPr id="682" name="Google Shape;682;p44"/>
            <p:cNvSpPr txBox="1"/>
            <p:nvPr/>
          </p:nvSpPr>
          <p:spPr>
            <a:xfrm>
              <a:off x="3168" y="1056"/>
              <a:ext cx="1712" cy="23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400">
                  <a:solidFill>
                    <a:schemeClr val="dk1"/>
                  </a:solidFill>
                  <a:latin typeface="Tahoma"/>
                  <a:ea typeface="Tahoma"/>
                  <a:cs typeface="Tahoma"/>
                  <a:sym typeface="Tahoma"/>
                </a:rPr>
                <a:t>       r         b</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2,4       5</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4,6       1,3,5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2,6       5</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2,8       1,5,7</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2,4,6,8  1,3,7,9</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2,8        3,5,9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4,8        5</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4,6        5,7,9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6,8        5</a:t>
              </a:r>
              <a:endParaRPr/>
            </a:p>
          </p:txBody>
        </p:sp>
        <p:sp>
          <p:nvSpPr>
            <p:cNvPr id="683" name="Google Shape;683;p44"/>
            <p:cNvSpPr/>
            <p:nvPr/>
          </p:nvSpPr>
          <p:spPr>
            <a:xfrm>
              <a:off x="3120" y="1035"/>
              <a:ext cx="1776" cy="2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684" name="Google Shape;684;p44"/>
            <p:cNvCxnSpPr/>
            <p:nvPr/>
          </p:nvCxnSpPr>
          <p:spPr>
            <a:xfrm>
              <a:off x="340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685" name="Google Shape;685;p44"/>
            <p:cNvCxnSpPr/>
            <p:nvPr/>
          </p:nvCxnSpPr>
          <p:spPr>
            <a:xfrm>
              <a:off x="412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686" name="Google Shape;686;p44"/>
            <p:cNvCxnSpPr/>
            <p:nvPr/>
          </p:nvCxnSpPr>
          <p:spPr>
            <a:xfrm>
              <a:off x="3120" y="1323"/>
              <a:ext cx="1776" cy="0"/>
            </a:xfrm>
            <a:prstGeom prst="straightConnector1">
              <a:avLst/>
            </a:prstGeom>
            <a:noFill/>
            <a:ln cap="flat" cmpd="sng" w="9525">
              <a:solidFill>
                <a:schemeClr val="dk1"/>
              </a:solidFill>
              <a:prstDash val="solid"/>
              <a:round/>
              <a:headEnd len="med" w="med" type="none"/>
              <a:tailEnd len="med" w="med" type="none"/>
            </a:ln>
          </p:spPr>
        </p:cxnSp>
        <p:cxnSp>
          <p:nvCxnSpPr>
            <p:cNvPr id="687" name="Google Shape;687;p44"/>
            <p:cNvCxnSpPr/>
            <p:nvPr/>
          </p:nvCxnSpPr>
          <p:spPr>
            <a:xfrm>
              <a:off x="2880" y="1440"/>
              <a:ext cx="192" cy="0"/>
            </a:xfrm>
            <a:prstGeom prst="straightConnector1">
              <a:avLst/>
            </a:prstGeom>
            <a:noFill/>
            <a:ln cap="flat" cmpd="sng" w="9525">
              <a:solidFill>
                <a:schemeClr val="dk1"/>
              </a:solidFill>
              <a:prstDash val="solid"/>
              <a:round/>
              <a:headEnd len="med" w="med" type="none"/>
              <a:tailEnd len="med" w="med" type="triangle"/>
            </a:ln>
          </p:spPr>
        </p:cxnSp>
        <p:sp>
          <p:nvSpPr>
            <p:cNvPr id="688" name="Google Shape;688;p44"/>
            <p:cNvSpPr txBox="1"/>
            <p:nvPr/>
          </p:nvSpPr>
          <p:spPr>
            <a:xfrm>
              <a:off x="2880" y="31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grpSp>
      <p:sp>
        <p:nvSpPr>
          <p:cNvPr id="689" name="Google Shape;689;p44"/>
          <p:cNvSpPr txBox="1"/>
          <p:nvPr/>
        </p:nvSpPr>
        <p:spPr>
          <a:xfrm>
            <a:off x="5943600" y="1752600"/>
            <a:ext cx="15525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r	   b</a:t>
            </a:r>
            <a:endParaRPr/>
          </a:p>
        </p:txBody>
      </p:sp>
      <p:cxnSp>
        <p:nvCxnSpPr>
          <p:cNvPr id="690" name="Google Shape;690;p44"/>
          <p:cNvCxnSpPr/>
          <p:nvPr/>
        </p:nvCxnSpPr>
        <p:spPr>
          <a:xfrm>
            <a:off x="4419600" y="2209800"/>
            <a:ext cx="3581400" cy="0"/>
          </a:xfrm>
          <a:prstGeom prst="straightConnector1">
            <a:avLst/>
          </a:prstGeom>
          <a:noFill/>
          <a:ln cap="flat" cmpd="sng" w="9525">
            <a:solidFill>
              <a:schemeClr val="dk1"/>
            </a:solidFill>
            <a:prstDash val="solid"/>
            <a:round/>
            <a:headEnd len="med" w="med" type="none"/>
            <a:tailEnd len="med" w="med" type="none"/>
          </a:ln>
        </p:spPr>
      </p:cxnSp>
      <p:cxnSp>
        <p:nvCxnSpPr>
          <p:cNvPr id="691" name="Google Shape;691;p44"/>
          <p:cNvCxnSpPr/>
          <p:nvPr/>
        </p:nvCxnSpPr>
        <p:spPr>
          <a:xfrm>
            <a:off x="5486400" y="1905000"/>
            <a:ext cx="0" cy="3048000"/>
          </a:xfrm>
          <a:prstGeom prst="straightConnector1">
            <a:avLst/>
          </a:prstGeom>
          <a:noFill/>
          <a:ln cap="flat" cmpd="sng" w="9525">
            <a:solidFill>
              <a:schemeClr val="dk1"/>
            </a:solidFill>
            <a:prstDash val="solid"/>
            <a:round/>
            <a:headEnd len="med" w="med" type="none"/>
            <a:tailEnd len="med" w="med" type="none"/>
          </a:ln>
        </p:spPr>
      </p:cxnSp>
      <p:sp>
        <p:nvSpPr>
          <p:cNvPr id="692" name="Google Shape;692;p44"/>
          <p:cNvSpPr txBox="1"/>
          <p:nvPr/>
        </p:nvSpPr>
        <p:spPr>
          <a:xfrm>
            <a:off x="4419600" y="2209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693" name="Google Shape;693;p44"/>
          <p:cNvSpPr txBox="1"/>
          <p:nvPr/>
        </p:nvSpPr>
        <p:spPr>
          <a:xfrm>
            <a:off x="3581400" y="4495800"/>
            <a:ext cx="19399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{1,3,5,7,9}</a:t>
            </a:r>
            <a:endParaRPr/>
          </a:p>
        </p:txBody>
      </p:sp>
      <p:sp>
        <p:nvSpPr>
          <p:cNvPr id="694" name="Google Shape;694;p44"/>
          <p:cNvSpPr txBox="1"/>
          <p:nvPr/>
        </p:nvSpPr>
        <p:spPr>
          <a:xfrm>
            <a:off x="3581400" y="4114800"/>
            <a:ext cx="18716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{1,3,7,9}</a:t>
            </a:r>
            <a:endParaRPr/>
          </a:p>
        </p:txBody>
      </p:sp>
      <p:sp>
        <p:nvSpPr>
          <p:cNvPr id="695" name="Google Shape;695;p44"/>
          <p:cNvSpPr txBox="1"/>
          <p:nvPr/>
        </p:nvSpPr>
        <p:spPr>
          <a:xfrm>
            <a:off x="5486400" y="3352800"/>
            <a:ext cx="30083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{1,3,5,7,9}</a:t>
            </a:r>
            <a:endParaRPr/>
          </a:p>
        </p:txBody>
      </p:sp>
      <p:sp>
        <p:nvSpPr>
          <p:cNvPr id="696" name="Google Shape;696;p44"/>
          <p:cNvSpPr txBox="1"/>
          <p:nvPr/>
        </p:nvSpPr>
        <p:spPr>
          <a:xfrm>
            <a:off x="4038600" y="3352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a:t>
            </a:r>
            <a:endParaRPr/>
          </a:p>
        </p:txBody>
      </p:sp>
      <p:sp>
        <p:nvSpPr>
          <p:cNvPr id="697" name="Google Shape;697;p44"/>
          <p:cNvSpPr txBox="1"/>
          <p:nvPr/>
        </p:nvSpPr>
        <p:spPr>
          <a:xfrm>
            <a:off x="5486400" y="2971800"/>
            <a:ext cx="284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{1,3,7,9}</a:t>
            </a:r>
            <a:endParaRPr/>
          </a:p>
        </p:txBody>
      </p:sp>
      <p:sp>
        <p:nvSpPr>
          <p:cNvPr id="698" name="Google Shape;698;p44"/>
          <p:cNvSpPr txBox="1"/>
          <p:nvPr/>
        </p:nvSpPr>
        <p:spPr>
          <a:xfrm>
            <a:off x="4419600" y="2971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{5}</a:t>
            </a:r>
            <a:endParaRPr/>
          </a:p>
        </p:txBody>
      </p:sp>
      <p:sp>
        <p:nvSpPr>
          <p:cNvPr id="699" name="Google Shape;699;p44"/>
          <p:cNvSpPr txBox="1"/>
          <p:nvPr/>
        </p:nvSpPr>
        <p:spPr>
          <a:xfrm>
            <a:off x="4267200" y="2590800"/>
            <a:ext cx="901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a:t>
            </a:r>
            <a:endParaRPr/>
          </a:p>
        </p:txBody>
      </p:sp>
      <p:sp>
        <p:nvSpPr>
          <p:cNvPr id="700" name="Google Shape;700;p44"/>
          <p:cNvSpPr txBox="1"/>
          <p:nvPr/>
        </p:nvSpPr>
        <p:spPr>
          <a:xfrm>
            <a:off x="5486400" y="2590800"/>
            <a:ext cx="284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a:t>
            </a:r>
            <a:endParaRPr/>
          </a:p>
        </p:txBody>
      </p:sp>
      <p:sp>
        <p:nvSpPr>
          <p:cNvPr id="701" name="Google Shape;701;p44"/>
          <p:cNvSpPr txBox="1"/>
          <p:nvPr/>
        </p:nvSpPr>
        <p:spPr>
          <a:xfrm>
            <a:off x="4038600" y="3733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{1,3,5,7}</a:t>
            </a:r>
            <a:endParaRPr/>
          </a:p>
        </p:txBody>
      </p:sp>
      <p:sp>
        <p:nvSpPr>
          <p:cNvPr id="702" name="Google Shape;702;p44"/>
          <p:cNvSpPr txBox="1"/>
          <p:nvPr/>
        </p:nvSpPr>
        <p:spPr>
          <a:xfrm>
            <a:off x="5791200" y="2209800"/>
            <a:ext cx="20272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       {5}</a:t>
            </a:r>
            <a:endParaRPr/>
          </a:p>
        </p:txBody>
      </p:sp>
      <p:cxnSp>
        <p:nvCxnSpPr>
          <p:cNvPr id="703" name="Google Shape;703;p44"/>
          <p:cNvCxnSpPr/>
          <p:nvPr/>
        </p:nvCxnSpPr>
        <p:spPr>
          <a:xfrm>
            <a:off x="4038600" y="2438400"/>
            <a:ext cx="381000" cy="0"/>
          </a:xfrm>
          <a:prstGeom prst="straightConnector1">
            <a:avLst/>
          </a:prstGeom>
          <a:noFill/>
          <a:ln cap="flat" cmpd="sng" w="9525">
            <a:solidFill>
              <a:schemeClr val="dk1"/>
            </a:solidFill>
            <a:prstDash val="solid"/>
            <a:round/>
            <a:headEnd len="med" w="med" type="none"/>
            <a:tailEnd len="med" w="med" type="triangle"/>
          </a:ln>
        </p:spPr>
      </p:cxnSp>
      <p:cxnSp>
        <p:nvCxnSpPr>
          <p:cNvPr id="704" name="Google Shape;704;p44"/>
          <p:cNvCxnSpPr/>
          <p:nvPr/>
        </p:nvCxnSpPr>
        <p:spPr>
          <a:xfrm>
            <a:off x="6437587" y="1905000"/>
            <a:ext cx="0" cy="3048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89" name="Google Shape;89;p5"/>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Finite Automata</a:t>
            </a:r>
            <a:endParaRPr/>
          </a:p>
        </p:txBody>
      </p:sp>
      <p:sp>
        <p:nvSpPr>
          <p:cNvPr id="90" name="Google Shape;90;p5"/>
          <p:cNvSpPr txBox="1"/>
          <p:nvPr>
            <p:ph idx="1" type="body"/>
          </p:nvPr>
        </p:nvSpPr>
        <p:spPr>
          <a:xfrm>
            <a:off x="380999" y="1481961"/>
            <a:ext cx="8549481" cy="4885596"/>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A </a:t>
            </a:r>
            <a:r>
              <a:rPr b="1" lang="en-US"/>
              <a:t>finite automaton </a:t>
            </a:r>
            <a:r>
              <a:rPr lang="en-US"/>
              <a:t>is a finite-state machine where transitions are defined by reading characters in a text string left-to-right.</a:t>
            </a:r>
            <a:endParaRPr/>
          </a:p>
        </p:txBody>
      </p:sp>
      <p:sp>
        <p:nvSpPr>
          <p:cNvPr id="91" name="Google Shape;91;p5"/>
          <p:cNvSpPr txBox="1"/>
          <p:nvPr/>
        </p:nvSpPr>
        <p:spPr>
          <a:xfrm>
            <a:off x="123825" y="6594238"/>
            <a:ext cx="601273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A5A5A5"/>
                </a:solidFill>
                <a:latin typeface="Arial"/>
                <a:ea typeface="Arial"/>
                <a:cs typeface="Arial"/>
                <a:sym typeface="Arial"/>
              </a:rPr>
              <a:t>Image from https://er.yuvayana.org/how-dfa-operates-theory-with-block-diagram-of-fa/</a:t>
            </a:r>
            <a:endParaRPr/>
          </a:p>
        </p:txBody>
      </p:sp>
      <p:grpSp>
        <p:nvGrpSpPr>
          <p:cNvPr id="92" name="Google Shape;92;p5"/>
          <p:cNvGrpSpPr/>
          <p:nvPr/>
        </p:nvGrpSpPr>
        <p:grpSpPr>
          <a:xfrm>
            <a:off x="2557048" y="2670937"/>
            <a:ext cx="3969872" cy="4010694"/>
            <a:chOff x="2420418" y="2670937"/>
            <a:chExt cx="3969872" cy="4010694"/>
          </a:xfrm>
        </p:grpSpPr>
        <p:pic>
          <p:nvPicPr>
            <p:cNvPr descr="Block diagram of Finite Automaton (FA)" id="93" name="Google Shape;93;p5"/>
            <p:cNvPicPr preferRelativeResize="0"/>
            <p:nvPr/>
          </p:nvPicPr>
          <p:blipFill rotWithShape="1">
            <a:blip r:embed="rId3">
              <a:alphaModFix/>
            </a:blip>
            <a:srcRect b="0" l="0" r="0" t="0"/>
            <a:stretch/>
          </p:blipFill>
          <p:spPr>
            <a:xfrm>
              <a:off x="2420418" y="2670937"/>
              <a:ext cx="3969872" cy="4010694"/>
            </a:xfrm>
            <a:prstGeom prst="rect">
              <a:avLst/>
            </a:prstGeom>
            <a:noFill/>
            <a:ln>
              <a:noFill/>
            </a:ln>
          </p:spPr>
        </p:pic>
        <p:sp>
          <p:nvSpPr>
            <p:cNvPr id="94" name="Google Shape;94;p5"/>
            <p:cNvSpPr txBox="1"/>
            <p:nvPr/>
          </p:nvSpPr>
          <p:spPr>
            <a:xfrm>
              <a:off x="2546338" y="3133587"/>
              <a:ext cx="344008"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5"/>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711" name="Google Shape;711;p45"/>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Subset Construction</a:t>
            </a:r>
            <a:endParaRPr/>
          </a:p>
        </p:txBody>
      </p:sp>
      <p:grpSp>
        <p:nvGrpSpPr>
          <p:cNvPr id="712" name="Google Shape;712;p45"/>
          <p:cNvGrpSpPr/>
          <p:nvPr/>
        </p:nvGrpSpPr>
        <p:grpSpPr>
          <a:xfrm>
            <a:off x="304800" y="1752600"/>
            <a:ext cx="3200400" cy="3843338"/>
            <a:chOff x="2880" y="1035"/>
            <a:chExt cx="2016" cy="2421"/>
          </a:xfrm>
        </p:grpSpPr>
        <p:sp>
          <p:nvSpPr>
            <p:cNvPr id="713" name="Google Shape;713;p45"/>
            <p:cNvSpPr txBox="1"/>
            <p:nvPr/>
          </p:nvSpPr>
          <p:spPr>
            <a:xfrm>
              <a:off x="3168" y="1056"/>
              <a:ext cx="1712" cy="23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400">
                  <a:solidFill>
                    <a:schemeClr val="dk1"/>
                  </a:solidFill>
                  <a:latin typeface="Tahoma"/>
                  <a:ea typeface="Tahoma"/>
                  <a:cs typeface="Tahoma"/>
                  <a:sym typeface="Tahoma"/>
                </a:rPr>
                <a:t>       r         b</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2,4       5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4,6       1,3,5</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2,6       5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2,8       1,5,7</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2,4,6,8  1,3,7,9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2,8        3,5,9</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4,8        5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4,6        5,7,9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6,8        5</a:t>
              </a:r>
              <a:endParaRPr/>
            </a:p>
          </p:txBody>
        </p:sp>
        <p:sp>
          <p:nvSpPr>
            <p:cNvPr id="714" name="Google Shape;714;p45"/>
            <p:cNvSpPr/>
            <p:nvPr/>
          </p:nvSpPr>
          <p:spPr>
            <a:xfrm>
              <a:off x="3120" y="1035"/>
              <a:ext cx="1776" cy="2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715" name="Google Shape;715;p45"/>
            <p:cNvCxnSpPr/>
            <p:nvPr/>
          </p:nvCxnSpPr>
          <p:spPr>
            <a:xfrm>
              <a:off x="340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716" name="Google Shape;716;p45"/>
            <p:cNvCxnSpPr/>
            <p:nvPr/>
          </p:nvCxnSpPr>
          <p:spPr>
            <a:xfrm>
              <a:off x="412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717" name="Google Shape;717;p45"/>
            <p:cNvCxnSpPr/>
            <p:nvPr/>
          </p:nvCxnSpPr>
          <p:spPr>
            <a:xfrm>
              <a:off x="3120" y="1323"/>
              <a:ext cx="1776" cy="0"/>
            </a:xfrm>
            <a:prstGeom prst="straightConnector1">
              <a:avLst/>
            </a:prstGeom>
            <a:noFill/>
            <a:ln cap="flat" cmpd="sng" w="9525">
              <a:solidFill>
                <a:schemeClr val="dk1"/>
              </a:solidFill>
              <a:prstDash val="solid"/>
              <a:round/>
              <a:headEnd len="med" w="med" type="none"/>
              <a:tailEnd len="med" w="med" type="none"/>
            </a:ln>
          </p:spPr>
        </p:cxnSp>
        <p:cxnSp>
          <p:nvCxnSpPr>
            <p:cNvPr id="718" name="Google Shape;718;p45"/>
            <p:cNvCxnSpPr/>
            <p:nvPr/>
          </p:nvCxnSpPr>
          <p:spPr>
            <a:xfrm>
              <a:off x="2880" y="1440"/>
              <a:ext cx="192" cy="0"/>
            </a:xfrm>
            <a:prstGeom prst="straightConnector1">
              <a:avLst/>
            </a:prstGeom>
            <a:noFill/>
            <a:ln cap="flat" cmpd="sng" w="9525">
              <a:solidFill>
                <a:schemeClr val="dk1"/>
              </a:solidFill>
              <a:prstDash val="solid"/>
              <a:round/>
              <a:headEnd len="med" w="med" type="none"/>
              <a:tailEnd len="med" w="med" type="triangle"/>
            </a:ln>
          </p:spPr>
        </p:cxnSp>
        <p:sp>
          <p:nvSpPr>
            <p:cNvPr id="719" name="Google Shape;719;p45"/>
            <p:cNvSpPr txBox="1"/>
            <p:nvPr/>
          </p:nvSpPr>
          <p:spPr>
            <a:xfrm>
              <a:off x="2880" y="31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grpSp>
      <p:sp>
        <p:nvSpPr>
          <p:cNvPr id="720" name="Google Shape;720;p45"/>
          <p:cNvSpPr txBox="1"/>
          <p:nvPr/>
        </p:nvSpPr>
        <p:spPr>
          <a:xfrm>
            <a:off x="5943600" y="1752600"/>
            <a:ext cx="15525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r	   b</a:t>
            </a:r>
            <a:endParaRPr/>
          </a:p>
        </p:txBody>
      </p:sp>
      <p:cxnSp>
        <p:nvCxnSpPr>
          <p:cNvPr id="721" name="Google Shape;721;p45"/>
          <p:cNvCxnSpPr/>
          <p:nvPr/>
        </p:nvCxnSpPr>
        <p:spPr>
          <a:xfrm>
            <a:off x="4419600" y="2209800"/>
            <a:ext cx="3581400" cy="0"/>
          </a:xfrm>
          <a:prstGeom prst="straightConnector1">
            <a:avLst/>
          </a:prstGeom>
          <a:noFill/>
          <a:ln cap="flat" cmpd="sng" w="9525">
            <a:solidFill>
              <a:schemeClr val="dk1"/>
            </a:solidFill>
            <a:prstDash val="solid"/>
            <a:round/>
            <a:headEnd len="med" w="med" type="none"/>
            <a:tailEnd len="med" w="med" type="none"/>
          </a:ln>
        </p:spPr>
      </p:cxnSp>
      <p:cxnSp>
        <p:nvCxnSpPr>
          <p:cNvPr id="722" name="Google Shape;722;p45"/>
          <p:cNvCxnSpPr/>
          <p:nvPr/>
        </p:nvCxnSpPr>
        <p:spPr>
          <a:xfrm>
            <a:off x="5486400" y="1905000"/>
            <a:ext cx="0" cy="3048000"/>
          </a:xfrm>
          <a:prstGeom prst="straightConnector1">
            <a:avLst/>
          </a:prstGeom>
          <a:noFill/>
          <a:ln cap="flat" cmpd="sng" w="9525">
            <a:solidFill>
              <a:schemeClr val="dk1"/>
            </a:solidFill>
            <a:prstDash val="solid"/>
            <a:round/>
            <a:headEnd len="med" w="med" type="none"/>
            <a:tailEnd len="med" w="med" type="none"/>
          </a:ln>
        </p:spPr>
      </p:cxnSp>
      <p:sp>
        <p:nvSpPr>
          <p:cNvPr id="723" name="Google Shape;723;p45"/>
          <p:cNvSpPr txBox="1"/>
          <p:nvPr/>
        </p:nvSpPr>
        <p:spPr>
          <a:xfrm>
            <a:off x="4419600" y="2209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724" name="Google Shape;724;p45"/>
          <p:cNvSpPr txBox="1"/>
          <p:nvPr/>
        </p:nvSpPr>
        <p:spPr>
          <a:xfrm>
            <a:off x="3581400" y="4495800"/>
            <a:ext cx="19399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{1,3,5,7,9}</a:t>
            </a:r>
            <a:endParaRPr/>
          </a:p>
        </p:txBody>
      </p:sp>
      <p:sp>
        <p:nvSpPr>
          <p:cNvPr id="725" name="Google Shape;725;p45"/>
          <p:cNvSpPr txBox="1"/>
          <p:nvPr/>
        </p:nvSpPr>
        <p:spPr>
          <a:xfrm>
            <a:off x="3581400" y="4114800"/>
            <a:ext cx="18716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{1,3,7,9}</a:t>
            </a:r>
            <a:endParaRPr/>
          </a:p>
        </p:txBody>
      </p:sp>
      <p:sp>
        <p:nvSpPr>
          <p:cNvPr id="726" name="Google Shape;726;p45"/>
          <p:cNvSpPr txBox="1"/>
          <p:nvPr/>
        </p:nvSpPr>
        <p:spPr>
          <a:xfrm>
            <a:off x="5486400" y="3352800"/>
            <a:ext cx="30083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{1,3,5,7,9}</a:t>
            </a:r>
            <a:endParaRPr/>
          </a:p>
        </p:txBody>
      </p:sp>
      <p:sp>
        <p:nvSpPr>
          <p:cNvPr id="727" name="Google Shape;727;p45"/>
          <p:cNvSpPr txBox="1"/>
          <p:nvPr/>
        </p:nvSpPr>
        <p:spPr>
          <a:xfrm>
            <a:off x="4038600" y="3352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a:t>
            </a:r>
            <a:endParaRPr/>
          </a:p>
        </p:txBody>
      </p:sp>
      <p:sp>
        <p:nvSpPr>
          <p:cNvPr id="728" name="Google Shape;728;p45"/>
          <p:cNvSpPr txBox="1"/>
          <p:nvPr/>
        </p:nvSpPr>
        <p:spPr>
          <a:xfrm>
            <a:off x="5486400" y="2971800"/>
            <a:ext cx="284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{1,3,7,9}</a:t>
            </a:r>
            <a:endParaRPr/>
          </a:p>
        </p:txBody>
      </p:sp>
      <p:sp>
        <p:nvSpPr>
          <p:cNvPr id="729" name="Google Shape;729;p45"/>
          <p:cNvSpPr txBox="1"/>
          <p:nvPr/>
        </p:nvSpPr>
        <p:spPr>
          <a:xfrm>
            <a:off x="4419600" y="2971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{5}</a:t>
            </a:r>
            <a:endParaRPr/>
          </a:p>
        </p:txBody>
      </p:sp>
      <p:sp>
        <p:nvSpPr>
          <p:cNvPr id="730" name="Google Shape;730;p45"/>
          <p:cNvSpPr txBox="1"/>
          <p:nvPr/>
        </p:nvSpPr>
        <p:spPr>
          <a:xfrm>
            <a:off x="4267200" y="2590800"/>
            <a:ext cx="901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a:t>
            </a:r>
            <a:endParaRPr/>
          </a:p>
        </p:txBody>
      </p:sp>
      <p:sp>
        <p:nvSpPr>
          <p:cNvPr id="731" name="Google Shape;731;p45"/>
          <p:cNvSpPr txBox="1"/>
          <p:nvPr/>
        </p:nvSpPr>
        <p:spPr>
          <a:xfrm>
            <a:off x="5486400" y="2590800"/>
            <a:ext cx="284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a:t>
            </a:r>
            <a:endParaRPr/>
          </a:p>
        </p:txBody>
      </p:sp>
      <p:sp>
        <p:nvSpPr>
          <p:cNvPr id="732" name="Google Shape;732;p45"/>
          <p:cNvSpPr txBox="1"/>
          <p:nvPr/>
        </p:nvSpPr>
        <p:spPr>
          <a:xfrm>
            <a:off x="4038600" y="3733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{1,3,5,7}</a:t>
            </a:r>
            <a:endParaRPr/>
          </a:p>
        </p:txBody>
      </p:sp>
      <p:sp>
        <p:nvSpPr>
          <p:cNvPr id="733" name="Google Shape;733;p45"/>
          <p:cNvSpPr txBox="1"/>
          <p:nvPr/>
        </p:nvSpPr>
        <p:spPr>
          <a:xfrm>
            <a:off x="5791200" y="2209800"/>
            <a:ext cx="20272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       {5}</a:t>
            </a:r>
            <a:endParaRPr/>
          </a:p>
        </p:txBody>
      </p:sp>
      <p:cxnSp>
        <p:nvCxnSpPr>
          <p:cNvPr id="734" name="Google Shape;734;p45"/>
          <p:cNvCxnSpPr/>
          <p:nvPr/>
        </p:nvCxnSpPr>
        <p:spPr>
          <a:xfrm>
            <a:off x="4038600" y="2438400"/>
            <a:ext cx="381000" cy="0"/>
          </a:xfrm>
          <a:prstGeom prst="straightConnector1">
            <a:avLst/>
          </a:prstGeom>
          <a:noFill/>
          <a:ln cap="flat" cmpd="sng" w="9525">
            <a:solidFill>
              <a:schemeClr val="dk1"/>
            </a:solidFill>
            <a:prstDash val="solid"/>
            <a:round/>
            <a:headEnd len="med" w="med" type="none"/>
            <a:tailEnd len="med" w="med" type="triangle"/>
          </a:ln>
        </p:spPr>
      </p:cxnSp>
      <p:sp>
        <p:nvSpPr>
          <p:cNvPr id="735" name="Google Shape;735;p45"/>
          <p:cNvSpPr txBox="1"/>
          <p:nvPr/>
        </p:nvSpPr>
        <p:spPr>
          <a:xfrm>
            <a:off x="5486400" y="3733800"/>
            <a:ext cx="30083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{1,3,5,7,9}</a:t>
            </a:r>
            <a:endParaRPr/>
          </a:p>
        </p:txBody>
      </p:sp>
      <p:cxnSp>
        <p:nvCxnSpPr>
          <p:cNvPr id="736" name="Google Shape;736;p45"/>
          <p:cNvCxnSpPr/>
          <p:nvPr/>
        </p:nvCxnSpPr>
        <p:spPr>
          <a:xfrm>
            <a:off x="6437587" y="1905000"/>
            <a:ext cx="0" cy="3048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6"/>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743" name="Google Shape;743;p46"/>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Subset Construction</a:t>
            </a:r>
            <a:endParaRPr/>
          </a:p>
        </p:txBody>
      </p:sp>
      <p:grpSp>
        <p:nvGrpSpPr>
          <p:cNvPr id="744" name="Google Shape;744;p46"/>
          <p:cNvGrpSpPr/>
          <p:nvPr/>
        </p:nvGrpSpPr>
        <p:grpSpPr>
          <a:xfrm>
            <a:off x="304800" y="1752600"/>
            <a:ext cx="3200400" cy="3843338"/>
            <a:chOff x="2880" y="1035"/>
            <a:chExt cx="2016" cy="2421"/>
          </a:xfrm>
        </p:grpSpPr>
        <p:sp>
          <p:nvSpPr>
            <p:cNvPr id="745" name="Google Shape;745;p46"/>
            <p:cNvSpPr txBox="1"/>
            <p:nvPr/>
          </p:nvSpPr>
          <p:spPr>
            <a:xfrm>
              <a:off x="3168" y="1056"/>
              <a:ext cx="1712" cy="23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400">
                  <a:solidFill>
                    <a:schemeClr val="dk1"/>
                  </a:solidFill>
                  <a:latin typeface="Tahoma"/>
                  <a:ea typeface="Tahoma"/>
                  <a:cs typeface="Tahoma"/>
                  <a:sym typeface="Tahoma"/>
                </a:rPr>
                <a:t>       r         b</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2,4       5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4,6       1,3,5</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2,6       5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2,8       1,5,7</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2,4,6,8  1,3,7,9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2,8        3,5,9</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4,8        5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4,6        5,7,9</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6,8        5</a:t>
              </a:r>
              <a:endParaRPr/>
            </a:p>
          </p:txBody>
        </p:sp>
        <p:sp>
          <p:nvSpPr>
            <p:cNvPr id="746" name="Google Shape;746;p46"/>
            <p:cNvSpPr/>
            <p:nvPr/>
          </p:nvSpPr>
          <p:spPr>
            <a:xfrm>
              <a:off x="3120" y="1035"/>
              <a:ext cx="1776" cy="2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747" name="Google Shape;747;p46"/>
            <p:cNvCxnSpPr/>
            <p:nvPr/>
          </p:nvCxnSpPr>
          <p:spPr>
            <a:xfrm>
              <a:off x="340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748" name="Google Shape;748;p46"/>
            <p:cNvCxnSpPr/>
            <p:nvPr/>
          </p:nvCxnSpPr>
          <p:spPr>
            <a:xfrm>
              <a:off x="412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749" name="Google Shape;749;p46"/>
            <p:cNvCxnSpPr/>
            <p:nvPr/>
          </p:nvCxnSpPr>
          <p:spPr>
            <a:xfrm>
              <a:off x="3120" y="1323"/>
              <a:ext cx="1776" cy="0"/>
            </a:xfrm>
            <a:prstGeom prst="straightConnector1">
              <a:avLst/>
            </a:prstGeom>
            <a:noFill/>
            <a:ln cap="flat" cmpd="sng" w="9525">
              <a:solidFill>
                <a:schemeClr val="dk1"/>
              </a:solidFill>
              <a:prstDash val="solid"/>
              <a:round/>
              <a:headEnd len="med" w="med" type="none"/>
              <a:tailEnd len="med" w="med" type="none"/>
            </a:ln>
          </p:spPr>
        </p:cxnSp>
        <p:cxnSp>
          <p:nvCxnSpPr>
            <p:cNvPr id="750" name="Google Shape;750;p46"/>
            <p:cNvCxnSpPr/>
            <p:nvPr/>
          </p:nvCxnSpPr>
          <p:spPr>
            <a:xfrm>
              <a:off x="2880" y="1440"/>
              <a:ext cx="192" cy="0"/>
            </a:xfrm>
            <a:prstGeom prst="straightConnector1">
              <a:avLst/>
            </a:prstGeom>
            <a:noFill/>
            <a:ln cap="flat" cmpd="sng" w="9525">
              <a:solidFill>
                <a:schemeClr val="dk1"/>
              </a:solidFill>
              <a:prstDash val="solid"/>
              <a:round/>
              <a:headEnd len="med" w="med" type="none"/>
              <a:tailEnd len="med" w="med" type="triangle"/>
            </a:ln>
          </p:spPr>
        </p:cxnSp>
        <p:sp>
          <p:nvSpPr>
            <p:cNvPr id="751" name="Google Shape;751;p46"/>
            <p:cNvSpPr txBox="1"/>
            <p:nvPr/>
          </p:nvSpPr>
          <p:spPr>
            <a:xfrm>
              <a:off x="2880" y="31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grpSp>
      <p:sp>
        <p:nvSpPr>
          <p:cNvPr id="752" name="Google Shape;752;p46"/>
          <p:cNvSpPr txBox="1"/>
          <p:nvPr/>
        </p:nvSpPr>
        <p:spPr>
          <a:xfrm>
            <a:off x="5943600" y="1752600"/>
            <a:ext cx="15525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r	   b</a:t>
            </a:r>
            <a:endParaRPr/>
          </a:p>
        </p:txBody>
      </p:sp>
      <p:cxnSp>
        <p:nvCxnSpPr>
          <p:cNvPr id="753" name="Google Shape;753;p46"/>
          <p:cNvCxnSpPr/>
          <p:nvPr/>
        </p:nvCxnSpPr>
        <p:spPr>
          <a:xfrm>
            <a:off x="4419600" y="2209800"/>
            <a:ext cx="3581400" cy="0"/>
          </a:xfrm>
          <a:prstGeom prst="straightConnector1">
            <a:avLst/>
          </a:prstGeom>
          <a:noFill/>
          <a:ln cap="flat" cmpd="sng" w="9525">
            <a:solidFill>
              <a:schemeClr val="dk1"/>
            </a:solidFill>
            <a:prstDash val="solid"/>
            <a:round/>
            <a:headEnd len="med" w="med" type="none"/>
            <a:tailEnd len="med" w="med" type="none"/>
          </a:ln>
        </p:spPr>
      </p:cxnSp>
      <p:cxnSp>
        <p:nvCxnSpPr>
          <p:cNvPr id="754" name="Google Shape;754;p46"/>
          <p:cNvCxnSpPr/>
          <p:nvPr/>
        </p:nvCxnSpPr>
        <p:spPr>
          <a:xfrm>
            <a:off x="5486400" y="1905000"/>
            <a:ext cx="0" cy="3048000"/>
          </a:xfrm>
          <a:prstGeom prst="straightConnector1">
            <a:avLst/>
          </a:prstGeom>
          <a:noFill/>
          <a:ln cap="flat" cmpd="sng" w="9525">
            <a:solidFill>
              <a:schemeClr val="dk1"/>
            </a:solidFill>
            <a:prstDash val="solid"/>
            <a:round/>
            <a:headEnd len="med" w="med" type="none"/>
            <a:tailEnd len="med" w="med" type="none"/>
          </a:ln>
        </p:spPr>
      </p:cxnSp>
      <p:sp>
        <p:nvSpPr>
          <p:cNvPr id="755" name="Google Shape;755;p46"/>
          <p:cNvSpPr txBox="1"/>
          <p:nvPr/>
        </p:nvSpPr>
        <p:spPr>
          <a:xfrm>
            <a:off x="4419600" y="2209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756" name="Google Shape;756;p46"/>
          <p:cNvSpPr txBox="1"/>
          <p:nvPr/>
        </p:nvSpPr>
        <p:spPr>
          <a:xfrm>
            <a:off x="3581400" y="4495800"/>
            <a:ext cx="19399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{1,3,5,7,9}</a:t>
            </a:r>
            <a:endParaRPr/>
          </a:p>
        </p:txBody>
      </p:sp>
      <p:sp>
        <p:nvSpPr>
          <p:cNvPr id="757" name="Google Shape;757;p46"/>
          <p:cNvSpPr txBox="1"/>
          <p:nvPr/>
        </p:nvSpPr>
        <p:spPr>
          <a:xfrm>
            <a:off x="3581400" y="4114800"/>
            <a:ext cx="18716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{1,3,7,9}</a:t>
            </a:r>
            <a:endParaRPr/>
          </a:p>
        </p:txBody>
      </p:sp>
      <p:sp>
        <p:nvSpPr>
          <p:cNvPr id="758" name="Google Shape;758;p46"/>
          <p:cNvSpPr txBox="1"/>
          <p:nvPr/>
        </p:nvSpPr>
        <p:spPr>
          <a:xfrm>
            <a:off x="5486400" y="4114800"/>
            <a:ext cx="23542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{5}</a:t>
            </a:r>
            <a:endParaRPr/>
          </a:p>
        </p:txBody>
      </p:sp>
      <p:sp>
        <p:nvSpPr>
          <p:cNvPr id="759" name="Google Shape;759;p46"/>
          <p:cNvSpPr txBox="1"/>
          <p:nvPr/>
        </p:nvSpPr>
        <p:spPr>
          <a:xfrm>
            <a:off x="5486400" y="3352800"/>
            <a:ext cx="30083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{1,3,5,7,9}</a:t>
            </a:r>
            <a:endParaRPr/>
          </a:p>
        </p:txBody>
      </p:sp>
      <p:sp>
        <p:nvSpPr>
          <p:cNvPr id="760" name="Google Shape;760;p46"/>
          <p:cNvSpPr txBox="1"/>
          <p:nvPr/>
        </p:nvSpPr>
        <p:spPr>
          <a:xfrm>
            <a:off x="4038600" y="3352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a:t>
            </a:r>
            <a:endParaRPr/>
          </a:p>
        </p:txBody>
      </p:sp>
      <p:sp>
        <p:nvSpPr>
          <p:cNvPr id="761" name="Google Shape;761;p46"/>
          <p:cNvSpPr txBox="1"/>
          <p:nvPr/>
        </p:nvSpPr>
        <p:spPr>
          <a:xfrm>
            <a:off x="5486400" y="2971800"/>
            <a:ext cx="284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{1,3,7,9}</a:t>
            </a:r>
            <a:endParaRPr/>
          </a:p>
        </p:txBody>
      </p:sp>
      <p:sp>
        <p:nvSpPr>
          <p:cNvPr id="762" name="Google Shape;762;p46"/>
          <p:cNvSpPr txBox="1"/>
          <p:nvPr/>
        </p:nvSpPr>
        <p:spPr>
          <a:xfrm>
            <a:off x="4419600" y="2971800"/>
            <a:ext cx="642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{5}</a:t>
            </a:r>
            <a:endParaRPr/>
          </a:p>
        </p:txBody>
      </p:sp>
      <p:sp>
        <p:nvSpPr>
          <p:cNvPr id="763" name="Google Shape;763;p46"/>
          <p:cNvSpPr txBox="1"/>
          <p:nvPr/>
        </p:nvSpPr>
        <p:spPr>
          <a:xfrm>
            <a:off x="4267200" y="2590800"/>
            <a:ext cx="901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a:t>
            </a:r>
            <a:endParaRPr/>
          </a:p>
        </p:txBody>
      </p:sp>
      <p:sp>
        <p:nvSpPr>
          <p:cNvPr id="764" name="Google Shape;764;p46"/>
          <p:cNvSpPr txBox="1"/>
          <p:nvPr/>
        </p:nvSpPr>
        <p:spPr>
          <a:xfrm>
            <a:off x="5486400" y="2590800"/>
            <a:ext cx="284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a:t>
            </a:r>
            <a:endParaRPr/>
          </a:p>
        </p:txBody>
      </p:sp>
      <p:sp>
        <p:nvSpPr>
          <p:cNvPr id="765" name="Google Shape;765;p46"/>
          <p:cNvSpPr txBox="1"/>
          <p:nvPr/>
        </p:nvSpPr>
        <p:spPr>
          <a:xfrm>
            <a:off x="4038600" y="3733800"/>
            <a:ext cx="1419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{1,3,5,7}</a:t>
            </a:r>
            <a:endParaRPr/>
          </a:p>
        </p:txBody>
      </p:sp>
      <p:sp>
        <p:nvSpPr>
          <p:cNvPr id="766" name="Google Shape;766;p46"/>
          <p:cNvSpPr txBox="1"/>
          <p:nvPr/>
        </p:nvSpPr>
        <p:spPr>
          <a:xfrm>
            <a:off x="5791200" y="2209800"/>
            <a:ext cx="20272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       {5}</a:t>
            </a:r>
            <a:endParaRPr/>
          </a:p>
        </p:txBody>
      </p:sp>
      <p:cxnSp>
        <p:nvCxnSpPr>
          <p:cNvPr id="767" name="Google Shape;767;p46"/>
          <p:cNvCxnSpPr/>
          <p:nvPr/>
        </p:nvCxnSpPr>
        <p:spPr>
          <a:xfrm>
            <a:off x="4038600" y="2438400"/>
            <a:ext cx="381000" cy="0"/>
          </a:xfrm>
          <a:prstGeom prst="straightConnector1">
            <a:avLst/>
          </a:prstGeom>
          <a:noFill/>
          <a:ln cap="flat" cmpd="sng" w="9525">
            <a:solidFill>
              <a:schemeClr val="dk1"/>
            </a:solidFill>
            <a:prstDash val="solid"/>
            <a:round/>
            <a:headEnd len="med" w="med" type="none"/>
            <a:tailEnd len="med" w="med" type="triangle"/>
          </a:ln>
        </p:spPr>
      </p:cxnSp>
      <p:sp>
        <p:nvSpPr>
          <p:cNvPr id="768" name="Google Shape;768;p46"/>
          <p:cNvSpPr txBox="1"/>
          <p:nvPr/>
        </p:nvSpPr>
        <p:spPr>
          <a:xfrm>
            <a:off x="5486400" y="3733800"/>
            <a:ext cx="30083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{1,3,5,7,9}</a:t>
            </a:r>
            <a:endParaRPr/>
          </a:p>
        </p:txBody>
      </p:sp>
      <p:cxnSp>
        <p:nvCxnSpPr>
          <p:cNvPr id="769" name="Google Shape;769;p46"/>
          <p:cNvCxnSpPr/>
          <p:nvPr/>
        </p:nvCxnSpPr>
        <p:spPr>
          <a:xfrm>
            <a:off x="6437587" y="1905000"/>
            <a:ext cx="0" cy="3048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7"/>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776" name="Google Shape;776;p47"/>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Subset Construction</a:t>
            </a:r>
            <a:endParaRPr/>
          </a:p>
        </p:txBody>
      </p:sp>
      <p:grpSp>
        <p:nvGrpSpPr>
          <p:cNvPr id="777" name="Google Shape;777;p47"/>
          <p:cNvGrpSpPr/>
          <p:nvPr/>
        </p:nvGrpSpPr>
        <p:grpSpPr>
          <a:xfrm>
            <a:off x="304800" y="1752600"/>
            <a:ext cx="3200400" cy="3843338"/>
            <a:chOff x="2880" y="1035"/>
            <a:chExt cx="2016" cy="2421"/>
          </a:xfrm>
        </p:grpSpPr>
        <p:sp>
          <p:nvSpPr>
            <p:cNvPr id="778" name="Google Shape;778;p47"/>
            <p:cNvSpPr txBox="1"/>
            <p:nvPr/>
          </p:nvSpPr>
          <p:spPr>
            <a:xfrm>
              <a:off x="3168" y="1056"/>
              <a:ext cx="1712" cy="23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400">
                  <a:solidFill>
                    <a:schemeClr val="dk1"/>
                  </a:solidFill>
                  <a:latin typeface="Tahoma"/>
                  <a:ea typeface="Tahoma"/>
                  <a:cs typeface="Tahoma"/>
                  <a:sym typeface="Tahoma"/>
                </a:rPr>
                <a:t>       r         b</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2,4       5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4,6       1,3,5</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2,6       5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2,8       1,5,7</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2,4,6,8  1,3,7,9</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2,8        3,5,9</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4,8        5</a:t>
              </a:r>
              <a:endParaRPr/>
            </a:p>
            <a:p>
              <a:pPr indent="-457200" lvl="0" marL="457200" marR="0" rtl="0" algn="l">
                <a:spcBef>
                  <a:spcPts val="0"/>
                </a:spcBef>
                <a:spcAft>
                  <a:spcPts val="0"/>
                </a:spcAft>
                <a:buClr>
                  <a:schemeClr val="dk1"/>
                </a:buClr>
                <a:buSzPts val="2400"/>
                <a:buFont typeface="Tahoma"/>
                <a:buAutoNum type="arabicPlain"/>
              </a:pPr>
              <a:r>
                <a:rPr lang="en-US" sz="2400">
                  <a:solidFill>
                    <a:schemeClr val="dk1"/>
                  </a:solidFill>
                  <a:latin typeface="Tahoma"/>
                  <a:ea typeface="Tahoma"/>
                  <a:cs typeface="Tahoma"/>
                  <a:sym typeface="Tahoma"/>
                </a:rPr>
                <a:t>4,6        5,7,9</a:t>
              </a:r>
              <a:endParaRPr/>
            </a:p>
            <a:p>
              <a:pPr indent="-457200" lvl="0" marL="457200" marR="0" rtl="0" algn="l">
                <a:spcBef>
                  <a:spcPts val="0"/>
                </a:spcBef>
                <a:spcAft>
                  <a:spcPts val="0"/>
                </a:spcAft>
                <a:buClr>
                  <a:srgbClr val="FF0066"/>
                </a:buClr>
                <a:buSzPts val="2400"/>
                <a:buFont typeface="Tahoma"/>
                <a:buAutoNum type="arabicPlain"/>
              </a:pPr>
              <a:r>
                <a:rPr lang="en-US" sz="2400">
                  <a:solidFill>
                    <a:srgbClr val="FF0066"/>
                  </a:solidFill>
                  <a:latin typeface="Tahoma"/>
                  <a:ea typeface="Tahoma"/>
                  <a:cs typeface="Tahoma"/>
                  <a:sym typeface="Tahoma"/>
                </a:rPr>
                <a:t>6,8        5</a:t>
              </a:r>
              <a:endParaRPr/>
            </a:p>
          </p:txBody>
        </p:sp>
        <p:sp>
          <p:nvSpPr>
            <p:cNvPr id="779" name="Google Shape;779;p47"/>
            <p:cNvSpPr/>
            <p:nvPr/>
          </p:nvSpPr>
          <p:spPr>
            <a:xfrm>
              <a:off x="3120" y="1035"/>
              <a:ext cx="1776" cy="2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780" name="Google Shape;780;p47"/>
            <p:cNvCxnSpPr/>
            <p:nvPr/>
          </p:nvCxnSpPr>
          <p:spPr>
            <a:xfrm>
              <a:off x="340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781" name="Google Shape;781;p47"/>
            <p:cNvCxnSpPr/>
            <p:nvPr/>
          </p:nvCxnSpPr>
          <p:spPr>
            <a:xfrm>
              <a:off x="4128" y="1035"/>
              <a:ext cx="0" cy="2400"/>
            </a:xfrm>
            <a:prstGeom prst="straightConnector1">
              <a:avLst/>
            </a:prstGeom>
            <a:noFill/>
            <a:ln cap="flat" cmpd="sng" w="9525">
              <a:solidFill>
                <a:schemeClr val="dk1"/>
              </a:solidFill>
              <a:prstDash val="solid"/>
              <a:round/>
              <a:headEnd len="med" w="med" type="none"/>
              <a:tailEnd len="med" w="med" type="none"/>
            </a:ln>
          </p:spPr>
        </p:cxnSp>
        <p:cxnSp>
          <p:nvCxnSpPr>
            <p:cNvPr id="782" name="Google Shape;782;p47"/>
            <p:cNvCxnSpPr/>
            <p:nvPr/>
          </p:nvCxnSpPr>
          <p:spPr>
            <a:xfrm>
              <a:off x="3120" y="1323"/>
              <a:ext cx="1776" cy="0"/>
            </a:xfrm>
            <a:prstGeom prst="straightConnector1">
              <a:avLst/>
            </a:prstGeom>
            <a:noFill/>
            <a:ln cap="flat" cmpd="sng" w="9525">
              <a:solidFill>
                <a:schemeClr val="dk1"/>
              </a:solidFill>
              <a:prstDash val="solid"/>
              <a:round/>
              <a:headEnd len="med" w="med" type="none"/>
              <a:tailEnd len="med" w="med" type="none"/>
            </a:ln>
          </p:spPr>
        </p:cxnSp>
        <p:cxnSp>
          <p:nvCxnSpPr>
            <p:cNvPr id="783" name="Google Shape;783;p47"/>
            <p:cNvCxnSpPr/>
            <p:nvPr/>
          </p:nvCxnSpPr>
          <p:spPr>
            <a:xfrm>
              <a:off x="2880" y="1440"/>
              <a:ext cx="192" cy="0"/>
            </a:xfrm>
            <a:prstGeom prst="straightConnector1">
              <a:avLst/>
            </a:prstGeom>
            <a:noFill/>
            <a:ln cap="flat" cmpd="sng" w="9525">
              <a:solidFill>
                <a:schemeClr val="dk1"/>
              </a:solidFill>
              <a:prstDash val="solid"/>
              <a:round/>
              <a:headEnd len="med" w="med" type="none"/>
              <a:tailEnd len="med" w="med" type="triangle"/>
            </a:ln>
          </p:spPr>
        </p:cxnSp>
        <p:sp>
          <p:nvSpPr>
            <p:cNvPr id="784" name="Google Shape;784;p47"/>
            <p:cNvSpPr txBox="1"/>
            <p:nvPr/>
          </p:nvSpPr>
          <p:spPr>
            <a:xfrm>
              <a:off x="2880" y="3168"/>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grpSp>
      <p:grpSp>
        <p:nvGrpSpPr>
          <p:cNvPr id="785" name="Google Shape;785;p47"/>
          <p:cNvGrpSpPr/>
          <p:nvPr/>
        </p:nvGrpSpPr>
        <p:grpSpPr>
          <a:xfrm>
            <a:off x="3581400" y="1752600"/>
            <a:ext cx="4913313" cy="3200400"/>
            <a:chOff x="2256" y="1104"/>
            <a:chExt cx="3095" cy="2016"/>
          </a:xfrm>
        </p:grpSpPr>
        <p:sp>
          <p:nvSpPr>
            <p:cNvPr id="786" name="Google Shape;786;p47"/>
            <p:cNvSpPr txBox="1"/>
            <p:nvPr/>
          </p:nvSpPr>
          <p:spPr>
            <a:xfrm>
              <a:off x="3744" y="1104"/>
              <a:ext cx="97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r	   b</a:t>
              </a:r>
              <a:endParaRPr/>
            </a:p>
          </p:txBody>
        </p:sp>
        <p:cxnSp>
          <p:nvCxnSpPr>
            <p:cNvPr id="787" name="Google Shape;787;p47"/>
            <p:cNvCxnSpPr/>
            <p:nvPr/>
          </p:nvCxnSpPr>
          <p:spPr>
            <a:xfrm>
              <a:off x="2784" y="1392"/>
              <a:ext cx="2256" cy="0"/>
            </a:xfrm>
            <a:prstGeom prst="straightConnector1">
              <a:avLst/>
            </a:prstGeom>
            <a:noFill/>
            <a:ln cap="flat" cmpd="sng" w="9525">
              <a:solidFill>
                <a:schemeClr val="dk1"/>
              </a:solidFill>
              <a:prstDash val="solid"/>
              <a:round/>
              <a:headEnd len="med" w="med" type="none"/>
              <a:tailEnd len="med" w="med" type="none"/>
            </a:ln>
          </p:spPr>
        </p:cxnSp>
        <p:cxnSp>
          <p:nvCxnSpPr>
            <p:cNvPr id="788" name="Google Shape;788;p47"/>
            <p:cNvCxnSpPr/>
            <p:nvPr/>
          </p:nvCxnSpPr>
          <p:spPr>
            <a:xfrm>
              <a:off x="3456" y="1200"/>
              <a:ext cx="0" cy="1920"/>
            </a:xfrm>
            <a:prstGeom prst="straightConnector1">
              <a:avLst/>
            </a:prstGeom>
            <a:noFill/>
            <a:ln cap="flat" cmpd="sng" w="9525">
              <a:solidFill>
                <a:schemeClr val="dk1"/>
              </a:solidFill>
              <a:prstDash val="solid"/>
              <a:round/>
              <a:headEnd len="med" w="med" type="none"/>
              <a:tailEnd len="med" w="med" type="none"/>
            </a:ln>
          </p:spPr>
        </p:cxnSp>
        <p:sp>
          <p:nvSpPr>
            <p:cNvPr id="789" name="Google Shape;789;p47"/>
            <p:cNvSpPr txBox="1"/>
            <p:nvPr/>
          </p:nvSpPr>
          <p:spPr>
            <a:xfrm>
              <a:off x="2784" y="1392"/>
              <a:ext cx="40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790" name="Google Shape;790;p47"/>
            <p:cNvSpPr txBox="1"/>
            <p:nvPr/>
          </p:nvSpPr>
          <p:spPr>
            <a:xfrm>
              <a:off x="2256" y="2832"/>
              <a:ext cx="122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{1,3,5,7,9}</a:t>
              </a:r>
              <a:endParaRPr/>
            </a:p>
          </p:txBody>
        </p:sp>
        <p:sp>
          <p:nvSpPr>
            <p:cNvPr id="791" name="Google Shape;791;p47"/>
            <p:cNvSpPr txBox="1"/>
            <p:nvPr/>
          </p:nvSpPr>
          <p:spPr>
            <a:xfrm>
              <a:off x="3456" y="2832"/>
              <a:ext cx="189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{1,3,5,7,9}</a:t>
              </a:r>
              <a:endParaRPr/>
            </a:p>
          </p:txBody>
        </p:sp>
        <p:sp>
          <p:nvSpPr>
            <p:cNvPr id="792" name="Google Shape;792;p47"/>
            <p:cNvSpPr txBox="1"/>
            <p:nvPr/>
          </p:nvSpPr>
          <p:spPr>
            <a:xfrm>
              <a:off x="2256" y="2592"/>
              <a:ext cx="1179"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   {1,3,7,9}</a:t>
              </a:r>
              <a:endParaRPr/>
            </a:p>
          </p:txBody>
        </p:sp>
        <p:sp>
          <p:nvSpPr>
            <p:cNvPr id="793" name="Google Shape;793;p47"/>
            <p:cNvSpPr txBox="1"/>
            <p:nvPr/>
          </p:nvSpPr>
          <p:spPr>
            <a:xfrm>
              <a:off x="3456" y="2592"/>
              <a:ext cx="148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{5}</a:t>
              </a:r>
              <a:endParaRPr/>
            </a:p>
          </p:txBody>
        </p:sp>
        <p:sp>
          <p:nvSpPr>
            <p:cNvPr id="794" name="Google Shape;794;p47"/>
            <p:cNvSpPr txBox="1"/>
            <p:nvPr/>
          </p:nvSpPr>
          <p:spPr>
            <a:xfrm>
              <a:off x="3456" y="2112"/>
              <a:ext cx="189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{1,3,5,7,9}</a:t>
              </a:r>
              <a:endParaRPr/>
            </a:p>
          </p:txBody>
        </p:sp>
        <p:sp>
          <p:nvSpPr>
            <p:cNvPr id="795" name="Google Shape;795;p47"/>
            <p:cNvSpPr txBox="1"/>
            <p:nvPr/>
          </p:nvSpPr>
          <p:spPr>
            <a:xfrm>
              <a:off x="2544" y="2112"/>
              <a:ext cx="89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a:t>
              </a:r>
              <a:endParaRPr/>
            </a:p>
          </p:txBody>
        </p:sp>
        <p:sp>
          <p:nvSpPr>
            <p:cNvPr id="796" name="Google Shape;796;p47"/>
            <p:cNvSpPr txBox="1"/>
            <p:nvPr/>
          </p:nvSpPr>
          <p:spPr>
            <a:xfrm>
              <a:off x="3456" y="1872"/>
              <a:ext cx="179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{1,3,7,9}</a:t>
              </a:r>
              <a:endParaRPr/>
            </a:p>
          </p:txBody>
        </p:sp>
        <p:sp>
          <p:nvSpPr>
            <p:cNvPr id="797" name="Google Shape;797;p47"/>
            <p:cNvSpPr txBox="1"/>
            <p:nvPr/>
          </p:nvSpPr>
          <p:spPr>
            <a:xfrm>
              <a:off x="2784" y="1872"/>
              <a:ext cx="40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{5}</a:t>
              </a:r>
              <a:endParaRPr/>
            </a:p>
          </p:txBody>
        </p:sp>
        <p:sp>
          <p:nvSpPr>
            <p:cNvPr id="798" name="Google Shape;798;p47"/>
            <p:cNvSpPr txBox="1"/>
            <p:nvPr/>
          </p:nvSpPr>
          <p:spPr>
            <a:xfrm>
              <a:off x="2688" y="1632"/>
              <a:ext cx="5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a:t>
              </a:r>
              <a:endParaRPr/>
            </a:p>
          </p:txBody>
        </p:sp>
        <p:sp>
          <p:nvSpPr>
            <p:cNvPr id="799" name="Google Shape;799;p47"/>
            <p:cNvSpPr txBox="1"/>
            <p:nvPr/>
          </p:nvSpPr>
          <p:spPr>
            <a:xfrm>
              <a:off x="3456" y="1632"/>
              <a:ext cx="179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a:t>
              </a:r>
              <a:endParaRPr/>
            </a:p>
          </p:txBody>
        </p:sp>
        <p:sp>
          <p:nvSpPr>
            <p:cNvPr id="800" name="Google Shape;800;p47"/>
            <p:cNvSpPr txBox="1"/>
            <p:nvPr/>
          </p:nvSpPr>
          <p:spPr>
            <a:xfrm>
              <a:off x="2544" y="2352"/>
              <a:ext cx="89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{1,3,5,7}</a:t>
              </a:r>
              <a:endParaRPr/>
            </a:p>
          </p:txBody>
        </p:sp>
        <p:sp>
          <p:nvSpPr>
            <p:cNvPr id="801" name="Google Shape;801;p47"/>
            <p:cNvSpPr txBox="1"/>
            <p:nvPr/>
          </p:nvSpPr>
          <p:spPr>
            <a:xfrm>
              <a:off x="3648" y="1392"/>
              <a:ext cx="1277"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       {5}</a:t>
              </a:r>
              <a:endParaRPr/>
            </a:p>
          </p:txBody>
        </p:sp>
        <p:cxnSp>
          <p:nvCxnSpPr>
            <p:cNvPr id="802" name="Google Shape;802;p47"/>
            <p:cNvCxnSpPr/>
            <p:nvPr/>
          </p:nvCxnSpPr>
          <p:spPr>
            <a:xfrm>
              <a:off x="2544" y="1536"/>
              <a:ext cx="240" cy="0"/>
            </a:xfrm>
            <a:prstGeom prst="straightConnector1">
              <a:avLst/>
            </a:prstGeom>
            <a:noFill/>
            <a:ln cap="flat" cmpd="sng" w="9525">
              <a:solidFill>
                <a:schemeClr val="dk1"/>
              </a:solidFill>
              <a:prstDash val="solid"/>
              <a:round/>
              <a:headEnd len="med" w="med" type="none"/>
              <a:tailEnd len="med" w="med" type="triangle"/>
            </a:ln>
          </p:spPr>
        </p:cxnSp>
        <p:sp>
          <p:nvSpPr>
            <p:cNvPr id="803" name="Google Shape;803;p47"/>
            <p:cNvSpPr txBox="1"/>
            <p:nvPr/>
          </p:nvSpPr>
          <p:spPr>
            <a:xfrm>
              <a:off x="3456" y="2352"/>
              <a:ext cx="189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{2,4,6,8} {1,3,5,7,9}</a:t>
              </a:r>
              <a:endParaRPr/>
            </a:p>
          </p:txBody>
        </p:sp>
      </p:grpSp>
      <p:cxnSp>
        <p:nvCxnSpPr>
          <p:cNvPr id="804" name="Google Shape;804;p47"/>
          <p:cNvCxnSpPr/>
          <p:nvPr/>
        </p:nvCxnSpPr>
        <p:spPr>
          <a:xfrm>
            <a:off x="6437587" y="1905000"/>
            <a:ext cx="0" cy="3048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48"/>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811" name="Google Shape;811;p48"/>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NFA</a:t>
            </a:r>
            <a:r>
              <a:rPr lang="en-US">
                <a:latin typeface="Arial"/>
                <a:ea typeface="Arial"/>
                <a:cs typeface="Arial"/>
                <a:sym typeface="Arial"/>
              </a:rPr>
              <a:t>’</a:t>
            </a:r>
            <a:r>
              <a:rPr lang="en-US"/>
              <a:t>s With </a:t>
            </a:r>
            <a:r>
              <a:rPr lang="en-US">
                <a:latin typeface="Arial"/>
                <a:ea typeface="Arial"/>
                <a:cs typeface="Arial"/>
                <a:sym typeface="Arial"/>
              </a:rPr>
              <a:t>ε</a:t>
            </a:r>
            <a:r>
              <a:rPr lang="en-US"/>
              <a:t>-Transitions</a:t>
            </a:r>
            <a:endParaRPr/>
          </a:p>
        </p:txBody>
      </p:sp>
      <p:sp>
        <p:nvSpPr>
          <p:cNvPr id="812" name="Google Shape;812;p48"/>
          <p:cNvSpPr txBox="1"/>
          <p:nvPr>
            <p:ph idx="1" type="body"/>
          </p:nvPr>
        </p:nvSpPr>
        <p:spPr>
          <a:xfrm>
            <a:off x="381000" y="2196661"/>
            <a:ext cx="8293100" cy="4233955"/>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We can allow state-to-state transitions on ε (null) input.</a:t>
            </a:r>
            <a:endParaRPr/>
          </a:p>
          <a:p>
            <a:pPr indent="-346075" lvl="0" marL="346075" rtl="0" algn="l">
              <a:lnSpc>
                <a:spcPct val="85000"/>
              </a:lnSpc>
              <a:spcBef>
                <a:spcPts val="980"/>
              </a:spcBef>
              <a:spcAft>
                <a:spcPts val="0"/>
              </a:spcAft>
              <a:buSzPts val="1960"/>
              <a:buChar char="●"/>
            </a:pPr>
            <a:r>
              <a:rPr lang="en-US"/>
              <a:t>These transitions are done spontaneously, without looking at the input string.</a:t>
            </a:r>
            <a:endParaRPr/>
          </a:p>
          <a:p>
            <a:pPr indent="-346075" lvl="0" marL="346075" rtl="0" algn="l">
              <a:lnSpc>
                <a:spcPct val="85000"/>
              </a:lnSpc>
              <a:spcBef>
                <a:spcPts val="980"/>
              </a:spcBef>
              <a:spcAft>
                <a:spcPts val="0"/>
              </a:spcAft>
              <a:buSzPts val="1960"/>
              <a:buChar char="●"/>
            </a:pPr>
            <a:r>
              <a:rPr lang="en-US"/>
              <a:t>A convenience at times, but still only regular languages are accepted.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49"/>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819" name="Google Shape;819;p49"/>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a:t>
            </a:r>
            <a:r>
              <a:rPr lang="en-US">
                <a:latin typeface="Lucida Sans"/>
                <a:ea typeface="Lucida Sans"/>
                <a:cs typeface="Lucida Sans"/>
                <a:sym typeface="Lucida Sans"/>
              </a:rPr>
              <a:t>ε</a:t>
            </a:r>
            <a:r>
              <a:rPr lang="en-US"/>
              <a:t>-NFA</a:t>
            </a:r>
            <a:endParaRPr/>
          </a:p>
        </p:txBody>
      </p:sp>
      <p:grpSp>
        <p:nvGrpSpPr>
          <p:cNvPr id="820" name="Google Shape;820;p49"/>
          <p:cNvGrpSpPr/>
          <p:nvPr/>
        </p:nvGrpSpPr>
        <p:grpSpPr>
          <a:xfrm>
            <a:off x="435767" y="2645568"/>
            <a:ext cx="4800601" cy="3166647"/>
            <a:chOff x="240" y="1296"/>
            <a:chExt cx="2592" cy="1728"/>
          </a:xfrm>
        </p:grpSpPr>
        <p:sp>
          <p:nvSpPr>
            <p:cNvPr id="821" name="Google Shape;821;p49"/>
            <p:cNvSpPr/>
            <p:nvPr/>
          </p:nvSpPr>
          <p:spPr>
            <a:xfrm>
              <a:off x="1776" y="1824"/>
              <a:ext cx="288"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C</a:t>
              </a:r>
              <a:endParaRPr/>
            </a:p>
          </p:txBody>
        </p:sp>
        <p:sp>
          <p:nvSpPr>
            <p:cNvPr id="822" name="Google Shape;822;p49"/>
            <p:cNvSpPr/>
            <p:nvPr/>
          </p:nvSpPr>
          <p:spPr>
            <a:xfrm>
              <a:off x="1104" y="2592"/>
              <a:ext cx="288"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E</a:t>
              </a:r>
              <a:endParaRPr/>
            </a:p>
          </p:txBody>
        </p:sp>
        <p:sp>
          <p:nvSpPr>
            <p:cNvPr id="823" name="Google Shape;823;p49"/>
            <p:cNvSpPr/>
            <p:nvPr/>
          </p:nvSpPr>
          <p:spPr>
            <a:xfrm>
              <a:off x="1776" y="2592"/>
              <a:ext cx="288"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F</a:t>
              </a:r>
              <a:endParaRPr/>
            </a:p>
          </p:txBody>
        </p:sp>
        <p:sp>
          <p:nvSpPr>
            <p:cNvPr id="824" name="Google Shape;824;p49"/>
            <p:cNvSpPr/>
            <p:nvPr/>
          </p:nvSpPr>
          <p:spPr>
            <a:xfrm>
              <a:off x="432" y="2208"/>
              <a:ext cx="288"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A</a:t>
              </a:r>
              <a:endParaRPr/>
            </a:p>
          </p:txBody>
        </p:sp>
        <p:sp>
          <p:nvSpPr>
            <p:cNvPr id="825" name="Google Shape;825;p49"/>
            <p:cNvSpPr/>
            <p:nvPr/>
          </p:nvSpPr>
          <p:spPr>
            <a:xfrm>
              <a:off x="1104" y="1824"/>
              <a:ext cx="288"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B</a:t>
              </a:r>
              <a:endParaRPr/>
            </a:p>
          </p:txBody>
        </p:sp>
        <p:sp>
          <p:nvSpPr>
            <p:cNvPr id="826" name="Google Shape;826;p49"/>
            <p:cNvSpPr/>
            <p:nvPr/>
          </p:nvSpPr>
          <p:spPr>
            <a:xfrm>
              <a:off x="2496" y="1824"/>
              <a:ext cx="288"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D</a:t>
              </a:r>
              <a:endParaRPr/>
            </a:p>
          </p:txBody>
        </p:sp>
        <p:sp>
          <p:nvSpPr>
            <p:cNvPr id="827" name="Google Shape;827;p49"/>
            <p:cNvSpPr/>
            <p:nvPr/>
          </p:nvSpPr>
          <p:spPr>
            <a:xfrm>
              <a:off x="2448" y="1776"/>
              <a:ext cx="384" cy="38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828" name="Google Shape;828;p49"/>
            <p:cNvCxnSpPr/>
            <p:nvPr/>
          </p:nvCxnSpPr>
          <p:spPr>
            <a:xfrm>
              <a:off x="240" y="2331"/>
              <a:ext cx="192" cy="0"/>
            </a:xfrm>
            <a:prstGeom prst="straightConnector1">
              <a:avLst/>
            </a:prstGeom>
            <a:noFill/>
            <a:ln cap="flat" cmpd="sng" w="9525">
              <a:solidFill>
                <a:schemeClr val="dk1"/>
              </a:solidFill>
              <a:prstDash val="solid"/>
              <a:round/>
              <a:headEnd len="med" w="med" type="none"/>
              <a:tailEnd len="med" w="med" type="triangle"/>
            </a:ln>
          </p:spPr>
        </p:cxnSp>
        <p:cxnSp>
          <p:nvCxnSpPr>
            <p:cNvPr id="829" name="Google Shape;829;p49"/>
            <p:cNvCxnSpPr/>
            <p:nvPr/>
          </p:nvCxnSpPr>
          <p:spPr>
            <a:xfrm flipH="1" rot="10800000">
              <a:off x="672" y="1947"/>
              <a:ext cx="432" cy="288"/>
            </a:xfrm>
            <a:prstGeom prst="straightConnector1">
              <a:avLst/>
            </a:prstGeom>
            <a:noFill/>
            <a:ln cap="flat" cmpd="sng" w="9525">
              <a:solidFill>
                <a:schemeClr val="dk1"/>
              </a:solidFill>
              <a:prstDash val="solid"/>
              <a:round/>
              <a:headEnd len="med" w="med" type="none"/>
              <a:tailEnd len="med" w="med" type="triangle"/>
            </a:ln>
          </p:spPr>
        </p:cxnSp>
        <p:cxnSp>
          <p:nvCxnSpPr>
            <p:cNvPr id="830" name="Google Shape;830;p49"/>
            <p:cNvCxnSpPr/>
            <p:nvPr/>
          </p:nvCxnSpPr>
          <p:spPr>
            <a:xfrm>
              <a:off x="672" y="2427"/>
              <a:ext cx="432" cy="288"/>
            </a:xfrm>
            <a:prstGeom prst="straightConnector1">
              <a:avLst/>
            </a:prstGeom>
            <a:noFill/>
            <a:ln cap="flat" cmpd="sng" w="9525">
              <a:solidFill>
                <a:schemeClr val="dk1"/>
              </a:solidFill>
              <a:prstDash val="solid"/>
              <a:round/>
              <a:headEnd len="med" w="med" type="none"/>
              <a:tailEnd len="med" w="med" type="triangle"/>
            </a:ln>
          </p:spPr>
        </p:cxnSp>
        <p:cxnSp>
          <p:nvCxnSpPr>
            <p:cNvPr id="831" name="Google Shape;831;p49"/>
            <p:cNvCxnSpPr/>
            <p:nvPr/>
          </p:nvCxnSpPr>
          <p:spPr>
            <a:xfrm>
              <a:off x="1392" y="1947"/>
              <a:ext cx="384" cy="0"/>
            </a:xfrm>
            <a:prstGeom prst="straightConnector1">
              <a:avLst/>
            </a:prstGeom>
            <a:noFill/>
            <a:ln cap="flat" cmpd="sng" w="9525">
              <a:solidFill>
                <a:schemeClr val="dk1"/>
              </a:solidFill>
              <a:prstDash val="solid"/>
              <a:round/>
              <a:headEnd len="med" w="med" type="none"/>
              <a:tailEnd len="med" w="med" type="triangle"/>
            </a:ln>
          </p:spPr>
        </p:cxnSp>
        <p:cxnSp>
          <p:nvCxnSpPr>
            <p:cNvPr id="832" name="Google Shape;832;p49"/>
            <p:cNvCxnSpPr/>
            <p:nvPr/>
          </p:nvCxnSpPr>
          <p:spPr>
            <a:xfrm rot="10800000">
              <a:off x="1248" y="2091"/>
              <a:ext cx="0" cy="480"/>
            </a:xfrm>
            <a:prstGeom prst="straightConnector1">
              <a:avLst/>
            </a:prstGeom>
            <a:noFill/>
            <a:ln cap="flat" cmpd="sng" w="9525">
              <a:solidFill>
                <a:schemeClr val="dk1"/>
              </a:solidFill>
              <a:prstDash val="solid"/>
              <a:round/>
              <a:headEnd len="med" w="med" type="none"/>
              <a:tailEnd len="med" w="med" type="triangle"/>
            </a:ln>
          </p:spPr>
        </p:cxnSp>
        <p:cxnSp>
          <p:nvCxnSpPr>
            <p:cNvPr id="833" name="Google Shape;833;p49"/>
            <p:cNvCxnSpPr/>
            <p:nvPr/>
          </p:nvCxnSpPr>
          <p:spPr>
            <a:xfrm flipH="1" rot="10800000">
              <a:off x="1344" y="2043"/>
              <a:ext cx="480" cy="576"/>
            </a:xfrm>
            <a:prstGeom prst="straightConnector1">
              <a:avLst/>
            </a:prstGeom>
            <a:noFill/>
            <a:ln cap="flat" cmpd="sng" w="9525">
              <a:solidFill>
                <a:schemeClr val="dk1"/>
              </a:solidFill>
              <a:prstDash val="solid"/>
              <a:round/>
              <a:headEnd len="med" w="med" type="none"/>
              <a:tailEnd len="med" w="med" type="triangle"/>
            </a:ln>
          </p:spPr>
        </p:cxnSp>
        <p:cxnSp>
          <p:nvCxnSpPr>
            <p:cNvPr id="834" name="Google Shape;834;p49"/>
            <p:cNvCxnSpPr/>
            <p:nvPr/>
          </p:nvCxnSpPr>
          <p:spPr>
            <a:xfrm>
              <a:off x="1392" y="2715"/>
              <a:ext cx="384" cy="0"/>
            </a:xfrm>
            <a:prstGeom prst="straightConnector1">
              <a:avLst/>
            </a:prstGeom>
            <a:noFill/>
            <a:ln cap="flat" cmpd="sng" w="9525">
              <a:solidFill>
                <a:schemeClr val="dk1"/>
              </a:solidFill>
              <a:prstDash val="solid"/>
              <a:round/>
              <a:headEnd len="med" w="med" type="none"/>
              <a:tailEnd len="med" w="med" type="triangle"/>
            </a:ln>
          </p:spPr>
        </p:cxnSp>
        <p:cxnSp>
          <p:nvCxnSpPr>
            <p:cNvPr id="835" name="Google Shape;835;p49"/>
            <p:cNvCxnSpPr/>
            <p:nvPr/>
          </p:nvCxnSpPr>
          <p:spPr>
            <a:xfrm>
              <a:off x="2064" y="1947"/>
              <a:ext cx="384" cy="0"/>
            </a:xfrm>
            <a:prstGeom prst="straightConnector1">
              <a:avLst/>
            </a:prstGeom>
            <a:noFill/>
            <a:ln cap="flat" cmpd="sng" w="9525">
              <a:solidFill>
                <a:schemeClr val="dk1"/>
              </a:solidFill>
              <a:prstDash val="solid"/>
              <a:round/>
              <a:headEnd len="med" w="med" type="none"/>
              <a:tailEnd len="med" w="med" type="triangle"/>
            </a:ln>
          </p:spPr>
        </p:cxnSp>
        <p:cxnSp>
          <p:nvCxnSpPr>
            <p:cNvPr id="836" name="Google Shape;836;p49"/>
            <p:cNvCxnSpPr/>
            <p:nvPr/>
          </p:nvCxnSpPr>
          <p:spPr>
            <a:xfrm flipH="1" rot="10800000">
              <a:off x="2016" y="2091"/>
              <a:ext cx="480" cy="528"/>
            </a:xfrm>
            <a:prstGeom prst="straightConnector1">
              <a:avLst/>
            </a:prstGeom>
            <a:noFill/>
            <a:ln cap="flat" cmpd="sng" w="9525">
              <a:solidFill>
                <a:schemeClr val="dk1"/>
              </a:solidFill>
              <a:prstDash val="solid"/>
              <a:round/>
              <a:headEnd len="med" w="med" type="none"/>
              <a:tailEnd len="med" w="med" type="triangle"/>
            </a:ln>
          </p:spPr>
        </p:cxnSp>
        <p:sp>
          <p:nvSpPr>
            <p:cNvPr id="837" name="Google Shape;837;p49"/>
            <p:cNvSpPr txBox="1"/>
            <p:nvPr/>
          </p:nvSpPr>
          <p:spPr>
            <a:xfrm>
              <a:off x="672" y="1824"/>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838" name="Google Shape;838;p49"/>
            <p:cNvSpPr txBox="1"/>
            <p:nvPr/>
          </p:nvSpPr>
          <p:spPr>
            <a:xfrm>
              <a:off x="1440" y="1680"/>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839" name="Google Shape;839;p49"/>
            <p:cNvSpPr txBox="1"/>
            <p:nvPr/>
          </p:nvSpPr>
          <p:spPr>
            <a:xfrm>
              <a:off x="2112" y="1680"/>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cxnSp>
          <p:nvCxnSpPr>
            <p:cNvPr id="840" name="Google Shape;840;p49"/>
            <p:cNvCxnSpPr/>
            <p:nvPr/>
          </p:nvCxnSpPr>
          <p:spPr>
            <a:xfrm flipH="1" rot="-5400000">
              <a:off x="1872" y="1179"/>
              <a:ext cx="8" cy="1256"/>
            </a:xfrm>
            <a:prstGeom prst="curvedConnector3">
              <a:avLst>
                <a:gd fmla="val -24372182" name="adj1"/>
              </a:avLst>
            </a:prstGeom>
            <a:noFill/>
            <a:ln cap="flat" cmpd="sng" w="9525">
              <a:solidFill>
                <a:schemeClr val="dk1"/>
              </a:solidFill>
              <a:prstDash val="solid"/>
              <a:round/>
              <a:headEnd len="med" w="med" type="none"/>
              <a:tailEnd len="med" w="med" type="triangle"/>
            </a:ln>
          </p:spPr>
        </p:cxnSp>
        <p:sp>
          <p:nvSpPr>
            <p:cNvPr id="841" name="Google Shape;841;p49"/>
            <p:cNvSpPr txBox="1"/>
            <p:nvPr/>
          </p:nvSpPr>
          <p:spPr>
            <a:xfrm>
              <a:off x="672" y="2544"/>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sp>
          <p:nvSpPr>
            <p:cNvPr id="842" name="Google Shape;842;p49"/>
            <p:cNvSpPr txBox="1"/>
            <p:nvPr/>
          </p:nvSpPr>
          <p:spPr>
            <a:xfrm>
              <a:off x="2208" y="2304"/>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sp>
          <p:nvSpPr>
            <p:cNvPr id="843" name="Google Shape;843;p49"/>
            <p:cNvSpPr txBox="1"/>
            <p:nvPr/>
          </p:nvSpPr>
          <p:spPr>
            <a:xfrm>
              <a:off x="1440" y="2736"/>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sp>
          <p:nvSpPr>
            <p:cNvPr id="844" name="Google Shape;844;p49"/>
            <p:cNvSpPr txBox="1"/>
            <p:nvPr/>
          </p:nvSpPr>
          <p:spPr>
            <a:xfrm>
              <a:off x="1728" y="1296"/>
              <a:ext cx="251"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Lucida Sans"/>
                  <a:ea typeface="Lucida Sans"/>
                  <a:cs typeface="Lucida Sans"/>
                  <a:sym typeface="Lucida Sans"/>
                </a:rPr>
                <a:t>ε</a:t>
              </a:r>
              <a:endParaRPr sz="3200">
                <a:solidFill>
                  <a:schemeClr val="dk1"/>
                </a:solidFill>
                <a:latin typeface="Lucida Sans"/>
                <a:ea typeface="Lucida Sans"/>
                <a:cs typeface="Lucida Sans"/>
                <a:sym typeface="Lucida Sans"/>
              </a:endParaRPr>
            </a:p>
          </p:txBody>
        </p:sp>
        <p:sp>
          <p:nvSpPr>
            <p:cNvPr id="845" name="Google Shape;845;p49"/>
            <p:cNvSpPr txBox="1"/>
            <p:nvPr/>
          </p:nvSpPr>
          <p:spPr>
            <a:xfrm>
              <a:off x="1008" y="2160"/>
              <a:ext cx="251"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Lucida Sans"/>
                  <a:ea typeface="Lucida Sans"/>
                  <a:cs typeface="Lucida Sans"/>
                  <a:sym typeface="Lucida Sans"/>
                </a:rPr>
                <a:t>ε</a:t>
              </a:r>
              <a:endParaRPr/>
            </a:p>
          </p:txBody>
        </p:sp>
        <p:sp>
          <p:nvSpPr>
            <p:cNvPr id="846" name="Google Shape;846;p49"/>
            <p:cNvSpPr txBox="1"/>
            <p:nvPr/>
          </p:nvSpPr>
          <p:spPr>
            <a:xfrm>
              <a:off x="1536" y="2256"/>
              <a:ext cx="251"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Lucida Sans"/>
                  <a:ea typeface="Lucida Sans"/>
                  <a:cs typeface="Lucida Sans"/>
                  <a:sym typeface="Lucida Sans"/>
                </a:rPr>
                <a:t>ε</a:t>
              </a:r>
              <a:endParaRPr/>
            </a:p>
          </p:txBody>
        </p:sp>
      </p:grpSp>
      <p:grpSp>
        <p:nvGrpSpPr>
          <p:cNvPr id="847" name="Google Shape;847;p49"/>
          <p:cNvGrpSpPr/>
          <p:nvPr/>
        </p:nvGrpSpPr>
        <p:grpSpPr>
          <a:xfrm>
            <a:off x="5693568" y="2493168"/>
            <a:ext cx="3148013" cy="2770188"/>
            <a:chOff x="3658" y="1104"/>
            <a:chExt cx="1983" cy="1745"/>
          </a:xfrm>
        </p:grpSpPr>
        <p:sp>
          <p:nvSpPr>
            <p:cNvPr id="848" name="Google Shape;848;p49"/>
            <p:cNvSpPr txBox="1"/>
            <p:nvPr/>
          </p:nvSpPr>
          <p:spPr>
            <a:xfrm>
              <a:off x="3936" y="1104"/>
              <a:ext cx="1705" cy="17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     0     1     </a:t>
              </a:r>
              <a:r>
                <a:rPr lang="en-US" sz="3200">
                  <a:solidFill>
                    <a:schemeClr val="dk1"/>
                  </a:solidFill>
                  <a:latin typeface="Lucida Sans"/>
                  <a:ea typeface="Lucida Sans"/>
                  <a:cs typeface="Lucida Sans"/>
                  <a:sym typeface="Lucida Sans"/>
                </a:rPr>
                <a:t>ε</a:t>
              </a:r>
              <a:endParaRPr sz="2400">
                <a:solidFill>
                  <a:schemeClr val="dk1"/>
                </a:solidFill>
                <a:latin typeface="Tahoma"/>
                <a:ea typeface="Tahoma"/>
                <a:cs typeface="Tahoma"/>
                <a:sym typeface="Tahoma"/>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A  {E}  {B}  </a:t>
              </a:r>
              <a:r>
                <a:rPr lang="en-US" sz="2400">
                  <a:solidFill>
                    <a:schemeClr val="dk1"/>
                  </a:solidFill>
                  <a:latin typeface="Lucida Sans"/>
                  <a:ea typeface="Lucida Sans"/>
                  <a:cs typeface="Lucida Sans"/>
                  <a:sym typeface="Lucida Sans"/>
                </a:rPr>
                <a:t>∅</a:t>
              </a:r>
              <a:endParaRPr sz="2400">
                <a:solidFill>
                  <a:schemeClr val="dk1"/>
                </a:solidFill>
                <a:latin typeface="Tahoma"/>
                <a:ea typeface="Tahoma"/>
                <a:cs typeface="Tahoma"/>
                <a:sym typeface="Tahoma"/>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B   </a:t>
              </a:r>
              <a:r>
                <a:rPr lang="en-US" sz="2400">
                  <a:solidFill>
                    <a:schemeClr val="dk1"/>
                  </a:solidFill>
                  <a:latin typeface="Lucida Sans"/>
                  <a:ea typeface="Lucida Sans"/>
                  <a:cs typeface="Lucida Sans"/>
                  <a:sym typeface="Lucida Sans"/>
                </a:rPr>
                <a:t>∅</a:t>
              </a:r>
              <a:r>
                <a:rPr lang="en-US" sz="2400">
                  <a:solidFill>
                    <a:schemeClr val="dk1"/>
                  </a:solidFill>
                  <a:latin typeface="Tahoma"/>
                  <a:ea typeface="Tahoma"/>
                  <a:cs typeface="Tahoma"/>
                  <a:sym typeface="Tahoma"/>
                </a:rPr>
                <a:t>   {C} {D}</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C   </a:t>
              </a:r>
              <a:r>
                <a:rPr lang="en-US" sz="2400">
                  <a:solidFill>
                    <a:schemeClr val="dk1"/>
                  </a:solidFill>
                  <a:latin typeface="Lucida Sans"/>
                  <a:ea typeface="Lucida Sans"/>
                  <a:cs typeface="Lucida Sans"/>
                  <a:sym typeface="Lucida Sans"/>
                </a:rPr>
                <a:t>∅   </a:t>
              </a:r>
              <a:r>
                <a:rPr lang="en-US" sz="2400">
                  <a:solidFill>
                    <a:schemeClr val="dk1"/>
                  </a:solidFill>
                  <a:latin typeface="Tahoma"/>
                  <a:ea typeface="Tahoma"/>
                  <a:cs typeface="Tahoma"/>
                  <a:sym typeface="Tahoma"/>
                </a:rPr>
                <a:t>{D}  </a:t>
              </a:r>
              <a:r>
                <a:rPr lang="en-US" sz="2400">
                  <a:solidFill>
                    <a:schemeClr val="dk1"/>
                  </a:solidFill>
                  <a:latin typeface="Lucida Sans"/>
                  <a:ea typeface="Lucida Sans"/>
                  <a:cs typeface="Lucida Sans"/>
                  <a:sym typeface="Lucida Sans"/>
                </a:rPr>
                <a:t>∅</a:t>
              </a:r>
              <a:endParaRPr sz="2400">
                <a:solidFill>
                  <a:schemeClr val="dk1"/>
                </a:solidFill>
                <a:latin typeface="Tahoma"/>
                <a:ea typeface="Tahoma"/>
                <a:cs typeface="Tahoma"/>
                <a:sym typeface="Tahoma"/>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D   </a:t>
              </a:r>
              <a:r>
                <a:rPr lang="en-US" sz="2400">
                  <a:solidFill>
                    <a:schemeClr val="dk1"/>
                  </a:solidFill>
                  <a:latin typeface="Lucida Sans"/>
                  <a:ea typeface="Lucida Sans"/>
                  <a:cs typeface="Lucida Sans"/>
                  <a:sym typeface="Lucida Sans"/>
                </a:rPr>
                <a:t>∅    ∅   ∅</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E   {F}   </a:t>
              </a:r>
              <a:r>
                <a:rPr lang="en-US" sz="2400">
                  <a:solidFill>
                    <a:schemeClr val="dk1"/>
                  </a:solidFill>
                  <a:latin typeface="Lucida Sans"/>
                  <a:ea typeface="Lucida Sans"/>
                  <a:cs typeface="Lucida Sans"/>
                  <a:sym typeface="Lucida Sans"/>
                </a:rPr>
                <a:t>∅</a:t>
              </a:r>
              <a:r>
                <a:rPr lang="en-US" sz="2400">
                  <a:solidFill>
                    <a:schemeClr val="dk1"/>
                  </a:solidFill>
                  <a:latin typeface="Tahoma"/>
                  <a:ea typeface="Tahoma"/>
                  <a:cs typeface="Tahoma"/>
                  <a:sym typeface="Tahoma"/>
                </a:rPr>
                <a:t>  {B, C}</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F   {D}   </a:t>
              </a:r>
              <a:r>
                <a:rPr lang="en-US" sz="2400">
                  <a:solidFill>
                    <a:schemeClr val="dk1"/>
                  </a:solidFill>
                  <a:latin typeface="Lucida Sans"/>
                  <a:ea typeface="Lucida Sans"/>
                  <a:cs typeface="Lucida Sans"/>
                  <a:sym typeface="Lucida Sans"/>
                </a:rPr>
                <a:t>∅  ∅</a:t>
              </a:r>
              <a:endParaRPr/>
            </a:p>
          </p:txBody>
        </p:sp>
        <p:cxnSp>
          <p:nvCxnSpPr>
            <p:cNvPr id="849" name="Google Shape;849;p49"/>
            <p:cNvCxnSpPr/>
            <p:nvPr/>
          </p:nvCxnSpPr>
          <p:spPr>
            <a:xfrm>
              <a:off x="3658" y="1536"/>
              <a:ext cx="192" cy="0"/>
            </a:xfrm>
            <a:prstGeom prst="straightConnector1">
              <a:avLst/>
            </a:prstGeom>
            <a:noFill/>
            <a:ln cap="flat" cmpd="sng" w="9525">
              <a:solidFill>
                <a:schemeClr val="dk1"/>
              </a:solidFill>
              <a:prstDash val="solid"/>
              <a:round/>
              <a:headEnd len="med" w="med" type="none"/>
              <a:tailEnd len="med" w="med" type="triangle"/>
            </a:ln>
          </p:spPr>
        </p:cxnSp>
        <p:sp>
          <p:nvSpPr>
            <p:cNvPr id="850" name="Google Shape;850;p49"/>
            <p:cNvSpPr txBox="1"/>
            <p:nvPr/>
          </p:nvSpPr>
          <p:spPr>
            <a:xfrm>
              <a:off x="3706" y="2112"/>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cxnSp>
          <p:nvCxnSpPr>
            <p:cNvPr id="851" name="Google Shape;851;p49"/>
            <p:cNvCxnSpPr/>
            <p:nvPr/>
          </p:nvCxnSpPr>
          <p:spPr>
            <a:xfrm>
              <a:off x="3802" y="1392"/>
              <a:ext cx="1632" cy="0"/>
            </a:xfrm>
            <a:prstGeom prst="straightConnector1">
              <a:avLst/>
            </a:prstGeom>
            <a:noFill/>
            <a:ln cap="flat" cmpd="sng" w="9525">
              <a:solidFill>
                <a:schemeClr val="dk1"/>
              </a:solidFill>
              <a:prstDash val="solid"/>
              <a:round/>
              <a:headEnd len="med" w="med" type="none"/>
              <a:tailEnd len="med" w="med" type="none"/>
            </a:ln>
          </p:spPr>
        </p:cxnSp>
        <p:cxnSp>
          <p:nvCxnSpPr>
            <p:cNvPr id="852" name="Google Shape;852;p49"/>
            <p:cNvCxnSpPr/>
            <p:nvPr/>
          </p:nvCxnSpPr>
          <p:spPr>
            <a:xfrm>
              <a:off x="4186" y="1200"/>
              <a:ext cx="0" cy="1632"/>
            </a:xfrm>
            <a:prstGeom prst="straightConnector1">
              <a:avLst/>
            </a:prstGeom>
            <a:noFill/>
            <a:ln cap="flat" cmpd="sng" w="9525">
              <a:solidFill>
                <a:schemeClr val="dk1"/>
              </a:solidFill>
              <a:prstDash val="solid"/>
              <a:round/>
              <a:headEnd len="med" w="med" type="none"/>
              <a:tailEnd len="med" w="med" type="none"/>
            </a:ln>
          </p:spPr>
        </p:cxnSp>
        <p:cxnSp>
          <p:nvCxnSpPr>
            <p:cNvPr id="853" name="Google Shape;853;p49"/>
            <p:cNvCxnSpPr/>
            <p:nvPr/>
          </p:nvCxnSpPr>
          <p:spPr>
            <a:xfrm>
              <a:off x="4618" y="1200"/>
              <a:ext cx="0" cy="1632"/>
            </a:xfrm>
            <a:prstGeom prst="straightConnector1">
              <a:avLst/>
            </a:prstGeom>
            <a:noFill/>
            <a:ln cap="flat" cmpd="sng" w="9525">
              <a:solidFill>
                <a:schemeClr val="dk1"/>
              </a:solidFill>
              <a:prstDash val="solid"/>
              <a:round/>
              <a:headEnd len="med" w="med" type="none"/>
              <a:tailEnd len="med" w="med" type="none"/>
            </a:ln>
          </p:spPr>
        </p:cxnSp>
        <p:cxnSp>
          <p:nvCxnSpPr>
            <p:cNvPr id="854" name="Google Shape;854;p49"/>
            <p:cNvCxnSpPr/>
            <p:nvPr/>
          </p:nvCxnSpPr>
          <p:spPr>
            <a:xfrm>
              <a:off x="5002" y="1200"/>
              <a:ext cx="0" cy="1632"/>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0"/>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861" name="Google Shape;861;p50"/>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Closure of States</a:t>
            </a:r>
            <a:endParaRPr/>
          </a:p>
        </p:txBody>
      </p:sp>
      <p:sp>
        <p:nvSpPr>
          <p:cNvPr id="862" name="Google Shape;862;p50"/>
          <p:cNvSpPr txBox="1"/>
          <p:nvPr>
            <p:ph idx="1" type="body"/>
          </p:nvPr>
        </p:nvSpPr>
        <p:spPr>
          <a:xfrm>
            <a:off x="685800" y="1541295"/>
            <a:ext cx="7772400" cy="5180180"/>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CL(q) = set of states you can reach from state q following only arcs labeled </a:t>
            </a:r>
            <a:r>
              <a:rPr lang="en-US">
                <a:latin typeface="Lucida Sans"/>
                <a:ea typeface="Lucida Sans"/>
                <a:cs typeface="Lucida Sans"/>
                <a:sym typeface="Lucida Sans"/>
              </a:rPr>
              <a:t>ε</a:t>
            </a:r>
            <a:r>
              <a:rPr lang="en-US"/>
              <a:t>.</a:t>
            </a:r>
            <a:endParaRPr/>
          </a:p>
          <a:p>
            <a:pPr indent="-346075" lvl="0" marL="346075" rtl="0" algn="l">
              <a:lnSpc>
                <a:spcPct val="85000"/>
              </a:lnSpc>
              <a:spcBef>
                <a:spcPts val="980"/>
              </a:spcBef>
              <a:spcAft>
                <a:spcPts val="0"/>
              </a:spcAft>
              <a:buSzPts val="1960"/>
              <a:buChar char="●"/>
            </a:pPr>
            <a:r>
              <a:rPr lang="en-US">
                <a:solidFill>
                  <a:srgbClr val="33CC33"/>
                </a:solidFill>
              </a:rPr>
              <a:t>Example</a:t>
            </a:r>
            <a:r>
              <a:rPr lang="en-US"/>
              <a:t>: CL(A) = {A};</a:t>
            </a:r>
            <a:endParaRPr/>
          </a:p>
          <a:p>
            <a:pPr indent="-346075" lvl="0" marL="346075" rtl="0" algn="l">
              <a:lnSpc>
                <a:spcPct val="85000"/>
              </a:lnSpc>
              <a:spcBef>
                <a:spcPts val="980"/>
              </a:spcBef>
              <a:spcAft>
                <a:spcPts val="0"/>
              </a:spcAft>
              <a:buSzPts val="1960"/>
              <a:buFont typeface="Arial"/>
              <a:buNone/>
            </a:pPr>
            <a:r>
              <a:rPr lang="en-US"/>
              <a:t>	CL(E) = {B, C, D, E}.</a:t>
            </a:r>
            <a:endParaRPr/>
          </a:p>
          <a:p>
            <a:pPr indent="-346075" lvl="0" marL="346075" rtl="0" algn="l">
              <a:lnSpc>
                <a:spcPct val="85000"/>
              </a:lnSpc>
              <a:spcBef>
                <a:spcPts val="980"/>
              </a:spcBef>
              <a:spcAft>
                <a:spcPts val="0"/>
              </a:spcAft>
              <a:buSzPts val="1960"/>
              <a:buFont typeface="Arial"/>
              <a:buNone/>
            </a:pPr>
            <a:r>
              <a:t/>
            </a:r>
            <a:endParaRPr/>
          </a:p>
          <a:p>
            <a:pPr indent="-346075" lvl="0" marL="346075" rtl="0" algn="l">
              <a:lnSpc>
                <a:spcPct val="85000"/>
              </a:lnSpc>
              <a:spcBef>
                <a:spcPts val="980"/>
              </a:spcBef>
              <a:spcAft>
                <a:spcPts val="0"/>
              </a:spcAft>
              <a:buSzPts val="1960"/>
              <a:buFont typeface="Arial"/>
              <a:buNone/>
            </a:pPr>
            <a:r>
              <a:t/>
            </a:r>
            <a:endParaRPr/>
          </a:p>
          <a:p>
            <a:pPr indent="-346075" lvl="0" marL="346075" rtl="0" algn="l">
              <a:lnSpc>
                <a:spcPct val="85000"/>
              </a:lnSpc>
              <a:spcBef>
                <a:spcPts val="980"/>
              </a:spcBef>
              <a:spcAft>
                <a:spcPts val="0"/>
              </a:spcAft>
              <a:buSzPts val="1960"/>
              <a:buFont typeface="Arial"/>
              <a:buNone/>
            </a:pPr>
            <a:r>
              <a:t/>
            </a:r>
            <a:endParaRPr/>
          </a:p>
          <a:p>
            <a:pPr indent="-346075" lvl="0" marL="346075" rtl="0" algn="l">
              <a:lnSpc>
                <a:spcPct val="85000"/>
              </a:lnSpc>
              <a:spcBef>
                <a:spcPts val="980"/>
              </a:spcBef>
              <a:spcAft>
                <a:spcPts val="0"/>
              </a:spcAft>
              <a:buSzPts val="1960"/>
              <a:buChar char="●"/>
            </a:pPr>
            <a:r>
              <a:rPr lang="en-US"/>
              <a:t>Closure of a set of states = union of the closure of each state. </a:t>
            </a:r>
            <a:endParaRPr/>
          </a:p>
          <a:p>
            <a:pPr indent="-346075" lvl="0" marL="346075" rtl="0" algn="l">
              <a:lnSpc>
                <a:spcPct val="85000"/>
              </a:lnSpc>
              <a:spcBef>
                <a:spcPts val="980"/>
              </a:spcBef>
              <a:spcAft>
                <a:spcPts val="0"/>
              </a:spcAft>
              <a:buSzPts val="1960"/>
              <a:buChar char="●"/>
            </a:pPr>
            <a:r>
              <a:rPr lang="en-US"/>
              <a:t>Can be computed by doing a depth-first search that just follows ε-transitions.</a:t>
            </a:r>
            <a:endParaRPr/>
          </a:p>
        </p:txBody>
      </p:sp>
      <p:grpSp>
        <p:nvGrpSpPr>
          <p:cNvPr id="863" name="Google Shape;863;p50"/>
          <p:cNvGrpSpPr/>
          <p:nvPr/>
        </p:nvGrpSpPr>
        <p:grpSpPr>
          <a:xfrm>
            <a:off x="4424855" y="2241572"/>
            <a:ext cx="3888828" cy="2698126"/>
            <a:chOff x="240" y="1296"/>
            <a:chExt cx="2592" cy="1805"/>
          </a:xfrm>
        </p:grpSpPr>
        <p:sp>
          <p:nvSpPr>
            <p:cNvPr id="864" name="Google Shape;864;p50"/>
            <p:cNvSpPr/>
            <p:nvPr/>
          </p:nvSpPr>
          <p:spPr>
            <a:xfrm>
              <a:off x="1777" y="1824"/>
              <a:ext cx="287"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C</a:t>
              </a:r>
              <a:endParaRPr/>
            </a:p>
          </p:txBody>
        </p:sp>
        <p:sp>
          <p:nvSpPr>
            <p:cNvPr id="865" name="Google Shape;865;p50"/>
            <p:cNvSpPr/>
            <p:nvPr/>
          </p:nvSpPr>
          <p:spPr>
            <a:xfrm>
              <a:off x="1104" y="2592"/>
              <a:ext cx="288" cy="289"/>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E</a:t>
              </a:r>
              <a:endParaRPr/>
            </a:p>
          </p:txBody>
        </p:sp>
        <p:sp>
          <p:nvSpPr>
            <p:cNvPr id="866" name="Google Shape;866;p50"/>
            <p:cNvSpPr/>
            <p:nvPr/>
          </p:nvSpPr>
          <p:spPr>
            <a:xfrm>
              <a:off x="1777" y="2592"/>
              <a:ext cx="287" cy="289"/>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F</a:t>
              </a:r>
              <a:endParaRPr/>
            </a:p>
          </p:txBody>
        </p:sp>
        <p:sp>
          <p:nvSpPr>
            <p:cNvPr id="867" name="Google Shape;867;p50"/>
            <p:cNvSpPr/>
            <p:nvPr/>
          </p:nvSpPr>
          <p:spPr>
            <a:xfrm>
              <a:off x="431" y="2208"/>
              <a:ext cx="287"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A</a:t>
              </a:r>
              <a:endParaRPr/>
            </a:p>
          </p:txBody>
        </p:sp>
        <p:sp>
          <p:nvSpPr>
            <p:cNvPr id="868" name="Google Shape;868;p50"/>
            <p:cNvSpPr/>
            <p:nvPr/>
          </p:nvSpPr>
          <p:spPr>
            <a:xfrm>
              <a:off x="1104" y="1824"/>
              <a:ext cx="288"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B</a:t>
              </a:r>
              <a:endParaRPr/>
            </a:p>
          </p:txBody>
        </p:sp>
        <p:sp>
          <p:nvSpPr>
            <p:cNvPr id="869" name="Google Shape;869;p50"/>
            <p:cNvSpPr/>
            <p:nvPr/>
          </p:nvSpPr>
          <p:spPr>
            <a:xfrm>
              <a:off x="2496" y="1824"/>
              <a:ext cx="288" cy="28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D</a:t>
              </a:r>
              <a:endParaRPr/>
            </a:p>
          </p:txBody>
        </p:sp>
        <p:sp>
          <p:nvSpPr>
            <p:cNvPr id="870" name="Google Shape;870;p50"/>
            <p:cNvSpPr/>
            <p:nvPr/>
          </p:nvSpPr>
          <p:spPr>
            <a:xfrm>
              <a:off x="2448" y="1776"/>
              <a:ext cx="384" cy="38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871" name="Google Shape;871;p50"/>
            <p:cNvCxnSpPr/>
            <p:nvPr/>
          </p:nvCxnSpPr>
          <p:spPr>
            <a:xfrm>
              <a:off x="240" y="2331"/>
              <a:ext cx="191" cy="0"/>
            </a:xfrm>
            <a:prstGeom prst="straightConnector1">
              <a:avLst/>
            </a:prstGeom>
            <a:noFill/>
            <a:ln cap="flat" cmpd="sng" w="9525">
              <a:solidFill>
                <a:schemeClr val="dk1"/>
              </a:solidFill>
              <a:prstDash val="solid"/>
              <a:round/>
              <a:headEnd len="med" w="med" type="none"/>
              <a:tailEnd len="med" w="med" type="triangle"/>
            </a:ln>
          </p:spPr>
        </p:cxnSp>
        <p:cxnSp>
          <p:nvCxnSpPr>
            <p:cNvPr id="872" name="Google Shape;872;p50"/>
            <p:cNvCxnSpPr/>
            <p:nvPr/>
          </p:nvCxnSpPr>
          <p:spPr>
            <a:xfrm flipH="1" rot="10800000">
              <a:off x="672" y="1947"/>
              <a:ext cx="432" cy="288"/>
            </a:xfrm>
            <a:prstGeom prst="straightConnector1">
              <a:avLst/>
            </a:prstGeom>
            <a:noFill/>
            <a:ln cap="flat" cmpd="sng" w="9525">
              <a:solidFill>
                <a:schemeClr val="dk1"/>
              </a:solidFill>
              <a:prstDash val="solid"/>
              <a:round/>
              <a:headEnd len="med" w="med" type="none"/>
              <a:tailEnd len="med" w="med" type="triangle"/>
            </a:ln>
          </p:spPr>
        </p:cxnSp>
        <p:cxnSp>
          <p:nvCxnSpPr>
            <p:cNvPr id="873" name="Google Shape;873;p50"/>
            <p:cNvCxnSpPr/>
            <p:nvPr/>
          </p:nvCxnSpPr>
          <p:spPr>
            <a:xfrm>
              <a:off x="672" y="2427"/>
              <a:ext cx="432" cy="288"/>
            </a:xfrm>
            <a:prstGeom prst="straightConnector1">
              <a:avLst/>
            </a:prstGeom>
            <a:noFill/>
            <a:ln cap="flat" cmpd="sng" w="9525">
              <a:solidFill>
                <a:schemeClr val="dk1"/>
              </a:solidFill>
              <a:prstDash val="solid"/>
              <a:round/>
              <a:headEnd len="med" w="med" type="none"/>
              <a:tailEnd len="med" w="med" type="triangle"/>
            </a:ln>
          </p:spPr>
        </p:cxnSp>
        <p:cxnSp>
          <p:nvCxnSpPr>
            <p:cNvPr id="874" name="Google Shape;874;p50"/>
            <p:cNvCxnSpPr/>
            <p:nvPr/>
          </p:nvCxnSpPr>
          <p:spPr>
            <a:xfrm>
              <a:off x="1392" y="1947"/>
              <a:ext cx="384" cy="0"/>
            </a:xfrm>
            <a:prstGeom prst="straightConnector1">
              <a:avLst/>
            </a:prstGeom>
            <a:noFill/>
            <a:ln cap="flat" cmpd="sng" w="9525">
              <a:solidFill>
                <a:schemeClr val="dk1"/>
              </a:solidFill>
              <a:prstDash val="solid"/>
              <a:round/>
              <a:headEnd len="med" w="med" type="none"/>
              <a:tailEnd len="med" w="med" type="triangle"/>
            </a:ln>
          </p:spPr>
        </p:cxnSp>
        <p:cxnSp>
          <p:nvCxnSpPr>
            <p:cNvPr id="875" name="Google Shape;875;p50"/>
            <p:cNvCxnSpPr/>
            <p:nvPr/>
          </p:nvCxnSpPr>
          <p:spPr>
            <a:xfrm rot="10800000">
              <a:off x="1248" y="2091"/>
              <a:ext cx="0" cy="480"/>
            </a:xfrm>
            <a:prstGeom prst="straightConnector1">
              <a:avLst/>
            </a:prstGeom>
            <a:noFill/>
            <a:ln cap="flat" cmpd="sng" w="9525">
              <a:solidFill>
                <a:schemeClr val="dk1"/>
              </a:solidFill>
              <a:prstDash val="solid"/>
              <a:round/>
              <a:headEnd len="med" w="med" type="none"/>
              <a:tailEnd len="med" w="med" type="triangle"/>
            </a:ln>
          </p:spPr>
        </p:cxnSp>
        <p:cxnSp>
          <p:nvCxnSpPr>
            <p:cNvPr id="876" name="Google Shape;876;p50"/>
            <p:cNvCxnSpPr/>
            <p:nvPr/>
          </p:nvCxnSpPr>
          <p:spPr>
            <a:xfrm flipH="1" rot="10800000">
              <a:off x="1345" y="2043"/>
              <a:ext cx="480" cy="575"/>
            </a:xfrm>
            <a:prstGeom prst="straightConnector1">
              <a:avLst/>
            </a:prstGeom>
            <a:noFill/>
            <a:ln cap="flat" cmpd="sng" w="9525">
              <a:solidFill>
                <a:schemeClr val="dk1"/>
              </a:solidFill>
              <a:prstDash val="solid"/>
              <a:round/>
              <a:headEnd len="med" w="med" type="none"/>
              <a:tailEnd len="med" w="med" type="triangle"/>
            </a:ln>
          </p:spPr>
        </p:cxnSp>
        <p:cxnSp>
          <p:nvCxnSpPr>
            <p:cNvPr id="877" name="Google Shape;877;p50"/>
            <p:cNvCxnSpPr/>
            <p:nvPr/>
          </p:nvCxnSpPr>
          <p:spPr>
            <a:xfrm>
              <a:off x="1392" y="2715"/>
              <a:ext cx="384" cy="0"/>
            </a:xfrm>
            <a:prstGeom prst="straightConnector1">
              <a:avLst/>
            </a:prstGeom>
            <a:noFill/>
            <a:ln cap="flat" cmpd="sng" w="9525">
              <a:solidFill>
                <a:schemeClr val="dk1"/>
              </a:solidFill>
              <a:prstDash val="solid"/>
              <a:round/>
              <a:headEnd len="med" w="med" type="none"/>
              <a:tailEnd len="med" w="med" type="triangle"/>
            </a:ln>
          </p:spPr>
        </p:cxnSp>
        <p:cxnSp>
          <p:nvCxnSpPr>
            <p:cNvPr id="878" name="Google Shape;878;p50"/>
            <p:cNvCxnSpPr/>
            <p:nvPr/>
          </p:nvCxnSpPr>
          <p:spPr>
            <a:xfrm>
              <a:off x="2064" y="1947"/>
              <a:ext cx="384" cy="0"/>
            </a:xfrm>
            <a:prstGeom prst="straightConnector1">
              <a:avLst/>
            </a:prstGeom>
            <a:noFill/>
            <a:ln cap="flat" cmpd="sng" w="9525">
              <a:solidFill>
                <a:schemeClr val="dk1"/>
              </a:solidFill>
              <a:prstDash val="solid"/>
              <a:round/>
              <a:headEnd len="med" w="med" type="none"/>
              <a:tailEnd len="med" w="med" type="triangle"/>
            </a:ln>
          </p:spPr>
        </p:cxnSp>
        <p:cxnSp>
          <p:nvCxnSpPr>
            <p:cNvPr id="879" name="Google Shape;879;p50"/>
            <p:cNvCxnSpPr/>
            <p:nvPr/>
          </p:nvCxnSpPr>
          <p:spPr>
            <a:xfrm flipH="1" rot="10800000">
              <a:off x="2016" y="2091"/>
              <a:ext cx="480" cy="527"/>
            </a:xfrm>
            <a:prstGeom prst="straightConnector1">
              <a:avLst/>
            </a:prstGeom>
            <a:noFill/>
            <a:ln cap="flat" cmpd="sng" w="9525">
              <a:solidFill>
                <a:schemeClr val="dk1"/>
              </a:solidFill>
              <a:prstDash val="solid"/>
              <a:round/>
              <a:headEnd len="med" w="med" type="none"/>
              <a:tailEnd len="med" w="med" type="triangle"/>
            </a:ln>
          </p:spPr>
        </p:cxnSp>
        <p:sp>
          <p:nvSpPr>
            <p:cNvPr id="880" name="Google Shape;880;p50"/>
            <p:cNvSpPr txBox="1"/>
            <p:nvPr/>
          </p:nvSpPr>
          <p:spPr>
            <a:xfrm>
              <a:off x="672" y="1824"/>
              <a:ext cx="271"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881" name="Google Shape;881;p50"/>
            <p:cNvSpPr txBox="1"/>
            <p:nvPr/>
          </p:nvSpPr>
          <p:spPr>
            <a:xfrm>
              <a:off x="1440" y="1680"/>
              <a:ext cx="271"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sp>
          <p:nvSpPr>
            <p:cNvPr id="882" name="Google Shape;882;p50"/>
            <p:cNvSpPr txBox="1"/>
            <p:nvPr/>
          </p:nvSpPr>
          <p:spPr>
            <a:xfrm>
              <a:off x="2112" y="1680"/>
              <a:ext cx="271"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cxnSp>
          <p:nvCxnSpPr>
            <p:cNvPr id="883" name="Google Shape;883;p50"/>
            <p:cNvCxnSpPr/>
            <p:nvPr/>
          </p:nvCxnSpPr>
          <p:spPr>
            <a:xfrm flipH="1" rot="-5400000">
              <a:off x="1872" y="1178"/>
              <a:ext cx="9" cy="1258"/>
            </a:xfrm>
            <a:prstGeom prst="curvedConnector3">
              <a:avLst>
                <a:gd fmla="val -22277910" name="adj1"/>
              </a:avLst>
            </a:prstGeom>
            <a:noFill/>
            <a:ln cap="flat" cmpd="sng" w="9525">
              <a:solidFill>
                <a:schemeClr val="dk1"/>
              </a:solidFill>
              <a:prstDash val="solid"/>
              <a:round/>
              <a:headEnd len="med" w="med" type="none"/>
              <a:tailEnd len="med" w="med" type="triangle"/>
            </a:ln>
          </p:spPr>
        </p:cxnSp>
        <p:sp>
          <p:nvSpPr>
            <p:cNvPr id="884" name="Google Shape;884;p50"/>
            <p:cNvSpPr txBox="1"/>
            <p:nvPr/>
          </p:nvSpPr>
          <p:spPr>
            <a:xfrm>
              <a:off x="672" y="2544"/>
              <a:ext cx="271"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sp>
          <p:nvSpPr>
            <p:cNvPr id="885" name="Google Shape;885;p50"/>
            <p:cNvSpPr txBox="1"/>
            <p:nvPr/>
          </p:nvSpPr>
          <p:spPr>
            <a:xfrm>
              <a:off x="2207" y="2304"/>
              <a:ext cx="271"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sp>
          <p:nvSpPr>
            <p:cNvPr id="886" name="Google Shape;886;p50"/>
            <p:cNvSpPr txBox="1"/>
            <p:nvPr/>
          </p:nvSpPr>
          <p:spPr>
            <a:xfrm>
              <a:off x="1440" y="2736"/>
              <a:ext cx="271"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sp>
          <p:nvSpPr>
            <p:cNvPr id="887" name="Google Shape;887;p50"/>
            <p:cNvSpPr txBox="1"/>
            <p:nvPr/>
          </p:nvSpPr>
          <p:spPr>
            <a:xfrm>
              <a:off x="1729" y="1296"/>
              <a:ext cx="308" cy="4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Lucida Sans"/>
                  <a:ea typeface="Lucida Sans"/>
                  <a:cs typeface="Lucida Sans"/>
                  <a:sym typeface="Lucida Sans"/>
                </a:rPr>
                <a:t>ε</a:t>
              </a:r>
              <a:endParaRPr/>
            </a:p>
          </p:txBody>
        </p:sp>
        <p:sp>
          <p:nvSpPr>
            <p:cNvPr id="888" name="Google Shape;888;p50"/>
            <p:cNvSpPr txBox="1"/>
            <p:nvPr/>
          </p:nvSpPr>
          <p:spPr>
            <a:xfrm>
              <a:off x="1008" y="2160"/>
              <a:ext cx="308" cy="4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Lucida Sans"/>
                  <a:ea typeface="Lucida Sans"/>
                  <a:cs typeface="Lucida Sans"/>
                  <a:sym typeface="Lucida Sans"/>
                </a:rPr>
                <a:t>ε</a:t>
              </a:r>
              <a:endParaRPr/>
            </a:p>
          </p:txBody>
        </p:sp>
        <p:sp>
          <p:nvSpPr>
            <p:cNvPr id="889" name="Google Shape;889;p50"/>
            <p:cNvSpPr txBox="1"/>
            <p:nvPr/>
          </p:nvSpPr>
          <p:spPr>
            <a:xfrm>
              <a:off x="1536" y="2256"/>
              <a:ext cx="308" cy="4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Lucida Sans"/>
                  <a:ea typeface="Lucida Sans"/>
                  <a:cs typeface="Lucida Sans"/>
                  <a:sym typeface="Lucida Sans"/>
                </a:rPr>
                <a:t>ε</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1"/>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896" name="Google Shape;896;p51"/>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Equivalence of NFA and </a:t>
            </a:r>
            <a:r>
              <a:rPr lang="en-US">
                <a:latin typeface="Lucida Sans"/>
                <a:ea typeface="Lucida Sans"/>
                <a:cs typeface="Lucida Sans"/>
                <a:sym typeface="Lucida Sans"/>
              </a:rPr>
              <a:t>ε</a:t>
            </a:r>
            <a:r>
              <a:rPr lang="en-US"/>
              <a:t>-NFA</a:t>
            </a:r>
            <a:endParaRPr/>
          </a:p>
        </p:txBody>
      </p:sp>
      <p:sp>
        <p:nvSpPr>
          <p:cNvPr id="897" name="Google Shape;897;p51"/>
          <p:cNvSpPr txBox="1"/>
          <p:nvPr>
            <p:ph idx="1" type="body"/>
          </p:nvPr>
        </p:nvSpPr>
        <p:spPr>
          <a:xfrm>
            <a:off x="425450" y="2205659"/>
            <a:ext cx="8293100" cy="3525763"/>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Every NFA </a:t>
            </a:r>
            <a:r>
              <a:rPr lang="en-US">
                <a:solidFill>
                  <a:srgbClr val="33CC33"/>
                </a:solidFill>
              </a:rPr>
              <a:t>is</a:t>
            </a:r>
            <a:r>
              <a:rPr lang="en-US"/>
              <a:t> an </a:t>
            </a:r>
            <a:r>
              <a:rPr lang="en-US">
                <a:latin typeface="Lucida Sans"/>
                <a:ea typeface="Lucida Sans"/>
                <a:cs typeface="Lucida Sans"/>
                <a:sym typeface="Lucida Sans"/>
              </a:rPr>
              <a:t>ε</a:t>
            </a:r>
            <a:r>
              <a:rPr lang="en-US"/>
              <a:t>-NFA.</a:t>
            </a:r>
            <a:endParaRPr/>
          </a:p>
          <a:p>
            <a:pPr indent="-280988" lvl="1" marL="741363" rtl="0" algn="l">
              <a:lnSpc>
                <a:spcPct val="85000"/>
              </a:lnSpc>
              <a:spcBef>
                <a:spcPts val="875"/>
              </a:spcBef>
              <a:spcAft>
                <a:spcPts val="0"/>
              </a:spcAft>
              <a:buSzPts val="1750"/>
              <a:buChar char="○"/>
            </a:pPr>
            <a:r>
              <a:rPr lang="en-US"/>
              <a:t>It just has no transitions on </a:t>
            </a:r>
            <a:r>
              <a:rPr lang="en-US">
                <a:latin typeface="Lucida Sans"/>
                <a:ea typeface="Lucida Sans"/>
                <a:cs typeface="Lucida Sans"/>
                <a:sym typeface="Lucida Sans"/>
              </a:rPr>
              <a:t>ε</a:t>
            </a:r>
            <a:r>
              <a:rPr lang="en-US"/>
              <a:t>.</a:t>
            </a:r>
            <a:endParaRPr/>
          </a:p>
          <a:p>
            <a:pPr indent="-346075" lvl="0" marL="346075" rtl="0" algn="l">
              <a:lnSpc>
                <a:spcPct val="85000"/>
              </a:lnSpc>
              <a:spcBef>
                <a:spcPts val="980"/>
              </a:spcBef>
              <a:spcAft>
                <a:spcPts val="0"/>
              </a:spcAft>
              <a:buSzPts val="1960"/>
              <a:buChar char="●"/>
            </a:pPr>
            <a:r>
              <a:rPr lang="en-US"/>
              <a:t>The converse requires us to take an </a:t>
            </a:r>
            <a:r>
              <a:rPr lang="en-US">
                <a:latin typeface="Lucida Sans"/>
                <a:ea typeface="Lucida Sans"/>
                <a:cs typeface="Lucida Sans"/>
                <a:sym typeface="Lucida Sans"/>
              </a:rPr>
              <a:t>ε</a:t>
            </a:r>
            <a:r>
              <a:rPr lang="en-US"/>
              <a:t>-NFA with m states and construct an NFA that accepts the same language (also with m states).</a:t>
            </a:r>
            <a:endParaRPr/>
          </a:p>
          <a:p>
            <a:pPr indent="-346075" lvl="0" marL="346075" rtl="0" algn="l">
              <a:lnSpc>
                <a:spcPct val="85000"/>
              </a:lnSpc>
              <a:spcBef>
                <a:spcPts val="980"/>
              </a:spcBef>
              <a:spcAft>
                <a:spcPts val="0"/>
              </a:spcAft>
              <a:buSzPts val="1960"/>
              <a:buChar char="●"/>
            </a:pPr>
            <a:r>
              <a:rPr lang="en-US"/>
              <a:t>We do so by combining </a:t>
            </a:r>
            <a:r>
              <a:rPr lang="en-US">
                <a:latin typeface="Lucida Sans"/>
                <a:ea typeface="Lucida Sans"/>
                <a:cs typeface="Lucida Sans"/>
                <a:sym typeface="Lucida Sans"/>
              </a:rPr>
              <a:t>ε</a:t>
            </a:r>
            <a:r>
              <a:rPr lang="en-US"/>
              <a:t>–transitions with the next transition on a real input.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52"/>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904" name="Google Shape;904;p52"/>
          <p:cNvSpPr txBox="1"/>
          <p:nvPr>
            <p:ph type="title"/>
          </p:nvPr>
        </p:nvSpPr>
        <p:spPr>
          <a:xfrm>
            <a:off x="0" y="609600"/>
            <a:ext cx="9144000" cy="11430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Picture of </a:t>
            </a:r>
            <a:r>
              <a:rPr lang="en-US">
                <a:latin typeface="Lucida Sans"/>
                <a:ea typeface="Lucida Sans"/>
                <a:cs typeface="Lucida Sans"/>
                <a:sym typeface="Lucida Sans"/>
              </a:rPr>
              <a:t>ε</a:t>
            </a:r>
            <a:r>
              <a:rPr lang="en-US"/>
              <a:t>-Transition Removal</a:t>
            </a:r>
            <a:endParaRPr/>
          </a:p>
        </p:txBody>
      </p:sp>
      <p:sp>
        <p:nvSpPr>
          <p:cNvPr id="905" name="Google Shape;905;p52"/>
          <p:cNvSpPr/>
          <p:nvPr/>
        </p:nvSpPr>
        <p:spPr>
          <a:xfrm>
            <a:off x="2209800" y="2895600"/>
            <a:ext cx="1143000" cy="2133600"/>
          </a:xfrm>
          <a:custGeom>
            <a:rect b="b" l="l" r="r" t="t"/>
            <a:pathLst>
              <a:path extrusionOk="0" h="1152" w="720">
                <a:moveTo>
                  <a:pt x="0" y="672"/>
                </a:moveTo>
                <a:lnTo>
                  <a:pt x="720" y="0"/>
                </a:lnTo>
                <a:lnTo>
                  <a:pt x="720" y="1152"/>
                </a:lnTo>
                <a:lnTo>
                  <a:pt x="0" y="672"/>
                </a:lnTo>
                <a:close/>
              </a:path>
            </a:pathLst>
          </a:custGeom>
          <a:solidFill>
            <a:srgbClr val="FFFF99">
              <a:alpha val="49803"/>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906" name="Google Shape;906;p52"/>
          <p:cNvSpPr txBox="1"/>
          <p:nvPr/>
        </p:nvSpPr>
        <p:spPr>
          <a:xfrm>
            <a:off x="1066800" y="4800600"/>
            <a:ext cx="1651000"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Transitions</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on </a:t>
            </a:r>
            <a:r>
              <a:rPr lang="en-US" sz="2400">
                <a:solidFill>
                  <a:schemeClr val="dk1"/>
                </a:solidFill>
                <a:latin typeface="Lucida Sans"/>
                <a:ea typeface="Lucida Sans"/>
                <a:cs typeface="Lucida Sans"/>
                <a:sym typeface="Lucida Sans"/>
              </a:rPr>
              <a:t>ε</a:t>
            </a:r>
            <a:endParaRPr/>
          </a:p>
        </p:txBody>
      </p:sp>
      <p:cxnSp>
        <p:nvCxnSpPr>
          <p:cNvPr id="907" name="Google Shape;907;p52"/>
          <p:cNvCxnSpPr/>
          <p:nvPr/>
        </p:nvCxnSpPr>
        <p:spPr>
          <a:xfrm>
            <a:off x="3352800" y="2895600"/>
            <a:ext cx="990600" cy="0"/>
          </a:xfrm>
          <a:prstGeom prst="straightConnector1">
            <a:avLst/>
          </a:prstGeom>
          <a:noFill/>
          <a:ln cap="flat" cmpd="sng" w="9525">
            <a:solidFill>
              <a:schemeClr val="dk1"/>
            </a:solidFill>
            <a:prstDash val="solid"/>
            <a:round/>
            <a:headEnd len="med" w="med" type="none"/>
            <a:tailEnd len="med" w="med" type="triangle"/>
          </a:ln>
        </p:spPr>
      </p:cxnSp>
      <p:cxnSp>
        <p:nvCxnSpPr>
          <p:cNvPr id="908" name="Google Shape;908;p52"/>
          <p:cNvCxnSpPr/>
          <p:nvPr/>
        </p:nvCxnSpPr>
        <p:spPr>
          <a:xfrm>
            <a:off x="3352800" y="3733800"/>
            <a:ext cx="990600" cy="0"/>
          </a:xfrm>
          <a:prstGeom prst="straightConnector1">
            <a:avLst/>
          </a:prstGeom>
          <a:noFill/>
          <a:ln cap="flat" cmpd="sng" w="9525">
            <a:solidFill>
              <a:schemeClr val="dk1"/>
            </a:solidFill>
            <a:prstDash val="solid"/>
            <a:round/>
            <a:headEnd len="med" w="med" type="none"/>
            <a:tailEnd len="med" w="med" type="triangle"/>
          </a:ln>
        </p:spPr>
      </p:cxnSp>
      <p:cxnSp>
        <p:nvCxnSpPr>
          <p:cNvPr id="909" name="Google Shape;909;p52"/>
          <p:cNvCxnSpPr/>
          <p:nvPr/>
        </p:nvCxnSpPr>
        <p:spPr>
          <a:xfrm>
            <a:off x="3352800" y="4953000"/>
            <a:ext cx="990600" cy="0"/>
          </a:xfrm>
          <a:prstGeom prst="straightConnector1">
            <a:avLst/>
          </a:prstGeom>
          <a:noFill/>
          <a:ln cap="flat" cmpd="sng" w="9525">
            <a:solidFill>
              <a:schemeClr val="dk1"/>
            </a:solidFill>
            <a:prstDash val="solid"/>
            <a:round/>
            <a:headEnd len="med" w="med" type="none"/>
            <a:tailEnd len="med" w="med" type="triangle"/>
          </a:ln>
        </p:spPr>
      </p:cxnSp>
      <p:sp>
        <p:nvSpPr>
          <p:cNvPr id="910" name="Google Shape;910;p52"/>
          <p:cNvSpPr txBox="1"/>
          <p:nvPr/>
        </p:nvSpPr>
        <p:spPr>
          <a:xfrm>
            <a:off x="3657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a:t>
            </a:r>
            <a:endParaRPr/>
          </a:p>
        </p:txBody>
      </p:sp>
      <p:sp>
        <p:nvSpPr>
          <p:cNvPr id="911" name="Google Shape;911;p52"/>
          <p:cNvSpPr txBox="1"/>
          <p:nvPr/>
        </p:nvSpPr>
        <p:spPr>
          <a:xfrm>
            <a:off x="36576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a:t>
            </a:r>
            <a:endParaRPr/>
          </a:p>
        </p:txBody>
      </p:sp>
      <p:sp>
        <p:nvSpPr>
          <p:cNvPr id="912" name="Google Shape;912;p52"/>
          <p:cNvSpPr txBox="1"/>
          <p:nvPr/>
        </p:nvSpPr>
        <p:spPr>
          <a:xfrm>
            <a:off x="3657600" y="44958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a:t>
            </a:r>
            <a:endParaRPr/>
          </a:p>
        </p:txBody>
      </p:sp>
      <p:sp>
        <p:nvSpPr>
          <p:cNvPr id="913" name="Google Shape;913;p52"/>
          <p:cNvSpPr/>
          <p:nvPr/>
        </p:nvSpPr>
        <p:spPr>
          <a:xfrm>
            <a:off x="4343400" y="2438400"/>
            <a:ext cx="990600" cy="762000"/>
          </a:xfrm>
          <a:custGeom>
            <a:rect b="b" l="l" r="r" t="t"/>
            <a:pathLst>
              <a:path extrusionOk="0" h="480" w="624">
                <a:moveTo>
                  <a:pt x="0" y="288"/>
                </a:moveTo>
                <a:lnTo>
                  <a:pt x="624" y="0"/>
                </a:lnTo>
                <a:lnTo>
                  <a:pt x="624" y="480"/>
                </a:lnTo>
                <a:lnTo>
                  <a:pt x="0" y="288"/>
                </a:lnTo>
                <a:close/>
              </a:path>
            </a:pathLst>
          </a:custGeom>
          <a:solidFill>
            <a:srgbClr val="FFCC99">
              <a:alpha val="49803"/>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914" name="Google Shape;914;p52"/>
          <p:cNvSpPr/>
          <p:nvPr/>
        </p:nvSpPr>
        <p:spPr>
          <a:xfrm>
            <a:off x="4343400" y="3276600"/>
            <a:ext cx="990600" cy="762000"/>
          </a:xfrm>
          <a:custGeom>
            <a:rect b="b" l="l" r="r" t="t"/>
            <a:pathLst>
              <a:path extrusionOk="0" h="480" w="624">
                <a:moveTo>
                  <a:pt x="0" y="288"/>
                </a:moveTo>
                <a:lnTo>
                  <a:pt x="624" y="0"/>
                </a:lnTo>
                <a:lnTo>
                  <a:pt x="624" y="480"/>
                </a:lnTo>
                <a:lnTo>
                  <a:pt x="0" y="288"/>
                </a:lnTo>
                <a:close/>
              </a:path>
            </a:pathLst>
          </a:custGeom>
          <a:solidFill>
            <a:srgbClr val="FFCC99">
              <a:alpha val="49803"/>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915" name="Google Shape;915;p52"/>
          <p:cNvSpPr/>
          <p:nvPr/>
        </p:nvSpPr>
        <p:spPr>
          <a:xfrm>
            <a:off x="4343400" y="4495800"/>
            <a:ext cx="990600" cy="762000"/>
          </a:xfrm>
          <a:custGeom>
            <a:rect b="b" l="l" r="r" t="t"/>
            <a:pathLst>
              <a:path extrusionOk="0" h="480" w="624">
                <a:moveTo>
                  <a:pt x="0" y="288"/>
                </a:moveTo>
                <a:lnTo>
                  <a:pt x="624" y="0"/>
                </a:lnTo>
                <a:lnTo>
                  <a:pt x="624" y="480"/>
                </a:lnTo>
                <a:lnTo>
                  <a:pt x="0" y="288"/>
                </a:lnTo>
                <a:close/>
              </a:path>
            </a:pathLst>
          </a:custGeom>
          <a:solidFill>
            <a:srgbClr val="FFCC99">
              <a:alpha val="49803"/>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916" name="Google Shape;916;p52"/>
          <p:cNvSpPr txBox="1"/>
          <p:nvPr/>
        </p:nvSpPr>
        <p:spPr>
          <a:xfrm>
            <a:off x="4495800" y="5410200"/>
            <a:ext cx="1651000"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Transitions</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on </a:t>
            </a:r>
            <a:r>
              <a:rPr lang="en-US" sz="2400">
                <a:solidFill>
                  <a:schemeClr val="dk1"/>
                </a:solidFill>
                <a:latin typeface="Lucida Sans"/>
                <a:ea typeface="Lucida Sans"/>
                <a:cs typeface="Lucida Sans"/>
                <a:sym typeface="Lucida Sans"/>
              </a:rPr>
              <a:t>ε</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3"/>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923" name="Google Shape;923;p53"/>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Equivalence – (2)</a:t>
            </a:r>
            <a:endParaRPr/>
          </a:p>
        </p:txBody>
      </p:sp>
      <p:sp>
        <p:nvSpPr>
          <p:cNvPr id="924" name="Google Shape;924;p53"/>
          <p:cNvSpPr txBox="1"/>
          <p:nvPr>
            <p:ph idx="1" type="body"/>
          </p:nvPr>
        </p:nvSpPr>
        <p:spPr>
          <a:xfrm>
            <a:off x="349469" y="2527309"/>
            <a:ext cx="8293100" cy="3516139"/>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Start with an ε-NFA with states Q, inputs </a:t>
            </a:r>
            <a:r>
              <a:rPr lang="en-US">
                <a:latin typeface="Lucida Sans"/>
                <a:ea typeface="Lucida Sans"/>
                <a:cs typeface="Lucida Sans"/>
                <a:sym typeface="Lucida Sans"/>
              </a:rPr>
              <a:t>Σ</a:t>
            </a:r>
            <a:r>
              <a:rPr lang="en-US"/>
              <a:t>, start state q</a:t>
            </a:r>
            <a:r>
              <a:rPr baseline="-25000" lang="en-US"/>
              <a:t>0</a:t>
            </a:r>
            <a:r>
              <a:rPr lang="en-US"/>
              <a:t>, final states F, and transition function </a:t>
            </a:r>
            <a:r>
              <a:rPr lang="en-US">
                <a:latin typeface="Lucida Sans"/>
                <a:ea typeface="Lucida Sans"/>
                <a:cs typeface="Lucida Sans"/>
                <a:sym typeface="Lucida Sans"/>
              </a:rPr>
              <a:t>δ</a:t>
            </a:r>
            <a:r>
              <a:rPr baseline="-25000" lang="en-US"/>
              <a:t>E</a:t>
            </a:r>
            <a:r>
              <a:rPr lang="en-US"/>
              <a:t>.</a:t>
            </a:r>
            <a:endParaRPr/>
          </a:p>
          <a:p>
            <a:pPr indent="-346075" lvl="0" marL="346075" rtl="0" algn="l">
              <a:lnSpc>
                <a:spcPct val="85000"/>
              </a:lnSpc>
              <a:spcBef>
                <a:spcPts val="980"/>
              </a:spcBef>
              <a:spcAft>
                <a:spcPts val="0"/>
              </a:spcAft>
              <a:buSzPts val="1960"/>
              <a:buChar char="●"/>
            </a:pPr>
            <a:r>
              <a:rPr lang="en-US"/>
              <a:t>Construct an </a:t>
            </a:r>
            <a:r>
              <a:rPr lang="en-US">
                <a:latin typeface="Arial"/>
                <a:ea typeface="Arial"/>
                <a:cs typeface="Arial"/>
                <a:sym typeface="Arial"/>
              </a:rPr>
              <a:t>“</a:t>
            </a:r>
            <a:r>
              <a:rPr lang="en-US"/>
              <a:t>ordinary</a:t>
            </a:r>
            <a:r>
              <a:rPr lang="en-US">
                <a:latin typeface="Arial"/>
                <a:ea typeface="Arial"/>
                <a:cs typeface="Arial"/>
                <a:sym typeface="Arial"/>
              </a:rPr>
              <a:t>”</a:t>
            </a:r>
            <a:r>
              <a:rPr lang="en-US"/>
              <a:t> NFA with states Q, inputs </a:t>
            </a:r>
            <a:r>
              <a:rPr lang="en-US">
                <a:latin typeface="Lucida Sans"/>
                <a:ea typeface="Lucida Sans"/>
                <a:cs typeface="Lucida Sans"/>
                <a:sym typeface="Lucida Sans"/>
              </a:rPr>
              <a:t>Σ</a:t>
            </a:r>
            <a:r>
              <a:rPr lang="en-US"/>
              <a:t>, start state q</a:t>
            </a:r>
            <a:r>
              <a:rPr baseline="-25000" lang="en-US"/>
              <a:t>0</a:t>
            </a:r>
            <a:r>
              <a:rPr lang="en-US"/>
              <a:t>, final states F</a:t>
            </a:r>
            <a:r>
              <a:rPr lang="en-US">
                <a:latin typeface="Arial"/>
                <a:ea typeface="Arial"/>
                <a:cs typeface="Arial"/>
                <a:sym typeface="Arial"/>
              </a:rPr>
              <a:t>’</a:t>
            </a:r>
            <a:r>
              <a:rPr lang="en-US"/>
              <a:t>, and transition function </a:t>
            </a:r>
            <a:r>
              <a:rPr lang="en-US">
                <a:latin typeface="Lucida Sans"/>
                <a:ea typeface="Lucida Sans"/>
                <a:cs typeface="Lucida Sans"/>
                <a:sym typeface="Lucida Sans"/>
              </a:rPr>
              <a:t>δ</a:t>
            </a:r>
            <a:r>
              <a:rPr baseline="-25000" lang="en-US"/>
              <a:t>N</a:t>
            </a:r>
            <a:r>
              <a:rPr lang="en-US"/>
              <a:t>.</a:t>
            </a:r>
            <a:endParaRPr/>
          </a:p>
          <a:p>
            <a:pPr indent="-346075" lvl="0" marL="346075" rtl="0" algn="l">
              <a:lnSpc>
                <a:spcPct val="85000"/>
              </a:lnSpc>
              <a:spcBef>
                <a:spcPts val="980"/>
              </a:spcBef>
              <a:spcAft>
                <a:spcPts val="0"/>
              </a:spcAft>
              <a:buSzPts val="1960"/>
              <a:buChar char="●"/>
            </a:pPr>
            <a:r>
              <a:rPr lang="en-US"/>
              <a:t>If the ε-NFA has size m, then the resulting equivalent NFA will have size O(m</a:t>
            </a:r>
            <a:r>
              <a:rPr baseline="30000" lang="en-US"/>
              <a:t>2</a:t>
            </a:r>
            <a:r>
              <a:rPr lang="en-US"/>
              <a:t>) in the worst case.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54"/>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931" name="Google Shape;931;p54"/>
          <p:cNvSpPr txBox="1"/>
          <p:nvPr>
            <p:ph idx="1" type="body"/>
          </p:nvPr>
        </p:nvSpPr>
        <p:spPr>
          <a:xfrm>
            <a:off x="306832" y="956278"/>
            <a:ext cx="8530336" cy="5765198"/>
          </a:xfrm>
          <a:prstGeom prst="rect">
            <a:avLst/>
          </a:prstGeom>
          <a:noFill/>
          <a:ln>
            <a:noFill/>
          </a:ln>
        </p:spPr>
        <p:txBody>
          <a:bodyPr anchorCtr="0" anchor="t" bIns="40200" lIns="80400" spcFirstLastPara="1" rIns="80400" wrap="square" tIns="40200">
            <a:normAutofit/>
          </a:bodyPr>
          <a:lstStyle/>
          <a:p>
            <a:pPr indent="0" lvl="0" marL="0" rtl="0" algn="l">
              <a:lnSpc>
                <a:spcPct val="85000"/>
              </a:lnSpc>
              <a:spcBef>
                <a:spcPts val="0"/>
              </a:spcBef>
              <a:spcAft>
                <a:spcPts val="0"/>
              </a:spcAft>
              <a:buSzPts val="1960"/>
              <a:buNone/>
            </a:pPr>
            <a:r>
              <a:rPr b="1" lang="en-US"/>
              <a:t>Compute </a:t>
            </a:r>
            <a:r>
              <a:rPr b="1" lang="en-US">
                <a:latin typeface="Lucida Sans"/>
                <a:ea typeface="Lucida Sans"/>
                <a:cs typeface="Lucida Sans"/>
                <a:sym typeface="Lucida Sans"/>
              </a:rPr>
              <a:t>δ</a:t>
            </a:r>
            <a:r>
              <a:rPr b="1" baseline="-25000" lang="en-US"/>
              <a:t>N</a:t>
            </a:r>
            <a:r>
              <a:rPr b="1" lang="en-US"/>
              <a:t> as follows:</a:t>
            </a:r>
            <a:endParaRPr/>
          </a:p>
          <a:p>
            <a:pPr indent="-533400" lvl="1" marL="990600" rtl="0" algn="l">
              <a:lnSpc>
                <a:spcPct val="85000"/>
              </a:lnSpc>
              <a:spcBef>
                <a:spcPts val="875"/>
              </a:spcBef>
              <a:spcAft>
                <a:spcPts val="0"/>
              </a:spcAft>
              <a:buSzPts val="1750"/>
              <a:buFont typeface="Arial"/>
              <a:buAutoNum type="arabicPeriod"/>
            </a:pPr>
            <a:r>
              <a:rPr lang="en-US"/>
              <a:t>For each q in Q, let S</a:t>
            </a:r>
            <a:r>
              <a:rPr baseline="-25000" lang="en-US"/>
              <a:t>q</a:t>
            </a:r>
            <a:r>
              <a:rPr lang="en-US"/>
              <a:t> = CL(q).</a:t>
            </a:r>
            <a:endParaRPr/>
          </a:p>
          <a:p>
            <a:pPr indent="-533400" lvl="2" marL="1400175" rtl="0" algn="l">
              <a:lnSpc>
                <a:spcPct val="85000"/>
              </a:lnSpc>
              <a:spcBef>
                <a:spcPts val="805"/>
              </a:spcBef>
              <a:spcAft>
                <a:spcPts val="0"/>
              </a:spcAft>
              <a:buSzPts val="1610"/>
              <a:buChar char="■"/>
            </a:pPr>
            <a:r>
              <a:rPr lang="en-US"/>
              <a:t>Step 1 takes O(m</a:t>
            </a:r>
            <a:r>
              <a:rPr baseline="30000" lang="en-US"/>
              <a:t>2</a:t>
            </a:r>
            <a:r>
              <a:rPr lang="en-US"/>
              <a:t>) time (by doing a depth-first search from each q that just follows ε-transitions).</a:t>
            </a:r>
            <a:endParaRPr/>
          </a:p>
          <a:p>
            <a:pPr indent="-533400" lvl="1" marL="990600" rtl="0" algn="l">
              <a:lnSpc>
                <a:spcPct val="85000"/>
              </a:lnSpc>
              <a:spcBef>
                <a:spcPts val="875"/>
              </a:spcBef>
              <a:spcAft>
                <a:spcPts val="0"/>
              </a:spcAft>
              <a:buSzPts val="1750"/>
              <a:buFont typeface="Arial"/>
              <a:buAutoNum type="arabicPeriod"/>
            </a:pPr>
            <a:r>
              <a:rPr lang="en-US">
                <a:latin typeface="Lucida Sans"/>
                <a:ea typeface="Lucida Sans"/>
                <a:cs typeface="Lucida Sans"/>
                <a:sym typeface="Lucida Sans"/>
              </a:rPr>
              <a:t>Let δ</a:t>
            </a:r>
            <a:r>
              <a:rPr baseline="-25000" lang="en-US"/>
              <a:t>N</a:t>
            </a:r>
            <a:r>
              <a:rPr lang="en-US"/>
              <a:t>(q, a) be the union over all p in S</a:t>
            </a:r>
            <a:r>
              <a:rPr baseline="-25000" lang="en-US"/>
              <a:t>q</a:t>
            </a:r>
            <a:r>
              <a:rPr lang="en-US"/>
              <a:t> of </a:t>
            </a:r>
            <a:r>
              <a:rPr lang="en-US">
                <a:latin typeface="Lucida Sans"/>
                <a:ea typeface="Lucida Sans"/>
                <a:cs typeface="Lucida Sans"/>
                <a:sym typeface="Lucida Sans"/>
              </a:rPr>
              <a:t>δ</a:t>
            </a:r>
            <a:r>
              <a:rPr baseline="-25000" lang="en-US"/>
              <a:t>E</a:t>
            </a:r>
            <a:r>
              <a:rPr lang="en-US"/>
              <a:t>(p, a) for which </a:t>
            </a:r>
            <a:r>
              <a:rPr lang="en-US">
                <a:latin typeface="Lucida Sans"/>
                <a:ea typeface="Lucida Sans"/>
                <a:cs typeface="Lucida Sans"/>
                <a:sym typeface="Lucida Sans"/>
              </a:rPr>
              <a:t>δ</a:t>
            </a:r>
            <a:r>
              <a:rPr baseline="-25000" lang="en-US"/>
              <a:t>E</a:t>
            </a:r>
            <a:r>
              <a:rPr lang="en-US"/>
              <a:t>(p, a) is defined.</a:t>
            </a:r>
            <a:endParaRPr/>
          </a:p>
          <a:p>
            <a:pPr indent="-533400" lvl="2" marL="1400175" rtl="0" algn="l">
              <a:lnSpc>
                <a:spcPct val="85000"/>
              </a:lnSpc>
              <a:spcBef>
                <a:spcPts val="805"/>
              </a:spcBef>
              <a:spcAft>
                <a:spcPts val="0"/>
              </a:spcAft>
              <a:buSzPts val="1610"/>
              <a:buChar char="■"/>
            </a:pPr>
            <a:r>
              <a:rPr lang="en-US"/>
              <a:t>Step 2 takes O(m) time for each state q, since the total size of all the </a:t>
            </a:r>
            <a:r>
              <a:rPr lang="en-US">
                <a:latin typeface="Lucida Sans"/>
                <a:ea typeface="Lucida Sans"/>
                <a:cs typeface="Lucida Sans"/>
                <a:sym typeface="Lucida Sans"/>
              </a:rPr>
              <a:t>δ</a:t>
            </a:r>
            <a:r>
              <a:rPr baseline="-25000" lang="en-US"/>
              <a:t>E</a:t>
            </a:r>
            <a:r>
              <a:rPr lang="en-US"/>
              <a:t>(p, a) sets is O(m).</a:t>
            </a:r>
            <a:endParaRPr/>
          </a:p>
          <a:p>
            <a:pPr indent="-609600" lvl="0" marL="609600" rtl="0" algn="l">
              <a:lnSpc>
                <a:spcPct val="85000"/>
              </a:lnSpc>
              <a:spcBef>
                <a:spcPts val="980"/>
              </a:spcBef>
              <a:spcAft>
                <a:spcPts val="0"/>
              </a:spcAft>
              <a:buSzPts val="1960"/>
              <a:buChar char="●"/>
            </a:pPr>
            <a:r>
              <a:rPr lang="en-US"/>
              <a:t>So, the total running time for ε-NFA-to-NFA conversion is O(m</a:t>
            </a:r>
            <a:r>
              <a:rPr baseline="30000" lang="en-US"/>
              <a:t>2</a:t>
            </a:r>
            <a:r>
              <a:rPr lang="en-US"/>
              <a:t>). The resulting NFA could have size O(m</a:t>
            </a:r>
            <a:r>
              <a:rPr baseline="30000" lang="en-US"/>
              <a:t>2</a:t>
            </a:r>
            <a:r>
              <a:rPr lang="en-US"/>
              <a:t>), since it will have the same number of nodes, but could have more edges.</a:t>
            </a:r>
            <a:endParaRPr/>
          </a:p>
          <a:p>
            <a:pPr indent="-609600" lvl="0" marL="609600" rtl="0" algn="l">
              <a:lnSpc>
                <a:spcPct val="85000"/>
              </a:lnSpc>
              <a:spcBef>
                <a:spcPts val="980"/>
              </a:spcBef>
              <a:spcAft>
                <a:spcPts val="0"/>
              </a:spcAft>
              <a:buSzPts val="1960"/>
              <a:buChar char="●"/>
            </a:pPr>
            <a:r>
              <a:rPr lang="en-US"/>
              <a:t>F</a:t>
            </a:r>
            <a:r>
              <a:rPr lang="en-US">
                <a:latin typeface="Arial"/>
                <a:ea typeface="Arial"/>
                <a:cs typeface="Arial"/>
                <a:sym typeface="Arial"/>
              </a:rPr>
              <a:t>’</a:t>
            </a:r>
            <a:r>
              <a:rPr lang="en-US"/>
              <a:t> = set of states q such that CL(q) contains a state of 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101" name="Google Shape;101;p6"/>
          <p:cNvSpPr txBox="1"/>
          <p:nvPr>
            <p:ph type="title"/>
          </p:nvPr>
        </p:nvSpPr>
        <p:spPr>
          <a:xfrm>
            <a:off x="202324" y="95329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Recognizing Strings Ending in </a:t>
            </a:r>
            <a:r>
              <a:rPr lang="en-US">
                <a:latin typeface="Arial"/>
                <a:ea typeface="Arial"/>
                <a:cs typeface="Arial"/>
                <a:sym typeface="Arial"/>
              </a:rPr>
              <a:t>“</a:t>
            </a:r>
            <a:r>
              <a:rPr lang="en-US"/>
              <a:t>ing</a:t>
            </a:r>
            <a:r>
              <a:rPr lang="en-US">
                <a:latin typeface="Arial"/>
                <a:ea typeface="Arial"/>
                <a:cs typeface="Arial"/>
                <a:sym typeface="Arial"/>
              </a:rPr>
              <a:t>”</a:t>
            </a:r>
            <a:endParaRPr/>
          </a:p>
        </p:txBody>
      </p:sp>
      <p:grpSp>
        <p:nvGrpSpPr>
          <p:cNvPr id="102" name="Google Shape;102;p6"/>
          <p:cNvGrpSpPr/>
          <p:nvPr/>
        </p:nvGrpSpPr>
        <p:grpSpPr>
          <a:xfrm>
            <a:off x="964324" y="2911475"/>
            <a:ext cx="3352800" cy="1600200"/>
            <a:chOff x="228600" y="2667000"/>
            <a:chExt cx="3352800" cy="1600200"/>
          </a:xfrm>
        </p:grpSpPr>
        <p:sp>
          <p:nvSpPr>
            <p:cNvPr id="103" name="Google Shape;103;p6"/>
            <p:cNvSpPr/>
            <p:nvPr/>
          </p:nvSpPr>
          <p:spPr>
            <a:xfrm>
              <a:off x="2514600" y="3429000"/>
              <a:ext cx="1066800" cy="7620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Saw </a:t>
              </a:r>
              <a:r>
                <a:rPr i="1" lang="en-US" sz="1600">
                  <a:solidFill>
                    <a:schemeClr val="dk1"/>
                  </a:solidFill>
                  <a:latin typeface="Tahoma"/>
                  <a:ea typeface="Tahoma"/>
                  <a:cs typeface="Tahoma"/>
                  <a:sym typeface="Tahoma"/>
                </a:rPr>
                <a:t>i</a:t>
              </a:r>
              <a:endParaRPr/>
            </a:p>
          </p:txBody>
        </p:sp>
        <p:cxnSp>
          <p:nvCxnSpPr>
            <p:cNvPr id="104" name="Google Shape;104;p6"/>
            <p:cNvCxnSpPr/>
            <p:nvPr/>
          </p:nvCxnSpPr>
          <p:spPr>
            <a:xfrm>
              <a:off x="1905000" y="3810000"/>
              <a:ext cx="609600" cy="0"/>
            </a:xfrm>
            <a:prstGeom prst="straightConnector1">
              <a:avLst/>
            </a:prstGeom>
            <a:noFill/>
            <a:ln cap="flat" cmpd="sng" w="9525">
              <a:solidFill>
                <a:schemeClr val="dk1"/>
              </a:solidFill>
              <a:prstDash val="solid"/>
              <a:round/>
              <a:headEnd len="med" w="med" type="none"/>
              <a:tailEnd len="med" w="med" type="triangle"/>
            </a:ln>
          </p:spPr>
        </p:cxnSp>
        <p:cxnSp>
          <p:nvCxnSpPr>
            <p:cNvPr id="105" name="Google Shape;105;p6"/>
            <p:cNvCxnSpPr/>
            <p:nvPr/>
          </p:nvCxnSpPr>
          <p:spPr>
            <a:xfrm rot="5400000">
              <a:off x="914400" y="3352800"/>
              <a:ext cx="381000" cy="533400"/>
            </a:xfrm>
            <a:prstGeom prst="curvedConnector4">
              <a:avLst>
                <a:gd fmla="val -124167" name="adj1"/>
                <a:gd fmla="val 280787" name="adj2"/>
              </a:avLst>
            </a:prstGeom>
            <a:noFill/>
            <a:ln cap="flat" cmpd="sng" w="9525">
              <a:solidFill>
                <a:schemeClr val="dk1"/>
              </a:solidFill>
              <a:prstDash val="solid"/>
              <a:round/>
              <a:headEnd len="med" w="med" type="none"/>
              <a:tailEnd len="med" w="med" type="triangle"/>
            </a:ln>
          </p:spPr>
        </p:cxnSp>
        <p:sp>
          <p:nvSpPr>
            <p:cNvPr id="106" name="Google Shape;106;p6"/>
            <p:cNvSpPr txBox="1"/>
            <p:nvPr/>
          </p:nvSpPr>
          <p:spPr>
            <a:xfrm>
              <a:off x="2057400" y="3810000"/>
              <a:ext cx="254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Tahoma"/>
                  <a:ea typeface="Tahoma"/>
                  <a:cs typeface="Tahoma"/>
                  <a:sym typeface="Tahoma"/>
                </a:rPr>
                <a:t>i</a:t>
              </a:r>
              <a:endParaRPr/>
            </a:p>
          </p:txBody>
        </p:sp>
        <p:sp>
          <p:nvSpPr>
            <p:cNvPr id="107" name="Google Shape;107;p6"/>
            <p:cNvSpPr txBox="1"/>
            <p:nvPr/>
          </p:nvSpPr>
          <p:spPr>
            <a:xfrm>
              <a:off x="228600" y="2667000"/>
              <a:ext cx="819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Not </a:t>
              </a:r>
              <a:r>
                <a:rPr i="1" lang="en-US" sz="1600">
                  <a:solidFill>
                    <a:schemeClr val="dk1"/>
                  </a:solidFill>
                  <a:latin typeface="Tahoma"/>
                  <a:ea typeface="Tahoma"/>
                  <a:cs typeface="Tahoma"/>
                  <a:sym typeface="Tahoma"/>
                </a:rPr>
                <a:t>i</a:t>
              </a:r>
              <a:endParaRPr i="1" sz="1600">
                <a:solidFill>
                  <a:schemeClr val="dk1"/>
                </a:solidFill>
                <a:latin typeface="Tahoma"/>
                <a:ea typeface="Tahoma"/>
                <a:cs typeface="Tahoma"/>
                <a:sym typeface="Tahoma"/>
              </a:endParaRPr>
            </a:p>
          </p:txBody>
        </p:sp>
      </p:grpSp>
      <p:grpSp>
        <p:nvGrpSpPr>
          <p:cNvPr id="108" name="Google Shape;108;p6"/>
          <p:cNvGrpSpPr/>
          <p:nvPr/>
        </p:nvGrpSpPr>
        <p:grpSpPr>
          <a:xfrm>
            <a:off x="2107324" y="2301875"/>
            <a:ext cx="5715000" cy="2209800"/>
            <a:chOff x="1370807" y="2057400"/>
            <a:chExt cx="5715793" cy="2209800"/>
          </a:xfrm>
        </p:grpSpPr>
        <p:sp>
          <p:nvSpPr>
            <p:cNvPr id="109" name="Google Shape;109;p6"/>
            <p:cNvSpPr/>
            <p:nvPr/>
          </p:nvSpPr>
          <p:spPr>
            <a:xfrm>
              <a:off x="5943441" y="3429000"/>
              <a:ext cx="1066948" cy="7620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Saw </a:t>
              </a:r>
              <a:r>
                <a:rPr i="1" lang="en-US" sz="1600">
                  <a:solidFill>
                    <a:schemeClr val="dk1"/>
                  </a:solidFill>
                  <a:latin typeface="Tahoma"/>
                  <a:ea typeface="Tahoma"/>
                  <a:cs typeface="Tahoma"/>
                  <a:sym typeface="Tahoma"/>
                </a:rPr>
                <a:t>ing</a:t>
              </a:r>
              <a:endParaRPr/>
            </a:p>
          </p:txBody>
        </p:sp>
        <p:sp>
          <p:nvSpPr>
            <p:cNvPr id="110" name="Google Shape;110;p6"/>
            <p:cNvSpPr/>
            <p:nvPr/>
          </p:nvSpPr>
          <p:spPr>
            <a:xfrm>
              <a:off x="5867231" y="3352800"/>
              <a:ext cx="1219369" cy="914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cxnSp>
          <p:nvCxnSpPr>
            <p:cNvPr id="111" name="Google Shape;111;p6"/>
            <p:cNvCxnSpPr/>
            <p:nvPr/>
          </p:nvCxnSpPr>
          <p:spPr>
            <a:xfrm>
              <a:off x="5257546" y="3810000"/>
              <a:ext cx="609685" cy="0"/>
            </a:xfrm>
            <a:prstGeom prst="straightConnector1">
              <a:avLst/>
            </a:prstGeom>
            <a:noFill/>
            <a:ln cap="flat" cmpd="sng" w="9525">
              <a:solidFill>
                <a:schemeClr val="dk1"/>
              </a:solidFill>
              <a:prstDash val="solid"/>
              <a:round/>
              <a:headEnd len="med" w="med" type="none"/>
              <a:tailEnd len="med" w="med" type="triangle"/>
            </a:ln>
          </p:spPr>
        </p:cxnSp>
        <p:sp>
          <p:nvSpPr>
            <p:cNvPr id="112" name="Google Shape;112;p6"/>
            <p:cNvSpPr txBox="1"/>
            <p:nvPr/>
          </p:nvSpPr>
          <p:spPr>
            <a:xfrm>
              <a:off x="5409967" y="3810000"/>
              <a:ext cx="35247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Tahoma"/>
                  <a:ea typeface="Tahoma"/>
                  <a:cs typeface="Tahoma"/>
                  <a:sym typeface="Tahoma"/>
                </a:rPr>
                <a:t>g</a:t>
              </a:r>
              <a:endParaRPr/>
            </a:p>
          </p:txBody>
        </p:sp>
        <p:cxnSp>
          <p:nvCxnSpPr>
            <p:cNvPr id="113" name="Google Shape;113;p6"/>
            <p:cNvCxnSpPr/>
            <p:nvPr/>
          </p:nvCxnSpPr>
          <p:spPr>
            <a:xfrm rot="5400000">
              <a:off x="3046646" y="1754749"/>
              <a:ext cx="1587" cy="3353265"/>
            </a:xfrm>
            <a:prstGeom prst="curvedConnector3">
              <a:avLst>
                <a:gd fmla="val -76004857" name="adj1"/>
              </a:avLst>
            </a:prstGeom>
            <a:noFill/>
            <a:ln cap="flat" cmpd="sng" w="9525">
              <a:solidFill>
                <a:schemeClr val="dk1"/>
              </a:solidFill>
              <a:prstDash val="solid"/>
              <a:round/>
              <a:headEnd len="med" w="med" type="none"/>
              <a:tailEnd len="med" w="med" type="triangle"/>
            </a:ln>
          </p:spPr>
        </p:cxnSp>
        <p:cxnSp>
          <p:nvCxnSpPr>
            <p:cNvPr id="114" name="Google Shape;114;p6"/>
            <p:cNvCxnSpPr/>
            <p:nvPr/>
          </p:nvCxnSpPr>
          <p:spPr>
            <a:xfrm flipH="1" rot="5400000">
              <a:off x="3641255" y="2835185"/>
              <a:ext cx="111125" cy="1298755"/>
            </a:xfrm>
            <a:prstGeom prst="curvedConnector3">
              <a:avLst>
                <a:gd fmla="val 525713" name="adj1"/>
              </a:avLst>
            </a:prstGeom>
            <a:noFill/>
            <a:ln cap="flat" cmpd="sng" w="9525">
              <a:solidFill>
                <a:schemeClr val="dk1"/>
              </a:solidFill>
              <a:prstDash val="solid"/>
              <a:round/>
              <a:headEnd len="med" w="med" type="none"/>
              <a:tailEnd len="med" w="med" type="triangle"/>
            </a:ln>
          </p:spPr>
        </p:cxnSp>
        <p:sp>
          <p:nvSpPr>
            <p:cNvPr id="115" name="Google Shape;115;p6"/>
            <p:cNvSpPr txBox="1"/>
            <p:nvPr/>
          </p:nvSpPr>
          <p:spPr>
            <a:xfrm>
              <a:off x="3428492" y="2819400"/>
              <a:ext cx="25403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Tahoma"/>
                  <a:ea typeface="Tahoma"/>
                  <a:cs typeface="Tahoma"/>
                  <a:sym typeface="Tahoma"/>
                </a:rPr>
                <a:t>i</a:t>
              </a:r>
              <a:endParaRPr/>
            </a:p>
          </p:txBody>
        </p:sp>
        <p:sp>
          <p:nvSpPr>
            <p:cNvPr id="116" name="Google Shape;116;p6"/>
            <p:cNvSpPr txBox="1"/>
            <p:nvPr/>
          </p:nvSpPr>
          <p:spPr>
            <a:xfrm>
              <a:off x="2437755" y="2057400"/>
              <a:ext cx="145276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Not </a:t>
              </a:r>
              <a:r>
                <a:rPr i="1" lang="en-US" sz="1600">
                  <a:solidFill>
                    <a:schemeClr val="dk1"/>
                  </a:solidFill>
                  <a:latin typeface="Tahoma"/>
                  <a:ea typeface="Tahoma"/>
                  <a:cs typeface="Tahoma"/>
                  <a:sym typeface="Tahoma"/>
                </a:rPr>
                <a:t>i </a:t>
              </a:r>
              <a:r>
                <a:rPr lang="en-US" sz="1600">
                  <a:solidFill>
                    <a:schemeClr val="dk1"/>
                  </a:solidFill>
                  <a:latin typeface="Tahoma"/>
                  <a:ea typeface="Tahoma"/>
                  <a:cs typeface="Tahoma"/>
                  <a:sym typeface="Tahoma"/>
                </a:rPr>
                <a:t>or</a:t>
              </a:r>
              <a:r>
                <a:rPr i="1" lang="en-US" sz="1600">
                  <a:solidFill>
                    <a:schemeClr val="dk1"/>
                  </a:solidFill>
                  <a:latin typeface="Tahoma"/>
                  <a:ea typeface="Tahoma"/>
                  <a:cs typeface="Tahoma"/>
                  <a:sym typeface="Tahoma"/>
                </a:rPr>
                <a:t> g</a:t>
              </a:r>
              <a:endParaRPr/>
            </a:p>
          </p:txBody>
        </p:sp>
      </p:grpSp>
      <p:grpSp>
        <p:nvGrpSpPr>
          <p:cNvPr id="117" name="Google Shape;117;p6"/>
          <p:cNvGrpSpPr/>
          <p:nvPr/>
        </p:nvGrpSpPr>
        <p:grpSpPr>
          <a:xfrm>
            <a:off x="2412124" y="3063875"/>
            <a:ext cx="3581400" cy="2133600"/>
            <a:chOff x="1676400" y="2819400"/>
            <a:chExt cx="3581400" cy="2133600"/>
          </a:xfrm>
        </p:grpSpPr>
        <p:cxnSp>
          <p:nvCxnSpPr>
            <p:cNvPr id="118" name="Google Shape;118;p6"/>
            <p:cNvCxnSpPr/>
            <p:nvPr/>
          </p:nvCxnSpPr>
          <p:spPr>
            <a:xfrm rot="5400000">
              <a:off x="3044031" y="3739357"/>
              <a:ext cx="1587" cy="755650"/>
            </a:xfrm>
            <a:prstGeom prst="curvedConnector3">
              <a:avLst>
                <a:gd fmla="val 5995148" name="adj1"/>
              </a:avLst>
            </a:prstGeom>
            <a:noFill/>
            <a:ln cap="flat" cmpd="sng" w="9525">
              <a:solidFill>
                <a:schemeClr val="dk1"/>
              </a:solidFill>
              <a:prstDash val="solid"/>
              <a:round/>
              <a:headEnd len="med" w="med" type="none"/>
              <a:tailEnd len="med" w="med" type="triangle"/>
            </a:ln>
          </p:spPr>
        </p:cxnSp>
        <p:sp>
          <p:nvSpPr>
            <p:cNvPr id="119" name="Google Shape;119;p6"/>
            <p:cNvSpPr txBox="1"/>
            <p:nvPr/>
          </p:nvSpPr>
          <p:spPr>
            <a:xfrm>
              <a:off x="2819400" y="4495800"/>
              <a:ext cx="254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Tahoma"/>
                  <a:ea typeface="Tahoma"/>
                  <a:cs typeface="Tahoma"/>
                  <a:sym typeface="Tahoma"/>
                </a:rPr>
                <a:t>i</a:t>
              </a:r>
              <a:endParaRPr i="1" sz="1600">
                <a:solidFill>
                  <a:schemeClr val="dk1"/>
                </a:solidFill>
                <a:latin typeface="Tahoma"/>
                <a:ea typeface="Tahoma"/>
                <a:cs typeface="Tahoma"/>
                <a:sym typeface="Tahoma"/>
              </a:endParaRPr>
            </a:p>
          </p:txBody>
        </p:sp>
        <p:grpSp>
          <p:nvGrpSpPr>
            <p:cNvPr id="120" name="Google Shape;120;p6"/>
            <p:cNvGrpSpPr/>
            <p:nvPr/>
          </p:nvGrpSpPr>
          <p:grpSpPr>
            <a:xfrm>
              <a:off x="1676400" y="2819400"/>
              <a:ext cx="3581400" cy="1482725"/>
              <a:chOff x="1676400" y="2819400"/>
              <a:chExt cx="3581400" cy="1482725"/>
            </a:xfrm>
          </p:grpSpPr>
          <p:sp>
            <p:nvSpPr>
              <p:cNvPr id="121" name="Google Shape;121;p6"/>
              <p:cNvSpPr/>
              <p:nvPr/>
            </p:nvSpPr>
            <p:spPr>
              <a:xfrm>
                <a:off x="4191000" y="3429000"/>
                <a:ext cx="1066800" cy="7620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Saw </a:t>
                </a:r>
                <a:r>
                  <a:rPr i="1" lang="en-US" sz="1600">
                    <a:solidFill>
                      <a:schemeClr val="dk1"/>
                    </a:solidFill>
                    <a:latin typeface="Tahoma"/>
                    <a:ea typeface="Tahoma"/>
                    <a:cs typeface="Tahoma"/>
                    <a:sym typeface="Tahoma"/>
                  </a:rPr>
                  <a:t>in</a:t>
                </a:r>
                <a:endParaRPr/>
              </a:p>
            </p:txBody>
          </p:sp>
          <p:cxnSp>
            <p:nvCxnSpPr>
              <p:cNvPr id="122" name="Google Shape;122;p6"/>
              <p:cNvCxnSpPr/>
              <p:nvPr/>
            </p:nvCxnSpPr>
            <p:spPr>
              <a:xfrm>
                <a:off x="3581400" y="3844925"/>
                <a:ext cx="609600" cy="0"/>
              </a:xfrm>
              <a:prstGeom prst="straightConnector1">
                <a:avLst/>
              </a:prstGeom>
              <a:noFill/>
              <a:ln cap="flat" cmpd="sng" w="9525">
                <a:solidFill>
                  <a:schemeClr val="dk1"/>
                </a:solidFill>
                <a:prstDash val="solid"/>
                <a:round/>
                <a:headEnd len="med" w="med" type="none"/>
                <a:tailEnd len="med" w="med" type="triangle"/>
              </a:ln>
            </p:spPr>
          </p:cxnSp>
          <p:sp>
            <p:nvSpPr>
              <p:cNvPr id="123" name="Google Shape;123;p6"/>
              <p:cNvSpPr txBox="1"/>
              <p:nvPr/>
            </p:nvSpPr>
            <p:spPr>
              <a:xfrm>
                <a:off x="3733800" y="3844925"/>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Tahoma"/>
                    <a:ea typeface="Tahoma"/>
                    <a:cs typeface="Tahoma"/>
                    <a:sym typeface="Tahoma"/>
                  </a:rPr>
                  <a:t>n</a:t>
                </a:r>
                <a:endParaRPr/>
              </a:p>
            </p:txBody>
          </p:sp>
          <p:cxnSp>
            <p:nvCxnSpPr>
              <p:cNvPr id="124" name="Google Shape;124;p6"/>
              <p:cNvCxnSpPr/>
              <p:nvPr/>
            </p:nvCxnSpPr>
            <p:spPr>
              <a:xfrm rot="5400000">
                <a:off x="2212181" y="3047207"/>
                <a:ext cx="1587" cy="920750"/>
              </a:xfrm>
              <a:prstGeom prst="curvedConnector3">
                <a:avLst>
                  <a:gd fmla="val -21400000" name="adj1"/>
                </a:avLst>
              </a:prstGeom>
              <a:noFill/>
              <a:ln cap="flat" cmpd="sng" w="9525">
                <a:solidFill>
                  <a:schemeClr val="dk1"/>
                </a:solidFill>
                <a:prstDash val="solid"/>
                <a:round/>
                <a:headEnd len="med" w="med" type="none"/>
                <a:tailEnd len="med" w="med" type="triangle"/>
              </a:ln>
            </p:spPr>
          </p:cxnSp>
          <p:sp>
            <p:nvSpPr>
              <p:cNvPr id="125" name="Google Shape;125;p6"/>
              <p:cNvSpPr txBox="1"/>
              <p:nvPr/>
            </p:nvSpPr>
            <p:spPr>
              <a:xfrm>
                <a:off x="1676400" y="2819400"/>
                <a:ext cx="14525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Not </a:t>
                </a:r>
                <a:r>
                  <a:rPr i="1" lang="en-US" sz="1600">
                    <a:solidFill>
                      <a:schemeClr val="dk1"/>
                    </a:solidFill>
                    <a:latin typeface="Tahoma"/>
                    <a:ea typeface="Tahoma"/>
                    <a:cs typeface="Tahoma"/>
                    <a:sym typeface="Tahoma"/>
                  </a:rPr>
                  <a:t>i </a:t>
                </a:r>
                <a:r>
                  <a:rPr lang="en-US" sz="1600">
                    <a:solidFill>
                      <a:schemeClr val="dk1"/>
                    </a:solidFill>
                    <a:latin typeface="Tahoma"/>
                    <a:ea typeface="Tahoma"/>
                    <a:cs typeface="Tahoma"/>
                    <a:sym typeface="Tahoma"/>
                  </a:rPr>
                  <a:t>or</a:t>
                </a:r>
                <a:r>
                  <a:rPr i="1" lang="en-US" sz="1600">
                    <a:solidFill>
                      <a:schemeClr val="dk1"/>
                    </a:solidFill>
                    <a:latin typeface="Tahoma"/>
                    <a:ea typeface="Tahoma"/>
                    <a:cs typeface="Tahoma"/>
                    <a:sym typeface="Tahoma"/>
                  </a:rPr>
                  <a:t> n</a:t>
                </a:r>
                <a:endParaRPr/>
              </a:p>
            </p:txBody>
          </p:sp>
        </p:grpSp>
      </p:grpSp>
      <p:grpSp>
        <p:nvGrpSpPr>
          <p:cNvPr id="126" name="Google Shape;126;p6"/>
          <p:cNvGrpSpPr/>
          <p:nvPr/>
        </p:nvGrpSpPr>
        <p:grpSpPr>
          <a:xfrm>
            <a:off x="1177049" y="3673475"/>
            <a:ext cx="1463675" cy="1633538"/>
            <a:chOff x="441325" y="3429000"/>
            <a:chExt cx="1463675" cy="1633538"/>
          </a:xfrm>
        </p:grpSpPr>
        <p:sp>
          <p:nvSpPr>
            <p:cNvPr id="127" name="Google Shape;127;p6"/>
            <p:cNvSpPr/>
            <p:nvPr/>
          </p:nvSpPr>
          <p:spPr>
            <a:xfrm>
              <a:off x="838200" y="3429000"/>
              <a:ext cx="1066800" cy="7620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nothing</a:t>
              </a:r>
              <a:endParaRPr/>
            </a:p>
          </p:txBody>
        </p:sp>
        <p:cxnSp>
          <p:nvCxnSpPr>
            <p:cNvPr id="128" name="Google Shape;128;p6"/>
            <p:cNvCxnSpPr/>
            <p:nvPr/>
          </p:nvCxnSpPr>
          <p:spPr>
            <a:xfrm flipH="1" rot="10800000">
              <a:off x="609600" y="4114800"/>
              <a:ext cx="381000" cy="457200"/>
            </a:xfrm>
            <a:prstGeom prst="straightConnector1">
              <a:avLst/>
            </a:prstGeom>
            <a:noFill/>
            <a:ln cap="flat" cmpd="sng" w="9525">
              <a:solidFill>
                <a:schemeClr val="dk1"/>
              </a:solidFill>
              <a:prstDash val="solid"/>
              <a:round/>
              <a:headEnd len="med" w="med" type="none"/>
              <a:tailEnd len="med" w="med" type="triangle"/>
            </a:ln>
          </p:spPr>
        </p:cxnSp>
        <p:sp>
          <p:nvSpPr>
            <p:cNvPr id="129" name="Google Shape;129;p6"/>
            <p:cNvSpPr txBox="1"/>
            <p:nvPr/>
          </p:nvSpPr>
          <p:spPr>
            <a:xfrm>
              <a:off x="441325" y="4605338"/>
              <a:ext cx="8270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Start</a:t>
              </a:r>
              <a:endParaRPr/>
            </a:p>
          </p:txBody>
        </p:sp>
      </p:grpSp>
      <p:grpSp>
        <p:nvGrpSpPr>
          <p:cNvPr id="130" name="Google Shape;130;p6"/>
          <p:cNvGrpSpPr/>
          <p:nvPr/>
        </p:nvGrpSpPr>
        <p:grpSpPr>
          <a:xfrm>
            <a:off x="2183523" y="4435475"/>
            <a:ext cx="5105400" cy="2286000"/>
            <a:chOff x="1447799" y="4191000"/>
            <a:chExt cx="5105400" cy="2286000"/>
          </a:xfrm>
        </p:grpSpPr>
        <p:cxnSp>
          <p:nvCxnSpPr>
            <p:cNvPr id="131" name="Google Shape;131;p6"/>
            <p:cNvCxnSpPr/>
            <p:nvPr/>
          </p:nvCxnSpPr>
          <p:spPr>
            <a:xfrm flipH="1" rot="5400000">
              <a:off x="4799806" y="2515394"/>
              <a:ext cx="1588" cy="3352800"/>
            </a:xfrm>
            <a:prstGeom prst="curvedConnector3">
              <a:avLst>
                <a:gd fmla="val -29612721" name="adj1"/>
              </a:avLst>
            </a:prstGeom>
            <a:noFill/>
            <a:ln cap="flat" cmpd="sng" w="9525">
              <a:solidFill>
                <a:schemeClr val="dk1"/>
              </a:solidFill>
              <a:prstDash val="solid"/>
              <a:round/>
              <a:headEnd len="med" w="med" type="none"/>
              <a:tailEnd len="med" w="med" type="triangle"/>
            </a:ln>
          </p:spPr>
        </p:cxnSp>
        <p:sp>
          <p:nvSpPr>
            <p:cNvPr id="132" name="Google Shape;132;p6"/>
            <p:cNvSpPr txBox="1"/>
            <p:nvPr/>
          </p:nvSpPr>
          <p:spPr>
            <a:xfrm>
              <a:off x="4572000" y="4876800"/>
              <a:ext cx="254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Tahoma"/>
                  <a:ea typeface="Tahoma"/>
                  <a:cs typeface="Tahoma"/>
                  <a:sym typeface="Tahoma"/>
                </a:rPr>
                <a:t>i</a:t>
              </a:r>
              <a:endParaRPr i="1" sz="1600">
                <a:solidFill>
                  <a:schemeClr val="dk1"/>
                </a:solidFill>
                <a:latin typeface="Tahoma"/>
                <a:ea typeface="Tahoma"/>
                <a:cs typeface="Tahoma"/>
                <a:sym typeface="Tahoma"/>
              </a:endParaRPr>
            </a:p>
          </p:txBody>
        </p:sp>
        <p:grpSp>
          <p:nvGrpSpPr>
            <p:cNvPr id="133" name="Google Shape;133;p6"/>
            <p:cNvGrpSpPr/>
            <p:nvPr/>
          </p:nvGrpSpPr>
          <p:grpSpPr>
            <a:xfrm>
              <a:off x="1447799" y="4191001"/>
              <a:ext cx="5105400" cy="2285999"/>
              <a:chOff x="3809999" y="5486400"/>
              <a:chExt cx="3352800" cy="1371600"/>
            </a:xfrm>
          </p:grpSpPr>
          <p:cxnSp>
            <p:nvCxnSpPr>
              <p:cNvPr id="134" name="Google Shape;134;p6"/>
              <p:cNvCxnSpPr/>
              <p:nvPr/>
            </p:nvCxnSpPr>
            <p:spPr>
              <a:xfrm flipH="1" rot="5400000">
                <a:off x="5485447" y="3810953"/>
                <a:ext cx="1905" cy="3352800"/>
              </a:xfrm>
              <a:prstGeom prst="curvedConnector3">
                <a:avLst>
                  <a:gd fmla="val -77119993" name="adj1"/>
                </a:avLst>
              </a:prstGeom>
              <a:noFill/>
              <a:ln cap="flat" cmpd="sng" w="9525">
                <a:solidFill>
                  <a:schemeClr val="dk1"/>
                </a:solidFill>
                <a:prstDash val="solid"/>
                <a:round/>
                <a:headEnd len="med" w="med" type="none"/>
                <a:tailEnd len="med" w="med" type="triangle"/>
              </a:ln>
            </p:spPr>
          </p:cxnSp>
          <p:sp>
            <p:nvSpPr>
              <p:cNvPr id="135" name="Google Shape;135;p6"/>
              <p:cNvSpPr txBox="1"/>
              <p:nvPr/>
            </p:nvSpPr>
            <p:spPr>
              <a:xfrm>
                <a:off x="5105874" y="6396038"/>
                <a:ext cx="902837"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Not </a:t>
                </a:r>
                <a:r>
                  <a:rPr i="1" lang="en-US" sz="1600">
                    <a:solidFill>
                      <a:schemeClr val="dk1"/>
                    </a:solidFill>
                    <a:latin typeface="Tahoma"/>
                    <a:ea typeface="Tahoma"/>
                    <a:cs typeface="Tahoma"/>
                    <a:sym typeface="Tahoma"/>
                  </a:rPr>
                  <a:t>i</a:t>
                </a:r>
                <a:endParaRPr i="1" sz="1600">
                  <a:solidFill>
                    <a:schemeClr val="dk1"/>
                  </a:solidFill>
                  <a:latin typeface="Tahoma"/>
                  <a:ea typeface="Tahoma"/>
                  <a:cs typeface="Tahoma"/>
                  <a:sym typeface="Tahoma"/>
                </a:endParaRPr>
              </a:p>
            </p:txBody>
          </p:sp>
        </p:grpSp>
      </p:grpSp>
      <p:sp>
        <p:nvSpPr>
          <p:cNvPr id="136" name="Google Shape;136;p6"/>
          <p:cNvSpPr txBox="1"/>
          <p:nvPr/>
        </p:nvSpPr>
        <p:spPr>
          <a:xfrm>
            <a:off x="4626687" y="2284125"/>
            <a:ext cx="4461668" cy="58477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1600" u="none" cap="none" strike="noStrike">
                <a:solidFill>
                  <a:schemeClr val="dk1"/>
                </a:solidFill>
                <a:latin typeface="Arial"/>
                <a:ea typeface="Arial"/>
                <a:cs typeface="Arial"/>
                <a:sym typeface="Arial"/>
              </a:rPr>
              <a:t>A final state </a:t>
            </a:r>
            <a:r>
              <a:rPr b="1" i="0" lang="en-US" sz="1600" u="none" cap="none" strike="noStrike">
                <a:solidFill>
                  <a:srgbClr val="5959FF"/>
                </a:solidFill>
                <a:latin typeface="Arial"/>
                <a:ea typeface="Arial"/>
                <a:cs typeface="Arial"/>
                <a:sym typeface="Arial"/>
              </a:rPr>
              <a:t>accepts</a:t>
            </a:r>
            <a:r>
              <a:rPr b="0" i="0" lang="en-US" sz="1600" u="none" cap="none" strike="noStrike">
                <a:solidFill>
                  <a:schemeClr val="dk1"/>
                </a:solidFill>
                <a:latin typeface="Arial"/>
                <a:ea typeface="Arial"/>
                <a:cs typeface="Arial"/>
                <a:sym typeface="Arial"/>
              </a:rPr>
              <a:t> the input string and is indicated with a boundary double circle.</a:t>
            </a:r>
            <a:endParaRPr/>
          </a:p>
        </p:txBody>
      </p:sp>
      <p:cxnSp>
        <p:nvCxnSpPr>
          <p:cNvPr id="137" name="Google Shape;137;p6"/>
          <p:cNvCxnSpPr>
            <a:stCxn id="136" idx="2"/>
          </p:cNvCxnSpPr>
          <p:nvPr/>
        </p:nvCxnSpPr>
        <p:spPr>
          <a:xfrm>
            <a:off x="6857521" y="2868900"/>
            <a:ext cx="258000" cy="652200"/>
          </a:xfrm>
          <a:prstGeom prst="straightConnector1">
            <a:avLst/>
          </a:prstGeom>
          <a:solidFill>
            <a:schemeClr val="accent1"/>
          </a:solidFill>
          <a:ln cap="flat" cmpd="sng" w="28575">
            <a:solidFill>
              <a:srgbClr val="5959FF"/>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55"/>
          <p:cNvSpPr txBox="1"/>
          <p:nvPr>
            <p:ph idx="12" type="sldNum"/>
          </p:nvPr>
        </p:nvSpPr>
        <p:spPr>
          <a:xfrm>
            <a:off x="8393113" y="6381750"/>
            <a:ext cx="588962" cy="47625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938" name="Google Shape;938;p55"/>
          <p:cNvSpPr txBox="1"/>
          <p:nvPr>
            <p:ph type="title"/>
          </p:nvPr>
        </p:nvSpPr>
        <p:spPr>
          <a:xfrm>
            <a:off x="3140075" y="917021"/>
            <a:ext cx="6003925" cy="11430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Example</a:t>
            </a:r>
            <a:r>
              <a:rPr lang="en-US"/>
              <a:t>: ε-NFA-to-NFA</a:t>
            </a:r>
            <a:endParaRPr/>
          </a:p>
        </p:txBody>
      </p:sp>
      <p:grpSp>
        <p:nvGrpSpPr>
          <p:cNvPr id="939" name="Google Shape;939;p55"/>
          <p:cNvGrpSpPr/>
          <p:nvPr/>
        </p:nvGrpSpPr>
        <p:grpSpPr>
          <a:xfrm>
            <a:off x="457200" y="2441021"/>
            <a:ext cx="3148013" cy="2770188"/>
            <a:chOff x="3658" y="1104"/>
            <a:chExt cx="1983" cy="1745"/>
          </a:xfrm>
        </p:grpSpPr>
        <p:sp>
          <p:nvSpPr>
            <p:cNvPr id="940" name="Google Shape;940;p55"/>
            <p:cNvSpPr txBox="1"/>
            <p:nvPr/>
          </p:nvSpPr>
          <p:spPr>
            <a:xfrm>
              <a:off x="3936" y="1104"/>
              <a:ext cx="1705" cy="17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     0     1     </a:t>
              </a:r>
              <a:r>
                <a:rPr lang="en-US" sz="3200">
                  <a:solidFill>
                    <a:schemeClr val="dk1"/>
                  </a:solidFill>
                  <a:latin typeface="Lucida Sans"/>
                  <a:ea typeface="Lucida Sans"/>
                  <a:cs typeface="Lucida Sans"/>
                  <a:sym typeface="Lucida Sans"/>
                </a:rPr>
                <a:t>ε</a:t>
              </a:r>
              <a:endParaRPr sz="2400">
                <a:solidFill>
                  <a:schemeClr val="dk1"/>
                </a:solidFill>
                <a:latin typeface="Tahoma"/>
                <a:ea typeface="Tahoma"/>
                <a:cs typeface="Tahoma"/>
                <a:sym typeface="Tahoma"/>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A  {E}  {B}  </a:t>
              </a:r>
              <a:r>
                <a:rPr lang="en-US" sz="2400">
                  <a:solidFill>
                    <a:schemeClr val="dk1"/>
                  </a:solidFill>
                  <a:latin typeface="Lucida Sans"/>
                  <a:ea typeface="Lucida Sans"/>
                  <a:cs typeface="Lucida Sans"/>
                  <a:sym typeface="Lucida Sans"/>
                </a:rPr>
                <a:t>∅</a:t>
              </a:r>
              <a:endParaRPr sz="2400">
                <a:solidFill>
                  <a:schemeClr val="dk1"/>
                </a:solidFill>
                <a:latin typeface="Tahoma"/>
                <a:ea typeface="Tahoma"/>
                <a:cs typeface="Tahoma"/>
                <a:sym typeface="Tahoma"/>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B   </a:t>
              </a:r>
              <a:r>
                <a:rPr lang="en-US" sz="2400">
                  <a:solidFill>
                    <a:schemeClr val="dk1"/>
                  </a:solidFill>
                  <a:latin typeface="Lucida Sans"/>
                  <a:ea typeface="Lucida Sans"/>
                  <a:cs typeface="Lucida Sans"/>
                  <a:sym typeface="Lucida Sans"/>
                </a:rPr>
                <a:t>∅</a:t>
              </a:r>
              <a:r>
                <a:rPr lang="en-US" sz="2400">
                  <a:solidFill>
                    <a:schemeClr val="dk1"/>
                  </a:solidFill>
                  <a:latin typeface="Tahoma"/>
                  <a:ea typeface="Tahoma"/>
                  <a:cs typeface="Tahoma"/>
                  <a:sym typeface="Tahoma"/>
                </a:rPr>
                <a:t>   {C} {D}</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C   </a:t>
              </a:r>
              <a:r>
                <a:rPr lang="en-US" sz="2400">
                  <a:solidFill>
                    <a:schemeClr val="dk1"/>
                  </a:solidFill>
                  <a:latin typeface="Lucida Sans"/>
                  <a:ea typeface="Lucida Sans"/>
                  <a:cs typeface="Lucida Sans"/>
                  <a:sym typeface="Lucida Sans"/>
                </a:rPr>
                <a:t>∅   </a:t>
              </a:r>
              <a:r>
                <a:rPr lang="en-US" sz="2400">
                  <a:solidFill>
                    <a:schemeClr val="dk1"/>
                  </a:solidFill>
                  <a:latin typeface="Tahoma"/>
                  <a:ea typeface="Tahoma"/>
                  <a:cs typeface="Tahoma"/>
                  <a:sym typeface="Tahoma"/>
                </a:rPr>
                <a:t>{D}  </a:t>
              </a:r>
              <a:r>
                <a:rPr lang="en-US" sz="2400">
                  <a:solidFill>
                    <a:schemeClr val="dk1"/>
                  </a:solidFill>
                  <a:latin typeface="Lucida Sans"/>
                  <a:ea typeface="Lucida Sans"/>
                  <a:cs typeface="Lucida Sans"/>
                  <a:sym typeface="Lucida Sans"/>
                </a:rPr>
                <a:t>∅</a:t>
              </a:r>
              <a:endParaRPr sz="2400">
                <a:solidFill>
                  <a:schemeClr val="dk1"/>
                </a:solidFill>
                <a:latin typeface="Tahoma"/>
                <a:ea typeface="Tahoma"/>
                <a:cs typeface="Tahoma"/>
                <a:sym typeface="Tahoma"/>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D   </a:t>
              </a:r>
              <a:r>
                <a:rPr lang="en-US" sz="2400">
                  <a:solidFill>
                    <a:schemeClr val="dk1"/>
                  </a:solidFill>
                  <a:latin typeface="Lucida Sans"/>
                  <a:ea typeface="Lucida Sans"/>
                  <a:cs typeface="Lucida Sans"/>
                  <a:sym typeface="Lucida Sans"/>
                </a:rPr>
                <a:t>∅    ∅   ∅</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E   {F}   </a:t>
              </a:r>
              <a:r>
                <a:rPr lang="en-US" sz="2400">
                  <a:solidFill>
                    <a:schemeClr val="dk1"/>
                  </a:solidFill>
                  <a:latin typeface="Lucida Sans"/>
                  <a:ea typeface="Lucida Sans"/>
                  <a:cs typeface="Lucida Sans"/>
                  <a:sym typeface="Lucida Sans"/>
                </a:rPr>
                <a:t>∅</a:t>
              </a:r>
              <a:r>
                <a:rPr lang="en-US" sz="2400">
                  <a:solidFill>
                    <a:schemeClr val="dk1"/>
                  </a:solidFill>
                  <a:latin typeface="Tahoma"/>
                  <a:ea typeface="Tahoma"/>
                  <a:cs typeface="Tahoma"/>
                  <a:sym typeface="Tahoma"/>
                </a:rPr>
                <a:t>  {B, C}</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F   {D}   </a:t>
              </a:r>
              <a:r>
                <a:rPr lang="en-US" sz="2400">
                  <a:solidFill>
                    <a:schemeClr val="dk1"/>
                  </a:solidFill>
                  <a:latin typeface="Lucida Sans"/>
                  <a:ea typeface="Lucida Sans"/>
                  <a:cs typeface="Lucida Sans"/>
                  <a:sym typeface="Lucida Sans"/>
                </a:rPr>
                <a:t>∅  ∅</a:t>
              </a:r>
              <a:endParaRPr/>
            </a:p>
          </p:txBody>
        </p:sp>
        <p:cxnSp>
          <p:nvCxnSpPr>
            <p:cNvPr id="941" name="Google Shape;941;p55"/>
            <p:cNvCxnSpPr/>
            <p:nvPr/>
          </p:nvCxnSpPr>
          <p:spPr>
            <a:xfrm>
              <a:off x="3658" y="1536"/>
              <a:ext cx="192" cy="0"/>
            </a:xfrm>
            <a:prstGeom prst="straightConnector1">
              <a:avLst/>
            </a:prstGeom>
            <a:noFill/>
            <a:ln cap="flat" cmpd="sng" w="9525">
              <a:solidFill>
                <a:schemeClr val="dk1"/>
              </a:solidFill>
              <a:prstDash val="solid"/>
              <a:round/>
              <a:headEnd len="med" w="med" type="none"/>
              <a:tailEnd len="med" w="med" type="triangle"/>
            </a:ln>
          </p:spPr>
        </p:cxnSp>
        <p:sp>
          <p:nvSpPr>
            <p:cNvPr id="942" name="Google Shape;942;p55"/>
            <p:cNvSpPr txBox="1"/>
            <p:nvPr/>
          </p:nvSpPr>
          <p:spPr>
            <a:xfrm>
              <a:off x="3706" y="2112"/>
              <a:ext cx="22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cxnSp>
          <p:nvCxnSpPr>
            <p:cNvPr id="943" name="Google Shape;943;p55"/>
            <p:cNvCxnSpPr/>
            <p:nvPr/>
          </p:nvCxnSpPr>
          <p:spPr>
            <a:xfrm>
              <a:off x="3802" y="1392"/>
              <a:ext cx="1632" cy="0"/>
            </a:xfrm>
            <a:prstGeom prst="straightConnector1">
              <a:avLst/>
            </a:prstGeom>
            <a:noFill/>
            <a:ln cap="flat" cmpd="sng" w="9525">
              <a:solidFill>
                <a:schemeClr val="dk1"/>
              </a:solidFill>
              <a:prstDash val="solid"/>
              <a:round/>
              <a:headEnd len="med" w="med" type="none"/>
              <a:tailEnd len="med" w="med" type="none"/>
            </a:ln>
          </p:spPr>
        </p:cxnSp>
        <p:cxnSp>
          <p:nvCxnSpPr>
            <p:cNvPr id="944" name="Google Shape;944;p55"/>
            <p:cNvCxnSpPr/>
            <p:nvPr/>
          </p:nvCxnSpPr>
          <p:spPr>
            <a:xfrm>
              <a:off x="4186" y="1200"/>
              <a:ext cx="0" cy="1632"/>
            </a:xfrm>
            <a:prstGeom prst="straightConnector1">
              <a:avLst/>
            </a:prstGeom>
            <a:noFill/>
            <a:ln cap="flat" cmpd="sng" w="9525">
              <a:solidFill>
                <a:schemeClr val="dk1"/>
              </a:solidFill>
              <a:prstDash val="solid"/>
              <a:round/>
              <a:headEnd len="med" w="med" type="none"/>
              <a:tailEnd len="med" w="med" type="none"/>
            </a:ln>
          </p:spPr>
        </p:cxnSp>
        <p:cxnSp>
          <p:nvCxnSpPr>
            <p:cNvPr id="945" name="Google Shape;945;p55"/>
            <p:cNvCxnSpPr/>
            <p:nvPr/>
          </p:nvCxnSpPr>
          <p:spPr>
            <a:xfrm>
              <a:off x="4618" y="1200"/>
              <a:ext cx="0" cy="1632"/>
            </a:xfrm>
            <a:prstGeom prst="straightConnector1">
              <a:avLst/>
            </a:prstGeom>
            <a:noFill/>
            <a:ln cap="flat" cmpd="sng" w="9525">
              <a:solidFill>
                <a:schemeClr val="dk1"/>
              </a:solidFill>
              <a:prstDash val="solid"/>
              <a:round/>
              <a:headEnd len="med" w="med" type="none"/>
              <a:tailEnd len="med" w="med" type="none"/>
            </a:ln>
          </p:spPr>
        </p:cxnSp>
        <p:cxnSp>
          <p:nvCxnSpPr>
            <p:cNvPr id="946" name="Google Shape;946;p55"/>
            <p:cNvCxnSpPr/>
            <p:nvPr/>
          </p:nvCxnSpPr>
          <p:spPr>
            <a:xfrm>
              <a:off x="5002" y="1200"/>
              <a:ext cx="0" cy="1632"/>
            </a:xfrm>
            <a:prstGeom prst="straightConnector1">
              <a:avLst/>
            </a:prstGeom>
            <a:noFill/>
            <a:ln cap="flat" cmpd="sng" w="9525">
              <a:solidFill>
                <a:schemeClr val="dk1"/>
              </a:solidFill>
              <a:prstDash val="solid"/>
              <a:round/>
              <a:headEnd len="med" w="med" type="none"/>
              <a:tailEnd len="med" w="med" type="none"/>
            </a:ln>
          </p:spPr>
        </p:cxnSp>
      </p:grpSp>
      <p:sp>
        <p:nvSpPr>
          <p:cNvPr id="947" name="Google Shape;947;p55"/>
          <p:cNvSpPr txBox="1"/>
          <p:nvPr/>
        </p:nvSpPr>
        <p:spPr>
          <a:xfrm>
            <a:off x="1542539" y="1981589"/>
            <a:ext cx="97206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ε-NFA</a:t>
            </a:r>
            <a:endParaRPr/>
          </a:p>
        </p:txBody>
      </p:sp>
      <p:sp>
        <p:nvSpPr>
          <p:cNvPr id="948" name="Google Shape;948;p55"/>
          <p:cNvSpPr txBox="1"/>
          <p:nvPr/>
        </p:nvSpPr>
        <p:spPr>
          <a:xfrm>
            <a:off x="4937125" y="2487059"/>
            <a:ext cx="2151063" cy="26479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     0     1</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A  {E}  {B}</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B   </a:t>
            </a:r>
            <a:r>
              <a:rPr lang="en-US" sz="2400">
                <a:solidFill>
                  <a:schemeClr val="dk1"/>
                </a:solidFill>
                <a:latin typeface="Lucida Sans"/>
                <a:ea typeface="Lucida Sans"/>
                <a:cs typeface="Lucida Sans"/>
                <a:sym typeface="Lucida Sans"/>
              </a:rPr>
              <a:t>∅</a:t>
            </a:r>
            <a:r>
              <a:rPr lang="en-US" sz="2400">
                <a:solidFill>
                  <a:schemeClr val="dk1"/>
                </a:solidFill>
                <a:latin typeface="Tahoma"/>
                <a:ea typeface="Tahoma"/>
                <a:cs typeface="Tahoma"/>
                <a:sym typeface="Tahoma"/>
              </a:rPr>
              <a:t>   {C}</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C   </a:t>
            </a:r>
            <a:r>
              <a:rPr lang="en-US" sz="2400">
                <a:solidFill>
                  <a:schemeClr val="dk1"/>
                </a:solidFill>
                <a:latin typeface="Lucida Sans"/>
                <a:ea typeface="Lucida Sans"/>
                <a:cs typeface="Lucida Sans"/>
                <a:sym typeface="Lucida Sans"/>
              </a:rPr>
              <a:t>∅   </a:t>
            </a:r>
            <a:r>
              <a:rPr lang="en-US" sz="2400">
                <a:solidFill>
                  <a:schemeClr val="dk1"/>
                </a:solidFill>
                <a:latin typeface="Tahoma"/>
                <a:ea typeface="Tahoma"/>
                <a:cs typeface="Tahoma"/>
                <a:sym typeface="Tahoma"/>
              </a:rPr>
              <a:t>{D}</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D   </a:t>
            </a:r>
            <a:r>
              <a:rPr lang="en-US" sz="2400">
                <a:solidFill>
                  <a:schemeClr val="dk1"/>
                </a:solidFill>
                <a:latin typeface="Lucida Sans"/>
                <a:ea typeface="Lucida Sans"/>
                <a:cs typeface="Lucida Sans"/>
                <a:sym typeface="Lucida Sans"/>
              </a:rPr>
              <a:t>∅    ∅</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E   {F}  </a:t>
            </a:r>
            <a:r>
              <a:rPr lang="en-US" sz="2400">
                <a:solidFill>
                  <a:srgbClr val="FF0066"/>
                </a:solidFill>
                <a:latin typeface="Tahoma"/>
                <a:ea typeface="Tahoma"/>
                <a:cs typeface="Tahoma"/>
                <a:sym typeface="Tahoma"/>
              </a:rPr>
              <a:t>{C, D}</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F   {D}   </a:t>
            </a:r>
            <a:r>
              <a:rPr lang="en-US" sz="2400">
                <a:solidFill>
                  <a:schemeClr val="dk1"/>
                </a:solidFill>
                <a:latin typeface="Lucida Sans"/>
                <a:ea typeface="Lucida Sans"/>
                <a:cs typeface="Lucida Sans"/>
                <a:sym typeface="Lucida Sans"/>
              </a:rPr>
              <a:t>∅</a:t>
            </a:r>
            <a:endParaRPr/>
          </a:p>
        </p:txBody>
      </p:sp>
      <p:cxnSp>
        <p:nvCxnSpPr>
          <p:cNvPr id="949" name="Google Shape;949;p55"/>
          <p:cNvCxnSpPr/>
          <p:nvPr/>
        </p:nvCxnSpPr>
        <p:spPr>
          <a:xfrm>
            <a:off x="4495800" y="3126821"/>
            <a:ext cx="304800" cy="0"/>
          </a:xfrm>
          <a:prstGeom prst="straightConnector1">
            <a:avLst/>
          </a:prstGeom>
          <a:noFill/>
          <a:ln cap="flat" cmpd="sng" w="9525">
            <a:solidFill>
              <a:schemeClr val="dk1"/>
            </a:solidFill>
            <a:prstDash val="solid"/>
            <a:round/>
            <a:headEnd len="med" w="med" type="none"/>
            <a:tailEnd len="med" w="med" type="triangle"/>
          </a:ln>
        </p:spPr>
      </p:cxnSp>
      <p:sp>
        <p:nvSpPr>
          <p:cNvPr id="950" name="Google Shape;950;p55"/>
          <p:cNvSpPr txBox="1"/>
          <p:nvPr/>
        </p:nvSpPr>
        <p:spPr>
          <a:xfrm>
            <a:off x="4572000" y="3965021"/>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a:t>
            </a:r>
            <a:endParaRPr/>
          </a:p>
        </p:txBody>
      </p:sp>
      <p:cxnSp>
        <p:nvCxnSpPr>
          <p:cNvPr id="951" name="Google Shape;951;p55"/>
          <p:cNvCxnSpPr/>
          <p:nvPr/>
        </p:nvCxnSpPr>
        <p:spPr>
          <a:xfrm>
            <a:off x="4724400" y="2898221"/>
            <a:ext cx="2057400" cy="0"/>
          </a:xfrm>
          <a:prstGeom prst="straightConnector1">
            <a:avLst/>
          </a:prstGeom>
          <a:noFill/>
          <a:ln cap="flat" cmpd="sng" w="9525">
            <a:solidFill>
              <a:schemeClr val="dk1"/>
            </a:solidFill>
            <a:prstDash val="solid"/>
            <a:round/>
            <a:headEnd len="med" w="med" type="none"/>
            <a:tailEnd len="med" w="med" type="none"/>
          </a:ln>
        </p:spPr>
      </p:cxnSp>
      <p:cxnSp>
        <p:nvCxnSpPr>
          <p:cNvPr id="952" name="Google Shape;952;p55"/>
          <p:cNvCxnSpPr/>
          <p:nvPr/>
        </p:nvCxnSpPr>
        <p:spPr>
          <a:xfrm>
            <a:off x="5334000" y="2593421"/>
            <a:ext cx="0" cy="2590800"/>
          </a:xfrm>
          <a:prstGeom prst="straightConnector1">
            <a:avLst/>
          </a:prstGeom>
          <a:noFill/>
          <a:ln cap="flat" cmpd="sng" w="9525">
            <a:solidFill>
              <a:schemeClr val="dk1"/>
            </a:solidFill>
            <a:prstDash val="solid"/>
            <a:round/>
            <a:headEnd len="med" w="med" type="none"/>
            <a:tailEnd len="med" w="med" type="none"/>
          </a:ln>
        </p:spPr>
      </p:cxnSp>
      <p:cxnSp>
        <p:nvCxnSpPr>
          <p:cNvPr id="953" name="Google Shape;953;p55"/>
          <p:cNvCxnSpPr/>
          <p:nvPr/>
        </p:nvCxnSpPr>
        <p:spPr>
          <a:xfrm>
            <a:off x="6019800" y="2593421"/>
            <a:ext cx="0" cy="2590800"/>
          </a:xfrm>
          <a:prstGeom prst="straightConnector1">
            <a:avLst/>
          </a:prstGeom>
          <a:noFill/>
          <a:ln cap="flat" cmpd="sng" w="9525">
            <a:solidFill>
              <a:schemeClr val="dk1"/>
            </a:solidFill>
            <a:prstDash val="solid"/>
            <a:round/>
            <a:headEnd len="med" w="med" type="none"/>
            <a:tailEnd len="med" w="med" type="none"/>
          </a:ln>
        </p:spPr>
      </p:cxnSp>
      <p:sp>
        <p:nvSpPr>
          <p:cNvPr id="954" name="Google Shape;954;p55"/>
          <p:cNvSpPr txBox="1"/>
          <p:nvPr/>
        </p:nvSpPr>
        <p:spPr>
          <a:xfrm>
            <a:off x="4572000" y="4346021"/>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66"/>
                </a:solidFill>
                <a:latin typeface="Tahoma"/>
                <a:ea typeface="Tahoma"/>
                <a:cs typeface="Tahoma"/>
                <a:sym typeface="Tahoma"/>
              </a:rPr>
              <a:t>*</a:t>
            </a:r>
            <a:endParaRPr/>
          </a:p>
        </p:txBody>
      </p:sp>
      <p:sp>
        <p:nvSpPr>
          <p:cNvPr id="955" name="Google Shape;955;p55"/>
          <p:cNvSpPr txBox="1"/>
          <p:nvPr/>
        </p:nvSpPr>
        <p:spPr>
          <a:xfrm>
            <a:off x="4572000" y="3203021"/>
            <a:ext cx="350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66"/>
                </a:solidFill>
                <a:latin typeface="Tahoma"/>
                <a:ea typeface="Tahoma"/>
                <a:cs typeface="Tahoma"/>
                <a:sym typeface="Tahoma"/>
              </a:rPr>
              <a:t>*</a:t>
            </a:r>
            <a:endParaRPr/>
          </a:p>
        </p:txBody>
      </p:sp>
      <p:grpSp>
        <p:nvGrpSpPr>
          <p:cNvPr id="956" name="Google Shape;956;p55"/>
          <p:cNvGrpSpPr/>
          <p:nvPr/>
        </p:nvGrpSpPr>
        <p:grpSpPr>
          <a:xfrm>
            <a:off x="5943601" y="4803221"/>
            <a:ext cx="1674813" cy="1781175"/>
            <a:chOff x="3744" y="2688"/>
            <a:chExt cx="1055" cy="1122"/>
          </a:xfrm>
        </p:grpSpPr>
        <p:sp>
          <p:nvSpPr>
            <p:cNvPr id="957" name="Google Shape;957;p55"/>
            <p:cNvSpPr txBox="1"/>
            <p:nvPr/>
          </p:nvSpPr>
          <p:spPr>
            <a:xfrm>
              <a:off x="3744" y="2976"/>
              <a:ext cx="1055" cy="8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Since closure of</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E includes B and</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C; which have</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transitions on 1</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to C and D.</a:t>
              </a:r>
              <a:endParaRPr/>
            </a:p>
          </p:txBody>
        </p:sp>
        <p:cxnSp>
          <p:nvCxnSpPr>
            <p:cNvPr id="958" name="Google Shape;958;p55"/>
            <p:cNvCxnSpPr/>
            <p:nvPr/>
          </p:nvCxnSpPr>
          <p:spPr>
            <a:xfrm rot="10800000">
              <a:off x="4263" y="2688"/>
              <a:ext cx="240" cy="288"/>
            </a:xfrm>
            <a:prstGeom prst="straightConnector1">
              <a:avLst/>
            </a:prstGeom>
            <a:noFill/>
            <a:ln cap="flat" cmpd="sng" w="9525">
              <a:solidFill>
                <a:schemeClr val="dk1"/>
              </a:solidFill>
              <a:prstDash val="solid"/>
              <a:round/>
              <a:headEnd len="med" w="med" type="none"/>
              <a:tailEnd len="med" w="med" type="triangle"/>
            </a:ln>
          </p:spPr>
        </p:cxnSp>
      </p:grpSp>
      <p:grpSp>
        <p:nvGrpSpPr>
          <p:cNvPr id="959" name="Google Shape;959;p55"/>
          <p:cNvGrpSpPr/>
          <p:nvPr/>
        </p:nvGrpSpPr>
        <p:grpSpPr>
          <a:xfrm>
            <a:off x="2514600" y="3507821"/>
            <a:ext cx="2436813" cy="3549650"/>
            <a:chOff x="1584" y="1872"/>
            <a:chExt cx="1535" cy="2236"/>
          </a:xfrm>
        </p:grpSpPr>
        <p:sp>
          <p:nvSpPr>
            <p:cNvPr id="960" name="Google Shape;960;p55"/>
            <p:cNvSpPr txBox="1"/>
            <p:nvPr/>
          </p:nvSpPr>
          <p:spPr>
            <a:xfrm>
              <a:off x="1584" y="3360"/>
              <a:ext cx="1535" cy="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Since closures of</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B and E include</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final state D.</a:t>
              </a:r>
              <a:endParaRPr/>
            </a:p>
          </p:txBody>
        </p:sp>
        <p:cxnSp>
          <p:nvCxnSpPr>
            <p:cNvPr id="961" name="Google Shape;961;p55"/>
            <p:cNvCxnSpPr/>
            <p:nvPr/>
          </p:nvCxnSpPr>
          <p:spPr>
            <a:xfrm flipH="1" rot="10800000">
              <a:off x="2016" y="1872"/>
              <a:ext cx="864" cy="1440"/>
            </a:xfrm>
            <a:prstGeom prst="straightConnector1">
              <a:avLst/>
            </a:prstGeom>
            <a:noFill/>
            <a:ln cap="flat" cmpd="sng" w="9525">
              <a:solidFill>
                <a:schemeClr val="dk1"/>
              </a:solidFill>
              <a:prstDash val="solid"/>
              <a:round/>
              <a:headEnd len="med" w="med" type="none"/>
              <a:tailEnd len="med" w="med" type="triangle"/>
            </a:ln>
          </p:spPr>
        </p:cxnSp>
        <p:cxnSp>
          <p:nvCxnSpPr>
            <p:cNvPr id="962" name="Google Shape;962;p55"/>
            <p:cNvCxnSpPr/>
            <p:nvPr/>
          </p:nvCxnSpPr>
          <p:spPr>
            <a:xfrm flipH="1" rot="10800000">
              <a:off x="2256" y="2592"/>
              <a:ext cx="672" cy="720"/>
            </a:xfrm>
            <a:prstGeom prst="straightConnector1">
              <a:avLst/>
            </a:prstGeom>
            <a:noFill/>
            <a:ln cap="flat" cmpd="sng" w="9525">
              <a:solidFill>
                <a:schemeClr val="dk1"/>
              </a:solidFill>
              <a:prstDash val="solid"/>
              <a:round/>
              <a:headEnd len="med" w="med" type="none"/>
              <a:tailEnd len="med" w="med" type="triangle"/>
            </a:ln>
          </p:spPr>
        </p:cxnSp>
      </p:grpSp>
      <p:sp>
        <p:nvSpPr>
          <p:cNvPr id="963" name="Google Shape;963;p55"/>
          <p:cNvSpPr txBox="1"/>
          <p:nvPr/>
        </p:nvSpPr>
        <p:spPr>
          <a:xfrm>
            <a:off x="914400" y="840821"/>
            <a:ext cx="183931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9900"/>
                </a:solidFill>
                <a:latin typeface="Tahoma"/>
                <a:ea typeface="Tahoma"/>
                <a:cs typeface="Tahoma"/>
                <a:sym typeface="Tahoma"/>
              </a:rPr>
              <a:t>Interesting</a:t>
            </a:r>
            <a:endParaRPr/>
          </a:p>
          <a:p>
            <a:pPr indent="0" lvl="0" marL="0" marR="0" rtl="0" algn="l">
              <a:spcBef>
                <a:spcPts val="0"/>
              </a:spcBef>
              <a:spcAft>
                <a:spcPts val="0"/>
              </a:spcAft>
              <a:buNone/>
            </a:pPr>
            <a:r>
              <a:rPr lang="en-US" sz="1600">
                <a:solidFill>
                  <a:srgbClr val="FF9900"/>
                </a:solidFill>
                <a:latin typeface="Tahoma"/>
                <a:ea typeface="Tahoma"/>
                <a:cs typeface="Tahoma"/>
                <a:sym typeface="Tahoma"/>
              </a:rPr>
              <a:t>closures</a:t>
            </a:r>
            <a:r>
              <a:rPr lang="en-US" sz="1600">
                <a:solidFill>
                  <a:schemeClr val="dk1"/>
                </a:solidFill>
                <a:latin typeface="Tahoma"/>
                <a:ea typeface="Tahoma"/>
                <a:cs typeface="Tahoma"/>
                <a:sym typeface="Tahoma"/>
              </a:rPr>
              <a:t>: </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CL(B) = {B,D}; CL(E) = {B,C,D,E}</a:t>
            </a:r>
            <a:endParaRPr/>
          </a:p>
        </p:txBody>
      </p:sp>
      <p:sp>
        <p:nvSpPr>
          <p:cNvPr id="964" name="Google Shape;964;p55"/>
          <p:cNvSpPr txBox="1"/>
          <p:nvPr/>
        </p:nvSpPr>
        <p:spPr>
          <a:xfrm>
            <a:off x="5357940" y="1944328"/>
            <a:ext cx="7203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NFA</a:t>
            </a:r>
            <a:endParaRPr/>
          </a:p>
        </p:txBody>
      </p:sp>
      <p:sp>
        <p:nvSpPr>
          <p:cNvPr id="965" name="Google Shape;965;p55"/>
          <p:cNvSpPr txBox="1"/>
          <p:nvPr/>
        </p:nvSpPr>
        <p:spPr>
          <a:xfrm>
            <a:off x="4770971" y="2455038"/>
            <a:ext cx="5132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ucida Sans"/>
                <a:ea typeface="Lucida Sans"/>
                <a:cs typeface="Lucida Sans"/>
                <a:sym typeface="Lucida Sans"/>
              </a:rPr>
              <a:t>δ</a:t>
            </a:r>
            <a:r>
              <a:rPr baseline="-25000" lang="en-US" sz="2400">
                <a:solidFill>
                  <a:schemeClr val="dk1"/>
                </a:solidFill>
                <a:latin typeface="Arial"/>
                <a:ea typeface="Arial"/>
                <a:cs typeface="Arial"/>
                <a:sym typeface="Arial"/>
              </a:rPr>
              <a:t>N</a:t>
            </a:r>
            <a:endParaRPr sz="2400">
              <a:solidFill>
                <a:schemeClr val="dk1"/>
              </a:solidFill>
              <a:latin typeface="Arial"/>
              <a:ea typeface="Arial"/>
              <a:cs typeface="Arial"/>
              <a:sym typeface="Arial"/>
            </a:endParaRPr>
          </a:p>
        </p:txBody>
      </p:sp>
      <p:sp>
        <p:nvSpPr>
          <p:cNvPr id="966" name="Google Shape;966;p55"/>
          <p:cNvSpPr txBox="1"/>
          <p:nvPr/>
        </p:nvSpPr>
        <p:spPr>
          <a:xfrm>
            <a:off x="742528" y="2362588"/>
            <a:ext cx="5132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ucida Sans"/>
                <a:ea typeface="Lucida Sans"/>
                <a:cs typeface="Lucida Sans"/>
                <a:sym typeface="Lucida Sans"/>
              </a:rPr>
              <a:t>δ</a:t>
            </a:r>
            <a:r>
              <a:rPr baseline="-25000" lang="en-US" sz="2400">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56"/>
          <p:cNvSpPr txBox="1"/>
          <p:nvPr>
            <p:ph type="title"/>
          </p:nvPr>
        </p:nvSpPr>
        <p:spPr>
          <a:xfrm>
            <a:off x="213519" y="1062559"/>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ε-NFA Matching via DFA Conversion can be Slow for Big Finite Automata</a:t>
            </a:r>
            <a:endParaRPr/>
          </a:p>
        </p:txBody>
      </p:sp>
      <p:sp>
        <p:nvSpPr>
          <p:cNvPr id="972" name="Google Shape;972;p56"/>
          <p:cNvSpPr txBox="1"/>
          <p:nvPr>
            <p:ph idx="1" type="body"/>
          </p:nvPr>
        </p:nvSpPr>
        <p:spPr>
          <a:xfrm>
            <a:off x="213519" y="2507174"/>
            <a:ext cx="8846398" cy="3862094"/>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Given an ε-NFA, A, of size m, and an input string, T, of length n, we can test if T is in L(A) in O(2</a:t>
            </a:r>
            <a:r>
              <a:rPr baseline="30000" lang="en-US"/>
              <a:t>m</a:t>
            </a:r>
            <a:r>
              <a:rPr lang="en-US"/>
              <a:t> + n) time:</a:t>
            </a:r>
            <a:endParaRPr/>
          </a:p>
          <a:p>
            <a:pPr indent="-457200" lvl="1" marL="917575" rtl="0" algn="l">
              <a:lnSpc>
                <a:spcPct val="85000"/>
              </a:lnSpc>
              <a:spcBef>
                <a:spcPts val="875"/>
              </a:spcBef>
              <a:spcAft>
                <a:spcPts val="0"/>
              </a:spcAft>
              <a:buSzPts val="1750"/>
              <a:buFont typeface="Arial"/>
              <a:buAutoNum type="arabicPeriod"/>
            </a:pPr>
            <a:r>
              <a:rPr lang="en-US"/>
              <a:t>Convert A into an equivalent DFA, B, using the above ε-NFA to NFA to DFA constructions.</a:t>
            </a:r>
            <a:endParaRPr/>
          </a:p>
          <a:p>
            <a:pPr indent="-457200" lvl="2" marL="1327150" rtl="0" algn="l">
              <a:lnSpc>
                <a:spcPct val="85000"/>
              </a:lnSpc>
              <a:spcBef>
                <a:spcPts val="805"/>
              </a:spcBef>
              <a:spcAft>
                <a:spcPts val="0"/>
              </a:spcAft>
              <a:buSzPts val="1610"/>
              <a:buChar char="■"/>
            </a:pPr>
            <a:r>
              <a:rPr lang="en-US"/>
              <a:t>Step 1 takes O(2</a:t>
            </a:r>
            <a:r>
              <a:rPr baseline="30000" lang="en-US"/>
              <a:t>m</a:t>
            </a:r>
            <a:r>
              <a:rPr lang="en-US"/>
              <a:t>) time in the worst case and creates a DFA of size O(2</a:t>
            </a:r>
            <a:r>
              <a:rPr baseline="30000" lang="en-US"/>
              <a:t>m</a:t>
            </a:r>
            <a:r>
              <a:rPr lang="en-US"/>
              <a:t>) in the worst case.</a:t>
            </a:r>
            <a:endParaRPr/>
          </a:p>
          <a:p>
            <a:pPr indent="-457200" lvl="1" marL="917575" rtl="0" algn="l">
              <a:lnSpc>
                <a:spcPct val="85000"/>
              </a:lnSpc>
              <a:spcBef>
                <a:spcPts val="875"/>
              </a:spcBef>
              <a:spcAft>
                <a:spcPts val="0"/>
              </a:spcAft>
              <a:buSzPts val="1750"/>
              <a:buFont typeface="Arial"/>
              <a:buAutoNum type="arabicPeriod"/>
            </a:pPr>
            <a:r>
              <a:rPr lang="en-US"/>
              <a:t>Test if T is in L(B) using the DFA simulation algorithm.</a:t>
            </a:r>
            <a:endParaRPr/>
          </a:p>
          <a:p>
            <a:pPr indent="-295275" lvl="2" marL="1150938" rtl="0" algn="l">
              <a:lnSpc>
                <a:spcPct val="85000"/>
              </a:lnSpc>
              <a:spcBef>
                <a:spcPts val="805"/>
              </a:spcBef>
              <a:spcAft>
                <a:spcPts val="0"/>
              </a:spcAft>
              <a:buSzPts val="1610"/>
              <a:buChar char="■"/>
            </a:pPr>
            <a:r>
              <a:rPr lang="en-US"/>
              <a:t>Step 2 takes O(2</a:t>
            </a:r>
            <a:r>
              <a:rPr baseline="30000" lang="en-US"/>
              <a:t>m</a:t>
            </a:r>
            <a:r>
              <a:rPr lang="en-US"/>
              <a:t> + n) time.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57"/>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There is an Alternative Approach</a:t>
            </a:r>
            <a:endParaRPr/>
          </a:p>
        </p:txBody>
      </p:sp>
      <p:sp>
        <p:nvSpPr>
          <p:cNvPr id="978" name="Google Shape;978;p57"/>
          <p:cNvSpPr txBox="1"/>
          <p:nvPr>
            <p:ph idx="1" type="body"/>
          </p:nvPr>
        </p:nvSpPr>
        <p:spPr>
          <a:xfrm>
            <a:off x="381000" y="1729409"/>
            <a:ext cx="8293100" cy="4701208"/>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Instead of converting the ε-NFA to a DFA, and then matching using the DFA, simulate the ε-NFA directly. </a:t>
            </a:r>
            <a:endParaRPr/>
          </a:p>
        </p:txBody>
      </p:sp>
      <p:pic>
        <p:nvPicPr>
          <p:cNvPr id="979" name="Google Shape;979;p57"/>
          <p:cNvPicPr preferRelativeResize="0"/>
          <p:nvPr/>
        </p:nvPicPr>
        <p:blipFill rotWithShape="1">
          <a:blip r:embed="rId3">
            <a:alphaModFix/>
          </a:blip>
          <a:srcRect b="0" l="0" r="0" t="0"/>
          <a:stretch/>
        </p:blipFill>
        <p:spPr>
          <a:xfrm>
            <a:off x="1117600" y="3259959"/>
            <a:ext cx="6908800" cy="26924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58"/>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ε-NFA Simulation </a:t>
            </a:r>
            <a:endParaRPr/>
          </a:p>
        </p:txBody>
      </p:sp>
      <p:sp>
        <p:nvSpPr>
          <p:cNvPr id="985" name="Google Shape;985;p58"/>
          <p:cNvSpPr txBox="1"/>
          <p:nvPr/>
        </p:nvSpPr>
        <p:spPr>
          <a:xfrm>
            <a:off x="42040" y="1636712"/>
            <a:ext cx="9059917" cy="5005826"/>
          </a:xfrm>
          <a:prstGeom prst="rect">
            <a:avLst/>
          </a:prstGeom>
          <a:noFill/>
          <a:ln>
            <a:noFill/>
          </a:ln>
        </p:spPr>
        <p:txBody>
          <a:bodyPr anchorCtr="0" anchor="t" bIns="45700" lIns="91425" spcFirstLastPara="1" rIns="91425" wrap="square" tIns="45700">
            <a:noAutofit/>
          </a:bodyPr>
          <a:lstStyle/>
          <a:p>
            <a:pPr indent="-346075" lvl="0" marL="346075" marR="0" rtl="0" algn="l">
              <a:lnSpc>
                <a:spcPct val="85000"/>
              </a:lnSpc>
              <a:spcBef>
                <a:spcPts val="0"/>
              </a:spcBef>
              <a:spcAft>
                <a:spcPts val="0"/>
              </a:spcAft>
              <a:buClr>
                <a:srgbClr val="000066"/>
              </a:buClr>
              <a:buSzPts val="1960"/>
              <a:buFont typeface="Noto Sans Symbols"/>
              <a:buChar char="🔾"/>
            </a:pPr>
            <a:r>
              <a:rPr lang="en-US" sz="2800">
                <a:solidFill>
                  <a:schemeClr val="dk1"/>
                </a:solidFill>
                <a:latin typeface="Arial"/>
                <a:ea typeface="Arial"/>
                <a:cs typeface="Arial"/>
                <a:sym typeface="Arial"/>
              </a:rPr>
              <a:t>Given an ε-NFA, A, of size, m, and an input string, T, of length n, we can test if T is in L(A) in O(mn) time:</a:t>
            </a:r>
            <a:endParaRPr/>
          </a:p>
          <a:p>
            <a:pPr indent="-457200" lvl="1" marL="917575" marR="0" rtl="0" algn="l">
              <a:lnSpc>
                <a:spcPct val="85000"/>
              </a:lnSpc>
              <a:spcBef>
                <a:spcPts val="875"/>
              </a:spcBef>
              <a:spcAft>
                <a:spcPts val="0"/>
              </a:spcAft>
              <a:buClr>
                <a:srgbClr val="000066"/>
              </a:buClr>
              <a:buSzPts val="1750"/>
              <a:buFont typeface="Arial"/>
              <a:buAutoNum type="arabicPeriod"/>
            </a:pPr>
            <a:r>
              <a:rPr b="0" i="0" lang="en-US" sz="2500" u="none" cap="none" strike="noStrike">
                <a:solidFill>
                  <a:schemeClr val="dk1"/>
                </a:solidFill>
                <a:latin typeface="Arial"/>
                <a:ea typeface="Arial"/>
                <a:cs typeface="Arial"/>
                <a:sym typeface="Arial"/>
              </a:rPr>
              <a:t>Read in the graph representation for A. </a:t>
            </a:r>
            <a:endParaRPr/>
          </a:p>
          <a:p>
            <a:pPr indent="-457200" lvl="2" marL="1327150" marR="0" rtl="0" algn="l">
              <a:lnSpc>
                <a:spcPct val="85000"/>
              </a:lnSpc>
              <a:spcBef>
                <a:spcPts val="805"/>
              </a:spcBef>
              <a:spcAft>
                <a:spcPts val="0"/>
              </a:spcAft>
              <a:buClr>
                <a:srgbClr val="000066"/>
              </a:buClr>
              <a:buSzPts val="1610"/>
              <a:buFont typeface="Noto Sans Symbols"/>
              <a:buChar char="🔾"/>
            </a:pPr>
            <a:r>
              <a:rPr b="0" i="0" lang="en-US" sz="2300" u="none" cap="none" strike="noStrike">
                <a:solidFill>
                  <a:schemeClr val="dk1"/>
                </a:solidFill>
                <a:latin typeface="Arial"/>
                <a:ea typeface="Arial"/>
                <a:cs typeface="Arial"/>
                <a:sym typeface="Arial"/>
              </a:rPr>
              <a:t>Step 1 takes O(m) time.</a:t>
            </a:r>
            <a:endParaRPr/>
          </a:p>
          <a:p>
            <a:pPr indent="-457200" lvl="1" marL="917575" marR="0" rtl="0" algn="l">
              <a:lnSpc>
                <a:spcPct val="85000"/>
              </a:lnSpc>
              <a:spcBef>
                <a:spcPts val="875"/>
              </a:spcBef>
              <a:spcAft>
                <a:spcPts val="0"/>
              </a:spcAft>
              <a:buClr>
                <a:srgbClr val="000066"/>
              </a:buClr>
              <a:buSzPts val="1750"/>
              <a:buFont typeface="Arial"/>
              <a:buAutoNum type="arabicPeriod"/>
            </a:pPr>
            <a:r>
              <a:rPr b="0" i="0" lang="en-US" sz="2500" u="none" cap="none" strike="noStrike">
                <a:solidFill>
                  <a:schemeClr val="dk1"/>
                </a:solidFill>
                <a:latin typeface="Arial"/>
                <a:ea typeface="Arial"/>
                <a:cs typeface="Arial"/>
                <a:sym typeface="Arial"/>
              </a:rPr>
              <a:t>Let S = {q}, where q is the initial state for A.</a:t>
            </a:r>
            <a:endParaRPr/>
          </a:p>
          <a:p>
            <a:pPr indent="-457200" lvl="1" marL="917575" marR="0" rtl="0" algn="l">
              <a:lnSpc>
                <a:spcPct val="85000"/>
              </a:lnSpc>
              <a:spcBef>
                <a:spcPts val="875"/>
              </a:spcBef>
              <a:spcAft>
                <a:spcPts val="0"/>
              </a:spcAft>
              <a:buClr>
                <a:srgbClr val="000066"/>
              </a:buClr>
              <a:buSzPts val="1750"/>
              <a:buFont typeface="Arial"/>
              <a:buAutoNum type="arabicPeriod"/>
            </a:pPr>
            <a:r>
              <a:rPr b="0" i="0" lang="en-US" sz="2500" u="none" cap="none" strike="noStrike">
                <a:solidFill>
                  <a:schemeClr val="dk1"/>
                </a:solidFill>
                <a:latin typeface="Arial"/>
                <a:ea typeface="Arial"/>
                <a:cs typeface="Arial"/>
                <a:sym typeface="Arial"/>
              </a:rPr>
              <a:t>For each character, c, in T (in order): </a:t>
            </a:r>
            <a:endParaRPr/>
          </a:p>
          <a:p>
            <a:pPr indent="-457200" lvl="2" marL="1327150" marR="0" rtl="0" algn="l">
              <a:lnSpc>
                <a:spcPct val="85000"/>
              </a:lnSpc>
              <a:spcBef>
                <a:spcPts val="805"/>
              </a:spcBef>
              <a:spcAft>
                <a:spcPts val="0"/>
              </a:spcAft>
              <a:buClr>
                <a:srgbClr val="000066"/>
              </a:buClr>
              <a:buSzPts val="1610"/>
              <a:buFont typeface="Noto Sans Symbols"/>
              <a:buChar char="🔾"/>
            </a:pPr>
            <a:r>
              <a:rPr b="0" i="0" lang="en-US" sz="2300" u="none" cap="none" strike="noStrike">
                <a:solidFill>
                  <a:schemeClr val="dk1"/>
                </a:solidFill>
                <a:latin typeface="Arial"/>
                <a:ea typeface="Arial"/>
                <a:cs typeface="Arial"/>
                <a:sym typeface="Arial"/>
              </a:rPr>
              <a:t>Let S = CL(S). This can be done in O(m) time by a DFS that only follows ε-transitions. </a:t>
            </a:r>
            <a:endParaRPr/>
          </a:p>
          <a:p>
            <a:pPr indent="-457200" lvl="2" marL="1327150" marR="0" rtl="0" algn="l">
              <a:lnSpc>
                <a:spcPct val="85000"/>
              </a:lnSpc>
              <a:spcBef>
                <a:spcPts val="805"/>
              </a:spcBef>
              <a:spcAft>
                <a:spcPts val="0"/>
              </a:spcAft>
              <a:buClr>
                <a:srgbClr val="000066"/>
              </a:buClr>
              <a:buSzPts val="1610"/>
              <a:buFont typeface="Noto Sans Symbols"/>
              <a:buChar char="🔾"/>
            </a:pPr>
            <a:r>
              <a:rPr b="0" i="0" lang="en-US" sz="2300" u="none" cap="none" strike="noStrike">
                <a:solidFill>
                  <a:schemeClr val="dk1"/>
                </a:solidFill>
                <a:latin typeface="Arial"/>
                <a:ea typeface="Arial"/>
                <a:cs typeface="Arial"/>
                <a:sym typeface="Arial"/>
              </a:rPr>
              <a:t>Let S be the union of </a:t>
            </a:r>
            <a:r>
              <a:rPr b="0" i="0" lang="en-US" sz="2300" u="none" cap="none" strike="noStrike">
                <a:solidFill>
                  <a:schemeClr val="dk1"/>
                </a:solidFill>
                <a:latin typeface="Noto Sans Symbols"/>
                <a:ea typeface="Noto Sans Symbols"/>
                <a:cs typeface="Noto Sans Symbols"/>
                <a:sym typeface="Noto Sans Symbols"/>
              </a:rPr>
              <a:t>δ</a:t>
            </a:r>
            <a:r>
              <a:rPr b="0" i="0" lang="en-US" sz="2300" u="none" cap="none" strike="noStrike">
                <a:solidFill>
                  <a:schemeClr val="dk1"/>
                </a:solidFill>
                <a:latin typeface="Arial"/>
                <a:ea typeface="Arial"/>
                <a:cs typeface="Arial"/>
                <a:sym typeface="Arial"/>
              </a:rPr>
              <a:t>(q,c), for each q in S. This takes O(m) time, since the size of all the </a:t>
            </a:r>
            <a:r>
              <a:rPr b="0" i="0" lang="en-US" sz="2300" u="none" cap="none" strike="noStrike">
                <a:solidFill>
                  <a:schemeClr val="dk1"/>
                </a:solidFill>
                <a:latin typeface="Noto Sans Symbols"/>
                <a:ea typeface="Noto Sans Symbols"/>
                <a:cs typeface="Noto Sans Symbols"/>
                <a:sym typeface="Noto Sans Symbols"/>
              </a:rPr>
              <a:t>δ</a:t>
            </a:r>
            <a:r>
              <a:rPr b="0" i="0" lang="en-US" sz="2300" u="none" cap="none" strike="noStrike">
                <a:solidFill>
                  <a:schemeClr val="dk1"/>
                </a:solidFill>
                <a:latin typeface="Arial"/>
                <a:ea typeface="Arial"/>
                <a:cs typeface="Arial"/>
                <a:sym typeface="Arial"/>
              </a:rPr>
              <a:t>(q,c) sets is O(m).</a:t>
            </a:r>
            <a:endParaRPr/>
          </a:p>
          <a:p>
            <a:pPr indent="-457200" lvl="1" marL="917575" marR="0" rtl="0" algn="l">
              <a:lnSpc>
                <a:spcPct val="85000"/>
              </a:lnSpc>
              <a:spcBef>
                <a:spcPts val="875"/>
              </a:spcBef>
              <a:spcAft>
                <a:spcPts val="0"/>
              </a:spcAft>
              <a:buClr>
                <a:srgbClr val="000066"/>
              </a:buClr>
              <a:buSzPts val="1750"/>
              <a:buFont typeface="Arial"/>
              <a:buAutoNum type="arabicPeriod"/>
            </a:pPr>
            <a:r>
              <a:rPr b="0" i="0" lang="en-US" sz="2500" u="none" cap="none" strike="noStrike">
                <a:solidFill>
                  <a:schemeClr val="dk1"/>
                </a:solidFill>
                <a:latin typeface="Arial"/>
                <a:ea typeface="Arial"/>
                <a:cs typeface="Arial"/>
                <a:sym typeface="Arial"/>
              </a:rPr>
              <a:t>If S contains a final state, accept 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59"/>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992" name="Google Shape;992;p59"/>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Summary</a:t>
            </a:r>
            <a:endParaRPr/>
          </a:p>
        </p:txBody>
      </p:sp>
      <p:sp>
        <p:nvSpPr>
          <p:cNvPr id="993" name="Google Shape;993;p59"/>
          <p:cNvSpPr txBox="1"/>
          <p:nvPr>
            <p:ph idx="1" type="body"/>
          </p:nvPr>
        </p:nvSpPr>
        <p:spPr>
          <a:xfrm>
            <a:off x="381000" y="1729409"/>
            <a:ext cx="8293100" cy="4701208"/>
          </a:xfrm>
          <a:prstGeom prst="rect">
            <a:avLst/>
          </a:prstGeom>
          <a:noFill/>
          <a:ln>
            <a:noFill/>
          </a:ln>
        </p:spPr>
        <p:txBody>
          <a:bodyPr anchorCtr="0" anchor="t" bIns="40200" lIns="80400" spcFirstLastPara="1" rIns="80400" wrap="square" tIns="40200">
            <a:normAutofit/>
          </a:bodyPr>
          <a:lstStyle/>
          <a:p>
            <a:pPr indent="-346075" lvl="0" marL="346075" rtl="0" algn="l">
              <a:lnSpc>
                <a:spcPct val="85000"/>
              </a:lnSpc>
              <a:spcBef>
                <a:spcPts val="0"/>
              </a:spcBef>
              <a:spcAft>
                <a:spcPts val="0"/>
              </a:spcAft>
              <a:buSzPts val="1960"/>
              <a:buChar char="●"/>
            </a:pPr>
            <a:r>
              <a:rPr lang="en-US"/>
              <a:t>DFA</a:t>
            </a:r>
            <a:r>
              <a:rPr lang="en-US">
                <a:latin typeface="Arial"/>
                <a:ea typeface="Arial"/>
                <a:cs typeface="Arial"/>
                <a:sym typeface="Arial"/>
              </a:rPr>
              <a:t>’</a:t>
            </a:r>
            <a:r>
              <a:rPr lang="en-US"/>
              <a:t>s, NFA</a:t>
            </a:r>
            <a:r>
              <a:rPr lang="en-US">
                <a:latin typeface="Arial"/>
                <a:ea typeface="Arial"/>
                <a:cs typeface="Arial"/>
                <a:sym typeface="Arial"/>
              </a:rPr>
              <a:t>’</a:t>
            </a:r>
            <a:r>
              <a:rPr lang="en-US"/>
              <a:t>s, and ε–NFA</a:t>
            </a:r>
            <a:r>
              <a:rPr lang="en-US">
                <a:latin typeface="Arial"/>
                <a:ea typeface="Arial"/>
                <a:cs typeface="Arial"/>
                <a:sym typeface="Arial"/>
              </a:rPr>
              <a:t>’</a:t>
            </a:r>
            <a:r>
              <a:rPr lang="en-US"/>
              <a:t>s all accept exactly the same set of languages: the </a:t>
            </a:r>
            <a:r>
              <a:rPr b="1" lang="en-US"/>
              <a:t>regular</a:t>
            </a:r>
            <a:r>
              <a:rPr lang="en-US"/>
              <a:t> languages.</a:t>
            </a:r>
            <a:endParaRPr/>
          </a:p>
          <a:p>
            <a:pPr indent="-346075" lvl="0" marL="346075" rtl="0" algn="l">
              <a:lnSpc>
                <a:spcPct val="85000"/>
              </a:lnSpc>
              <a:spcBef>
                <a:spcPts val="980"/>
              </a:spcBef>
              <a:spcAft>
                <a:spcPts val="0"/>
              </a:spcAft>
              <a:buSzPts val="1960"/>
              <a:buChar char="●"/>
            </a:pPr>
            <a:r>
              <a:rPr lang="en-US"/>
              <a:t>The NFA types are easier to design and may have exponentially fewer states than a DFA.</a:t>
            </a:r>
            <a:endParaRPr/>
          </a:p>
          <a:p>
            <a:pPr indent="-346075" lvl="0" marL="346075" rtl="0" algn="l">
              <a:lnSpc>
                <a:spcPct val="85000"/>
              </a:lnSpc>
              <a:spcBef>
                <a:spcPts val="980"/>
              </a:spcBef>
              <a:spcAft>
                <a:spcPts val="0"/>
              </a:spcAft>
              <a:buSzPts val="1960"/>
              <a:buChar char="●"/>
            </a:pPr>
            <a:r>
              <a:rPr lang="en-US"/>
              <a:t>But only a DFA can be implemented in linear time, that is, O(m + n) time.</a:t>
            </a:r>
            <a:endParaRPr/>
          </a:p>
          <a:p>
            <a:pPr indent="-346075" lvl="0" marL="346075" rtl="0" algn="l">
              <a:lnSpc>
                <a:spcPct val="85000"/>
              </a:lnSpc>
              <a:spcBef>
                <a:spcPts val="980"/>
              </a:spcBef>
              <a:spcAft>
                <a:spcPts val="0"/>
              </a:spcAft>
              <a:buSzPts val="1960"/>
              <a:buChar char="●"/>
            </a:pPr>
            <a:r>
              <a:rPr lang="en-US"/>
              <a:t>Implementing an ε-NFA by the conversion to DFA method takes O(2</a:t>
            </a:r>
            <a:r>
              <a:rPr baseline="30000" lang="en-US"/>
              <a:t>m</a:t>
            </a:r>
            <a:r>
              <a:rPr lang="en-US"/>
              <a:t> + n) time.</a:t>
            </a:r>
            <a:endParaRPr/>
          </a:p>
          <a:p>
            <a:pPr indent="-346075" lvl="0" marL="346075" rtl="0" algn="l">
              <a:lnSpc>
                <a:spcPct val="85000"/>
              </a:lnSpc>
              <a:spcBef>
                <a:spcPts val="980"/>
              </a:spcBef>
              <a:spcAft>
                <a:spcPts val="0"/>
              </a:spcAft>
              <a:buSzPts val="1960"/>
              <a:buChar char="●"/>
            </a:pPr>
            <a:r>
              <a:rPr lang="en-US"/>
              <a:t>Implementing an ε-NFA by the ε-NFA simulation method takes O(mn)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sp>
        <p:nvSpPr>
          <p:cNvPr id="144" name="Google Shape;144;p10"/>
          <p:cNvSpPr txBox="1"/>
          <p:nvPr>
            <p:ph type="title"/>
          </p:nvPr>
        </p:nvSpPr>
        <p:spPr>
          <a:xfrm>
            <a:off x="366712" y="800100"/>
            <a:ext cx="8458200" cy="11430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rgbClr val="33CC33"/>
                </a:solidFill>
              </a:rPr>
              <a:t>Another Finite Automaton Example</a:t>
            </a:r>
            <a:r>
              <a:rPr lang="en-US"/>
              <a:t>: </a:t>
            </a:r>
            <a:br>
              <a:rPr lang="en-US"/>
            </a:br>
            <a:r>
              <a:rPr lang="en-US"/>
              <a:t>Matching An Even Number of 1’s</a:t>
            </a:r>
            <a:endParaRPr/>
          </a:p>
        </p:txBody>
      </p:sp>
      <p:grpSp>
        <p:nvGrpSpPr>
          <p:cNvPr id="145" name="Google Shape;145;p10"/>
          <p:cNvGrpSpPr/>
          <p:nvPr/>
        </p:nvGrpSpPr>
        <p:grpSpPr>
          <a:xfrm>
            <a:off x="2009994" y="2495960"/>
            <a:ext cx="4178300" cy="2014538"/>
            <a:chOff x="2041525" y="2209800"/>
            <a:chExt cx="4178300" cy="2014538"/>
          </a:xfrm>
        </p:grpSpPr>
        <p:sp>
          <p:nvSpPr>
            <p:cNvPr id="146" name="Google Shape;146;p10"/>
            <p:cNvSpPr/>
            <p:nvPr/>
          </p:nvSpPr>
          <p:spPr>
            <a:xfrm>
              <a:off x="3048000" y="2895600"/>
              <a:ext cx="1066800" cy="609600"/>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even</a:t>
              </a:r>
              <a:endParaRPr/>
            </a:p>
          </p:txBody>
        </p:sp>
        <p:sp>
          <p:nvSpPr>
            <p:cNvPr id="147" name="Google Shape;147;p10"/>
            <p:cNvSpPr/>
            <p:nvPr/>
          </p:nvSpPr>
          <p:spPr>
            <a:xfrm>
              <a:off x="4876800" y="2895600"/>
              <a:ext cx="1219200" cy="609600"/>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odd</a:t>
              </a:r>
              <a:endParaRPr/>
            </a:p>
          </p:txBody>
        </p:sp>
        <p:cxnSp>
          <p:nvCxnSpPr>
            <p:cNvPr id="148" name="Google Shape;148;p10"/>
            <p:cNvCxnSpPr/>
            <p:nvPr/>
          </p:nvCxnSpPr>
          <p:spPr>
            <a:xfrm>
              <a:off x="4114800" y="3200400"/>
              <a:ext cx="762000" cy="0"/>
            </a:xfrm>
            <a:prstGeom prst="straightConnector1">
              <a:avLst/>
            </a:prstGeom>
            <a:noFill/>
            <a:ln cap="flat" cmpd="sng" w="9525">
              <a:solidFill>
                <a:schemeClr val="dk1"/>
              </a:solidFill>
              <a:prstDash val="solid"/>
              <a:round/>
              <a:headEnd len="med" w="med" type="none"/>
              <a:tailEnd len="med" w="med" type="triangle"/>
            </a:ln>
          </p:spPr>
        </p:cxnSp>
        <p:sp>
          <p:nvSpPr>
            <p:cNvPr id="149" name="Google Shape;149;p10"/>
            <p:cNvSpPr txBox="1"/>
            <p:nvPr/>
          </p:nvSpPr>
          <p:spPr>
            <a:xfrm>
              <a:off x="4343400" y="2743200"/>
              <a:ext cx="35242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cxnSp>
          <p:nvCxnSpPr>
            <p:cNvPr id="150" name="Google Shape;150;p10"/>
            <p:cNvCxnSpPr>
              <a:stCxn id="147" idx="4"/>
              <a:endCxn id="146" idx="4"/>
            </p:cNvCxnSpPr>
            <p:nvPr/>
          </p:nvCxnSpPr>
          <p:spPr>
            <a:xfrm rot="5400000">
              <a:off x="4533600" y="2553000"/>
              <a:ext cx="600" cy="1905000"/>
            </a:xfrm>
            <a:prstGeom prst="curvedConnector3">
              <a:avLst>
                <a:gd fmla="val -3620151" name="adj1"/>
              </a:avLst>
            </a:prstGeom>
            <a:noFill/>
            <a:ln cap="flat" cmpd="sng" w="9525">
              <a:solidFill>
                <a:schemeClr val="dk1"/>
              </a:solidFill>
              <a:prstDash val="solid"/>
              <a:round/>
              <a:headEnd len="med" w="med" type="none"/>
              <a:tailEnd len="med" w="med" type="triangle"/>
            </a:ln>
          </p:spPr>
        </p:cxnSp>
        <p:cxnSp>
          <p:nvCxnSpPr>
            <p:cNvPr id="151" name="Google Shape;151;p10"/>
            <p:cNvCxnSpPr>
              <a:stCxn id="147" idx="7"/>
              <a:endCxn id="147" idx="0"/>
            </p:cNvCxnSpPr>
            <p:nvPr/>
          </p:nvCxnSpPr>
          <p:spPr>
            <a:xfrm flipH="1" rot="5400000">
              <a:off x="5657202" y="2724624"/>
              <a:ext cx="89400" cy="431100"/>
            </a:xfrm>
            <a:prstGeom prst="curvedConnector3">
              <a:avLst>
                <a:gd fmla="val 1205818" name="adj1"/>
              </a:avLst>
            </a:prstGeom>
            <a:noFill/>
            <a:ln cap="flat" cmpd="sng" w="9525">
              <a:solidFill>
                <a:schemeClr val="dk1"/>
              </a:solidFill>
              <a:prstDash val="solid"/>
              <a:round/>
              <a:headEnd len="med" w="med" type="none"/>
              <a:tailEnd len="med" w="med" type="triangle"/>
            </a:ln>
          </p:spPr>
        </p:cxnSp>
        <p:sp>
          <p:nvSpPr>
            <p:cNvPr id="152" name="Google Shape;152;p10"/>
            <p:cNvSpPr txBox="1"/>
            <p:nvPr/>
          </p:nvSpPr>
          <p:spPr>
            <a:xfrm>
              <a:off x="5867400" y="2209800"/>
              <a:ext cx="35242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cxnSp>
          <p:nvCxnSpPr>
            <p:cNvPr id="153" name="Google Shape;153;p10"/>
            <p:cNvCxnSpPr/>
            <p:nvPr/>
          </p:nvCxnSpPr>
          <p:spPr>
            <a:xfrm flipH="1" rot="10800000">
              <a:off x="2667000" y="3352800"/>
              <a:ext cx="457200" cy="457200"/>
            </a:xfrm>
            <a:prstGeom prst="straightConnector1">
              <a:avLst/>
            </a:prstGeom>
            <a:noFill/>
            <a:ln cap="flat" cmpd="sng" w="9525">
              <a:solidFill>
                <a:schemeClr val="dk1"/>
              </a:solidFill>
              <a:prstDash val="solid"/>
              <a:round/>
              <a:headEnd len="med" w="med" type="none"/>
              <a:tailEnd len="med" w="med" type="triangle"/>
            </a:ln>
          </p:spPr>
        </p:cxnSp>
        <p:sp>
          <p:nvSpPr>
            <p:cNvPr id="154" name="Google Shape;154;p10"/>
            <p:cNvSpPr txBox="1"/>
            <p:nvPr/>
          </p:nvSpPr>
          <p:spPr>
            <a:xfrm>
              <a:off x="2041525" y="3767138"/>
              <a:ext cx="8270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Start</a:t>
              </a:r>
              <a:endParaRPr/>
            </a:p>
          </p:txBody>
        </p:sp>
        <p:sp>
          <p:nvSpPr>
            <p:cNvPr id="155" name="Google Shape;155;p10"/>
            <p:cNvSpPr/>
            <p:nvPr/>
          </p:nvSpPr>
          <p:spPr>
            <a:xfrm>
              <a:off x="3124200" y="2971800"/>
              <a:ext cx="914400" cy="4572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cxnSp>
          <p:nvCxnSpPr>
            <p:cNvPr id="156" name="Google Shape;156;p10"/>
            <p:cNvCxnSpPr/>
            <p:nvPr/>
          </p:nvCxnSpPr>
          <p:spPr>
            <a:xfrm flipH="1" rot="5400000">
              <a:off x="3676650" y="2724150"/>
              <a:ext cx="88900" cy="431800"/>
            </a:xfrm>
            <a:prstGeom prst="curvedConnector3">
              <a:avLst>
                <a:gd fmla="val 1205818" name="adj1"/>
              </a:avLst>
            </a:prstGeom>
            <a:noFill/>
            <a:ln cap="flat" cmpd="sng" w="9525">
              <a:solidFill>
                <a:schemeClr val="dk1"/>
              </a:solidFill>
              <a:prstDash val="solid"/>
              <a:round/>
              <a:headEnd len="med" w="med" type="none"/>
              <a:tailEnd len="med" w="med" type="triangle"/>
            </a:ln>
          </p:spPr>
        </p:cxnSp>
        <p:sp>
          <p:nvSpPr>
            <p:cNvPr id="157" name="Google Shape;157;p10"/>
            <p:cNvSpPr txBox="1"/>
            <p:nvPr/>
          </p:nvSpPr>
          <p:spPr>
            <a:xfrm>
              <a:off x="3886200" y="2209800"/>
              <a:ext cx="35242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0</a:t>
              </a:r>
              <a:endParaRPr/>
            </a:p>
          </p:txBody>
        </p:sp>
        <p:sp>
          <p:nvSpPr>
            <p:cNvPr id="158" name="Google Shape;158;p10"/>
            <p:cNvSpPr txBox="1"/>
            <p:nvPr/>
          </p:nvSpPr>
          <p:spPr>
            <a:xfrm>
              <a:off x="4419600" y="3657600"/>
              <a:ext cx="35242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1</a:t>
              </a:r>
              <a:endParaRPr/>
            </a:p>
          </p:txBody>
        </p:sp>
      </p:grpSp>
      <p:sp>
        <p:nvSpPr>
          <p:cNvPr id="159" name="Google Shape;159;p10"/>
          <p:cNvSpPr txBox="1"/>
          <p:nvPr/>
        </p:nvSpPr>
        <p:spPr>
          <a:xfrm>
            <a:off x="609600" y="4953000"/>
            <a:ext cx="7772400" cy="1219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C00CC"/>
              </a:buClr>
              <a:buSzPts val="3200"/>
              <a:buFont typeface="Arial"/>
              <a:buChar char="•"/>
            </a:pPr>
            <a:r>
              <a:rPr lang="en-US" sz="3200">
                <a:solidFill>
                  <a:schemeClr val="dk1"/>
                </a:solidFill>
                <a:latin typeface="Tahoma"/>
                <a:ea typeface="Tahoma"/>
                <a:cs typeface="Tahoma"/>
                <a:sym typeface="Tahoma"/>
              </a:rPr>
              <a:t>How would it look to accept a number of 1’s that is a multiple of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311700" y="593367"/>
            <a:ext cx="8520600" cy="763500"/>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Password/Keyword Example</a:t>
            </a:r>
            <a:endParaRPr/>
          </a:p>
        </p:txBody>
      </p:sp>
      <p:sp>
        <p:nvSpPr>
          <p:cNvPr id="165" name="Google Shape;165;p11"/>
          <p:cNvSpPr txBox="1"/>
          <p:nvPr>
            <p:ph idx="12" type="sldNum"/>
          </p:nvPr>
        </p:nvSpPr>
        <p:spPr>
          <a:xfrm>
            <a:off x="8472458" y="6217622"/>
            <a:ext cx="548700" cy="524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chemeClr val="dk2"/>
                </a:solidFill>
              </a:rPr>
              <a:t>‹#›</a:t>
            </a:fld>
            <a:endParaRPr sz="1000">
              <a:solidFill>
                <a:schemeClr val="dk2"/>
              </a:solidFill>
            </a:endParaRPr>
          </a:p>
        </p:txBody>
      </p:sp>
      <p:pic>
        <p:nvPicPr>
          <p:cNvPr id="166" name="Google Shape;166;p11"/>
          <p:cNvPicPr preferRelativeResize="0"/>
          <p:nvPr/>
        </p:nvPicPr>
        <p:blipFill rotWithShape="1">
          <a:blip r:embed="rId3">
            <a:alphaModFix/>
          </a:blip>
          <a:srcRect b="0" l="0" r="0" t="0"/>
          <a:stretch/>
        </p:blipFill>
        <p:spPr>
          <a:xfrm>
            <a:off x="533400" y="2057400"/>
            <a:ext cx="8382000" cy="3387725"/>
          </a:xfrm>
          <a:prstGeom prst="rect">
            <a:avLst/>
          </a:prstGeom>
          <a:noFill/>
          <a:ln>
            <a:noFill/>
          </a:ln>
        </p:spPr>
      </p:pic>
      <p:sp>
        <p:nvSpPr>
          <p:cNvPr id="167" name="Google Shape;167;p11"/>
          <p:cNvSpPr txBox="1"/>
          <p:nvPr/>
        </p:nvSpPr>
        <p:spPr>
          <a:xfrm>
            <a:off x="5791200" y="4648200"/>
            <a:ext cx="2971800" cy="83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ahoma"/>
                <a:ea typeface="Tahoma"/>
                <a:cs typeface="Tahoma"/>
                <a:sym typeface="Tahoma"/>
              </a:rPr>
              <a:t>This is sometimes called a </a:t>
            </a:r>
            <a:r>
              <a:rPr b="1" lang="en-US" sz="2400">
                <a:solidFill>
                  <a:srgbClr val="0000FF"/>
                </a:solidFill>
                <a:latin typeface="Tahoma"/>
                <a:ea typeface="Tahoma"/>
                <a:cs typeface="Tahoma"/>
                <a:sym typeface="Tahoma"/>
              </a:rPr>
              <a:t>dead</a:t>
            </a:r>
            <a:r>
              <a:rPr lang="en-US" sz="2400">
                <a:solidFill>
                  <a:srgbClr val="0000FF"/>
                </a:solidFill>
                <a:latin typeface="Tahoma"/>
                <a:ea typeface="Tahoma"/>
                <a:cs typeface="Tahoma"/>
                <a:sym typeface="Tahoma"/>
              </a:rPr>
              <a:t> state.</a:t>
            </a:r>
            <a:endParaRPr/>
          </a:p>
        </p:txBody>
      </p:sp>
      <p:cxnSp>
        <p:nvCxnSpPr>
          <p:cNvPr id="168" name="Google Shape;168;p11"/>
          <p:cNvCxnSpPr/>
          <p:nvPr/>
        </p:nvCxnSpPr>
        <p:spPr>
          <a:xfrm rot="10800000">
            <a:off x="3200400" y="4419600"/>
            <a:ext cx="2590800" cy="533400"/>
          </a:xfrm>
          <a:prstGeom prst="straightConnector1">
            <a:avLst/>
          </a:prstGeom>
          <a:solidFill>
            <a:schemeClr val="accent1"/>
          </a:solidFill>
          <a:ln cap="flat" cmpd="sng" w="28575">
            <a:solidFill>
              <a:srgbClr val="0000FF"/>
            </a:solidFill>
            <a:prstDash val="solid"/>
            <a:round/>
            <a:headEnd len="sm" w="sm" type="none"/>
            <a:tailEnd len="med" w="med" type="stealth"/>
          </a:ln>
        </p:spPr>
      </p:cxnSp>
      <p:sp>
        <p:nvSpPr>
          <p:cNvPr id="169" name="Google Shape;169;p11"/>
          <p:cNvSpPr txBox="1"/>
          <p:nvPr/>
        </p:nvSpPr>
        <p:spPr>
          <a:xfrm>
            <a:off x="609600" y="5791200"/>
            <a:ext cx="7924800"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BTW, there is a potential security risk on the password application if this finite automaton reports failure too quickly.</a:t>
            </a:r>
            <a:endParaRPr/>
          </a:p>
        </p:txBody>
      </p:sp>
      <p:sp>
        <p:nvSpPr>
          <p:cNvPr id="170" name="Google Shape;170;p11"/>
          <p:cNvSpPr/>
          <p:nvPr/>
        </p:nvSpPr>
        <p:spPr>
          <a:xfrm>
            <a:off x="3167063" y="3244850"/>
            <a:ext cx="4778375" cy="1241425"/>
          </a:xfrm>
          <a:custGeom>
            <a:rect b="b" l="l" r="r" t="t"/>
            <a:pathLst>
              <a:path extrusionOk="0" h="1242335" w="4778190">
                <a:moveTo>
                  <a:pt x="4778190" y="0"/>
                </a:moveTo>
                <a:cubicBezTo>
                  <a:pt x="4662026" y="291678"/>
                  <a:pt x="4545863" y="583357"/>
                  <a:pt x="4042488" y="789855"/>
                </a:cubicBezTo>
                <a:cubicBezTo>
                  <a:pt x="3539113" y="996353"/>
                  <a:pt x="2431689" y="1202852"/>
                  <a:pt x="1757941" y="1238989"/>
                </a:cubicBezTo>
                <a:cubicBezTo>
                  <a:pt x="1084193" y="1275126"/>
                  <a:pt x="0" y="1006678"/>
                  <a:pt x="0" y="1006678"/>
                </a:cubicBez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71" name="Google Shape;171;p11"/>
          <p:cNvSpPr txBox="1"/>
          <p:nvPr/>
        </p:nvSpPr>
        <p:spPr>
          <a:xfrm>
            <a:off x="7086600" y="3962400"/>
            <a:ext cx="158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any character</a:t>
            </a:r>
            <a:endParaRPr/>
          </a:p>
        </p:txBody>
      </p:sp>
      <p:sp>
        <p:nvSpPr>
          <p:cNvPr id="172" name="Google Shape;172;p11"/>
          <p:cNvSpPr txBox="1"/>
          <p:nvPr/>
        </p:nvSpPr>
        <p:spPr>
          <a:xfrm>
            <a:off x="1084263" y="4430713"/>
            <a:ext cx="158273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any character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79" name="Google Shape;179;p12"/>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t>Exactly Two a’s</a:t>
            </a:r>
            <a:endParaRPr>
              <a:solidFill>
                <a:srgbClr val="33CC33"/>
              </a:solidFill>
            </a:endParaRPr>
          </a:p>
        </p:txBody>
      </p:sp>
      <p:pic>
        <p:nvPicPr>
          <p:cNvPr id="180" name="Google Shape;180;p12"/>
          <p:cNvPicPr preferRelativeResize="0"/>
          <p:nvPr/>
        </p:nvPicPr>
        <p:blipFill rotWithShape="1">
          <a:blip r:embed="rId3">
            <a:alphaModFix/>
          </a:blip>
          <a:srcRect b="0" l="0" r="0" t="0"/>
          <a:stretch/>
        </p:blipFill>
        <p:spPr>
          <a:xfrm>
            <a:off x="0" y="2044700"/>
            <a:ext cx="9144000" cy="275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idx="12" type="sldNum"/>
          </p:nvPr>
        </p:nvSpPr>
        <p:spPr>
          <a:xfrm>
            <a:off x="8431213" y="6245225"/>
            <a:ext cx="588962" cy="4762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87" name="Google Shape;187;p13"/>
          <p:cNvSpPr txBox="1"/>
          <p:nvPr>
            <p:ph type="title"/>
          </p:nvPr>
        </p:nvSpPr>
        <p:spPr>
          <a:xfrm>
            <a:off x="213519" y="642145"/>
            <a:ext cx="8628062" cy="994567"/>
          </a:xfrm>
          <a:prstGeom prst="rect">
            <a:avLst/>
          </a:prstGeom>
          <a:noFill/>
          <a:ln>
            <a:noFill/>
          </a:ln>
        </p:spPr>
        <p:txBody>
          <a:bodyPr anchorCtr="0" anchor="ctr" bIns="40200" lIns="80400" spcFirstLastPara="1" rIns="80400" wrap="square" tIns="40200">
            <a:normAutofit/>
          </a:bodyPr>
          <a:lstStyle/>
          <a:p>
            <a:pPr indent="0" lvl="0" marL="0" rtl="0" algn="ctr">
              <a:lnSpc>
                <a:spcPct val="85000"/>
              </a:lnSpc>
              <a:spcBef>
                <a:spcPts val="0"/>
              </a:spcBef>
              <a:spcAft>
                <a:spcPts val="0"/>
              </a:spcAft>
              <a:buNone/>
            </a:pPr>
            <a:r>
              <a:rPr lang="en-US">
                <a:solidFill>
                  <a:schemeClr val="dk1"/>
                </a:solidFill>
              </a:rPr>
              <a:t>At Least Two b’s</a:t>
            </a:r>
            <a:endParaRPr/>
          </a:p>
        </p:txBody>
      </p:sp>
      <p:pic>
        <p:nvPicPr>
          <p:cNvPr id="188" name="Google Shape;188;p13"/>
          <p:cNvPicPr preferRelativeResize="0"/>
          <p:nvPr/>
        </p:nvPicPr>
        <p:blipFill rotWithShape="1">
          <a:blip r:embed="rId3">
            <a:alphaModFix/>
          </a:blip>
          <a:srcRect b="0" l="0" r="0" t="0"/>
          <a:stretch/>
        </p:blipFill>
        <p:spPr>
          <a:xfrm>
            <a:off x="0" y="1727200"/>
            <a:ext cx="9144000" cy="33893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2002-12-30T18:35:41Z</dcterms:created>
  <dc:creator/>
</cp:coreProperties>
</file>