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4" roundtripDataSignature="AMtx7mhSpsbDk3b07nE4XLm5EcGx3V5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6BC65A-4443-497A-9E14-7432B72757D7}">
  <a:tblStyle styleId="{906BC65A-4443-497A-9E14-7432B72757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customschemas.google.com/relationships/presentationmetadata" Target="metadata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75" spcFirstLastPara="1" rIns="92975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75" spcFirstLastPara="1" rIns="92975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75" spcFirstLastPara="1" rIns="92975" wrap="square" tIns="464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75" spcFirstLastPara="1" rIns="92975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75" spcFirstLastPara="1" rIns="92975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75" spcFirstLastPara="1" rIns="92975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6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6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6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6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6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6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70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7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71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7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2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7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3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74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75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7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6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7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77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935037" y="4386262"/>
            <a:ext cx="5140325" cy="4157662"/>
          </a:xfrm>
          <a:prstGeom prst="rect">
            <a:avLst/>
          </a:prstGeom>
        </p:spPr>
        <p:txBody>
          <a:bodyPr anchorCtr="0" anchor="t" bIns="46475" lIns="92975" spcFirstLastPara="1" rIns="92975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5" name="Google Shape;75;p8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8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7" name="Google Shape;47;p8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8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9" name="Google Shape;59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0" name="Google Shape;60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8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8" name="Google Shape;68;p8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9" name="Google Shape;69;p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 of languages</a:t>
            </a:r>
            <a:endParaRPr/>
          </a:p>
        </p:txBody>
      </p:sp>
      <p:sp>
        <p:nvSpPr>
          <p:cNvPr id="91" name="Google Shape;91;p1"/>
          <p:cNvSpPr txBox="1"/>
          <p:nvPr>
            <p:ph idx="1" type="body"/>
          </p:nvPr>
        </p:nvSpPr>
        <p:spPr>
          <a:xfrm>
            <a:off x="609600" y="15240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2286000" y="2667000"/>
            <a:ext cx="3733800" cy="3276600"/>
            <a:chOff x="1488" y="1440"/>
            <a:chExt cx="2352" cy="2064"/>
          </a:xfrm>
        </p:grpSpPr>
        <p:sp>
          <p:nvSpPr>
            <p:cNvPr id="93" name="Google Shape;93;p1"/>
            <p:cNvSpPr/>
            <p:nvPr/>
          </p:nvSpPr>
          <p:spPr>
            <a:xfrm>
              <a:off x="2256" y="2832"/>
              <a:ext cx="864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Regular Languages</a:t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968" y="2448"/>
              <a:ext cx="1440" cy="86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728" y="2064"/>
              <a:ext cx="1920" cy="134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160" y="2592"/>
              <a:ext cx="106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Context-Free Languages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208" y="2208"/>
              <a:ext cx="94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Recursive Languages</a:t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488" y="1680"/>
              <a:ext cx="2352" cy="18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920" y="1872"/>
              <a:ext cx="150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Recursively Enumerable Languages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824" y="1440"/>
              <a:ext cx="17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Non-Recursively Enumerable Languages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4" name="Google Shape;264;p10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Revisit example #2: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{a, b, c}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a	b	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δ is a function, at each step M has exactly one option.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follows that for a given string, there is exactly one computation.</a:t>
            </a:r>
            <a:endParaRPr/>
          </a:p>
        </p:txBody>
      </p:sp>
      <p:graphicFrame>
        <p:nvGraphicFramePr>
          <p:cNvPr id="265" name="Google Shape;265;p10"/>
          <p:cNvGraphicFramePr/>
          <p:nvPr/>
        </p:nvGraphicFramePr>
        <p:xfrm>
          <a:off x="22860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952500"/>
                <a:gridCol w="876300"/>
                <a:gridCol w="876300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6" name="Google Shape;266;p10"/>
          <p:cNvGrpSpPr/>
          <p:nvPr/>
        </p:nvGrpSpPr>
        <p:grpSpPr>
          <a:xfrm>
            <a:off x="3733800" y="838200"/>
            <a:ext cx="5092700" cy="1793875"/>
            <a:chOff x="384" y="1065"/>
            <a:chExt cx="3697" cy="1261"/>
          </a:xfrm>
        </p:grpSpPr>
        <p:sp>
          <p:nvSpPr>
            <p:cNvPr id="267" name="Google Shape;267;p10"/>
            <p:cNvSpPr/>
            <p:nvPr/>
          </p:nvSpPr>
          <p:spPr>
            <a:xfrm>
              <a:off x="2064" y="1488"/>
              <a:ext cx="409" cy="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68" name="Google Shape;268;p10"/>
            <p:cNvCxnSpPr/>
            <p:nvPr/>
          </p:nvCxnSpPr>
          <p:spPr>
            <a:xfrm>
              <a:off x="384" y="1658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9" name="Google Shape;269;p10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70" name="Google Shape;270;p10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10476705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71" name="Google Shape;271;p10"/>
            <p:cNvGrpSpPr/>
            <p:nvPr/>
          </p:nvGrpSpPr>
          <p:grpSpPr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272" name="Google Shape;272;p10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273" name="Google Shape;273;p10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274" name="Google Shape;274;p10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275" name="Google Shape;275;p10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23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276" name="Google Shape;276;p10"/>
            <p:cNvCxnSpPr/>
            <p:nvPr/>
          </p:nvCxnSpPr>
          <p:spPr>
            <a:xfrm>
              <a:off x="1200" y="168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7" name="Google Shape;277;p10"/>
            <p:cNvCxnSpPr/>
            <p:nvPr/>
          </p:nvCxnSpPr>
          <p:spPr>
            <a:xfrm>
              <a:off x="2448" y="168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8" name="Google Shape;278;p10"/>
            <p:cNvCxnSpPr/>
            <p:nvPr/>
          </p:nvCxnSpPr>
          <p:spPr>
            <a:xfrm flipH="1" rot="-5400000">
              <a:off x="977" y="1673"/>
              <a:ext cx="1" cy="316"/>
            </a:xfrm>
            <a:prstGeom prst="curvedConnector3">
              <a:avLst>
                <a:gd fmla="val -13533922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9" name="Google Shape;279;p10"/>
            <p:cNvCxnSpPr/>
            <p:nvPr/>
          </p:nvCxnSpPr>
          <p:spPr>
            <a:xfrm flipH="1" rot="-5400000">
              <a:off x="2269" y="1666"/>
              <a:ext cx="1" cy="316"/>
            </a:xfrm>
            <a:prstGeom prst="curvedConnector3">
              <a:avLst>
                <a:gd fmla="val -1346397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0" name="Google Shape;280;p10"/>
            <p:cNvCxnSpPr/>
            <p:nvPr/>
          </p:nvCxnSpPr>
          <p:spPr>
            <a:xfrm flipH="1" rot="-5400000">
              <a:off x="2269" y="1378"/>
              <a:ext cx="1" cy="316"/>
            </a:xfrm>
            <a:prstGeom prst="curvedConnector3">
              <a:avLst>
                <a:gd fmla="val -10586628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1" name="Google Shape;281;p10"/>
            <p:cNvSpPr txBox="1"/>
            <p:nvPr/>
          </p:nvSpPr>
          <p:spPr>
            <a:xfrm>
              <a:off x="901" y="1065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865" y="2047"/>
              <a:ext cx="22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2198" y="1113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2246" y="2025"/>
              <a:ext cx="22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1526" y="1401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2870" y="1449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3590" y="1065"/>
              <a:ext cx="49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3" name="Google Shape;293;p1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of δ to Strings</a:t>
            </a:r>
            <a:endParaRPr/>
          </a:p>
        </p:txBody>
      </p:sp>
      <p:sp>
        <p:nvSpPr>
          <p:cNvPr id="294" name="Google Shape;294;p11"/>
          <p:cNvSpPr txBox="1"/>
          <p:nvPr>
            <p:ph idx="1" type="body"/>
          </p:nvPr>
        </p:nvSpPr>
        <p:spPr>
          <a:xfrm>
            <a:off x="6858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(Q x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(q,w) – The state entered after reading string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having started in state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Formally: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 ε) = q,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For all w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in 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(q,wa) = δ 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(q,w), a)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0" name="Google Shape;300;p12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Example #1: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011)? Informally, it is the state entered by M after processing 011 having started in state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Formally: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 	= δ 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,01), 1)			by rule #2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,0), 1), 1)		by rule #2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(δ 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λ), 0), 1), 1)	by rule #2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,0), 1), 1)		by rule #1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1), 1)			by definition of δ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			by definition of δ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definition of δ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011 accepted? No, since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 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a final state.</a:t>
            </a:r>
            <a:endParaRPr/>
          </a:p>
        </p:txBody>
      </p:sp>
      <p:grpSp>
        <p:nvGrpSpPr>
          <p:cNvPr id="301" name="Google Shape;301;p12"/>
          <p:cNvGrpSpPr/>
          <p:nvPr/>
        </p:nvGrpSpPr>
        <p:grpSpPr>
          <a:xfrm>
            <a:off x="3200400" y="228600"/>
            <a:ext cx="4508500" cy="1828800"/>
            <a:chOff x="1008" y="1305"/>
            <a:chExt cx="3239" cy="1165"/>
          </a:xfrm>
        </p:grpSpPr>
        <p:sp>
          <p:nvSpPr>
            <p:cNvPr id="302" name="Google Shape;302;p12"/>
            <p:cNvSpPr/>
            <p:nvPr/>
          </p:nvSpPr>
          <p:spPr>
            <a:xfrm>
              <a:off x="1536" y="1872"/>
              <a:ext cx="480" cy="4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1488" y="1824"/>
              <a:ext cx="576" cy="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3120" y="1824"/>
              <a:ext cx="528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05" name="Google Shape;305;p12"/>
            <p:cNvCxnSpPr/>
            <p:nvPr/>
          </p:nvCxnSpPr>
          <p:spPr>
            <a:xfrm>
              <a:off x="2064" y="2016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6" name="Google Shape;306;p12"/>
            <p:cNvCxnSpPr/>
            <p:nvPr/>
          </p:nvCxnSpPr>
          <p:spPr>
            <a:xfrm rot="10800000">
              <a:off x="2016" y="2208"/>
              <a:ext cx="1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7" name="Google Shape;307;p12"/>
            <p:cNvCxnSpPr/>
            <p:nvPr/>
          </p:nvCxnSpPr>
          <p:spPr>
            <a:xfrm>
              <a:off x="1008" y="2064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8" name="Google Shape;308;p12"/>
            <p:cNvSpPr txBox="1"/>
            <p:nvPr/>
          </p:nvSpPr>
          <p:spPr>
            <a:xfrm>
              <a:off x="2545" y="1711"/>
              <a:ext cx="22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09" name="Google Shape;309;p12"/>
            <p:cNvSpPr txBox="1"/>
            <p:nvPr/>
          </p:nvSpPr>
          <p:spPr>
            <a:xfrm>
              <a:off x="2534" y="2217"/>
              <a:ext cx="224" cy="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310" name="Google Shape;310;p12"/>
            <p:cNvCxnSpPr/>
            <p:nvPr/>
          </p:nvCxnSpPr>
          <p:spPr>
            <a:xfrm flipH="1" rot="-5400000">
              <a:off x="1775" y="1697"/>
              <a:ext cx="1" cy="408"/>
            </a:xfrm>
            <a:prstGeom prst="curvedConnector3">
              <a:avLst>
                <a:gd fmla="val -739962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1" name="Google Shape;311;p12"/>
            <p:cNvSpPr txBox="1"/>
            <p:nvPr/>
          </p:nvSpPr>
          <p:spPr>
            <a:xfrm>
              <a:off x="1719" y="1305"/>
              <a:ext cx="223" cy="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12" name="Google Shape;312;p12"/>
            <p:cNvCxnSpPr/>
            <p:nvPr/>
          </p:nvCxnSpPr>
          <p:spPr>
            <a:xfrm flipH="1" rot="-5400000">
              <a:off x="3401" y="2063"/>
              <a:ext cx="340" cy="1"/>
            </a:xfrm>
            <a:prstGeom prst="curvedConnector5">
              <a:avLst>
                <a:gd fmla="val -215567" name="adj1"/>
                <a:gd fmla="val -485910475" name="adj2"/>
                <a:gd fmla="val -215550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3" name="Google Shape;313;p12"/>
            <p:cNvSpPr txBox="1"/>
            <p:nvPr/>
          </p:nvSpPr>
          <p:spPr>
            <a:xfrm>
              <a:off x="4023" y="1929"/>
              <a:ext cx="224" cy="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13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(q,a) 	= δ(δ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a)		by definition of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#2</a:t>
            </a:r>
            <a:endParaRPr b="0" baseline="30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δ(q, a)			by definition of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(q, 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δ(δ(…δ(δ(q, a1), a2)…), 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we will abuse notations, and use δ in place of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 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δ(q, 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14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#3: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011)? Informally, it is the state entered by M after processing 011 having started in state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Formally: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 	= δ 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,01), 1)			by rule #2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,0), 1), 1)		by rule #2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(δ 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1), 1)			by definition of δ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			by definition of δ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definition of δ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011 accepted? No, since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011) 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a final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Language?</a:t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={ all strings over {0,1} that has 2 or more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symbols}</a:t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5591175" y="1135062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27" name="Google Shape;327;p14"/>
          <p:cNvCxnSpPr/>
          <p:nvPr/>
        </p:nvCxnSpPr>
        <p:spPr>
          <a:xfrm>
            <a:off x="3276600" y="1376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14"/>
          <p:cNvSpPr/>
          <p:nvPr/>
        </p:nvSpPr>
        <p:spPr>
          <a:xfrm>
            <a:off x="3787775" y="1096962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329" name="Google Shape;329;p14"/>
          <p:cNvCxnSpPr/>
          <p:nvPr/>
        </p:nvCxnSpPr>
        <p:spPr>
          <a:xfrm>
            <a:off x="3876675" y="118745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30" name="Google Shape;330;p14"/>
          <p:cNvGrpSpPr/>
          <p:nvPr/>
        </p:nvGrpSpPr>
        <p:grpSpPr>
          <a:xfrm>
            <a:off x="7508875" y="1066800"/>
            <a:ext cx="614362" cy="617537"/>
            <a:chOff x="755" y="1461"/>
            <a:chExt cx="446" cy="434"/>
          </a:xfrm>
        </p:grpSpPr>
        <p:grpSp>
          <p:nvGrpSpPr>
            <p:cNvPr id="331" name="Google Shape;331;p14"/>
            <p:cNvGrpSpPr/>
            <p:nvPr/>
          </p:nvGrpSpPr>
          <p:grpSpPr>
            <a:xfrm>
              <a:off x="755" y="1461"/>
              <a:ext cx="446" cy="434"/>
              <a:chOff x="755" y="1461"/>
              <a:chExt cx="446" cy="434"/>
            </a:xfrm>
          </p:grpSpPr>
          <p:sp>
            <p:nvSpPr>
              <p:cNvPr id="332" name="Google Shape;332;p14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34" name="Google Shape;334;p14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8121985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335" name="Google Shape;335;p14"/>
          <p:cNvCxnSpPr/>
          <p:nvPr/>
        </p:nvCxnSpPr>
        <p:spPr>
          <a:xfrm>
            <a:off x="4400550" y="1408112"/>
            <a:ext cx="1190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14"/>
          <p:cNvCxnSpPr/>
          <p:nvPr/>
        </p:nvCxnSpPr>
        <p:spPr>
          <a:xfrm>
            <a:off x="6172200" y="1295400"/>
            <a:ext cx="1389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14"/>
          <p:cNvCxnSpPr/>
          <p:nvPr/>
        </p:nvCxnSpPr>
        <p:spPr>
          <a:xfrm>
            <a:off x="5656263" y="1203325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14"/>
          <p:cNvSpPr txBox="1"/>
          <p:nvPr/>
        </p:nvSpPr>
        <p:spPr>
          <a:xfrm>
            <a:off x="3989387" y="53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9" name="Google Shape;339;p14"/>
          <p:cNvSpPr txBox="1"/>
          <p:nvPr/>
        </p:nvSpPr>
        <p:spPr>
          <a:xfrm>
            <a:off x="5791200" y="53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0" name="Google Shape;340;p14"/>
          <p:cNvSpPr txBox="1"/>
          <p:nvPr/>
        </p:nvSpPr>
        <p:spPr>
          <a:xfrm>
            <a:off x="4849812" y="101123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Google Shape;341;p14"/>
          <p:cNvSpPr txBox="1"/>
          <p:nvPr/>
        </p:nvSpPr>
        <p:spPr>
          <a:xfrm>
            <a:off x="6705600" y="838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2" name="Google Shape;342;p14"/>
          <p:cNvSpPr txBox="1"/>
          <p:nvPr/>
        </p:nvSpPr>
        <p:spPr>
          <a:xfrm>
            <a:off x="7696200" y="457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343" name="Google Shape;343;p14"/>
          <p:cNvCxnSpPr/>
          <p:nvPr/>
        </p:nvCxnSpPr>
        <p:spPr>
          <a:xfrm rot="10800000">
            <a:off x="6172200" y="1524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4" name="Google Shape;344;p14"/>
          <p:cNvSpPr txBox="1"/>
          <p:nvPr/>
        </p:nvSpPr>
        <p:spPr>
          <a:xfrm>
            <a:off x="6705600" y="1600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15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Example #3: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10) 	= δ 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,1), 0)			by rule #2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 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			by definition of δ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definition of δ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10 accepted? No, since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10) 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not a final state. The fact that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10) =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irrelevant, q1 is not the start state!</a:t>
            </a:r>
            <a:endParaRPr/>
          </a:p>
        </p:txBody>
      </p:sp>
      <p:cxnSp>
        <p:nvCxnSpPr>
          <p:cNvPr id="351" name="Google Shape;351;p15"/>
          <p:cNvCxnSpPr/>
          <p:nvPr/>
        </p:nvCxnSpPr>
        <p:spPr>
          <a:xfrm>
            <a:off x="3878262" y="1187450"/>
            <a:ext cx="433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15"/>
          <p:cNvCxnSpPr/>
          <p:nvPr/>
        </p:nvCxnSpPr>
        <p:spPr>
          <a:xfrm>
            <a:off x="5656263" y="1203325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3" name="Google Shape;353;p15"/>
          <p:cNvSpPr txBox="1"/>
          <p:nvPr/>
        </p:nvSpPr>
        <p:spPr>
          <a:xfrm>
            <a:off x="6705600" y="838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354" name="Google Shape;354;p15"/>
          <p:cNvGrpSpPr/>
          <p:nvPr/>
        </p:nvGrpSpPr>
        <p:grpSpPr>
          <a:xfrm>
            <a:off x="3276600" y="457200"/>
            <a:ext cx="4846637" cy="1257300"/>
            <a:chOff x="2064" y="288"/>
            <a:chExt cx="3053" cy="792"/>
          </a:xfrm>
        </p:grpSpPr>
        <p:sp>
          <p:nvSpPr>
            <p:cNvPr id="355" name="Google Shape;355;p15"/>
            <p:cNvSpPr/>
            <p:nvPr/>
          </p:nvSpPr>
          <p:spPr>
            <a:xfrm>
              <a:off x="3522" y="715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56" name="Google Shape;356;p15"/>
            <p:cNvCxnSpPr/>
            <p:nvPr/>
          </p:nvCxnSpPr>
          <p:spPr>
            <a:xfrm>
              <a:off x="2064" y="867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7" name="Google Shape;357;p15"/>
            <p:cNvSpPr/>
            <p:nvPr/>
          </p:nvSpPr>
          <p:spPr>
            <a:xfrm>
              <a:off x="2386" y="691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grpSp>
          <p:nvGrpSpPr>
            <p:cNvPr id="358" name="Google Shape;358;p15"/>
            <p:cNvGrpSpPr/>
            <p:nvPr/>
          </p:nvGrpSpPr>
          <p:grpSpPr>
            <a:xfrm>
              <a:off x="4730" y="672"/>
              <a:ext cx="387" cy="389"/>
              <a:chOff x="755" y="1461"/>
              <a:chExt cx="446" cy="434"/>
            </a:xfrm>
          </p:grpSpPr>
          <p:grpSp>
            <p:nvGrpSpPr>
              <p:cNvPr id="359" name="Google Shape;359;p15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360" name="Google Shape;360;p15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361" name="Google Shape;361;p15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362" name="Google Shape;362;p15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83749293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363" name="Google Shape;363;p15"/>
            <p:cNvCxnSpPr/>
            <p:nvPr/>
          </p:nvCxnSpPr>
          <p:spPr>
            <a:xfrm>
              <a:off x="2772" y="887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3888" y="816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5" name="Google Shape;365;p15"/>
            <p:cNvSpPr txBox="1"/>
            <p:nvPr/>
          </p:nvSpPr>
          <p:spPr>
            <a:xfrm>
              <a:off x="2513" y="33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6" name="Google Shape;366;p15"/>
            <p:cNvSpPr txBox="1"/>
            <p:nvPr/>
          </p:nvSpPr>
          <p:spPr>
            <a:xfrm>
              <a:off x="3648" y="33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7" name="Google Shape;367;p15"/>
            <p:cNvSpPr txBox="1"/>
            <p:nvPr/>
          </p:nvSpPr>
          <p:spPr>
            <a:xfrm>
              <a:off x="3055" y="63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68" name="Google Shape;368;p15"/>
            <p:cNvSpPr txBox="1"/>
            <p:nvPr/>
          </p:nvSpPr>
          <p:spPr>
            <a:xfrm>
              <a:off x="4848" y="2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69" name="Google Shape;369;p15"/>
            <p:cNvCxnSpPr/>
            <p:nvPr/>
          </p:nvCxnSpPr>
          <p:spPr>
            <a:xfrm rot="10800000">
              <a:off x="3888" y="96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70" name="Google Shape;370;p15"/>
          <p:cNvSpPr txBox="1"/>
          <p:nvPr/>
        </p:nvSpPr>
        <p:spPr>
          <a:xfrm>
            <a:off x="6705600" y="1600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1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 related to DFAs</a:t>
            </a:r>
            <a:endParaRPr/>
          </a:p>
        </p:txBody>
      </p:sp>
      <p:sp>
        <p:nvSpPr>
          <p:cNvPr id="377" name="Google Shape;377;p16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 = (Q, Σ, δ,q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be a DFA and let w be in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Then w is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 M  iff δ(q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,w) = p  for some state p in F.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M = (Q, Σ, δ,q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 be a DFA. Then the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accepted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is the set: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L(M) = {w | w is in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δ(q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,w) is in F}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equivalent definition: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L(M) = {w | w is in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 is accepted by M}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L  be a language. Then  L  is a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language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 there exists a DFA  M  such that L = L(M).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Σ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δ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 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Σ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δ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be DFAs. Then 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 L(M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L(M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3" name="Google Shape;383;p17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DFA  M = (Q, Σ, δ,q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partitions the set Σ</a:t>
            </a:r>
            <a:r>
              <a:rPr b="0" baseline="30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two sets: L(M)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</a:t>
            </a:r>
            <a:r>
              <a:rPr b="0" baseline="30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L(M).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 = L(M) then L is a subset of L(M) and L(M) is a subset of L  (def. of set equality).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if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then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subset of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subset of L(M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languages are regular, others are not. For example, if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Regular: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{x | x is a string of 0's and 1's containing an even 				number of 1's} and 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Not-regular: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{x | x = 0</a:t>
            </a:r>
            <a:r>
              <a:rPr b="0" baseline="30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30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some n &gt;= 0}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write a program to “simulate” a given DFA,  or any arbitrary input DFA?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we will address later: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determine whether or not a given language is regular?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18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 DFA M such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L(M) = {x | x is a string of 0’s and 1’s and |x| &gt;= 2}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this by induction</a:t>
            </a:r>
            <a:endParaRPr/>
          </a:p>
        </p:txBody>
      </p:sp>
      <p:grpSp>
        <p:nvGrpSpPr>
          <p:cNvPr id="390" name="Google Shape;390;p18"/>
          <p:cNvGrpSpPr/>
          <p:nvPr/>
        </p:nvGrpSpPr>
        <p:grpSpPr>
          <a:xfrm>
            <a:off x="1905000" y="2286000"/>
            <a:ext cx="4927600" cy="1257300"/>
            <a:chOff x="1200" y="1440"/>
            <a:chExt cx="3104" cy="792"/>
          </a:xfrm>
        </p:grpSpPr>
        <p:sp>
          <p:nvSpPr>
            <p:cNvPr id="391" name="Google Shape;391;p18"/>
            <p:cNvSpPr/>
            <p:nvPr/>
          </p:nvSpPr>
          <p:spPr>
            <a:xfrm>
              <a:off x="2658" y="1867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392" name="Google Shape;392;p18"/>
            <p:cNvCxnSpPr/>
            <p:nvPr/>
          </p:nvCxnSpPr>
          <p:spPr>
            <a:xfrm>
              <a:off x="1200" y="201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3" name="Google Shape;393;p18"/>
            <p:cNvSpPr/>
            <p:nvPr/>
          </p:nvSpPr>
          <p:spPr>
            <a:xfrm>
              <a:off x="1522" y="1843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grpSp>
          <p:nvGrpSpPr>
            <p:cNvPr id="394" name="Google Shape;394;p18"/>
            <p:cNvGrpSpPr/>
            <p:nvPr/>
          </p:nvGrpSpPr>
          <p:grpSpPr>
            <a:xfrm>
              <a:off x="3866" y="1824"/>
              <a:ext cx="387" cy="389"/>
              <a:chOff x="755" y="1461"/>
              <a:chExt cx="446" cy="434"/>
            </a:xfrm>
          </p:grpSpPr>
          <p:grpSp>
            <p:nvGrpSpPr>
              <p:cNvPr id="395" name="Google Shape;395;p18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396" name="Google Shape;396;p18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398" name="Google Shape;398;p18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44777186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399" name="Google Shape;399;p18"/>
            <p:cNvCxnSpPr/>
            <p:nvPr/>
          </p:nvCxnSpPr>
          <p:spPr>
            <a:xfrm>
              <a:off x="1908" y="2039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0" name="Google Shape;400;p18"/>
            <p:cNvCxnSpPr/>
            <p:nvPr/>
          </p:nvCxnSpPr>
          <p:spPr>
            <a:xfrm>
              <a:off x="3024" y="2016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1" name="Google Shape;401;p18"/>
            <p:cNvSpPr txBox="1"/>
            <p:nvPr/>
          </p:nvSpPr>
          <p:spPr>
            <a:xfrm>
              <a:off x="2112" y="1776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402" name="Google Shape;402;p18"/>
            <p:cNvSpPr txBox="1"/>
            <p:nvPr/>
          </p:nvSpPr>
          <p:spPr>
            <a:xfrm>
              <a:off x="3984" y="144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403" name="Google Shape;403;p18"/>
            <p:cNvSpPr txBox="1"/>
            <p:nvPr/>
          </p:nvSpPr>
          <p:spPr>
            <a:xfrm>
              <a:off x="3216" y="1776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9" name="Google Shape;409;p19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 DFA M such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L(M) = {x | x is a string of (zero or more) a’s, b’s and c’s such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that x does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 the substring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Logic: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Start state (q0): b’s and c’s: ignore – stay in same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q0 is also “accept”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‘a’ appears: get ready (q1) to reject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followed by a  ‘b’ or ‘c’: go back to start state q0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second ‘a’ appears after the “ready” state: go to reject state q2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 everything after getting to the “reject” state q2</a:t>
            </a:r>
            <a:endParaRPr/>
          </a:p>
        </p:txBody>
      </p:sp>
      <p:grpSp>
        <p:nvGrpSpPr>
          <p:cNvPr id="410" name="Google Shape;410;p19"/>
          <p:cNvGrpSpPr/>
          <p:nvPr/>
        </p:nvGrpSpPr>
        <p:grpSpPr>
          <a:xfrm>
            <a:off x="1905000" y="2209800"/>
            <a:ext cx="5095875" cy="1477962"/>
            <a:chOff x="1200" y="1392"/>
            <a:chExt cx="3210" cy="931"/>
          </a:xfrm>
        </p:grpSpPr>
        <p:cxnSp>
          <p:nvCxnSpPr>
            <p:cNvPr id="411" name="Google Shape;411;p19"/>
            <p:cNvCxnSpPr/>
            <p:nvPr/>
          </p:nvCxnSpPr>
          <p:spPr>
            <a:xfrm>
              <a:off x="1200" y="201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2" name="Google Shape;412;p19"/>
            <p:cNvSpPr/>
            <p:nvPr/>
          </p:nvSpPr>
          <p:spPr>
            <a:xfrm>
              <a:off x="3888" y="182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grpSp>
          <p:nvGrpSpPr>
            <p:cNvPr id="413" name="Google Shape;413;p19"/>
            <p:cNvGrpSpPr/>
            <p:nvPr/>
          </p:nvGrpSpPr>
          <p:grpSpPr>
            <a:xfrm>
              <a:off x="1536" y="1824"/>
              <a:ext cx="387" cy="389"/>
              <a:chOff x="755" y="1461"/>
              <a:chExt cx="446" cy="434"/>
            </a:xfrm>
          </p:grpSpPr>
          <p:sp>
            <p:nvSpPr>
              <p:cNvPr id="414" name="Google Shape;414;p19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16" name="Google Shape;416;p19"/>
            <p:cNvCxnSpPr/>
            <p:nvPr/>
          </p:nvCxnSpPr>
          <p:spPr>
            <a:xfrm flipH="1" rot="-5400000">
              <a:off x="1729" y="1744"/>
              <a:ext cx="1" cy="275"/>
            </a:xfrm>
            <a:prstGeom prst="curvedConnector3">
              <a:avLst>
                <a:gd fmla="val -18798438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7" name="Google Shape;417;p19"/>
            <p:cNvCxnSpPr/>
            <p:nvPr/>
          </p:nvCxnSpPr>
          <p:spPr>
            <a:xfrm>
              <a:off x="192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8" name="Google Shape;418;p19"/>
            <p:cNvCxnSpPr/>
            <p:nvPr/>
          </p:nvCxnSpPr>
          <p:spPr>
            <a:xfrm>
              <a:off x="3024" y="2016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9" name="Google Shape;419;p19"/>
            <p:cNvSpPr txBox="1"/>
            <p:nvPr/>
          </p:nvSpPr>
          <p:spPr>
            <a:xfrm>
              <a:off x="2160" y="168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420" name="Google Shape;420;p19"/>
            <p:cNvSpPr txBox="1"/>
            <p:nvPr/>
          </p:nvSpPr>
          <p:spPr>
            <a:xfrm>
              <a:off x="3984" y="1392"/>
              <a:ext cx="4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  <p:sp>
          <p:nvSpPr>
            <p:cNvPr id="421" name="Google Shape;421;p19"/>
            <p:cNvSpPr txBox="1"/>
            <p:nvPr/>
          </p:nvSpPr>
          <p:spPr>
            <a:xfrm>
              <a:off x="3312" y="1776"/>
              <a:ext cx="24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grpSp>
          <p:nvGrpSpPr>
            <p:cNvPr id="422" name="Google Shape;422;p19"/>
            <p:cNvGrpSpPr/>
            <p:nvPr/>
          </p:nvGrpSpPr>
          <p:grpSpPr>
            <a:xfrm>
              <a:off x="2640" y="1824"/>
              <a:ext cx="387" cy="389"/>
              <a:chOff x="755" y="1461"/>
              <a:chExt cx="446" cy="434"/>
            </a:xfrm>
          </p:grpSpPr>
          <p:sp>
            <p:nvSpPr>
              <p:cNvPr id="423" name="Google Shape;423;p19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25" name="Google Shape;425;p19"/>
            <p:cNvCxnSpPr/>
            <p:nvPr/>
          </p:nvCxnSpPr>
          <p:spPr>
            <a:xfrm rot="10800000">
              <a:off x="1920" y="206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6" name="Google Shape;426;p19"/>
            <p:cNvSpPr txBox="1"/>
            <p:nvPr/>
          </p:nvSpPr>
          <p:spPr>
            <a:xfrm>
              <a:off x="2246" y="2073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b/c</a:t>
              </a:r>
              <a:endParaRPr/>
            </a:p>
          </p:txBody>
        </p:sp>
        <p:sp>
          <p:nvSpPr>
            <p:cNvPr id="427" name="Google Shape;427;p19"/>
            <p:cNvSpPr txBox="1"/>
            <p:nvPr/>
          </p:nvSpPr>
          <p:spPr>
            <a:xfrm>
              <a:off x="1632" y="1392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b/c</a:t>
              </a:r>
              <a:endParaRPr/>
            </a:p>
          </p:txBody>
        </p:sp>
        <p:cxnSp>
          <p:nvCxnSpPr>
            <p:cNvPr id="428" name="Google Shape;428;p19"/>
            <p:cNvCxnSpPr/>
            <p:nvPr/>
          </p:nvCxnSpPr>
          <p:spPr>
            <a:xfrm flipH="1" rot="-5400000">
              <a:off x="4073" y="1735"/>
              <a:ext cx="1" cy="275"/>
            </a:xfrm>
            <a:prstGeom prst="curvedConnector3">
              <a:avLst>
                <a:gd fmla="val -18708495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609600" y="2143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 Finite State Automata (DFA)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709612" y="1327150"/>
            <a:ext cx="7772400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4" marL="2057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                                      ……..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One-way, infinite tape, broken into cells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One-way, read-only tape head.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control, i.e.,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number of states, and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rules between them, i.e.,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program, containing the position of the read head, current symbol being scanned, and the current “state.”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is placed on the tape, read head is positioned at the left end, and the DFA will read the string one symbol at a time until all symbols have been read. The DFA will then either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string.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071812" y="2705100"/>
            <a:ext cx="1524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</p:txBody>
      </p:sp>
      <p:graphicFrame>
        <p:nvGraphicFramePr>
          <p:cNvPr id="109" name="Google Shape;109;p2"/>
          <p:cNvGraphicFramePr/>
          <p:nvPr/>
        </p:nvGraphicFramePr>
        <p:xfrm>
          <a:off x="20955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568325"/>
                <a:gridCol w="565150"/>
                <a:gridCol w="568325"/>
                <a:gridCol w="568325"/>
                <a:gridCol w="565150"/>
                <a:gridCol w="568325"/>
                <a:gridCol w="568325"/>
                <a:gridCol w="565150"/>
                <a:gridCol w="56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400" marB="454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400" marB="454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p2"/>
          <p:cNvCxnSpPr/>
          <p:nvPr/>
        </p:nvCxnSpPr>
        <p:spPr>
          <a:xfrm rot="10800000">
            <a:off x="2362200" y="2019300"/>
            <a:ext cx="9144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20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 DFA M such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L(M) = {x | x is a string of a’s, b’s and c’s such that x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contains the substring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Logic:  acceptance is straight forward, progressing on each expected symbol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rejection needs special care, in each state (for DFA, we will see this becomes easier in NFA, non-deterministic machine)</a:t>
            </a:r>
            <a:endParaRPr/>
          </a:p>
        </p:txBody>
      </p:sp>
      <p:grpSp>
        <p:nvGrpSpPr>
          <p:cNvPr id="435" name="Google Shape;435;p20"/>
          <p:cNvGrpSpPr/>
          <p:nvPr/>
        </p:nvGrpSpPr>
        <p:grpSpPr>
          <a:xfrm>
            <a:off x="762000" y="2286000"/>
            <a:ext cx="7000875" cy="1997075"/>
            <a:chOff x="480" y="1440"/>
            <a:chExt cx="4410" cy="1258"/>
          </a:xfrm>
        </p:grpSpPr>
        <p:cxnSp>
          <p:nvCxnSpPr>
            <p:cNvPr id="436" name="Google Shape;436;p20"/>
            <p:cNvCxnSpPr/>
            <p:nvPr/>
          </p:nvCxnSpPr>
          <p:spPr>
            <a:xfrm>
              <a:off x="480" y="2067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7" name="Google Shape;437;p20"/>
            <p:cNvSpPr/>
            <p:nvPr/>
          </p:nvSpPr>
          <p:spPr>
            <a:xfrm>
              <a:off x="3168" y="187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816" y="187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439" name="Google Shape;439;p20"/>
            <p:cNvCxnSpPr/>
            <p:nvPr/>
          </p:nvCxnSpPr>
          <p:spPr>
            <a:xfrm flipH="1" rot="-5400000">
              <a:off x="1009" y="1793"/>
              <a:ext cx="1" cy="273"/>
            </a:xfrm>
            <a:prstGeom prst="curvedConnector3">
              <a:avLst>
                <a:gd fmla="val -1927812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0" name="Google Shape;440;p20"/>
            <p:cNvCxnSpPr/>
            <p:nvPr/>
          </p:nvCxnSpPr>
          <p:spPr>
            <a:xfrm>
              <a:off x="1200" y="1968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1" name="Google Shape;441;p20"/>
            <p:cNvCxnSpPr/>
            <p:nvPr/>
          </p:nvCxnSpPr>
          <p:spPr>
            <a:xfrm>
              <a:off x="2304" y="2064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2" name="Google Shape;442;p20"/>
            <p:cNvSpPr txBox="1"/>
            <p:nvPr/>
          </p:nvSpPr>
          <p:spPr>
            <a:xfrm>
              <a:off x="1440" y="1728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4464" y="1440"/>
              <a:ext cx="4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  <p:sp>
          <p:nvSpPr>
            <p:cNvPr id="444" name="Google Shape;444;p20"/>
            <p:cNvSpPr txBox="1"/>
            <p:nvPr/>
          </p:nvSpPr>
          <p:spPr>
            <a:xfrm>
              <a:off x="2592" y="1824"/>
              <a:ext cx="24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920" y="187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446" name="Google Shape;446;p20"/>
            <p:cNvCxnSpPr/>
            <p:nvPr/>
          </p:nvCxnSpPr>
          <p:spPr>
            <a:xfrm rot="10800000">
              <a:off x="1200" y="2112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7" name="Google Shape;447;p20"/>
            <p:cNvSpPr txBox="1"/>
            <p:nvPr/>
          </p:nvSpPr>
          <p:spPr>
            <a:xfrm>
              <a:off x="1632" y="2064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912" y="1440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b/c</a:t>
              </a:r>
              <a:endParaRPr/>
            </a:p>
          </p:txBody>
        </p:sp>
        <p:cxnSp>
          <p:nvCxnSpPr>
            <p:cNvPr id="449" name="Google Shape;449;p20"/>
            <p:cNvCxnSpPr/>
            <p:nvPr/>
          </p:nvCxnSpPr>
          <p:spPr>
            <a:xfrm flipH="1" rot="-5400000">
              <a:off x="2105" y="1783"/>
              <a:ext cx="1" cy="275"/>
            </a:xfrm>
            <a:prstGeom prst="curvedConnector3">
              <a:avLst>
                <a:gd fmla="val -19188188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20"/>
            <p:cNvSpPr txBox="1"/>
            <p:nvPr/>
          </p:nvSpPr>
          <p:spPr>
            <a:xfrm>
              <a:off x="2016" y="144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451" name="Google Shape;451;p20"/>
            <p:cNvCxnSpPr/>
            <p:nvPr/>
          </p:nvCxnSpPr>
          <p:spPr>
            <a:xfrm flipH="1" rot="5400000">
              <a:off x="2225" y="1124"/>
              <a:ext cx="57" cy="2216"/>
            </a:xfrm>
            <a:prstGeom prst="curvedConnector3">
              <a:avLst>
                <a:gd fmla="val 396325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2" name="Google Shape;452;p20"/>
            <p:cNvSpPr txBox="1"/>
            <p:nvPr/>
          </p:nvSpPr>
          <p:spPr>
            <a:xfrm>
              <a:off x="2256" y="2448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b/c</a:t>
              </a:r>
              <a:endParaRPr/>
            </a:p>
          </p:txBody>
        </p:sp>
        <p:grpSp>
          <p:nvGrpSpPr>
            <p:cNvPr id="453" name="Google Shape;453;p20"/>
            <p:cNvGrpSpPr/>
            <p:nvPr/>
          </p:nvGrpSpPr>
          <p:grpSpPr>
            <a:xfrm>
              <a:off x="4416" y="1872"/>
              <a:ext cx="387" cy="389"/>
              <a:chOff x="755" y="1461"/>
              <a:chExt cx="446" cy="434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56" name="Google Shape;456;p20"/>
            <p:cNvCxnSpPr/>
            <p:nvPr/>
          </p:nvCxnSpPr>
          <p:spPr>
            <a:xfrm>
              <a:off x="3552" y="206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7" name="Google Shape;457;p20"/>
            <p:cNvSpPr txBox="1"/>
            <p:nvPr/>
          </p:nvSpPr>
          <p:spPr>
            <a:xfrm>
              <a:off x="3840" y="1776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458" name="Google Shape;458;p20"/>
            <p:cNvCxnSpPr/>
            <p:nvPr/>
          </p:nvCxnSpPr>
          <p:spPr>
            <a:xfrm flipH="1" rot="-5400000">
              <a:off x="4601" y="1783"/>
              <a:ext cx="1" cy="275"/>
            </a:xfrm>
            <a:prstGeom prst="curvedConnector3">
              <a:avLst>
                <a:gd fmla="val -19188188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4" name="Google Shape;464;p21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 DFA M such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L(M) = {x | x is a string of a’s and b’s such that x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contains both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do, for a language where ‘aa’ comes before ‘bb’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do its reverse; and then parallelize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Remember, you may have multiple “final” states, but only one “start” state</a:t>
            </a:r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>
            <a:off x="685800" y="2209800"/>
            <a:ext cx="7472362" cy="3292475"/>
            <a:chOff x="432" y="1392"/>
            <a:chExt cx="4707" cy="2074"/>
          </a:xfrm>
        </p:grpSpPr>
        <p:cxnSp>
          <p:nvCxnSpPr>
            <p:cNvPr id="466" name="Google Shape;466;p21"/>
            <p:cNvCxnSpPr/>
            <p:nvPr/>
          </p:nvCxnSpPr>
          <p:spPr>
            <a:xfrm>
              <a:off x="432" y="2547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7" name="Google Shape;467;p21"/>
            <p:cNvSpPr/>
            <p:nvPr/>
          </p:nvSpPr>
          <p:spPr>
            <a:xfrm>
              <a:off x="768" y="23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52" y="283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469" name="Google Shape;469;p21"/>
            <p:cNvGrpSpPr/>
            <p:nvPr/>
          </p:nvGrpSpPr>
          <p:grpSpPr>
            <a:xfrm>
              <a:off x="4752" y="2352"/>
              <a:ext cx="387" cy="389"/>
              <a:chOff x="4416" y="1872"/>
              <a:chExt cx="387" cy="389"/>
            </a:xfrm>
          </p:grpSpPr>
          <p:grpSp>
            <p:nvGrpSpPr>
              <p:cNvPr id="470" name="Google Shape;470;p21"/>
              <p:cNvGrpSpPr/>
              <p:nvPr/>
            </p:nvGrpSpPr>
            <p:grpSpPr>
              <a:xfrm>
                <a:off x="4416" y="1872"/>
                <a:ext cx="387" cy="389"/>
                <a:chOff x="755" y="1461"/>
                <a:chExt cx="446" cy="434"/>
              </a:xfrm>
            </p:grpSpPr>
            <p:sp>
              <p:nvSpPr>
                <p:cNvPr id="471" name="Google Shape;471;p21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</a:t>
                  </a: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473" name="Google Shape;473;p21"/>
              <p:cNvCxnSpPr/>
              <p:nvPr/>
            </p:nvCxnSpPr>
            <p:spPr>
              <a:xfrm flipH="1" rot="-5400000">
                <a:off x="4601" y="1783"/>
                <a:ext cx="1" cy="275"/>
              </a:xfrm>
              <a:prstGeom prst="curvedConnector3">
                <a:avLst>
                  <a:gd fmla="val -524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474" name="Google Shape;474;p21"/>
            <p:cNvGrpSpPr/>
            <p:nvPr/>
          </p:nvGrpSpPr>
          <p:grpSpPr>
            <a:xfrm>
              <a:off x="1584" y="2640"/>
              <a:ext cx="2595" cy="826"/>
              <a:chOff x="1584" y="2256"/>
              <a:chExt cx="2595" cy="826"/>
            </a:xfrm>
          </p:grpSpPr>
          <p:grpSp>
            <p:nvGrpSpPr>
              <p:cNvPr id="475" name="Google Shape;475;p21"/>
              <p:cNvGrpSpPr/>
              <p:nvPr/>
            </p:nvGrpSpPr>
            <p:grpSpPr>
              <a:xfrm>
                <a:off x="1584" y="2256"/>
                <a:ext cx="2595" cy="826"/>
                <a:chOff x="1632" y="1008"/>
                <a:chExt cx="2595" cy="826"/>
              </a:xfrm>
            </p:grpSpPr>
            <p:sp>
              <p:nvSpPr>
                <p:cNvPr id="476" name="Google Shape;476;p21"/>
                <p:cNvSpPr/>
                <p:nvPr/>
              </p:nvSpPr>
              <p:spPr>
                <a:xfrm>
                  <a:off x="2736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</a:t>
                  </a:r>
                  <a:endParaRPr/>
                </a:p>
              </p:txBody>
            </p:sp>
            <p:sp>
              <p:nvSpPr>
                <p:cNvPr id="477" name="Google Shape;477;p21"/>
                <p:cNvSpPr/>
                <p:nvPr/>
              </p:nvSpPr>
              <p:spPr>
                <a:xfrm>
                  <a:off x="1632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</p:txBody>
            </p:sp>
            <p:sp>
              <p:nvSpPr>
                <p:cNvPr id="478" name="Google Shape;478;p21"/>
                <p:cNvSpPr/>
                <p:nvPr/>
              </p:nvSpPr>
              <p:spPr>
                <a:xfrm>
                  <a:off x="3840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endParaRPr/>
                </a:p>
              </p:txBody>
            </p:sp>
            <p:cxnSp>
              <p:nvCxnSpPr>
                <p:cNvPr id="479" name="Google Shape;479;p21"/>
                <p:cNvCxnSpPr/>
                <p:nvPr/>
              </p:nvCxnSpPr>
              <p:spPr>
                <a:xfrm flipH="1" rot="-5400000">
                  <a:off x="2920" y="1256"/>
                  <a:ext cx="1" cy="273"/>
                </a:xfrm>
                <a:prstGeom prst="curvedConnector3">
                  <a:avLst>
                    <a:gd fmla="val -12914160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80" name="Google Shape;480;p21"/>
                <p:cNvCxnSpPr/>
                <p:nvPr/>
              </p:nvCxnSpPr>
              <p:spPr>
                <a:xfrm>
                  <a:off x="2016" y="1536"/>
                  <a:ext cx="72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81" name="Google Shape;481;p21"/>
                <p:cNvCxnSpPr/>
                <p:nvPr/>
              </p:nvCxnSpPr>
              <p:spPr>
                <a:xfrm>
                  <a:off x="3120" y="1488"/>
                  <a:ext cx="72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82" name="Google Shape;482;p21"/>
                <p:cNvCxnSpPr/>
                <p:nvPr/>
              </p:nvCxnSpPr>
              <p:spPr>
                <a:xfrm rot="10800000">
                  <a:off x="3072" y="1632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83" name="Google Shape;483;p21"/>
                <p:cNvSpPr txBox="1"/>
                <p:nvPr/>
              </p:nvSpPr>
              <p:spPr>
                <a:xfrm>
                  <a:off x="2294" y="130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  <p:sp>
              <p:nvSpPr>
                <p:cNvPr id="484" name="Google Shape;484;p21"/>
                <p:cNvSpPr txBox="1"/>
                <p:nvPr/>
              </p:nvSpPr>
              <p:spPr>
                <a:xfrm>
                  <a:off x="2736" y="100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  <p:sp>
              <p:nvSpPr>
                <p:cNvPr id="485" name="Google Shape;485;p21"/>
                <p:cNvSpPr txBox="1"/>
                <p:nvPr/>
              </p:nvSpPr>
              <p:spPr>
                <a:xfrm>
                  <a:off x="3408" y="158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486" name="Google Shape;486;p21"/>
              <p:cNvSpPr txBox="1"/>
              <p:nvPr/>
            </p:nvSpPr>
            <p:spPr>
              <a:xfrm>
                <a:off x="3350" y="2505"/>
                <a:ext cx="18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87" name="Google Shape;487;p21"/>
            <p:cNvGrpSpPr/>
            <p:nvPr/>
          </p:nvGrpSpPr>
          <p:grpSpPr>
            <a:xfrm>
              <a:off x="1584" y="1392"/>
              <a:ext cx="2595" cy="826"/>
              <a:chOff x="1584" y="1008"/>
              <a:chExt cx="2595" cy="826"/>
            </a:xfrm>
          </p:grpSpPr>
          <p:grpSp>
            <p:nvGrpSpPr>
              <p:cNvPr id="488" name="Google Shape;488;p21"/>
              <p:cNvGrpSpPr/>
              <p:nvPr/>
            </p:nvGrpSpPr>
            <p:grpSpPr>
              <a:xfrm>
                <a:off x="1584" y="1008"/>
                <a:ext cx="2595" cy="826"/>
                <a:chOff x="1632" y="1008"/>
                <a:chExt cx="2595" cy="826"/>
              </a:xfrm>
            </p:grpSpPr>
            <p:sp>
              <p:nvSpPr>
                <p:cNvPr id="489" name="Google Shape;489;p21"/>
                <p:cNvSpPr/>
                <p:nvPr/>
              </p:nvSpPr>
              <p:spPr>
                <a:xfrm>
                  <a:off x="2736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490" name="Google Shape;490;p21"/>
                <p:cNvSpPr/>
                <p:nvPr/>
              </p:nvSpPr>
              <p:spPr>
                <a:xfrm>
                  <a:off x="1632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  <p:sp>
              <p:nvSpPr>
                <p:cNvPr id="491" name="Google Shape;491;p21"/>
                <p:cNvSpPr/>
                <p:nvPr/>
              </p:nvSpPr>
              <p:spPr>
                <a:xfrm>
                  <a:off x="3840" y="1344"/>
                  <a:ext cx="387" cy="389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  <p:cxnSp>
              <p:nvCxnSpPr>
                <p:cNvPr id="492" name="Google Shape;492;p21"/>
                <p:cNvCxnSpPr/>
                <p:nvPr/>
              </p:nvCxnSpPr>
              <p:spPr>
                <a:xfrm flipH="1" rot="-5400000">
                  <a:off x="2920" y="1256"/>
                  <a:ext cx="1" cy="273"/>
                </a:xfrm>
                <a:prstGeom prst="curvedConnector3">
                  <a:avLst>
                    <a:gd fmla="val -434160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93" name="Google Shape;493;p21"/>
                <p:cNvCxnSpPr/>
                <p:nvPr/>
              </p:nvCxnSpPr>
              <p:spPr>
                <a:xfrm>
                  <a:off x="2016" y="1536"/>
                  <a:ext cx="72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94" name="Google Shape;494;p21"/>
                <p:cNvCxnSpPr/>
                <p:nvPr/>
              </p:nvCxnSpPr>
              <p:spPr>
                <a:xfrm>
                  <a:off x="3120" y="1488"/>
                  <a:ext cx="72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95" name="Google Shape;495;p21"/>
                <p:cNvCxnSpPr/>
                <p:nvPr/>
              </p:nvCxnSpPr>
              <p:spPr>
                <a:xfrm rot="10800000">
                  <a:off x="3072" y="1632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96" name="Google Shape;496;p21"/>
                <p:cNvSpPr txBox="1"/>
                <p:nvPr/>
              </p:nvSpPr>
              <p:spPr>
                <a:xfrm>
                  <a:off x="2294" y="1305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</p:txBody>
            </p:sp>
            <p:sp>
              <p:nvSpPr>
                <p:cNvPr id="497" name="Google Shape;497;p21"/>
                <p:cNvSpPr txBox="1"/>
                <p:nvPr/>
              </p:nvSpPr>
              <p:spPr>
                <a:xfrm>
                  <a:off x="2736" y="1008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</p:txBody>
            </p:sp>
            <p:sp>
              <p:nvSpPr>
                <p:cNvPr id="498" name="Google Shape;498;p21"/>
                <p:cNvSpPr txBox="1"/>
                <p:nvPr/>
              </p:nvSpPr>
              <p:spPr>
                <a:xfrm>
                  <a:off x="3408" y="1584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/>
                </a:p>
              </p:txBody>
            </p:sp>
          </p:grpSp>
          <p:sp>
            <p:nvSpPr>
              <p:cNvPr id="499" name="Google Shape;499;p21"/>
              <p:cNvSpPr txBox="1"/>
              <p:nvPr/>
            </p:nvSpPr>
            <p:spPr>
              <a:xfrm>
                <a:off x="3360" y="1200"/>
                <a:ext cx="19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cxnSp>
          <p:nvCxnSpPr>
            <p:cNvPr id="500" name="Google Shape;500;p21"/>
            <p:cNvCxnSpPr/>
            <p:nvPr/>
          </p:nvCxnSpPr>
          <p:spPr>
            <a:xfrm>
              <a:off x="4176" y="1920"/>
              <a:ext cx="576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1" name="Google Shape;501;p21"/>
            <p:cNvCxnSpPr/>
            <p:nvPr/>
          </p:nvCxnSpPr>
          <p:spPr>
            <a:xfrm flipH="1" rot="10800000">
              <a:off x="4176" y="2640"/>
              <a:ext cx="624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02" name="Google Shape;502;p21"/>
            <p:cNvSpPr txBox="1"/>
            <p:nvPr/>
          </p:nvSpPr>
          <p:spPr>
            <a:xfrm>
              <a:off x="4800" y="1920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/>
            </a:p>
          </p:txBody>
        </p:sp>
        <p:sp>
          <p:nvSpPr>
            <p:cNvPr id="503" name="Google Shape;503;p21"/>
            <p:cNvSpPr txBox="1"/>
            <p:nvPr/>
          </p:nvSpPr>
          <p:spPr>
            <a:xfrm>
              <a:off x="4368" y="187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4464" y="2928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505" name="Google Shape;505;p21"/>
            <p:cNvCxnSpPr/>
            <p:nvPr/>
          </p:nvCxnSpPr>
          <p:spPr>
            <a:xfrm flipH="1" rot="10800000">
              <a:off x="1104" y="2016"/>
              <a:ext cx="52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1104" y="2688"/>
              <a:ext cx="52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07" name="Google Shape;507;p21"/>
            <p:cNvSpPr txBox="1"/>
            <p:nvPr/>
          </p:nvSpPr>
          <p:spPr>
            <a:xfrm>
              <a:off x="1152" y="2016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508" name="Google Shape;508;p21"/>
            <p:cNvCxnSpPr/>
            <p:nvPr/>
          </p:nvCxnSpPr>
          <p:spPr>
            <a:xfrm rot="10800000">
              <a:off x="1728" y="2112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1872" y="2112"/>
              <a:ext cx="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10" name="Google Shape;510;p21"/>
            <p:cNvSpPr txBox="1"/>
            <p:nvPr/>
          </p:nvSpPr>
          <p:spPr>
            <a:xfrm>
              <a:off x="1536" y="2448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511" name="Google Shape;511;p21"/>
            <p:cNvSpPr txBox="1"/>
            <p:nvPr/>
          </p:nvSpPr>
          <p:spPr>
            <a:xfrm>
              <a:off x="1920" y="244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7" name="Google Shape;517;p22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Σ = {0, 1}. Give DFAs for {}, {ε},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{}:			For {ε}:			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		For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cxnSp>
        <p:nvCxnSpPr>
          <p:cNvPr id="518" name="Google Shape;518;p22"/>
          <p:cNvCxnSpPr/>
          <p:nvPr/>
        </p:nvCxnSpPr>
        <p:spPr>
          <a:xfrm>
            <a:off x="2071687" y="4662487"/>
            <a:ext cx="433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22"/>
          <p:cNvSpPr txBox="1"/>
          <p:nvPr/>
        </p:nvSpPr>
        <p:spPr>
          <a:xfrm>
            <a:off x="2168525" y="3962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520" name="Google Shape;520;p22"/>
          <p:cNvGrpSpPr/>
          <p:nvPr/>
        </p:nvGrpSpPr>
        <p:grpSpPr>
          <a:xfrm>
            <a:off x="1447800" y="1295400"/>
            <a:ext cx="1498600" cy="1150937"/>
            <a:chOff x="912" y="816"/>
            <a:chExt cx="944" cy="725"/>
          </a:xfrm>
        </p:grpSpPr>
        <p:cxnSp>
          <p:nvCxnSpPr>
            <p:cNvPr id="521" name="Google Shape;521;p22"/>
            <p:cNvCxnSpPr/>
            <p:nvPr/>
          </p:nvCxnSpPr>
          <p:spPr>
            <a:xfrm>
              <a:off x="912" y="1344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22" name="Google Shape;522;p22"/>
            <p:cNvSpPr/>
            <p:nvPr/>
          </p:nvSpPr>
          <p:spPr>
            <a:xfrm>
              <a:off x="1248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523" name="Google Shape;523;p22"/>
            <p:cNvCxnSpPr/>
            <p:nvPr/>
          </p:nvCxnSpPr>
          <p:spPr>
            <a:xfrm flipH="1" rot="-5400000">
              <a:off x="1433" y="1063"/>
              <a:ext cx="1" cy="275"/>
            </a:xfrm>
            <a:prstGeom prst="curvedConnector3">
              <a:avLst>
                <a:gd fmla="val -11992727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24" name="Google Shape;524;p22"/>
            <p:cNvSpPr txBox="1"/>
            <p:nvPr/>
          </p:nvSpPr>
          <p:spPr>
            <a:xfrm>
              <a:off x="1536" y="816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>
            <a:off x="1447800" y="4572000"/>
            <a:ext cx="1147762" cy="617537"/>
            <a:chOff x="912" y="2880"/>
            <a:chExt cx="723" cy="389"/>
          </a:xfrm>
        </p:grpSpPr>
        <p:grpSp>
          <p:nvGrpSpPr>
            <p:cNvPr id="526" name="Google Shape;526;p22"/>
            <p:cNvGrpSpPr/>
            <p:nvPr/>
          </p:nvGrpSpPr>
          <p:grpSpPr>
            <a:xfrm>
              <a:off x="1248" y="2880"/>
              <a:ext cx="387" cy="389"/>
              <a:chOff x="755" y="1461"/>
              <a:chExt cx="446" cy="434"/>
            </a:xfrm>
          </p:grpSpPr>
          <p:sp>
            <p:nvSpPr>
              <p:cNvPr id="527" name="Google Shape;527;p22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29" name="Google Shape;529;p22"/>
            <p:cNvCxnSpPr/>
            <p:nvPr/>
          </p:nvCxnSpPr>
          <p:spPr>
            <a:xfrm>
              <a:off x="912" y="3072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30" name="Google Shape;530;p22"/>
          <p:cNvGrpSpPr/>
          <p:nvPr/>
        </p:nvGrpSpPr>
        <p:grpSpPr>
          <a:xfrm>
            <a:off x="5029200" y="1143000"/>
            <a:ext cx="2595562" cy="1227137"/>
            <a:chOff x="3552" y="720"/>
            <a:chExt cx="1635" cy="773"/>
          </a:xfrm>
        </p:grpSpPr>
        <p:sp>
          <p:nvSpPr>
            <p:cNvPr id="531" name="Google Shape;531;p22"/>
            <p:cNvSpPr/>
            <p:nvPr/>
          </p:nvSpPr>
          <p:spPr>
            <a:xfrm>
              <a:off x="4800" y="110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532" name="Google Shape;532;p22"/>
            <p:cNvCxnSpPr/>
            <p:nvPr/>
          </p:nvCxnSpPr>
          <p:spPr>
            <a:xfrm>
              <a:off x="4272" y="1296"/>
              <a:ext cx="5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533" name="Google Shape;533;p22"/>
            <p:cNvGrpSpPr/>
            <p:nvPr/>
          </p:nvGrpSpPr>
          <p:grpSpPr>
            <a:xfrm>
              <a:off x="3552" y="1104"/>
              <a:ext cx="723" cy="389"/>
              <a:chOff x="912" y="2880"/>
              <a:chExt cx="723" cy="389"/>
            </a:xfrm>
          </p:grpSpPr>
          <p:grpSp>
            <p:nvGrpSpPr>
              <p:cNvPr id="534" name="Google Shape;534;p22"/>
              <p:cNvGrpSpPr/>
              <p:nvPr/>
            </p:nvGrpSpPr>
            <p:grpSpPr>
              <a:xfrm>
                <a:off x="1248" y="2880"/>
                <a:ext cx="387" cy="389"/>
                <a:chOff x="755" y="1461"/>
                <a:chExt cx="446" cy="434"/>
              </a:xfrm>
            </p:grpSpPr>
            <p:sp>
              <p:nvSpPr>
                <p:cNvPr id="535" name="Google Shape;535;p22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/>
                </a:p>
              </p:txBody>
            </p:sp>
            <p:sp>
              <p:nvSpPr>
                <p:cNvPr id="536" name="Google Shape;536;p22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37" name="Google Shape;537;p22"/>
              <p:cNvCxnSpPr/>
              <p:nvPr/>
            </p:nvCxnSpPr>
            <p:spPr>
              <a:xfrm>
                <a:off x="912" y="3072"/>
                <a:ext cx="32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538" name="Google Shape;538;p22"/>
            <p:cNvCxnSpPr/>
            <p:nvPr/>
          </p:nvCxnSpPr>
          <p:spPr>
            <a:xfrm flipH="1" rot="-5400000">
              <a:off x="4984" y="1016"/>
              <a:ext cx="1" cy="273"/>
            </a:xfrm>
            <a:prstGeom prst="curvedConnector3">
              <a:avLst>
                <a:gd fmla="val -1151301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39" name="Google Shape;539;p22"/>
            <p:cNvSpPr txBox="1"/>
            <p:nvPr/>
          </p:nvSpPr>
          <p:spPr>
            <a:xfrm>
              <a:off x="4848" y="72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540" name="Google Shape;540;p22"/>
            <p:cNvSpPr txBox="1"/>
            <p:nvPr/>
          </p:nvSpPr>
          <p:spPr>
            <a:xfrm>
              <a:off x="4368" y="1056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</p:grpSp>
      <p:grpSp>
        <p:nvGrpSpPr>
          <p:cNvPr id="541" name="Google Shape;541;p22"/>
          <p:cNvGrpSpPr/>
          <p:nvPr/>
        </p:nvGrpSpPr>
        <p:grpSpPr>
          <a:xfrm>
            <a:off x="5029200" y="3886200"/>
            <a:ext cx="2671762" cy="1227137"/>
            <a:chOff x="3552" y="2304"/>
            <a:chExt cx="1683" cy="773"/>
          </a:xfrm>
        </p:grpSpPr>
        <p:sp>
          <p:nvSpPr>
            <p:cNvPr id="542" name="Google Shape;542;p22"/>
            <p:cNvSpPr txBox="1"/>
            <p:nvPr/>
          </p:nvSpPr>
          <p:spPr>
            <a:xfrm>
              <a:off x="4368" y="2640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3888" y="2688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544" name="Google Shape;544;p22"/>
            <p:cNvCxnSpPr/>
            <p:nvPr/>
          </p:nvCxnSpPr>
          <p:spPr>
            <a:xfrm>
              <a:off x="3552" y="2880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545" name="Google Shape;545;p22"/>
            <p:cNvGrpSpPr/>
            <p:nvPr/>
          </p:nvGrpSpPr>
          <p:grpSpPr>
            <a:xfrm>
              <a:off x="4848" y="2688"/>
              <a:ext cx="387" cy="389"/>
              <a:chOff x="755" y="1461"/>
              <a:chExt cx="446" cy="434"/>
            </a:xfrm>
          </p:grpSpPr>
          <p:sp>
            <p:nvSpPr>
              <p:cNvPr id="546" name="Google Shape;546;p22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48" name="Google Shape;548;p22"/>
            <p:cNvCxnSpPr/>
            <p:nvPr/>
          </p:nvCxnSpPr>
          <p:spPr>
            <a:xfrm flipH="1" rot="-5400000">
              <a:off x="5032" y="2600"/>
              <a:ext cx="1" cy="273"/>
            </a:xfrm>
            <a:prstGeom prst="curvedConnector3">
              <a:avLst>
                <a:gd fmla="val -28783048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9" name="Google Shape;549;p22"/>
            <p:cNvSpPr txBox="1"/>
            <p:nvPr/>
          </p:nvSpPr>
          <p:spPr>
            <a:xfrm>
              <a:off x="4896" y="2304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cxnSp>
          <p:nvCxnSpPr>
            <p:cNvPr id="550" name="Google Shape;550;p22"/>
            <p:cNvCxnSpPr/>
            <p:nvPr/>
          </p:nvCxnSpPr>
          <p:spPr>
            <a:xfrm>
              <a:off x="4272" y="288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6" name="Google Shape;556;p23"/>
          <p:cNvSpPr txBox="1"/>
          <p:nvPr>
            <p:ph idx="1" type="body"/>
          </p:nvPr>
        </p:nvSpPr>
        <p:spPr>
          <a:xfrm>
            <a:off x="6858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Third symbol from last is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pSp>
        <p:nvGrpSpPr>
          <p:cNvPr id="557" name="Google Shape;557;p23"/>
          <p:cNvGrpSpPr/>
          <p:nvPr/>
        </p:nvGrpSpPr>
        <p:grpSpPr>
          <a:xfrm>
            <a:off x="747712" y="1677987"/>
            <a:ext cx="6711950" cy="1312862"/>
            <a:chOff x="523876" y="2790855"/>
            <a:chExt cx="6711417" cy="1312862"/>
          </a:xfrm>
        </p:grpSpPr>
        <p:sp>
          <p:nvSpPr>
            <p:cNvPr id="558" name="Google Shape;558;p23"/>
            <p:cNvSpPr txBox="1"/>
            <p:nvPr/>
          </p:nvSpPr>
          <p:spPr>
            <a:xfrm>
              <a:off x="1004812" y="2790855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2838451" y="3524280"/>
              <a:ext cx="563563" cy="5619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560" name="Google Shape;560;p23"/>
            <p:cNvCxnSpPr/>
            <p:nvPr/>
          </p:nvCxnSpPr>
          <p:spPr>
            <a:xfrm>
              <a:off x="523876" y="3765580"/>
              <a:ext cx="5111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1" name="Google Shape;561;p23"/>
            <p:cNvSpPr/>
            <p:nvPr/>
          </p:nvSpPr>
          <p:spPr>
            <a:xfrm>
              <a:off x="1035051" y="3486180"/>
              <a:ext cx="614363" cy="6175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562" name="Google Shape;562;p23"/>
            <p:cNvCxnSpPr/>
            <p:nvPr/>
          </p:nvCxnSpPr>
          <p:spPr>
            <a:xfrm flipH="1" rot="-5400000">
              <a:off x="1341438" y="3359179"/>
              <a:ext cx="1588" cy="436563"/>
            </a:xfrm>
            <a:prstGeom prst="curvedConnector3">
              <a:avLst>
                <a:gd fmla="val 6558704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563" name="Google Shape;563;p23"/>
            <p:cNvGrpSpPr/>
            <p:nvPr/>
          </p:nvGrpSpPr>
          <p:grpSpPr>
            <a:xfrm>
              <a:off x="6620930" y="3456017"/>
              <a:ext cx="614363" cy="617538"/>
              <a:chOff x="755" y="1461"/>
              <a:chExt cx="446" cy="434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66" name="Google Shape;566;p23"/>
            <p:cNvCxnSpPr/>
            <p:nvPr/>
          </p:nvCxnSpPr>
          <p:spPr>
            <a:xfrm>
              <a:off x="1647826" y="3797330"/>
              <a:ext cx="1190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7" name="Google Shape;567;p23"/>
            <p:cNvCxnSpPr/>
            <p:nvPr/>
          </p:nvCxnSpPr>
          <p:spPr>
            <a:xfrm>
              <a:off x="3367089" y="3797330"/>
              <a:ext cx="13890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8" name="Google Shape;568;p23"/>
            <p:cNvSpPr txBox="1"/>
            <p:nvPr/>
          </p:nvSpPr>
          <p:spPr>
            <a:xfrm>
              <a:off x="2097089" y="340045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569" name="Google Shape;569;p23"/>
            <p:cNvSpPr txBox="1"/>
            <p:nvPr/>
          </p:nvSpPr>
          <p:spPr>
            <a:xfrm>
              <a:off x="3948114" y="3452988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4756151" y="3486675"/>
              <a:ext cx="563563" cy="5619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571" name="Google Shape;571;p23"/>
            <p:cNvCxnSpPr/>
            <p:nvPr/>
          </p:nvCxnSpPr>
          <p:spPr>
            <a:xfrm>
              <a:off x="5284213" y="3782278"/>
              <a:ext cx="13890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72" name="Google Shape;572;p23"/>
            <p:cNvSpPr txBox="1"/>
            <p:nvPr/>
          </p:nvSpPr>
          <p:spPr>
            <a:xfrm>
              <a:off x="5638800" y="3376611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</p:grpSp>
      <p:sp>
        <p:nvSpPr>
          <p:cNvPr id="573" name="Google Shape;573;p23"/>
          <p:cNvSpPr txBox="1"/>
          <p:nvPr/>
        </p:nvSpPr>
        <p:spPr>
          <a:xfrm>
            <a:off x="1566862" y="3581400"/>
            <a:ext cx="1652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this a DFA?</a:t>
            </a:r>
            <a:endParaRPr/>
          </a:p>
        </p:txBody>
      </p:sp>
      <p:sp>
        <p:nvSpPr>
          <p:cNvPr id="574" name="Google Shape;574;p23"/>
          <p:cNvSpPr txBox="1"/>
          <p:nvPr/>
        </p:nvSpPr>
        <p:spPr>
          <a:xfrm>
            <a:off x="1724025" y="4572000"/>
            <a:ext cx="54244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No, but it is a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Non-deterministic Finite Automaton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0" name="Google Shape;580;p2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Nondeterministic Finite State</a:t>
            </a:r>
            <a:b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Automata (NFA)</a:t>
            </a:r>
            <a:endParaRPr/>
          </a:p>
        </p:txBody>
      </p:sp>
      <p:sp>
        <p:nvSpPr>
          <p:cNvPr id="581" name="Google Shape;581;p24"/>
          <p:cNvSpPr txBox="1"/>
          <p:nvPr>
            <p:ph idx="1" type="body"/>
          </p:nvPr>
        </p:nvSpPr>
        <p:spPr>
          <a:xfrm>
            <a:off x="6858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NFA is a five-tuple: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 = (Q, Σ, δ,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of states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alphabet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initial/starting state,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	A set of final/accepting states, which is a subset of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	A transition function, which is a total function from Q x Σ to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δ: (Q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:2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power set of Q, the set of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subsets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Q 	δ(q,s)		:The </a:t>
            </a:r>
            <a:r>
              <a:rPr b="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all states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such that there is a transition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labeled s from q to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δ(q,s) is a function from Q x S to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(but not only to Q)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7" name="Google Shape;587;p25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#1: one or more 0’s followed by one or more 1’s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{0, 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88" name="Google Shape;588;p25"/>
          <p:cNvGraphicFramePr/>
          <p:nvPr/>
        </p:nvGraphicFramePr>
        <p:xfrm>
          <a:off x="2209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073150"/>
                <a:gridCol w="987425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25"/>
          <p:cNvSpPr/>
          <p:nvPr/>
        </p:nvSpPr>
        <p:spPr>
          <a:xfrm>
            <a:off x="6048375" y="1439862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590" name="Google Shape;590;p25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1" name="Google Shape;591;p25"/>
          <p:cNvSpPr/>
          <p:nvPr/>
        </p:nvSpPr>
        <p:spPr>
          <a:xfrm>
            <a:off x="4244975" y="1401762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592" name="Google Shape;592;p25"/>
          <p:cNvCxnSpPr/>
          <p:nvPr/>
        </p:nvCxnSpPr>
        <p:spPr>
          <a:xfrm>
            <a:off x="4333875" y="149225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93" name="Google Shape;593;p25"/>
          <p:cNvGrpSpPr/>
          <p:nvPr/>
        </p:nvGrpSpPr>
        <p:grpSpPr>
          <a:xfrm>
            <a:off x="7966075" y="1371600"/>
            <a:ext cx="614362" cy="617537"/>
            <a:chOff x="755" y="1461"/>
            <a:chExt cx="446" cy="434"/>
          </a:xfrm>
        </p:grpSpPr>
        <p:grpSp>
          <p:nvGrpSpPr>
            <p:cNvPr id="594" name="Google Shape;594;p25"/>
            <p:cNvGrpSpPr/>
            <p:nvPr/>
          </p:nvGrpSpPr>
          <p:grpSpPr>
            <a:xfrm>
              <a:off x="755" y="1461"/>
              <a:ext cx="446" cy="434"/>
              <a:chOff x="755" y="1461"/>
              <a:chExt cx="446" cy="434"/>
            </a:xfrm>
          </p:grpSpPr>
          <p:sp>
            <p:nvSpPr>
              <p:cNvPr id="595" name="Google Shape;595;p25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97" name="Google Shape;597;p25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10264095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598" name="Google Shape;598;p25"/>
          <p:cNvCxnSpPr/>
          <p:nvPr/>
        </p:nvCxnSpPr>
        <p:spPr>
          <a:xfrm>
            <a:off x="4857750" y="1712912"/>
            <a:ext cx="1190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9" name="Google Shape;599;p25"/>
          <p:cNvCxnSpPr/>
          <p:nvPr/>
        </p:nvCxnSpPr>
        <p:spPr>
          <a:xfrm>
            <a:off x="6577012" y="1712912"/>
            <a:ext cx="1389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0" name="Google Shape;600;p25"/>
          <p:cNvCxnSpPr/>
          <p:nvPr/>
        </p:nvCxnSpPr>
        <p:spPr>
          <a:xfrm>
            <a:off x="6113463" y="1508125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1" name="Google Shape;601;p25"/>
          <p:cNvSpPr txBox="1"/>
          <p:nvPr/>
        </p:nvSpPr>
        <p:spPr>
          <a:xfrm>
            <a:off x="4446587" y="838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2" name="Google Shape;602;p25"/>
          <p:cNvSpPr txBox="1"/>
          <p:nvPr/>
        </p:nvSpPr>
        <p:spPr>
          <a:xfrm>
            <a:off x="6248400" y="838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3" name="Google Shape;603;p25"/>
          <p:cNvSpPr txBox="1"/>
          <p:nvPr/>
        </p:nvSpPr>
        <p:spPr>
          <a:xfrm>
            <a:off x="5307012" y="131603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4" name="Google Shape;604;p25"/>
          <p:cNvSpPr txBox="1"/>
          <p:nvPr/>
        </p:nvSpPr>
        <p:spPr>
          <a:xfrm>
            <a:off x="7158037" y="13843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5" name="Google Shape;605;p25"/>
          <p:cNvSpPr txBox="1"/>
          <p:nvPr/>
        </p:nvSpPr>
        <p:spPr>
          <a:xfrm>
            <a:off x="8229600" y="7620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1" name="Google Shape;611;p26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#2: pair of 0’s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 of 1’s as substring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{0, 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graphicFrame>
        <p:nvGraphicFramePr>
          <p:cNvPr id="612" name="Google Shape;612;p26"/>
          <p:cNvGraphicFramePr/>
          <p:nvPr/>
        </p:nvGraphicFramePr>
        <p:xfrm>
          <a:off x="2209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073150"/>
                <a:gridCol w="987425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13" name="Google Shape;613;p26"/>
          <p:cNvCxnSpPr/>
          <p:nvPr/>
        </p:nvCxnSpPr>
        <p:spPr>
          <a:xfrm>
            <a:off x="4343400" y="1447800"/>
            <a:ext cx="433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14" name="Google Shape;614;p26"/>
          <p:cNvGrpSpPr/>
          <p:nvPr/>
        </p:nvGrpSpPr>
        <p:grpSpPr>
          <a:xfrm>
            <a:off x="3733800" y="762000"/>
            <a:ext cx="5051425" cy="2611437"/>
            <a:chOff x="2352" y="480"/>
            <a:chExt cx="3182" cy="1645"/>
          </a:xfrm>
        </p:grpSpPr>
        <p:cxnSp>
          <p:nvCxnSpPr>
            <p:cNvPr id="615" name="Google Shape;615;p26"/>
            <p:cNvCxnSpPr/>
            <p:nvPr/>
          </p:nvCxnSpPr>
          <p:spPr>
            <a:xfrm>
              <a:off x="2352" y="10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16" name="Google Shape;616;p26"/>
            <p:cNvSpPr/>
            <p:nvPr/>
          </p:nvSpPr>
          <p:spPr>
            <a:xfrm>
              <a:off x="2674" y="883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617" name="Google Shape;617;p26"/>
            <p:cNvCxnSpPr/>
            <p:nvPr/>
          </p:nvCxnSpPr>
          <p:spPr>
            <a:xfrm>
              <a:off x="3060" y="1079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18" name="Google Shape;618;p26"/>
            <p:cNvSpPr txBox="1"/>
            <p:nvPr/>
          </p:nvSpPr>
          <p:spPr>
            <a:xfrm>
              <a:off x="2801" y="528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3343" y="829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20" name="Google Shape;620;p26"/>
            <p:cNvSpPr txBox="1"/>
            <p:nvPr/>
          </p:nvSpPr>
          <p:spPr>
            <a:xfrm>
              <a:off x="4509" y="87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3810" y="907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grpSp>
          <p:nvGrpSpPr>
            <p:cNvPr id="622" name="Google Shape;622;p26"/>
            <p:cNvGrpSpPr/>
            <p:nvPr/>
          </p:nvGrpSpPr>
          <p:grpSpPr>
            <a:xfrm>
              <a:off x="5018" y="864"/>
              <a:ext cx="387" cy="389"/>
              <a:chOff x="755" y="1461"/>
              <a:chExt cx="446" cy="434"/>
            </a:xfrm>
          </p:grpSpPr>
          <p:grpSp>
            <p:nvGrpSpPr>
              <p:cNvPr id="623" name="Google Shape;623;p26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624" name="Google Shape;624;p26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</a:t>
                  </a:r>
                  <a:endParaRPr/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626" name="Google Shape;626;p26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62328213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627" name="Google Shape;627;p26"/>
            <p:cNvCxnSpPr/>
            <p:nvPr/>
          </p:nvCxnSpPr>
          <p:spPr>
            <a:xfrm>
              <a:off x="4143" y="1079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28" name="Google Shape;628;p26"/>
            <p:cNvSpPr txBox="1"/>
            <p:nvPr/>
          </p:nvSpPr>
          <p:spPr>
            <a:xfrm>
              <a:off x="5184" y="4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840" y="1771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630" name="Google Shape;630;p26"/>
            <p:cNvGrpSpPr/>
            <p:nvPr/>
          </p:nvGrpSpPr>
          <p:grpSpPr>
            <a:xfrm>
              <a:off x="5048" y="1728"/>
              <a:ext cx="387" cy="389"/>
              <a:chOff x="755" y="1461"/>
              <a:chExt cx="446" cy="434"/>
            </a:xfrm>
          </p:grpSpPr>
          <p:grpSp>
            <p:nvGrpSpPr>
              <p:cNvPr id="631" name="Google Shape;631;p26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632" name="Google Shape;632;p26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634" name="Google Shape;634;p26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34066646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635" name="Google Shape;635;p26"/>
            <p:cNvCxnSpPr/>
            <p:nvPr/>
          </p:nvCxnSpPr>
          <p:spPr>
            <a:xfrm>
              <a:off x="4173" y="1943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214" y="1344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cxnSp>
          <p:nvCxnSpPr>
            <p:cNvPr id="637" name="Google Shape;637;p26"/>
            <p:cNvCxnSpPr/>
            <p:nvPr/>
          </p:nvCxnSpPr>
          <p:spPr>
            <a:xfrm>
              <a:off x="3024" y="1200"/>
              <a:ext cx="864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38" name="Google Shape;638;p26"/>
            <p:cNvSpPr txBox="1"/>
            <p:nvPr/>
          </p:nvSpPr>
          <p:spPr>
            <a:xfrm>
              <a:off x="3408" y="129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639" name="Google Shape;639;p26"/>
          <p:cNvSpPr txBox="1"/>
          <p:nvPr/>
        </p:nvSpPr>
        <p:spPr>
          <a:xfrm>
            <a:off x="7239000" y="2667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5" name="Google Shape;645;p27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δ(q,s) may not be defined for some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that mean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δ(q,s) may map to multiple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is said to be accepted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exists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path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some state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is rejected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exist NO path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any state in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 accepted by an NFA is the set of all accepted strings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How does an NFA find the correct/accepting path for a given string?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NFAs are a non-intuitive computing model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may use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find if there exists a path to a final state (following slide)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NFA?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interested in NFAs as language defining capability, i.e., do NFAs accept languages that DFAs do not?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secondary questions include practical ones such as whether or not NFA is easier to develop, or how does one implement NFA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1" name="Google Shape;651;p28"/>
          <p:cNvSpPr txBox="1"/>
          <p:nvPr>
            <p:ph idx="1" type="body"/>
          </p:nvPr>
        </p:nvSpPr>
        <p:spPr>
          <a:xfrm>
            <a:off x="685800" y="228600"/>
            <a:ext cx="7772400" cy="459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if a given NFA (example #2) accepts a given string (001) can be done algorithmically: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level will have at most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Complexity: O(|x|*n), for running over a string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grpSp>
        <p:nvGrpSpPr>
          <p:cNvPr id="652" name="Google Shape;652;p28"/>
          <p:cNvGrpSpPr/>
          <p:nvPr/>
        </p:nvGrpSpPr>
        <p:grpSpPr>
          <a:xfrm>
            <a:off x="1371600" y="1828800"/>
            <a:ext cx="4876800" cy="1828800"/>
            <a:chOff x="864" y="960"/>
            <a:chExt cx="3072" cy="1152"/>
          </a:xfrm>
        </p:grpSpPr>
        <p:cxnSp>
          <p:nvCxnSpPr>
            <p:cNvPr id="653" name="Google Shape;653;p28"/>
            <p:cNvCxnSpPr/>
            <p:nvPr/>
          </p:nvCxnSpPr>
          <p:spPr>
            <a:xfrm>
              <a:off x="864" y="1200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4" name="Google Shape;654;p28"/>
            <p:cNvCxnSpPr/>
            <p:nvPr/>
          </p:nvCxnSpPr>
          <p:spPr>
            <a:xfrm>
              <a:off x="864" y="1200"/>
              <a:ext cx="76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5" name="Google Shape;655;p28"/>
            <p:cNvCxnSpPr/>
            <p:nvPr/>
          </p:nvCxnSpPr>
          <p:spPr>
            <a:xfrm>
              <a:off x="1824" y="1248"/>
              <a:ext cx="91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6" name="Google Shape;656;p28"/>
            <p:cNvCxnSpPr/>
            <p:nvPr/>
          </p:nvCxnSpPr>
          <p:spPr>
            <a:xfrm>
              <a:off x="1824" y="120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7" name="Google Shape;657;p28"/>
            <p:cNvCxnSpPr/>
            <p:nvPr/>
          </p:nvCxnSpPr>
          <p:spPr>
            <a:xfrm>
              <a:off x="2976" y="120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58" name="Google Shape;658;p28"/>
            <p:cNvSpPr txBox="1"/>
            <p:nvPr/>
          </p:nvSpPr>
          <p:spPr>
            <a:xfrm>
              <a:off x="1190" y="969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59" name="Google Shape;659;p28"/>
            <p:cNvSpPr txBox="1"/>
            <p:nvPr/>
          </p:nvSpPr>
          <p:spPr>
            <a:xfrm>
              <a:off x="2208" y="96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60" name="Google Shape;660;p28"/>
            <p:cNvSpPr txBox="1"/>
            <p:nvPr/>
          </p:nvSpPr>
          <p:spPr>
            <a:xfrm>
              <a:off x="3360" y="96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661" name="Google Shape;661;p28"/>
            <p:cNvCxnSpPr/>
            <p:nvPr/>
          </p:nvCxnSpPr>
          <p:spPr>
            <a:xfrm>
              <a:off x="1824" y="1680"/>
              <a:ext cx="91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2" name="Google Shape;662;p28"/>
            <p:cNvCxnSpPr/>
            <p:nvPr/>
          </p:nvCxnSpPr>
          <p:spPr>
            <a:xfrm>
              <a:off x="2976" y="2112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63" name="Google Shape;663;p28"/>
            <p:cNvCxnSpPr/>
            <p:nvPr/>
          </p:nvCxnSpPr>
          <p:spPr>
            <a:xfrm>
              <a:off x="2976" y="1248"/>
              <a:ext cx="96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64" name="Google Shape;664;p28"/>
          <p:cNvGrpSpPr/>
          <p:nvPr/>
        </p:nvGrpSpPr>
        <p:grpSpPr>
          <a:xfrm>
            <a:off x="5073650" y="4819650"/>
            <a:ext cx="2909887" cy="1504950"/>
            <a:chOff x="3733800" y="838200"/>
            <a:chExt cx="4894263" cy="2535238"/>
          </a:xfrm>
        </p:grpSpPr>
        <p:cxnSp>
          <p:nvCxnSpPr>
            <p:cNvPr id="665" name="Google Shape;665;p28"/>
            <p:cNvCxnSpPr/>
            <p:nvPr/>
          </p:nvCxnSpPr>
          <p:spPr>
            <a:xfrm flipH="1" rot="-5400000">
              <a:off x="4559300" y="1231900"/>
              <a:ext cx="1588" cy="433388"/>
            </a:xfrm>
            <a:prstGeom prst="curvedConnector3">
              <a:avLst>
                <a:gd fmla="val -40339803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666" name="Google Shape;666;p28"/>
            <p:cNvGrpSpPr/>
            <p:nvPr/>
          </p:nvGrpSpPr>
          <p:grpSpPr>
            <a:xfrm>
              <a:off x="3733800" y="838200"/>
              <a:ext cx="4894263" cy="2535238"/>
              <a:chOff x="2352" y="528"/>
              <a:chExt cx="3083" cy="1597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>
                <a:off x="2352" y="1059"/>
                <a:ext cx="32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68" name="Google Shape;668;p28"/>
              <p:cNvSpPr/>
              <p:nvPr/>
            </p:nvSpPr>
            <p:spPr>
              <a:xfrm>
                <a:off x="2674" y="883"/>
                <a:ext cx="387" cy="38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669" name="Google Shape;669;p28"/>
              <p:cNvCxnSpPr/>
              <p:nvPr/>
            </p:nvCxnSpPr>
            <p:spPr>
              <a:xfrm>
                <a:off x="3060" y="1079"/>
                <a:ext cx="7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70" name="Google Shape;670;p28"/>
              <p:cNvSpPr txBox="1"/>
              <p:nvPr/>
            </p:nvSpPr>
            <p:spPr>
              <a:xfrm>
                <a:off x="2801" y="528"/>
                <a:ext cx="405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0/1</a:t>
                </a:r>
                <a:endParaRPr/>
              </a:p>
            </p:txBody>
          </p:sp>
          <p:sp>
            <p:nvSpPr>
              <p:cNvPr id="671" name="Google Shape;671;p28"/>
              <p:cNvSpPr txBox="1"/>
              <p:nvPr/>
            </p:nvSpPr>
            <p:spPr>
              <a:xfrm>
                <a:off x="3343" y="829"/>
                <a:ext cx="284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3810" y="907"/>
                <a:ext cx="355" cy="35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grpSp>
            <p:nvGrpSpPr>
              <p:cNvPr id="673" name="Google Shape;673;p28"/>
              <p:cNvGrpSpPr/>
              <p:nvPr/>
            </p:nvGrpSpPr>
            <p:grpSpPr>
              <a:xfrm>
                <a:off x="5018" y="864"/>
                <a:ext cx="387" cy="389"/>
                <a:chOff x="755" y="1461"/>
                <a:chExt cx="446" cy="434"/>
              </a:xfrm>
            </p:grpSpPr>
            <p:grpSp>
              <p:nvGrpSpPr>
                <p:cNvPr id="674" name="Google Shape;674;p28"/>
                <p:cNvGrpSpPr/>
                <p:nvPr/>
              </p:nvGrpSpPr>
              <p:grpSpPr>
                <a:xfrm>
                  <a:off x="755" y="1461"/>
                  <a:ext cx="446" cy="434"/>
                  <a:chOff x="755" y="1461"/>
                  <a:chExt cx="446" cy="434"/>
                </a:xfrm>
              </p:grpSpPr>
              <p:sp>
                <p:nvSpPr>
                  <p:cNvPr id="675" name="Google Shape;675;p28"/>
                  <p:cNvSpPr/>
                  <p:nvPr/>
                </p:nvSpPr>
                <p:spPr>
                  <a:xfrm>
                    <a:off x="793" y="1500"/>
                    <a:ext cx="371" cy="356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q</a:t>
                    </a:r>
                    <a:r>
                      <a:rPr b="0" baseline="-2500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676" name="Google Shape;676;p28"/>
                  <p:cNvSpPr/>
                  <p:nvPr/>
                </p:nvSpPr>
                <p:spPr>
                  <a:xfrm>
                    <a:off x="755" y="1461"/>
                    <a:ext cx="446" cy="43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677" name="Google Shape;677;p28"/>
                <p:cNvCxnSpPr/>
                <p:nvPr/>
              </p:nvCxnSpPr>
              <p:spPr>
                <a:xfrm flipH="1" rot="-5400000">
                  <a:off x="977" y="1367"/>
                  <a:ext cx="1" cy="316"/>
                </a:xfrm>
                <a:prstGeom prst="curvedConnector3">
                  <a:avLst>
                    <a:gd fmla="val 62328213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678" name="Google Shape;678;p28"/>
              <p:cNvCxnSpPr/>
              <p:nvPr/>
            </p:nvCxnSpPr>
            <p:spPr>
              <a:xfrm>
                <a:off x="4176" y="1086"/>
                <a:ext cx="8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79" name="Google Shape;679;p28"/>
              <p:cNvSpPr/>
              <p:nvPr/>
            </p:nvSpPr>
            <p:spPr>
              <a:xfrm>
                <a:off x="3840" y="1771"/>
                <a:ext cx="355" cy="35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680" name="Google Shape;680;p28"/>
              <p:cNvGrpSpPr/>
              <p:nvPr/>
            </p:nvGrpSpPr>
            <p:grpSpPr>
              <a:xfrm>
                <a:off x="5048" y="1728"/>
                <a:ext cx="387" cy="389"/>
                <a:chOff x="755" y="1461"/>
                <a:chExt cx="446" cy="434"/>
              </a:xfrm>
            </p:grpSpPr>
            <p:grpSp>
              <p:nvGrpSpPr>
                <p:cNvPr id="681" name="Google Shape;681;p28"/>
                <p:cNvGrpSpPr/>
                <p:nvPr/>
              </p:nvGrpSpPr>
              <p:grpSpPr>
                <a:xfrm>
                  <a:off x="755" y="1461"/>
                  <a:ext cx="446" cy="434"/>
                  <a:chOff x="755" y="1461"/>
                  <a:chExt cx="446" cy="434"/>
                </a:xfrm>
              </p:grpSpPr>
              <p:sp>
                <p:nvSpPr>
                  <p:cNvPr id="682" name="Google Shape;682;p28"/>
                  <p:cNvSpPr/>
                  <p:nvPr/>
                </p:nvSpPr>
                <p:spPr>
                  <a:xfrm>
                    <a:off x="793" y="1500"/>
                    <a:ext cx="371" cy="356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q</a:t>
                    </a:r>
                    <a:r>
                      <a:rPr b="0" baseline="-2500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683" name="Google Shape;683;p28"/>
                  <p:cNvSpPr/>
                  <p:nvPr/>
                </p:nvSpPr>
                <p:spPr>
                  <a:xfrm>
                    <a:off x="755" y="1461"/>
                    <a:ext cx="446" cy="43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684" name="Google Shape;684;p28"/>
                <p:cNvCxnSpPr/>
                <p:nvPr/>
              </p:nvCxnSpPr>
              <p:spPr>
                <a:xfrm flipH="1" rot="-5400000">
                  <a:off x="977" y="1367"/>
                  <a:ext cx="1" cy="316"/>
                </a:xfrm>
                <a:prstGeom prst="curvedConnector3">
                  <a:avLst>
                    <a:gd fmla="val -34066646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685" name="Google Shape;685;p28"/>
              <p:cNvCxnSpPr/>
              <p:nvPr/>
            </p:nvCxnSpPr>
            <p:spPr>
              <a:xfrm>
                <a:off x="4173" y="1943"/>
                <a:ext cx="8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3024" y="1200"/>
                <a:ext cx="864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87" name="Google Shape;687;p28"/>
              <p:cNvSpPr txBox="1"/>
              <p:nvPr/>
            </p:nvSpPr>
            <p:spPr>
              <a:xfrm>
                <a:off x="3408" y="1296"/>
                <a:ext cx="270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688" name="Google Shape;688;p28"/>
            <p:cNvSpPr txBox="1"/>
            <p:nvPr/>
          </p:nvSpPr>
          <p:spPr>
            <a:xfrm>
              <a:off x="7239000" y="2667000"/>
              <a:ext cx="429256" cy="44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imes New Roman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689" name="Google Shape;689;p28"/>
          <p:cNvSpPr txBox="1"/>
          <p:nvPr/>
        </p:nvSpPr>
        <p:spPr>
          <a:xfrm>
            <a:off x="6891337" y="5102225"/>
            <a:ext cx="25558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90" name="Google Shape;690;p28"/>
          <p:cNvSpPr txBox="1"/>
          <p:nvPr/>
        </p:nvSpPr>
        <p:spPr>
          <a:xfrm>
            <a:off x="7480300" y="4819650"/>
            <a:ext cx="382587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sp>
        <p:nvSpPr>
          <p:cNvPr id="691" name="Google Shape;691;p28"/>
          <p:cNvSpPr txBox="1"/>
          <p:nvPr/>
        </p:nvSpPr>
        <p:spPr>
          <a:xfrm>
            <a:off x="7739062" y="5553075"/>
            <a:ext cx="382587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0" i="0" lang="en-US" sz="1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7" name="Google Shape;697;p29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example (010):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accepted</a:t>
            </a:r>
            <a:endParaRPr b="0" baseline="-25000" i="0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paths have been explored, and none lead to an accepting state.</a:t>
            </a:r>
            <a:endParaRPr/>
          </a:p>
        </p:txBody>
      </p:sp>
      <p:grpSp>
        <p:nvGrpSpPr>
          <p:cNvPr id="698" name="Google Shape;698;p29"/>
          <p:cNvGrpSpPr/>
          <p:nvPr/>
        </p:nvGrpSpPr>
        <p:grpSpPr>
          <a:xfrm>
            <a:off x="1371600" y="1600200"/>
            <a:ext cx="4876800" cy="1066800"/>
            <a:chOff x="864" y="1152"/>
            <a:chExt cx="3072" cy="672"/>
          </a:xfrm>
        </p:grpSpPr>
        <p:cxnSp>
          <p:nvCxnSpPr>
            <p:cNvPr id="699" name="Google Shape;699;p29"/>
            <p:cNvCxnSpPr/>
            <p:nvPr/>
          </p:nvCxnSpPr>
          <p:spPr>
            <a:xfrm>
              <a:off x="864" y="1392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0" name="Google Shape;700;p29"/>
            <p:cNvCxnSpPr/>
            <p:nvPr/>
          </p:nvCxnSpPr>
          <p:spPr>
            <a:xfrm>
              <a:off x="864" y="1392"/>
              <a:ext cx="76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1" name="Google Shape;701;p29"/>
            <p:cNvCxnSpPr/>
            <p:nvPr/>
          </p:nvCxnSpPr>
          <p:spPr>
            <a:xfrm>
              <a:off x="1824" y="1440"/>
              <a:ext cx="91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2" name="Google Shape;702;p29"/>
            <p:cNvCxnSpPr/>
            <p:nvPr/>
          </p:nvCxnSpPr>
          <p:spPr>
            <a:xfrm>
              <a:off x="1824" y="1392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3" name="Google Shape;703;p29"/>
            <p:cNvCxnSpPr/>
            <p:nvPr/>
          </p:nvCxnSpPr>
          <p:spPr>
            <a:xfrm>
              <a:off x="2976" y="1392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04" name="Google Shape;704;p29"/>
            <p:cNvSpPr txBox="1"/>
            <p:nvPr/>
          </p:nvSpPr>
          <p:spPr>
            <a:xfrm>
              <a:off x="1190" y="1161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705" name="Google Shape;705;p29"/>
            <p:cNvSpPr txBox="1"/>
            <p:nvPr/>
          </p:nvSpPr>
          <p:spPr>
            <a:xfrm>
              <a:off x="2208" y="11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06" name="Google Shape;706;p29"/>
            <p:cNvSpPr txBox="1"/>
            <p:nvPr/>
          </p:nvSpPr>
          <p:spPr>
            <a:xfrm>
              <a:off x="3360" y="115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707" name="Google Shape;707;p29"/>
            <p:cNvCxnSpPr/>
            <p:nvPr/>
          </p:nvCxnSpPr>
          <p:spPr>
            <a:xfrm>
              <a:off x="2976" y="1440"/>
              <a:ext cx="96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8" name="Google Shape;708;p29"/>
          <p:cNvGrpSpPr/>
          <p:nvPr/>
        </p:nvGrpSpPr>
        <p:grpSpPr>
          <a:xfrm>
            <a:off x="5073650" y="4819650"/>
            <a:ext cx="2909887" cy="1504950"/>
            <a:chOff x="3733800" y="838200"/>
            <a:chExt cx="4894263" cy="2535238"/>
          </a:xfrm>
        </p:grpSpPr>
        <p:cxnSp>
          <p:nvCxnSpPr>
            <p:cNvPr id="709" name="Google Shape;709;p29"/>
            <p:cNvCxnSpPr/>
            <p:nvPr/>
          </p:nvCxnSpPr>
          <p:spPr>
            <a:xfrm flipH="1" rot="-5400000">
              <a:off x="4559300" y="1231900"/>
              <a:ext cx="1588" cy="433388"/>
            </a:xfrm>
            <a:prstGeom prst="curvedConnector3">
              <a:avLst>
                <a:gd fmla="val -40339803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710" name="Google Shape;710;p29"/>
            <p:cNvGrpSpPr/>
            <p:nvPr/>
          </p:nvGrpSpPr>
          <p:grpSpPr>
            <a:xfrm>
              <a:off x="3733800" y="838200"/>
              <a:ext cx="4894263" cy="2535238"/>
              <a:chOff x="2352" y="528"/>
              <a:chExt cx="3083" cy="1597"/>
            </a:xfrm>
          </p:grpSpPr>
          <p:cxnSp>
            <p:nvCxnSpPr>
              <p:cNvPr id="711" name="Google Shape;711;p29"/>
              <p:cNvCxnSpPr/>
              <p:nvPr/>
            </p:nvCxnSpPr>
            <p:spPr>
              <a:xfrm>
                <a:off x="2352" y="1059"/>
                <a:ext cx="32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12" name="Google Shape;712;p29"/>
              <p:cNvSpPr/>
              <p:nvPr/>
            </p:nvSpPr>
            <p:spPr>
              <a:xfrm>
                <a:off x="2674" y="883"/>
                <a:ext cx="387" cy="38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cxnSp>
            <p:nvCxnSpPr>
              <p:cNvPr id="713" name="Google Shape;713;p29"/>
              <p:cNvCxnSpPr/>
              <p:nvPr/>
            </p:nvCxnSpPr>
            <p:spPr>
              <a:xfrm>
                <a:off x="3060" y="1079"/>
                <a:ext cx="7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14" name="Google Shape;714;p29"/>
              <p:cNvSpPr txBox="1"/>
              <p:nvPr/>
            </p:nvSpPr>
            <p:spPr>
              <a:xfrm>
                <a:off x="2801" y="528"/>
                <a:ext cx="405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0/1</a:t>
                </a:r>
                <a:endParaRPr/>
              </a:p>
            </p:txBody>
          </p:sp>
          <p:sp>
            <p:nvSpPr>
              <p:cNvPr id="715" name="Google Shape;715;p29"/>
              <p:cNvSpPr txBox="1"/>
              <p:nvPr/>
            </p:nvSpPr>
            <p:spPr>
              <a:xfrm>
                <a:off x="3343" y="829"/>
                <a:ext cx="284" cy="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3810" y="907"/>
                <a:ext cx="355" cy="35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grpSp>
            <p:nvGrpSpPr>
              <p:cNvPr id="717" name="Google Shape;717;p29"/>
              <p:cNvGrpSpPr/>
              <p:nvPr/>
            </p:nvGrpSpPr>
            <p:grpSpPr>
              <a:xfrm>
                <a:off x="5018" y="864"/>
                <a:ext cx="387" cy="389"/>
                <a:chOff x="755" y="1461"/>
                <a:chExt cx="446" cy="434"/>
              </a:xfrm>
            </p:grpSpPr>
            <p:grpSp>
              <p:nvGrpSpPr>
                <p:cNvPr id="718" name="Google Shape;718;p29"/>
                <p:cNvGrpSpPr/>
                <p:nvPr/>
              </p:nvGrpSpPr>
              <p:grpSpPr>
                <a:xfrm>
                  <a:off x="755" y="1461"/>
                  <a:ext cx="446" cy="434"/>
                  <a:chOff x="755" y="1461"/>
                  <a:chExt cx="446" cy="434"/>
                </a:xfrm>
              </p:grpSpPr>
              <p:sp>
                <p:nvSpPr>
                  <p:cNvPr id="719" name="Google Shape;719;p29"/>
                  <p:cNvSpPr/>
                  <p:nvPr/>
                </p:nvSpPr>
                <p:spPr>
                  <a:xfrm>
                    <a:off x="793" y="1500"/>
                    <a:ext cx="371" cy="356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q</a:t>
                    </a:r>
                    <a:r>
                      <a:rPr b="0" baseline="-2500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4</a:t>
                    </a:r>
                    <a:endParaRPr/>
                  </a:p>
                </p:txBody>
              </p:sp>
              <p:sp>
                <p:nvSpPr>
                  <p:cNvPr id="720" name="Google Shape;720;p29"/>
                  <p:cNvSpPr/>
                  <p:nvPr/>
                </p:nvSpPr>
                <p:spPr>
                  <a:xfrm>
                    <a:off x="755" y="1461"/>
                    <a:ext cx="446" cy="43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721" name="Google Shape;721;p29"/>
                <p:cNvCxnSpPr/>
                <p:nvPr/>
              </p:nvCxnSpPr>
              <p:spPr>
                <a:xfrm flipH="1" rot="-5400000">
                  <a:off x="977" y="1367"/>
                  <a:ext cx="1" cy="316"/>
                </a:xfrm>
                <a:prstGeom prst="curvedConnector3">
                  <a:avLst>
                    <a:gd fmla="val 62328213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722" name="Google Shape;722;p29"/>
              <p:cNvCxnSpPr/>
              <p:nvPr/>
            </p:nvCxnSpPr>
            <p:spPr>
              <a:xfrm>
                <a:off x="4176" y="1086"/>
                <a:ext cx="8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23" name="Google Shape;723;p29"/>
              <p:cNvSpPr/>
              <p:nvPr/>
            </p:nvSpPr>
            <p:spPr>
              <a:xfrm>
                <a:off x="3840" y="1771"/>
                <a:ext cx="355" cy="35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grpSp>
            <p:nvGrpSpPr>
              <p:cNvPr id="724" name="Google Shape;724;p29"/>
              <p:cNvGrpSpPr/>
              <p:nvPr/>
            </p:nvGrpSpPr>
            <p:grpSpPr>
              <a:xfrm>
                <a:off x="5048" y="1728"/>
                <a:ext cx="387" cy="389"/>
                <a:chOff x="755" y="1461"/>
                <a:chExt cx="446" cy="434"/>
              </a:xfrm>
            </p:grpSpPr>
            <p:grpSp>
              <p:nvGrpSpPr>
                <p:cNvPr id="725" name="Google Shape;725;p29"/>
                <p:cNvGrpSpPr/>
                <p:nvPr/>
              </p:nvGrpSpPr>
              <p:grpSpPr>
                <a:xfrm>
                  <a:off x="755" y="1461"/>
                  <a:ext cx="446" cy="434"/>
                  <a:chOff x="755" y="1461"/>
                  <a:chExt cx="446" cy="434"/>
                </a:xfrm>
              </p:grpSpPr>
              <p:sp>
                <p:nvSpPr>
                  <p:cNvPr id="726" name="Google Shape;726;p29"/>
                  <p:cNvSpPr/>
                  <p:nvPr/>
                </p:nvSpPr>
                <p:spPr>
                  <a:xfrm>
                    <a:off x="793" y="1500"/>
                    <a:ext cx="371" cy="356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Times New Roman"/>
                      <a:buNone/>
                    </a:pPr>
                    <a:r>
                      <a:rPr b="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q</a:t>
                    </a:r>
                    <a:r>
                      <a:rPr b="0" baseline="-25000" i="0" lang="en-US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2</a:t>
                    </a:r>
                    <a:endParaRPr/>
                  </a:p>
                </p:txBody>
              </p:sp>
              <p:sp>
                <p:nvSpPr>
                  <p:cNvPr id="727" name="Google Shape;727;p29"/>
                  <p:cNvSpPr/>
                  <p:nvPr/>
                </p:nvSpPr>
                <p:spPr>
                  <a:xfrm>
                    <a:off x="755" y="1461"/>
                    <a:ext cx="446" cy="43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cxnSp>
              <p:nvCxnSpPr>
                <p:cNvPr id="728" name="Google Shape;728;p29"/>
                <p:cNvCxnSpPr/>
                <p:nvPr/>
              </p:nvCxnSpPr>
              <p:spPr>
                <a:xfrm flipH="1" rot="-5400000">
                  <a:off x="977" y="1367"/>
                  <a:ext cx="1" cy="316"/>
                </a:xfrm>
                <a:prstGeom prst="curvedConnector3">
                  <a:avLst>
                    <a:gd fmla="val -34066646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cxnSp>
            <p:nvCxnSpPr>
              <p:cNvPr id="729" name="Google Shape;729;p29"/>
              <p:cNvCxnSpPr/>
              <p:nvPr/>
            </p:nvCxnSpPr>
            <p:spPr>
              <a:xfrm>
                <a:off x="4173" y="1943"/>
                <a:ext cx="8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30" name="Google Shape;730;p29"/>
              <p:cNvCxnSpPr/>
              <p:nvPr/>
            </p:nvCxnSpPr>
            <p:spPr>
              <a:xfrm>
                <a:off x="3024" y="1200"/>
                <a:ext cx="864" cy="6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31" name="Google Shape;731;p29"/>
              <p:cNvSpPr txBox="1"/>
              <p:nvPr/>
            </p:nvSpPr>
            <p:spPr>
              <a:xfrm>
                <a:off x="3408" y="1296"/>
                <a:ext cx="270" cy="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Times New Roman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732" name="Google Shape;732;p29"/>
            <p:cNvSpPr txBox="1"/>
            <p:nvPr/>
          </p:nvSpPr>
          <p:spPr>
            <a:xfrm>
              <a:off x="7239000" y="2667000"/>
              <a:ext cx="429256" cy="440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imes New Roman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733" name="Google Shape;733;p29"/>
          <p:cNvSpPr txBox="1"/>
          <p:nvPr/>
        </p:nvSpPr>
        <p:spPr>
          <a:xfrm>
            <a:off x="7056437" y="5038725"/>
            <a:ext cx="2603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763900" y="146862"/>
            <a:ext cx="7772400" cy="6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finite control can be described by a 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diagram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#1: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1	       0	      0	       1	       1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state is final/accepting, all others are rejecting.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DFA accepts those strings that contain an even number of 0’s, including the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string, over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{0,1}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 = {all strings with zero or more 0’s}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Note, the DFA must reject all other strings</a:t>
            </a:r>
            <a:endParaRPr/>
          </a:p>
        </p:txBody>
      </p:sp>
      <p:cxnSp>
        <p:nvCxnSpPr>
          <p:cNvPr id="117" name="Google Shape;117;p3"/>
          <p:cNvCxnSpPr>
            <a:stCxn id="118" idx="1"/>
            <a:endCxn id="118" idx="7"/>
          </p:cNvCxnSpPr>
          <p:nvPr/>
        </p:nvCxnSpPr>
        <p:spPr>
          <a:xfrm>
            <a:off x="5722584" y="2956665"/>
            <a:ext cx="61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9" name="Google Shape;119;p3"/>
          <p:cNvGrpSpPr/>
          <p:nvPr/>
        </p:nvGrpSpPr>
        <p:grpSpPr>
          <a:xfrm>
            <a:off x="4893425" y="1993262"/>
            <a:ext cx="4840318" cy="1924050"/>
            <a:chOff x="1008" y="1305"/>
            <a:chExt cx="3315" cy="1212"/>
          </a:xfrm>
        </p:grpSpPr>
        <p:sp>
          <p:nvSpPr>
            <p:cNvPr id="120" name="Google Shape;120;p3"/>
            <p:cNvSpPr/>
            <p:nvPr/>
          </p:nvSpPr>
          <p:spPr>
            <a:xfrm>
              <a:off x="1536" y="1872"/>
              <a:ext cx="6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88" y="1824"/>
              <a:ext cx="600" cy="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120" y="1824"/>
              <a:ext cx="600" cy="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22" name="Google Shape;122;p3"/>
            <p:cNvCxnSpPr/>
            <p:nvPr/>
          </p:nvCxnSpPr>
          <p:spPr>
            <a:xfrm>
              <a:off x="2064" y="2016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3" name="Google Shape;123;p3"/>
            <p:cNvCxnSpPr/>
            <p:nvPr/>
          </p:nvCxnSpPr>
          <p:spPr>
            <a:xfrm rot="10800000">
              <a:off x="1968" y="2208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008" y="206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2544" y="171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2534" y="221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718" y="13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28" name="Google Shape;128;p3"/>
            <p:cNvCxnSpPr/>
            <p:nvPr/>
          </p:nvCxnSpPr>
          <p:spPr>
            <a:xfrm rot="5400000">
              <a:off x="3421" y="2044"/>
              <a:ext cx="300" cy="0"/>
            </a:xfrm>
            <a:prstGeom prst="curvedConnector5">
              <a:avLst>
                <a:gd fmla="val -520681" name="adj1"/>
                <a:gd fmla="val -376030102" name="adj2"/>
                <a:gd fmla="val -520664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9" name="Google Shape;129;p3"/>
            <p:cNvSpPr txBox="1"/>
            <p:nvPr/>
          </p:nvSpPr>
          <p:spPr>
            <a:xfrm>
              <a:off x="4023" y="192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9" name="Google Shape;739;p30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Why non-determinism is useful?</a:t>
            </a:r>
            <a:endParaRPr/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Non-determinism  =  Backtracking</a:t>
            </a:r>
            <a:endParaRPr/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 information</a:t>
            </a:r>
            <a:endParaRPr/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Non-determinism hides backtracking</a:t>
            </a:r>
            <a:endParaRPr/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languages, e.g., Prolog, hides backtracking =&gt; Easy to program at a higher level: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want to do, rather than how to do it</a:t>
            </a:r>
            <a:endParaRPr/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in algorithm complexity study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NDA more “powerful” than DFA, i.e., accepts type of languages that any DFA cannot?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5" name="Google Shape;745;p31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Σ = {a, b, c}. Give an NFA M that accepts: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 = {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Is L a subset of L(M)?  Or, does M accepts all string in 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Is L(M) a subset of L? Or, does M rejects all strings not in 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 NFA necessary? Can you draw a DFA for this L?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NFAs is not as trivial as it seems: easy to create bug accepting string outside language</a:t>
            </a:r>
            <a:endParaRPr/>
          </a:p>
        </p:txBody>
      </p:sp>
      <p:grpSp>
        <p:nvGrpSpPr>
          <p:cNvPr id="746" name="Google Shape;746;p31"/>
          <p:cNvGrpSpPr/>
          <p:nvPr/>
        </p:nvGrpSpPr>
        <p:grpSpPr>
          <a:xfrm>
            <a:off x="1905000" y="1828800"/>
            <a:ext cx="5095875" cy="1257300"/>
            <a:chOff x="1200" y="1440"/>
            <a:chExt cx="3210" cy="792"/>
          </a:xfrm>
        </p:grpSpPr>
        <p:cxnSp>
          <p:nvCxnSpPr>
            <p:cNvPr id="747" name="Google Shape;747;p31"/>
            <p:cNvCxnSpPr/>
            <p:nvPr/>
          </p:nvCxnSpPr>
          <p:spPr>
            <a:xfrm>
              <a:off x="3024" y="2016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748" name="Google Shape;748;p31"/>
            <p:cNvGrpSpPr/>
            <p:nvPr/>
          </p:nvGrpSpPr>
          <p:grpSpPr>
            <a:xfrm>
              <a:off x="1200" y="1440"/>
              <a:ext cx="3210" cy="792"/>
              <a:chOff x="1200" y="1440"/>
              <a:chExt cx="3210" cy="792"/>
            </a:xfrm>
          </p:grpSpPr>
          <p:sp>
            <p:nvSpPr>
              <p:cNvPr id="749" name="Google Shape;749;p31"/>
              <p:cNvSpPr/>
              <p:nvPr/>
            </p:nvSpPr>
            <p:spPr>
              <a:xfrm>
                <a:off x="2658" y="1867"/>
                <a:ext cx="355" cy="35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cxnSp>
            <p:nvCxnSpPr>
              <p:cNvPr id="750" name="Google Shape;750;p31"/>
              <p:cNvCxnSpPr/>
              <p:nvPr/>
            </p:nvCxnSpPr>
            <p:spPr>
              <a:xfrm>
                <a:off x="1200" y="2019"/>
                <a:ext cx="32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51" name="Google Shape;751;p31"/>
              <p:cNvSpPr/>
              <p:nvPr/>
            </p:nvSpPr>
            <p:spPr>
              <a:xfrm>
                <a:off x="1522" y="1843"/>
                <a:ext cx="387" cy="38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grpSp>
            <p:nvGrpSpPr>
              <p:cNvPr id="752" name="Google Shape;752;p31"/>
              <p:cNvGrpSpPr/>
              <p:nvPr/>
            </p:nvGrpSpPr>
            <p:grpSpPr>
              <a:xfrm>
                <a:off x="3866" y="1824"/>
                <a:ext cx="387" cy="389"/>
                <a:chOff x="755" y="1461"/>
                <a:chExt cx="446" cy="434"/>
              </a:xfrm>
            </p:grpSpPr>
            <p:sp>
              <p:nvSpPr>
                <p:cNvPr id="753" name="Google Shape;753;p31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754" name="Google Shape;754;p31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755" name="Google Shape;755;p31"/>
              <p:cNvCxnSpPr/>
              <p:nvPr/>
            </p:nvCxnSpPr>
            <p:spPr>
              <a:xfrm flipH="1" rot="-5400000">
                <a:off x="4059" y="1744"/>
                <a:ext cx="1" cy="275"/>
              </a:xfrm>
              <a:prstGeom prst="curvedConnector3">
                <a:avLst>
                  <a:gd fmla="val -44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756" name="Google Shape;756;p31"/>
              <p:cNvCxnSpPr/>
              <p:nvPr/>
            </p:nvCxnSpPr>
            <p:spPr>
              <a:xfrm>
                <a:off x="1908" y="2039"/>
                <a:ext cx="7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757" name="Google Shape;757;p31"/>
              <p:cNvSpPr txBox="1"/>
              <p:nvPr/>
            </p:nvSpPr>
            <p:spPr>
              <a:xfrm>
                <a:off x="2112" y="1776"/>
                <a:ext cx="3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758" name="Google Shape;758;p31"/>
              <p:cNvSpPr txBox="1"/>
              <p:nvPr/>
            </p:nvSpPr>
            <p:spPr>
              <a:xfrm>
                <a:off x="3984" y="1440"/>
                <a:ext cx="42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a/b/c</a:t>
                </a:r>
                <a:endParaRPr/>
              </a:p>
            </p:txBody>
          </p:sp>
          <p:sp>
            <p:nvSpPr>
              <p:cNvPr id="759" name="Google Shape;759;p31"/>
              <p:cNvSpPr txBox="1"/>
              <p:nvPr/>
            </p:nvSpPr>
            <p:spPr>
              <a:xfrm>
                <a:off x="3216" y="1776"/>
                <a:ext cx="3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760" name="Google Shape;760;p31"/>
              <p:cNvSpPr txBox="1"/>
              <p:nvPr/>
            </p:nvSpPr>
            <p:spPr>
              <a:xfrm>
                <a:off x="1632" y="1440"/>
                <a:ext cx="42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a/b/c</a:t>
                </a:r>
                <a:endParaRPr/>
              </a:p>
            </p:txBody>
          </p:sp>
          <p:cxnSp>
            <p:nvCxnSpPr>
              <p:cNvPr id="761" name="Google Shape;761;p31"/>
              <p:cNvCxnSpPr/>
              <p:nvPr/>
            </p:nvCxnSpPr>
            <p:spPr>
              <a:xfrm flipH="1" rot="-5400000">
                <a:off x="1721" y="1735"/>
                <a:ext cx="1" cy="275"/>
              </a:xfrm>
              <a:prstGeom prst="curvedConnector3">
                <a:avLst>
                  <a:gd fmla="val -44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7" name="Google Shape;767;p32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Σ = {a, b}. Give an NFA M that accepts: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 = {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third to the last symbol in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Is L a subset of L(M)?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Is L(M) a subset of 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an equivalent DFA as an exercise.</a:t>
            </a:r>
            <a:endParaRPr/>
          </a:p>
        </p:txBody>
      </p:sp>
      <p:grpSp>
        <p:nvGrpSpPr>
          <p:cNvPr id="768" name="Google Shape;768;p32"/>
          <p:cNvGrpSpPr/>
          <p:nvPr/>
        </p:nvGrpSpPr>
        <p:grpSpPr>
          <a:xfrm>
            <a:off x="1295400" y="1828800"/>
            <a:ext cx="6989762" cy="1227137"/>
            <a:chOff x="1200" y="1152"/>
            <a:chExt cx="4403" cy="773"/>
          </a:xfrm>
        </p:grpSpPr>
        <p:cxnSp>
          <p:nvCxnSpPr>
            <p:cNvPr id="769" name="Google Shape;769;p32"/>
            <p:cNvCxnSpPr/>
            <p:nvPr/>
          </p:nvCxnSpPr>
          <p:spPr>
            <a:xfrm>
              <a:off x="3024" y="1728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0" name="Google Shape;770;p32"/>
            <p:cNvSpPr/>
            <p:nvPr/>
          </p:nvSpPr>
          <p:spPr>
            <a:xfrm>
              <a:off x="2658" y="1536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771" name="Google Shape;771;p32"/>
            <p:cNvCxnSpPr/>
            <p:nvPr/>
          </p:nvCxnSpPr>
          <p:spPr>
            <a:xfrm>
              <a:off x="1200" y="1731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2" name="Google Shape;772;p32"/>
            <p:cNvSpPr/>
            <p:nvPr/>
          </p:nvSpPr>
          <p:spPr>
            <a:xfrm>
              <a:off x="1522" y="1536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908" y="1751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4" name="Google Shape;774;p32"/>
            <p:cNvSpPr txBox="1"/>
            <p:nvPr/>
          </p:nvSpPr>
          <p:spPr>
            <a:xfrm>
              <a:off x="2112" y="1488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grpSp>
          <p:nvGrpSpPr>
            <p:cNvPr id="775" name="Google Shape;775;p32"/>
            <p:cNvGrpSpPr/>
            <p:nvPr/>
          </p:nvGrpSpPr>
          <p:grpSpPr>
            <a:xfrm>
              <a:off x="5216" y="1488"/>
              <a:ext cx="387" cy="389"/>
              <a:chOff x="755" y="1461"/>
              <a:chExt cx="446" cy="434"/>
            </a:xfrm>
          </p:grpSpPr>
          <p:sp>
            <p:nvSpPr>
              <p:cNvPr id="776" name="Google Shape;776;p32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78" name="Google Shape;778;p32"/>
            <p:cNvSpPr txBox="1"/>
            <p:nvPr/>
          </p:nvSpPr>
          <p:spPr>
            <a:xfrm>
              <a:off x="3216" y="1488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/>
            </a:p>
          </p:txBody>
        </p:sp>
        <p:sp>
          <p:nvSpPr>
            <p:cNvPr id="779" name="Google Shape;779;p32"/>
            <p:cNvSpPr txBox="1"/>
            <p:nvPr/>
          </p:nvSpPr>
          <p:spPr>
            <a:xfrm>
              <a:off x="1632" y="1152"/>
              <a:ext cx="31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/>
            </a:p>
          </p:txBody>
        </p:sp>
        <p:cxnSp>
          <p:nvCxnSpPr>
            <p:cNvPr id="780" name="Google Shape;780;p32"/>
            <p:cNvCxnSpPr/>
            <p:nvPr/>
          </p:nvCxnSpPr>
          <p:spPr>
            <a:xfrm flipH="1" rot="-5400000">
              <a:off x="1721" y="1447"/>
              <a:ext cx="1" cy="275"/>
            </a:xfrm>
            <a:prstGeom prst="curvedConnector3">
              <a:avLst>
                <a:gd fmla="val -15830309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1" name="Google Shape;781;p32"/>
            <p:cNvSpPr/>
            <p:nvPr/>
          </p:nvSpPr>
          <p:spPr>
            <a:xfrm>
              <a:off x="3888" y="1536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782" name="Google Shape;782;p32"/>
            <p:cNvCxnSpPr/>
            <p:nvPr/>
          </p:nvCxnSpPr>
          <p:spPr>
            <a:xfrm>
              <a:off x="4272" y="1728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3" name="Google Shape;783;p32"/>
            <p:cNvSpPr txBox="1"/>
            <p:nvPr/>
          </p:nvSpPr>
          <p:spPr>
            <a:xfrm>
              <a:off x="4416" y="1488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9" name="Google Shape;789;p33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of δ to Strings and Sets of States</a:t>
            </a:r>
            <a:endParaRPr/>
          </a:p>
        </p:txBody>
      </p:sp>
      <p:sp>
        <p:nvSpPr>
          <p:cNvPr id="790" name="Google Shape;790;p33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currently have:	δ : (Q x Σ)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want (why?):		δ :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do this in two steps, which will be slightly different from the book, and we will make use of the following NFA.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1" name="Google Shape;791;p33"/>
          <p:cNvGrpSpPr/>
          <p:nvPr/>
        </p:nvGrpSpPr>
        <p:grpSpPr>
          <a:xfrm>
            <a:off x="1447800" y="3581400"/>
            <a:ext cx="4883150" cy="3063875"/>
            <a:chOff x="912" y="2256"/>
            <a:chExt cx="3076" cy="1930"/>
          </a:xfrm>
        </p:grpSpPr>
        <p:cxnSp>
          <p:nvCxnSpPr>
            <p:cNvPr id="792" name="Google Shape;792;p33"/>
            <p:cNvCxnSpPr/>
            <p:nvPr/>
          </p:nvCxnSpPr>
          <p:spPr>
            <a:xfrm flipH="1">
              <a:off x="2640" y="2928"/>
              <a:ext cx="100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93" name="Google Shape;793;p33"/>
            <p:cNvCxnSpPr/>
            <p:nvPr/>
          </p:nvCxnSpPr>
          <p:spPr>
            <a:xfrm>
              <a:off x="912" y="2787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94" name="Google Shape;794;p33"/>
            <p:cNvSpPr/>
            <p:nvPr/>
          </p:nvSpPr>
          <p:spPr>
            <a:xfrm>
              <a:off x="1234" y="2611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795" name="Google Shape;795;p33"/>
            <p:cNvCxnSpPr/>
            <p:nvPr/>
          </p:nvCxnSpPr>
          <p:spPr>
            <a:xfrm>
              <a:off x="1620" y="2807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96" name="Google Shape;796;p33"/>
            <p:cNvSpPr txBox="1"/>
            <p:nvPr/>
          </p:nvSpPr>
          <p:spPr>
            <a:xfrm>
              <a:off x="1903" y="255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797" name="Google Shape;797;p33"/>
            <p:cNvSpPr txBox="1"/>
            <p:nvPr/>
          </p:nvSpPr>
          <p:spPr>
            <a:xfrm>
              <a:off x="3069" y="255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2370" y="2611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799" name="Google Shape;799;p33"/>
            <p:cNvGrpSpPr/>
            <p:nvPr/>
          </p:nvGrpSpPr>
          <p:grpSpPr>
            <a:xfrm>
              <a:off x="3600" y="3456"/>
              <a:ext cx="387" cy="389"/>
              <a:chOff x="755" y="1461"/>
              <a:chExt cx="446" cy="434"/>
            </a:xfrm>
          </p:grpSpPr>
          <p:sp>
            <p:nvSpPr>
              <p:cNvPr id="800" name="Google Shape;800;p33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02" name="Google Shape;802;p33"/>
            <p:cNvSpPr/>
            <p:nvPr/>
          </p:nvSpPr>
          <p:spPr>
            <a:xfrm>
              <a:off x="2370" y="3499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803" name="Google Shape;803;p33"/>
            <p:cNvCxnSpPr/>
            <p:nvPr/>
          </p:nvCxnSpPr>
          <p:spPr>
            <a:xfrm>
              <a:off x="2733" y="3671"/>
              <a:ext cx="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04" name="Google Shape;804;p33"/>
            <p:cNvCxnSpPr/>
            <p:nvPr/>
          </p:nvCxnSpPr>
          <p:spPr>
            <a:xfrm>
              <a:off x="1584" y="2928"/>
              <a:ext cx="864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5" name="Google Shape;805;p33"/>
            <p:cNvSpPr txBox="1"/>
            <p:nvPr/>
          </p:nvSpPr>
          <p:spPr>
            <a:xfrm>
              <a:off x="1968" y="302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06" name="Google Shape;806;p33"/>
            <p:cNvCxnSpPr/>
            <p:nvPr/>
          </p:nvCxnSpPr>
          <p:spPr>
            <a:xfrm>
              <a:off x="2544" y="2976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7" name="Google Shape;807;p33"/>
            <p:cNvSpPr txBox="1"/>
            <p:nvPr/>
          </p:nvSpPr>
          <p:spPr>
            <a:xfrm>
              <a:off x="2592" y="307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600" y="2611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809" name="Google Shape;809;p33"/>
            <p:cNvCxnSpPr/>
            <p:nvPr/>
          </p:nvCxnSpPr>
          <p:spPr>
            <a:xfrm>
              <a:off x="2736" y="2807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3792" y="2976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1" name="Google Shape;811;p33"/>
            <p:cNvSpPr txBox="1"/>
            <p:nvPr/>
          </p:nvSpPr>
          <p:spPr>
            <a:xfrm>
              <a:off x="3792" y="307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812" name="Google Shape;812;p33"/>
            <p:cNvSpPr txBox="1"/>
            <p:nvPr/>
          </p:nvSpPr>
          <p:spPr>
            <a:xfrm>
              <a:off x="3120" y="321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3072" y="373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814" name="Google Shape;814;p33"/>
            <p:cNvCxnSpPr/>
            <p:nvPr/>
          </p:nvCxnSpPr>
          <p:spPr>
            <a:xfrm flipH="1" rot="-5400000">
              <a:off x="2547" y="2538"/>
              <a:ext cx="1" cy="251"/>
            </a:xfrm>
            <a:prstGeom prst="curvedConnector3">
              <a:avLst>
                <a:gd fmla="val -26613491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448" y="225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16" name="Google Shape;816;p33"/>
            <p:cNvCxnSpPr/>
            <p:nvPr/>
          </p:nvCxnSpPr>
          <p:spPr>
            <a:xfrm flipH="1" rot="-5400000">
              <a:off x="2547" y="3676"/>
              <a:ext cx="1" cy="251"/>
            </a:xfrm>
            <a:prstGeom prst="curvedConnector3">
              <a:avLst>
                <a:gd fmla="val -3798579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7" name="Google Shape;817;p33"/>
            <p:cNvSpPr txBox="1"/>
            <p:nvPr/>
          </p:nvSpPr>
          <p:spPr>
            <a:xfrm>
              <a:off x="2304" y="3936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3" name="Google Shape;823;p3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of δ to Strings and Sets of States</a:t>
            </a:r>
            <a:endParaRPr/>
          </a:p>
        </p:txBody>
      </p:sp>
      <p:sp>
        <p:nvSpPr>
          <p:cNvPr id="824" name="Google Shape;824;p34"/>
          <p:cNvSpPr txBox="1"/>
          <p:nvPr>
            <p:ph idx="1" type="body"/>
          </p:nvPr>
        </p:nvSpPr>
        <p:spPr>
          <a:xfrm>
            <a:off x="685800" y="16002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#1: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δ: (Q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a) =     δ(q, a)	for all subsets R of Q, and symbols a in 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({p},a) =     δ(q, a) 	by definition of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#1 above</a:t>
            </a:r>
            <a:endParaRPr b="0" baseline="30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= δ(p, a)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can use δ for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		These now make sense, but previously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did not.</a:t>
            </a:r>
            <a:endParaRPr/>
          </a:p>
        </p:txBody>
      </p:sp>
      <p:pic>
        <p:nvPicPr>
          <p:cNvPr id="825" name="Google Shape;8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819400"/>
            <a:ext cx="3619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038600"/>
            <a:ext cx="392112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2" name="Google Shape;832;p35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	=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=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= {}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8" name="Google Shape;838;p36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#2: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δ: (2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δ</a:t>
            </a:r>
            <a:r>
              <a:rPr b="1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Σ*)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</a:t>
            </a:r>
            <a:r>
              <a:rPr b="1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(R,w) – The set of states M could be in after processing string w, having started from any state in 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baseline="30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Formally: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2)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ε) = R			for any subset R of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3)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(R,wa) = δ (δ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(R,w), a)		for any w in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in Σ, and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subset R of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a)	= δ(δ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ε), a) 	by definition of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#3 above</a:t>
            </a:r>
            <a:endParaRPr b="0" baseline="30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δ(R, a)		by definition of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#2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can use δ for δ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0110)		These now make sense, but previously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101101)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did not.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4" name="Google Shape;844;p37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What is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10)?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Informally: The set of states the NFA could be in after processing 10,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having started in state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Formally: 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10) = 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1), 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10 accepted? Yes!</a:t>
            </a:r>
            <a:endParaRPr/>
          </a:p>
        </p:txBody>
      </p:sp>
      <p:grpSp>
        <p:nvGrpSpPr>
          <p:cNvPr id="845" name="Google Shape;845;p37"/>
          <p:cNvGrpSpPr/>
          <p:nvPr/>
        </p:nvGrpSpPr>
        <p:grpSpPr>
          <a:xfrm>
            <a:off x="1981200" y="1066800"/>
            <a:ext cx="4495800" cy="2438400"/>
            <a:chOff x="864" y="576"/>
            <a:chExt cx="3043" cy="1728"/>
          </a:xfrm>
        </p:grpSpPr>
        <p:cxnSp>
          <p:nvCxnSpPr>
            <p:cNvPr id="846" name="Google Shape;846;p37"/>
            <p:cNvCxnSpPr/>
            <p:nvPr/>
          </p:nvCxnSpPr>
          <p:spPr>
            <a:xfrm flipH="1">
              <a:off x="2592" y="1296"/>
              <a:ext cx="100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7" name="Google Shape;847;p37"/>
            <p:cNvCxnSpPr/>
            <p:nvPr/>
          </p:nvCxnSpPr>
          <p:spPr>
            <a:xfrm>
              <a:off x="864" y="1155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48" name="Google Shape;848;p37"/>
            <p:cNvSpPr/>
            <p:nvPr/>
          </p:nvSpPr>
          <p:spPr>
            <a:xfrm>
              <a:off x="1186" y="979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49" name="Google Shape;849;p37"/>
            <p:cNvCxnSpPr/>
            <p:nvPr/>
          </p:nvCxnSpPr>
          <p:spPr>
            <a:xfrm>
              <a:off x="1572" y="1175"/>
              <a:ext cx="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0" name="Google Shape;850;p37"/>
            <p:cNvSpPr txBox="1"/>
            <p:nvPr/>
          </p:nvSpPr>
          <p:spPr>
            <a:xfrm>
              <a:off x="1855" y="925"/>
              <a:ext cx="210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851" name="Google Shape;851;p37"/>
            <p:cNvSpPr txBox="1"/>
            <p:nvPr/>
          </p:nvSpPr>
          <p:spPr>
            <a:xfrm>
              <a:off x="3021" y="925"/>
              <a:ext cx="210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2322" y="979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grpSp>
          <p:nvGrpSpPr>
            <p:cNvPr id="853" name="Google Shape;853;p37"/>
            <p:cNvGrpSpPr/>
            <p:nvPr/>
          </p:nvGrpSpPr>
          <p:grpSpPr>
            <a:xfrm>
              <a:off x="2304" y="1915"/>
              <a:ext cx="387" cy="389"/>
              <a:chOff x="755" y="1461"/>
              <a:chExt cx="446" cy="434"/>
            </a:xfrm>
          </p:grpSpPr>
          <p:sp>
            <p:nvSpPr>
              <p:cNvPr id="854" name="Google Shape;854;p37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56" name="Google Shape;856;p37"/>
            <p:cNvCxnSpPr/>
            <p:nvPr/>
          </p:nvCxnSpPr>
          <p:spPr>
            <a:xfrm>
              <a:off x="1536" y="1296"/>
              <a:ext cx="864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7" name="Google Shape;857;p37"/>
            <p:cNvSpPr txBox="1"/>
            <p:nvPr/>
          </p:nvSpPr>
          <p:spPr>
            <a:xfrm>
              <a:off x="1920" y="1392"/>
              <a:ext cx="211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858" name="Google Shape;858;p37"/>
            <p:cNvCxnSpPr/>
            <p:nvPr/>
          </p:nvCxnSpPr>
          <p:spPr>
            <a:xfrm>
              <a:off x="2496" y="134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9" name="Google Shape;859;p37"/>
            <p:cNvSpPr txBox="1"/>
            <p:nvPr/>
          </p:nvSpPr>
          <p:spPr>
            <a:xfrm>
              <a:off x="2545" y="1440"/>
              <a:ext cx="210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3552" y="979"/>
              <a:ext cx="355" cy="3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861" name="Google Shape;861;p37"/>
            <p:cNvCxnSpPr/>
            <p:nvPr/>
          </p:nvCxnSpPr>
          <p:spPr>
            <a:xfrm>
              <a:off x="2688" y="1175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2" name="Google Shape;862;p37"/>
            <p:cNvSpPr txBox="1"/>
            <p:nvPr/>
          </p:nvSpPr>
          <p:spPr>
            <a:xfrm>
              <a:off x="3072" y="1584"/>
              <a:ext cx="211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863" name="Google Shape;863;p37"/>
            <p:cNvCxnSpPr/>
            <p:nvPr/>
          </p:nvCxnSpPr>
          <p:spPr>
            <a:xfrm flipH="1" rot="-5400000">
              <a:off x="1373" y="883"/>
              <a:ext cx="1" cy="251"/>
            </a:xfrm>
            <a:prstGeom prst="curvedConnector3">
              <a:avLst>
                <a:gd fmla="val -11873156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4" name="Google Shape;864;p37"/>
            <p:cNvSpPr txBox="1"/>
            <p:nvPr/>
          </p:nvSpPr>
          <p:spPr>
            <a:xfrm>
              <a:off x="1344" y="576"/>
              <a:ext cx="211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865" name="Google Shape;865;p37"/>
            <p:cNvCxnSpPr/>
            <p:nvPr/>
          </p:nvCxnSpPr>
          <p:spPr>
            <a:xfrm rot="-5400000">
              <a:off x="2557" y="-10"/>
              <a:ext cx="5" cy="2088"/>
            </a:xfrm>
            <a:prstGeom prst="curvedConnector3">
              <a:avLst>
                <a:gd fmla="val 2431592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6" name="Google Shape;866;p37"/>
            <p:cNvSpPr txBox="1"/>
            <p:nvPr/>
          </p:nvSpPr>
          <p:spPr>
            <a:xfrm>
              <a:off x="2399" y="576"/>
              <a:ext cx="211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2" name="Google Shape;872;p38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What is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What is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10)	= 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U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∪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8" name="Google Shape;878;p39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101)	= 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10),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1), 0),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0),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U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U 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101 accepted? Yes!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final state.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304800" y="1143000"/>
            <a:ext cx="8251825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is for accepting a language, language is the purpose!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equivalent machines may accept the same language,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a machine cannot accept multiple languages!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Id’s of the characters or states are irrelevant,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you can call them by any names!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Sigma = {0, 1} ≡ {a, b}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States = {q0, q1} ≡ {u, v}, as long as they have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identical (isomorphic) transition table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2057400" y="3581400"/>
            <a:ext cx="3984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M1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2667000" y="3581400"/>
            <a:ext cx="3984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M2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3352800" y="3597275"/>
            <a:ext cx="3762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962400" y="3597275"/>
            <a:ext cx="5445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M-inf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3143250" y="4267200"/>
            <a:ext cx="2794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>
            <a:off x="2255837" y="3859212"/>
            <a:ext cx="887412" cy="546100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2" name="Google Shape;142;p4"/>
          <p:cNvCxnSpPr/>
          <p:nvPr/>
        </p:nvCxnSpPr>
        <p:spPr>
          <a:xfrm>
            <a:off x="2865437" y="3859212"/>
            <a:ext cx="277812" cy="40798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3" name="Google Shape;143;p4"/>
          <p:cNvCxnSpPr/>
          <p:nvPr/>
        </p:nvCxnSpPr>
        <p:spPr>
          <a:xfrm flipH="1">
            <a:off x="3282950" y="3875087"/>
            <a:ext cx="258762" cy="392112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44" name="Google Shape;144;p4"/>
          <p:cNvCxnSpPr/>
          <p:nvPr/>
        </p:nvCxnSpPr>
        <p:spPr>
          <a:xfrm flipH="1">
            <a:off x="3422650" y="3875087"/>
            <a:ext cx="811212" cy="530225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4" name="Google Shape;884;p4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 for NFAs</a:t>
            </a:r>
            <a:endParaRPr/>
          </a:p>
        </p:txBody>
      </p:sp>
      <p:sp>
        <p:nvSpPr>
          <p:cNvPr id="885" name="Google Shape;885;p40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be an NFA and let w be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Then w is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iff 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w) contains at least one state in F.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 be an NFA. Then the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accepted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is the set: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L(M) = {w | w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},w) contains at least one state in F}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equivalent definition: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L(M) = {w | w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 is accepted by M}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1" name="Google Shape;891;p4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 of DFAs and NFAs</a:t>
            </a:r>
            <a:endParaRPr/>
          </a:p>
        </p:txBody>
      </p:sp>
      <p:sp>
        <p:nvSpPr>
          <p:cNvPr id="892" name="Google Shape;892;p41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DFAs and NFAs accept the same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languages?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language L that is accepted by a DFA, but not by any NFA?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language L that is accepted by an NFA, but not by any DFA?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 Every DFA is an NFA, DFA is only restricted NFA.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if L is a regular language then there exists an NFA M such that L = L(M).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follows that NFAs accept all regular languages.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do NFAs accept more?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8" name="Google Shape;898;p42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DFA: 2 or more c’s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{a, b, c}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a	b	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99" name="Google Shape;899;p42"/>
          <p:cNvGraphicFramePr/>
          <p:nvPr/>
        </p:nvGraphicFramePr>
        <p:xfrm>
          <a:off x="22860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952500"/>
                <a:gridCol w="876300"/>
                <a:gridCol w="876300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00" name="Google Shape;900;p42"/>
          <p:cNvGrpSpPr/>
          <p:nvPr/>
        </p:nvGrpSpPr>
        <p:grpSpPr>
          <a:xfrm>
            <a:off x="3733800" y="838200"/>
            <a:ext cx="5092700" cy="1793875"/>
            <a:chOff x="384" y="1065"/>
            <a:chExt cx="3697" cy="1261"/>
          </a:xfrm>
        </p:grpSpPr>
        <p:sp>
          <p:nvSpPr>
            <p:cNvPr id="901" name="Google Shape;901;p42"/>
            <p:cNvSpPr/>
            <p:nvPr/>
          </p:nvSpPr>
          <p:spPr>
            <a:xfrm>
              <a:off x="2064" y="1488"/>
              <a:ext cx="409" cy="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902" name="Google Shape;902;p42"/>
            <p:cNvCxnSpPr/>
            <p:nvPr/>
          </p:nvCxnSpPr>
          <p:spPr>
            <a:xfrm>
              <a:off x="384" y="1658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03" name="Google Shape;903;p42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904" name="Google Shape;904;p42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10476705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905" name="Google Shape;905;p42"/>
            <p:cNvGrpSpPr/>
            <p:nvPr/>
          </p:nvGrpSpPr>
          <p:grpSpPr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906" name="Google Shape;906;p42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907" name="Google Shape;907;p42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908" name="Google Shape;908;p42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09" name="Google Shape;909;p42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23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910" name="Google Shape;910;p42"/>
            <p:cNvCxnSpPr/>
            <p:nvPr/>
          </p:nvCxnSpPr>
          <p:spPr>
            <a:xfrm>
              <a:off x="1200" y="168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1" name="Google Shape;911;p42"/>
            <p:cNvCxnSpPr/>
            <p:nvPr/>
          </p:nvCxnSpPr>
          <p:spPr>
            <a:xfrm>
              <a:off x="2448" y="168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2" name="Google Shape;912;p42"/>
            <p:cNvCxnSpPr/>
            <p:nvPr/>
          </p:nvCxnSpPr>
          <p:spPr>
            <a:xfrm flipH="1" rot="-5400000">
              <a:off x="977" y="1673"/>
              <a:ext cx="1" cy="316"/>
            </a:xfrm>
            <a:prstGeom prst="curvedConnector3">
              <a:avLst>
                <a:gd fmla="val -13533922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3" name="Google Shape;913;p42"/>
            <p:cNvCxnSpPr/>
            <p:nvPr/>
          </p:nvCxnSpPr>
          <p:spPr>
            <a:xfrm flipH="1" rot="-5400000">
              <a:off x="2269" y="1666"/>
              <a:ext cx="1" cy="316"/>
            </a:xfrm>
            <a:prstGeom prst="curvedConnector3">
              <a:avLst>
                <a:gd fmla="val -1346397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14" name="Google Shape;914;p42"/>
            <p:cNvCxnSpPr/>
            <p:nvPr/>
          </p:nvCxnSpPr>
          <p:spPr>
            <a:xfrm flipH="1" rot="-5400000">
              <a:off x="2269" y="1378"/>
              <a:ext cx="1" cy="316"/>
            </a:xfrm>
            <a:prstGeom prst="curvedConnector3">
              <a:avLst>
                <a:gd fmla="val -10586628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15" name="Google Shape;915;p42"/>
            <p:cNvSpPr txBox="1"/>
            <p:nvPr/>
          </p:nvSpPr>
          <p:spPr>
            <a:xfrm>
              <a:off x="901" y="1065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16" name="Google Shape;916;p42"/>
            <p:cNvSpPr txBox="1"/>
            <p:nvPr/>
          </p:nvSpPr>
          <p:spPr>
            <a:xfrm>
              <a:off x="865" y="2047"/>
              <a:ext cx="22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917" name="Google Shape;917;p42"/>
            <p:cNvSpPr txBox="1"/>
            <p:nvPr/>
          </p:nvSpPr>
          <p:spPr>
            <a:xfrm>
              <a:off x="2198" y="1113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18" name="Google Shape;918;p42"/>
            <p:cNvSpPr txBox="1"/>
            <p:nvPr/>
          </p:nvSpPr>
          <p:spPr>
            <a:xfrm>
              <a:off x="2246" y="2025"/>
              <a:ext cx="22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919" name="Google Shape;919;p42"/>
            <p:cNvSpPr txBox="1"/>
            <p:nvPr/>
          </p:nvSpPr>
          <p:spPr>
            <a:xfrm>
              <a:off x="1526" y="1401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2870" y="1449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921" name="Google Shape;921;p42"/>
            <p:cNvSpPr txBox="1"/>
            <p:nvPr/>
          </p:nvSpPr>
          <p:spPr>
            <a:xfrm>
              <a:off x="3590" y="1065"/>
              <a:ext cx="49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7" name="Google Shape;927;p43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NFA: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{a, b, c}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a	b	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8" name="Google Shape;928;p43"/>
          <p:cNvGraphicFramePr/>
          <p:nvPr/>
        </p:nvGraphicFramePr>
        <p:xfrm>
          <a:off x="22860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019175"/>
                <a:gridCol w="938200"/>
                <a:gridCol w="938200"/>
              </a:tblGrid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29" name="Google Shape;929;p43"/>
          <p:cNvGrpSpPr/>
          <p:nvPr/>
        </p:nvGrpSpPr>
        <p:grpSpPr>
          <a:xfrm>
            <a:off x="3733800" y="838200"/>
            <a:ext cx="5092700" cy="1793875"/>
            <a:chOff x="384" y="1065"/>
            <a:chExt cx="3697" cy="1261"/>
          </a:xfrm>
        </p:grpSpPr>
        <p:sp>
          <p:nvSpPr>
            <p:cNvPr id="930" name="Google Shape;930;p43"/>
            <p:cNvSpPr/>
            <p:nvPr/>
          </p:nvSpPr>
          <p:spPr>
            <a:xfrm>
              <a:off x="2064" y="1488"/>
              <a:ext cx="409" cy="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931" name="Google Shape;931;p43"/>
            <p:cNvCxnSpPr/>
            <p:nvPr/>
          </p:nvCxnSpPr>
          <p:spPr>
            <a:xfrm>
              <a:off x="384" y="1658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32" name="Google Shape;932;p43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933" name="Google Shape;933;p43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10476705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934" name="Google Shape;934;p43"/>
            <p:cNvGrpSpPr/>
            <p:nvPr/>
          </p:nvGrpSpPr>
          <p:grpSpPr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935" name="Google Shape;935;p43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936" name="Google Shape;936;p43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937" name="Google Shape;937;p43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938" name="Google Shape;938;p43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23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939" name="Google Shape;939;p43"/>
            <p:cNvCxnSpPr/>
            <p:nvPr/>
          </p:nvCxnSpPr>
          <p:spPr>
            <a:xfrm>
              <a:off x="1200" y="168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0" name="Google Shape;940;p43"/>
            <p:cNvCxnSpPr/>
            <p:nvPr/>
          </p:nvCxnSpPr>
          <p:spPr>
            <a:xfrm>
              <a:off x="2448" y="168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1" name="Google Shape;941;p43"/>
            <p:cNvCxnSpPr/>
            <p:nvPr/>
          </p:nvCxnSpPr>
          <p:spPr>
            <a:xfrm flipH="1" rot="-5400000">
              <a:off x="977" y="1673"/>
              <a:ext cx="1" cy="316"/>
            </a:xfrm>
            <a:prstGeom prst="curvedConnector3">
              <a:avLst>
                <a:gd fmla="val -13533922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2" name="Google Shape;942;p43"/>
            <p:cNvCxnSpPr/>
            <p:nvPr/>
          </p:nvCxnSpPr>
          <p:spPr>
            <a:xfrm flipH="1" rot="-5400000">
              <a:off x="2269" y="1666"/>
              <a:ext cx="1" cy="316"/>
            </a:xfrm>
            <a:prstGeom prst="curvedConnector3">
              <a:avLst>
                <a:gd fmla="val -13463972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43" name="Google Shape;943;p43"/>
            <p:cNvCxnSpPr/>
            <p:nvPr/>
          </p:nvCxnSpPr>
          <p:spPr>
            <a:xfrm flipH="1" rot="-5400000">
              <a:off x="2269" y="1378"/>
              <a:ext cx="1" cy="316"/>
            </a:xfrm>
            <a:prstGeom prst="curvedConnector3">
              <a:avLst>
                <a:gd fmla="val -10586628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44" name="Google Shape;944;p43"/>
            <p:cNvSpPr txBox="1"/>
            <p:nvPr/>
          </p:nvSpPr>
          <p:spPr>
            <a:xfrm>
              <a:off x="901" y="1065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45" name="Google Shape;945;p43"/>
            <p:cNvSpPr txBox="1"/>
            <p:nvPr/>
          </p:nvSpPr>
          <p:spPr>
            <a:xfrm>
              <a:off x="865" y="2047"/>
              <a:ext cx="22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946" name="Google Shape;946;p43"/>
            <p:cNvSpPr txBox="1"/>
            <p:nvPr/>
          </p:nvSpPr>
          <p:spPr>
            <a:xfrm>
              <a:off x="2198" y="1113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47" name="Google Shape;947;p43"/>
            <p:cNvSpPr txBox="1"/>
            <p:nvPr/>
          </p:nvSpPr>
          <p:spPr>
            <a:xfrm>
              <a:off x="2246" y="2025"/>
              <a:ext cx="22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948" name="Google Shape;948;p43"/>
            <p:cNvSpPr txBox="1"/>
            <p:nvPr/>
          </p:nvSpPr>
          <p:spPr>
            <a:xfrm>
              <a:off x="1526" y="1401"/>
              <a:ext cx="216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949" name="Google Shape;949;p43"/>
            <p:cNvSpPr txBox="1"/>
            <p:nvPr/>
          </p:nvSpPr>
          <p:spPr>
            <a:xfrm>
              <a:off x="2870" y="1449"/>
              <a:ext cx="215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950" name="Google Shape;950;p43"/>
            <p:cNvSpPr txBox="1"/>
            <p:nvPr/>
          </p:nvSpPr>
          <p:spPr>
            <a:xfrm>
              <a:off x="3590" y="1065"/>
              <a:ext cx="491" cy="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6" name="Google Shape;956;p44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1: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M be an DFA.  Then there exists a NFA M’ such that L(M) = L(M’).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DFA is an NFA. Hence, if we let M’ = M, then it follows that L(M’) = L(M).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above is just a formal statement of the observation from the previous slide.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2" name="Google Shape;962;p45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M be an NFA.  Then there exists a DFA M’ such that L(M) = L(M’).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(sketch)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M = (Q, Σ, δ,q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Define a DFA M’ = (Q’, Σ, δ’,q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,F’)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Q’ =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Each state in M’ corresponds to 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,…,}		subset of states from 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where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F’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at least one state in F}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q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baseline="-25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δ’(Q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a) =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δ(Q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a) =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8" name="Google Shape;968;p46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empty string or start and end with 0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{0, 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9" name="Google Shape;969;p46"/>
          <p:cNvGraphicFramePr/>
          <p:nvPr/>
        </p:nvGraphicFramePr>
        <p:xfrm>
          <a:off x="2209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073150"/>
                <a:gridCol w="987425"/>
              </a:tblGrid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p46"/>
          <p:cNvSpPr/>
          <p:nvPr/>
        </p:nvSpPr>
        <p:spPr>
          <a:xfrm>
            <a:off x="6172200" y="1371600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971" name="Google Shape;971;p46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72" name="Google Shape;972;p46"/>
          <p:cNvGrpSpPr/>
          <p:nvPr/>
        </p:nvGrpSpPr>
        <p:grpSpPr>
          <a:xfrm>
            <a:off x="4262437" y="1371600"/>
            <a:ext cx="614362" cy="617537"/>
            <a:chOff x="755" y="1461"/>
            <a:chExt cx="446" cy="434"/>
          </a:xfrm>
        </p:grpSpPr>
        <p:sp>
          <p:nvSpPr>
            <p:cNvPr id="973" name="Google Shape;973;p46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75" name="Google Shape;975;p46"/>
          <p:cNvCxnSpPr/>
          <p:nvPr/>
        </p:nvCxnSpPr>
        <p:spPr>
          <a:xfrm>
            <a:off x="6248400" y="14478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6" name="Google Shape;976;p46"/>
          <p:cNvSpPr txBox="1"/>
          <p:nvPr/>
        </p:nvSpPr>
        <p:spPr>
          <a:xfrm>
            <a:off x="5334000" y="114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77" name="Google Shape;977;p46"/>
          <p:cNvSpPr txBox="1"/>
          <p:nvPr/>
        </p:nvSpPr>
        <p:spPr>
          <a:xfrm>
            <a:off x="6248400" y="68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978" name="Google Shape;978;p46"/>
          <p:cNvCxnSpPr/>
          <p:nvPr/>
        </p:nvCxnSpPr>
        <p:spPr>
          <a:xfrm>
            <a:off x="4876800" y="152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9" name="Google Shape;979;p46"/>
          <p:cNvCxnSpPr/>
          <p:nvPr/>
        </p:nvCxnSpPr>
        <p:spPr>
          <a:xfrm rot="10800000">
            <a:off x="4876800" y="1752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0" name="Google Shape;980;p46"/>
          <p:cNvSpPr txBox="1"/>
          <p:nvPr/>
        </p:nvSpPr>
        <p:spPr>
          <a:xfrm>
            <a:off x="5334000" y="1752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6" name="Google Shape;986;p47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creating a DFA out of an NFA (as per the constructive proof):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--&gt;q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 for DFA:	0	1		     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-&gt;q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47"/>
          <p:cNvSpPr/>
          <p:nvPr/>
        </p:nvSpPr>
        <p:spPr>
          <a:xfrm>
            <a:off x="6172200" y="1371600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988" name="Google Shape;988;p47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89" name="Google Shape;989;p47"/>
          <p:cNvGrpSpPr/>
          <p:nvPr/>
        </p:nvGrpSpPr>
        <p:grpSpPr>
          <a:xfrm>
            <a:off x="4262437" y="1371600"/>
            <a:ext cx="614362" cy="617537"/>
            <a:chOff x="755" y="1461"/>
            <a:chExt cx="446" cy="434"/>
          </a:xfrm>
        </p:grpSpPr>
        <p:sp>
          <p:nvSpPr>
            <p:cNvPr id="990" name="Google Shape;990;p47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92" name="Google Shape;992;p47"/>
          <p:cNvCxnSpPr/>
          <p:nvPr/>
        </p:nvCxnSpPr>
        <p:spPr>
          <a:xfrm>
            <a:off x="6248400" y="14478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3" name="Google Shape;993;p47"/>
          <p:cNvSpPr txBox="1"/>
          <p:nvPr/>
        </p:nvSpPr>
        <p:spPr>
          <a:xfrm>
            <a:off x="5334000" y="114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94" name="Google Shape;994;p47"/>
          <p:cNvSpPr txBox="1"/>
          <p:nvPr/>
        </p:nvSpPr>
        <p:spPr>
          <a:xfrm>
            <a:off x="6248400" y="68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995" name="Google Shape;995;p47"/>
          <p:cNvCxnSpPr/>
          <p:nvPr/>
        </p:nvCxnSpPr>
        <p:spPr>
          <a:xfrm>
            <a:off x="4876800" y="152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6" name="Google Shape;996;p47"/>
          <p:cNvCxnSpPr/>
          <p:nvPr/>
        </p:nvCxnSpPr>
        <p:spPr>
          <a:xfrm rot="10800000">
            <a:off x="4876800" y="1752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7" name="Google Shape;997;p47"/>
          <p:cNvSpPr txBox="1"/>
          <p:nvPr/>
        </p:nvSpPr>
        <p:spPr>
          <a:xfrm>
            <a:off x="5334000" y="1752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aphicFrame>
        <p:nvGraphicFramePr>
          <p:cNvPr id="998" name="Google Shape;998;p47"/>
          <p:cNvGraphicFramePr/>
          <p:nvPr/>
        </p:nvGraphicFramePr>
        <p:xfrm>
          <a:off x="2286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838200"/>
                <a:gridCol w="914400"/>
              </a:tblGrid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as [ ]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999" name="Google Shape;9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2170112"/>
            <a:ext cx="2114550" cy="11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5" name="Google Shape;1005;p48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creating a DFA out of an NFA (as per the constructive proof):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-&gt;q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]</a:t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48"/>
          <p:cNvSpPr/>
          <p:nvPr/>
        </p:nvSpPr>
        <p:spPr>
          <a:xfrm>
            <a:off x="6172200" y="1371600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007" name="Google Shape;1007;p48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008" name="Google Shape;1008;p48"/>
          <p:cNvGrpSpPr/>
          <p:nvPr/>
        </p:nvGrpSpPr>
        <p:grpSpPr>
          <a:xfrm>
            <a:off x="4262437" y="1371600"/>
            <a:ext cx="614362" cy="617537"/>
            <a:chOff x="755" y="1461"/>
            <a:chExt cx="446" cy="434"/>
          </a:xfrm>
        </p:grpSpPr>
        <p:sp>
          <p:nvSpPr>
            <p:cNvPr id="1009" name="Google Shape;1009;p48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1" name="Google Shape;1011;p48"/>
          <p:cNvCxnSpPr/>
          <p:nvPr/>
        </p:nvCxnSpPr>
        <p:spPr>
          <a:xfrm>
            <a:off x="6248400" y="14478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2" name="Google Shape;1012;p48"/>
          <p:cNvSpPr txBox="1"/>
          <p:nvPr/>
        </p:nvSpPr>
        <p:spPr>
          <a:xfrm>
            <a:off x="5334000" y="114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400" y="68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014" name="Google Shape;1014;p48"/>
          <p:cNvCxnSpPr/>
          <p:nvPr/>
        </p:nvCxnSpPr>
        <p:spPr>
          <a:xfrm>
            <a:off x="4876800" y="152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5" name="Google Shape;1015;p48"/>
          <p:cNvCxnSpPr/>
          <p:nvPr/>
        </p:nvCxnSpPr>
        <p:spPr>
          <a:xfrm rot="10800000">
            <a:off x="4876800" y="1752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6" name="Google Shape;1016;p48"/>
          <p:cNvSpPr txBox="1"/>
          <p:nvPr/>
        </p:nvSpPr>
        <p:spPr>
          <a:xfrm>
            <a:off x="5334000" y="1752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aphicFrame>
        <p:nvGraphicFramePr>
          <p:cNvPr id="1017" name="Google Shape;1017;p48"/>
          <p:cNvGraphicFramePr/>
          <p:nvPr/>
        </p:nvGraphicFramePr>
        <p:xfrm>
          <a:off x="2286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838200"/>
                <a:gridCol w="91440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018" name="Google Shape;10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2009775"/>
            <a:ext cx="2114550" cy="11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4" name="Google Shape;1024;p49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creating a DFA out of an NFA (as per the constructive proof):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-&gt;q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]</a:t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5" name="Google Shape;1025;p49"/>
          <p:cNvSpPr/>
          <p:nvPr/>
        </p:nvSpPr>
        <p:spPr>
          <a:xfrm>
            <a:off x="6172200" y="1371600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026" name="Google Shape;1026;p49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027" name="Google Shape;1027;p49"/>
          <p:cNvGrpSpPr/>
          <p:nvPr/>
        </p:nvGrpSpPr>
        <p:grpSpPr>
          <a:xfrm>
            <a:off x="4262437" y="1371600"/>
            <a:ext cx="614362" cy="617537"/>
            <a:chOff x="755" y="1461"/>
            <a:chExt cx="446" cy="434"/>
          </a:xfrm>
        </p:grpSpPr>
        <p:sp>
          <p:nvSpPr>
            <p:cNvPr id="1028" name="Google Shape;1028;p49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0" name="Google Shape;1030;p49"/>
          <p:cNvCxnSpPr/>
          <p:nvPr/>
        </p:nvCxnSpPr>
        <p:spPr>
          <a:xfrm>
            <a:off x="6248400" y="14478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1" name="Google Shape;1031;p49"/>
          <p:cNvSpPr txBox="1"/>
          <p:nvPr/>
        </p:nvSpPr>
        <p:spPr>
          <a:xfrm>
            <a:off x="5334000" y="114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32" name="Google Shape;1032;p49"/>
          <p:cNvSpPr txBox="1"/>
          <p:nvPr/>
        </p:nvSpPr>
        <p:spPr>
          <a:xfrm>
            <a:off x="6248400" y="68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033" name="Google Shape;1033;p49"/>
          <p:cNvCxnSpPr/>
          <p:nvPr/>
        </p:nvCxnSpPr>
        <p:spPr>
          <a:xfrm>
            <a:off x="4876800" y="152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4" name="Google Shape;1034;p49"/>
          <p:cNvCxnSpPr/>
          <p:nvPr/>
        </p:nvCxnSpPr>
        <p:spPr>
          <a:xfrm rot="10800000">
            <a:off x="4876800" y="1752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5" name="Google Shape;1035;p49"/>
          <p:cNvSpPr txBox="1"/>
          <p:nvPr/>
        </p:nvSpPr>
        <p:spPr>
          <a:xfrm>
            <a:off x="5334000" y="1752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aphicFrame>
        <p:nvGraphicFramePr>
          <p:cNvPr id="1036" name="Google Shape;1036;p49"/>
          <p:cNvGraphicFramePr/>
          <p:nvPr/>
        </p:nvGraphicFramePr>
        <p:xfrm>
          <a:off x="2286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838200"/>
                <a:gridCol w="91440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037" name="Google Shape;103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2009775"/>
            <a:ext cx="2114550" cy="11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685800" y="152400"/>
            <a:ext cx="7772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machine to the previous example (DFA for even number of 0’s):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1	       0	      0	       1	       1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 string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state is final/accepting, all others are rejecting.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DFA accepts those strings that contain an even number of 0’s, including null string, over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{0,1}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draw a machine for a language by excluding the null string from the language?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{all strings with 2 or more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’s}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1752600" y="1244600"/>
            <a:ext cx="4713287" cy="2228850"/>
            <a:chOff x="1008" y="908"/>
            <a:chExt cx="3228" cy="1396"/>
          </a:xfrm>
        </p:grpSpPr>
        <p:sp>
          <p:nvSpPr>
            <p:cNvPr id="152" name="Google Shape;152;p5"/>
            <p:cNvSpPr/>
            <p:nvPr/>
          </p:nvSpPr>
          <p:spPr>
            <a:xfrm>
              <a:off x="1536" y="1872"/>
              <a:ext cx="480" cy="4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103" y="908"/>
              <a:ext cx="576" cy="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120" y="1824"/>
              <a:ext cx="528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55" name="Google Shape;155;p5"/>
            <p:cNvCxnSpPr/>
            <p:nvPr/>
          </p:nvCxnSpPr>
          <p:spPr>
            <a:xfrm>
              <a:off x="3409" y="1418"/>
              <a:ext cx="0" cy="3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2095" y="2179"/>
              <a:ext cx="10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1008" y="2064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8" name="Google Shape;158;p5"/>
            <p:cNvSpPr txBox="1"/>
            <p:nvPr/>
          </p:nvSpPr>
          <p:spPr>
            <a:xfrm>
              <a:off x="3423" y="1486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533" y="1990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60" name="Google Shape;160;p5"/>
            <p:cNvCxnSpPr/>
            <p:nvPr/>
          </p:nvCxnSpPr>
          <p:spPr>
            <a:xfrm flipH="1" rot="-5400000">
              <a:off x="3401" y="2063"/>
              <a:ext cx="340" cy="1"/>
            </a:xfrm>
            <a:prstGeom prst="curvedConnector5">
              <a:avLst>
                <a:gd fmla="val -518781" name="adj1"/>
                <a:gd fmla="val -376030102" name="adj2"/>
                <a:gd fmla="val -518764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1" name="Google Shape;161;p5"/>
            <p:cNvSpPr txBox="1"/>
            <p:nvPr/>
          </p:nvSpPr>
          <p:spPr>
            <a:xfrm>
              <a:off x="4023" y="1929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sp>
        <p:nvSpPr>
          <p:cNvPr id="162" name="Google Shape;162;p5"/>
          <p:cNvSpPr/>
          <p:nvPr/>
        </p:nvSpPr>
        <p:spPr>
          <a:xfrm>
            <a:off x="4837112" y="1277937"/>
            <a:ext cx="769937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163" name="Google Shape;163;p5"/>
          <p:cNvCxnSpPr/>
          <p:nvPr/>
        </p:nvCxnSpPr>
        <p:spPr>
          <a:xfrm flipH="1" rot="-5400000">
            <a:off x="5334712" y="1548687"/>
            <a:ext cx="543000" cy="1500"/>
          </a:xfrm>
          <a:prstGeom prst="curvedConnector5">
            <a:avLst>
              <a:gd fmla="val -4637" name="adj1"/>
              <a:gd fmla="val 9415353" name="adj2"/>
              <a:gd fmla="val 2267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" name="Google Shape;164;p5"/>
          <p:cNvSpPr txBox="1"/>
          <p:nvPr/>
        </p:nvSpPr>
        <p:spPr>
          <a:xfrm>
            <a:off x="2603500" y="2154237"/>
            <a:ext cx="311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065837" y="990600"/>
            <a:ext cx="312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6" name="Google Shape;166;p5"/>
          <p:cNvCxnSpPr/>
          <p:nvPr/>
        </p:nvCxnSpPr>
        <p:spPr>
          <a:xfrm rot="10800000">
            <a:off x="5083175" y="2039937"/>
            <a:ext cx="0" cy="649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" name="Google Shape;167;p5"/>
          <p:cNvSpPr txBox="1"/>
          <p:nvPr/>
        </p:nvSpPr>
        <p:spPr>
          <a:xfrm>
            <a:off x="4751387" y="2165350"/>
            <a:ext cx="31115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2478087" y="2713037"/>
            <a:ext cx="841375" cy="8429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465387" y="1223962"/>
            <a:ext cx="771525" cy="7667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>
            <a:off x="2895600" y="1990725"/>
            <a:ext cx="19050" cy="6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" name="Google Shape;171;p5"/>
          <p:cNvCxnSpPr/>
          <p:nvPr/>
        </p:nvCxnSpPr>
        <p:spPr>
          <a:xfrm flipH="1" rot="-5400000">
            <a:off x="2855037" y="1548687"/>
            <a:ext cx="543000" cy="1500"/>
          </a:xfrm>
          <a:prstGeom prst="curvedConnector5">
            <a:avLst>
              <a:gd fmla="val -4637" name="adj1"/>
              <a:gd fmla="val 9415353" name="adj2"/>
              <a:gd fmla="val 22677" name="adj3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2" name="Google Shape;172;p5"/>
          <p:cNvSpPr txBox="1"/>
          <p:nvPr/>
        </p:nvSpPr>
        <p:spPr>
          <a:xfrm>
            <a:off x="3513137" y="955675"/>
            <a:ext cx="311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73" name="Google Shape;173;p5"/>
          <p:cNvCxnSpPr/>
          <p:nvPr/>
        </p:nvCxnSpPr>
        <p:spPr>
          <a:xfrm>
            <a:off x="3089275" y="1892300"/>
            <a:ext cx="1676400" cy="1044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3881437" y="2058987"/>
            <a:ext cx="31115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3" name="Google Shape;1043;p50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creating a DFA out of an NFA (as per the constructive proof):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-&gt;q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]</a:t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[q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4" name="Google Shape;1044;p50"/>
          <p:cNvSpPr/>
          <p:nvPr/>
        </p:nvSpPr>
        <p:spPr>
          <a:xfrm>
            <a:off x="6172200" y="1371600"/>
            <a:ext cx="563562" cy="5619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045" name="Google Shape;1045;p50"/>
          <p:cNvCxnSpPr/>
          <p:nvPr/>
        </p:nvCxnSpPr>
        <p:spPr>
          <a:xfrm>
            <a:off x="3733800" y="16811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046" name="Google Shape;1046;p50"/>
          <p:cNvGrpSpPr/>
          <p:nvPr/>
        </p:nvGrpSpPr>
        <p:grpSpPr>
          <a:xfrm>
            <a:off x="4262437" y="1371600"/>
            <a:ext cx="614362" cy="617537"/>
            <a:chOff x="755" y="1461"/>
            <a:chExt cx="446" cy="434"/>
          </a:xfrm>
        </p:grpSpPr>
        <p:sp>
          <p:nvSpPr>
            <p:cNvPr id="1047" name="Google Shape;1047;p50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49" name="Google Shape;1049;p50"/>
          <p:cNvCxnSpPr/>
          <p:nvPr/>
        </p:nvCxnSpPr>
        <p:spPr>
          <a:xfrm>
            <a:off x="6248400" y="14478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0" name="Google Shape;1050;p50"/>
          <p:cNvSpPr txBox="1"/>
          <p:nvPr/>
        </p:nvSpPr>
        <p:spPr>
          <a:xfrm>
            <a:off x="5334000" y="114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051" name="Google Shape;1051;p50"/>
          <p:cNvSpPr txBox="1"/>
          <p:nvPr/>
        </p:nvSpPr>
        <p:spPr>
          <a:xfrm>
            <a:off x="6248400" y="68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052" name="Google Shape;1052;p50"/>
          <p:cNvCxnSpPr/>
          <p:nvPr/>
        </p:nvCxnSpPr>
        <p:spPr>
          <a:xfrm>
            <a:off x="4876800" y="152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3" name="Google Shape;1053;p50"/>
          <p:cNvCxnSpPr/>
          <p:nvPr/>
        </p:nvCxnSpPr>
        <p:spPr>
          <a:xfrm rot="10800000">
            <a:off x="4876800" y="1752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4" name="Google Shape;1054;p50"/>
          <p:cNvSpPr txBox="1"/>
          <p:nvPr/>
        </p:nvSpPr>
        <p:spPr>
          <a:xfrm>
            <a:off x="5334000" y="1752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aphicFrame>
        <p:nvGraphicFramePr>
          <p:cNvPr id="1055" name="Google Shape;1055;p50"/>
          <p:cNvGraphicFramePr/>
          <p:nvPr/>
        </p:nvGraphicFramePr>
        <p:xfrm>
          <a:off x="22860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838200"/>
                <a:gridCol w="91440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 as [q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 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[q</a:t>
                      </a:r>
                      <a:r>
                        <a:rPr b="0" baseline="-2500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[q</a:t>
                      </a:r>
                      <a:r>
                        <a:rPr b="0" baseline="-2500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0FFFB"/>
                        </a:gs>
                        <a:gs pos="74000">
                          <a:srgbClr val="75FFDD"/>
                        </a:gs>
                        <a:gs pos="83000">
                          <a:srgbClr val="75FFDD"/>
                        </a:gs>
                        <a:gs pos="100000">
                          <a:srgbClr val="A3FFE8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056" name="Google Shape;10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2009775"/>
            <a:ext cx="2114550" cy="11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2" name="Google Shape;1062;p51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DFA M’ as follows: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0)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= {}	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1) = [ 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0)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1)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0)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=&gt;	δ’([q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1) = [q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δ({}, 0) = {}		=&gt;	δ’([ ], 0) = [ 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δ({}, 1) = {}		=&gt;	δ’([ ], 1) = [ ]</a:t>
            </a:r>
            <a:endParaRPr/>
          </a:p>
        </p:txBody>
      </p:sp>
      <p:cxnSp>
        <p:nvCxnSpPr>
          <p:cNvPr id="1063" name="Google Shape;1063;p51"/>
          <p:cNvCxnSpPr/>
          <p:nvPr/>
        </p:nvCxnSpPr>
        <p:spPr>
          <a:xfrm flipH="1">
            <a:off x="5562600" y="1752600"/>
            <a:ext cx="1371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51"/>
          <p:cNvSpPr/>
          <p:nvPr/>
        </p:nvSpPr>
        <p:spPr>
          <a:xfrm>
            <a:off x="3371850" y="1330325"/>
            <a:ext cx="571500" cy="54927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]</a:t>
            </a:r>
            <a:endParaRPr/>
          </a:p>
        </p:txBody>
      </p:sp>
      <p:cxnSp>
        <p:nvCxnSpPr>
          <p:cNvPr id="1065" name="Google Shape;1065;p51"/>
          <p:cNvCxnSpPr/>
          <p:nvPr/>
        </p:nvCxnSpPr>
        <p:spPr>
          <a:xfrm>
            <a:off x="3962400" y="16002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066" name="Google Shape;1066;p51"/>
          <p:cNvSpPr txBox="1"/>
          <p:nvPr/>
        </p:nvSpPr>
        <p:spPr>
          <a:xfrm>
            <a:off x="4359275" y="12541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67" name="Google Shape;1067;p51"/>
          <p:cNvSpPr txBox="1"/>
          <p:nvPr/>
        </p:nvSpPr>
        <p:spPr>
          <a:xfrm>
            <a:off x="6081712" y="12541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grpSp>
        <p:nvGrpSpPr>
          <p:cNvPr id="1068" name="Google Shape;1068;p51"/>
          <p:cNvGrpSpPr/>
          <p:nvPr/>
        </p:nvGrpSpPr>
        <p:grpSpPr>
          <a:xfrm>
            <a:off x="4953000" y="2651125"/>
            <a:ext cx="762000" cy="777875"/>
            <a:chOff x="755" y="1461"/>
            <a:chExt cx="446" cy="434"/>
          </a:xfrm>
        </p:grpSpPr>
        <p:sp>
          <p:nvSpPr>
            <p:cNvPr id="1069" name="Google Shape;1069;p51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71" name="Google Shape;1071;p51"/>
          <p:cNvSpPr txBox="1"/>
          <p:nvPr/>
        </p:nvSpPr>
        <p:spPr>
          <a:xfrm>
            <a:off x="7010400" y="60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72" name="Google Shape;1072;p51"/>
          <p:cNvSpPr/>
          <p:nvPr/>
        </p:nvSpPr>
        <p:spPr>
          <a:xfrm>
            <a:off x="6867525" y="1330325"/>
            <a:ext cx="523875" cy="500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[q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cxnSp>
        <p:nvCxnSpPr>
          <p:cNvPr id="1073" name="Google Shape;1073;p51"/>
          <p:cNvCxnSpPr/>
          <p:nvPr/>
        </p:nvCxnSpPr>
        <p:spPr>
          <a:xfrm>
            <a:off x="5715000" y="1600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4" name="Google Shape;1074;p51"/>
          <p:cNvSpPr txBox="1"/>
          <p:nvPr/>
        </p:nvSpPr>
        <p:spPr>
          <a:xfrm>
            <a:off x="5867400" y="1981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075" name="Google Shape;1075;p51"/>
          <p:cNvCxnSpPr/>
          <p:nvPr/>
        </p:nvCxnSpPr>
        <p:spPr>
          <a:xfrm>
            <a:off x="3462337" y="1371600"/>
            <a:ext cx="3714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6" name="Google Shape;1076;p51"/>
          <p:cNvSpPr txBox="1"/>
          <p:nvPr/>
        </p:nvSpPr>
        <p:spPr>
          <a:xfrm>
            <a:off x="3605212" y="7620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077" name="Google Shape;1077;p51"/>
          <p:cNvGrpSpPr/>
          <p:nvPr/>
        </p:nvGrpSpPr>
        <p:grpSpPr>
          <a:xfrm>
            <a:off x="4953000" y="1219200"/>
            <a:ext cx="762000" cy="777875"/>
            <a:chOff x="755" y="1461"/>
            <a:chExt cx="446" cy="434"/>
          </a:xfrm>
        </p:grpSpPr>
        <p:sp>
          <p:nvSpPr>
            <p:cNvPr id="1078" name="Google Shape;1078;p51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80" name="Google Shape;1080;p51"/>
          <p:cNvCxnSpPr/>
          <p:nvPr/>
        </p:nvCxnSpPr>
        <p:spPr>
          <a:xfrm>
            <a:off x="5334000" y="685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1" name="Google Shape;1081;p51"/>
          <p:cNvCxnSpPr/>
          <p:nvPr/>
        </p:nvCxnSpPr>
        <p:spPr>
          <a:xfrm>
            <a:off x="6934199" y="1371600"/>
            <a:ext cx="3714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2" name="Google Shape;1082;p51"/>
          <p:cNvCxnSpPr/>
          <p:nvPr/>
        </p:nvCxnSpPr>
        <p:spPr>
          <a:xfrm flipH="1" rot="10800000">
            <a:off x="5715000" y="18288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3" name="Google Shape;1083;p51"/>
          <p:cNvSpPr txBox="1"/>
          <p:nvPr/>
        </p:nvSpPr>
        <p:spPr>
          <a:xfrm>
            <a:off x="6324600" y="2514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084" name="Google Shape;1084;p51"/>
          <p:cNvCxnSpPr/>
          <p:nvPr/>
        </p:nvCxnSpPr>
        <p:spPr>
          <a:xfrm>
            <a:off x="5064125" y="3314700"/>
            <a:ext cx="539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5" name="Google Shape;1085;p51"/>
          <p:cNvSpPr txBox="1"/>
          <p:nvPr/>
        </p:nvSpPr>
        <p:spPr>
          <a:xfrm>
            <a:off x="5486400" y="3581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1" name="Google Shape;1091;p52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L be a language.  Then there exists an DFA M  such that L = L(M) iff there exists an NFA M’ such that L = L(M’).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(if) Suppose there exists an NFA M’ such that L = L(M’).  Then by Lemma 2 there exists an DFA M such that L = L(M).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(only if) Suppose there exists an DFA M such that L = L(M).  Then by Lemma 1 there exists an NFA M’ such that L = L(M’).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Corollary: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NFAs define the regular languages.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97" name="Google Shape;1097;p53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Suppose R = {}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δ(R, 0)	= δ(δ(R, ε), 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δ(R, 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     δ(q, 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{}		Since R = {}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- Convert the following NFA to a DFA: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δ:	0	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{0, 1} 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pic>
        <p:nvPicPr>
          <p:cNvPr id="1098" name="Google Shape;10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752600"/>
            <a:ext cx="360362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9" name="Google Shape;1099;p53"/>
          <p:cNvGraphicFramePr/>
          <p:nvPr/>
        </p:nvGraphicFramePr>
        <p:xfrm>
          <a:off x="39624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073150"/>
                <a:gridCol w="987425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5" name="Google Shape;1105;p54"/>
          <p:cNvSpPr txBox="1"/>
          <p:nvPr>
            <p:ph idx="1" type="body"/>
          </p:nvPr>
        </p:nvSpPr>
        <p:spPr>
          <a:xfrm>
            <a:off x="6858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Third symbol from last is 1</a:t>
            </a:r>
            <a:endParaRPr/>
          </a:p>
        </p:txBody>
      </p:sp>
      <p:grpSp>
        <p:nvGrpSpPr>
          <p:cNvPr id="1106" name="Google Shape;1106;p54"/>
          <p:cNvGrpSpPr/>
          <p:nvPr/>
        </p:nvGrpSpPr>
        <p:grpSpPr>
          <a:xfrm>
            <a:off x="747712" y="1677987"/>
            <a:ext cx="6711950" cy="1312862"/>
            <a:chOff x="523876" y="2790855"/>
            <a:chExt cx="6711417" cy="1312862"/>
          </a:xfrm>
        </p:grpSpPr>
        <p:sp>
          <p:nvSpPr>
            <p:cNvPr id="1107" name="Google Shape;1107;p54"/>
            <p:cNvSpPr txBox="1"/>
            <p:nvPr/>
          </p:nvSpPr>
          <p:spPr>
            <a:xfrm>
              <a:off x="1004812" y="2790855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38451" y="3524280"/>
              <a:ext cx="563563" cy="5619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109" name="Google Shape;1109;p54"/>
            <p:cNvCxnSpPr/>
            <p:nvPr/>
          </p:nvCxnSpPr>
          <p:spPr>
            <a:xfrm>
              <a:off x="523876" y="3765580"/>
              <a:ext cx="5111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10" name="Google Shape;1110;p54"/>
            <p:cNvSpPr/>
            <p:nvPr/>
          </p:nvSpPr>
          <p:spPr>
            <a:xfrm>
              <a:off x="1035051" y="3486180"/>
              <a:ext cx="614363" cy="617537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111" name="Google Shape;1111;p54"/>
            <p:cNvCxnSpPr/>
            <p:nvPr/>
          </p:nvCxnSpPr>
          <p:spPr>
            <a:xfrm flipH="1" rot="-5400000">
              <a:off x="1341438" y="3359179"/>
              <a:ext cx="1588" cy="436563"/>
            </a:xfrm>
            <a:prstGeom prst="curvedConnector3">
              <a:avLst>
                <a:gd fmla="val 6558704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112" name="Google Shape;1112;p54"/>
            <p:cNvGrpSpPr/>
            <p:nvPr/>
          </p:nvGrpSpPr>
          <p:grpSpPr>
            <a:xfrm>
              <a:off x="6620930" y="3456017"/>
              <a:ext cx="614363" cy="617538"/>
              <a:chOff x="755" y="1461"/>
              <a:chExt cx="446" cy="434"/>
            </a:xfrm>
          </p:grpSpPr>
          <p:sp>
            <p:nvSpPr>
              <p:cNvPr id="1113" name="Google Shape;1113;p54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1114" name="Google Shape;1114;p54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15" name="Google Shape;1115;p54"/>
            <p:cNvCxnSpPr/>
            <p:nvPr/>
          </p:nvCxnSpPr>
          <p:spPr>
            <a:xfrm>
              <a:off x="1647826" y="3797330"/>
              <a:ext cx="1190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16" name="Google Shape;1116;p54"/>
            <p:cNvCxnSpPr/>
            <p:nvPr/>
          </p:nvCxnSpPr>
          <p:spPr>
            <a:xfrm>
              <a:off x="3367089" y="3797330"/>
              <a:ext cx="13890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17" name="Google Shape;1117;p54"/>
            <p:cNvSpPr txBox="1"/>
            <p:nvPr/>
          </p:nvSpPr>
          <p:spPr>
            <a:xfrm>
              <a:off x="2097089" y="3400455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18" name="Google Shape;1118;p54"/>
            <p:cNvSpPr txBox="1"/>
            <p:nvPr/>
          </p:nvSpPr>
          <p:spPr>
            <a:xfrm>
              <a:off x="3948114" y="3452988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4756151" y="3486675"/>
              <a:ext cx="563563" cy="5619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120" name="Google Shape;1120;p54"/>
            <p:cNvCxnSpPr/>
            <p:nvPr/>
          </p:nvCxnSpPr>
          <p:spPr>
            <a:xfrm>
              <a:off x="5284213" y="3782278"/>
              <a:ext cx="138906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21" name="Google Shape;1121;p54"/>
            <p:cNvSpPr txBox="1"/>
            <p:nvPr/>
          </p:nvSpPr>
          <p:spPr>
            <a:xfrm>
              <a:off x="5638800" y="3376611"/>
              <a:ext cx="5116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</p:grpSp>
      <p:sp>
        <p:nvSpPr>
          <p:cNvPr id="1122" name="Google Shape;1122;p54"/>
          <p:cNvSpPr txBox="1"/>
          <p:nvPr/>
        </p:nvSpPr>
        <p:spPr>
          <a:xfrm>
            <a:off x="1143000" y="3455987"/>
            <a:ext cx="4525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can you convert this NFA to a DFA?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8" name="Google Shape;1128;p55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NFAs with ε Moves</a:t>
            </a:r>
            <a:endParaRPr/>
          </a:p>
        </p:txBody>
      </p:sp>
      <p:sp>
        <p:nvSpPr>
          <p:cNvPr id="1129" name="Google Shape;1129;p55"/>
          <p:cNvSpPr txBox="1"/>
          <p:nvPr>
            <p:ph idx="1" type="body"/>
          </p:nvPr>
        </p:nvSpPr>
        <p:spPr>
          <a:xfrm>
            <a:off x="6858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NFA-ε is a five-tuple: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 = (Q, Σ, δ,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of states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alphabet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initial/starting state,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	A set of final/accepting states, which is a subset of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	A transition function, which is a total function from Q x Σ U {ε} to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δ: (Q x (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 U {ε}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δ(q,s)			-The set of all states p such that there is 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transition labeled a from q to p, where 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is in Σ U {ε}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referred to as an NFA-ε other times, simply as an NFA.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5" name="Google Shape;1135;p56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δ:		0	1	 ε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string w = 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processed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as w = ε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ε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Example: all computations on 00:</a:t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0    ε  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	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6" name="Google Shape;1136;p56"/>
          <p:cNvGrpSpPr/>
          <p:nvPr/>
        </p:nvGrpSpPr>
        <p:grpSpPr>
          <a:xfrm>
            <a:off x="2133600" y="228600"/>
            <a:ext cx="5156200" cy="2239962"/>
            <a:chOff x="1056" y="1152"/>
            <a:chExt cx="3248" cy="1411"/>
          </a:xfrm>
        </p:grpSpPr>
        <p:cxnSp>
          <p:nvCxnSpPr>
            <p:cNvPr id="1137" name="Google Shape;1137;p56"/>
            <p:cNvCxnSpPr/>
            <p:nvPr/>
          </p:nvCxnSpPr>
          <p:spPr>
            <a:xfrm>
              <a:off x="1056" y="22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38" name="Google Shape;1138;p56"/>
            <p:cNvSpPr/>
            <p:nvPr/>
          </p:nvSpPr>
          <p:spPr>
            <a:xfrm>
              <a:off x="1392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139" name="Google Shape;1139;p56"/>
            <p:cNvCxnSpPr/>
            <p:nvPr/>
          </p:nvCxnSpPr>
          <p:spPr>
            <a:xfrm flipH="1" rot="-5400000">
              <a:off x="1577" y="1975"/>
              <a:ext cx="1" cy="275"/>
            </a:xfrm>
            <a:prstGeom prst="curvedConnector3">
              <a:avLst>
                <a:gd fmla="val -11026979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40" name="Google Shape;1140;p56"/>
            <p:cNvCxnSpPr/>
            <p:nvPr/>
          </p:nvCxnSpPr>
          <p:spPr>
            <a:xfrm>
              <a:off x="1776" y="21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41" name="Google Shape;1141;p56"/>
            <p:cNvSpPr txBox="1"/>
            <p:nvPr/>
          </p:nvSpPr>
          <p:spPr>
            <a:xfrm>
              <a:off x="20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142" name="Google Shape;1142;p56"/>
            <p:cNvSpPr txBox="1"/>
            <p:nvPr/>
          </p:nvSpPr>
          <p:spPr>
            <a:xfrm>
              <a:off x="3984" y="16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grpSp>
          <p:nvGrpSpPr>
            <p:cNvPr id="1143" name="Google Shape;1143;p56"/>
            <p:cNvGrpSpPr/>
            <p:nvPr/>
          </p:nvGrpSpPr>
          <p:grpSpPr>
            <a:xfrm>
              <a:off x="3792" y="2064"/>
              <a:ext cx="387" cy="389"/>
              <a:chOff x="755" y="1461"/>
              <a:chExt cx="446" cy="434"/>
            </a:xfrm>
          </p:grpSpPr>
          <p:sp>
            <p:nvSpPr>
              <p:cNvPr id="1144" name="Google Shape;1144;p56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145" name="Google Shape;1145;p56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46" name="Google Shape;1146;p56"/>
            <p:cNvCxnSpPr/>
            <p:nvPr/>
          </p:nvCxnSpPr>
          <p:spPr>
            <a:xfrm rot="10800000">
              <a:off x="1776" y="230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47" name="Google Shape;1147;p56"/>
            <p:cNvSpPr txBox="1"/>
            <p:nvPr/>
          </p:nvSpPr>
          <p:spPr>
            <a:xfrm>
              <a:off x="2102" y="2313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48" name="Google Shape;1148;p56"/>
            <p:cNvSpPr txBox="1"/>
            <p:nvPr/>
          </p:nvSpPr>
          <p:spPr>
            <a:xfrm>
              <a:off x="1488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2496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50" name="Google Shape;1150;p56"/>
            <p:cNvSpPr txBox="1"/>
            <p:nvPr/>
          </p:nvSpPr>
          <p:spPr>
            <a:xfrm>
              <a:off x="2640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51" name="Google Shape;1151;p56"/>
            <p:cNvSpPr/>
            <p:nvPr/>
          </p:nvSpPr>
          <p:spPr>
            <a:xfrm>
              <a:off x="3744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152" name="Google Shape;1152;p56"/>
            <p:cNvCxnSpPr/>
            <p:nvPr/>
          </p:nvCxnSpPr>
          <p:spPr>
            <a:xfrm flipH="1" rot="-5400000">
              <a:off x="2681" y="1975"/>
              <a:ext cx="1" cy="275"/>
            </a:xfrm>
            <a:prstGeom prst="curvedConnector3">
              <a:avLst>
                <a:gd fmla="val -11026979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3" name="Google Shape;1153;p56"/>
            <p:cNvCxnSpPr/>
            <p:nvPr/>
          </p:nvCxnSpPr>
          <p:spPr>
            <a:xfrm flipH="1" rot="-5400000">
              <a:off x="3977" y="1975"/>
              <a:ext cx="1" cy="275"/>
            </a:xfrm>
            <a:prstGeom prst="curvedConnector3">
              <a:avLst>
                <a:gd fmla="val -11026979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4" name="Google Shape;1154;p56"/>
            <p:cNvCxnSpPr/>
            <p:nvPr/>
          </p:nvCxnSpPr>
          <p:spPr>
            <a:xfrm>
              <a:off x="2880" y="21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5" name="Google Shape;1155;p56"/>
            <p:cNvCxnSpPr/>
            <p:nvPr/>
          </p:nvCxnSpPr>
          <p:spPr>
            <a:xfrm rot="10800000">
              <a:off x="2880" y="230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156" name="Google Shape;1156;p56"/>
            <p:cNvSpPr txBox="1"/>
            <p:nvPr/>
          </p:nvSpPr>
          <p:spPr>
            <a:xfrm>
              <a:off x="32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157" name="Google Shape;1157;p56"/>
            <p:cNvSpPr txBox="1"/>
            <p:nvPr/>
          </p:nvSpPr>
          <p:spPr>
            <a:xfrm>
              <a:off x="3264" y="23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158" name="Google Shape;1158;p56"/>
            <p:cNvCxnSpPr/>
            <p:nvPr/>
          </p:nvCxnSpPr>
          <p:spPr>
            <a:xfrm flipH="1" rot="10800000">
              <a:off x="2880" y="1440"/>
              <a:ext cx="91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59" name="Google Shape;1159;p56"/>
            <p:cNvSpPr txBox="1"/>
            <p:nvPr/>
          </p:nvSpPr>
          <p:spPr>
            <a:xfrm>
              <a:off x="3264" y="14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aphicFrame>
        <p:nvGraphicFramePr>
          <p:cNvPr id="1160" name="Google Shape;1160;p56"/>
          <p:cNvGraphicFramePr/>
          <p:nvPr/>
        </p:nvGraphicFramePr>
        <p:xfrm>
          <a:off x="14478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990600"/>
                <a:gridCol w="990600"/>
                <a:gridCol w="8382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{q</a:t>
                      </a:r>
                      <a:r>
                        <a:rPr b="0" baseline="-2500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6" name="Google Shape;1166;p5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Definitions</a:t>
            </a:r>
            <a:endParaRPr/>
          </a:p>
        </p:txBody>
      </p:sp>
      <p:sp>
        <p:nvSpPr>
          <p:cNvPr id="1167" name="Google Shape;1167;p57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be an NFA-ε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w in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iff there exists a path in M from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state in F labeled by w and zero or more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transitions.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language accepted by M is the set of all strings from Σ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are accepted by M.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3" name="Google Shape;1173;p5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-closure</a:t>
            </a:r>
            <a:endParaRPr/>
          </a:p>
        </p:txBody>
      </p:sp>
      <p:sp>
        <p:nvSpPr>
          <p:cNvPr id="1174" name="Google Shape;1174;p58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ε-closure(q) to denote the set of all states reachable from q by zero or more ε transitions.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(for the previous NFA)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ε-closure(q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ε-closure(q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ε-closure(q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		ε-closure(q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ε-closure(q) can be extended to sets of states by defining: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ε-closure(P) =      ε-closure(q)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ε-closure({q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ε-closure({q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= {q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1175" name="Google Shape;11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572000"/>
            <a:ext cx="360362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58"/>
          <p:cNvGrpSpPr/>
          <p:nvPr/>
        </p:nvGrpSpPr>
        <p:grpSpPr>
          <a:xfrm>
            <a:off x="5638800" y="4495800"/>
            <a:ext cx="2938462" cy="1638300"/>
            <a:chOff x="1056" y="1152"/>
            <a:chExt cx="3248" cy="1411"/>
          </a:xfrm>
        </p:grpSpPr>
        <p:cxnSp>
          <p:nvCxnSpPr>
            <p:cNvPr id="1177" name="Google Shape;1177;p58"/>
            <p:cNvCxnSpPr/>
            <p:nvPr/>
          </p:nvCxnSpPr>
          <p:spPr>
            <a:xfrm>
              <a:off x="1056" y="22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78" name="Google Shape;1178;p58"/>
            <p:cNvSpPr/>
            <p:nvPr/>
          </p:nvSpPr>
          <p:spPr>
            <a:xfrm>
              <a:off x="1392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179" name="Google Shape;1179;p58"/>
            <p:cNvCxnSpPr/>
            <p:nvPr/>
          </p:nvCxnSpPr>
          <p:spPr>
            <a:xfrm flipH="1" rot="-5400000">
              <a:off x="1577" y="1975"/>
              <a:ext cx="1" cy="275"/>
            </a:xfrm>
            <a:prstGeom prst="curvedConnector3">
              <a:avLst>
                <a:gd fmla="val -4830266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80" name="Google Shape;1180;p58"/>
            <p:cNvCxnSpPr/>
            <p:nvPr/>
          </p:nvCxnSpPr>
          <p:spPr>
            <a:xfrm>
              <a:off x="1776" y="21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81" name="Google Shape;1181;p58"/>
            <p:cNvSpPr txBox="1"/>
            <p:nvPr/>
          </p:nvSpPr>
          <p:spPr>
            <a:xfrm>
              <a:off x="20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182" name="Google Shape;1182;p58"/>
            <p:cNvSpPr txBox="1"/>
            <p:nvPr/>
          </p:nvSpPr>
          <p:spPr>
            <a:xfrm>
              <a:off x="3984" y="16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grpSp>
          <p:nvGrpSpPr>
            <p:cNvPr id="1183" name="Google Shape;1183;p58"/>
            <p:cNvGrpSpPr/>
            <p:nvPr/>
          </p:nvGrpSpPr>
          <p:grpSpPr>
            <a:xfrm>
              <a:off x="3792" y="2064"/>
              <a:ext cx="387" cy="389"/>
              <a:chOff x="755" y="1461"/>
              <a:chExt cx="446" cy="434"/>
            </a:xfrm>
          </p:grpSpPr>
          <p:sp>
            <p:nvSpPr>
              <p:cNvPr id="1184" name="Google Shape;1184;p58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185" name="Google Shape;1185;p58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86" name="Google Shape;1186;p58"/>
            <p:cNvCxnSpPr/>
            <p:nvPr/>
          </p:nvCxnSpPr>
          <p:spPr>
            <a:xfrm rot="10800000">
              <a:off x="1776" y="230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87" name="Google Shape;1187;p58"/>
            <p:cNvSpPr txBox="1"/>
            <p:nvPr/>
          </p:nvSpPr>
          <p:spPr>
            <a:xfrm>
              <a:off x="2102" y="2313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88" name="Google Shape;1188;p58"/>
            <p:cNvSpPr txBox="1"/>
            <p:nvPr/>
          </p:nvSpPr>
          <p:spPr>
            <a:xfrm>
              <a:off x="1488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89" name="Google Shape;1189;p58"/>
            <p:cNvSpPr/>
            <p:nvPr/>
          </p:nvSpPr>
          <p:spPr>
            <a:xfrm>
              <a:off x="2496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190" name="Google Shape;1190;p58"/>
            <p:cNvSpPr txBox="1"/>
            <p:nvPr/>
          </p:nvSpPr>
          <p:spPr>
            <a:xfrm>
              <a:off x="2640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91" name="Google Shape;1191;p58"/>
            <p:cNvSpPr/>
            <p:nvPr/>
          </p:nvSpPr>
          <p:spPr>
            <a:xfrm>
              <a:off x="3744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192" name="Google Shape;1192;p58"/>
            <p:cNvCxnSpPr/>
            <p:nvPr/>
          </p:nvCxnSpPr>
          <p:spPr>
            <a:xfrm flipH="1" rot="-5400000">
              <a:off x="2681" y="1975"/>
              <a:ext cx="1" cy="275"/>
            </a:xfrm>
            <a:prstGeom prst="curvedConnector3">
              <a:avLst>
                <a:gd fmla="val -4830266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3" name="Google Shape;1193;p58"/>
            <p:cNvCxnSpPr/>
            <p:nvPr/>
          </p:nvCxnSpPr>
          <p:spPr>
            <a:xfrm flipH="1" rot="-5400000">
              <a:off x="3977" y="1975"/>
              <a:ext cx="1" cy="275"/>
            </a:xfrm>
            <a:prstGeom prst="curvedConnector3">
              <a:avLst>
                <a:gd fmla="val -4830266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4" name="Google Shape;1194;p58"/>
            <p:cNvCxnSpPr/>
            <p:nvPr/>
          </p:nvCxnSpPr>
          <p:spPr>
            <a:xfrm>
              <a:off x="2880" y="21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5" name="Google Shape;1195;p58"/>
            <p:cNvCxnSpPr/>
            <p:nvPr/>
          </p:nvCxnSpPr>
          <p:spPr>
            <a:xfrm rot="10800000">
              <a:off x="2880" y="230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196" name="Google Shape;1196;p58"/>
            <p:cNvSpPr txBox="1"/>
            <p:nvPr/>
          </p:nvSpPr>
          <p:spPr>
            <a:xfrm>
              <a:off x="32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197" name="Google Shape;1197;p58"/>
            <p:cNvSpPr txBox="1"/>
            <p:nvPr/>
          </p:nvSpPr>
          <p:spPr>
            <a:xfrm>
              <a:off x="3264" y="23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198" name="Google Shape;1198;p58"/>
            <p:cNvCxnSpPr/>
            <p:nvPr/>
          </p:nvCxnSpPr>
          <p:spPr>
            <a:xfrm flipH="1" rot="10800000">
              <a:off x="2880" y="1440"/>
              <a:ext cx="91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99" name="Google Shape;1199;p58"/>
            <p:cNvSpPr txBox="1"/>
            <p:nvPr/>
          </p:nvSpPr>
          <p:spPr>
            <a:xfrm>
              <a:off x="3264" y="14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5" name="Google Shape;1205;p5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 of δ to Strings and Sets of States</a:t>
            </a:r>
            <a:endParaRPr/>
          </a:p>
        </p:txBody>
      </p:sp>
      <p:sp>
        <p:nvSpPr>
          <p:cNvPr id="1206" name="Google Shape;1206;p59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currently have:	δ : (Q x (Σ U {ε}))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want (why?):		δ :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before, we will do this in two steps, which will be slightly different from the book, and we will make use of the following NFA.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07" name="Google Shape;1207;p59"/>
          <p:cNvGrpSpPr/>
          <p:nvPr/>
        </p:nvGrpSpPr>
        <p:grpSpPr>
          <a:xfrm>
            <a:off x="1828800" y="3886200"/>
            <a:ext cx="5156200" cy="2239962"/>
            <a:chOff x="1056" y="1152"/>
            <a:chExt cx="3248" cy="1411"/>
          </a:xfrm>
        </p:grpSpPr>
        <p:cxnSp>
          <p:nvCxnSpPr>
            <p:cNvPr id="1208" name="Google Shape;1208;p59"/>
            <p:cNvCxnSpPr/>
            <p:nvPr/>
          </p:nvCxnSpPr>
          <p:spPr>
            <a:xfrm>
              <a:off x="1056" y="22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09" name="Google Shape;1209;p59"/>
            <p:cNvSpPr/>
            <p:nvPr/>
          </p:nvSpPr>
          <p:spPr>
            <a:xfrm>
              <a:off x="1392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210" name="Google Shape;1210;p59"/>
            <p:cNvCxnSpPr/>
            <p:nvPr/>
          </p:nvCxnSpPr>
          <p:spPr>
            <a:xfrm flipH="1" rot="-5400000">
              <a:off x="1577" y="1975"/>
              <a:ext cx="1" cy="275"/>
            </a:xfrm>
            <a:prstGeom prst="curvedConnector3">
              <a:avLst>
                <a:gd fmla="val -34066984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1" name="Google Shape;1211;p59"/>
            <p:cNvCxnSpPr/>
            <p:nvPr/>
          </p:nvCxnSpPr>
          <p:spPr>
            <a:xfrm>
              <a:off x="1776" y="21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12" name="Google Shape;1212;p59"/>
            <p:cNvSpPr txBox="1"/>
            <p:nvPr/>
          </p:nvSpPr>
          <p:spPr>
            <a:xfrm>
              <a:off x="20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213" name="Google Shape;1213;p59"/>
            <p:cNvSpPr txBox="1"/>
            <p:nvPr/>
          </p:nvSpPr>
          <p:spPr>
            <a:xfrm>
              <a:off x="3984" y="16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grpSp>
          <p:nvGrpSpPr>
            <p:cNvPr id="1214" name="Google Shape;1214;p59"/>
            <p:cNvGrpSpPr/>
            <p:nvPr/>
          </p:nvGrpSpPr>
          <p:grpSpPr>
            <a:xfrm>
              <a:off x="3792" y="2064"/>
              <a:ext cx="387" cy="389"/>
              <a:chOff x="755" y="1461"/>
              <a:chExt cx="446" cy="434"/>
            </a:xfrm>
          </p:grpSpPr>
          <p:sp>
            <p:nvSpPr>
              <p:cNvPr id="1215" name="Google Shape;1215;p59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216" name="Google Shape;1216;p59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17" name="Google Shape;1217;p59"/>
            <p:cNvCxnSpPr/>
            <p:nvPr/>
          </p:nvCxnSpPr>
          <p:spPr>
            <a:xfrm rot="10800000">
              <a:off x="1776" y="230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18" name="Google Shape;1218;p59"/>
            <p:cNvSpPr txBox="1"/>
            <p:nvPr/>
          </p:nvSpPr>
          <p:spPr>
            <a:xfrm>
              <a:off x="2102" y="2313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19" name="Google Shape;1219;p59"/>
            <p:cNvSpPr txBox="1"/>
            <p:nvPr/>
          </p:nvSpPr>
          <p:spPr>
            <a:xfrm>
              <a:off x="1488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2496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221" name="Google Shape;1221;p59"/>
            <p:cNvSpPr txBox="1"/>
            <p:nvPr/>
          </p:nvSpPr>
          <p:spPr>
            <a:xfrm>
              <a:off x="2640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3744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223" name="Google Shape;1223;p59"/>
            <p:cNvCxnSpPr/>
            <p:nvPr/>
          </p:nvCxnSpPr>
          <p:spPr>
            <a:xfrm flipH="1" rot="-5400000">
              <a:off x="2681" y="1975"/>
              <a:ext cx="1" cy="275"/>
            </a:xfrm>
            <a:prstGeom prst="curvedConnector3">
              <a:avLst>
                <a:gd fmla="val -34066984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4" name="Google Shape;1224;p59"/>
            <p:cNvCxnSpPr/>
            <p:nvPr/>
          </p:nvCxnSpPr>
          <p:spPr>
            <a:xfrm flipH="1" rot="-5400000">
              <a:off x="3977" y="1975"/>
              <a:ext cx="1" cy="275"/>
            </a:xfrm>
            <a:prstGeom prst="curvedConnector3">
              <a:avLst>
                <a:gd fmla="val -34066984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5" name="Google Shape;1225;p59"/>
            <p:cNvCxnSpPr/>
            <p:nvPr/>
          </p:nvCxnSpPr>
          <p:spPr>
            <a:xfrm>
              <a:off x="2880" y="21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6" name="Google Shape;1226;p59"/>
            <p:cNvCxnSpPr/>
            <p:nvPr/>
          </p:nvCxnSpPr>
          <p:spPr>
            <a:xfrm rot="10800000">
              <a:off x="2880" y="230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227" name="Google Shape;1227;p59"/>
            <p:cNvSpPr txBox="1"/>
            <p:nvPr/>
          </p:nvSpPr>
          <p:spPr>
            <a:xfrm>
              <a:off x="3216" y="1920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228" name="Google Shape;1228;p59"/>
            <p:cNvSpPr txBox="1"/>
            <p:nvPr/>
          </p:nvSpPr>
          <p:spPr>
            <a:xfrm>
              <a:off x="3264" y="23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229" name="Google Shape;1229;p59"/>
            <p:cNvCxnSpPr/>
            <p:nvPr/>
          </p:nvCxnSpPr>
          <p:spPr>
            <a:xfrm flipH="1" rot="10800000">
              <a:off x="2880" y="1440"/>
              <a:ext cx="91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30" name="Google Shape;1230;p59"/>
            <p:cNvSpPr txBox="1"/>
            <p:nvPr/>
          </p:nvSpPr>
          <p:spPr>
            <a:xfrm>
              <a:off x="3264" y="14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#2: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a	       c	      c	       c	       b	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	       a	      c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	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Accepts those strings that contain 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</a:t>
            </a:r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1295400" y="990600"/>
            <a:ext cx="5765800" cy="1955800"/>
            <a:chOff x="384" y="1065"/>
            <a:chExt cx="3632" cy="1232"/>
          </a:xfrm>
        </p:grpSpPr>
        <p:sp>
          <p:nvSpPr>
            <p:cNvPr id="182" name="Google Shape;182;p6"/>
            <p:cNvSpPr/>
            <p:nvPr/>
          </p:nvSpPr>
          <p:spPr>
            <a:xfrm>
              <a:off x="2064" y="1488"/>
              <a:ext cx="409" cy="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83" name="Google Shape;183;p6"/>
            <p:cNvCxnSpPr/>
            <p:nvPr/>
          </p:nvCxnSpPr>
          <p:spPr>
            <a:xfrm>
              <a:off x="384" y="1658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4" name="Google Shape;184;p6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85" name="Google Shape;185;p6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10825679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86" name="Google Shape;186;p6"/>
            <p:cNvGrpSpPr/>
            <p:nvPr/>
          </p:nvGrpSpPr>
          <p:grpSpPr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187" name="Google Shape;187;p6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188" name="Google Shape;188;p6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90" name="Google Shape;190;p6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20031102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191" name="Google Shape;191;p6"/>
            <p:cNvCxnSpPr/>
            <p:nvPr/>
          </p:nvCxnSpPr>
          <p:spPr>
            <a:xfrm>
              <a:off x="1200" y="168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2" name="Google Shape;192;p6"/>
            <p:cNvCxnSpPr/>
            <p:nvPr/>
          </p:nvCxnSpPr>
          <p:spPr>
            <a:xfrm>
              <a:off x="2448" y="168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3" name="Google Shape;193;p6"/>
            <p:cNvCxnSpPr/>
            <p:nvPr/>
          </p:nvCxnSpPr>
          <p:spPr>
            <a:xfrm flipH="1" rot="-5400000">
              <a:off x="977" y="1673"/>
              <a:ext cx="1" cy="316"/>
            </a:xfrm>
            <a:prstGeom prst="curvedConnector3">
              <a:avLst>
                <a:gd fmla="val -13883186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4" name="Google Shape;194;p6"/>
            <p:cNvCxnSpPr/>
            <p:nvPr/>
          </p:nvCxnSpPr>
          <p:spPr>
            <a:xfrm flipH="1" rot="-5400000">
              <a:off x="2269" y="1666"/>
              <a:ext cx="1" cy="316"/>
            </a:xfrm>
            <a:prstGeom prst="curvedConnector3">
              <a:avLst>
                <a:gd fmla="val -11646889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5" name="Google Shape;195;p6"/>
            <p:cNvCxnSpPr/>
            <p:nvPr/>
          </p:nvCxnSpPr>
          <p:spPr>
            <a:xfrm flipH="1" rot="-5400000">
              <a:off x="2269" y="1378"/>
              <a:ext cx="1" cy="316"/>
            </a:xfrm>
            <a:prstGeom prst="curvedConnector3">
              <a:avLst>
                <a:gd fmla="val -10935610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6" name="Google Shape;196;p6"/>
            <p:cNvSpPr txBox="1"/>
            <p:nvPr/>
          </p:nvSpPr>
          <p:spPr>
            <a:xfrm>
              <a:off x="902" y="1065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864" y="204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2198" y="1113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2246" y="2025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1526" y="1401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870" y="1449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3590" y="1065"/>
              <a:ext cx="4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6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36" name="Google Shape;1236;p60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#1: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δ: (Q x (Σ U {ε}))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(Σ U {ε}))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1)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a) =     δ(q, a) for all subsets R of Q, and symbols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Σ U {ε}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({p},a) =     δ(q, a) by definition of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rule #1 above</a:t>
            </a:r>
            <a:endParaRPr b="0" baseline="30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= δ(p, 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can use δ for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		These now make sense, but previously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		they did not.</a:t>
            </a:r>
            <a:endParaRPr/>
          </a:p>
        </p:txBody>
      </p:sp>
      <p:pic>
        <p:nvPicPr>
          <p:cNvPr id="1237" name="Google Shape;123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57400"/>
            <a:ext cx="3619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505200"/>
            <a:ext cx="392112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4" name="Google Shape;1244;p61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What is 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1) =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= { 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What is 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	=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0" name="Google Shape;1250;p62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#2: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δ: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(Σ U {ε}))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(2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(R,w) – The set of states M could be in after processing string w, having starting from any state in 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Formally: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2)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 ε) = ε-closure(R)		- for any subset R of Q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(R,wa) = ε-closure(δ(δ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(R,w), a))	- for any w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in Σ,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subset R of Q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use δ for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6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6" name="Google Shape;1256;p63"/>
          <p:cNvSpPr txBox="1"/>
          <p:nvPr>
            <p:ph idx="1" type="body"/>
          </p:nvPr>
        </p:nvSpPr>
        <p:spPr>
          <a:xfrm>
            <a:off x="685800" y="228600"/>
            <a:ext cx="8305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 = ε-closure(δ(δ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ε), 0))			By rule #3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ε-closure(δ(ε-closure({q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}), 0))		By rule #2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0))			By ε-closure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0))		By rule #1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U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U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what is the difference?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	- Processes 0 as a single symbol, without ε transitions.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0)	- Processes 0 using as many ε transitions as are possible.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2" name="Google Shape;1262;p64"/>
          <p:cNvSpPr txBox="1"/>
          <p:nvPr>
            <p:ph idx="1" type="body"/>
          </p:nvPr>
        </p:nvSpPr>
        <p:spPr>
          <a:xfrm>
            <a:off x="685800" y="228600"/>
            <a:ext cx="83058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01) = ε-closure(δ(δ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0), 1))			By rule #3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ε-closure(δ({q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}), 1)			Previous slide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 U δ(q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1))		By rule #1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 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U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 U ε-closure({q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U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6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8" name="Google Shape;1268;p65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 for NFA-ε Machines</a:t>
            </a:r>
            <a:endParaRPr/>
          </a:p>
        </p:txBody>
      </p:sp>
      <p:sp>
        <p:nvSpPr>
          <p:cNvPr id="1269" name="Google Shape;1269;p65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be an NFA-ε and let w be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Then w is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iff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w) contains at least one state in F.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 be an NFA-ε. Then the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accepted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 is the set: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L(M) = {w | w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},w) contains at least one state in F}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equivalent definition: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L(M) = {w | w is in Σ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 is accepted by M}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6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5" name="Google Shape;1275;p6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 of NFAs and NFA-εs</a:t>
            </a:r>
            <a:endParaRPr/>
          </a:p>
        </p:txBody>
      </p:sp>
      <p:sp>
        <p:nvSpPr>
          <p:cNvPr id="1276" name="Google Shape;1276;p66"/>
          <p:cNvSpPr txBox="1"/>
          <p:nvPr>
            <p:ph idx="1" type="body"/>
          </p:nvPr>
        </p:nvSpPr>
        <p:spPr>
          <a:xfrm>
            <a:off x="685800" y="15240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NFAs and NFA-ε machines accept the same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languages?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language L that is accepted by a NFA, but not by any NFA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-ε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language L that is accepted by an NFA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-ε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not by any DFA?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 Every NFA is an NFA-ε.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if L is a regular language then there exists an NFA-ε M such that L = L(M).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follows that NFA-ε machines accept all regular languages.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do NFA-ε machines accept more?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6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2" name="Google Shape;1282;p67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1: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M be an NFA.  Then there exists a NFA-ε M’ such that L(M) = L(M’).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NFA is an NFA-ε. Hence, if we let M’ = M, then it follows that L(M’) = L(M).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above is just a formal statement of the observation from the previous slide.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8" name="Google Shape;1288;p68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2: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M be an NFA-ε.  Then there exists a NFA M’ such that L(M) = L(M’).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(sketch)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Let M = (Q, Σ, δ,q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,F) be an NFA-ε.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Define an NFA M’ = (Q, Σ, δ’,q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,F’)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F’ = F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{q} if ε-closure(q) contains at least one state from F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F’ = F otherwise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δ’(q, a) = δ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(q, a)		- for all q in Q and a in 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δ’: (Q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b="0" baseline="30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function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 has the same state set, the same alphabet, and the same start state as 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M’ has no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transitions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4" name="Google Shape;1294;p69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#1: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state set as 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starting state</a:t>
            </a:r>
            <a:endParaRPr/>
          </a:p>
        </p:txBody>
      </p:sp>
      <p:grpSp>
        <p:nvGrpSpPr>
          <p:cNvPr id="1295" name="Google Shape;1295;p69"/>
          <p:cNvGrpSpPr/>
          <p:nvPr/>
        </p:nvGrpSpPr>
        <p:grpSpPr>
          <a:xfrm>
            <a:off x="1600200" y="381000"/>
            <a:ext cx="5156200" cy="2239962"/>
            <a:chOff x="1056" y="1152"/>
            <a:chExt cx="3248" cy="1411"/>
          </a:xfrm>
        </p:grpSpPr>
        <p:cxnSp>
          <p:nvCxnSpPr>
            <p:cNvPr id="1296" name="Google Shape;1296;p69"/>
            <p:cNvCxnSpPr/>
            <p:nvPr/>
          </p:nvCxnSpPr>
          <p:spPr>
            <a:xfrm>
              <a:off x="1056" y="22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97" name="Google Shape;1297;p69"/>
            <p:cNvSpPr/>
            <p:nvPr/>
          </p:nvSpPr>
          <p:spPr>
            <a:xfrm>
              <a:off x="1392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298" name="Google Shape;1298;p69"/>
            <p:cNvCxnSpPr/>
            <p:nvPr/>
          </p:nvCxnSpPr>
          <p:spPr>
            <a:xfrm flipH="1" rot="-5400000">
              <a:off x="1577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99" name="Google Shape;1299;p69"/>
            <p:cNvCxnSpPr/>
            <p:nvPr/>
          </p:nvCxnSpPr>
          <p:spPr>
            <a:xfrm>
              <a:off x="1776" y="21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00" name="Google Shape;1300;p69"/>
            <p:cNvSpPr txBox="1"/>
            <p:nvPr/>
          </p:nvSpPr>
          <p:spPr>
            <a:xfrm>
              <a:off x="2016" y="1920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301" name="Google Shape;1301;p69"/>
            <p:cNvSpPr txBox="1"/>
            <p:nvPr/>
          </p:nvSpPr>
          <p:spPr>
            <a:xfrm>
              <a:off x="3984" y="16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grpSp>
          <p:nvGrpSpPr>
            <p:cNvPr id="1302" name="Google Shape;1302;p69"/>
            <p:cNvGrpSpPr/>
            <p:nvPr/>
          </p:nvGrpSpPr>
          <p:grpSpPr>
            <a:xfrm>
              <a:off x="3792" y="2064"/>
              <a:ext cx="387" cy="389"/>
              <a:chOff x="755" y="1461"/>
              <a:chExt cx="446" cy="434"/>
            </a:xfrm>
          </p:grpSpPr>
          <p:sp>
            <p:nvSpPr>
              <p:cNvPr id="1303" name="Google Shape;1303;p69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04" name="Google Shape;1304;p69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05" name="Google Shape;1305;p69"/>
            <p:cNvCxnSpPr/>
            <p:nvPr/>
          </p:nvCxnSpPr>
          <p:spPr>
            <a:xfrm rot="10800000">
              <a:off x="1776" y="230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06" name="Google Shape;1306;p69"/>
            <p:cNvSpPr txBox="1"/>
            <p:nvPr/>
          </p:nvSpPr>
          <p:spPr>
            <a:xfrm>
              <a:off x="2102" y="2313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07" name="Google Shape;1307;p69"/>
            <p:cNvSpPr txBox="1"/>
            <p:nvPr/>
          </p:nvSpPr>
          <p:spPr>
            <a:xfrm>
              <a:off x="1488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08" name="Google Shape;1308;p69"/>
            <p:cNvSpPr/>
            <p:nvPr/>
          </p:nvSpPr>
          <p:spPr>
            <a:xfrm>
              <a:off x="2496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09" name="Google Shape;1309;p69"/>
            <p:cNvSpPr txBox="1"/>
            <p:nvPr/>
          </p:nvSpPr>
          <p:spPr>
            <a:xfrm>
              <a:off x="2640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10" name="Google Shape;1310;p69"/>
            <p:cNvSpPr/>
            <p:nvPr/>
          </p:nvSpPr>
          <p:spPr>
            <a:xfrm>
              <a:off x="3744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311" name="Google Shape;1311;p69"/>
            <p:cNvCxnSpPr/>
            <p:nvPr/>
          </p:nvCxnSpPr>
          <p:spPr>
            <a:xfrm flipH="1" rot="-5400000">
              <a:off x="2681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2" name="Google Shape;1312;p69"/>
            <p:cNvCxnSpPr/>
            <p:nvPr/>
          </p:nvCxnSpPr>
          <p:spPr>
            <a:xfrm flipH="1" rot="-5400000">
              <a:off x="3977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3" name="Google Shape;1313;p69"/>
            <p:cNvCxnSpPr/>
            <p:nvPr/>
          </p:nvCxnSpPr>
          <p:spPr>
            <a:xfrm>
              <a:off x="2880" y="21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4" name="Google Shape;1314;p69"/>
            <p:cNvCxnSpPr/>
            <p:nvPr/>
          </p:nvCxnSpPr>
          <p:spPr>
            <a:xfrm rot="10800000">
              <a:off x="2880" y="230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15" name="Google Shape;1315;p69"/>
            <p:cNvSpPr txBox="1"/>
            <p:nvPr/>
          </p:nvSpPr>
          <p:spPr>
            <a:xfrm>
              <a:off x="3216" y="1920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316" name="Google Shape;1316;p69"/>
            <p:cNvSpPr txBox="1"/>
            <p:nvPr/>
          </p:nvSpPr>
          <p:spPr>
            <a:xfrm>
              <a:off x="3264" y="23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317" name="Google Shape;1317;p69"/>
            <p:cNvCxnSpPr/>
            <p:nvPr/>
          </p:nvCxnSpPr>
          <p:spPr>
            <a:xfrm flipH="1" rot="10800000">
              <a:off x="2880" y="1440"/>
              <a:ext cx="91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18" name="Google Shape;1318;p69"/>
            <p:cNvSpPr txBox="1"/>
            <p:nvPr/>
          </p:nvSpPr>
          <p:spPr>
            <a:xfrm>
              <a:off x="3264" y="14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grpSp>
        <p:nvGrpSpPr>
          <p:cNvPr id="1319" name="Google Shape;1319;p69"/>
          <p:cNvGrpSpPr/>
          <p:nvPr/>
        </p:nvGrpSpPr>
        <p:grpSpPr>
          <a:xfrm>
            <a:off x="1524000" y="3810000"/>
            <a:ext cx="4957762" cy="2065337"/>
            <a:chOff x="1056" y="2208"/>
            <a:chExt cx="3123" cy="1301"/>
          </a:xfrm>
        </p:grpSpPr>
        <p:cxnSp>
          <p:nvCxnSpPr>
            <p:cNvPr id="1320" name="Google Shape;1320;p69"/>
            <p:cNvCxnSpPr/>
            <p:nvPr/>
          </p:nvCxnSpPr>
          <p:spPr>
            <a:xfrm>
              <a:off x="1056" y="3315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321" name="Google Shape;1321;p69"/>
            <p:cNvGrpSpPr/>
            <p:nvPr/>
          </p:nvGrpSpPr>
          <p:grpSpPr>
            <a:xfrm>
              <a:off x="3792" y="3120"/>
              <a:ext cx="387" cy="389"/>
              <a:chOff x="755" y="1461"/>
              <a:chExt cx="446" cy="434"/>
            </a:xfrm>
          </p:grpSpPr>
          <p:sp>
            <p:nvSpPr>
              <p:cNvPr id="1322" name="Google Shape;1322;p69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23" name="Google Shape;1323;p69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24" name="Google Shape;1324;p69"/>
            <p:cNvSpPr/>
            <p:nvPr/>
          </p:nvSpPr>
          <p:spPr>
            <a:xfrm>
              <a:off x="2592" y="3120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25" name="Google Shape;1325;p69"/>
            <p:cNvSpPr/>
            <p:nvPr/>
          </p:nvSpPr>
          <p:spPr>
            <a:xfrm>
              <a:off x="3744" y="2208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326" name="Google Shape;1326;p69"/>
            <p:cNvSpPr/>
            <p:nvPr/>
          </p:nvSpPr>
          <p:spPr>
            <a:xfrm>
              <a:off x="1392" y="3120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208" name="Google Shape;208;p7"/>
          <p:cNvGrpSpPr/>
          <p:nvPr/>
        </p:nvGrpSpPr>
        <p:grpSpPr>
          <a:xfrm>
            <a:off x="1039812" y="279400"/>
            <a:ext cx="3886200" cy="1314450"/>
            <a:chOff x="384" y="1065"/>
            <a:chExt cx="3632" cy="1232"/>
          </a:xfrm>
        </p:grpSpPr>
        <p:sp>
          <p:nvSpPr>
            <p:cNvPr id="209" name="Google Shape;209;p7"/>
            <p:cNvSpPr/>
            <p:nvPr/>
          </p:nvSpPr>
          <p:spPr>
            <a:xfrm>
              <a:off x="2064" y="1488"/>
              <a:ext cx="409" cy="39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10" name="Google Shape;210;p7"/>
            <p:cNvCxnSpPr/>
            <p:nvPr/>
          </p:nvCxnSpPr>
          <p:spPr>
            <a:xfrm>
              <a:off x="384" y="1658"/>
              <a:ext cx="37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1" name="Google Shape;211;p7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12" name="Google Shape;212;p7"/>
            <p:cNvCxnSpPr/>
            <p:nvPr/>
          </p:nvCxnSpPr>
          <p:spPr>
            <a:xfrm flipH="1" rot="-5400000">
              <a:off x="977" y="1367"/>
              <a:ext cx="1" cy="316"/>
            </a:xfrm>
            <a:prstGeom prst="curvedConnector3">
              <a:avLst>
                <a:gd fmla="val -7199876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213" name="Google Shape;213;p7"/>
            <p:cNvGrpSpPr/>
            <p:nvPr/>
          </p:nvGrpSpPr>
          <p:grpSpPr>
            <a:xfrm>
              <a:off x="3456" y="1440"/>
              <a:ext cx="446" cy="434"/>
              <a:chOff x="755" y="1461"/>
              <a:chExt cx="446" cy="434"/>
            </a:xfrm>
          </p:grpSpPr>
          <p:grpSp>
            <p:nvGrpSpPr>
              <p:cNvPr id="214" name="Google Shape;214;p7"/>
              <p:cNvGrpSpPr/>
              <p:nvPr/>
            </p:nvGrpSpPr>
            <p:grpSpPr>
              <a:xfrm>
                <a:off x="755" y="1461"/>
                <a:ext cx="446" cy="434"/>
                <a:chOff x="755" y="1461"/>
                <a:chExt cx="446" cy="434"/>
              </a:xfrm>
            </p:grpSpPr>
            <p:sp>
              <p:nvSpPr>
                <p:cNvPr id="215" name="Google Shape;215;p7"/>
                <p:cNvSpPr/>
                <p:nvPr/>
              </p:nvSpPr>
              <p:spPr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</a:t>
                  </a:r>
                  <a:r>
                    <a:rPr b="0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  <p:sp>
              <p:nvSpPr>
                <p:cNvPr id="216" name="Google Shape;216;p7"/>
                <p:cNvSpPr/>
                <p:nvPr/>
              </p:nvSpPr>
              <p:spPr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217" name="Google Shape;217;p7"/>
              <p:cNvCxnSpPr/>
              <p:nvPr/>
            </p:nvCxnSpPr>
            <p:spPr>
              <a:xfrm flipH="1" rot="-5400000">
                <a:off x="977" y="1367"/>
                <a:ext cx="1" cy="316"/>
              </a:xfrm>
              <a:prstGeom prst="curvedConnector3">
                <a:avLst>
                  <a:gd fmla="val -23928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cxnSp>
          <p:nvCxnSpPr>
            <p:cNvPr id="218" name="Google Shape;218;p7"/>
            <p:cNvCxnSpPr/>
            <p:nvPr/>
          </p:nvCxnSpPr>
          <p:spPr>
            <a:xfrm>
              <a:off x="1200" y="1680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2448" y="168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0" name="Google Shape;220;p7"/>
            <p:cNvCxnSpPr/>
            <p:nvPr/>
          </p:nvCxnSpPr>
          <p:spPr>
            <a:xfrm flipH="1" rot="-5400000">
              <a:off x="977" y="1673"/>
              <a:ext cx="1" cy="316"/>
            </a:xfrm>
            <a:prstGeom prst="curvedConnector3">
              <a:avLst>
                <a:gd fmla="val -10256166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1" name="Google Shape;221;p7"/>
            <p:cNvCxnSpPr/>
            <p:nvPr/>
          </p:nvCxnSpPr>
          <p:spPr>
            <a:xfrm flipH="1" rot="-5400000">
              <a:off x="2269" y="1666"/>
              <a:ext cx="1" cy="316"/>
            </a:xfrm>
            <a:prstGeom prst="curvedConnector3">
              <a:avLst>
                <a:gd fmla="val -10186231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2" name="Google Shape;222;p7"/>
            <p:cNvCxnSpPr/>
            <p:nvPr/>
          </p:nvCxnSpPr>
          <p:spPr>
            <a:xfrm flipH="1" rot="-5400000">
              <a:off x="2269" y="1378"/>
              <a:ext cx="1" cy="316"/>
            </a:xfrm>
            <a:prstGeom prst="curvedConnector3">
              <a:avLst>
                <a:gd fmla="val -7309773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3" name="Google Shape;223;p7"/>
            <p:cNvSpPr txBox="1"/>
            <p:nvPr/>
          </p:nvSpPr>
          <p:spPr>
            <a:xfrm>
              <a:off x="902" y="1065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864" y="2047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2198" y="1113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2246" y="2025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1526" y="1401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2870" y="1449"/>
              <a:ext cx="18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29" name="Google Shape;229;p7"/>
            <p:cNvSpPr txBox="1"/>
            <p:nvPr/>
          </p:nvSpPr>
          <p:spPr>
            <a:xfrm>
              <a:off x="3590" y="1065"/>
              <a:ext cx="42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a/b/c</a:t>
              </a:r>
              <a:endParaRPr/>
            </a:p>
          </p:txBody>
        </p:sp>
      </p:grpSp>
      <p:sp>
        <p:nvSpPr>
          <p:cNvPr id="230" name="Google Shape;230;p7"/>
          <p:cNvSpPr txBox="1"/>
          <p:nvPr/>
        </p:nvSpPr>
        <p:spPr>
          <a:xfrm>
            <a:off x="152400" y="1676400"/>
            <a:ext cx="7966075" cy="366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Proof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(sketch): that the machine correctly accepts strings with at least two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goes over the length of the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Base: x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string with |x|=0. state will be q0 =&gt; rejected.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hypothesis: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|x|= integer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string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 state q0 (x must have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OR, rejected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 state q1 (x must have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 accepted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 state q2 (x has already with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c’s)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steps: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case for symbol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string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 (|xp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last symbol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1" name="Google Shape;231;p7"/>
          <p:cNvGraphicFramePr/>
          <p:nvPr/>
        </p:nvGraphicFramePr>
        <p:xfrm>
          <a:off x="11430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xc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ends in q0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q0 =&gt;reject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(still zero c =&gt; should reject)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q0 =&gt;reject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(still zero c =&gt; should reject)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 =&gt;reject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(still zero c =&gt; should reject)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ends in q1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 =&gt;reject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(still one c =&gt; should reject)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 =&gt;reject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(still one c =&gt; should reject)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 =&gt;accept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1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(two c  now=&gt; should accept)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ends in q2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 =&gt;accept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(two c  already =&gt; should accept)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 =&gt;accept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(two c  already =&gt; should accept)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 =&gt;accept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(two c  already =&gt; should accept)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2" name="Google Shape;1332;p70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becomes a final state</a:t>
            </a:r>
            <a:endParaRPr/>
          </a:p>
        </p:txBody>
      </p:sp>
      <p:grpSp>
        <p:nvGrpSpPr>
          <p:cNvPr id="1333" name="Google Shape;1333;p70"/>
          <p:cNvGrpSpPr/>
          <p:nvPr/>
        </p:nvGrpSpPr>
        <p:grpSpPr>
          <a:xfrm>
            <a:off x="1600200" y="381000"/>
            <a:ext cx="5156200" cy="2239962"/>
            <a:chOff x="1056" y="1152"/>
            <a:chExt cx="3248" cy="1411"/>
          </a:xfrm>
        </p:grpSpPr>
        <p:cxnSp>
          <p:nvCxnSpPr>
            <p:cNvPr id="1334" name="Google Shape;1334;p70"/>
            <p:cNvCxnSpPr/>
            <p:nvPr/>
          </p:nvCxnSpPr>
          <p:spPr>
            <a:xfrm>
              <a:off x="1056" y="2259"/>
              <a:ext cx="32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5" name="Google Shape;1335;p70"/>
            <p:cNvSpPr/>
            <p:nvPr/>
          </p:nvSpPr>
          <p:spPr>
            <a:xfrm>
              <a:off x="1392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336" name="Google Shape;1336;p70"/>
            <p:cNvCxnSpPr/>
            <p:nvPr/>
          </p:nvCxnSpPr>
          <p:spPr>
            <a:xfrm flipH="1" rot="-5400000">
              <a:off x="1577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7" name="Google Shape;1337;p70"/>
            <p:cNvCxnSpPr/>
            <p:nvPr/>
          </p:nvCxnSpPr>
          <p:spPr>
            <a:xfrm>
              <a:off x="1776" y="21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8" name="Google Shape;1338;p70"/>
            <p:cNvSpPr txBox="1"/>
            <p:nvPr/>
          </p:nvSpPr>
          <p:spPr>
            <a:xfrm>
              <a:off x="2016" y="1920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339" name="Google Shape;1339;p70"/>
            <p:cNvSpPr txBox="1"/>
            <p:nvPr/>
          </p:nvSpPr>
          <p:spPr>
            <a:xfrm>
              <a:off x="3984" y="1680"/>
              <a:ext cx="32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0/1</a:t>
              </a:r>
              <a:endParaRPr/>
            </a:p>
          </p:txBody>
        </p:sp>
        <p:grpSp>
          <p:nvGrpSpPr>
            <p:cNvPr id="1340" name="Google Shape;1340;p70"/>
            <p:cNvGrpSpPr/>
            <p:nvPr/>
          </p:nvGrpSpPr>
          <p:grpSpPr>
            <a:xfrm>
              <a:off x="3792" y="2064"/>
              <a:ext cx="387" cy="389"/>
              <a:chOff x="755" y="1461"/>
              <a:chExt cx="446" cy="434"/>
            </a:xfrm>
          </p:grpSpPr>
          <p:sp>
            <p:nvSpPr>
              <p:cNvPr id="1341" name="Google Shape;1341;p70"/>
              <p:cNvSpPr/>
              <p:nvPr/>
            </p:nvSpPr>
            <p:spPr>
              <a:xfrm>
                <a:off x="793" y="1500"/>
                <a:ext cx="371" cy="356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</a:t>
                </a:r>
                <a:r>
                  <a:rPr b="0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1342" name="Google Shape;1342;p70"/>
              <p:cNvSpPr/>
              <p:nvPr/>
            </p:nvSpPr>
            <p:spPr>
              <a:xfrm>
                <a:off x="755" y="1461"/>
                <a:ext cx="446" cy="43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43" name="Google Shape;1343;p70"/>
            <p:cNvCxnSpPr/>
            <p:nvPr/>
          </p:nvCxnSpPr>
          <p:spPr>
            <a:xfrm rot="10800000">
              <a:off x="1776" y="2304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44" name="Google Shape;1344;p70"/>
            <p:cNvSpPr txBox="1"/>
            <p:nvPr/>
          </p:nvSpPr>
          <p:spPr>
            <a:xfrm>
              <a:off x="2102" y="2313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45" name="Google Shape;1345;p70"/>
            <p:cNvSpPr txBox="1"/>
            <p:nvPr/>
          </p:nvSpPr>
          <p:spPr>
            <a:xfrm>
              <a:off x="1488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46" name="Google Shape;1346;p70"/>
            <p:cNvSpPr/>
            <p:nvPr/>
          </p:nvSpPr>
          <p:spPr>
            <a:xfrm>
              <a:off x="2496" y="2064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47" name="Google Shape;1347;p70"/>
            <p:cNvSpPr txBox="1"/>
            <p:nvPr/>
          </p:nvSpPr>
          <p:spPr>
            <a:xfrm>
              <a:off x="2640" y="168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48" name="Google Shape;1348;p70"/>
            <p:cNvSpPr/>
            <p:nvPr/>
          </p:nvSpPr>
          <p:spPr>
            <a:xfrm>
              <a:off x="3744" y="1152"/>
              <a:ext cx="387" cy="38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1349" name="Google Shape;1349;p70"/>
            <p:cNvCxnSpPr/>
            <p:nvPr/>
          </p:nvCxnSpPr>
          <p:spPr>
            <a:xfrm flipH="1" rot="-5400000">
              <a:off x="2681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50" name="Google Shape;1350;p70"/>
            <p:cNvCxnSpPr/>
            <p:nvPr/>
          </p:nvCxnSpPr>
          <p:spPr>
            <a:xfrm flipH="1" rot="-5400000">
              <a:off x="3977" y="1975"/>
              <a:ext cx="1" cy="275"/>
            </a:xfrm>
            <a:prstGeom prst="curvedConnector3">
              <a:avLst>
                <a:gd fmla="val -11986979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51" name="Google Shape;1351;p70"/>
            <p:cNvCxnSpPr/>
            <p:nvPr/>
          </p:nvCxnSpPr>
          <p:spPr>
            <a:xfrm>
              <a:off x="2880" y="21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52" name="Google Shape;1352;p70"/>
            <p:cNvCxnSpPr/>
            <p:nvPr/>
          </p:nvCxnSpPr>
          <p:spPr>
            <a:xfrm rot="10800000">
              <a:off x="2880" y="2304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53" name="Google Shape;1353;p70"/>
            <p:cNvSpPr txBox="1"/>
            <p:nvPr/>
          </p:nvSpPr>
          <p:spPr>
            <a:xfrm>
              <a:off x="3216" y="1920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ε</a:t>
              </a:r>
              <a:endParaRPr/>
            </a:p>
          </p:txBody>
        </p:sp>
        <p:sp>
          <p:nvSpPr>
            <p:cNvPr id="1354" name="Google Shape;1354;p70"/>
            <p:cNvSpPr txBox="1"/>
            <p:nvPr/>
          </p:nvSpPr>
          <p:spPr>
            <a:xfrm>
              <a:off x="3264" y="2304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1355" name="Google Shape;1355;p70"/>
            <p:cNvCxnSpPr/>
            <p:nvPr/>
          </p:nvCxnSpPr>
          <p:spPr>
            <a:xfrm flipH="1" rot="10800000">
              <a:off x="2880" y="1440"/>
              <a:ext cx="912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3264" y="1488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  <p:cxnSp>
        <p:nvCxnSpPr>
          <p:cNvPr id="1357" name="Google Shape;1357;p70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358" name="Google Shape;1358;p70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359" name="Google Shape;1359;p70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60" name="Google Shape;1360;p70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61" name="Google Shape;1361;p70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62" name="Google Shape;1362;p70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363" name="Google Shape;1363;p70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364" name="Google Shape;1364;p70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65" name="Google Shape;1365;p70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1" name="Google Shape;1371;p71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#3:</a:t>
            </a:r>
            <a:endParaRPr/>
          </a:p>
        </p:txBody>
      </p:sp>
      <p:cxnSp>
        <p:nvCxnSpPr>
          <p:cNvPr id="1372" name="Google Shape;1372;p71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3" name="Google Shape;1373;p71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374" name="Google Shape;1374;p71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5" name="Google Shape;1375;p71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6" name="Google Shape;1376;p71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377" name="Google Shape;1377;p71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378" name="Google Shape;1378;p71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379" name="Google Shape;1379;p71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80" name="Google Shape;1380;p71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381" name="Google Shape;1381;p71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2" name="Google Shape;1382;p71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83" name="Google Shape;1383;p71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84" name="Google Shape;1384;p71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85" name="Google Shape;1385;p71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386" name="Google Shape;1386;p71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387" name="Google Shape;1387;p71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8" name="Google Shape;1388;p71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9" name="Google Shape;1389;p71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0" name="Google Shape;1390;p71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91" name="Google Shape;1391;p71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392" name="Google Shape;1392;p71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393" name="Google Shape;1393;p71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4" name="Google Shape;1394;p71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395" name="Google Shape;1395;p71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396" name="Google Shape;1396;p71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397" name="Google Shape;1397;p71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99" name="Google Shape;1399;p71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00" name="Google Shape;1400;p71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401" name="Google Shape;1401;p71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402" name="Google Shape;1402;p71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04" name="Google Shape;1404;p71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5" name="Google Shape;1405;p71"/>
          <p:cNvSpPr txBox="1"/>
          <p:nvPr/>
        </p:nvSpPr>
        <p:spPr>
          <a:xfrm>
            <a:off x="23622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06" name="Google Shape;1406;p71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7" name="Google Shape;1407;p71"/>
          <p:cNvSpPr txBox="1"/>
          <p:nvPr/>
        </p:nvSpPr>
        <p:spPr>
          <a:xfrm>
            <a:off x="3124200" y="4800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08" name="Google Shape;1408;p71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9" name="Google Shape;1409;p71"/>
          <p:cNvSpPr txBox="1"/>
          <p:nvPr/>
        </p:nvSpPr>
        <p:spPr>
          <a:xfrm>
            <a:off x="3048000" y="5638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7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5" name="Google Shape;1415;p72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#4:</a:t>
            </a:r>
            <a:endParaRPr/>
          </a:p>
        </p:txBody>
      </p:sp>
      <p:cxnSp>
        <p:nvCxnSpPr>
          <p:cNvPr id="1416" name="Google Shape;1416;p72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72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18" name="Google Shape;1418;p72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9" name="Google Shape;1419;p72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0" name="Google Shape;1420;p72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421" name="Google Shape;1421;p72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422" name="Google Shape;1422;p72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423" name="Google Shape;1423;p72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24" name="Google Shape;1424;p72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25" name="Google Shape;1425;p72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6" name="Google Shape;1426;p72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27" name="Google Shape;1427;p72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28" name="Google Shape;1428;p72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29" name="Google Shape;1429;p72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30" name="Google Shape;1430;p72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431" name="Google Shape;1431;p72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2" name="Google Shape;1432;p72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3" name="Google Shape;1433;p72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4" name="Google Shape;1434;p72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35" name="Google Shape;1435;p72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436" name="Google Shape;1436;p72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37" name="Google Shape;1437;p72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8" name="Google Shape;1438;p72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439" name="Google Shape;1439;p72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440" name="Google Shape;1440;p72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441" name="Google Shape;1441;p72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42" name="Google Shape;1442;p72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3" name="Google Shape;1443;p72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44" name="Google Shape;1444;p72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445" name="Google Shape;1445;p72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446" name="Google Shape;1446;p72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47" name="Google Shape;1447;p72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48" name="Google Shape;1448;p72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9" name="Google Shape;1449;p72"/>
          <p:cNvSpPr txBox="1"/>
          <p:nvPr/>
        </p:nvSpPr>
        <p:spPr>
          <a:xfrm>
            <a:off x="2362200" y="4343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450" name="Google Shape;1450;p72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72"/>
          <p:cNvSpPr txBox="1"/>
          <p:nvPr/>
        </p:nvSpPr>
        <p:spPr>
          <a:xfrm>
            <a:off x="3429000" y="4876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452" name="Google Shape;1452;p72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3" name="Google Shape;1453;p72"/>
          <p:cNvSpPr txBox="1"/>
          <p:nvPr/>
        </p:nvSpPr>
        <p:spPr>
          <a:xfrm>
            <a:off x="3048000" y="5638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454" name="Google Shape;1454;p72"/>
          <p:cNvCxnSpPr/>
          <p:nvPr/>
        </p:nvCxnSpPr>
        <p:spPr>
          <a:xfrm flipH="1" rot="10800000">
            <a:off x="2819400" y="3886200"/>
            <a:ext cx="3124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5" name="Google Shape;1455;p72"/>
          <p:cNvSpPr txBox="1"/>
          <p:nvPr/>
        </p:nvSpPr>
        <p:spPr>
          <a:xfrm>
            <a:off x="4114800" y="4191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7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1" name="Google Shape;1461;p73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#5:</a:t>
            </a:r>
            <a:endParaRPr/>
          </a:p>
        </p:txBody>
      </p:sp>
      <p:cxnSp>
        <p:nvCxnSpPr>
          <p:cNvPr id="1462" name="Google Shape;1462;p73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3" name="Google Shape;1463;p73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64" name="Google Shape;1464;p73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5" name="Google Shape;1465;p73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6" name="Google Shape;1466;p73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467" name="Google Shape;1467;p73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468" name="Google Shape;1468;p73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469" name="Google Shape;1469;p73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71" name="Google Shape;1471;p73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2" name="Google Shape;1472;p73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73" name="Google Shape;1473;p73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74" name="Google Shape;1474;p73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75" name="Google Shape;1475;p73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476" name="Google Shape;1476;p73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477" name="Google Shape;1477;p73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8" name="Google Shape;1478;p73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9" name="Google Shape;1479;p73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0" name="Google Shape;1480;p73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481" name="Google Shape;1481;p73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482" name="Google Shape;1482;p73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483" name="Google Shape;1483;p73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4" name="Google Shape;1484;p73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485" name="Google Shape;1485;p73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486" name="Google Shape;1486;p73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487" name="Google Shape;1487;p73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89" name="Google Shape;1489;p73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490" name="Google Shape;1490;p73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491" name="Google Shape;1491;p73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492" name="Google Shape;1492;p73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93" name="Google Shape;1493;p73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494" name="Google Shape;1494;p73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5" name="Google Shape;1495;p73"/>
          <p:cNvSpPr txBox="1"/>
          <p:nvPr/>
        </p:nvSpPr>
        <p:spPr>
          <a:xfrm>
            <a:off x="2362200" y="4343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496" name="Google Shape;1496;p73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7" name="Google Shape;1497;p73"/>
          <p:cNvSpPr txBox="1"/>
          <p:nvPr/>
        </p:nvSpPr>
        <p:spPr>
          <a:xfrm>
            <a:off x="3429000" y="4876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498" name="Google Shape;1498;p73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9" name="Google Shape;1499;p73"/>
          <p:cNvSpPr txBox="1"/>
          <p:nvPr/>
        </p:nvSpPr>
        <p:spPr>
          <a:xfrm>
            <a:off x="3048000" y="5638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00" name="Google Shape;1500;p73"/>
          <p:cNvCxnSpPr/>
          <p:nvPr/>
        </p:nvCxnSpPr>
        <p:spPr>
          <a:xfrm flipH="1" rot="10800000">
            <a:off x="2819400" y="3886200"/>
            <a:ext cx="3124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1" name="Google Shape;1501;p73"/>
          <p:cNvSpPr txBox="1"/>
          <p:nvPr/>
        </p:nvSpPr>
        <p:spPr>
          <a:xfrm>
            <a:off x="4114800" y="4191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02" name="Google Shape;1502;p73"/>
          <p:cNvCxnSpPr/>
          <p:nvPr/>
        </p:nvCxnSpPr>
        <p:spPr>
          <a:xfrm>
            <a:off x="4191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3" name="Google Shape;1503;p73"/>
          <p:cNvSpPr txBox="1"/>
          <p:nvPr/>
        </p:nvSpPr>
        <p:spPr>
          <a:xfrm>
            <a:off x="4495800" y="4495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504" name="Google Shape;1504;p73"/>
          <p:cNvCxnSpPr/>
          <p:nvPr/>
        </p:nvCxnSpPr>
        <p:spPr>
          <a:xfrm>
            <a:off x="4724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5" name="Google Shape;1505;p73"/>
          <p:cNvSpPr txBox="1"/>
          <p:nvPr/>
        </p:nvSpPr>
        <p:spPr>
          <a:xfrm>
            <a:off x="5257800" y="4800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11" name="Google Shape;1511;p74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#6:</a:t>
            </a:r>
            <a:endParaRPr/>
          </a:p>
        </p:txBody>
      </p:sp>
      <p:cxnSp>
        <p:nvCxnSpPr>
          <p:cNvPr id="1512" name="Google Shape;1512;p74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3" name="Google Shape;1513;p74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514" name="Google Shape;1514;p74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5" name="Google Shape;1515;p74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6" name="Google Shape;1516;p74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517" name="Google Shape;1517;p74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518" name="Google Shape;1518;p74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519" name="Google Shape;1519;p74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21" name="Google Shape;1521;p74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2" name="Google Shape;1522;p74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23" name="Google Shape;1523;p74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524" name="Google Shape;1524;p74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25" name="Google Shape;1525;p74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526" name="Google Shape;1526;p74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527" name="Google Shape;1527;p74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28" name="Google Shape;1528;p74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29" name="Google Shape;1529;p74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30" name="Google Shape;1530;p74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531" name="Google Shape;1531;p74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532" name="Google Shape;1532;p74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533" name="Google Shape;1533;p74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34" name="Google Shape;1534;p74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35" name="Google Shape;1535;p74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536" name="Google Shape;1536;p74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537" name="Google Shape;1537;p74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38" name="Google Shape;1538;p74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39" name="Google Shape;1539;p74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40" name="Google Shape;1540;p74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541" name="Google Shape;1541;p74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542" name="Google Shape;1542;p74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43" name="Google Shape;1543;p74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44" name="Google Shape;1544;p74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74"/>
          <p:cNvSpPr txBox="1"/>
          <p:nvPr/>
        </p:nvSpPr>
        <p:spPr>
          <a:xfrm>
            <a:off x="2362200" y="4343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46" name="Google Shape;1546;p74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7" name="Google Shape;1547;p74"/>
          <p:cNvSpPr txBox="1"/>
          <p:nvPr/>
        </p:nvSpPr>
        <p:spPr>
          <a:xfrm>
            <a:off x="3429000" y="4876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48" name="Google Shape;1548;p74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9" name="Google Shape;1549;p74"/>
          <p:cNvSpPr txBox="1"/>
          <p:nvPr/>
        </p:nvSpPr>
        <p:spPr>
          <a:xfrm>
            <a:off x="3048000" y="5638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50" name="Google Shape;1550;p74"/>
          <p:cNvCxnSpPr/>
          <p:nvPr/>
        </p:nvCxnSpPr>
        <p:spPr>
          <a:xfrm flipH="1" rot="10800000">
            <a:off x="2819400" y="3886200"/>
            <a:ext cx="3124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1" name="Google Shape;1551;p74"/>
          <p:cNvSpPr txBox="1"/>
          <p:nvPr/>
        </p:nvSpPr>
        <p:spPr>
          <a:xfrm>
            <a:off x="4114800" y="4191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52" name="Google Shape;1552;p74"/>
          <p:cNvCxnSpPr/>
          <p:nvPr/>
        </p:nvCxnSpPr>
        <p:spPr>
          <a:xfrm>
            <a:off x="4191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3" name="Google Shape;1553;p74"/>
          <p:cNvSpPr txBox="1"/>
          <p:nvPr/>
        </p:nvSpPr>
        <p:spPr>
          <a:xfrm>
            <a:off x="4495800" y="449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54" name="Google Shape;1554;p74"/>
          <p:cNvCxnSpPr/>
          <p:nvPr/>
        </p:nvCxnSpPr>
        <p:spPr>
          <a:xfrm>
            <a:off x="4724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5" name="Google Shape;1555;p74"/>
          <p:cNvSpPr txBox="1"/>
          <p:nvPr/>
        </p:nvSpPr>
        <p:spPr>
          <a:xfrm>
            <a:off x="5257800" y="48006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556" name="Google Shape;1556;p74"/>
          <p:cNvCxnSpPr/>
          <p:nvPr/>
        </p:nvCxnSpPr>
        <p:spPr>
          <a:xfrm rot="10800000">
            <a:off x="2819400" y="533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7" name="Google Shape;1557;p74"/>
          <p:cNvSpPr txBox="1"/>
          <p:nvPr/>
        </p:nvSpPr>
        <p:spPr>
          <a:xfrm>
            <a:off x="3505200" y="5257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58" name="Google Shape;1558;p74"/>
          <p:cNvCxnSpPr/>
          <p:nvPr/>
        </p:nvCxnSpPr>
        <p:spPr>
          <a:xfrm flipH="1" rot="10800000">
            <a:off x="4724400" y="4038600"/>
            <a:ext cx="1371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9" name="Google Shape;1559;p74"/>
          <p:cNvSpPr txBox="1"/>
          <p:nvPr/>
        </p:nvSpPr>
        <p:spPr>
          <a:xfrm>
            <a:off x="56388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5" name="Google Shape;1565;p75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#7:</a:t>
            </a:r>
            <a:endParaRPr/>
          </a:p>
        </p:txBody>
      </p:sp>
      <p:cxnSp>
        <p:nvCxnSpPr>
          <p:cNvPr id="1566" name="Google Shape;1566;p75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67" name="Google Shape;1567;p75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568" name="Google Shape;1568;p75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69" name="Google Shape;1569;p75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0" name="Google Shape;1570;p75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571" name="Google Shape;1571;p75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572" name="Google Shape;1572;p75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573" name="Google Shape;1573;p75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74" name="Google Shape;1574;p75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75" name="Google Shape;1575;p75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6" name="Google Shape;1576;p75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77" name="Google Shape;1577;p75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578" name="Google Shape;1578;p75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79" name="Google Shape;1579;p75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580" name="Google Shape;1580;p75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581" name="Google Shape;1581;p75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2" name="Google Shape;1582;p75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3" name="Google Shape;1583;p75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4" name="Google Shape;1584;p75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585" name="Google Shape;1585;p75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586" name="Google Shape;1586;p75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587" name="Google Shape;1587;p75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88" name="Google Shape;1588;p75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589" name="Google Shape;1589;p75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590" name="Google Shape;1590;p75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591" name="Google Shape;1591;p75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592" name="Google Shape;1592;p75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93" name="Google Shape;1593;p75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4" name="Google Shape;1594;p75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595" name="Google Shape;1595;p75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596" name="Google Shape;1596;p75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597" name="Google Shape;1597;p75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98" name="Google Shape;1598;p75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9" name="Google Shape;1599;p75"/>
          <p:cNvSpPr txBox="1"/>
          <p:nvPr/>
        </p:nvSpPr>
        <p:spPr>
          <a:xfrm>
            <a:off x="2362200" y="4343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00" name="Google Shape;1600;p75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1" name="Google Shape;1601;p75"/>
          <p:cNvSpPr txBox="1"/>
          <p:nvPr/>
        </p:nvSpPr>
        <p:spPr>
          <a:xfrm>
            <a:off x="3429000" y="4876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02" name="Google Shape;1602;p75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3" name="Google Shape;1603;p75"/>
          <p:cNvSpPr txBox="1"/>
          <p:nvPr/>
        </p:nvSpPr>
        <p:spPr>
          <a:xfrm>
            <a:off x="3048000" y="5638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04" name="Google Shape;1604;p75"/>
          <p:cNvCxnSpPr/>
          <p:nvPr/>
        </p:nvCxnSpPr>
        <p:spPr>
          <a:xfrm flipH="1" rot="10800000">
            <a:off x="2819400" y="3886200"/>
            <a:ext cx="3124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5" name="Google Shape;1605;p75"/>
          <p:cNvSpPr txBox="1"/>
          <p:nvPr/>
        </p:nvSpPr>
        <p:spPr>
          <a:xfrm>
            <a:off x="4114800" y="4191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06" name="Google Shape;1606;p75"/>
          <p:cNvCxnSpPr/>
          <p:nvPr/>
        </p:nvCxnSpPr>
        <p:spPr>
          <a:xfrm>
            <a:off x="4191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7" name="Google Shape;1607;p75"/>
          <p:cNvSpPr txBox="1"/>
          <p:nvPr/>
        </p:nvSpPr>
        <p:spPr>
          <a:xfrm>
            <a:off x="4495800" y="449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08" name="Google Shape;1608;p75"/>
          <p:cNvCxnSpPr/>
          <p:nvPr/>
        </p:nvCxnSpPr>
        <p:spPr>
          <a:xfrm>
            <a:off x="4724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9" name="Google Shape;1609;p75"/>
          <p:cNvSpPr txBox="1"/>
          <p:nvPr/>
        </p:nvSpPr>
        <p:spPr>
          <a:xfrm>
            <a:off x="5257800" y="48006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10" name="Google Shape;1610;p75"/>
          <p:cNvCxnSpPr/>
          <p:nvPr/>
        </p:nvCxnSpPr>
        <p:spPr>
          <a:xfrm rot="10800000">
            <a:off x="2819400" y="533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1" name="Google Shape;1611;p75"/>
          <p:cNvSpPr txBox="1"/>
          <p:nvPr/>
        </p:nvSpPr>
        <p:spPr>
          <a:xfrm>
            <a:off x="3505200" y="5257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12" name="Google Shape;1612;p75"/>
          <p:cNvCxnSpPr/>
          <p:nvPr/>
        </p:nvCxnSpPr>
        <p:spPr>
          <a:xfrm flipH="1" rot="10800000">
            <a:off x="4724400" y="4038600"/>
            <a:ext cx="1371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3" name="Google Shape;1613;p75"/>
          <p:cNvSpPr txBox="1"/>
          <p:nvPr/>
        </p:nvSpPr>
        <p:spPr>
          <a:xfrm>
            <a:off x="56388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14" name="Google Shape;1614;p75"/>
          <p:cNvCxnSpPr/>
          <p:nvPr/>
        </p:nvCxnSpPr>
        <p:spPr>
          <a:xfrm>
            <a:off x="609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5" name="Google Shape;1615;p75"/>
          <p:cNvSpPr txBox="1"/>
          <p:nvPr/>
        </p:nvSpPr>
        <p:spPr>
          <a:xfrm>
            <a:off x="6324600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16" name="Google Shape;1616;p75"/>
          <p:cNvSpPr/>
          <p:nvPr/>
        </p:nvSpPr>
        <p:spPr>
          <a:xfrm>
            <a:off x="4170362" y="4999037"/>
            <a:ext cx="511175" cy="50641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2" name="Google Shape;1622;p76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#8:		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[use table of e-closure]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Done!</a:t>
            </a:r>
            <a:endParaRPr/>
          </a:p>
        </p:txBody>
      </p:sp>
      <p:cxnSp>
        <p:nvCxnSpPr>
          <p:cNvPr id="1623" name="Google Shape;1623;p76"/>
          <p:cNvCxnSpPr/>
          <p:nvPr/>
        </p:nvCxnSpPr>
        <p:spPr>
          <a:xfrm>
            <a:off x="1600200" y="21383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4" name="Google Shape;1624;p76"/>
          <p:cNvSpPr/>
          <p:nvPr/>
        </p:nvSpPr>
        <p:spPr>
          <a:xfrm>
            <a:off x="21336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625" name="Google Shape;1625;p76"/>
          <p:cNvCxnSpPr/>
          <p:nvPr/>
        </p:nvCxnSpPr>
        <p:spPr>
          <a:xfrm>
            <a:off x="220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26" name="Google Shape;1626;p76"/>
          <p:cNvCxnSpPr/>
          <p:nvPr/>
        </p:nvCxnSpPr>
        <p:spPr>
          <a:xfrm>
            <a:off x="2743200" y="1981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7" name="Google Shape;1627;p76"/>
          <p:cNvSpPr txBox="1"/>
          <p:nvPr/>
        </p:nvSpPr>
        <p:spPr>
          <a:xfrm>
            <a:off x="3124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628" name="Google Shape;1628;p76"/>
          <p:cNvSpPr txBox="1"/>
          <p:nvPr/>
        </p:nvSpPr>
        <p:spPr>
          <a:xfrm>
            <a:off x="6248400" y="12192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grpSp>
        <p:nvGrpSpPr>
          <p:cNvPr id="1629" name="Google Shape;1629;p76"/>
          <p:cNvGrpSpPr/>
          <p:nvPr/>
        </p:nvGrpSpPr>
        <p:grpSpPr>
          <a:xfrm>
            <a:off x="5943600" y="1828800"/>
            <a:ext cx="614362" cy="617537"/>
            <a:chOff x="755" y="1461"/>
            <a:chExt cx="446" cy="434"/>
          </a:xfrm>
        </p:grpSpPr>
        <p:sp>
          <p:nvSpPr>
            <p:cNvPr id="1630" name="Google Shape;1630;p76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631" name="Google Shape;1631;p76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32" name="Google Shape;1632;p76"/>
          <p:cNvCxnSpPr/>
          <p:nvPr/>
        </p:nvCxnSpPr>
        <p:spPr>
          <a:xfrm rot="10800000">
            <a:off x="2743200" y="220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33" name="Google Shape;1633;p76"/>
          <p:cNvSpPr txBox="1"/>
          <p:nvPr/>
        </p:nvSpPr>
        <p:spPr>
          <a:xfrm>
            <a:off x="3260725" y="2224087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34" name="Google Shape;1634;p76"/>
          <p:cNvSpPr txBox="1"/>
          <p:nvPr/>
        </p:nvSpPr>
        <p:spPr>
          <a:xfrm>
            <a:off x="22860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35" name="Google Shape;1635;p76"/>
          <p:cNvSpPr/>
          <p:nvPr/>
        </p:nvSpPr>
        <p:spPr>
          <a:xfrm>
            <a:off x="3886200" y="18288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36" name="Google Shape;1636;p76"/>
          <p:cNvSpPr txBox="1"/>
          <p:nvPr/>
        </p:nvSpPr>
        <p:spPr>
          <a:xfrm>
            <a:off x="4114800" y="12192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637" name="Google Shape;1637;p76"/>
          <p:cNvSpPr/>
          <p:nvPr/>
        </p:nvSpPr>
        <p:spPr>
          <a:xfrm>
            <a:off x="5867400" y="381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1638" name="Google Shape;1638;p76"/>
          <p:cNvCxnSpPr/>
          <p:nvPr/>
        </p:nvCxnSpPr>
        <p:spPr>
          <a:xfrm>
            <a:off x="39624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39" name="Google Shape;1639;p76"/>
          <p:cNvCxnSpPr/>
          <p:nvPr/>
        </p:nvCxnSpPr>
        <p:spPr>
          <a:xfrm>
            <a:off x="6019800" y="19050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40" name="Google Shape;1640;p76"/>
          <p:cNvCxnSpPr/>
          <p:nvPr/>
        </p:nvCxnSpPr>
        <p:spPr>
          <a:xfrm>
            <a:off x="4495800" y="19812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41" name="Google Shape;1641;p76"/>
          <p:cNvCxnSpPr/>
          <p:nvPr/>
        </p:nvCxnSpPr>
        <p:spPr>
          <a:xfrm rot="10800000">
            <a:off x="4495800" y="22098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642" name="Google Shape;1642;p76"/>
          <p:cNvSpPr txBox="1"/>
          <p:nvPr/>
        </p:nvSpPr>
        <p:spPr>
          <a:xfrm>
            <a:off x="5029200" y="1600200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endParaRPr/>
          </a:p>
        </p:txBody>
      </p:sp>
      <p:sp>
        <p:nvSpPr>
          <p:cNvPr id="1643" name="Google Shape;1643;p76"/>
          <p:cNvSpPr txBox="1"/>
          <p:nvPr/>
        </p:nvSpPr>
        <p:spPr>
          <a:xfrm>
            <a:off x="5105400" y="2209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644" name="Google Shape;1644;p76"/>
          <p:cNvCxnSpPr/>
          <p:nvPr/>
        </p:nvCxnSpPr>
        <p:spPr>
          <a:xfrm flipH="1" rot="10800000">
            <a:off x="4495800" y="838200"/>
            <a:ext cx="14478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45" name="Google Shape;1645;p76"/>
          <p:cNvSpPr txBox="1"/>
          <p:nvPr/>
        </p:nvSpPr>
        <p:spPr>
          <a:xfrm>
            <a:off x="5105400" y="914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46" name="Google Shape;1646;p76"/>
          <p:cNvCxnSpPr/>
          <p:nvPr/>
        </p:nvCxnSpPr>
        <p:spPr>
          <a:xfrm>
            <a:off x="1676400" y="5262562"/>
            <a:ext cx="5111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647" name="Google Shape;1647;p76"/>
          <p:cNvGrpSpPr/>
          <p:nvPr/>
        </p:nvGrpSpPr>
        <p:grpSpPr>
          <a:xfrm>
            <a:off x="6019800" y="4953000"/>
            <a:ext cx="614362" cy="617537"/>
            <a:chOff x="755" y="1461"/>
            <a:chExt cx="446" cy="434"/>
          </a:xfrm>
        </p:grpSpPr>
        <p:sp>
          <p:nvSpPr>
            <p:cNvPr id="1648" name="Google Shape;1648;p76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649" name="Google Shape;1649;p76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50" name="Google Shape;1650;p76"/>
          <p:cNvSpPr/>
          <p:nvPr/>
        </p:nvSpPr>
        <p:spPr>
          <a:xfrm>
            <a:off x="4114800" y="49530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51" name="Google Shape;1651;p76"/>
          <p:cNvSpPr/>
          <p:nvPr/>
        </p:nvSpPr>
        <p:spPr>
          <a:xfrm>
            <a:off x="5943600" y="3505200"/>
            <a:ext cx="614362" cy="61753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grpSp>
        <p:nvGrpSpPr>
          <p:cNvPr id="1652" name="Google Shape;1652;p76"/>
          <p:cNvGrpSpPr/>
          <p:nvPr/>
        </p:nvGrpSpPr>
        <p:grpSpPr>
          <a:xfrm>
            <a:off x="2209800" y="4953000"/>
            <a:ext cx="614362" cy="617537"/>
            <a:chOff x="755" y="1461"/>
            <a:chExt cx="446" cy="434"/>
          </a:xfrm>
        </p:grpSpPr>
        <p:sp>
          <p:nvSpPr>
            <p:cNvPr id="1653" name="Google Shape;1653;p76"/>
            <p:cNvSpPr/>
            <p:nvPr/>
          </p:nvSpPr>
          <p:spPr>
            <a:xfrm>
              <a:off x="793" y="1500"/>
              <a:ext cx="371" cy="35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654" name="Google Shape;1654;p76"/>
            <p:cNvSpPr/>
            <p:nvPr/>
          </p:nvSpPr>
          <p:spPr>
            <a:xfrm>
              <a:off x="755" y="1461"/>
              <a:ext cx="446" cy="4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55" name="Google Shape;1655;p76"/>
          <p:cNvCxnSpPr/>
          <p:nvPr/>
        </p:nvCxnSpPr>
        <p:spPr>
          <a:xfrm>
            <a:off x="228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56" name="Google Shape;1656;p76"/>
          <p:cNvSpPr txBox="1"/>
          <p:nvPr/>
        </p:nvSpPr>
        <p:spPr>
          <a:xfrm>
            <a:off x="2362200" y="43434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57" name="Google Shape;1657;p76"/>
          <p:cNvCxnSpPr/>
          <p:nvPr/>
        </p:nvCxnSpPr>
        <p:spPr>
          <a:xfrm>
            <a:off x="2819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58" name="Google Shape;1658;p76"/>
          <p:cNvSpPr txBox="1"/>
          <p:nvPr/>
        </p:nvSpPr>
        <p:spPr>
          <a:xfrm>
            <a:off x="3429000" y="4876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59" name="Google Shape;1659;p76"/>
          <p:cNvCxnSpPr/>
          <p:nvPr/>
        </p:nvCxnSpPr>
        <p:spPr>
          <a:xfrm>
            <a:off x="2733674" y="5480050"/>
            <a:ext cx="337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0" name="Google Shape;1660;p76"/>
          <p:cNvSpPr txBox="1"/>
          <p:nvPr/>
        </p:nvSpPr>
        <p:spPr>
          <a:xfrm>
            <a:off x="3048000" y="5638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61" name="Google Shape;1661;p76"/>
          <p:cNvCxnSpPr/>
          <p:nvPr/>
        </p:nvCxnSpPr>
        <p:spPr>
          <a:xfrm flipH="1" rot="10800000">
            <a:off x="2819400" y="3886200"/>
            <a:ext cx="3124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2" name="Google Shape;1662;p76"/>
          <p:cNvSpPr txBox="1"/>
          <p:nvPr/>
        </p:nvSpPr>
        <p:spPr>
          <a:xfrm>
            <a:off x="4114800" y="4191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63" name="Google Shape;1663;p76"/>
          <p:cNvCxnSpPr/>
          <p:nvPr/>
        </p:nvCxnSpPr>
        <p:spPr>
          <a:xfrm>
            <a:off x="4191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4" name="Google Shape;1664;p76"/>
          <p:cNvSpPr txBox="1"/>
          <p:nvPr/>
        </p:nvSpPr>
        <p:spPr>
          <a:xfrm>
            <a:off x="4495800" y="44958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65" name="Google Shape;1665;p76"/>
          <p:cNvCxnSpPr/>
          <p:nvPr/>
        </p:nvCxnSpPr>
        <p:spPr>
          <a:xfrm>
            <a:off x="4724400" y="5181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6" name="Google Shape;1666;p76"/>
          <p:cNvSpPr txBox="1"/>
          <p:nvPr/>
        </p:nvSpPr>
        <p:spPr>
          <a:xfrm>
            <a:off x="5257800" y="48006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  <p:cxnSp>
        <p:nvCxnSpPr>
          <p:cNvPr id="1667" name="Google Shape;1667;p76"/>
          <p:cNvCxnSpPr/>
          <p:nvPr/>
        </p:nvCxnSpPr>
        <p:spPr>
          <a:xfrm rot="10800000">
            <a:off x="2819400" y="5334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8" name="Google Shape;1668;p76"/>
          <p:cNvSpPr txBox="1"/>
          <p:nvPr/>
        </p:nvSpPr>
        <p:spPr>
          <a:xfrm>
            <a:off x="3505200" y="52578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69" name="Google Shape;1669;p76"/>
          <p:cNvCxnSpPr/>
          <p:nvPr/>
        </p:nvCxnSpPr>
        <p:spPr>
          <a:xfrm flipH="1" rot="10800000">
            <a:off x="4724400" y="4038600"/>
            <a:ext cx="137160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0" name="Google Shape;1670;p76"/>
          <p:cNvSpPr txBox="1"/>
          <p:nvPr/>
        </p:nvSpPr>
        <p:spPr>
          <a:xfrm>
            <a:off x="56388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1671" name="Google Shape;1671;p76"/>
          <p:cNvCxnSpPr/>
          <p:nvPr/>
        </p:nvCxnSpPr>
        <p:spPr>
          <a:xfrm>
            <a:off x="6096000" y="5029200"/>
            <a:ext cx="436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2" name="Google Shape;1672;p76"/>
          <p:cNvSpPr txBox="1"/>
          <p:nvPr/>
        </p:nvSpPr>
        <p:spPr>
          <a:xfrm>
            <a:off x="6324600" y="4419600"/>
            <a:ext cx="50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0/1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7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8" name="Google Shape;1678;p77"/>
          <p:cNvSpPr txBox="1"/>
          <p:nvPr>
            <p:ph idx="1" type="body"/>
          </p:nvPr>
        </p:nvSpPr>
        <p:spPr>
          <a:xfrm>
            <a:off x="685800" y="228600"/>
            <a:ext cx="77724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L be a language.  Then there exists an NFA M  such that L= L(M) iff there exists an NFA-ε M’ such that L = L(M’).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(if) Suppose there exists an NFA-ε M’ such that L = L(M’).  Then by Lemma 2 there exists an NFA M such that L = L(M).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(only if) Suppose there exists an NFA M such that L = L(M).  Then by Lemma 1 there exists an NFA-ε M’ such that L = L(M’).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Corollary: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NFA-ε machines define the regular languages.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7" name="Google Shape;237;p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Definition of a DFA</a:t>
            </a:r>
            <a:endParaRPr/>
          </a:p>
        </p:txBody>
      </p:sp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685800" y="1828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DFA is a five-tuple: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 = (Q, Σ, δ,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of states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	A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alphabet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initial/starting state, q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	A set of final/accepting states, which is a subset of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	A transition function, which is a total function from Q x Σ to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δ: (Q x Σ) –</a:t>
            </a:r>
            <a:r>
              <a:rPr b="0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	   δ is defined for any q in Q and s in Σ, and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δ(q,s) = q’	   is equal to some state q’ in Q, could be q’=q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Intuitively, δ(q,s) is the state entered by M after reading symbol s while in state q.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9"/>
          <p:cNvSpPr txBox="1"/>
          <p:nvPr>
            <p:ph idx="1" type="body"/>
          </p:nvPr>
        </p:nvSpPr>
        <p:spPr>
          <a:xfrm>
            <a:off x="685800" y="304800"/>
            <a:ext cx="7772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Revisit example #1: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Σ = {0, 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Start state is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{q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δ: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graphicFrame>
        <p:nvGraphicFramePr>
          <p:cNvPr id="245" name="Google Shape;245;p9"/>
          <p:cNvGraphicFramePr/>
          <p:nvPr/>
        </p:nvGraphicFramePr>
        <p:xfrm>
          <a:off x="22860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{906BC65A-4443-497A-9E14-7432B72757D7}</a:tableStyleId>
              </a:tblPr>
              <a:tblGrid>
                <a:gridCol w="952500"/>
                <a:gridCol w="8763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6" name="Google Shape;246;p9"/>
          <p:cNvGrpSpPr/>
          <p:nvPr/>
        </p:nvGrpSpPr>
        <p:grpSpPr>
          <a:xfrm>
            <a:off x="3505200" y="609600"/>
            <a:ext cx="4713287" cy="1844675"/>
            <a:chOff x="1008" y="1305"/>
            <a:chExt cx="3228" cy="1162"/>
          </a:xfrm>
        </p:grpSpPr>
        <p:sp>
          <p:nvSpPr>
            <p:cNvPr id="247" name="Google Shape;247;p9"/>
            <p:cNvSpPr/>
            <p:nvPr/>
          </p:nvSpPr>
          <p:spPr>
            <a:xfrm>
              <a:off x="1536" y="1872"/>
              <a:ext cx="480" cy="4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488" y="1824"/>
              <a:ext cx="576" cy="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120" y="1824"/>
              <a:ext cx="528" cy="4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50" name="Google Shape;250;p9"/>
            <p:cNvCxnSpPr/>
            <p:nvPr/>
          </p:nvCxnSpPr>
          <p:spPr>
            <a:xfrm>
              <a:off x="2064" y="2016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1" name="Google Shape;251;p9"/>
            <p:cNvCxnSpPr/>
            <p:nvPr/>
          </p:nvCxnSpPr>
          <p:spPr>
            <a:xfrm rot="10800000">
              <a:off x="2016" y="2208"/>
              <a:ext cx="11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1008" y="2064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3" name="Google Shape;253;p9"/>
            <p:cNvSpPr txBox="1"/>
            <p:nvPr/>
          </p:nvSpPr>
          <p:spPr>
            <a:xfrm>
              <a:off x="2544" y="1711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2534" y="2217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cxnSp>
          <p:nvCxnSpPr>
            <p:cNvPr id="255" name="Google Shape;255;p9"/>
            <p:cNvCxnSpPr/>
            <p:nvPr/>
          </p:nvCxnSpPr>
          <p:spPr>
            <a:xfrm flipH="1" rot="-5400000">
              <a:off x="1775" y="1697"/>
              <a:ext cx="1" cy="408"/>
            </a:xfrm>
            <a:prstGeom prst="curvedConnector3">
              <a:avLst>
                <a:gd fmla="val -9783501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6" name="Google Shape;256;p9"/>
            <p:cNvSpPr txBox="1"/>
            <p:nvPr/>
          </p:nvSpPr>
          <p:spPr>
            <a:xfrm>
              <a:off x="1718" y="1305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57" name="Google Shape;257;p9"/>
            <p:cNvCxnSpPr/>
            <p:nvPr/>
          </p:nvCxnSpPr>
          <p:spPr>
            <a:xfrm flipH="1" rot="-5400000">
              <a:off x="3401" y="2063"/>
              <a:ext cx="340" cy="1"/>
            </a:xfrm>
            <a:prstGeom prst="curvedConnector5">
              <a:avLst>
                <a:gd fmla="val -285682" name="adj1"/>
                <a:gd fmla="val -496060832" name="adj2"/>
                <a:gd fmla="val -285664" name="adj3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8" name="Google Shape;258;p9"/>
            <p:cNvSpPr txBox="1"/>
            <p:nvPr/>
          </p:nvSpPr>
          <p:spPr>
            <a:xfrm>
              <a:off x="4023" y="1929"/>
              <a:ext cx="21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2001-01-17T14:58:09Z</dcterms:created>
  <dc:creator>FIT</dc:creator>
</cp:coreProperties>
</file>