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1"/>
  </p:notesMasterIdLst>
  <p:sldIdLst>
    <p:sldId id="256" r:id="rId2"/>
    <p:sldId id="257" r:id="rId3"/>
    <p:sldId id="258" r:id="rId4"/>
    <p:sldId id="273" r:id="rId5"/>
    <p:sldId id="274" r:id="rId6"/>
    <p:sldId id="275" r:id="rId7"/>
    <p:sldId id="276" r:id="rId8"/>
    <p:sldId id="277" r:id="rId9"/>
    <p:sldId id="278" r:id="rId10"/>
    <p:sldId id="279" r:id="rId11"/>
    <p:sldId id="280" r:id="rId12"/>
    <p:sldId id="281" r:id="rId13"/>
    <p:sldId id="282" r:id="rId14"/>
    <p:sldId id="283" r:id="rId15"/>
    <p:sldId id="284" r:id="rId16"/>
    <p:sldId id="285" r:id="rId17"/>
    <p:sldId id="286" r:id="rId18"/>
    <p:sldId id="261" r:id="rId19"/>
    <p:sldId id="287" r:id="rId20"/>
    <p:sldId id="288" r:id="rId21"/>
    <p:sldId id="289" r:id="rId22"/>
    <p:sldId id="290" r:id="rId23"/>
    <p:sldId id="291" r:id="rId24"/>
    <p:sldId id="292" r:id="rId25"/>
    <p:sldId id="293" r:id="rId26"/>
    <p:sldId id="294" r:id="rId27"/>
    <p:sldId id="295" r:id="rId28"/>
    <p:sldId id="296" r:id="rId29"/>
    <p:sldId id="297" r:id="rId30"/>
    <p:sldId id="298" r:id="rId31"/>
    <p:sldId id="299" r:id="rId32"/>
    <p:sldId id="300" r:id="rId33"/>
    <p:sldId id="259" r:id="rId34"/>
    <p:sldId id="260" r:id="rId35"/>
    <p:sldId id="301" r:id="rId36"/>
    <p:sldId id="302" r:id="rId37"/>
    <p:sldId id="262" r:id="rId38"/>
    <p:sldId id="303" r:id="rId39"/>
    <p:sldId id="263" r:id="rId40"/>
    <p:sldId id="264" r:id="rId41"/>
    <p:sldId id="304" r:id="rId42"/>
    <p:sldId id="266" r:id="rId43"/>
    <p:sldId id="265" r:id="rId44"/>
    <p:sldId id="267" r:id="rId45"/>
    <p:sldId id="268" r:id="rId46"/>
    <p:sldId id="269" r:id="rId47"/>
    <p:sldId id="270" r:id="rId48"/>
    <p:sldId id="271" r:id="rId49"/>
    <p:sldId id="272"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C80035-B33A-42F2-94AF-FFD39D0F7CB6}" type="datetimeFigureOut">
              <a:rPr lang="en-IN" smtClean="0"/>
              <a:t>04-09-2024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35BE9D-0AA7-4BF5-912A-CB6F7DD1F6E0}" type="slidenum">
              <a:rPr lang="en-IN" smtClean="0"/>
              <a:t>‹#›</a:t>
            </a:fld>
            <a:endParaRPr lang="en-IN"/>
          </a:p>
        </p:txBody>
      </p:sp>
    </p:spTree>
    <p:extLst>
      <p:ext uri="{BB962C8B-B14F-4D97-AF65-F5344CB8AC3E}">
        <p14:creationId xmlns:p14="http://schemas.microsoft.com/office/powerpoint/2010/main" val="29841858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535BE9D-0AA7-4BF5-912A-CB6F7DD1F6E0}" type="slidenum">
              <a:rPr lang="en-IN" smtClean="0"/>
              <a:t>47</a:t>
            </a:fld>
            <a:endParaRPr lang="en-IN"/>
          </a:p>
        </p:txBody>
      </p:sp>
    </p:spTree>
    <p:extLst>
      <p:ext uri="{BB962C8B-B14F-4D97-AF65-F5344CB8AC3E}">
        <p14:creationId xmlns:p14="http://schemas.microsoft.com/office/powerpoint/2010/main" val="20687282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9/4/2024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9/4/2024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9/4/2024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www.geeksforgeeks.org/r-tutoria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rstudio.com/" TargetMode="External"/><Relationship Id="rId2" Type="http://schemas.openxmlformats.org/officeDocument/2006/relationships/hyperlink" Target="https://en.wikipedia.org/wiki/R_(programming_language)"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4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amazon.com/Grammar-Graphics-Statistics-Computing/dp/0387245448" TargetMode="External"/><Relationship Id="rId2" Type="http://schemas.openxmlformats.org/officeDocument/2006/relationships/hyperlink" Target="https://ggplot2.tidyverse.or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tidyverse.or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39D4A-02F3-D5F0-97B3-65C4CB4D4482}"/>
              </a:ext>
            </a:extLst>
          </p:cNvPr>
          <p:cNvSpPr>
            <a:spLocks noGrp="1"/>
          </p:cNvSpPr>
          <p:nvPr>
            <p:ph type="ctrTitle"/>
          </p:nvPr>
        </p:nvSpPr>
        <p:spPr>
          <a:xfrm>
            <a:off x="2688165" y="1913467"/>
            <a:ext cx="6815669" cy="1515533"/>
          </a:xfrm>
        </p:spPr>
        <p:txBody>
          <a:bodyPr/>
          <a:lstStyle/>
          <a:p>
            <a:r>
              <a:rPr lang="en-US" sz="4800" b="1" i="0" u="none" strike="noStrike" baseline="0" dirty="0">
                <a:solidFill>
                  <a:srgbClr val="000000"/>
                </a:solidFill>
                <a:latin typeface="Times New Roman" panose="02020603050405020304" pitchFamily="18" charset="0"/>
              </a:rPr>
              <a:t>Unit- IV Visualization Using Seaborn </a:t>
            </a:r>
            <a:endParaRPr lang="en-IN" sz="4800" b="1" dirty="0"/>
          </a:p>
        </p:txBody>
      </p:sp>
    </p:spTree>
    <p:extLst>
      <p:ext uri="{BB962C8B-B14F-4D97-AF65-F5344CB8AC3E}">
        <p14:creationId xmlns:p14="http://schemas.microsoft.com/office/powerpoint/2010/main" val="3939480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BE891-E2D8-9BE7-95B8-7FD0A1CFC062}"/>
              </a:ext>
            </a:extLst>
          </p:cNvPr>
          <p:cNvSpPr>
            <a:spLocks noGrp="1"/>
          </p:cNvSpPr>
          <p:nvPr>
            <p:ph type="title"/>
          </p:nvPr>
        </p:nvSpPr>
        <p:spPr/>
        <p:txBody>
          <a:bodyPr/>
          <a:lstStyle/>
          <a:p>
            <a:r>
              <a:rPr lang="en-US" dirty="0"/>
              <a:t>How ggplot2 works:</a:t>
            </a:r>
            <a:endParaRPr lang="en-IN" dirty="0"/>
          </a:p>
        </p:txBody>
      </p:sp>
      <p:sp>
        <p:nvSpPr>
          <p:cNvPr id="3" name="Content Placeholder 2">
            <a:extLst>
              <a:ext uri="{FF2B5EF4-FFF2-40B4-BE49-F238E27FC236}">
                <a16:creationId xmlns:a16="http://schemas.microsoft.com/office/drawing/2014/main" id="{E20388A1-E9EF-4940-5902-8A2CD4804F98}"/>
              </a:ext>
            </a:extLst>
          </p:cNvPr>
          <p:cNvSpPr>
            <a:spLocks noGrp="1"/>
          </p:cNvSpPr>
          <p:nvPr>
            <p:ph idx="1"/>
          </p:nvPr>
        </p:nvSpPr>
        <p:spPr/>
        <p:txBody>
          <a:bodyPr/>
          <a:lstStyle/>
          <a:p>
            <a:r>
              <a:rPr lang="en-US" dirty="0"/>
              <a:t>The Grammar of Graphics Stemming from Leland Wilkinson's Grammar of Graphics, building plots with </a:t>
            </a:r>
            <a:r>
              <a:rPr lang="en-US" dirty="0" err="1"/>
              <a:t>ggplot</a:t>
            </a:r>
            <a:r>
              <a:rPr lang="en-US" dirty="0"/>
              <a:t> follows a very structured framework where different components stack upon each other to form our final graph.</a:t>
            </a:r>
          </a:p>
          <a:p>
            <a:endParaRPr lang="en-US" dirty="0"/>
          </a:p>
          <a:p>
            <a:endParaRPr lang="en-IN" dirty="0"/>
          </a:p>
        </p:txBody>
      </p:sp>
      <p:pic>
        <p:nvPicPr>
          <p:cNvPr id="4" name="Picture 3">
            <a:extLst>
              <a:ext uri="{FF2B5EF4-FFF2-40B4-BE49-F238E27FC236}">
                <a16:creationId xmlns:a16="http://schemas.microsoft.com/office/drawing/2014/main" id="{0F5D6A64-5E65-8898-0B6F-DB5F4B1219C8}"/>
              </a:ext>
            </a:extLst>
          </p:cNvPr>
          <p:cNvPicPr>
            <a:picLocks noChangeAspect="1"/>
          </p:cNvPicPr>
          <p:nvPr/>
        </p:nvPicPr>
        <p:blipFill>
          <a:blip r:embed="rId2"/>
          <a:stretch>
            <a:fillRect/>
          </a:stretch>
        </p:blipFill>
        <p:spPr>
          <a:xfrm>
            <a:off x="3241741" y="3755571"/>
            <a:ext cx="6228831" cy="2737304"/>
          </a:xfrm>
          <a:prstGeom prst="rect">
            <a:avLst/>
          </a:prstGeom>
        </p:spPr>
      </p:pic>
    </p:spTree>
    <p:extLst>
      <p:ext uri="{BB962C8B-B14F-4D97-AF65-F5344CB8AC3E}">
        <p14:creationId xmlns:p14="http://schemas.microsoft.com/office/powerpoint/2010/main" val="2653655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3523C3-7A5E-60FF-12E6-73C1E96C6D79}"/>
              </a:ext>
            </a:extLst>
          </p:cNvPr>
          <p:cNvSpPr>
            <a:spLocks noGrp="1"/>
          </p:cNvSpPr>
          <p:nvPr>
            <p:ph idx="1"/>
          </p:nvPr>
        </p:nvSpPr>
        <p:spPr>
          <a:xfrm>
            <a:off x="250370" y="276743"/>
            <a:ext cx="11021009" cy="5676187"/>
          </a:xfrm>
        </p:spPr>
        <p:txBody>
          <a:bodyPr>
            <a:normAutofit fontScale="85000" lnSpcReduction="20000"/>
          </a:bodyPr>
          <a:lstStyle/>
          <a:p>
            <a:pPr marL="0" indent="0" algn="just">
              <a:buNone/>
            </a:pPr>
            <a:r>
              <a:rPr lang="en-US" dirty="0"/>
              <a:t>Moving from most to least essential, the components which make up a graph are:</a:t>
            </a:r>
          </a:p>
          <a:p>
            <a:pPr algn="just"/>
            <a:r>
              <a:rPr lang="en-US" dirty="0"/>
              <a:t>Data: In order to plot something, we need to have the underlying dataset!</a:t>
            </a:r>
          </a:p>
          <a:p>
            <a:pPr algn="just"/>
            <a:r>
              <a:rPr lang="en-US" dirty="0"/>
              <a:t>Aesthetics: Here we specify how we want our data to map onto our plot. Which variable belongs on the x-axis? What about the y-axis? Are we going to convey additional dimensions of data with </a:t>
            </a:r>
            <a:r>
              <a:rPr lang="en-US" dirty="0" err="1"/>
              <a:t>colour</a:t>
            </a:r>
            <a:r>
              <a:rPr lang="en-US" dirty="0"/>
              <a:t>, or shape, or opacity?</a:t>
            </a:r>
          </a:p>
          <a:p>
            <a:pPr algn="just"/>
            <a:r>
              <a:rPr lang="en-US" dirty="0"/>
              <a:t>Scale: When setting scales, we need to allow for easy data </a:t>
            </a:r>
            <a:r>
              <a:rPr lang="en-US" dirty="0" err="1"/>
              <a:t>visualisation</a:t>
            </a:r>
            <a:r>
              <a:rPr lang="en-US" dirty="0"/>
              <a:t>. Most of the time we'll use a linear scale, but can also use other options such as geometric, or logarithmic, if the data is distributed differently and would better suit these transformations.</a:t>
            </a:r>
          </a:p>
          <a:p>
            <a:pPr algn="just"/>
            <a:r>
              <a:rPr lang="en-US" dirty="0"/>
              <a:t>Geometric Objects: These are the way that the data is represented on our graphs (think points, lines, bars, etc..) In </a:t>
            </a:r>
            <a:r>
              <a:rPr lang="en-US" dirty="0" err="1"/>
              <a:t>ggplot</a:t>
            </a:r>
            <a:r>
              <a:rPr lang="en-US" dirty="0"/>
              <a:t>, the name is frequently shortened to geom.</a:t>
            </a:r>
          </a:p>
          <a:p>
            <a:pPr algn="just"/>
            <a:r>
              <a:rPr lang="en-US" dirty="0"/>
              <a:t>Statistics: We also need to think about </a:t>
            </a:r>
            <a:r>
              <a:rPr lang="en-US" dirty="0" err="1"/>
              <a:t>summarising</a:t>
            </a:r>
            <a:r>
              <a:rPr lang="en-US" dirty="0"/>
              <a:t> our data. Sure, we could plot everything if we want to, but often that will leave a resulting graph cluttered and confusing, </a:t>
            </a:r>
            <a:r>
              <a:rPr lang="en-US" dirty="0" err="1"/>
              <a:t>particulary</a:t>
            </a:r>
            <a:r>
              <a:rPr lang="en-US" dirty="0"/>
              <a:t> if we want to compare groups that have some overlap or variance.</a:t>
            </a:r>
          </a:p>
          <a:p>
            <a:pPr algn="just"/>
            <a:r>
              <a:rPr lang="en-US" dirty="0"/>
              <a:t>Facets: Speaking of groups, does </a:t>
            </a:r>
            <a:r>
              <a:rPr lang="en-US" dirty="0" err="1"/>
              <a:t>ti</a:t>
            </a:r>
            <a:r>
              <a:rPr lang="en-US" dirty="0"/>
              <a:t> make </a:t>
            </a:r>
            <a:r>
              <a:rPr lang="en-US" dirty="0" err="1"/>
              <a:t>sens</a:t>
            </a:r>
            <a:r>
              <a:rPr lang="en-US" dirty="0"/>
              <a:t> to plot everything on the one graph, or would smaller subgraphs for data in different categories be a better match?</a:t>
            </a:r>
          </a:p>
          <a:p>
            <a:pPr algn="just"/>
            <a:r>
              <a:rPr lang="en-US" dirty="0"/>
              <a:t>Coordinate System: This has only come up very rarely for me, but </a:t>
            </a:r>
            <a:r>
              <a:rPr lang="en-US" dirty="0" err="1"/>
              <a:t>ggplot</a:t>
            </a:r>
            <a:r>
              <a:rPr lang="en-US" dirty="0"/>
              <a:t> has the capacities to plot onto coordinates that aren't just an x-y plane, for all you pie chart lovers out there.</a:t>
            </a:r>
            <a:endParaRPr lang="en-IN" dirty="0"/>
          </a:p>
        </p:txBody>
      </p:sp>
    </p:spTree>
    <p:extLst>
      <p:ext uri="{BB962C8B-B14F-4D97-AF65-F5344CB8AC3E}">
        <p14:creationId xmlns:p14="http://schemas.microsoft.com/office/powerpoint/2010/main" val="3748553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E6F3E-72F9-3774-F89A-BBE6E843F8E8}"/>
              </a:ext>
            </a:extLst>
          </p:cNvPr>
          <p:cNvSpPr>
            <a:spLocks noGrp="1"/>
          </p:cNvSpPr>
          <p:nvPr>
            <p:ph type="title"/>
          </p:nvPr>
        </p:nvSpPr>
        <p:spPr/>
        <p:txBody>
          <a:bodyPr>
            <a:normAutofit fontScale="90000"/>
          </a:bodyPr>
          <a:lstStyle/>
          <a:p>
            <a:r>
              <a:rPr lang="en-US" dirty="0">
                <a:effectLst/>
              </a:rPr>
              <a:t>In practice, we can put these elements together a little like this:</a:t>
            </a:r>
            <a:endParaRPr lang="en-IN" dirty="0"/>
          </a:p>
        </p:txBody>
      </p:sp>
      <p:pic>
        <p:nvPicPr>
          <p:cNvPr id="4" name="Content Placeholder 3">
            <a:extLst>
              <a:ext uri="{FF2B5EF4-FFF2-40B4-BE49-F238E27FC236}">
                <a16:creationId xmlns:a16="http://schemas.microsoft.com/office/drawing/2014/main" id="{D02AD3CD-3811-C270-E5D0-BC1B665C96B6}"/>
              </a:ext>
            </a:extLst>
          </p:cNvPr>
          <p:cNvPicPr>
            <a:picLocks noGrp="1" noChangeAspect="1"/>
          </p:cNvPicPr>
          <p:nvPr>
            <p:ph idx="1"/>
          </p:nvPr>
        </p:nvPicPr>
        <p:blipFill>
          <a:blip r:embed="rId2"/>
          <a:stretch>
            <a:fillRect/>
          </a:stretch>
        </p:blipFill>
        <p:spPr>
          <a:xfrm>
            <a:off x="867515" y="2481943"/>
            <a:ext cx="10456970" cy="3695020"/>
          </a:xfrm>
          <a:prstGeom prst="rect">
            <a:avLst/>
          </a:prstGeom>
        </p:spPr>
      </p:pic>
    </p:spTree>
    <p:extLst>
      <p:ext uri="{BB962C8B-B14F-4D97-AF65-F5344CB8AC3E}">
        <p14:creationId xmlns:p14="http://schemas.microsoft.com/office/powerpoint/2010/main" val="3078247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A455F5-FE9F-DF84-7D80-5CF2B4FB99AC}"/>
              </a:ext>
            </a:extLst>
          </p:cNvPr>
          <p:cNvSpPr>
            <a:spLocks noGrp="1"/>
          </p:cNvSpPr>
          <p:nvPr>
            <p:ph idx="1"/>
          </p:nvPr>
        </p:nvSpPr>
        <p:spPr>
          <a:xfrm>
            <a:off x="1295401" y="587829"/>
            <a:ext cx="9601196" cy="5288039"/>
          </a:xfrm>
        </p:spPr>
        <p:txBody>
          <a:bodyPr>
            <a:normAutofit/>
          </a:bodyPr>
          <a:lstStyle/>
          <a:p>
            <a:r>
              <a:rPr lang="en-US" dirty="0"/>
              <a:t>Variable Names</a:t>
            </a:r>
          </a:p>
          <a:p>
            <a:r>
              <a:rPr lang="en-US" dirty="0"/>
              <a:t>A variable can have a short name (like x and y) or a more descriptive name (age, </a:t>
            </a:r>
            <a:r>
              <a:rPr lang="en-US" dirty="0" err="1"/>
              <a:t>carname</a:t>
            </a:r>
            <a:r>
              <a:rPr lang="en-US" dirty="0"/>
              <a:t>, </a:t>
            </a:r>
            <a:r>
              <a:rPr lang="en-US" dirty="0" err="1"/>
              <a:t>total_volume</a:t>
            </a:r>
            <a:r>
              <a:rPr lang="en-US" dirty="0"/>
              <a:t>). Rules for R variables are:</a:t>
            </a:r>
          </a:p>
          <a:p>
            <a:r>
              <a:rPr lang="en-US" dirty="0"/>
              <a:t>A variable name must start with a letter and can be a combination of letters, digits, period(.)</a:t>
            </a:r>
          </a:p>
          <a:p>
            <a:r>
              <a:rPr lang="en-US" dirty="0"/>
              <a:t>and underscore(_). If it starts with period(.), it cannot be followed by a digit.</a:t>
            </a:r>
          </a:p>
          <a:p>
            <a:r>
              <a:rPr lang="en-US" dirty="0"/>
              <a:t>A variable name cannot start with a number or underscore (_)</a:t>
            </a:r>
          </a:p>
          <a:p>
            <a:r>
              <a:rPr lang="en-US" dirty="0"/>
              <a:t>Variable names are case-sensitive (age, Age and AGE are three different variables)</a:t>
            </a:r>
          </a:p>
          <a:p>
            <a:r>
              <a:rPr lang="en-US" dirty="0"/>
              <a:t>Reserved words cannot be used as variables (TRUE, FALSE, NULL, if...)</a:t>
            </a:r>
            <a:endParaRPr lang="en-IN" dirty="0"/>
          </a:p>
        </p:txBody>
      </p:sp>
    </p:spTree>
    <p:extLst>
      <p:ext uri="{BB962C8B-B14F-4D97-AF65-F5344CB8AC3E}">
        <p14:creationId xmlns:p14="http://schemas.microsoft.com/office/powerpoint/2010/main" val="20591143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DCDD49-65E6-5641-9438-62612B9D6950}"/>
              </a:ext>
            </a:extLst>
          </p:cNvPr>
          <p:cNvSpPr>
            <a:spLocks noGrp="1"/>
          </p:cNvSpPr>
          <p:nvPr>
            <p:ph idx="1"/>
          </p:nvPr>
        </p:nvSpPr>
        <p:spPr>
          <a:xfrm>
            <a:off x="1295401" y="489857"/>
            <a:ext cx="9601196" cy="5386011"/>
          </a:xfrm>
        </p:spPr>
        <p:txBody>
          <a:bodyPr>
            <a:normAutofit lnSpcReduction="10000"/>
          </a:bodyPr>
          <a:lstStyle/>
          <a:p>
            <a:r>
              <a:rPr lang="en-IN" b="0" i="0" dirty="0">
                <a:solidFill>
                  <a:srgbClr val="008000"/>
                </a:solidFill>
                <a:effectLst/>
                <a:highlight>
                  <a:srgbClr val="FFFFFF"/>
                </a:highlight>
                <a:latin typeface="Consolas" panose="020B0609020204030204" pitchFamily="49" charset="0"/>
              </a:rPr>
              <a:t># Legal variable names:</a:t>
            </a:r>
            <a:br>
              <a:rPr lang="en-IN" b="0" i="0" dirty="0">
                <a:solidFill>
                  <a:srgbClr val="008000"/>
                </a:solidFill>
                <a:effectLst/>
                <a:highlight>
                  <a:srgbClr val="FFFFFF"/>
                </a:highlight>
                <a:latin typeface="Consolas" panose="020B0609020204030204" pitchFamily="49" charset="0"/>
              </a:rPr>
            </a:br>
            <a:r>
              <a:rPr lang="en-IN" b="0" i="0" dirty="0" err="1">
                <a:solidFill>
                  <a:srgbClr val="000000"/>
                </a:solidFill>
                <a:effectLst/>
                <a:highlight>
                  <a:srgbClr val="FFFFFF"/>
                </a:highlight>
                <a:latin typeface="Consolas" panose="020B0609020204030204" pitchFamily="49" charset="0"/>
              </a:rPr>
              <a:t>myvar</a:t>
            </a:r>
            <a:r>
              <a:rPr lang="en-IN" b="0" i="0" dirty="0">
                <a:solidFill>
                  <a:srgbClr val="000000"/>
                </a:solidFill>
                <a:effectLst/>
                <a:highlight>
                  <a:srgbClr val="FFFFFF"/>
                </a:highlight>
                <a:latin typeface="Consolas" panose="020B0609020204030204" pitchFamily="49" charset="0"/>
              </a:rPr>
              <a:t> &lt;- </a:t>
            </a:r>
            <a:r>
              <a:rPr lang="en-IN" b="0" i="0" dirty="0">
                <a:solidFill>
                  <a:srgbClr val="A52A2A"/>
                </a:solidFill>
                <a:effectLst/>
                <a:highlight>
                  <a:srgbClr val="FFFFFF"/>
                </a:highlight>
                <a:latin typeface="Consolas" panose="020B0609020204030204" pitchFamily="49" charset="0"/>
              </a:rPr>
              <a:t>"John"</a:t>
            </a:r>
            <a:br>
              <a:rPr lang="en-IN" dirty="0"/>
            </a:br>
            <a:r>
              <a:rPr lang="en-IN" b="0" i="0" dirty="0" err="1">
                <a:solidFill>
                  <a:srgbClr val="000000"/>
                </a:solidFill>
                <a:effectLst/>
                <a:highlight>
                  <a:srgbClr val="FFFFFF"/>
                </a:highlight>
                <a:latin typeface="Consolas" panose="020B0609020204030204" pitchFamily="49" charset="0"/>
              </a:rPr>
              <a:t>my_var</a:t>
            </a:r>
            <a:r>
              <a:rPr lang="en-IN" b="0" i="0" dirty="0">
                <a:solidFill>
                  <a:srgbClr val="000000"/>
                </a:solidFill>
                <a:effectLst/>
                <a:highlight>
                  <a:srgbClr val="FFFFFF"/>
                </a:highlight>
                <a:latin typeface="Consolas" panose="020B0609020204030204" pitchFamily="49" charset="0"/>
              </a:rPr>
              <a:t> &lt;- </a:t>
            </a:r>
            <a:r>
              <a:rPr lang="en-IN" b="0" i="0" dirty="0">
                <a:solidFill>
                  <a:srgbClr val="A52A2A"/>
                </a:solidFill>
                <a:effectLst/>
                <a:highlight>
                  <a:srgbClr val="FFFFFF"/>
                </a:highlight>
                <a:latin typeface="Consolas" panose="020B0609020204030204" pitchFamily="49" charset="0"/>
              </a:rPr>
              <a:t>"John"</a:t>
            </a:r>
            <a:br>
              <a:rPr lang="en-IN" dirty="0"/>
            </a:br>
            <a:r>
              <a:rPr lang="en-IN" b="0" i="0" dirty="0" err="1">
                <a:solidFill>
                  <a:srgbClr val="000000"/>
                </a:solidFill>
                <a:effectLst/>
                <a:highlight>
                  <a:srgbClr val="FFFFFF"/>
                </a:highlight>
                <a:latin typeface="Consolas" panose="020B0609020204030204" pitchFamily="49" charset="0"/>
              </a:rPr>
              <a:t>myVar</a:t>
            </a:r>
            <a:r>
              <a:rPr lang="en-IN" b="0" i="0" dirty="0">
                <a:solidFill>
                  <a:srgbClr val="000000"/>
                </a:solidFill>
                <a:effectLst/>
                <a:highlight>
                  <a:srgbClr val="FFFFFF"/>
                </a:highlight>
                <a:latin typeface="Consolas" panose="020B0609020204030204" pitchFamily="49" charset="0"/>
              </a:rPr>
              <a:t> &lt;- </a:t>
            </a:r>
            <a:r>
              <a:rPr lang="en-IN" b="0" i="0" dirty="0">
                <a:solidFill>
                  <a:srgbClr val="A52A2A"/>
                </a:solidFill>
                <a:effectLst/>
                <a:highlight>
                  <a:srgbClr val="FFFFFF"/>
                </a:highlight>
                <a:latin typeface="Consolas" panose="020B0609020204030204" pitchFamily="49" charset="0"/>
              </a:rPr>
              <a:t>"John"</a:t>
            </a:r>
            <a:br>
              <a:rPr lang="en-IN" dirty="0"/>
            </a:br>
            <a:r>
              <a:rPr lang="en-IN" b="0" i="0" dirty="0">
                <a:solidFill>
                  <a:srgbClr val="000000"/>
                </a:solidFill>
                <a:effectLst/>
                <a:highlight>
                  <a:srgbClr val="FFFFFF"/>
                </a:highlight>
                <a:latin typeface="Consolas" panose="020B0609020204030204" pitchFamily="49" charset="0"/>
              </a:rPr>
              <a:t>MYVAR &lt;- </a:t>
            </a:r>
            <a:r>
              <a:rPr lang="en-IN" b="0" i="0" dirty="0">
                <a:solidFill>
                  <a:srgbClr val="A52A2A"/>
                </a:solidFill>
                <a:effectLst/>
                <a:highlight>
                  <a:srgbClr val="FFFFFF"/>
                </a:highlight>
                <a:latin typeface="Consolas" panose="020B0609020204030204" pitchFamily="49" charset="0"/>
              </a:rPr>
              <a:t>"John"</a:t>
            </a:r>
            <a:br>
              <a:rPr lang="en-IN" dirty="0"/>
            </a:br>
            <a:r>
              <a:rPr lang="en-IN" b="0" i="0" dirty="0">
                <a:solidFill>
                  <a:srgbClr val="000000"/>
                </a:solidFill>
                <a:effectLst/>
                <a:highlight>
                  <a:srgbClr val="FFFFFF"/>
                </a:highlight>
                <a:latin typeface="Consolas" panose="020B0609020204030204" pitchFamily="49" charset="0"/>
              </a:rPr>
              <a:t>myvar2 &lt;- </a:t>
            </a:r>
            <a:r>
              <a:rPr lang="en-IN" b="0" i="0" dirty="0">
                <a:solidFill>
                  <a:srgbClr val="A52A2A"/>
                </a:solidFill>
                <a:effectLst/>
                <a:highlight>
                  <a:srgbClr val="FFFFFF"/>
                </a:highlight>
                <a:latin typeface="Consolas" panose="020B0609020204030204" pitchFamily="49" charset="0"/>
              </a:rPr>
              <a:t>"John"</a:t>
            </a:r>
            <a:br>
              <a:rPr lang="en-IN" dirty="0"/>
            </a:br>
            <a:r>
              <a:rPr lang="en-IN" b="0" i="0" dirty="0">
                <a:solidFill>
                  <a:srgbClr val="000000"/>
                </a:solidFill>
                <a:effectLst/>
                <a:highlight>
                  <a:srgbClr val="FFFFFF"/>
                </a:highlight>
                <a:latin typeface="Consolas" panose="020B0609020204030204" pitchFamily="49" charset="0"/>
              </a:rPr>
              <a:t>.</a:t>
            </a:r>
            <a:r>
              <a:rPr lang="en-IN" b="0" i="0" dirty="0" err="1">
                <a:solidFill>
                  <a:srgbClr val="000000"/>
                </a:solidFill>
                <a:effectLst/>
                <a:highlight>
                  <a:srgbClr val="FFFFFF"/>
                </a:highlight>
                <a:latin typeface="Consolas" panose="020B0609020204030204" pitchFamily="49" charset="0"/>
              </a:rPr>
              <a:t>myvar</a:t>
            </a:r>
            <a:r>
              <a:rPr lang="en-IN" b="0" i="0" dirty="0">
                <a:solidFill>
                  <a:srgbClr val="000000"/>
                </a:solidFill>
                <a:effectLst/>
                <a:highlight>
                  <a:srgbClr val="FFFFFF"/>
                </a:highlight>
                <a:latin typeface="Consolas" panose="020B0609020204030204" pitchFamily="49" charset="0"/>
              </a:rPr>
              <a:t> &lt;- </a:t>
            </a:r>
            <a:r>
              <a:rPr lang="en-IN" b="0" i="0" dirty="0">
                <a:solidFill>
                  <a:srgbClr val="A52A2A"/>
                </a:solidFill>
                <a:effectLst/>
                <a:highlight>
                  <a:srgbClr val="FFFFFF"/>
                </a:highlight>
                <a:latin typeface="Consolas" panose="020B0609020204030204" pitchFamily="49" charset="0"/>
              </a:rPr>
              <a:t>"John"</a:t>
            </a:r>
            <a:br>
              <a:rPr lang="en-IN" dirty="0"/>
            </a:br>
            <a:br>
              <a:rPr lang="en-IN" dirty="0"/>
            </a:br>
            <a:r>
              <a:rPr lang="en-IN" b="0" i="0" dirty="0">
                <a:solidFill>
                  <a:srgbClr val="008000"/>
                </a:solidFill>
                <a:effectLst/>
                <a:highlight>
                  <a:srgbClr val="FFFFFF"/>
                </a:highlight>
                <a:latin typeface="Consolas" panose="020B0609020204030204" pitchFamily="49" charset="0"/>
              </a:rPr>
              <a:t># Illegal variable names:</a:t>
            </a:r>
            <a:br>
              <a:rPr lang="en-IN" b="0" i="0" dirty="0">
                <a:solidFill>
                  <a:srgbClr val="008000"/>
                </a:solidFill>
                <a:effectLst/>
                <a:highlight>
                  <a:srgbClr val="FFFFFF"/>
                </a:highlight>
                <a:latin typeface="Consolas" panose="020B0609020204030204" pitchFamily="49" charset="0"/>
              </a:rPr>
            </a:br>
            <a:r>
              <a:rPr lang="en-IN" b="0" i="0" dirty="0">
                <a:solidFill>
                  <a:srgbClr val="000000"/>
                </a:solidFill>
                <a:effectLst/>
                <a:highlight>
                  <a:srgbClr val="FFFFFF"/>
                </a:highlight>
                <a:latin typeface="Consolas" panose="020B0609020204030204" pitchFamily="49" charset="0"/>
              </a:rPr>
              <a:t>2myvar &lt;- </a:t>
            </a:r>
            <a:r>
              <a:rPr lang="en-IN" b="0" i="0" dirty="0">
                <a:solidFill>
                  <a:srgbClr val="A52A2A"/>
                </a:solidFill>
                <a:effectLst/>
                <a:highlight>
                  <a:srgbClr val="FFFFFF"/>
                </a:highlight>
                <a:latin typeface="Consolas" panose="020B0609020204030204" pitchFamily="49" charset="0"/>
              </a:rPr>
              <a:t>"John"</a:t>
            </a:r>
            <a:br>
              <a:rPr lang="en-IN" dirty="0"/>
            </a:br>
            <a:r>
              <a:rPr lang="en-IN" b="0" i="0" dirty="0">
                <a:solidFill>
                  <a:srgbClr val="000000"/>
                </a:solidFill>
                <a:effectLst/>
                <a:highlight>
                  <a:srgbClr val="FFFFFF"/>
                </a:highlight>
                <a:latin typeface="Consolas" panose="020B0609020204030204" pitchFamily="49" charset="0"/>
              </a:rPr>
              <a:t>my-var &lt;- </a:t>
            </a:r>
            <a:r>
              <a:rPr lang="en-IN" b="0" i="0" dirty="0">
                <a:solidFill>
                  <a:srgbClr val="A52A2A"/>
                </a:solidFill>
                <a:effectLst/>
                <a:highlight>
                  <a:srgbClr val="FFFFFF"/>
                </a:highlight>
                <a:latin typeface="Consolas" panose="020B0609020204030204" pitchFamily="49" charset="0"/>
              </a:rPr>
              <a:t>"John"</a:t>
            </a:r>
            <a:br>
              <a:rPr lang="en-IN" dirty="0"/>
            </a:br>
            <a:r>
              <a:rPr lang="en-IN" b="0" i="0" dirty="0">
                <a:solidFill>
                  <a:srgbClr val="000000"/>
                </a:solidFill>
                <a:effectLst/>
                <a:highlight>
                  <a:srgbClr val="FFFFFF"/>
                </a:highlight>
                <a:latin typeface="Consolas" panose="020B0609020204030204" pitchFamily="49" charset="0"/>
              </a:rPr>
              <a:t>my var &lt;- </a:t>
            </a:r>
            <a:r>
              <a:rPr lang="en-IN" b="0" i="0" dirty="0">
                <a:solidFill>
                  <a:srgbClr val="A52A2A"/>
                </a:solidFill>
                <a:effectLst/>
                <a:highlight>
                  <a:srgbClr val="FFFFFF"/>
                </a:highlight>
                <a:latin typeface="Consolas" panose="020B0609020204030204" pitchFamily="49" charset="0"/>
              </a:rPr>
              <a:t>"John"</a:t>
            </a:r>
            <a:br>
              <a:rPr lang="en-IN" dirty="0"/>
            </a:br>
            <a:r>
              <a:rPr lang="en-IN" b="0" i="0" dirty="0">
                <a:solidFill>
                  <a:srgbClr val="000000"/>
                </a:solidFill>
                <a:effectLst/>
                <a:highlight>
                  <a:srgbClr val="FFFFFF"/>
                </a:highlight>
                <a:latin typeface="Consolas" panose="020B0609020204030204" pitchFamily="49" charset="0"/>
              </a:rPr>
              <a:t>_</a:t>
            </a:r>
            <a:r>
              <a:rPr lang="en-IN" b="0" i="0" dirty="0" err="1">
                <a:solidFill>
                  <a:srgbClr val="000000"/>
                </a:solidFill>
                <a:effectLst/>
                <a:highlight>
                  <a:srgbClr val="FFFFFF"/>
                </a:highlight>
                <a:latin typeface="Consolas" panose="020B0609020204030204" pitchFamily="49" charset="0"/>
              </a:rPr>
              <a:t>my_var</a:t>
            </a:r>
            <a:r>
              <a:rPr lang="en-IN" b="0" i="0" dirty="0">
                <a:solidFill>
                  <a:srgbClr val="000000"/>
                </a:solidFill>
                <a:effectLst/>
                <a:highlight>
                  <a:srgbClr val="FFFFFF"/>
                </a:highlight>
                <a:latin typeface="Consolas" panose="020B0609020204030204" pitchFamily="49" charset="0"/>
              </a:rPr>
              <a:t> &lt;- </a:t>
            </a:r>
            <a:r>
              <a:rPr lang="en-IN" b="0" i="0" dirty="0">
                <a:solidFill>
                  <a:srgbClr val="A52A2A"/>
                </a:solidFill>
                <a:effectLst/>
                <a:highlight>
                  <a:srgbClr val="FFFFFF"/>
                </a:highlight>
                <a:latin typeface="Consolas" panose="020B0609020204030204" pitchFamily="49" charset="0"/>
              </a:rPr>
              <a:t>"John"</a:t>
            </a:r>
            <a:br>
              <a:rPr lang="en-IN" dirty="0"/>
            </a:br>
            <a:r>
              <a:rPr lang="en-IN" b="0" i="0" dirty="0" err="1">
                <a:solidFill>
                  <a:srgbClr val="000000"/>
                </a:solidFill>
                <a:effectLst/>
                <a:highlight>
                  <a:srgbClr val="FFFFFF"/>
                </a:highlight>
                <a:latin typeface="Consolas" panose="020B0609020204030204" pitchFamily="49" charset="0"/>
              </a:rPr>
              <a:t>my_v@ar</a:t>
            </a:r>
            <a:r>
              <a:rPr lang="en-IN" b="0" i="0" dirty="0">
                <a:solidFill>
                  <a:srgbClr val="000000"/>
                </a:solidFill>
                <a:effectLst/>
                <a:highlight>
                  <a:srgbClr val="FFFFFF"/>
                </a:highlight>
                <a:latin typeface="Consolas" panose="020B0609020204030204" pitchFamily="49" charset="0"/>
              </a:rPr>
              <a:t> &lt;- </a:t>
            </a:r>
            <a:r>
              <a:rPr lang="en-IN" b="0" i="0" dirty="0">
                <a:solidFill>
                  <a:srgbClr val="A52A2A"/>
                </a:solidFill>
                <a:effectLst/>
                <a:highlight>
                  <a:srgbClr val="FFFFFF"/>
                </a:highlight>
                <a:latin typeface="Consolas" panose="020B0609020204030204" pitchFamily="49" charset="0"/>
              </a:rPr>
              <a:t>"John"</a:t>
            </a:r>
            <a:br>
              <a:rPr lang="en-IN" dirty="0"/>
            </a:br>
            <a:r>
              <a:rPr lang="en-IN" b="0" i="0" dirty="0">
                <a:solidFill>
                  <a:srgbClr val="000000"/>
                </a:solidFill>
                <a:effectLst/>
                <a:highlight>
                  <a:srgbClr val="FFFFFF"/>
                </a:highlight>
                <a:latin typeface="Consolas" panose="020B0609020204030204" pitchFamily="49" charset="0"/>
              </a:rPr>
              <a:t>TRUE &lt;- </a:t>
            </a:r>
            <a:r>
              <a:rPr lang="en-IN" b="0" i="0" dirty="0">
                <a:solidFill>
                  <a:srgbClr val="A52A2A"/>
                </a:solidFill>
                <a:effectLst/>
                <a:highlight>
                  <a:srgbClr val="FFFFFF"/>
                </a:highlight>
                <a:latin typeface="Consolas" panose="020B0609020204030204" pitchFamily="49" charset="0"/>
              </a:rPr>
              <a:t>"John"</a:t>
            </a:r>
            <a:endParaRPr lang="en-IN" dirty="0"/>
          </a:p>
        </p:txBody>
      </p:sp>
    </p:spTree>
    <p:extLst>
      <p:ext uri="{BB962C8B-B14F-4D97-AF65-F5344CB8AC3E}">
        <p14:creationId xmlns:p14="http://schemas.microsoft.com/office/powerpoint/2010/main" val="30106602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23A9E8-DD02-CD26-6A9A-4C48AE0C4336}"/>
              </a:ext>
            </a:extLst>
          </p:cNvPr>
          <p:cNvSpPr>
            <a:spLocks noGrp="1"/>
          </p:cNvSpPr>
          <p:nvPr>
            <p:ph idx="1"/>
          </p:nvPr>
        </p:nvSpPr>
        <p:spPr>
          <a:xfrm>
            <a:off x="1295401" y="849086"/>
            <a:ext cx="9601196" cy="5026782"/>
          </a:xfrm>
        </p:spPr>
        <p:txBody>
          <a:bodyPr>
            <a:normAutofit/>
          </a:bodyPr>
          <a:lstStyle/>
          <a:p>
            <a:r>
              <a:rPr lang="en-US" dirty="0"/>
              <a:t>Basic Data Types</a:t>
            </a:r>
          </a:p>
          <a:p>
            <a:r>
              <a:rPr lang="en-US" dirty="0"/>
              <a:t>Basic data types in R can be divided into the following types:</a:t>
            </a:r>
          </a:p>
          <a:p>
            <a:endParaRPr lang="en-US" dirty="0"/>
          </a:p>
          <a:p>
            <a:r>
              <a:rPr lang="en-US" dirty="0"/>
              <a:t>numeric - (10.5, 55, 787)</a:t>
            </a:r>
          </a:p>
          <a:p>
            <a:r>
              <a:rPr lang="en-US" dirty="0"/>
              <a:t>integer - (1L, 55L, 100L, where the letter "L" declares this as an integer)</a:t>
            </a:r>
          </a:p>
          <a:p>
            <a:r>
              <a:rPr lang="en-US" dirty="0"/>
              <a:t>complex - (9 + 3i, where "</a:t>
            </a:r>
            <a:r>
              <a:rPr lang="en-US" dirty="0" err="1"/>
              <a:t>i</a:t>
            </a:r>
            <a:r>
              <a:rPr lang="en-US" dirty="0"/>
              <a:t>" is the imaginary part)</a:t>
            </a:r>
          </a:p>
          <a:p>
            <a:r>
              <a:rPr lang="en-US" dirty="0"/>
              <a:t>character (a.k.a. string) - ("k", "R is exciting", "FALSE", "11.5")</a:t>
            </a:r>
          </a:p>
          <a:p>
            <a:r>
              <a:rPr lang="en-US" dirty="0"/>
              <a:t>logical (a.k.a. </a:t>
            </a:r>
            <a:r>
              <a:rPr lang="en-US" dirty="0" err="1"/>
              <a:t>boolean</a:t>
            </a:r>
            <a:r>
              <a:rPr lang="en-US" dirty="0"/>
              <a:t>) - (TRUE or FALSE)</a:t>
            </a:r>
            <a:endParaRPr lang="en-IN" dirty="0"/>
          </a:p>
        </p:txBody>
      </p:sp>
    </p:spTree>
    <p:extLst>
      <p:ext uri="{BB962C8B-B14F-4D97-AF65-F5344CB8AC3E}">
        <p14:creationId xmlns:p14="http://schemas.microsoft.com/office/powerpoint/2010/main" val="11521339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AB89D6-9277-104C-6823-5354D93ED7D1}"/>
              </a:ext>
            </a:extLst>
          </p:cNvPr>
          <p:cNvSpPr>
            <a:spLocks noGrp="1"/>
          </p:cNvSpPr>
          <p:nvPr>
            <p:ph idx="1"/>
          </p:nvPr>
        </p:nvSpPr>
        <p:spPr>
          <a:xfrm>
            <a:off x="1295400" y="555171"/>
            <a:ext cx="9720943" cy="5606143"/>
          </a:xfrm>
        </p:spPr>
        <p:txBody>
          <a:bodyPr>
            <a:normAutofit fontScale="85000" lnSpcReduction="20000"/>
          </a:bodyPr>
          <a:lstStyle/>
          <a:p>
            <a:pPr marL="0" indent="0">
              <a:buNone/>
            </a:pPr>
            <a:r>
              <a:rPr lang="en-US" dirty="0"/>
              <a:t># numeric </a:t>
            </a:r>
          </a:p>
          <a:p>
            <a:pPr marL="0" indent="0">
              <a:buNone/>
            </a:pPr>
            <a:r>
              <a:rPr lang="en-US" dirty="0"/>
              <a:t>x &lt;- 10.5 </a:t>
            </a:r>
          </a:p>
          <a:p>
            <a:pPr marL="0" indent="0">
              <a:buNone/>
            </a:pPr>
            <a:r>
              <a:rPr lang="en-US" dirty="0"/>
              <a:t>print(class(x))</a:t>
            </a:r>
          </a:p>
          <a:p>
            <a:pPr marL="0" indent="0">
              <a:buNone/>
            </a:pPr>
            <a:r>
              <a:rPr lang="en-US" dirty="0"/>
              <a:t># integer </a:t>
            </a:r>
          </a:p>
          <a:p>
            <a:pPr marL="0" indent="0">
              <a:buNone/>
            </a:pPr>
            <a:r>
              <a:rPr lang="en-US" dirty="0"/>
              <a:t>x &lt;- 1000L</a:t>
            </a:r>
          </a:p>
          <a:p>
            <a:pPr marL="0" indent="0">
              <a:buNone/>
            </a:pPr>
            <a:r>
              <a:rPr lang="en-US" dirty="0"/>
              <a:t>print(class(x))</a:t>
            </a:r>
          </a:p>
          <a:p>
            <a:pPr marL="0" indent="0">
              <a:buNone/>
            </a:pPr>
            <a:r>
              <a:rPr lang="en-US" dirty="0"/>
              <a:t># complex </a:t>
            </a:r>
          </a:p>
          <a:p>
            <a:pPr marL="0" indent="0">
              <a:buNone/>
            </a:pPr>
            <a:r>
              <a:rPr lang="en-US" dirty="0"/>
              <a:t>x &lt;- 9i + 3print(class(x))</a:t>
            </a:r>
          </a:p>
          <a:p>
            <a:pPr marL="0" indent="0">
              <a:buNone/>
            </a:pPr>
            <a:r>
              <a:rPr lang="en-US" dirty="0"/>
              <a:t># character/ string </a:t>
            </a:r>
          </a:p>
          <a:p>
            <a:pPr marL="0" indent="0">
              <a:buNone/>
            </a:pPr>
            <a:r>
              <a:rPr lang="en-US" dirty="0"/>
              <a:t>x &lt;- "R is exciting“</a:t>
            </a:r>
          </a:p>
          <a:p>
            <a:pPr marL="0" indent="0">
              <a:buNone/>
            </a:pPr>
            <a:r>
              <a:rPr lang="en-US" dirty="0"/>
              <a:t>print(class(x))</a:t>
            </a:r>
          </a:p>
          <a:p>
            <a:pPr marL="0" indent="0">
              <a:buNone/>
            </a:pPr>
            <a:r>
              <a:rPr lang="en-US" dirty="0"/>
              <a:t># logical/Boolean</a:t>
            </a:r>
          </a:p>
          <a:p>
            <a:pPr marL="0" indent="0">
              <a:buNone/>
            </a:pPr>
            <a:r>
              <a:rPr lang="en-US" dirty="0"/>
              <a:t>x &lt;- TRUE</a:t>
            </a:r>
          </a:p>
          <a:p>
            <a:pPr marL="0" indent="0">
              <a:buNone/>
            </a:pPr>
            <a:r>
              <a:rPr lang="en-US" dirty="0"/>
              <a:t>print(class(x))</a:t>
            </a:r>
            <a:endParaRPr lang="en-IN" dirty="0"/>
          </a:p>
        </p:txBody>
      </p:sp>
    </p:spTree>
    <p:extLst>
      <p:ext uri="{BB962C8B-B14F-4D97-AF65-F5344CB8AC3E}">
        <p14:creationId xmlns:p14="http://schemas.microsoft.com/office/powerpoint/2010/main" val="36517448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B8434-D8BC-C112-7CC8-3A2C79CC6DD2}"/>
              </a:ext>
            </a:extLst>
          </p:cNvPr>
          <p:cNvSpPr>
            <a:spLocks noGrp="1"/>
          </p:cNvSpPr>
          <p:nvPr>
            <p:ph type="title"/>
          </p:nvPr>
        </p:nvSpPr>
        <p:spPr/>
        <p:txBody>
          <a:bodyPr>
            <a:normAutofit fontScale="90000"/>
          </a:bodyPr>
          <a:lstStyle/>
          <a:p>
            <a:r>
              <a:rPr lang="en-IN" b="0" i="0" dirty="0">
                <a:solidFill>
                  <a:srgbClr val="000000"/>
                </a:solidFill>
                <a:effectLst/>
                <a:latin typeface="Segoe UI" panose="020B0502040204020203" pitchFamily="34" charset="0"/>
              </a:rPr>
              <a:t>R Data Structures</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AC63450C-5821-8E04-504B-1D63F5F7B77B}"/>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31034722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E1B24-7021-CC8A-F141-B5B785C3BAAF}"/>
              </a:ext>
            </a:extLst>
          </p:cNvPr>
          <p:cNvSpPr>
            <a:spLocks noGrp="1"/>
          </p:cNvSpPr>
          <p:nvPr>
            <p:ph type="title"/>
          </p:nvPr>
        </p:nvSpPr>
        <p:spPr/>
        <p:txBody>
          <a:bodyPr/>
          <a:lstStyle/>
          <a:p>
            <a:r>
              <a:rPr lang="en-IN" dirty="0"/>
              <a:t>Vectors in R Programming</a:t>
            </a:r>
          </a:p>
        </p:txBody>
      </p:sp>
      <p:sp>
        <p:nvSpPr>
          <p:cNvPr id="3" name="Content Placeholder 2">
            <a:extLst>
              <a:ext uri="{FF2B5EF4-FFF2-40B4-BE49-F238E27FC236}">
                <a16:creationId xmlns:a16="http://schemas.microsoft.com/office/drawing/2014/main" id="{A7E28082-32E7-A474-81E1-C07344ED8C21}"/>
              </a:ext>
            </a:extLst>
          </p:cNvPr>
          <p:cNvSpPr>
            <a:spLocks noGrp="1"/>
          </p:cNvSpPr>
          <p:nvPr>
            <p:ph idx="1"/>
          </p:nvPr>
        </p:nvSpPr>
        <p:spPr/>
        <p:txBody>
          <a:bodyPr/>
          <a:lstStyle/>
          <a:p>
            <a:r>
              <a:rPr lang="en-US" dirty="0"/>
              <a:t>In R, a vector is one of the most basic data structures. It is a sequence of elements that are all of the same type. Vectors can contain numeric, character, logical, or other types of data.</a:t>
            </a:r>
            <a:endParaRPr lang="en-IN" dirty="0"/>
          </a:p>
        </p:txBody>
      </p:sp>
    </p:spTree>
    <p:extLst>
      <p:ext uri="{BB962C8B-B14F-4D97-AF65-F5344CB8AC3E}">
        <p14:creationId xmlns:p14="http://schemas.microsoft.com/office/powerpoint/2010/main" val="9221117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58757-2B84-3DD0-727D-E52BB91580E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10BA7D0-6DCA-917F-FFD7-6D97DB880EE2}"/>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F0D63941-1DA7-A57C-0F6E-74CFD3FCA8A8}"/>
              </a:ext>
            </a:extLst>
          </p:cNvPr>
          <p:cNvPicPr>
            <a:picLocks noChangeAspect="1"/>
          </p:cNvPicPr>
          <p:nvPr/>
        </p:nvPicPr>
        <p:blipFill>
          <a:blip r:embed="rId2"/>
          <a:stretch>
            <a:fillRect/>
          </a:stretch>
        </p:blipFill>
        <p:spPr>
          <a:xfrm>
            <a:off x="979714" y="566058"/>
            <a:ext cx="9916883" cy="5649686"/>
          </a:xfrm>
          <a:prstGeom prst="rect">
            <a:avLst/>
          </a:prstGeom>
        </p:spPr>
      </p:pic>
    </p:spTree>
    <p:extLst>
      <p:ext uri="{BB962C8B-B14F-4D97-AF65-F5344CB8AC3E}">
        <p14:creationId xmlns:p14="http://schemas.microsoft.com/office/powerpoint/2010/main" val="3704149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076F7-2789-294F-BB86-EC8EB83C4F02}"/>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A6498BAF-DDAC-8DF5-01B5-6FDE998D442B}"/>
              </a:ext>
            </a:extLst>
          </p:cNvPr>
          <p:cNvSpPr>
            <a:spLocks noGrp="1"/>
          </p:cNvSpPr>
          <p:nvPr>
            <p:ph idx="1"/>
          </p:nvPr>
        </p:nvSpPr>
        <p:spPr/>
        <p:txBody>
          <a:bodyPr/>
          <a:lstStyle/>
          <a:p>
            <a:r>
              <a:rPr lang="en-US" dirty="0"/>
              <a:t>Seaborn is a powerful Python library built on top of Matplotlib that provides a high-level interface for creating informative and attractive statistical graphics. </a:t>
            </a:r>
          </a:p>
          <a:p>
            <a:r>
              <a:rPr lang="en-US" dirty="0"/>
              <a:t>It simplifies the process of creating complex visualizations and integrates well with pandas </a:t>
            </a:r>
            <a:r>
              <a:rPr lang="en-US" dirty="0" err="1"/>
              <a:t>DataFrames</a:t>
            </a:r>
            <a:r>
              <a:rPr lang="en-US" dirty="0"/>
              <a:t>.</a:t>
            </a:r>
            <a:endParaRPr lang="en-IN" dirty="0"/>
          </a:p>
        </p:txBody>
      </p:sp>
    </p:spTree>
    <p:extLst>
      <p:ext uri="{BB962C8B-B14F-4D97-AF65-F5344CB8AC3E}">
        <p14:creationId xmlns:p14="http://schemas.microsoft.com/office/powerpoint/2010/main" val="14303047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1A75EB-C9C1-8B98-5769-80E3C635DA6C}"/>
              </a:ext>
            </a:extLst>
          </p:cNvPr>
          <p:cNvSpPr>
            <a:spLocks noGrp="1"/>
          </p:cNvSpPr>
          <p:nvPr>
            <p:ph idx="1"/>
          </p:nvPr>
        </p:nvSpPr>
        <p:spPr>
          <a:xfrm>
            <a:off x="707572" y="642257"/>
            <a:ext cx="10657114" cy="5486400"/>
          </a:xfrm>
        </p:spPr>
        <p:txBody>
          <a:bodyPr>
            <a:normAutofit fontScale="85000" lnSpcReduction="20000"/>
          </a:bodyPr>
          <a:lstStyle/>
          <a:p>
            <a:r>
              <a:rPr lang="en-US" dirty="0"/>
              <a:t>Lists</a:t>
            </a:r>
          </a:p>
          <a:p>
            <a:r>
              <a:rPr lang="en-US" dirty="0"/>
              <a:t>A list in R can contain many different data types inside it. A list is a collection of data which is ordered and changeable.</a:t>
            </a:r>
          </a:p>
          <a:p>
            <a:endParaRPr lang="en-US" dirty="0"/>
          </a:p>
          <a:p>
            <a:r>
              <a:rPr lang="en-US" dirty="0"/>
              <a:t>To create a list, use the list() function:</a:t>
            </a:r>
          </a:p>
          <a:p>
            <a:r>
              <a:rPr lang="en-IN" dirty="0"/>
              <a:t>list1&lt;-list("Ram",1L,98.54)</a:t>
            </a:r>
          </a:p>
          <a:p>
            <a:pPr marL="0" indent="0">
              <a:buNone/>
            </a:pPr>
            <a:r>
              <a:rPr lang="en-IN" dirty="0"/>
              <a:t>print(list1)</a:t>
            </a:r>
          </a:p>
          <a:p>
            <a:pPr marL="0" indent="0">
              <a:buNone/>
            </a:pPr>
            <a:r>
              <a:rPr lang="en-IN" dirty="0"/>
              <a:t>print(list1[2])</a:t>
            </a:r>
          </a:p>
          <a:p>
            <a:pPr marL="0" indent="0">
              <a:buNone/>
            </a:pPr>
            <a:r>
              <a:rPr lang="en-IN" dirty="0"/>
              <a:t>list1[1]&lt;-"Rajesh“</a:t>
            </a:r>
          </a:p>
          <a:p>
            <a:pPr marL="0" indent="0">
              <a:buNone/>
            </a:pPr>
            <a:r>
              <a:rPr lang="en-IN" dirty="0"/>
              <a:t>print(list1)</a:t>
            </a:r>
          </a:p>
          <a:p>
            <a:pPr marL="0" indent="0">
              <a:buNone/>
            </a:pPr>
            <a:r>
              <a:rPr lang="en-IN" dirty="0"/>
              <a:t>list1&lt;-append(list1,"Ramesh")</a:t>
            </a:r>
          </a:p>
          <a:p>
            <a:pPr marL="0" indent="0">
              <a:buNone/>
            </a:pPr>
            <a:r>
              <a:rPr lang="en-IN" dirty="0"/>
              <a:t>print(list1)</a:t>
            </a:r>
          </a:p>
          <a:p>
            <a:pPr marL="0" indent="0">
              <a:buNone/>
            </a:pPr>
            <a:r>
              <a:rPr lang="en-IN" dirty="0"/>
              <a:t>print(append(list1,"Ramesh",after=1))</a:t>
            </a:r>
          </a:p>
          <a:p>
            <a:pPr marL="0" indent="0">
              <a:buNone/>
            </a:pPr>
            <a:r>
              <a:rPr lang="en-IN" dirty="0"/>
              <a:t>print(list1)</a:t>
            </a:r>
          </a:p>
        </p:txBody>
      </p:sp>
    </p:spTree>
    <p:extLst>
      <p:ext uri="{BB962C8B-B14F-4D97-AF65-F5344CB8AC3E}">
        <p14:creationId xmlns:p14="http://schemas.microsoft.com/office/powerpoint/2010/main" val="33806750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ACF4C-1FFA-99BA-944C-FC679E20D6C0}"/>
              </a:ext>
            </a:extLst>
          </p:cNvPr>
          <p:cNvSpPr>
            <a:spLocks noGrp="1"/>
          </p:cNvSpPr>
          <p:nvPr>
            <p:ph type="title"/>
          </p:nvPr>
        </p:nvSpPr>
        <p:spPr>
          <a:xfrm>
            <a:off x="1208316" y="720876"/>
            <a:ext cx="9601196" cy="672496"/>
          </a:xfrm>
        </p:spPr>
        <p:txBody>
          <a:bodyPr>
            <a:normAutofit fontScale="90000"/>
          </a:bodyPr>
          <a:lstStyle/>
          <a:p>
            <a:r>
              <a:rPr lang="en-IN" b="0" i="0" dirty="0">
                <a:solidFill>
                  <a:srgbClr val="000000"/>
                </a:solidFill>
                <a:effectLst/>
                <a:highlight>
                  <a:srgbClr val="FFFFFF"/>
                </a:highlight>
                <a:latin typeface="Segoe UI" panose="020B0502040204020203" pitchFamily="34" charset="0"/>
              </a:rPr>
              <a:t>R Matrices</a:t>
            </a:r>
            <a:endParaRPr lang="en-IN" dirty="0"/>
          </a:p>
        </p:txBody>
      </p:sp>
      <p:sp>
        <p:nvSpPr>
          <p:cNvPr id="3" name="Content Placeholder 2">
            <a:extLst>
              <a:ext uri="{FF2B5EF4-FFF2-40B4-BE49-F238E27FC236}">
                <a16:creationId xmlns:a16="http://schemas.microsoft.com/office/drawing/2014/main" id="{CCD0ACBB-EACF-7EA8-D0F1-EDA5650C4163}"/>
              </a:ext>
            </a:extLst>
          </p:cNvPr>
          <p:cNvSpPr>
            <a:spLocks noGrp="1"/>
          </p:cNvSpPr>
          <p:nvPr>
            <p:ph idx="1"/>
          </p:nvPr>
        </p:nvSpPr>
        <p:spPr>
          <a:xfrm>
            <a:off x="1295401" y="1393372"/>
            <a:ext cx="10091056" cy="4474028"/>
          </a:xfrm>
        </p:spPr>
        <p:txBody>
          <a:bodyPr/>
          <a:lstStyle/>
          <a:p>
            <a:r>
              <a:rPr lang="en-US" dirty="0"/>
              <a:t>A matrix is a two dimensional data set with columns and rows.</a:t>
            </a:r>
          </a:p>
          <a:p>
            <a:endParaRPr lang="en-US" dirty="0"/>
          </a:p>
          <a:p>
            <a:r>
              <a:rPr lang="en-US" dirty="0"/>
              <a:t>A column is a vertical representation of data, while a row is a horizontal representation of data.</a:t>
            </a:r>
          </a:p>
          <a:p>
            <a:endParaRPr lang="en-US" dirty="0"/>
          </a:p>
          <a:p>
            <a:r>
              <a:rPr lang="en-US" dirty="0"/>
              <a:t>A matrix can be created with the matrix() function. Specify the </a:t>
            </a:r>
            <a:r>
              <a:rPr lang="en-US" dirty="0" err="1"/>
              <a:t>nrow</a:t>
            </a:r>
            <a:r>
              <a:rPr lang="en-US" dirty="0"/>
              <a:t> and </a:t>
            </a:r>
            <a:r>
              <a:rPr lang="en-US" dirty="0" err="1"/>
              <a:t>ncol</a:t>
            </a:r>
            <a:r>
              <a:rPr lang="en-US" dirty="0"/>
              <a:t> parameters to get the amount of rows and columns:</a:t>
            </a:r>
            <a:endParaRPr lang="en-IN" dirty="0"/>
          </a:p>
        </p:txBody>
      </p:sp>
    </p:spTree>
    <p:extLst>
      <p:ext uri="{BB962C8B-B14F-4D97-AF65-F5344CB8AC3E}">
        <p14:creationId xmlns:p14="http://schemas.microsoft.com/office/powerpoint/2010/main" val="28647809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BBF4F-FCCD-3665-78C1-FA3305DDA30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DCD499A-484D-0141-B324-1AA37DB5081D}"/>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C47B8A8B-5211-36C9-FEA3-0F958B9C1292}"/>
              </a:ext>
            </a:extLst>
          </p:cNvPr>
          <p:cNvPicPr>
            <a:picLocks noChangeAspect="1"/>
          </p:cNvPicPr>
          <p:nvPr/>
        </p:nvPicPr>
        <p:blipFill>
          <a:blip r:embed="rId2"/>
          <a:stretch>
            <a:fillRect/>
          </a:stretch>
        </p:blipFill>
        <p:spPr>
          <a:xfrm>
            <a:off x="1197429" y="982133"/>
            <a:ext cx="9601196" cy="4893736"/>
          </a:xfrm>
          <a:prstGeom prst="rect">
            <a:avLst/>
          </a:prstGeom>
        </p:spPr>
      </p:pic>
    </p:spTree>
    <p:extLst>
      <p:ext uri="{BB962C8B-B14F-4D97-AF65-F5344CB8AC3E}">
        <p14:creationId xmlns:p14="http://schemas.microsoft.com/office/powerpoint/2010/main" val="25971587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B95F9-858C-34E2-DFE7-06B7FB663757}"/>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A1C613BB-2FC1-4216-ADE9-FD80792B8E80}"/>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9434B6EB-A22B-5C8F-534C-74D4F71660DD}"/>
              </a:ext>
            </a:extLst>
          </p:cNvPr>
          <p:cNvPicPr>
            <a:picLocks noChangeAspect="1"/>
          </p:cNvPicPr>
          <p:nvPr/>
        </p:nvPicPr>
        <p:blipFill>
          <a:blip r:embed="rId2"/>
          <a:stretch>
            <a:fillRect/>
          </a:stretch>
        </p:blipFill>
        <p:spPr>
          <a:xfrm>
            <a:off x="1143000" y="620486"/>
            <a:ext cx="9601196" cy="5660571"/>
          </a:xfrm>
          <a:prstGeom prst="rect">
            <a:avLst/>
          </a:prstGeom>
        </p:spPr>
      </p:pic>
    </p:spTree>
    <p:extLst>
      <p:ext uri="{BB962C8B-B14F-4D97-AF65-F5344CB8AC3E}">
        <p14:creationId xmlns:p14="http://schemas.microsoft.com/office/powerpoint/2010/main" val="12943556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8C10C-6F75-2C1F-43B8-63894752E631}"/>
              </a:ext>
            </a:extLst>
          </p:cNvPr>
          <p:cNvSpPr>
            <a:spLocks noGrp="1"/>
          </p:cNvSpPr>
          <p:nvPr>
            <p:ph type="title"/>
          </p:nvPr>
        </p:nvSpPr>
        <p:spPr/>
        <p:txBody>
          <a:bodyPr>
            <a:normAutofit fontScale="90000"/>
          </a:bodyPr>
          <a:lstStyle/>
          <a:p>
            <a:r>
              <a:rPr lang="en-IN" b="0" i="0" dirty="0">
                <a:solidFill>
                  <a:srgbClr val="000000"/>
                </a:solidFill>
                <a:effectLst/>
                <a:highlight>
                  <a:srgbClr val="FFFFFF"/>
                </a:highlight>
                <a:latin typeface="Segoe UI" panose="020B0502040204020203" pitchFamily="34" charset="0"/>
              </a:rPr>
              <a:t>R Arrays</a:t>
            </a:r>
            <a:br>
              <a:rPr lang="en-IN" b="0" i="0" dirty="0">
                <a:solidFill>
                  <a:srgbClr val="000000"/>
                </a:solidFill>
                <a:effectLst/>
                <a:highlight>
                  <a:srgbClr val="FFFFFF"/>
                </a:highligh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BFB95C9D-DFC7-5726-1023-2E491857CF6A}"/>
              </a:ext>
            </a:extLst>
          </p:cNvPr>
          <p:cNvSpPr>
            <a:spLocks noGrp="1"/>
          </p:cNvSpPr>
          <p:nvPr>
            <p:ph idx="1"/>
          </p:nvPr>
        </p:nvSpPr>
        <p:spPr/>
        <p:txBody>
          <a:bodyPr/>
          <a:lstStyle/>
          <a:p>
            <a:r>
              <a:rPr lang="en-US" dirty="0"/>
              <a:t>Compared to matrices, arrays can have more than two dimensions.</a:t>
            </a:r>
          </a:p>
          <a:p>
            <a:endParaRPr lang="en-US" dirty="0"/>
          </a:p>
          <a:p>
            <a:r>
              <a:rPr lang="en-US" dirty="0"/>
              <a:t>We can use the array() function to create an array, and the dim parameter to specify the dimensions:</a:t>
            </a:r>
            <a:endParaRPr lang="en-IN" dirty="0"/>
          </a:p>
        </p:txBody>
      </p:sp>
    </p:spTree>
    <p:extLst>
      <p:ext uri="{BB962C8B-B14F-4D97-AF65-F5344CB8AC3E}">
        <p14:creationId xmlns:p14="http://schemas.microsoft.com/office/powerpoint/2010/main" val="19638725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B8953-E234-ECE6-45D0-C21D054C506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910ACBC-5B2A-B346-4B3E-80C9CE5739B3}"/>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4AEA35FD-B227-BBA1-EC78-C48D085D7D45}"/>
              </a:ext>
            </a:extLst>
          </p:cNvPr>
          <p:cNvPicPr>
            <a:picLocks noChangeAspect="1"/>
          </p:cNvPicPr>
          <p:nvPr/>
        </p:nvPicPr>
        <p:blipFill>
          <a:blip r:embed="rId2"/>
          <a:stretch>
            <a:fillRect/>
          </a:stretch>
        </p:blipFill>
        <p:spPr>
          <a:xfrm>
            <a:off x="1197428" y="819016"/>
            <a:ext cx="9470571" cy="5219968"/>
          </a:xfrm>
          <a:prstGeom prst="rect">
            <a:avLst/>
          </a:prstGeom>
        </p:spPr>
      </p:pic>
    </p:spTree>
    <p:extLst>
      <p:ext uri="{BB962C8B-B14F-4D97-AF65-F5344CB8AC3E}">
        <p14:creationId xmlns:p14="http://schemas.microsoft.com/office/powerpoint/2010/main" val="15547717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C105B-17BB-6C25-B099-07FD61BF4D09}"/>
              </a:ext>
            </a:extLst>
          </p:cNvPr>
          <p:cNvSpPr>
            <a:spLocks noGrp="1"/>
          </p:cNvSpPr>
          <p:nvPr>
            <p:ph type="title"/>
          </p:nvPr>
        </p:nvSpPr>
        <p:spPr>
          <a:xfrm>
            <a:off x="1295402" y="982133"/>
            <a:ext cx="9601196" cy="618068"/>
          </a:xfrm>
        </p:spPr>
        <p:txBody>
          <a:bodyPr>
            <a:normAutofit fontScale="90000"/>
          </a:bodyPr>
          <a:lstStyle/>
          <a:p>
            <a:r>
              <a:rPr lang="en-IN" b="0" i="0" dirty="0">
                <a:solidFill>
                  <a:srgbClr val="000000"/>
                </a:solidFill>
                <a:effectLst/>
                <a:latin typeface="Segoe UI" panose="020B0502040204020203" pitchFamily="34" charset="0"/>
              </a:rPr>
              <a:t>Data Frames</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6419B8D8-790A-BF50-4794-6CBAED308A54}"/>
              </a:ext>
            </a:extLst>
          </p:cNvPr>
          <p:cNvSpPr>
            <a:spLocks noGrp="1"/>
          </p:cNvSpPr>
          <p:nvPr>
            <p:ph idx="1"/>
          </p:nvPr>
        </p:nvSpPr>
        <p:spPr>
          <a:xfrm>
            <a:off x="1295401" y="1513114"/>
            <a:ext cx="9601196" cy="4362754"/>
          </a:xfrm>
        </p:spPr>
        <p:txBody>
          <a:bodyPr/>
          <a:lstStyle/>
          <a:p>
            <a:pPr algn="l"/>
            <a:r>
              <a:rPr lang="en-US" b="0" i="0" dirty="0">
                <a:solidFill>
                  <a:srgbClr val="000000"/>
                </a:solidFill>
                <a:effectLst/>
                <a:latin typeface="Verdana" panose="020B0604030504040204" pitchFamily="34" charset="0"/>
              </a:rPr>
              <a:t>Data Frames are data displayed in a format as a table.</a:t>
            </a:r>
          </a:p>
          <a:p>
            <a:pPr algn="l"/>
            <a:r>
              <a:rPr lang="en-US" b="0" i="0" dirty="0">
                <a:solidFill>
                  <a:srgbClr val="000000"/>
                </a:solidFill>
                <a:effectLst/>
                <a:latin typeface="Verdana" panose="020B0604030504040204" pitchFamily="34" charset="0"/>
              </a:rPr>
              <a:t>Data Frames can have different types of data inside it</a:t>
            </a:r>
          </a:p>
          <a:p>
            <a:pPr marL="0" indent="0">
              <a:buNone/>
            </a:pPr>
            <a:endParaRPr lang="en-IN" dirty="0"/>
          </a:p>
        </p:txBody>
      </p:sp>
      <p:pic>
        <p:nvPicPr>
          <p:cNvPr id="5" name="Picture 4">
            <a:extLst>
              <a:ext uri="{FF2B5EF4-FFF2-40B4-BE49-F238E27FC236}">
                <a16:creationId xmlns:a16="http://schemas.microsoft.com/office/drawing/2014/main" id="{C560D02F-5061-9CE2-E673-0A319BBC7186}"/>
              </a:ext>
            </a:extLst>
          </p:cNvPr>
          <p:cNvPicPr>
            <a:picLocks noChangeAspect="1"/>
          </p:cNvPicPr>
          <p:nvPr/>
        </p:nvPicPr>
        <p:blipFill>
          <a:blip r:embed="rId2"/>
          <a:stretch>
            <a:fillRect/>
          </a:stretch>
        </p:blipFill>
        <p:spPr>
          <a:xfrm>
            <a:off x="2965288" y="2460171"/>
            <a:ext cx="7615625" cy="3635830"/>
          </a:xfrm>
          <a:prstGeom prst="rect">
            <a:avLst/>
          </a:prstGeom>
        </p:spPr>
      </p:pic>
    </p:spTree>
    <p:extLst>
      <p:ext uri="{BB962C8B-B14F-4D97-AF65-F5344CB8AC3E}">
        <p14:creationId xmlns:p14="http://schemas.microsoft.com/office/powerpoint/2010/main" val="17216939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280B0-04E8-6B9A-58CF-B536BACF4A9A}"/>
              </a:ext>
            </a:extLst>
          </p:cNvPr>
          <p:cNvSpPr>
            <a:spLocks noGrp="1"/>
          </p:cNvSpPr>
          <p:nvPr>
            <p:ph type="title"/>
          </p:nvPr>
        </p:nvSpPr>
        <p:spPr>
          <a:xfrm>
            <a:off x="751116" y="568475"/>
            <a:ext cx="9601196" cy="737811"/>
          </a:xfrm>
        </p:spPr>
        <p:txBody>
          <a:bodyPr>
            <a:normAutofit fontScale="90000"/>
          </a:bodyPr>
          <a:lstStyle/>
          <a:p>
            <a:r>
              <a:rPr lang="en-IN" dirty="0"/>
              <a:t>Function</a:t>
            </a:r>
          </a:p>
        </p:txBody>
      </p:sp>
      <p:sp>
        <p:nvSpPr>
          <p:cNvPr id="3" name="Content Placeholder 2">
            <a:extLst>
              <a:ext uri="{FF2B5EF4-FFF2-40B4-BE49-F238E27FC236}">
                <a16:creationId xmlns:a16="http://schemas.microsoft.com/office/drawing/2014/main" id="{593D028D-8CE5-4BB1-26FE-775040CF73BE}"/>
              </a:ext>
            </a:extLst>
          </p:cNvPr>
          <p:cNvSpPr>
            <a:spLocks noGrp="1"/>
          </p:cNvSpPr>
          <p:nvPr>
            <p:ph idx="1"/>
          </p:nvPr>
        </p:nvSpPr>
        <p:spPr>
          <a:xfrm>
            <a:off x="870856" y="1306286"/>
            <a:ext cx="10570027" cy="4569582"/>
          </a:xfrm>
        </p:spPr>
        <p:txBody>
          <a:bodyPr>
            <a:normAutofit/>
          </a:bodyPr>
          <a:lstStyle/>
          <a:p>
            <a:pPr algn="l" rtl="0" fontAlgn="base"/>
            <a:r>
              <a:rPr lang="en-US" b="0" i="0" dirty="0">
                <a:solidFill>
                  <a:srgbClr val="273239"/>
                </a:solidFill>
                <a:effectLst/>
                <a:latin typeface="Nunito" pitchFamily="2" charset="0"/>
              </a:rPr>
              <a:t>A function accepts input arguments and produces the output by executing valid R commands that are inside the function.</a:t>
            </a:r>
          </a:p>
          <a:p>
            <a:pPr algn="l" rtl="0" fontAlgn="base"/>
            <a:r>
              <a:rPr lang="en-US" b="0" i="0" dirty="0">
                <a:solidFill>
                  <a:srgbClr val="273239"/>
                </a:solidFill>
                <a:effectLst/>
                <a:latin typeface="Nunito" pitchFamily="2" charset="0"/>
              </a:rPr>
              <a:t>Functions are useful when you want to perform a certain task multiple times.</a:t>
            </a:r>
          </a:p>
          <a:p>
            <a:pPr algn="l" rtl="0" fontAlgn="base"/>
            <a:r>
              <a:rPr lang="en-US" b="0" i="0" dirty="0">
                <a:solidFill>
                  <a:srgbClr val="273239"/>
                </a:solidFill>
                <a:effectLst/>
                <a:latin typeface="Nunito" pitchFamily="2" charset="0"/>
              </a:rPr>
              <a:t>In</a:t>
            </a:r>
            <a:r>
              <a:rPr lang="en-US" b="0" i="0" u="sng" dirty="0">
                <a:solidFill>
                  <a:srgbClr val="273239"/>
                </a:solidFill>
                <a:effectLst/>
                <a:latin typeface="Nunito" pitchFamily="2" charset="0"/>
                <a:hlinkClick r:id="rId2"/>
              </a:rPr>
              <a:t> R Programming</a:t>
            </a:r>
            <a:r>
              <a:rPr lang="en-US" b="0" i="0" dirty="0">
                <a:solidFill>
                  <a:srgbClr val="273239"/>
                </a:solidFill>
                <a:effectLst/>
                <a:latin typeface="Nunito" pitchFamily="2" charset="0"/>
              </a:rPr>
              <a:t> Language when you are creating a function the function name and the file in which you are creating the function need not be the same and you can have one or more functions in R.</a:t>
            </a:r>
          </a:p>
          <a:p>
            <a:endParaRPr lang="en-IN" dirty="0"/>
          </a:p>
        </p:txBody>
      </p:sp>
      <p:pic>
        <p:nvPicPr>
          <p:cNvPr id="4" name="Picture 3">
            <a:extLst>
              <a:ext uri="{FF2B5EF4-FFF2-40B4-BE49-F238E27FC236}">
                <a16:creationId xmlns:a16="http://schemas.microsoft.com/office/drawing/2014/main" id="{172C921C-C6F2-F427-FACC-2E577D1C9C26}"/>
              </a:ext>
            </a:extLst>
          </p:cNvPr>
          <p:cNvPicPr>
            <a:picLocks noChangeAspect="1"/>
          </p:cNvPicPr>
          <p:nvPr/>
        </p:nvPicPr>
        <p:blipFill>
          <a:blip r:embed="rId3"/>
          <a:stretch>
            <a:fillRect/>
          </a:stretch>
        </p:blipFill>
        <p:spPr>
          <a:xfrm>
            <a:off x="4282168" y="4218518"/>
            <a:ext cx="3627664" cy="1910570"/>
          </a:xfrm>
          <a:prstGeom prst="rect">
            <a:avLst/>
          </a:prstGeom>
        </p:spPr>
      </p:pic>
    </p:spTree>
    <p:extLst>
      <p:ext uri="{BB962C8B-B14F-4D97-AF65-F5344CB8AC3E}">
        <p14:creationId xmlns:p14="http://schemas.microsoft.com/office/powerpoint/2010/main" val="38354318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DC4B9-2014-0670-321B-69677E922CCC}"/>
              </a:ext>
            </a:extLst>
          </p:cNvPr>
          <p:cNvSpPr>
            <a:spLocks noGrp="1"/>
          </p:cNvSpPr>
          <p:nvPr>
            <p:ph type="title"/>
          </p:nvPr>
        </p:nvSpPr>
        <p:spPr>
          <a:xfrm>
            <a:off x="1295402" y="982132"/>
            <a:ext cx="9601196" cy="901097"/>
          </a:xfrm>
        </p:spPr>
        <p:txBody>
          <a:bodyPr>
            <a:normAutofit fontScale="90000"/>
          </a:bodyPr>
          <a:lstStyle/>
          <a:p>
            <a:r>
              <a:rPr lang="en-US" b="1" i="0" dirty="0">
                <a:solidFill>
                  <a:srgbClr val="273239"/>
                </a:solidFill>
                <a:effectLst/>
                <a:latin typeface="Nunito" pitchFamily="2" charset="0"/>
              </a:rPr>
              <a:t>Parameters or Arguments in R Functions:</a:t>
            </a:r>
            <a:br>
              <a:rPr lang="en-US" b="1"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1E68EA8D-9ED1-A2F9-4A7B-52FB38076C0D}"/>
              </a:ext>
            </a:extLst>
          </p:cNvPr>
          <p:cNvSpPr>
            <a:spLocks noGrp="1"/>
          </p:cNvSpPr>
          <p:nvPr>
            <p:ph idx="1"/>
          </p:nvPr>
        </p:nvSpPr>
        <p:spPr>
          <a:xfrm>
            <a:off x="1295401" y="1883229"/>
            <a:ext cx="9601196" cy="3992639"/>
          </a:xfrm>
        </p:spPr>
        <p:txBody>
          <a:bodyPr/>
          <a:lstStyle/>
          <a:p>
            <a:r>
              <a:rPr lang="en-IN" dirty="0"/>
              <a:t>1. No argument</a:t>
            </a:r>
          </a:p>
          <a:p>
            <a:pPr marL="0" indent="0">
              <a:buNone/>
            </a:pPr>
            <a:endParaRPr lang="en-IN" dirty="0"/>
          </a:p>
        </p:txBody>
      </p:sp>
      <p:pic>
        <p:nvPicPr>
          <p:cNvPr id="5" name="Picture 4">
            <a:extLst>
              <a:ext uri="{FF2B5EF4-FFF2-40B4-BE49-F238E27FC236}">
                <a16:creationId xmlns:a16="http://schemas.microsoft.com/office/drawing/2014/main" id="{0E05ED02-D37E-5B01-3B04-23B93E3F5108}"/>
              </a:ext>
            </a:extLst>
          </p:cNvPr>
          <p:cNvPicPr>
            <a:picLocks noChangeAspect="1"/>
          </p:cNvPicPr>
          <p:nvPr/>
        </p:nvPicPr>
        <p:blipFill>
          <a:blip r:embed="rId2"/>
          <a:stretch>
            <a:fillRect/>
          </a:stretch>
        </p:blipFill>
        <p:spPr>
          <a:xfrm>
            <a:off x="1466694" y="2444212"/>
            <a:ext cx="6828220" cy="3643149"/>
          </a:xfrm>
          <a:prstGeom prst="rect">
            <a:avLst/>
          </a:prstGeom>
        </p:spPr>
      </p:pic>
    </p:spTree>
    <p:extLst>
      <p:ext uri="{BB962C8B-B14F-4D97-AF65-F5344CB8AC3E}">
        <p14:creationId xmlns:p14="http://schemas.microsoft.com/office/powerpoint/2010/main" val="41331653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77523-D93D-C508-C1DC-D3E7E0CCF2BA}"/>
              </a:ext>
            </a:extLst>
          </p:cNvPr>
          <p:cNvSpPr>
            <a:spLocks noGrp="1"/>
          </p:cNvSpPr>
          <p:nvPr>
            <p:ph type="title"/>
          </p:nvPr>
        </p:nvSpPr>
        <p:spPr>
          <a:xfrm>
            <a:off x="1295402" y="982132"/>
            <a:ext cx="9601196" cy="716039"/>
          </a:xfrm>
        </p:spPr>
        <p:txBody>
          <a:bodyPr>
            <a:normAutofit fontScale="90000"/>
          </a:bodyPr>
          <a:lstStyle/>
          <a:p>
            <a:r>
              <a:rPr lang="en-IN" b="1" i="0" dirty="0">
                <a:solidFill>
                  <a:srgbClr val="273239"/>
                </a:solidFill>
                <a:effectLst/>
                <a:latin typeface="Nunito" pitchFamily="2" charset="0"/>
              </a:rPr>
              <a:t>Adding Arguments in R</a:t>
            </a:r>
            <a:br>
              <a:rPr lang="en-IN" b="1" i="0" dirty="0">
                <a:solidFill>
                  <a:srgbClr val="273239"/>
                </a:solidFill>
                <a:effectLst/>
                <a:latin typeface="Nunito" pitchFamily="2" charset="0"/>
              </a:rPr>
            </a:br>
            <a:endParaRPr lang="en-IN" dirty="0"/>
          </a:p>
        </p:txBody>
      </p:sp>
      <p:pic>
        <p:nvPicPr>
          <p:cNvPr id="5" name="Content Placeholder 4">
            <a:extLst>
              <a:ext uri="{FF2B5EF4-FFF2-40B4-BE49-F238E27FC236}">
                <a16:creationId xmlns:a16="http://schemas.microsoft.com/office/drawing/2014/main" id="{2BA4F022-0898-F702-9147-F79BAFA199B6}"/>
              </a:ext>
            </a:extLst>
          </p:cNvPr>
          <p:cNvPicPr>
            <a:picLocks noGrp="1" noChangeAspect="1"/>
          </p:cNvPicPr>
          <p:nvPr>
            <p:ph idx="1"/>
          </p:nvPr>
        </p:nvPicPr>
        <p:blipFill>
          <a:blip r:embed="rId2"/>
          <a:stretch>
            <a:fillRect/>
          </a:stretch>
        </p:blipFill>
        <p:spPr>
          <a:xfrm>
            <a:off x="2209800" y="1436914"/>
            <a:ext cx="6389914" cy="4438954"/>
          </a:xfrm>
        </p:spPr>
      </p:pic>
    </p:spTree>
    <p:extLst>
      <p:ext uri="{BB962C8B-B14F-4D97-AF65-F5344CB8AC3E}">
        <p14:creationId xmlns:p14="http://schemas.microsoft.com/office/powerpoint/2010/main" val="1977969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54C8C-8B4E-2E44-FF1E-6092D1B807D4}"/>
              </a:ext>
            </a:extLst>
          </p:cNvPr>
          <p:cNvSpPr>
            <a:spLocks noGrp="1"/>
          </p:cNvSpPr>
          <p:nvPr>
            <p:ph type="title"/>
          </p:nvPr>
        </p:nvSpPr>
        <p:spPr>
          <a:xfrm>
            <a:off x="620488" y="655560"/>
            <a:ext cx="9601196" cy="653143"/>
          </a:xfrm>
        </p:spPr>
        <p:txBody>
          <a:bodyPr>
            <a:normAutofit fontScale="90000"/>
          </a:bodyPr>
          <a:lstStyle/>
          <a:p>
            <a:r>
              <a:rPr lang="en-IN" dirty="0"/>
              <a:t>Key Features of Seaborn:</a:t>
            </a:r>
          </a:p>
        </p:txBody>
      </p:sp>
      <p:sp>
        <p:nvSpPr>
          <p:cNvPr id="3" name="Content Placeholder 2">
            <a:extLst>
              <a:ext uri="{FF2B5EF4-FFF2-40B4-BE49-F238E27FC236}">
                <a16:creationId xmlns:a16="http://schemas.microsoft.com/office/drawing/2014/main" id="{62F083AF-7004-B292-C6E1-2F6C3E80EC31}"/>
              </a:ext>
            </a:extLst>
          </p:cNvPr>
          <p:cNvSpPr>
            <a:spLocks noGrp="1"/>
          </p:cNvSpPr>
          <p:nvPr>
            <p:ph idx="1"/>
          </p:nvPr>
        </p:nvSpPr>
        <p:spPr>
          <a:xfrm>
            <a:off x="990600" y="1308702"/>
            <a:ext cx="10580911" cy="4754641"/>
          </a:xfrm>
        </p:spPr>
        <p:txBody>
          <a:bodyPr>
            <a:normAutofit/>
          </a:bodyPr>
          <a:lstStyle/>
          <a:p>
            <a:r>
              <a:rPr lang="en-US" b="1" dirty="0"/>
              <a:t>Statistical Plots</a:t>
            </a:r>
            <a:r>
              <a:rPr lang="en-US" dirty="0"/>
              <a:t>: Seaborn offers a variety of functions to easily create plots that visualize the statistical relationships in data, including regression lines, confidence intervals, and distribution plots.</a:t>
            </a:r>
          </a:p>
          <a:p>
            <a:r>
              <a:rPr lang="en-US" b="1" dirty="0"/>
              <a:t>Integrated with Pandas</a:t>
            </a:r>
            <a:r>
              <a:rPr lang="en-US" dirty="0"/>
              <a:t>: Seaborn works seamlessly with pandas </a:t>
            </a:r>
            <a:r>
              <a:rPr lang="en-US" dirty="0" err="1"/>
              <a:t>DataFrames</a:t>
            </a:r>
            <a:r>
              <a:rPr lang="en-US" dirty="0"/>
              <a:t>, making it easy to visualize data directly from </a:t>
            </a:r>
            <a:r>
              <a:rPr lang="en-US" dirty="0" err="1"/>
              <a:t>DataFrames</a:t>
            </a:r>
            <a:r>
              <a:rPr lang="en-US" dirty="0"/>
              <a:t>.</a:t>
            </a:r>
          </a:p>
          <a:p>
            <a:r>
              <a:rPr lang="en-US" b="1" dirty="0"/>
              <a:t>Themes and Color Palettes</a:t>
            </a:r>
            <a:r>
              <a:rPr lang="en-US" dirty="0"/>
              <a:t>: Seaborn provides built-in themes and color palettes to make it easier to create aesthetically pleasing plots.</a:t>
            </a:r>
          </a:p>
          <a:p>
            <a:r>
              <a:rPr lang="en-US" b="1" dirty="0"/>
              <a:t>Complex Plots</a:t>
            </a:r>
            <a:r>
              <a:rPr lang="en-US" dirty="0"/>
              <a:t>: It allows for the creation of more complex plots, such as violin plots, pair plots, and heatmaps, with less code compared to Matplotlib.</a:t>
            </a:r>
            <a:endParaRPr lang="en-IN" dirty="0"/>
          </a:p>
        </p:txBody>
      </p:sp>
    </p:spTree>
    <p:extLst>
      <p:ext uri="{BB962C8B-B14F-4D97-AF65-F5344CB8AC3E}">
        <p14:creationId xmlns:p14="http://schemas.microsoft.com/office/powerpoint/2010/main" val="25164342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6BEC9-1BE9-29EB-9984-AD10C99A6117}"/>
              </a:ext>
            </a:extLst>
          </p:cNvPr>
          <p:cNvSpPr>
            <a:spLocks noGrp="1"/>
          </p:cNvSpPr>
          <p:nvPr>
            <p:ph type="title"/>
          </p:nvPr>
        </p:nvSpPr>
        <p:spPr>
          <a:xfrm>
            <a:off x="1295402" y="982133"/>
            <a:ext cx="9601196" cy="759582"/>
          </a:xfrm>
        </p:spPr>
        <p:txBody>
          <a:bodyPr>
            <a:normAutofit fontScale="90000"/>
          </a:bodyPr>
          <a:lstStyle/>
          <a:p>
            <a:r>
              <a:rPr lang="en-US" b="1" i="0" dirty="0">
                <a:solidFill>
                  <a:srgbClr val="273239"/>
                </a:solidFill>
                <a:effectLst/>
                <a:latin typeface="Nunito" pitchFamily="2" charset="0"/>
              </a:rPr>
              <a:t>Adding Default Value in R</a:t>
            </a:r>
            <a:br>
              <a:rPr lang="en-US" b="1" i="0" dirty="0">
                <a:solidFill>
                  <a:srgbClr val="273239"/>
                </a:solidFill>
                <a:effectLst/>
                <a:latin typeface="Nunito" pitchFamily="2" charset="0"/>
              </a:rPr>
            </a:br>
            <a:endParaRPr lang="en-IN" dirty="0"/>
          </a:p>
        </p:txBody>
      </p:sp>
      <p:pic>
        <p:nvPicPr>
          <p:cNvPr id="5" name="Content Placeholder 4">
            <a:extLst>
              <a:ext uri="{FF2B5EF4-FFF2-40B4-BE49-F238E27FC236}">
                <a16:creationId xmlns:a16="http://schemas.microsoft.com/office/drawing/2014/main" id="{EA726228-6F29-1A59-F38F-482EC56EDA24}"/>
              </a:ext>
            </a:extLst>
          </p:cNvPr>
          <p:cNvPicPr>
            <a:picLocks noGrp="1" noChangeAspect="1"/>
          </p:cNvPicPr>
          <p:nvPr>
            <p:ph idx="1"/>
          </p:nvPr>
        </p:nvPicPr>
        <p:blipFill>
          <a:blip r:embed="rId2"/>
          <a:stretch>
            <a:fillRect/>
          </a:stretch>
        </p:blipFill>
        <p:spPr>
          <a:xfrm>
            <a:off x="2438401" y="1632857"/>
            <a:ext cx="7043056" cy="3861567"/>
          </a:xfrm>
        </p:spPr>
      </p:pic>
    </p:spTree>
    <p:extLst>
      <p:ext uri="{BB962C8B-B14F-4D97-AF65-F5344CB8AC3E}">
        <p14:creationId xmlns:p14="http://schemas.microsoft.com/office/powerpoint/2010/main" val="2143736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42604-2383-8E53-A681-BB1F144E6EA6}"/>
              </a:ext>
            </a:extLst>
          </p:cNvPr>
          <p:cNvSpPr>
            <a:spLocks noGrp="1"/>
          </p:cNvSpPr>
          <p:nvPr>
            <p:ph type="title"/>
          </p:nvPr>
        </p:nvSpPr>
        <p:spPr>
          <a:xfrm>
            <a:off x="1295402" y="982133"/>
            <a:ext cx="9601196" cy="705154"/>
          </a:xfrm>
        </p:spPr>
        <p:txBody>
          <a:bodyPr>
            <a:normAutofit fontScale="90000"/>
          </a:bodyPr>
          <a:lstStyle/>
          <a:p>
            <a:r>
              <a:rPr lang="en-IN" b="1" i="0" dirty="0">
                <a:solidFill>
                  <a:srgbClr val="273239"/>
                </a:solidFill>
                <a:effectLst/>
                <a:latin typeface="Nunito" pitchFamily="2" charset="0"/>
              </a:rPr>
              <a:t>Dots Argument</a:t>
            </a:r>
            <a:endParaRPr lang="en-IN" dirty="0"/>
          </a:p>
        </p:txBody>
      </p:sp>
      <p:sp>
        <p:nvSpPr>
          <p:cNvPr id="3" name="Content Placeholder 2">
            <a:extLst>
              <a:ext uri="{FF2B5EF4-FFF2-40B4-BE49-F238E27FC236}">
                <a16:creationId xmlns:a16="http://schemas.microsoft.com/office/drawing/2014/main" id="{D07DD72D-DE53-2433-FD93-2E831F71329B}"/>
              </a:ext>
            </a:extLst>
          </p:cNvPr>
          <p:cNvSpPr>
            <a:spLocks noGrp="1"/>
          </p:cNvSpPr>
          <p:nvPr>
            <p:ph idx="1"/>
          </p:nvPr>
        </p:nvSpPr>
        <p:spPr>
          <a:xfrm>
            <a:off x="990600" y="1687287"/>
            <a:ext cx="10363199" cy="4188581"/>
          </a:xfrm>
        </p:spPr>
        <p:txBody>
          <a:bodyPr/>
          <a:lstStyle/>
          <a:p>
            <a:r>
              <a:rPr lang="en-US" b="0" i="0" dirty="0">
                <a:solidFill>
                  <a:srgbClr val="273239"/>
                </a:solidFill>
                <a:effectLst/>
                <a:latin typeface="Nunito" pitchFamily="2" charset="0"/>
              </a:rPr>
              <a:t>Dots argument (…) is also known as ellipsis which allows the function to take an undefined number of arguments. It allows the function to take an arbitrary number of arguments.</a:t>
            </a:r>
            <a:endParaRPr lang="en-IN" dirty="0"/>
          </a:p>
        </p:txBody>
      </p:sp>
      <p:pic>
        <p:nvPicPr>
          <p:cNvPr id="5" name="Picture 4">
            <a:extLst>
              <a:ext uri="{FF2B5EF4-FFF2-40B4-BE49-F238E27FC236}">
                <a16:creationId xmlns:a16="http://schemas.microsoft.com/office/drawing/2014/main" id="{2F1B2092-02BD-7514-32D9-73758464FFD4}"/>
              </a:ext>
            </a:extLst>
          </p:cNvPr>
          <p:cNvPicPr>
            <a:picLocks noChangeAspect="1"/>
          </p:cNvPicPr>
          <p:nvPr/>
        </p:nvPicPr>
        <p:blipFill>
          <a:blip r:embed="rId2"/>
          <a:stretch>
            <a:fillRect/>
          </a:stretch>
        </p:blipFill>
        <p:spPr>
          <a:xfrm>
            <a:off x="2984340" y="2906485"/>
            <a:ext cx="6223320" cy="3326183"/>
          </a:xfrm>
          <a:prstGeom prst="rect">
            <a:avLst/>
          </a:prstGeom>
        </p:spPr>
      </p:pic>
    </p:spTree>
    <p:extLst>
      <p:ext uri="{BB962C8B-B14F-4D97-AF65-F5344CB8AC3E}">
        <p14:creationId xmlns:p14="http://schemas.microsoft.com/office/powerpoint/2010/main" val="33196618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74354-1B42-7503-5842-EC1F0EDAF14D}"/>
              </a:ext>
            </a:extLst>
          </p:cNvPr>
          <p:cNvSpPr>
            <a:spLocks noGrp="1"/>
          </p:cNvSpPr>
          <p:nvPr>
            <p:ph type="title"/>
          </p:nvPr>
        </p:nvSpPr>
        <p:spPr>
          <a:xfrm>
            <a:off x="1295402" y="622904"/>
            <a:ext cx="9601196" cy="1151468"/>
          </a:xfrm>
        </p:spPr>
        <p:txBody>
          <a:bodyPr>
            <a:normAutofit fontScale="90000"/>
          </a:bodyPr>
          <a:lstStyle/>
          <a:p>
            <a:r>
              <a:rPr lang="en-IN" b="1" i="0" dirty="0">
                <a:solidFill>
                  <a:srgbClr val="273239"/>
                </a:solidFill>
                <a:effectLst/>
                <a:latin typeface="Nunito" pitchFamily="2" charset="0"/>
              </a:rPr>
              <a:t>Function as Argument</a:t>
            </a:r>
            <a:br>
              <a:rPr lang="en-IN" b="1" i="0" dirty="0">
                <a:solidFill>
                  <a:srgbClr val="273239"/>
                </a:solidFill>
                <a:effectLst/>
                <a:latin typeface="Nunito" pitchFamily="2" charset="0"/>
              </a:rPr>
            </a:br>
            <a:endParaRPr lang="en-IN" dirty="0"/>
          </a:p>
        </p:txBody>
      </p:sp>
      <p:pic>
        <p:nvPicPr>
          <p:cNvPr id="5" name="Content Placeholder 4">
            <a:extLst>
              <a:ext uri="{FF2B5EF4-FFF2-40B4-BE49-F238E27FC236}">
                <a16:creationId xmlns:a16="http://schemas.microsoft.com/office/drawing/2014/main" id="{A011785C-DDFD-F721-9C48-042E84A31F36}"/>
              </a:ext>
            </a:extLst>
          </p:cNvPr>
          <p:cNvPicPr>
            <a:picLocks noGrp="1" noChangeAspect="1"/>
          </p:cNvPicPr>
          <p:nvPr>
            <p:ph idx="1"/>
          </p:nvPr>
        </p:nvPicPr>
        <p:blipFill>
          <a:blip r:embed="rId2"/>
          <a:stretch>
            <a:fillRect/>
          </a:stretch>
        </p:blipFill>
        <p:spPr>
          <a:xfrm>
            <a:off x="1384217" y="1490662"/>
            <a:ext cx="8685069" cy="4267881"/>
          </a:xfrm>
        </p:spPr>
      </p:pic>
    </p:spTree>
    <p:extLst>
      <p:ext uri="{BB962C8B-B14F-4D97-AF65-F5344CB8AC3E}">
        <p14:creationId xmlns:p14="http://schemas.microsoft.com/office/powerpoint/2010/main" val="25112820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21E85-0077-4FDF-DE37-72141C55DD9C}"/>
              </a:ext>
            </a:extLst>
          </p:cNvPr>
          <p:cNvSpPr>
            <a:spLocks noGrp="1"/>
          </p:cNvSpPr>
          <p:nvPr>
            <p:ph type="title"/>
          </p:nvPr>
        </p:nvSpPr>
        <p:spPr>
          <a:xfrm>
            <a:off x="1295401" y="633789"/>
            <a:ext cx="9601196" cy="901097"/>
          </a:xfrm>
        </p:spPr>
        <p:txBody>
          <a:bodyPr>
            <a:normAutofit/>
          </a:bodyPr>
          <a:lstStyle/>
          <a:p>
            <a:r>
              <a:rPr lang="en-IN" dirty="0"/>
              <a:t>R Programming : Bar Chart</a:t>
            </a:r>
          </a:p>
        </p:txBody>
      </p:sp>
      <p:sp>
        <p:nvSpPr>
          <p:cNvPr id="3" name="Content Placeholder 2">
            <a:extLst>
              <a:ext uri="{FF2B5EF4-FFF2-40B4-BE49-F238E27FC236}">
                <a16:creationId xmlns:a16="http://schemas.microsoft.com/office/drawing/2014/main" id="{0D166D35-F582-58AD-C18A-BCD0A26AEEF9}"/>
              </a:ext>
            </a:extLst>
          </p:cNvPr>
          <p:cNvSpPr>
            <a:spLocks noGrp="1"/>
          </p:cNvSpPr>
          <p:nvPr>
            <p:ph idx="1"/>
          </p:nvPr>
        </p:nvSpPr>
        <p:spPr>
          <a:xfrm>
            <a:off x="881742" y="1458686"/>
            <a:ext cx="10461171" cy="4417182"/>
          </a:xfrm>
        </p:spPr>
        <p:txBody>
          <a:bodyPr>
            <a:normAutofit fontScale="70000" lnSpcReduction="20000"/>
          </a:bodyPr>
          <a:lstStyle/>
          <a:p>
            <a:r>
              <a:rPr lang="en-US" b="0" i="0" dirty="0">
                <a:solidFill>
                  <a:srgbClr val="273239"/>
                </a:solidFill>
                <a:effectLst/>
                <a:highlight>
                  <a:srgbClr val="FFFFFF"/>
                </a:highlight>
                <a:latin typeface="Nunito" pitchFamily="2" charset="0"/>
              </a:rPr>
              <a:t>Bar charts are a popular and effective way to visually represent categorical data in a structured manner.</a:t>
            </a:r>
          </a:p>
          <a:p>
            <a:r>
              <a:rPr lang="en-US" b="0" i="0" dirty="0">
                <a:solidFill>
                  <a:srgbClr val="273239"/>
                </a:solidFill>
                <a:effectLst/>
                <a:highlight>
                  <a:srgbClr val="FFFFFF"/>
                </a:highlight>
                <a:latin typeface="Nunito" pitchFamily="2" charset="0"/>
              </a:rPr>
              <a:t> Syntax:</a:t>
            </a:r>
          </a:p>
          <a:p>
            <a:endParaRPr lang="en-US" b="0" i="0" dirty="0">
              <a:solidFill>
                <a:srgbClr val="273239"/>
              </a:solidFill>
              <a:effectLst/>
              <a:highlight>
                <a:srgbClr val="FFFFFF"/>
              </a:highlight>
              <a:latin typeface="Nunito" pitchFamily="2" charset="0"/>
            </a:endParaRPr>
          </a:p>
          <a:p>
            <a:r>
              <a:rPr lang="en-US" b="0" i="0" dirty="0" err="1">
                <a:solidFill>
                  <a:srgbClr val="273239"/>
                </a:solidFill>
                <a:effectLst/>
                <a:highlight>
                  <a:srgbClr val="FFFFFF"/>
                </a:highlight>
                <a:latin typeface="Nunito" pitchFamily="2" charset="0"/>
              </a:rPr>
              <a:t>barplot</a:t>
            </a:r>
            <a:r>
              <a:rPr lang="en-US" b="0" i="0" dirty="0">
                <a:solidFill>
                  <a:srgbClr val="273239"/>
                </a:solidFill>
                <a:effectLst/>
                <a:highlight>
                  <a:srgbClr val="FFFFFF"/>
                </a:highlight>
                <a:latin typeface="Nunito" pitchFamily="2" charset="0"/>
              </a:rPr>
              <a:t>(H, </a:t>
            </a:r>
            <a:r>
              <a:rPr lang="en-US" b="0" i="0" dirty="0" err="1">
                <a:solidFill>
                  <a:srgbClr val="273239"/>
                </a:solidFill>
                <a:effectLst/>
                <a:highlight>
                  <a:srgbClr val="FFFFFF"/>
                </a:highlight>
                <a:latin typeface="Nunito" pitchFamily="2" charset="0"/>
              </a:rPr>
              <a:t>xlab</a:t>
            </a:r>
            <a:r>
              <a:rPr lang="en-US" b="0" i="0" dirty="0">
                <a:solidFill>
                  <a:srgbClr val="273239"/>
                </a:solidFill>
                <a:effectLst/>
                <a:highlight>
                  <a:srgbClr val="FFFFFF"/>
                </a:highlight>
                <a:latin typeface="Nunito" pitchFamily="2" charset="0"/>
              </a:rPr>
              <a:t>, </a:t>
            </a:r>
            <a:r>
              <a:rPr lang="en-US" b="0" i="0" dirty="0" err="1">
                <a:solidFill>
                  <a:srgbClr val="273239"/>
                </a:solidFill>
                <a:effectLst/>
                <a:highlight>
                  <a:srgbClr val="FFFFFF"/>
                </a:highlight>
                <a:latin typeface="Nunito" pitchFamily="2" charset="0"/>
              </a:rPr>
              <a:t>ylab</a:t>
            </a:r>
            <a:r>
              <a:rPr lang="en-US" b="0" i="0" dirty="0">
                <a:solidFill>
                  <a:srgbClr val="273239"/>
                </a:solidFill>
                <a:effectLst/>
                <a:highlight>
                  <a:srgbClr val="FFFFFF"/>
                </a:highlight>
                <a:latin typeface="Nunito" pitchFamily="2" charset="0"/>
              </a:rPr>
              <a:t>, main, </a:t>
            </a:r>
            <a:r>
              <a:rPr lang="en-US" b="0" i="0" dirty="0" err="1">
                <a:solidFill>
                  <a:srgbClr val="273239"/>
                </a:solidFill>
                <a:effectLst/>
                <a:highlight>
                  <a:srgbClr val="FFFFFF"/>
                </a:highlight>
                <a:latin typeface="Nunito" pitchFamily="2" charset="0"/>
              </a:rPr>
              <a:t>names.arg</a:t>
            </a:r>
            <a:r>
              <a:rPr lang="en-US" b="0" i="0" dirty="0">
                <a:solidFill>
                  <a:srgbClr val="273239"/>
                </a:solidFill>
                <a:effectLst/>
                <a:highlight>
                  <a:srgbClr val="FFFFFF"/>
                </a:highlight>
                <a:latin typeface="Nunito" pitchFamily="2" charset="0"/>
              </a:rPr>
              <a:t>, col)</a:t>
            </a:r>
          </a:p>
          <a:p>
            <a:r>
              <a:rPr lang="en-US" b="0" i="0" dirty="0">
                <a:solidFill>
                  <a:srgbClr val="273239"/>
                </a:solidFill>
                <a:effectLst/>
                <a:highlight>
                  <a:srgbClr val="FFFFFF"/>
                </a:highlight>
                <a:latin typeface="Nunito" pitchFamily="2" charset="0"/>
              </a:rPr>
              <a:t>Parameters:</a:t>
            </a:r>
          </a:p>
          <a:p>
            <a:endParaRPr lang="en-US" b="0" i="0" dirty="0">
              <a:solidFill>
                <a:srgbClr val="273239"/>
              </a:solidFill>
              <a:effectLst/>
              <a:highlight>
                <a:srgbClr val="FFFFFF"/>
              </a:highlight>
              <a:latin typeface="Nunito" pitchFamily="2" charset="0"/>
            </a:endParaRPr>
          </a:p>
          <a:p>
            <a:r>
              <a:rPr lang="en-US" b="0" i="0" dirty="0">
                <a:solidFill>
                  <a:srgbClr val="273239"/>
                </a:solidFill>
                <a:effectLst/>
                <a:highlight>
                  <a:srgbClr val="FFFFFF"/>
                </a:highlight>
                <a:latin typeface="Nunito" pitchFamily="2" charset="0"/>
              </a:rPr>
              <a:t>H: This parameter is a vector or matrix containing numeric values which are used in bar chart.</a:t>
            </a:r>
          </a:p>
          <a:p>
            <a:r>
              <a:rPr lang="en-US" b="0" i="0" dirty="0" err="1">
                <a:solidFill>
                  <a:srgbClr val="273239"/>
                </a:solidFill>
                <a:effectLst/>
                <a:highlight>
                  <a:srgbClr val="FFFFFF"/>
                </a:highlight>
                <a:latin typeface="Nunito" pitchFamily="2" charset="0"/>
              </a:rPr>
              <a:t>xlab</a:t>
            </a:r>
            <a:r>
              <a:rPr lang="en-US" b="0" i="0" dirty="0">
                <a:solidFill>
                  <a:srgbClr val="273239"/>
                </a:solidFill>
                <a:effectLst/>
                <a:highlight>
                  <a:srgbClr val="FFFFFF"/>
                </a:highlight>
                <a:latin typeface="Nunito" pitchFamily="2" charset="0"/>
              </a:rPr>
              <a:t>: This parameter is the label for x axis in bar chart.</a:t>
            </a:r>
          </a:p>
          <a:p>
            <a:r>
              <a:rPr lang="en-US" b="0" i="0" dirty="0" err="1">
                <a:solidFill>
                  <a:srgbClr val="273239"/>
                </a:solidFill>
                <a:effectLst/>
                <a:highlight>
                  <a:srgbClr val="FFFFFF"/>
                </a:highlight>
                <a:latin typeface="Nunito" pitchFamily="2" charset="0"/>
              </a:rPr>
              <a:t>ylab</a:t>
            </a:r>
            <a:r>
              <a:rPr lang="en-US" b="0" i="0" dirty="0">
                <a:solidFill>
                  <a:srgbClr val="273239"/>
                </a:solidFill>
                <a:effectLst/>
                <a:highlight>
                  <a:srgbClr val="FFFFFF"/>
                </a:highlight>
                <a:latin typeface="Nunito" pitchFamily="2" charset="0"/>
              </a:rPr>
              <a:t>: This parameter is the label for y axis in bar chart.</a:t>
            </a:r>
          </a:p>
          <a:p>
            <a:r>
              <a:rPr lang="en-US" b="0" i="0" dirty="0">
                <a:solidFill>
                  <a:srgbClr val="273239"/>
                </a:solidFill>
                <a:effectLst/>
                <a:highlight>
                  <a:srgbClr val="FFFFFF"/>
                </a:highlight>
                <a:latin typeface="Nunito" pitchFamily="2" charset="0"/>
              </a:rPr>
              <a:t>main: This parameter is the title of the bar chart.</a:t>
            </a:r>
          </a:p>
          <a:p>
            <a:r>
              <a:rPr lang="en-US" b="0" i="0" dirty="0" err="1">
                <a:solidFill>
                  <a:srgbClr val="273239"/>
                </a:solidFill>
                <a:effectLst/>
                <a:highlight>
                  <a:srgbClr val="FFFFFF"/>
                </a:highlight>
                <a:latin typeface="Nunito" pitchFamily="2" charset="0"/>
              </a:rPr>
              <a:t>names.arg</a:t>
            </a:r>
            <a:r>
              <a:rPr lang="en-US" b="0" i="0" dirty="0">
                <a:solidFill>
                  <a:srgbClr val="273239"/>
                </a:solidFill>
                <a:effectLst/>
                <a:highlight>
                  <a:srgbClr val="FFFFFF"/>
                </a:highlight>
                <a:latin typeface="Nunito" pitchFamily="2" charset="0"/>
              </a:rPr>
              <a:t>: This parameter is a vector of names appearing under each bar in bar chart.</a:t>
            </a:r>
          </a:p>
          <a:p>
            <a:r>
              <a:rPr lang="en-US" b="0" i="0" dirty="0">
                <a:solidFill>
                  <a:srgbClr val="273239"/>
                </a:solidFill>
                <a:effectLst/>
                <a:highlight>
                  <a:srgbClr val="FFFFFF"/>
                </a:highlight>
                <a:latin typeface="Nunito" pitchFamily="2" charset="0"/>
              </a:rPr>
              <a:t>col: This parameter is used to give colors to the bars in the graph.</a:t>
            </a:r>
            <a:endParaRPr lang="en-IN" dirty="0"/>
          </a:p>
        </p:txBody>
      </p:sp>
    </p:spTree>
    <p:extLst>
      <p:ext uri="{BB962C8B-B14F-4D97-AF65-F5344CB8AC3E}">
        <p14:creationId xmlns:p14="http://schemas.microsoft.com/office/powerpoint/2010/main" val="11405074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E09B9-CA6C-8A50-51B2-E95AF30079C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68F4D85-CF87-0F23-1632-335428B7430E}"/>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C28E444B-FE2B-E7D7-A24D-5DEAB03E4269}"/>
              </a:ext>
            </a:extLst>
          </p:cNvPr>
          <p:cNvPicPr>
            <a:picLocks noChangeAspect="1"/>
          </p:cNvPicPr>
          <p:nvPr/>
        </p:nvPicPr>
        <p:blipFill>
          <a:blip r:embed="rId2"/>
          <a:stretch>
            <a:fillRect/>
          </a:stretch>
        </p:blipFill>
        <p:spPr>
          <a:xfrm>
            <a:off x="881742" y="1088571"/>
            <a:ext cx="5399315" cy="4787297"/>
          </a:xfrm>
          <a:prstGeom prst="rect">
            <a:avLst/>
          </a:prstGeom>
        </p:spPr>
      </p:pic>
      <p:pic>
        <p:nvPicPr>
          <p:cNvPr id="7" name="Picture 6">
            <a:extLst>
              <a:ext uri="{FF2B5EF4-FFF2-40B4-BE49-F238E27FC236}">
                <a16:creationId xmlns:a16="http://schemas.microsoft.com/office/drawing/2014/main" id="{997C07DF-21A8-D991-FA35-0F889FB7CB45}"/>
              </a:ext>
            </a:extLst>
          </p:cNvPr>
          <p:cNvPicPr>
            <a:picLocks noChangeAspect="1"/>
          </p:cNvPicPr>
          <p:nvPr/>
        </p:nvPicPr>
        <p:blipFill>
          <a:blip r:embed="rId3"/>
          <a:stretch>
            <a:fillRect/>
          </a:stretch>
        </p:blipFill>
        <p:spPr>
          <a:xfrm>
            <a:off x="6281057" y="982133"/>
            <a:ext cx="4855029" cy="4893736"/>
          </a:xfrm>
          <a:prstGeom prst="rect">
            <a:avLst/>
          </a:prstGeom>
        </p:spPr>
      </p:pic>
    </p:spTree>
    <p:extLst>
      <p:ext uri="{BB962C8B-B14F-4D97-AF65-F5344CB8AC3E}">
        <p14:creationId xmlns:p14="http://schemas.microsoft.com/office/powerpoint/2010/main" val="39637086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B2B26-378D-3DE8-4E67-6E432B7F565E}"/>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E3232A02-050C-C4F8-3D56-4AE4B42754A8}"/>
              </a:ext>
            </a:extLst>
          </p:cNvPr>
          <p:cNvPicPr>
            <a:picLocks noGrp="1" noChangeAspect="1"/>
          </p:cNvPicPr>
          <p:nvPr>
            <p:ph idx="1"/>
          </p:nvPr>
        </p:nvPicPr>
        <p:blipFill>
          <a:blip r:embed="rId2"/>
          <a:stretch>
            <a:fillRect/>
          </a:stretch>
        </p:blipFill>
        <p:spPr>
          <a:xfrm>
            <a:off x="714058" y="728663"/>
            <a:ext cx="5381941" cy="5585051"/>
          </a:xfrm>
        </p:spPr>
      </p:pic>
      <p:pic>
        <p:nvPicPr>
          <p:cNvPr id="7" name="Picture 6">
            <a:extLst>
              <a:ext uri="{FF2B5EF4-FFF2-40B4-BE49-F238E27FC236}">
                <a16:creationId xmlns:a16="http://schemas.microsoft.com/office/drawing/2014/main" id="{384F53F5-1A66-D2A7-BE8B-B6B9C54C3004}"/>
              </a:ext>
            </a:extLst>
          </p:cNvPr>
          <p:cNvPicPr>
            <a:picLocks noChangeAspect="1"/>
          </p:cNvPicPr>
          <p:nvPr/>
        </p:nvPicPr>
        <p:blipFill>
          <a:blip r:embed="rId3"/>
          <a:stretch>
            <a:fillRect/>
          </a:stretch>
        </p:blipFill>
        <p:spPr>
          <a:xfrm>
            <a:off x="6095999" y="636474"/>
            <a:ext cx="5242090" cy="5585051"/>
          </a:xfrm>
          <a:prstGeom prst="rect">
            <a:avLst/>
          </a:prstGeom>
        </p:spPr>
      </p:pic>
    </p:spTree>
    <p:extLst>
      <p:ext uri="{BB962C8B-B14F-4D97-AF65-F5344CB8AC3E}">
        <p14:creationId xmlns:p14="http://schemas.microsoft.com/office/powerpoint/2010/main" val="863296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BE25E-5E5C-6878-9D41-8BCFC1B69EFB}"/>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A093451A-B625-0F4E-A052-6A7D4FFA61E7}"/>
              </a:ext>
            </a:extLst>
          </p:cNvPr>
          <p:cNvPicPr>
            <a:picLocks noGrp="1" noChangeAspect="1"/>
          </p:cNvPicPr>
          <p:nvPr>
            <p:ph idx="1"/>
          </p:nvPr>
        </p:nvPicPr>
        <p:blipFill>
          <a:blip r:embed="rId2"/>
          <a:stretch>
            <a:fillRect/>
          </a:stretch>
        </p:blipFill>
        <p:spPr>
          <a:xfrm>
            <a:off x="1295402" y="870177"/>
            <a:ext cx="5044207" cy="5005691"/>
          </a:xfrm>
        </p:spPr>
      </p:pic>
      <p:pic>
        <p:nvPicPr>
          <p:cNvPr id="7" name="Picture 6">
            <a:extLst>
              <a:ext uri="{FF2B5EF4-FFF2-40B4-BE49-F238E27FC236}">
                <a16:creationId xmlns:a16="http://schemas.microsoft.com/office/drawing/2014/main" id="{B53E7C68-4108-689A-662C-A1CB31B2AB7B}"/>
              </a:ext>
            </a:extLst>
          </p:cNvPr>
          <p:cNvPicPr>
            <a:picLocks noChangeAspect="1"/>
          </p:cNvPicPr>
          <p:nvPr/>
        </p:nvPicPr>
        <p:blipFill>
          <a:blip r:embed="rId3"/>
          <a:stretch>
            <a:fillRect/>
          </a:stretch>
        </p:blipFill>
        <p:spPr>
          <a:xfrm>
            <a:off x="6339609" y="783190"/>
            <a:ext cx="5044207" cy="5574067"/>
          </a:xfrm>
          <a:prstGeom prst="rect">
            <a:avLst/>
          </a:prstGeom>
        </p:spPr>
      </p:pic>
    </p:spTree>
    <p:extLst>
      <p:ext uri="{BB962C8B-B14F-4D97-AF65-F5344CB8AC3E}">
        <p14:creationId xmlns:p14="http://schemas.microsoft.com/office/powerpoint/2010/main" val="42521972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B9317-82C7-940B-59AA-CF75DD190085}"/>
              </a:ext>
            </a:extLst>
          </p:cNvPr>
          <p:cNvSpPr>
            <a:spLocks noGrp="1"/>
          </p:cNvSpPr>
          <p:nvPr>
            <p:ph type="title"/>
          </p:nvPr>
        </p:nvSpPr>
        <p:spPr>
          <a:xfrm>
            <a:off x="1295402" y="982133"/>
            <a:ext cx="9601196" cy="302381"/>
          </a:xfrm>
        </p:spPr>
        <p:txBody>
          <a:bodyPr>
            <a:normAutofit fontScale="90000"/>
          </a:bodyPr>
          <a:lstStyle/>
          <a:p>
            <a:r>
              <a:rPr lang="en-US" b="1" i="0" dirty="0">
                <a:solidFill>
                  <a:srgbClr val="273239"/>
                </a:solidFill>
                <a:effectLst/>
                <a:highlight>
                  <a:srgbClr val="FFFFFF"/>
                </a:highlight>
                <a:latin typeface="Nunito" pitchFamily="2" charset="0"/>
              </a:rPr>
              <a:t>Creating a Horizontal Bar Chart in R</a:t>
            </a:r>
            <a:br>
              <a:rPr lang="en-US" b="1" i="0" dirty="0">
                <a:solidFill>
                  <a:srgbClr val="273239"/>
                </a:solidFill>
                <a:effectLst/>
                <a:highlight>
                  <a:srgbClr val="FFFFFF"/>
                </a:highlight>
                <a:latin typeface="Nunito" pitchFamily="2" charset="0"/>
              </a:rPr>
            </a:br>
            <a:endParaRPr lang="en-IN" dirty="0"/>
          </a:p>
        </p:txBody>
      </p:sp>
      <p:pic>
        <p:nvPicPr>
          <p:cNvPr id="7" name="Content Placeholder 6">
            <a:extLst>
              <a:ext uri="{FF2B5EF4-FFF2-40B4-BE49-F238E27FC236}">
                <a16:creationId xmlns:a16="http://schemas.microsoft.com/office/drawing/2014/main" id="{685C7971-8880-90E7-8F11-8A865695075E}"/>
              </a:ext>
            </a:extLst>
          </p:cNvPr>
          <p:cNvPicPr>
            <a:picLocks noGrp="1" noChangeAspect="1"/>
          </p:cNvPicPr>
          <p:nvPr>
            <p:ph idx="1"/>
          </p:nvPr>
        </p:nvPicPr>
        <p:blipFill>
          <a:blip r:embed="rId2"/>
          <a:stretch>
            <a:fillRect/>
          </a:stretch>
        </p:blipFill>
        <p:spPr>
          <a:xfrm>
            <a:off x="859349" y="2774198"/>
            <a:ext cx="4822399" cy="2408958"/>
          </a:xfrm>
        </p:spPr>
      </p:pic>
      <p:pic>
        <p:nvPicPr>
          <p:cNvPr id="9" name="Picture 8">
            <a:extLst>
              <a:ext uri="{FF2B5EF4-FFF2-40B4-BE49-F238E27FC236}">
                <a16:creationId xmlns:a16="http://schemas.microsoft.com/office/drawing/2014/main" id="{D19A05A7-1E2A-FDC4-ED70-583EC38DAA72}"/>
              </a:ext>
            </a:extLst>
          </p:cNvPr>
          <p:cNvPicPr>
            <a:picLocks noChangeAspect="1"/>
          </p:cNvPicPr>
          <p:nvPr/>
        </p:nvPicPr>
        <p:blipFill>
          <a:blip r:embed="rId3"/>
          <a:stretch>
            <a:fillRect/>
          </a:stretch>
        </p:blipFill>
        <p:spPr>
          <a:xfrm>
            <a:off x="6204262" y="2416629"/>
            <a:ext cx="5531134" cy="3254727"/>
          </a:xfrm>
          <a:prstGeom prst="rect">
            <a:avLst/>
          </a:prstGeom>
        </p:spPr>
      </p:pic>
      <p:sp>
        <p:nvSpPr>
          <p:cNvPr id="10" name="Rectangle 1">
            <a:extLst>
              <a:ext uri="{FF2B5EF4-FFF2-40B4-BE49-F238E27FC236}">
                <a16:creationId xmlns:a16="http://schemas.microsoft.com/office/drawing/2014/main" id="{2457E4A8-D42A-AD12-44DE-DC87F1FE7FD4}"/>
              </a:ext>
            </a:extLst>
          </p:cNvPr>
          <p:cNvSpPr>
            <a:spLocks noChangeArrowheads="1"/>
          </p:cNvSpPr>
          <p:nvPr/>
        </p:nvSpPr>
        <p:spPr bwMode="auto">
          <a:xfrm>
            <a:off x="890813" y="1120146"/>
            <a:ext cx="10495644" cy="1264429"/>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273239"/>
                </a:solidFill>
                <a:effectLst/>
                <a:latin typeface="Nunito" pitchFamily="2" charset="0"/>
              </a:rPr>
              <a:t>To create a horizontal bar chart: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a:ln>
                  <a:noFill/>
                </a:ln>
                <a:solidFill>
                  <a:srgbClr val="273239"/>
                </a:solidFill>
                <a:effectLst/>
                <a:latin typeface="Nunito" pitchFamily="2" charset="0"/>
              </a:rPr>
              <a:t>Take all parameters which are required to make a simple bar chart.</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0" i="0" u="none" strike="noStrike" cap="none" normalizeH="0" baseline="0" dirty="0">
                <a:ln>
                  <a:noFill/>
                </a:ln>
                <a:solidFill>
                  <a:srgbClr val="273239"/>
                </a:solidFill>
                <a:effectLst/>
                <a:latin typeface="Nunito" pitchFamily="2" charset="0"/>
              </a:rPr>
              <a:t>Now to make it horizontal new parameter is </a:t>
            </a:r>
            <a:r>
              <a:rPr kumimoji="0" lang="en-US" altLang="en-US" sz="2000" b="0" i="0" u="none" strike="noStrike" cap="none" normalizeH="0" baseline="0" dirty="0" err="1">
                <a:ln>
                  <a:noFill/>
                </a:ln>
                <a:solidFill>
                  <a:srgbClr val="273239"/>
                </a:solidFill>
                <a:effectLst/>
                <a:latin typeface="Nunito" pitchFamily="2" charset="0"/>
              </a:rPr>
              <a:t>added.</a:t>
            </a:r>
            <a:r>
              <a:rPr kumimoji="0" lang="en-US" altLang="en-US" sz="2000" b="0" i="0" u="none" strike="noStrike" cap="none" normalizeH="0" baseline="0" dirty="0" err="1">
                <a:ln>
                  <a:noFill/>
                </a:ln>
                <a:solidFill>
                  <a:srgbClr val="273239"/>
                </a:solidFill>
                <a:effectLst/>
                <a:latin typeface="Consolas" panose="020B0609020204030204" pitchFamily="49" charset="0"/>
              </a:rPr>
              <a:t>barplot</a:t>
            </a:r>
            <a:r>
              <a:rPr kumimoji="0" lang="en-US" altLang="en-US" sz="2000" b="0" i="0" u="none" strike="noStrike" cap="none" normalizeH="0" baseline="0" dirty="0">
                <a:ln>
                  <a:noFill/>
                </a:ln>
                <a:solidFill>
                  <a:srgbClr val="273239"/>
                </a:solidFill>
                <a:effectLst/>
                <a:latin typeface="Consolas" panose="020B0609020204030204" pitchFamily="49" charset="0"/>
              </a:rPr>
              <a:t>(A, </a:t>
            </a:r>
            <a:r>
              <a:rPr kumimoji="0" lang="en-US" altLang="en-US" sz="2000" b="0" i="0" u="none" strike="noStrike" cap="none" normalizeH="0" baseline="0" dirty="0" err="1">
                <a:ln>
                  <a:noFill/>
                </a:ln>
                <a:solidFill>
                  <a:srgbClr val="273239"/>
                </a:solidFill>
                <a:effectLst/>
                <a:latin typeface="Consolas" panose="020B0609020204030204" pitchFamily="49" charset="0"/>
              </a:rPr>
              <a:t>horiz</a:t>
            </a:r>
            <a:r>
              <a:rPr kumimoji="0" lang="en-US" altLang="en-US" sz="2000" b="0" i="0" u="none" strike="noStrike" cap="none" normalizeH="0" baseline="0" dirty="0">
                <a:ln>
                  <a:noFill/>
                </a:ln>
                <a:solidFill>
                  <a:srgbClr val="273239"/>
                </a:solidFill>
                <a:effectLst/>
                <a:latin typeface="Consolas" panose="020B0609020204030204" pitchFamily="49" charset="0"/>
              </a:rPr>
              <a:t>=TRUE </a:t>
            </a:r>
            <a:r>
              <a:rPr kumimoji="0" lang="en-US" altLang="en-US" sz="1200" b="0" i="0" u="none" strike="noStrike" cap="none" normalizeH="0" baseline="0" dirty="0">
                <a:ln>
                  <a:noFill/>
                </a:ln>
                <a:solidFill>
                  <a:srgbClr val="273239"/>
                </a:solidFill>
                <a:effectLst/>
                <a:latin typeface="Consolas" panose="020B0609020204030204" pitchFamily="49" charset="0"/>
              </a:rPr>
              <a:t>)</a:t>
            </a:r>
            <a:endParaRPr kumimoji="0" lang="en-US" altLang="en-US" sz="1300" b="0" i="0" u="none" strike="noStrike" cap="none" normalizeH="0" baseline="0" dirty="0">
              <a:ln>
                <a:noFill/>
              </a:ln>
              <a:solidFill>
                <a:srgbClr val="273239"/>
              </a:solidFill>
              <a:effectLst/>
              <a:latin typeface="Nunito"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572982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57D27-A700-1266-F95F-9BC069FED64C}"/>
              </a:ext>
            </a:extLst>
          </p:cNvPr>
          <p:cNvSpPr>
            <a:spLocks noGrp="1"/>
          </p:cNvSpPr>
          <p:nvPr>
            <p:ph type="title"/>
          </p:nvPr>
        </p:nvSpPr>
        <p:spPr/>
        <p:txBody>
          <a:bodyPr/>
          <a:lstStyle/>
          <a:p>
            <a:endParaRPr lang="en-IN"/>
          </a:p>
        </p:txBody>
      </p:sp>
      <p:pic>
        <p:nvPicPr>
          <p:cNvPr id="7" name="Content Placeholder 6">
            <a:extLst>
              <a:ext uri="{FF2B5EF4-FFF2-40B4-BE49-F238E27FC236}">
                <a16:creationId xmlns:a16="http://schemas.microsoft.com/office/drawing/2014/main" id="{1ACCB066-83C0-28CF-289F-A43A4D32FECF}"/>
              </a:ext>
            </a:extLst>
          </p:cNvPr>
          <p:cNvPicPr>
            <a:picLocks noGrp="1" noChangeAspect="1"/>
          </p:cNvPicPr>
          <p:nvPr>
            <p:ph idx="1"/>
          </p:nvPr>
        </p:nvPicPr>
        <p:blipFill>
          <a:blip r:embed="rId2"/>
          <a:stretch>
            <a:fillRect/>
          </a:stretch>
        </p:blipFill>
        <p:spPr>
          <a:xfrm>
            <a:off x="6357257" y="818959"/>
            <a:ext cx="4615543" cy="5056909"/>
          </a:xfrm>
        </p:spPr>
      </p:pic>
      <p:pic>
        <p:nvPicPr>
          <p:cNvPr id="5" name="Picture 4">
            <a:extLst>
              <a:ext uri="{FF2B5EF4-FFF2-40B4-BE49-F238E27FC236}">
                <a16:creationId xmlns:a16="http://schemas.microsoft.com/office/drawing/2014/main" id="{77BF1B9A-17AF-15CE-CAD7-CF4138064034}"/>
              </a:ext>
            </a:extLst>
          </p:cNvPr>
          <p:cNvPicPr>
            <a:picLocks noChangeAspect="1"/>
          </p:cNvPicPr>
          <p:nvPr/>
        </p:nvPicPr>
        <p:blipFill>
          <a:blip r:embed="rId3"/>
          <a:stretch>
            <a:fillRect/>
          </a:stretch>
        </p:blipFill>
        <p:spPr>
          <a:xfrm>
            <a:off x="1295402" y="818959"/>
            <a:ext cx="5061856" cy="5056909"/>
          </a:xfrm>
          <a:prstGeom prst="rect">
            <a:avLst/>
          </a:prstGeom>
        </p:spPr>
      </p:pic>
    </p:spTree>
    <p:extLst>
      <p:ext uri="{BB962C8B-B14F-4D97-AF65-F5344CB8AC3E}">
        <p14:creationId xmlns:p14="http://schemas.microsoft.com/office/powerpoint/2010/main" val="26966762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0863B-872B-9939-F19C-46AF319B23CC}"/>
              </a:ext>
            </a:extLst>
          </p:cNvPr>
          <p:cNvSpPr>
            <a:spLocks noGrp="1"/>
          </p:cNvSpPr>
          <p:nvPr>
            <p:ph type="title"/>
          </p:nvPr>
        </p:nvSpPr>
        <p:spPr>
          <a:xfrm>
            <a:off x="566060" y="564241"/>
            <a:ext cx="4855026" cy="807359"/>
          </a:xfrm>
        </p:spPr>
        <p:txBody>
          <a:bodyPr>
            <a:normAutofit/>
          </a:bodyPr>
          <a:lstStyle/>
          <a:p>
            <a:r>
              <a:rPr lang="en-IN" sz="2800" b="0" i="0" u="none" strike="noStrike" baseline="0" dirty="0">
                <a:solidFill>
                  <a:srgbClr val="000000"/>
                </a:solidFill>
                <a:latin typeface="Times New Roman" panose="02020603050405020304" pitchFamily="18" charset="0"/>
              </a:rPr>
              <a:t>Plotting categorical data </a:t>
            </a:r>
            <a:endParaRPr lang="en-IN" sz="2800" dirty="0"/>
          </a:p>
        </p:txBody>
      </p:sp>
      <p:sp>
        <p:nvSpPr>
          <p:cNvPr id="3" name="Content Placeholder 2">
            <a:extLst>
              <a:ext uri="{FF2B5EF4-FFF2-40B4-BE49-F238E27FC236}">
                <a16:creationId xmlns:a16="http://schemas.microsoft.com/office/drawing/2014/main" id="{DF529FB8-22D5-5A9F-6D9E-3791CC481344}"/>
              </a:ext>
            </a:extLst>
          </p:cNvPr>
          <p:cNvSpPr>
            <a:spLocks noGrp="1"/>
          </p:cNvSpPr>
          <p:nvPr>
            <p:ph idx="1"/>
          </p:nvPr>
        </p:nvSpPr>
        <p:spPr>
          <a:xfrm>
            <a:off x="1055915" y="1371600"/>
            <a:ext cx="9960428" cy="3318936"/>
          </a:xfrm>
        </p:spPr>
        <p:txBody>
          <a:bodyPr/>
          <a:lstStyle/>
          <a:p>
            <a:r>
              <a:rPr lang="en-US" dirty="0"/>
              <a:t>Plotting categorical data in R involves visualizing data that is organized into categories. There are several types of plots that are particularly useful for displaying categorical data, including bar plots, box plots, and pie charts</a:t>
            </a:r>
            <a:endParaRPr lang="en-IN" dirty="0"/>
          </a:p>
        </p:txBody>
      </p:sp>
      <p:pic>
        <p:nvPicPr>
          <p:cNvPr id="5" name="Picture 4">
            <a:extLst>
              <a:ext uri="{FF2B5EF4-FFF2-40B4-BE49-F238E27FC236}">
                <a16:creationId xmlns:a16="http://schemas.microsoft.com/office/drawing/2014/main" id="{32371D0E-14EE-4AFA-3BF3-8754001E8237}"/>
              </a:ext>
            </a:extLst>
          </p:cNvPr>
          <p:cNvPicPr>
            <a:picLocks noChangeAspect="1"/>
          </p:cNvPicPr>
          <p:nvPr/>
        </p:nvPicPr>
        <p:blipFill>
          <a:blip r:embed="rId2"/>
          <a:stretch>
            <a:fillRect/>
          </a:stretch>
        </p:blipFill>
        <p:spPr>
          <a:xfrm>
            <a:off x="1457086" y="2590757"/>
            <a:ext cx="9277827" cy="1676486"/>
          </a:xfrm>
          <a:prstGeom prst="rect">
            <a:avLst/>
          </a:prstGeom>
        </p:spPr>
      </p:pic>
      <p:pic>
        <p:nvPicPr>
          <p:cNvPr id="7" name="Picture 6">
            <a:extLst>
              <a:ext uri="{FF2B5EF4-FFF2-40B4-BE49-F238E27FC236}">
                <a16:creationId xmlns:a16="http://schemas.microsoft.com/office/drawing/2014/main" id="{4AE0D623-11CC-BEE8-CCCC-704D70D28643}"/>
              </a:ext>
            </a:extLst>
          </p:cNvPr>
          <p:cNvPicPr>
            <a:picLocks noChangeAspect="1"/>
          </p:cNvPicPr>
          <p:nvPr/>
        </p:nvPicPr>
        <p:blipFill>
          <a:blip r:embed="rId3"/>
          <a:stretch>
            <a:fillRect/>
          </a:stretch>
        </p:blipFill>
        <p:spPr>
          <a:xfrm>
            <a:off x="6095998" y="3940629"/>
            <a:ext cx="5116287" cy="2197707"/>
          </a:xfrm>
          <a:prstGeom prst="rect">
            <a:avLst/>
          </a:prstGeom>
        </p:spPr>
      </p:pic>
    </p:spTree>
    <p:extLst>
      <p:ext uri="{BB962C8B-B14F-4D97-AF65-F5344CB8AC3E}">
        <p14:creationId xmlns:p14="http://schemas.microsoft.com/office/powerpoint/2010/main" val="2777946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C6A1E-01D3-7F06-9419-16EFFD81C59C}"/>
              </a:ext>
            </a:extLst>
          </p:cNvPr>
          <p:cNvSpPr>
            <a:spLocks noGrp="1"/>
          </p:cNvSpPr>
          <p:nvPr>
            <p:ph type="title"/>
          </p:nvPr>
        </p:nvSpPr>
        <p:spPr/>
        <p:txBody>
          <a:bodyPr/>
          <a:lstStyle/>
          <a:p>
            <a:r>
              <a:rPr lang="en-US" b="0" i="0" dirty="0">
                <a:effectLst/>
                <a:latin typeface="source-serif-pro"/>
              </a:rPr>
              <a:t>R </a:t>
            </a:r>
            <a:r>
              <a:rPr lang="en-US" b="0" i="0" u="sng" dirty="0">
                <a:effectLst/>
                <a:latin typeface="source-serif-pro"/>
                <a:hlinkClick r:id="rId2">
                  <a:extLst>
                    <a:ext uri="{A12FA001-AC4F-418D-AE19-62706E023703}">
                      <ahyp:hlinkClr xmlns:ahyp="http://schemas.microsoft.com/office/drawing/2018/hyperlinkcolor" val="tx"/>
                    </a:ext>
                  </a:extLst>
                </a:hlinkClick>
              </a:rPr>
              <a:t>programming</a:t>
            </a:r>
            <a:r>
              <a:rPr lang="en-US" b="0" i="0" u="sng" dirty="0">
                <a:effectLst/>
                <a:latin typeface="source-serif-pro"/>
              </a:rPr>
              <a:t> </a:t>
            </a:r>
            <a:endParaRPr lang="en-IN" u="sng" dirty="0"/>
          </a:p>
        </p:txBody>
      </p:sp>
      <p:sp>
        <p:nvSpPr>
          <p:cNvPr id="3" name="Content Placeholder 2">
            <a:extLst>
              <a:ext uri="{FF2B5EF4-FFF2-40B4-BE49-F238E27FC236}">
                <a16:creationId xmlns:a16="http://schemas.microsoft.com/office/drawing/2014/main" id="{0603B8C1-E9D3-22FA-CFD0-810C23D67540}"/>
              </a:ext>
            </a:extLst>
          </p:cNvPr>
          <p:cNvSpPr>
            <a:spLocks noGrp="1"/>
          </p:cNvSpPr>
          <p:nvPr>
            <p:ph idx="1"/>
          </p:nvPr>
        </p:nvSpPr>
        <p:spPr/>
        <p:txBody>
          <a:bodyPr>
            <a:normAutofit fontScale="77500" lnSpcReduction="20000"/>
          </a:bodyPr>
          <a:lstStyle/>
          <a:p>
            <a:r>
              <a:rPr lang="en-US" b="0" i="0" dirty="0">
                <a:solidFill>
                  <a:srgbClr val="242424"/>
                </a:solidFill>
                <a:effectLst/>
                <a:latin typeface="source-serif-pro"/>
              </a:rPr>
              <a:t>It has become one of the best data analytics tools especially when it comes for visual analytics. </a:t>
            </a:r>
          </a:p>
          <a:p>
            <a:r>
              <a:rPr lang="en-US" b="0" i="0" dirty="0">
                <a:solidFill>
                  <a:srgbClr val="242424"/>
                </a:solidFill>
                <a:effectLst/>
                <a:latin typeface="source-serif-pro"/>
              </a:rPr>
              <a:t>A great community contribution makes it easier to learn, use and share for the effective visualization. </a:t>
            </a:r>
          </a:p>
          <a:p>
            <a:r>
              <a:rPr lang="en-US" b="0" i="0" dirty="0">
                <a:solidFill>
                  <a:srgbClr val="242424"/>
                </a:solidFill>
                <a:effectLst/>
                <a:latin typeface="source-serif-pro"/>
              </a:rPr>
              <a:t>It is imperative to say that proper visualization is a very important factor for data scientists &amp; AI specialists. </a:t>
            </a:r>
          </a:p>
          <a:p>
            <a:r>
              <a:rPr lang="en-US" b="0" i="0" dirty="0">
                <a:solidFill>
                  <a:srgbClr val="242424"/>
                </a:solidFill>
                <a:effectLst/>
                <a:latin typeface="source-serif-pro"/>
              </a:rPr>
              <a:t>Even if you are only interested to work with business communication with impactful visualizations, R can provide you a comprehensive way of work where you have full freedom to play with your data and create useful graphs for your audiences. It is an open-sourced tool by the way. </a:t>
            </a:r>
          </a:p>
          <a:p>
            <a:r>
              <a:rPr lang="en-US" b="0" i="0" u="sng" dirty="0">
                <a:effectLst/>
                <a:latin typeface="source-serif-pro"/>
                <a:hlinkClick r:id="rId3"/>
              </a:rPr>
              <a:t>RStudio</a:t>
            </a:r>
            <a:r>
              <a:rPr lang="en-US" b="0" i="0" dirty="0">
                <a:solidFill>
                  <a:srgbClr val="242424"/>
                </a:solidFill>
                <a:effectLst/>
                <a:latin typeface="source-serif-pro"/>
              </a:rPr>
              <a:t> is the most favorable IDE(Integrated Development Environment) for R.</a:t>
            </a:r>
            <a:endParaRPr lang="en-IN" dirty="0"/>
          </a:p>
        </p:txBody>
      </p:sp>
    </p:spTree>
    <p:extLst>
      <p:ext uri="{BB962C8B-B14F-4D97-AF65-F5344CB8AC3E}">
        <p14:creationId xmlns:p14="http://schemas.microsoft.com/office/powerpoint/2010/main" val="19131761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AC08-02AF-1E74-005C-1E37768B9B6F}"/>
              </a:ext>
            </a:extLst>
          </p:cNvPr>
          <p:cNvSpPr>
            <a:spLocks noGrp="1"/>
          </p:cNvSpPr>
          <p:nvPr>
            <p:ph type="title"/>
          </p:nvPr>
        </p:nvSpPr>
        <p:spPr>
          <a:xfrm>
            <a:off x="674916" y="622904"/>
            <a:ext cx="9601196" cy="726926"/>
          </a:xfrm>
        </p:spPr>
        <p:txBody>
          <a:bodyPr>
            <a:normAutofit/>
          </a:bodyPr>
          <a:lstStyle/>
          <a:p>
            <a:r>
              <a:rPr lang="en-IN" sz="2800" b="0" i="0" u="none" strike="noStrike" baseline="0" dirty="0">
                <a:solidFill>
                  <a:srgbClr val="000000"/>
                </a:solidFill>
                <a:latin typeface="Times New Roman" panose="02020603050405020304" pitchFamily="18" charset="0"/>
              </a:rPr>
              <a:t>Stacked bar plot</a:t>
            </a:r>
            <a:endParaRPr lang="en-IN" sz="2800" dirty="0"/>
          </a:p>
        </p:txBody>
      </p:sp>
      <p:sp>
        <p:nvSpPr>
          <p:cNvPr id="3" name="Content Placeholder 2">
            <a:extLst>
              <a:ext uri="{FF2B5EF4-FFF2-40B4-BE49-F238E27FC236}">
                <a16:creationId xmlns:a16="http://schemas.microsoft.com/office/drawing/2014/main" id="{CA9CA467-6746-4E01-B23D-5CD7C44791C8}"/>
              </a:ext>
            </a:extLst>
          </p:cNvPr>
          <p:cNvSpPr>
            <a:spLocks noGrp="1"/>
          </p:cNvSpPr>
          <p:nvPr>
            <p:ph idx="1"/>
          </p:nvPr>
        </p:nvSpPr>
        <p:spPr>
          <a:xfrm>
            <a:off x="1295401" y="1262743"/>
            <a:ext cx="9601196" cy="4613125"/>
          </a:xfrm>
        </p:spPr>
        <p:txBody>
          <a:bodyPr/>
          <a:lstStyle/>
          <a:p>
            <a:r>
              <a:rPr lang="en-US" dirty="0"/>
              <a:t>A stacked bar plot is used to show the distribution of subcategories within each main category. It stacks the subcategories on top of each other within each category bar, allowing you to compare both the overall category sizes and the proportions of the subcategories.</a:t>
            </a:r>
            <a:endParaRPr lang="en-IN" dirty="0"/>
          </a:p>
        </p:txBody>
      </p:sp>
      <p:pic>
        <p:nvPicPr>
          <p:cNvPr id="5" name="Picture 4">
            <a:extLst>
              <a:ext uri="{FF2B5EF4-FFF2-40B4-BE49-F238E27FC236}">
                <a16:creationId xmlns:a16="http://schemas.microsoft.com/office/drawing/2014/main" id="{C161C8C7-D452-F268-55E2-2FF7762AD28C}"/>
              </a:ext>
            </a:extLst>
          </p:cNvPr>
          <p:cNvPicPr>
            <a:picLocks noChangeAspect="1"/>
          </p:cNvPicPr>
          <p:nvPr/>
        </p:nvPicPr>
        <p:blipFill>
          <a:blip r:embed="rId2"/>
          <a:stretch>
            <a:fillRect/>
          </a:stretch>
        </p:blipFill>
        <p:spPr>
          <a:xfrm>
            <a:off x="1134642" y="2808514"/>
            <a:ext cx="5734244" cy="3426582"/>
          </a:xfrm>
          <a:prstGeom prst="rect">
            <a:avLst/>
          </a:prstGeom>
        </p:spPr>
      </p:pic>
      <p:pic>
        <p:nvPicPr>
          <p:cNvPr id="7" name="Picture 6">
            <a:extLst>
              <a:ext uri="{FF2B5EF4-FFF2-40B4-BE49-F238E27FC236}">
                <a16:creationId xmlns:a16="http://schemas.microsoft.com/office/drawing/2014/main" id="{3ADACE4F-EDB4-DFA0-2C0F-C1FC2C371CFD}"/>
              </a:ext>
            </a:extLst>
          </p:cNvPr>
          <p:cNvPicPr>
            <a:picLocks noChangeAspect="1"/>
          </p:cNvPicPr>
          <p:nvPr/>
        </p:nvPicPr>
        <p:blipFill>
          <a:blip r:embed="rId3"/>
          <a:stretch>
            <a:fillRect/>
          </a:stretch>
        </p:blipFill>
        <p:spPr>
          <a:xfrm>
            <a:off x="6705600" y="2808514"/>
            <a:ext cx="4351756" cy="3323168"/>
          </a:xfrm>
          <a:prstGeom prst="rect">
            <a:avLst/>
          </a:prstGeom>
        </p:spPr>
      </p:pic>
      <p:pic>
        <p:nvPicPr>
          <p:cNvPr id="6" name="Picture 5">
            <a:extLst>
              <a:ext uri="{FF2B5EF4-FFF2-40B4-BE49-F238E27FC236}">
                <a16:creationId xmlns:a16="http://schemas.microsoft.com/office/drawing/2014/main" id="{A7113816-99B6-E85E-2339-2CB1F90668B6}"/>
              </a:ext>
            </a:extLst>
          </p:cNvPr>
          <p:cNvPicPr>
            <a:picLocks noChangeAspect="1"/>
          </p:cNvPicPr>
          <p:nvPr/>
        </p:nvPicPr>
        <p:blipFill>
          <a:blip r:embed="rId4"/>
          <a:stretch>
            <a:fillRect/>
          </a:stretch>
        </p:blipFill>
        <p:spPr>
          <a:xfrm>
            <a:off x="838202" y="3114494"/>
            <a:ext cx="6030684" cy="2835590"/>
          </a:xfrm>
          <a:prstGeom prst="rect">
            <a:avLst/>
          </a:prstGeom>
        </p:spPr>
      </p:pic>
      <p:pic>
        <p:nvPicPr>
          <p:cNvPr id="9" name="Picture 8">
            <a:extLst>
              <a:ext uri="{FF2B5EF4-FFF2-40B4-BE49-F238E27FC236}">
                <a16:creationId xmlns:a16="http://schemas.microsoft.com/office/drawing/2014/main" id="{C4221977-E622-6698-A07C-C542390AA733}"/>
              </a:ext>
            </a:extLst>
          </p:cNvPr>
          <p:cNvPicPr>
            <a:picLocks noChangeAspect="1"/>
          </p:cNvPicPr>
          <p:nvPr/>
        </p:nvPicPr>
        <p:blipFill>
          <a:blip r:embed="rId5"/>
          <a:stretch>
            <a:fillRect/>
          </a:stretch>
        </p:blipFill>
        <p:spPr>
          <a:xfrm>
            <a:off x="6547965" y="2808513"/>
            <a:ext cx="4669554" cy="3174665"/>
          </a:xfrm>
          <a:prstGeom prst="rect">
            <a:avLst/>
          </a:prstGeom>
        </p:spPr>
      </p:pic>
    </p:spTree>
    <p:extLst>
      <p:ext uri="{BB962C8B-B14F-4D97-AF65-F5344CB8AC3E}">
        <p14:creationId xmlns:p14="http://schemas.microsoft.com/office/powerpoint/2010/main" val="3485664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5BC4E-59BA-E366-E06D-A8488AA626E3}"/>
              </a:ext>
            </a:extLst>
          </p:cNvPr>
          <p:cNvSpPr>
            <a:spLocks noGrp="1"/>
          </p:cNvSpPr>
          <p:nvPr>
            <p:ph type="title"/>
          </p:nvPr>
        </p:nvSpPr>
        <p:spPr/>
        <p:txBody>
          <a:bodyPr/>
          <a:lstStyle/>
          <a:p>
            <a:endParaRPr lang="en-IN" dirty="0"/>
          </a:p>
        </p:txBody>
      </p:sp>
      <p:pic>
        <p:nvPicPr>
          <p:cNvPr id="7" name="Content Placeholder 6">
            <a:extLst>
              <a:ext uri="{FF2B5EF4-FFF2-40B4-BE49-F238E27FC236}">
                <a16:creationId xmlns:a16="http://schemas.microsoft.com/office/drawing/2014/main" id="{EE50130C-913F-4206-D385-841489BDD48C}"/>
              </a:ext>
            </a:extLst>
          </p:cNvPr>
          <p:cNvPicPr>
            <a:picLocks noGrp="1" noChangeAspect="1"/>
          </p:cNvPicPr>
          <p:nvPr>
            <p:ph idx="1"/>
          </p:nvPr>
        </p:nvPicPr>
        <p:blipFill>
          <a:blip r:embed="rId2"/>
          <a:stretch>
            <a:fillRect/>
          </a:stretch>
        </p:blipFill>
        <p:spPr>
          <a:xfrm>
            <a:off x="6466113" y="898881"/>
            <a:ext cx="4985657" cy="5316862"/>
          </a:xfrm>
        </p:spPr>
      </p:pic>
      <p:pic>
        <p:nvPicPr>
          <p:cNvPr id="5" name="Picture 4">
            <a:extLst>
              <a:ext uri="{FF2B5EF4-FFF2-40B4-BE49-F238E27FC236}">
                <a16:creationId xmlns:a16="http://schemas.microsoft.com/office/drawing/2014/main" id="{05030B29-6C10-2568-A9B5-796571AB4CA1}"/>
              </a:ext>
            </a:extLst>
          </p:cNvPr>
          <p:cNvPicPr>
            <a:picLocks noChangeAspect="1"/>
          </p:cNvPicPr>
          <p:nvPr/>
        </p:nvPicPr>
        <p:blipFill>
          <a:blip r:embed="rId3"/>
          <a:stretch>
            <a:fillRect/>
          </a:stretch>
        </p:blipFill>
        <p:spPr>
          <a:xfrm>
            <a:off x="1132867" y="898881"/>
            <a:ext cx="5333247" cy="5218890"/>
          </a:xfrm>
          <a:prstGeom prst="rect">
            <a:avLst/>
          </a:prstGeom>
        </p:spPr>
      </p:pic>
    </p:spTree>
    <p:extLst>
      <p:ext uri="{BB962C8B-B14F-4D97-AF65-F5344CB8AC3E}">
        <p14:creationId xmlns:p14="http://schemas.microsoft.com/office/powerpoint/2010/main" val="23079531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0AE87-C57A-BD5A-8D82-A362A9AEBEA1}"/>
              </a:ext>
            </a:extLst>
          </p:cNvPr>
          <p:cNvSpPr>
            <a:spLocks noGrp="1"/>
          </p:cNvSpPr>
          <p:nvPr>
            <p:ph type="title"/>
          </p:nvPr>
        </p:nvSpPr>
        <p:spPr/>
        <p:txBody>
          <a:bodyPr/>
          <a:lstStyle/>
          <a:p>
            <a:r>
              <a:rPr lang="en-US" dirty="0"/>
              <a:t>histogram</a:t>
            </a:r>
            <a:endParaRPr lang="en-IN" dirty="0"/>
          </a:p>
        </p:txBody>
      </p:sp>
      <p:sp>
        <p:nvSpPr>
          <p:cNvPr id="3" name="Content Placeholder 2">
            <a:extLst>
              <a:ext uri="{FF2B5EF4-FFF2-40B4-BE49-F238E27FC236}">
                <a16:creationId xmlns:a16="http://schemas.microsoft.com/office/drawing/2014/main" id="{FF0534B9-F702-87D3-3D63-2ACF019FF287}"/>
              </a:ext>
            </a:extLst>
          </p:cNvPr>
          <p:cNvSpPr>
            <a:spLocks noGrp="1"/>
          </p:cNvSpPr>
          <p:nvPr>
            <p:ph idx="1"/>
          </p:nvPr>
        </p:nvSpPr>
        <p:spPr/>
        <p:txBody>
          <a:bodyPr/>
          <a:lstStyle/>
          <a:p>
            <a:r>
              <a:rPr lang="en-US" dirty="0"/>
              <a:t>A histogram is a graphical representation of the distribution of a dataset. It groups data into bins (or intervals) and displays the frequency of data points within each bin as bars. Histograms are particularly useful for understanding the distribution of continuous data.</a:t>
            </a:r>
            <a:endParaRPr lang="en-IN" dirty="0"/>
          </a:p>
        </p:txBody>
      </p:sp>
    </p:spTree>
    <p:extLst>
      <p:ext uri="{BB962C8B-B14F-4D97-AF65-F5344CB8AC3E}">
        <p14:creationId xmlns:p14="http://schemas.microsoft.com/office/powerpoint/2010/main" val="15989045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8BC07-9B7C-AA8F-F9D4-E352B7A08382}"/>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7ED35454-0AB5-24DF-A25A-A3AB82858EAE}"/>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ECB98337-FC1F-E07D-5325-31EEF223741A}"/>
              </a:ext>
            </a:extLst>
          </p:cNvPr>
          <p:cNvPicPr>
            <a:picLocks noChangeAspect="1"/>
          </p:cNvPicPr>
          <p:nvPr/>
        </p:nvPicPr>
        <p:blipFill>
          <a:blip r:embed="rId2"/>
          <a:stretch>
            <a:fillRect/>
          </a:stretch>
        </p:blipFill>
        <p:spPr>
          <a:xfrm>
            <a:off x="1584092" y="457588"/>
            <a:ext cx="9023814" cy="2546481"/>
          </a:xfrm>
          <a:prstGeom prst="rect">
            <a:avLst/>
          </a:prstGeom>
        </p:spPr>
      </p:pic>
      <p:pic>
        <p:nvPicPr>
          <p:cNvPr id="7" name="Picture 6">
            <a:extLst>
              <a:ext uri="{FF2B5EF4-FFF2-40B4-BE49-F238E27FC236}">
                <a16:creationId xmlns:a16="http://schemas.microsoft.com/office/drawing/2014/main" id="{929F4F37-C28C-F3F4-48A2-F8089932CA8A}"/>
              </a:ext>
            </a:extLst>
          </p:cNvPr>
          <p:cNvPicPr>
            <a:picLocks noChangeAspect="1"/>
          </p:cNvPicPr>
          <p:nvPr/>
        </p:nvPicPr>
        <p:blipFill>
          <a:blip r:embed="rId3"/>
          <a:stretch>
            <a:fillRect/>
          </a:stretch>
        </p:blipFill>
        <p:spPr>
          <a:xfrm>
            <a:off x="3666082" y="3275002"/>
            <a:ext cx="5251720" cy="2929148"/>
          </a:xfrm>
          <a:prstGeom prst="rect">
            <a:avLst/>
          </a:prstGeom>
        </p:spPr>
      </p:pic>
    </p:spTree>
    <p:extLst>
      <p:ext uri="{BB962C8B-B14F-4D97-AF65-F5344CB8AC3E}">
        <p14:creationId xmlns:p14="http://schemas.microsoft.com/office/powerpoint/2010/main" val="10651060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1BA7A-0ED3-9D30-FB60-85586408F347}"/>
              </a:ext>
            </a:extLst>
          </p:cNvPr>
          <p:cNvSpPr>
            <a:spLocks noGrp="1"/>
          </p:cNvSpPr>
          <p:nvPr>
            <p:ph type="title"/>
          </p:nvPr>
        </p:nvSpPr>
        <p:spPr/>
        <p:txBody>
          <a:bodyPr/>
          <a:lstStyle/>
          <a:p>
            <a:r>
              <a:rPr lang="en-IN" dirty="0"/>
              <a:t>Plot()</a:t>
            </a:r>
          </a:p>
        </p:txBody>
      </p:sp>
      <p:sp>
        <p:nvSpPr>
          <p:cNvPr id="3" name="Content Placeholder 2">
            <a:extLst>
              <a:ext uri="{FF2B5EF4-FFF2-40B4-BE49-F238E27FC236}">
                <a16:creationId xmlns:a16="http://schemas.microsoft.com/office/drawing/2014/main" id="{1A57D164-86A9-1271-98E7-003DEC72FA84}"/>
              </a:ext>
            </a:extLst>
          </p:cNvPr>
          <p:cNvSpPr>
            <a:spLocks noGrp="1"/>
          </p:cNvSpPr>
          <p:nvPr>
            <p:ph idx="1"/>
          </p:nvPr>
        </p:nvSpPr>
        <p:spPr/>
        <p:txBody>
          <a:bodyPr/>
          <a:lstStyle/>
          <a:p>
            <a:r>
              <a:rPr lang="en-US" dirty="0"/>
              <a:t>The plot() function can be used to create simple plots by providing vectors of x and y values.</a:t>
            </a:r>
            <a:endParaRPr lang="en-IN" dirty="0"/>
          </a:p>
        </p:txBody>
      </p:sp>
    </p:spTree>
    <p:extLst>
      <p:ext uri="{BB962C8B-B14F-4D97-AF65-F5344CB8AC3E}">
        <p14:creationId xmlns:p14="http://schemas.microsoft.com/office/powerpoint/2010/main" val="38834869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7266A-2822-AB0F-CCED-129264FA6EA9}"/>
              </a:ext>
            </a:extLst>
          </p:cNvPr>
          <p:cNvSpPr>
            <a:spLocks noGrp="1"/>
          </p:cNvSpPr>
          <p:nvPr>
            <p:ph type="title"/>
          </p:nvPr>
        </p:nvSpPr>
        <p:spPr>
          <a:xfrm>
            <a:off x="1164772" y="582010"/>
            <a:ext cx="9601196" cy="1039961"/>
          </a:xfrm>
        </p:spPr>
        <p:txBody>
          <a:bodyPr/>
          <a:lstStyle/>
          <a:p>
            <a:r>
              <a:rPr lang="en-IN" dirty="0"/>
              <a:t>Basic Scatter Plot</a:t>
            </a:r>
          </a:p>
        </p:txBody>
      </p:sp>
      <p:pic>
        <p:nvPicPr>
          <p:cNvPr id="5" name="Content Placeholder 4">
            <a:extLst>
              <a:ext uri="{FF2B5EF4-FFF2-40B4-BE49-F238E27FC236}">
                <a16:creationId xmlns:a16="http://schemas.microsoft.com/office/drawing/2014/main" id="{2C55913E-CCA5-B0BE-5C6A-1103081A04BA}"/>
              </a:ext>
            </a:extLst>
          </p:cNvPr>
          <p:cNvPicPr>
            <a:picLocks noGrp="1" noChangeAspect="1"/>
          </p:cNvPicPr>
          <p:nvPr>
            <p:ph idx="1"/>
          </p:nvPr>
        </p:nvPicPr>
        <p:blipFill>
          <a:blip r:embed="rId2"/>
          <a:stretch>
            <a:fillRect/>
          </a:stretch>
        </p:blipFill>
        <p:spPr>
          <a:xfrm>
            <a:off x="464235" y="1763486"/>
            <a:ext cx="7133993" cy="4053651"/>
          </a:xfrm>
        </p:spPr>
      </p:pic>
      <p:pic>
        <p:nvPicPr>
          <p:cNvPr id="7" name="Picture 6">
            <a:extLst>
              <a:ext uri="{FF2B5EF4-FFF2-40B4-BE49-F238E27FC236}">
                <a16:creationId xmlns:a16="http://schemas.microsoft.com/office/drawing/2014/main" id="{448E6420-2D63-A8C3-367F-B61AABCB1949}"/>
              </a:ext>
            </a:extLst>
          </p:cNvPr>
          <p:cNvPicPr>
            <a:picLocks noChangeAspect="1"/>
          </p:cNvPicPr>
          <p:nvPr/>
        </p:nvPicPr>
        <p:blipFill>
          <a:blip r:embed="rId3"/>
          <a:stretch>
            <a:fillRect/>
          </a:stretch>
        </p:blipFill>
        <p:spPr>
          <a:xfrm>
            <a:off x="7598228" y="1497393"/>
            <a:ext cx="4197566" cy="4915055"/>
          </a:xfrm>
          <a:prstGeom prst="rect">
            <a:avLst/>
          </a:prstGeom>
        </p:spPr>
      </p:pic>
    </p:spTree>
    <p:extLst>
      <p:ext uri="{BB962C8B-B14F-4D97-AF65-F5344CB8AC3E}">
        <p14:creationId xmlns:p14="http://schemas.microsoft.com/office/powerpoint/2010/main" val="23904292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08B68-8B25-A70B-3688-C01E0FD811F1}"/>
              </a:ext>
            </a:extLst>
          </p:cNvPr>
          <p:cNvSpPr>
            <a:spLocks noGrp="1"/>
          </p:cNvSpPr>
          <p:nvPr>
            <p:ph type="title"/>
          </p:nvPr>
        </p:nvSpPr>
        <p:spPr>
          <a:xfrm>
            <a:off x="1295401" y="366636"/>
            <a:ext cx="9601196" cy="1048507"/>
          </a:xfrm>
        </p:spPr>
        <p:txBody>
          <a:bodyPr/>
          <a:lstStyle/>
          <a:p>
            <a:r>
              <a:rPr lang="en-IN" dirty="0"/>
              <a:t>Line Plot</a:t>
            </a:r>
          </a:p>
        </p:txBody>
      </p:sp>
      <p:sp>
        <p:nvSpPr>
          <p:cNvPr id="3" name="Content Placeholder 2">
            <a:extLst>
              <a:ext uri="{FF2B5EF4-FFF2-40B4-BE49-F238E27FC236}">
                <a16:creationId xmlns:a16="http://schemas.microsoft.com/office/drawing/2014/main" id="{F6522D1B-3CF2-31A4-B1C8-55470FCE2453}"/>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766BBFB8-BE87-5796-D2D2-E5A84545E3EB}"/>
              </a:ext>
            </a:extLst>
          </p:cNvPr>
          <p:cNvPicPr>
            <a:picLocks noChangeAspect="1"/>
          </p:cNvPicPr>
          <p:nvPr/>
        </p:nvPicPr>
        <p:blipFill>
          <a:blip r:embed="rId2"/>
          <a:stretch>
            <a:fillRect/>
          </a:stretch>
        </p:blipFill>
        <p:spPr>
          <a:xfrm>
            <a:off x="566058" y="1175658"/>
            <a:ext cx="10765972" cy="5122182"/>
          </a:xfrm>
          <a:prstGeom prst="rect">
            <a:avLst/>
          </a:prstGeom>
        </p:spPr>
      </p:pic>
    </p:spTree>
    <p:extLst>
      <p:ext uri="{BB962C8B-B14F-4D97-AF65-F5344CB8AC3E}">
        <p14:creationId xmlns:p14="http://schemas.microsoft.com/office/powerpoint/2010/main" val="38013775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6AE87-75B6-8220-F40C-B9478ACA1C8F}"/>
              </a:ext>
            </a:extLst>
          </p:cNvPr>
          <p:cNvSpPr>
            <a:spLocks noGrp="1"/>
          </p:cNvSpPr>
          <p:nvPr>
            <p:ph type="title"/>
          </p:nvPr>
        </p:nvSpPr>
        <p:spPr>
          <a:xfrm>
            <a:off x="1186544" y="588434"/>
            <a:ext cx="9601196" cy="826709"/>
          </a:xfrm>
        </p:spPr>
        <p:txBody>
          <a:bodyPr/>
          <a:lstStyle/>
          <a:p>
            <a:r>
              <a:rPr lang="en-IN" dirty="0"/>
              <a:t>Multiple Line Plot</a:t>
            </a:r>
          </a:p>
        </p:txBody>
      </p:sp>
      <p:sp>
        <p:nvSpPr>
          <p:cNvPr id="3" name="Content Placeholder 2">
            <a:extLst>
              <a:ext uri="{FF2B5EF4-FFF2-40B4-BE49-F238E27FC236}">
                <a16:creationId xmlns:a16="http://schemas.microsoft.com/office/drawing/2014/main" id="{E443492E-404F-66E8-6362-B9D02E981C2F}"/>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0B5C72CE-F3C3-6E5D-5060-6CA0C58E4DCC}"/>
              </a:ext>
            </a:extLst>
          </p:cNvPr>
          <p:cNvPicPr>
            <a:picLocks noChangeAspect="1"/>
          </p:cNvPicPr>
          <p:nvPr/>
        </p:nvPicPr>
        <p:blipFill>
          <a:blip r:embed="rId3"/>
          <a:stretch>
            <a:fillRect/>
          </a:stretch>
        </p:blipFill>
        <p:spPr>
          <a:xfrm>
            <a:off x="859970" y="1415144"/>
            <a:ext cx="10482943" cy="5125356"/>
          </a:xfrm>
          <a:prstGeom prst="rect">
            <a:avLst/>
          </a:prstGeom>
        </p:spPr>
      </p:pic>
      <p:pic>
        <p:nvPicPr>
          <p:cNvPr id="7" name="Picture 6">
            <a:extLst>
              <a:ext uri="{FF2B5EF4-FFF2-40B4-BE49-F238E27FC236}">
                <a16:creationId xmlns:a16="http://schemas.microsoft.com/office/drawing/2014/main" id="{56B371F0-F8FA-DFF7-D4D6-BC1AC73054D1}"/>
              </a:ext>
            </a:extLst>
          </p:cNvPr>
          <p:cNvPicPr>
            <a:picLocks noChangeAspect="1"/>
          </p:cNvPicPr>
          <p:nvPr/>
        </p:nvPicPr>
        <p:blipFill>
          <a:blip r:embed="rId4"/>
          <a:stretch>
            <a:fillRect/>
          </a:stretch>
        </p:blipFill>
        <p:spPr>
          <a:xfrm>
            <a:off x="0" y="701675"/>
            <a:ext cx="12192000" cy="5454649"/>
          </a:xfrm>
          <a:prstGeom prst="rect">
            <a:avLst/>
          </a:prstGeom>
        </p:spPr>
      </p:pic>
    </p:spTree>
    <p:extLst>
      <p:ext uri="{BB962C8B-B14F-4D97-AF65-F5344CB8AC3E}">
        <p14:creationId xmlns:p14="http://schemas.microsoft.com/office/powerpoint/2010/main" val="38798527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8618A-3338-8970-38EB-4F68E4F958F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1E02D02-6E8C-70EC-AE03-C00A6BB0718F}"/>
              </a:ext>
            </a:extLst>
          </p:cNvPr>
          <p:cNvSpPr>
            <a:spLocks noGrp="1"/>
          </p:cNvSpPr>
          <p:nvPr>
            <p:ph idx="1"/>
          </p:nvPr>
        </p:nvSpPr>
        <p:spPr/>
        <p:txBody>
          <a:bodyPr/>
          <a:lstStyle/>
          <a:p>
            <a:r>
              <a:rPr lang="en-US" dirty="0"/>
              <a:t>A box plot, also known as a box-and-whisker plot, is a standardized way of displaying the distribution of data based on a five-number summary: minimum, first quartile (Q1), median, third quartile (Q3), and maximum. It is particularly useful for identifying outliers and understanding the spread and skewness of the data.</a:t>
            </a:r>
            <a:endParaRPr lang="en-IN" dirty="0"/>
          </a:p>
        </p:txBody>
      </p:sp>
    </p:spTree>
    <p:extLst>
      <p:ext uri="{BB962C8B-B14F-4D97-AF65-F5344CB8AC3E}">
        <p14:creationId xmlns:p14="http://schemas.microsoft.com/office/powerpoint/2010/main" val="680704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AFA8C-87DF-DE5E-E342-52075F2602D2}"/>
              </a:ext>
            </a:extLst>
          </p:cNvPr>
          <p:cNvSpPr>
            <a:spLocks noGrp="1"/>
          </p:cNvSpPr>
          <p:nvPr>
            <p:ph type="title"/>
          </p:nvPr>
        </p:nvSpPr>
        <p:spPr>
          <a:xfrm>
            <a:off x="1295401" y="705755"/>
            <a:ext cx="9601196" cy="552754"/>
          </a:xfrm>
        </p:spPr>
        <p:txBody>
          <a:bodyPr>
            <a:normAutofit fontScale="90000"/>
          </a:bodyPr>
          <a:lstStyle/>
          <a:p>
            <a:r>
              <a:rPr lang="en-IN" dirty="0"/>
              <a:t>Box Plot </a:t>
            </a:r>
          </a:p>
        </p:txBody>
      </p:sp>
      <p:sp>
        <p:nvSpPr>
          <p:cNvPr id="3" name="Content Placeholder 2">
            <a:extLst>
              <a:ext uri="{FF2B5EF4-FFF2-40B4-BE49-F238E27FC236}">
                <a16:creationId xmlns:a16="http://schemas.microsoft.com/office/drawing/2014/main" id="{BEFB7CC9-A0E8-3CFE-815C-5055EDA4594A}"/>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02015859-AAB4-4AE5-8CA8-B29B0DB7429D}"/>
              </a:ext>
            </a:extLst>
          </p:cNvPr>
          <p:cNvPicPr>
            <a:picLocks noChangeAspect="1"/>
          </p:cNvPicPr>
          <p:nvPr/>
        </p:nvPicPr>
        <p:blipFill>
          <a:blip r:embed="rId2"/>
          <a:stretch>
            <a:fillRect/>
          </a:stretch>
        </p:blipFill>
        <p:spPr>
          <a:xfrm>
            <a:off x="478971" y="1534886"/>
            <a:ext cx="11092544" cy="4796064"/>
          </a:xfrm>
          <a:prstGeom prst="rect">
            <a:avLst/>
          </a:prstGeom>
        </p:spPr>
      </p:pic>
    </p:spTree>
    <p:extLst>
      <p:ext uri="{BB962C8B-B14F-4D97-AF65-F5344CB8AC3E}">
        <p14:creationId xmlns:p14="http://schemas.microsoft.com/office/powerpoint/2010/main" val="806430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4B32FA-E512-5630-AFBD-9C9398BAC1C3}"/>
              </a:ext>
            </a:extLst>
          </p:cNvPr>
          <p:cNvSpPr>
            <a:spLocks noGrp="1"/>
          </p:cNvSpPr>
          <p:nvPr>
            <p:ph idx="1"/>
          </p:nvPr>
        </p:nvSpPr>
        <p:spPr/>
        <p:txBody>
          <a:bodyPr>
            <a:normAutofit fontScale="85000" lnSpcReduction="20000"/>
          </a:bodyPr>
          <a:lstStyle/>
          <a:p>
            <a:pPr algn="l"/>
            <a:r>
              <a:rPr lang="en-US" b="0" i="0" dirty="0">
                <a:solidFill>
                  <a:srgbClr val="000000"/>
                </a:solidFill>
                <a:effectLst/>
                <a:latin typeface="Muli"/>
              </a:rPr>
              <a:t>R is a popular </a:t>
            </a:r>
            <a:r>
              <a:rPr lang="en-US" b="1" i="0" dirty="0">
                <a:solidFill>
                  <a:srgbClr val="000000"/>
                </a:solidFill>
                <a:effectLst/>
                <a:latin typeface="Muli"/>
              </a:rPr>
              <a:t>open-source </a:t>
            </a:r>
            <a:r>
              <a:rPr lang="en-US" b="0" i="0" dirty="0">
                <a:solidFill>
                  <a:srgbClr val="000000"/>
                </a:solidFill>
                <a:effectLst/>
                <a:latin typeface="Muli"/>
              </a:rPr>
              <a:t>programming language for statistical computing and data analysis. R typically includes a command-line interface. R supports not only branching and looping but also modular programming via functions. To boost efficiency, R can be integrated with procedures written in C, C++, </a:t>
            </a:r>
            <a:r>
              <a:rPr lang="en-US" b="0" i="0" dirty="0" err="1">
                <a:solidFill>
                  <a:srgbClr val="000000"/>
                </a:solidFill>
                <a:effectLst/>
                <a:latin typeface="Muli"/>
              </a:rPr>
              <a:t>.Net</a:t>
            </a:r>
            <a:r>
              <a:rPr lang="en-US" b="0" i="0" dirty="0">
                <a:solidFill>
                  <a:srgbClr val="000000"/>
                </a:solidFill>
                <a:effectLst/>
                <a:latin typeface="Muli"/>
              </a:rPr>
              <a:t>, Python, and FORTRAN. </a:t>
            </a:r>
            <a:endParaRPr lang="en-US" b="0" i="0" dirty="0">
              <a:solidFill>
                <a:srgbClr val="36393E"/>
              </a:solidFill>
              <a:effectLst/>
              <a:latin typeface="Muli"/>
            </a:endParaRPr>
          </a:p>
          <a:p>
            <a:pPr algn="l"/>
            <a:r>
              <a:rPr lang="en-US" b="0" i="0" dirty="0">
                <a:solidFill>
                  <a:srgbClr val="000000"/>
                </a:solidFill>
                <a:effectLst/>
                <a:latin typeface="Muli"/>
              </a:rPr>
              <a:t>For data analysis, R programming is a scripting language that supports a number of statistical analysis methods, machine learning models, and graphical visualizations. </a:t>
            </a:r>
          </a:p>
          <a:p>
            <a:pPr algn="l"/>
            <a:r>
              <a:rPr lang="en-US" b="0" i="0" dirty="0">
                <a:solidFill>
                  <a:srgbClr val="000000"/>
                </a:solidFill>
                <a:effectLst/>
                <a:latin typeface="Muli"/>
              </a:rPr>
              <a:t>It is an open-source programming language with a sizable user base. Learning and using the R programming language is easy. You can build an effective R program, data models, and graphical charts using a variety of built-in functions and support packages. In the modern world, data analysts, statisticians, and marketers frequently use R as a tool for accessing, cleaning, and presenting data.</a:t>
            </a:r>
            <a:endParaRPr lang="en-US" b="0" i="0" dirty="0">
              <a:solidFill>
                <a:srgbClr val="36393E"/>
              </a:solidFill>
              <a:effectLst/>
              <a:latin typeface="Muli"/>
            </a:endParaRPr>
          </a:p>
          <a:p>
            <a:endParaRPr lang="en-IN" dirty="0"/>
          </a:p>
        </p:txBody>
      </p:sp>
    </p:spTree>
    <p:extLst>
      <p:ext uri="{BB962C8B-B14F-4D97-AF65-F5344CB8AC3E}">
        <p14:creationId xmlns:p14="http://schemas.microsoft.com/office/powerpoint/2010/main" val="3384521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D37B5-29F2-1BFB-5E9B-76A0BAFFAD22}"/>
              </a:ext>
            </a:extLst>
          </p:cNvPr>
          <p:cNvSpPr>
            <a:spLocks noGrp="1"/>
          </p:cNvSpPr>
          <p:nvPr>
            <p:ph type="title"/>
          </p:nvPr>
        </p:nvSpPr>
        <p:spPr/>
        <p:txBody>
          <a:bodyPr/>
          <a:lstStyle/>
          <a:p>
            <a:r>
              <a:rPr lang="en-US" dirty="0"/>
              <a:t>Why R is used </a:t>
            </a:r>
            <a:endParaRPr lang="en-IN" dirty="0"/>
          </a:p>
        </p:txBody>
      </p:sp>
      <p:pic>
        <p:nvPicPr>
          <p:cNvPr id="4" name="Content Placeholder 3">
            <a:extLst>
              <a:ext uri="{FF2B5EF4-FFF2-40B4-BE49-F238E27FC236}">
                <a16:creationId xmlns:a16="http://schemas.microsoft.com/office/drawing/2014/main" id="{B243AD1C-3DD0-DFF4-4C23-7876772B633E}"/>
              </a:ext>
            </a:extLst>
          </p:cNvPr>
          <p:cNvPicPr>
            <a:picLocks noGrp="1" noChangeAspect="1"/>
          </p:cNvPicPr>
          <p:nvPr>
            <p:ph idx="1"/>
          </p:nvPr>
        </p:nvPicPr>
        <p:blipFill>
          <a:blip r:embed="rId2"/>
          <a:stretch>
            <a:fillRect/>
          </a:stretch>
        </p:blipFill>
        <p:spPr>
          <a:xfrm>
            <a:off x="3409411" y="1825625"/>
            <a:ext cx="5373178" cy="4351338"/>
          </a:xfrm>
          <a:prstGeom prst="rect">
            <a:avLst/>
          </a:prstGeom>
        </p:spPr>
      </p:pic>
    </p:spTree>
    <p:extLst>
      <p:ext uri="{BB962C8B-B14F-4D97-AF65-F5344CB8AC3E}">
        <p14:creationId xmlns:p14="http://schemas.microsoft.com/office/powerpoint/2010/main" val="3163273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630D7-3665-D8F9-127E-993B3446DF51}"/>
              </a:ext>
            </a:extLst>
          </p:cNvPr>
          <p:cNvSpPr>
            <a:spLocks noGrp="1"/>
          </p:cNvSpPr>
          <p:nvPr>
            <p:ph type="title"/>
          </p:nvPr>
        </p:nvSpPr>
        <p:spPr/>
        <p:txBody>
          <a:bodyPr>
            <a:normAutofit fontScale="90000"/>
          </a:bodyPr>
          <a:lstStyle/>
          <a:p>
            <a:r>
              <a:rPr lang="en-US" b="1" i="0" dirty="0">
                <a:solidFill>
                  <a:srgbClr val="242424"/>
                </a:solidFill>
                <a:effectLst/>
                <a:latin typeface="sohne"/>
              </a:rPr>
              <a:t>ggplot2</a:t>
            </a:r>
            <a:br>
              <a:rPr lang="en-US" b="1" i="0" dirty="0">
                <a:solidFill>
                  <a:srgbClr val="242424"/>
                </a:solidFill>
                <a:effectLst/>
                <a:latin typeface="sohne"/>
              </a:rPr>
            </a:br>
            <a:endParaRPr lang="en-IN" dirty="0"/>
          </a:p>
        </p:txBody>
      </p:sp>
      <p:sp>
        <p:nvSpPr>
          <p:cNvPr id="3" name="Content Placeholder 2">
            <a:extLst>
              <a:ext uri="{FF2B5EF4-FFF2-40B4-BE49-F238E27FC236}">
                <a16:creationId xmlns:a16="http://schemas.microsoft.com/office/drawing/2014/main" id="{9E56A2B6-16C4-AE82-A877-3498FAE55B63}"/>
              </a:ext>
            </a:extLst>
          </p:cNvPr>
          <p:cNvSpPr>
            <a:spLocks noGrp="1"/>
          </p:cNvSpPr>
          <p:nvPr>
            <p:ph idx="1"/>
          </p:nvPr>
        </p:nvSpPr>
        <p:spPr/>
        <p:txBody>
          <a:bodyPr>
            <a:normAutofit/>
          </a:bodyPr>
          <a:lstStyle/>
          <a:p>
            <a:pPr algn="l"/>
            <a:r>
              <a:rPr lang="en-US" b="1" i="1" u="sng" dirty="0">
                <a:solidFill>
                  <a:srgbClr val="242424"/>
                </a:solidFill>
                <a:effectLst/>
                <a:latin typeface="source-serif-pro"/>
                <a:hlinkClick r:id="rId2"/>
              </a:rPr>
              <a:t>ggplot2</a:t>
            </a:r>
            <a:r>
              <a:rPr lang="en-US" b="0" i="0" dirty="0">
                <a:solidFill>
                  <a:srgbClr val="242424"/>
                </a:solidFill>
                <a:effectLst/>
                <a:latin typeface="source-serif-pro"/>
              </a:rPr>
              <a:t> is the most popular data visualization package in the R community.</a:t>
            </a:r>
          </a:p>
          <a:p>
            <a:pPr algn="l"/>
            <a:r>
              <a:rPr lang="en-US" b="0" i="0" dirty="0">
                <a:solidFill>
                  <a:srgbClr val="242424"/>
                </a:solidFill>
                <a:effectLst/>
                <a:latin typeface="source-serif-pro"/>
              </a:rPr>
              <a:t> It was implemented based on Leland Wilkinson’s </a:t>
            </a:r>
            <a:r>
              <a:rPr lang="en-US" b="1" i="1" u="sng" dirty="0">
                <a:solidFill>
                  <a:srgbClr val="242424"/>
                </a:solidFill>
                <a:effectLst/>
                <a:latin typeface="source-serif-pro"/>
                <a:hlinkClick r:id="rId3"/>
              </a:rPr>
              <a:t>Grammar of Graphics</a:t>
            </a:r>
            <a:r>
              <a:rPr lang="en-US" b="0" i="0" u="sng" dirty="0">
                <a:solidFill>
                  <a:srgbClr val="242424"/>
                </a:solidFill>
                <a:effectLst/>
                <a:latin typeface="source-serif-pro"/>
                <a:hlinkClick r:id="rId3"/>
              </a:rPr>
              <a:t> </a:t>
            </a:r>
            <a:r>
              <a:rPr lang="en-US" b="0" i="0" dirty="0">
                <a:solidFill>
                  <a:srgbClr val="242424"/>
                </a:solidFill>
                <a:effectLst/>
                <a:latin typeface="source-serif-pro"/>
              </a:rPr>
              <a:t>— a general scheme for data visualization which breaks up graphs into semantic components such as scales and layers. </a:t>
            </a:r>
          </a:p>
          <a:p>
            <a:pPr algn="l"/>
            <a:r>
              <a:rPr lang="en-US" b="0" i="0" dirty="0">
                <a:solidFill>
                  <a:srgbClr val="242424"/>
                </a:solidFill>
                <a:effectLst/>
                <a:latin typeface="source-serif-pro"/>
              </a:rPr>
              <a:t>While using </a:t>
            </a:r>
            <a:r>
              <a:rPr lang="en-US" b="1" i="1" dirty="0">
                <a:solidFill>
                  <a:srgbClr val="242424"/>
                </a:solidFill>
                <a:effectLst/>
                <a:latin typeface="source-serif-pro"/>
              </a:rPr>
              <a:t>ggplot2</a:t>
            </a:r>
            <a:r>
              <a:rPr lang="en-US" b="0" i="0" dirty="0">
                <a:solidFill>
                  <a:srgbClr val="242424"/>
                </a:solidFill>
                <a:effectLst/>
                <a:latin typeface="source-serif-pro"/>
              </a:rPr>
              <a:t>, you provide the data, call specific function, map your desired variables to aesthetics, define graphical arguments.</a:t>
            </a:r>
            <a:endParaRPr lang="en-IN" dirty="0"/>
          </a:p>
        </p:txBody>
      </p:sp>
    </p:spTree>
    <p:extLst>
      <p:ext uri="{BB962C8B-B14F-4D97-AF65-F5344CB8AC3E}">
        <p14:creationId xmlns:p14="http://schemas.microsoft.com/office/powerpoint/2010/main" val="1443835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D1E00-FE7E-0D17-A201-57D339F255D6}"/>
              </a:ext>
            </a:extLst>
          </p:cNvPr>
          <p:cNvSpPr>
            <a:spLocks noGrp="1"/>
          </p:cNvSpPr>
          <p:nvPr>
            <p:ph type="title"/>
          </p:nvPr>
        </p:nvSpPr>
        <p:spPr/>
        <p:txBody>
          <a:bodyPr>
            <a:normAutofit fontScale="90000"/>
          </a:bodyPr>
          <a:lstStyle/>
          <a:p>
            <a:r>
              <a:rPr lang="en-US" b="1" i="0" dirty="0" err="1">
                <a:solidFill>
                  <a:srgbClr val="242424"/>
                </a:solidFill>
                <a:effectLst/>
                <a:latin typeface="sohne"/>
              </a:rPr>
              <a:t>tidyverse</a:t>
            </a:r>
            <a:br>
              <a:rPr lang="en-US" b="1" i="0" dirty="0">
                <a:solidFill>
                  <a:srgbClr val="242424"/>
                </a:solidFill>
                <a:effectLst/>
                <a:latin typeface="sohne"/>
              </a:rPr>
            </a:br>
            <a:endParaRPr lang="en-IN" dirty="0"/>
          </a:p>
        </p:txBody>
      </p:sp>
      <p:sp>
        <p:nvSpPr>
          <p:cNvPr id="3" name="Content Placeholder 2">
            <a:extLst>
              <a:ext uri="{FF2B5EF4-FFF2-40B4-BE49-F238E27FC236}">
                <a16:creationId xmlns:a16="http://schemas.microsoft.com/office/drawing/2014/main" id="{CF055B1A-1882-6E8E-9947-87C94D3BF382}"/>
              </a:ext>
            </a:extLst>
          </p:cNvPr>
          <p:cNvSpPr>
            <a:spLocks noGrp="1"/>
          </p:cNvSpPr>
          <p:nvPr>
            <p:ph idx="1"/>
          </p:nvPr>
        </p:nvSpPr>
        <p:spPr/>
        <p:txBody>
          <a:bodyPr/>
          <a:lstStyle/>
          <a:p>
            <a:pPr algn="l"/>
            <a:r>
              <a:rPr lang="en-US" b="1" i="1" u="sng" dirty="0" err="1">
                <a:solidFill>
                  <a:srgbClr val="242424"/>
                </a:solidFill>
                <a:effectLst/>
                <a:latin typeface="source-serif-pro"/>
                <a:hlinkClick r:id="rId2"/>
              </a:rPr>
              <a:t>tidyverse</a:t>
            </a:r>
            <a:r>
              <a:rPr lang="en-US" b="0" i="0" dirty="0">
                <a:solidFill>
                  <a:srgbClr val="242424"/>
                </a:solidFill>
                <a:effectLst/>
                <a:latin typeface="source-serif-pro"/>
              </a:rPr>
              <a:t> is a </a:t>
            </a:r>
            <a:r>
              <a:rPr lang="en-US" b="0" i="0" dirty="0" err="1">
                <a:solidFill>
                  <a:srgbClr val="242424"/>
                </a:solidFill>
                <a:effectLst/>
                <a:latin typeface="source-serif-pro"/>
              </a:rPr>
              <a:t>collecttion</a:t>
            </a:r>
            <a:r>
              <a:rPr lang="en-US" b="0" i="0" dirty="0">
                <a:solidFill>
                  <a:srgbClr val="242424"/>
                </a:solidFill>
                <a:effectLst/>
                <a:latin typeface="source-serif-pro"/>
              </a:rPr>
              <a:t> of packages for data science introduced by the same Hadley Wickham. </a:t>
            </a:r>
            <a:r>
              <a:rPr lang="en-US" b="1" i="1" dirty="0">
                <a:solidFill>
                  <a:srgbClr val="242424"/>
                </a:solidFill>
                <a:effectLst/>
                <a:latin typeface="source-serif-pro"/>
              </a:rPr>
              <a:t>‘</a:t>
            </a:r>
            <a:r>
              <a:rPr lang="en-US" b="1" i="1" dirty="0" err="1">
                <a:solidFill>
                  <a:srgbClr val="242424"/>
                </a:solidFill>
                <a:effectLst/>
                <a:latin typeface="source-serif-pro"/>
              </a:rPr>
              <a:t>tidyverse</a:t>
            </a:r>
            <a:r>
              <a:rPr lang="en-US" b="1" i="1" dirty="0">
                <a:solidFill>
                  <a:srgbClr val="242424"/>
                </a:solidFill>
                <a:effectLst/>
                <a:latin typeface="source-serif-pro"/>
              </a:rPr>
              <a:t>’</a:t>
            </a:r>
            <a:r>
              <a:rPr lang="en-US" b="1" i="0" dirty="0">
                <a:solidFill>
                  <a:srgbClr val="242424"/>
                </a:solidFill>
                <a:effectLst/>
                <a:latin typeface="source-serif-pro"/>
              </a:rPr>
              <a:t> encapsulates the ‘</a:t>
            </a:r>
            <a:r>
              <a:rPr lang="en-US" b="1" i="1" dirty="0">
                <a:solidFill>
                  <a:srgbClr val="242424"/>
                </a:solidFill>
                <a:effectLst/>
                <a:latin typeface="source-serif-pro"/>
              </a:rPr>
              <a:t>ggplot2’</a:t>
            </a:r>
            <a:r>
              <a:rPr lang="en-US" b="0" i="0" dirty="0">
                <a:solidFill>
                  <a:srgbClr val="242424"/>
                </a:solidFill>
                <a:effectLst/>
                <a:latin typeface="source-serif-pro"/>
              </a:rPr>
              <a:t> along with other packages for data wrangling and data discoveries. </a:t>
            </a:r>
            <a:endParaRPr lang="en-IN" dirty="0"/>
          </a:p>
        </p:txBody>
      </p:sp>
    </p:spTree>
    <p:extLst>
      <p:ext uri="{BB962C8B-B14F-4D97-AF65-F5344CB8AC3E}">
        <p14:creationId xmlns:p14="http://schemas.microsoft.com/office/powerpoint/2010/main" val="3954075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CCCDD-DAD0-840D-9F5B-4E0B88CCF117}"/>
              </a:ext>
            </a:extLst>
          </p:cNvPr>
          <p:cNvSpPr>
            <a:spLocks noGrp="1"/>
          </p:cNvSpPr>
          <p:nvPr>
            <p:ph type="title"/>
          </p:nvPr>
        </p:nvSpPr>
        <p:spPr/>
        <p:txBody>
          <a:bodyPr>
            <a:normAutofit fontScale="90000"/>
          </a:bodyPr>
          <a:lstStyle/>
          <a:p>
            <a:r>
              <a:rPr lang="en-IN" dirty="0"/>
              <a:t>Install Packages</a:t>
            </a:r>
            <a:br>
              <a:rPr lang="en-IN" dirty="0"/>
            </a:br>
            <a:endParaRPr lang="en-IN" dirty="0"/>
          </a:p>
        </p:txBody>
      </p:sp>
      <p:sp>
        <p:nvSpPr>
          <p:cNvPr id="3" name="Content Placeholder 2">
            <a:extLst>
              <a:ext uri="{FF2B5EF4-FFF2-40B4-BE49-F238E27FC236}">
                <a16:creationId xmlns:a16="http://schemas.microsoft.com/office/drawing/2014/main" id="{8E83BB9D-75C6-37A6-EB51-C98309D0534A}"/>
              </a:ext>
            </a:extLst>
          </p:cNvPr>
          <p:cNvSpPr>
            <a:spLocks noGrp="1"/>
          </p:cNvSpPr>
          <p:nvPr>
            <p:ph idx="1"/>
          </p:nvPr>
        </p:nvSpPr>
        <p:spPr/>
        <p:txBody>
          <a:bodyPr>
            <a:normAutofit/>
          </a:bodyPr>
          <a:lstStyle/>
          <a:p>
            <a:r>
              <a:rPr lang="en-IN" dirty="0"/>
              <a:t>If you install </a:t>
            </a:r>
            <a:r>
              <a:rPr lang="en-IN" dirty="0" err="1"/>
              <a:t>tidyverse</a:t>
            </a:r>
            <a:r>
              <a:rPr lang="en-IN" dirty="0"/>
              <a:t>, then you do not need to install ggplot2 separately!</a:t>
            </a:r>
          </a:p>
          <a:p>
            <a:r>
              <a:rPr lang="en-IN" dirty="0"/>
              <a:t># </a:t>
            </a:r>
            <a:r>
              <a:rPr lang="en-IN" dirty="0" err="1"/>
              <a:t>install.packages</a:t>
            </a:r>
            <a:r>
              <a:rPr lang="en-IN" dirty="0"/>
              <a:t>('ggplot2')</a:t>
            </a:r>
          </a:p>
          <a:p>
            <a:r>
              <a:rPr lang="en-IN" dirty="0" err="1"/>
              <a:t>install.packages</a:t>
            </a:r>
            <a:r>
              <a:rPr lang="en-IN" dirty="0"/>
              <a:t>('</a:t>
            </a:r>
            <a:r>
              <a:rPr lang="en-IN" dirty="0" err="1"/>
              <a:t>tidyverse</a:t>
            </a:r>
            <a:r>
              <a:rPr lang="en-IN" dirty="0"/>
              <a:t>')</a:t>
            </a:r>
          </a:p>
          <a:p>
            <a:r>
              <a:rPr lang="en-IN" dirty="0" err="1"/>
              <a:t>install.packages</a:t>
            </a:r>
            <a:r>
              <a:rPr lang="en-IN" dirty="0"/>
              <a:t>("</a:t>
            </a:r>
            <a:r>
              <a:rPr lang="en-IN" dirty="0" err="1"/>
              <a:t>ggalt</a:t>
            </a:r>
            <a:r>
              <a:rPr lang="en-IN" dirty="0"/>
              <a:t>")</a:t>
            </a:r>
          </a:p>
          <a:p>
            <a:r>
              <a:rPr lang="en-IN" dirty="0" err="1"/>
              <a:t>install.packages</a:t>
            </a:r>
            <a:r>
              <a:rPr lang="en-IN" dirty="0"/>
              <a:t>('</a:t>
            </a:r>
            <a:r>
              <a:rPr lang="en-IN" dirty="0" err="1"/>
              <a:t>GGally</a:t>
            </a:r>
            <a:r>
              <a:rPr lang="en-IN" dirty="0"/>
              <a:t>')</a:t>
            </a:r>
          </a:p>
          <a:p>
            <a:r>
              <a:rPr lang="en-IN" dirty="0" err="1"/>
              <a:t>install.packages</a:t>
            </a:r>
            <a:r>
              <a:rPr lang="en-IN" dirty="0"/>
              <a:t>('</a:t>
            </a:r>
            <a:r>
              <a:rPr lang="en-IN" dirty="0" err="1"/>
              <a:t>ggridges</a:t>
            </a:r>
            <a:r>
              <a:rPr lang="en-IN" dirty="0"/>
              <a:t>')</a:t>
            </a:r>
          </a:p>
        </p:txBody>
      </p:sp>
    </p:spTree>
    <p:extLst>
      <p:ext uri="{BB962C8B-B14F-4D97-AF65-F5344CB8AC3E}">
        <p14:creationId xmlns:p14="http://schemas.microsoft.com/office/powerpoint/2010/main" val="378546043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851</TotalTime>
  <Words>2127</Words>
  <Application>Microsoft Office PowerPoint</Application>
  <PresentationFormat>Widescreen</PresentationFormat>
  <Paragraphs>144</Paragraphs>
  <Slides>49</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49</vt:i4>
      </vt:variant>
    </vt:vector>
  </HeadingPairs>
  <TitlesOfParts>
    <vt:vector size="61" baseType="lpstr">
      <vt:lpstr>Arial</vt:lpstr>
      <vt:lpstr>Calibri</vt:lpstr>
      <vt:lpstr>Consolas</vt:lpstr>
      <vt:lpstr>Garamond</vt:lpstr>
      <vt:lpstr>Muli</vt:lpstr>
      <vt:lpstr>Nunito</vt:lpstr>
      <vt:lpstr>Segoe UI</vt:lpstr>
      <vt:lpstr>sohne</vt:lpstr>
      <vt:lpstr>source-serif-pro</vt:lpstr>
      <vt:lpstr>Times New Roman</vt:lpstr>
      <vt:lpstr>Verdana</vt:lpstr>
      <vt:lpstr>Organic</vt:lpstr>
      <vt:lpstr>Unit- IV Visualization Using Seaborn </vt:lpstr>
      <vt:lpstr>Introduction</vt:lpstr>
      <vt:lpstr>Key Features of Seaborn:</vt:lpstr>
      <vt:lpstr>R programming </vt:lpstr>
      <vt:lpstr>PowerPoint Presentation</vt:lpstr>
      <vt:lpstr>Why R is used </vt:lpstr>
      <vt:lpstr>ggplot2 </vt:lpstr>
      <vt:lpstr>tidyverse </vt:lpstr>
      <vt:lpstr>Install Packages </vt:lpstr>
      <vt:lpstr>How ggplot2 works:</vt:lpstr>
      <vt:lpstr>PowerPoint Presentation</vt:lpstr>
      <vt:lpstr>In practice, we can put these elements together a little like this:</vt:lpstr>
      <vt:lpstr>PowerPoint Presentation</vt:lpstr>
      <vt:lpstr>PowerPoint Presentation</vt:lpstr>
      <vt:lpstr>PowerPoint Presentation</vt:lpstr>
      <vt:lpstr>PowerPoint Presentation</vt:lpstr>
      <vt:lpstr>R Data Structures </vt:lpstr>
      <vt:lpstr>Vectors in R Programming</vt:lpstr>
      <vt:lpstr>PowerPoint Presentation</vt:lpstr>
      <vt:lpstr>PowerPoint Presentation</vt:lpstr>
      <vt:lpstr>R Matrices</vt:lpstr>
      <vt:lpstr>PowerPoint Presentation</vt:lpstr>
      <vt:lpstr>PowerPoint Presentation</vt:lpstr>
      <vt:lpstr>R Arrays </vt:lpstr>
      <vt:lpstr>PowerPoint Presentation</vt:lpstr>
      <vt:lpstr>Data Frames </vt:lpstr>
      <vt:lpstr>Function</vt:lpstr>
      <vt:lpstr>Parameters or Arguments in R Functions: </vt:lpstr>
      <vt:lpstr>Adding Arguments in R </vt:lpstr>
      <vt:lpstr>Adding Default Value in R </vt:lpstr>
      <vt:lpstr>Dots Argument</vt:lpstr>
      <vt:lpstr>Function as Argument </vt:lpstr>
      <vt:lpstr>R Programming : Bar Chart</vt:lpstr>
      <vt:lpstr>PowerPoint Presentation</vt:lpstr>
      <vt:lpstr>PowerPoint Presentation</vt:lpstr>
      <vt:lpstr>PowerPoint Presentation</vt:lpstr>
      <vt:lpstr>Creating a Horizontal Bar Chart in R </vt:lpstr>
      <vt:lpstr>PowerPoint Presentation</vt:lpstr>
      <vt:lpstr>Plotting categorical data </vt:lpstr>
      <vt:lpstr>Stacked bar plot</vt:lpstr>
      <vt:lpstr>PowerPoint Presentation</vt:lpstr>
      <vt:lpstr>histogram</vt:lpstr>
      <vt:lpstr>PowerPoint Presentation</vt:lpstr>
      <vt:lpstr>Plot()</vt:lpstr>
      <vt:lpstr>Basic Scatter Plot</vt:lpstr>
      <vt:lpstr>Line Plot</vt:lpstr>
      <vt:lpstr>Multiple Line Plot</vt:lpstr>
      <vt:lpstr>PowerPoint Presentation</vt:lpstr>
      <vt:lpstr>Box Plot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LOKESH KHEDEKAR</dc:creator>
  <cp:lastModifiedBy>LOKESH KHEDEKAR</cp:lastModifiedBy>
  <cp:revision>26</cp:revision>
  <dcterms:created xsi:type="dcterms:W3CDTF">2024-08-26T09:11:32Z</dcterms:created>
  <dcterms:modified xsi:type="dcterms:W3CDTF">2024-09-04T03:37:27Z</dcterms:modified>
</cp:coreProperties>
</file>