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256" r:id="rId2"/>
    <p:sldId id="289" r:id="rId3"/>
    <p:sldId id="301" r:id="rId4"/>
    <p:sldId id="291" r:id="rId5"/>
    <p:sldId id="292" r:id="rId6"/>
    <p:sldId id="293" r:id="rId7"/>
    <p:sldId id="257" r:id="rId8"/>
    <p:sldId id="258" r:id="rId9"/>
    <p:sldId id="259" r:id="rId10"/>
    <p:sldId id="260" r:id="rId11"/>
    <p:sldId id="268" r:id="rId12"/>
    <p:sldId id="269" r:id="rId13"/>
    <p:sldId id="279" r:id="rId14"/>
    <p:sldId id="270" r:id="rId15"/>
    <p:sldId id="283" r:id="rId16"/>
    <p:sldId id="284" r:id="rId17"/>
    <p:sldId id="285" r:id="rId18"/>
    <p:sldId id="286" r:id="rId19"/>
    <p:sldId id="271" r:id="rId20"/>
    <p:sldId id="280" r:id="rId21"/>
    <p:sldId id="282" r:id="rId22"/>
    <p:sldId id="281" r:id="rId23"/>
    <p:sldId id="272" r:id="rId24"/>
    <p:sldId id="273" r:id="rId25"/>
    <p:sldId id="287" r:id="rId26"/>
    <p:sldId id="294" r:id="rId27"/>
    <p:sldId id="274" r:id="rId28"/>
    <p:sldId id="295" r:id="rId29"/>
    <p:sldId id="300" r:id="rId30"/>
    <p:sldId id="296" r:id="rId31"/>
    <p:sldId id="297" r:id="rId32"/>
    <p:sldId id="275" r:id="rId33"/>
    <p:sldId id="298" r:id="rId34"/>
    <p:sldId id="277" r:id="rId35"/>
    <p:sldId id="29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E8DFFD-454E-40CD-A307-CD721641A009}" type="datetimeFigureOut">
              <a:rPr lang="en-IN" smtClean="0"/>
              <a:t>26-08-2024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D99D9-B79E-4B20-96EC-57129B9DB2EA}" type="slidenum">
              <a:rPr lang="en-IN" smtClean="0"/>
              <a:t>‹#›</a:t>
            </a:fld>
            <a:endParaRPr lang="en-IN"/>
          </a:p>
        </p:txBody>
      </p:sp>
    </p:spTree>
    <p:extLst>
      <p:ext uri="{BB962C8B-B14F-4D97-AF65-F5344CB8AC3E}">
        <p14:creationId xmlns:p14="http://schemas.microsoft.com/office/powerpoint/2010/main" val="100415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58D99D9-B79E-4B20-96EC-57129B9DB2EA}" type="slidenum">
              <a:rPr lang="en-IN" smtClean="0"/>
              <a:t>33</a:t>
            </a:fld>
            <a:endParaRPr lang="en-IN"/>
          </a:p>
        </p:txBody>
      </p:sp>
    </p:spTree>
    <p:extLst>
      <p:ext uri="{BB962C8B-B14F-4D97-AF65-F5344CB8AC3E}">
        <p14:creationId xmlns:p14="http://schemas.microsoft.com/office/powerpoint/2010/main" val="4777673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8/26/2024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countplot-using-seaborn-in-python/" TargetMode="External"/><Relationship Id="rId2" Type="http://schemas.openxmlformats.org/officeDocument/2006/relationships/hyperlink" Target="https://www.geeksforgeeks.org/plotting-histogram-in-python-using-matplotli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6DCF1-8EEB-088C-3040-942FAEC078A2}"/>
              </a:ext>
            </a:extLst>
          </p:cNvPr>
          <p:cNvSpPr>
            <a:spLocks noGrp="1"/>
          </p:cNvSpPr>
          <p:nvPr>
            <p:ph type="ctrTitle"/>
          </p:nvPr>
        </p:nvSpPr>
        <p:spPr/>
        <p:txBody>
          <a:bodyPr/>
          <a:lstStyle/>
          <a:p>
            <a:r>
              <a:rPr lang="en-IN" dirty="0"/>
              <a:t>Data Visualization</a:t>
            </a:r>
          </a:p>
        </p:txBody>
      </p:sp>
    </p:spTree>
    <p:extLst>
      <p:ext uri="{BB962C8B-B14F-4D97-AF65-F5344CB8AC3E}">
        <p14:creationId xmlns:p14="http://schemas.microsoft.com/office/powerpoint/2010/main" val="124054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1C4AC-729D-8E3A-5715-868E7B55A04B}"/>
              </a:ext>
            </a:extLst>
          </p:cNvPr>
          <p:cNvSpPr>
            <a:spLocks noGrp="1"/>
          </p:cNvSpPr>
          <p:nvPr>
            <p:ph type="title"/>
          </p:nvPr>
        </p:nvSpPr>
        <p:spPr/>
        <p:txBody>
          <a:bodyPr>
            <a:normAutofit fontScale="90000"/>
          </a:bodyPr>
          <a:lstStyle/>
          <a:p>
            <a:r>
              <a:rPr lang="en-US" b="1" i="0" dirty="0">
                <a:solidFill>
                  <a:srgbClr val="273239"/>
                </a:solidFill>
                <a:effectLst/>
                <a:highlight>
                  <a:srgbClr val="FFFFFF"/>
                </a:highlight>
                <a:latin typeface="Nunito" pitchFamily="2" charset="0"/>
              </a:rPr>
              <a:t>Multivariate Analysis</a:t>
            </a:r>
            <a:br>
              <a:rPr lang="en-US" b="1" i="0" dirty="0">
                <a:solidFill>
                  <a:srgbClr val="273239"/>
                </a:solidFill>
                <a:effectLst/>
                <a:highlight>
                  <a:srgbClr val="FFFFFF"/>
                </a:highlight>
                <a:latin typeface="Nunito" pitchFamily="2" charset="0"/>
              </a:rPr>
            </a:br>
            <a:endParaRPr lang="en-IN" dirty="0"/>
          </a:p>
        </p:txBody>
      </p:sp>
      <p:sp>
        <p:nvSpPr>
          <p:cNvPr id="3" name="Content Placeholder 2">
            <a:extLst>
              <a:ext uri="{FF2B5EF4-FFF2-40B4-BE49-F238E27FC236}">
                <a16:creationId xmlns:a16="http://schemas.microsoft.com/office/drawing/2014/main" id="{CE5995E3-8174-27F9-3A61-E8303FC41A0C}"/>
              </a:ext>
            </a:extLst>
          </p:cNvPr>
          <p:cNvSpPr>
            <a:spLocks noGrp="1"/>
          </p:cNvSpPr>
          <p:nvPr>
            <p:ph idx="1"/>
          </p:nvPr>
        </p:nvSpPr>
        <p:spPr/>
        <p:txBody>
          <a:bodyPr/>
          <a:lstStyle/>
          <a:p>
            <a:pPr algn="l" fontAlgn="base"/>
            <a:r>
              <a:rPr lang="en-US" b="0" i="0" dirty="0">
                <a:solidFill>
                  <a:srgbClr val="273239"/>
                </a:solidFill>
                <a:effectLst/>
                <a:highlight>
                  <a:srgbClr val="FFFFFF"/>
                </a:highlight>
                <a:latin typeface="Nunito" pitchFamily="2" charset="0"/>
              </a:rPr>
              <a:t>It is an extension of bivariate analysis which means it involves multiple variables at the same time to find correlation between them. Multivariate Analysis is a set of statistical model that examine patterns in multidimensional data by considering at once, several data variable.</a:t>
            </a:r>
          </a:p>
          <a:p>
            <a:endParaRPr lang="en-IN" dirty="0"/>
          </a:p>
        </p:txBody>
      </p:sp>
    </p:spTree>
    <p:extLst>
      <p:ext uri="{BB962C8B-B14F-4D97-AF65-F5344CB8AC3E}">
        <p14:creationId xmlns:p14="http://schemas.microsoft.com/office/powerpoint/2010/main" val="320601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7108E-5FCD-303E-3814-541FF7A5F989}"/>
              </a:ext>
            </a:extLst>
          </p:cNvPr>
          <p:cNvSpPr>
            <a:spLocks noGrp="1"/>
          </p:cNvSpPr>
          <p:nvPr>
            <p:ph type="title"/>
          </p:nvPr>
        </p:nvSpPr>
        <p:spPr>
          <a:xfrm>
            <a:off x="566059" y="612017"/>
            <a:ext cx="9601196" cy="1303867"/>
          </a:xfrm>
        </p:spPr>
        <p:txBody>
          <a:bodyPr>
            <a:normAutofit/>
          </a:bodyPr>
          <a:lstStyle/>
          <a:p>
            <a:r>
              <a:rPr lang="en-IN" b="0" i="0" dirty="0">
                <a:solidFill>
                  <a:srgbClr val="000000"/>
                </a:solidFill>
                <a:effectLst/>
                <a:highlight>
                  <a:srgbClr val="FFFFFF"/>
                </a:highlight>
                <a:latin typeface="Segoe UI" panose="020B0502040204020203" pitchFamily="34" charset="0"/>
              </a:rPr>
              <a:t>Matplotlib </a:t>
            </a:r>
            <a:endParaRPr lang="en-IN" dirty="0"/>
          </a:p>
        </p:txBody>
      </p:sp>
      <p:sp>
        <p:nvSpPr>
          <p:cNvPr id="3" name="Content Placeholder 2">
            <a:extLst>
              <a:ext uri="{FF2B5EF4-FFF2-40B4-BE49-F238E27FC236}">
                <a16:creationId xmlns:a16="http://schemas.microsoft.com/office/drawing/2014/main" id="{F85C928F-9C2C-B6D8-EBD0-F331E57CE0A9}"/>
              </a:ext>
            </a:extLst>
          </p:cNvPr>
          <p:cNvSpPr>
            <a:spLocks noGrp="1"/>
          </p:cNvSpPr>
          <p:nvPr>
            <p:ph idx="1"/>
          </p:nvPr>
        </p:nvSpPr>
        <p:spPr>
          <a:xfrm>
            <a:off x="1295401" y="2589589"/>
            <a:ext cx="9862455" cy="3528181"/>
          </a:xfrm>
        </p:spPr>
        <p:txBody>
          <a:bodyPr/>
          <a:lstStyle/>
          <a:p>
            <a:pPr algn="l"/>
            <a:r>
              <a:rPr lang="en-US" b="0" i="0" dirty="0">
                <a:solidFill>
                  <a:srgbClr val="000000"/>
                </a:solidFill>
                <a:effectLst/>
                <a:highlight>
                  <a:srgbClr val="FFFFFF"/>
                </a:highlight>
                <a:latin typeface="Verdana" panose="020B0604030504040204" pitchFamily="34" charset="0"/>
              </a:rPr>
              <a:t>Matplotlib is a low level graph plotting library in python that serves as a visualization utility.</a:t>
            </a:r>
          </a:p>
          <a:p>
            <a:pPr algn="l"/>
            <a:r>
              <a:rPr lang="en-US" b="0" i="0" dirty="0">
                <a:solidFill>
                  <a:srgbClr val="000000"/>
                </a:solidFill>
                <a:effectLst/>
                <a:highlight>
                  <a:srgbClr val="FFFFFF"/>
                </a:highlight>
                <a:latin typeface="Verdana" panose="020B0604030504040204" pitchFamily="34" charset="0"/>
              </a:rPr>
              <a:t>Matplotlib was created by John D. Hunter.</a:t>
            </a:r>
          </a:p>
          <a:p>
            <a:pPr algn="l"/>
            <a:r>
              <a:rPr lang="en-US" b="0" i="0" dirty="0">
                <a:solidFill>
                  <a:srgbClr val="000000"/>
                </a:solidFill>
                <a:effectLst/>
                <a:highlight>
                  <a:srgbClr val="FFFFFF"/>
                </a:highlight>
                <a:latin typeface="Verdana" panose="020B0604030504040204" pitchFamily="34" charset="0"/>
              </a:rPr>
              <a:t>Matplotlib is open source and we can use it freely.</a:t>
            </a:r>
          </a:p>
          <a:p>
            <a:pPr algn="l"/>
            <a:r>
              <a:rPr lang="en-US" b="0" i="0" dirty="0">
                <a:solidFill>
                  <a:srgbClr val="000000"/>
                </a:solidFill>
                <a:effectLst/>
                <a:highlight>
                  <a:srgbClr val="FFFFFF"/>
                </a:highlight>
                <a:latin typeface="Verdana" panose="020B0604030504040204" pitchFamily="34" charset="0"/>
              </a:rPr>
              <a:t>Matplotlib is mostly written in python, a few segments are written in C, Objective-C and </a:t>
            </a:r>
            <a:r>
              <a:rPr lang="en-US" b="0" i="0" dirty="0" err="1">
                <a:solidFill>
                  <a:srgbClr val="000000"/>
                </a:solidFill>
                <a:effectLst/>
                <a:highlight>
                  <a:srgbClr val="FFFFFF"/>
                </a:highlight>
                <a:latin typeface="Verdana" panose="020B0604030504040204" pitchFamily="34" charset="0"/>
              </a:rPr>
              <a:t>Javascript</a:t>
            </a:r>
            <a:r>
              <a:rPr lang="en-US" b="0" i="0" dirty="0">
                <a:solidFill>
                  <a:srgbClr val="000000"/>
                </a:solidFill>
                <a:effectLst/>
                <a:highlight>
                  <a:srgbClr val="FFFFFF"/>
                </a:highlight>
                <a:latin typeface="Verdana" panose="020B0604030504040204" pitchFamily="34" charset="0"/>
              </a:rPr>
              <a:t> for Platform compatibility.</a:t>
            </a:r>
          </a:p>
          <a:p>
            <a:endParaRPr lang="en-IN" dirty="0"/>
          </a:p>
        </p:txBody>
      </p:sp>
    </p:spTree>
    <p:extLst>
      <p:ext uri="{BB962C8B-B14F-4D97-AF65-F5344CB8AC3E}">
        <p14:creationId xmlns:p14="http://schemas.microsoft.com/office/powerpoint/2010/main" val="398392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DF77D-D615-F956-8D58-981F57690AF9}"/>
              </a:ext>
            </a:extLst>
          </p:cNvPr>
          <p:cNvSpPr>
            <a:spLocks noGrp="1"/>
          </p:cNvSpPr>
          <p:nvPr>
            <p:ph type="title"/>
          </p:nvPr>
        </p:nvSpPr>
        <p:spPr>
          <a:xfrm>
            <a:off x="1295402" y="982132"/>
            <a:ext cx="9601196" cy="748697"/>
          </a:xfrm>
        </p:spPr>
        <p:txBody>
          <a:bodyPr>
            <a:normAutofit fontScale="90000"/>
          </a:bodyPr>
          <a:lstStyle/>
          <a:p>
            <a:r>
              <a:rPr lang="en-IN" b="0" i="0" dirty="0" err="1">
                <a:solidFill>
                  <a:srgbClr val="000000"/>
                </a:solidFill>
                <a:effectLst/>
                <a:highlight>
                  <a:srgbClr val="FFFFFF"/>
                </a:highlight>
                <a:latin typeface="Segoe UI" panose="020B0502040204020203" pitchFamily="34" charset="0"/>
              </a:rPr>
              <a:t>Pyplot</a:t>
            </a:r>
            <a:br>
              <a:rPr lang="en-IN" b="0" i="0" dirty="0">
                <a:solidFill>
                  <a:srgbClr val="000000"/>
                </a:solidFill>
                <a:effectLst/>
                <a:highlight>
                  <a:srgbClr val="FFFFFF"/>
                </a:highligh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32635DD-189B-F8B6-25A9-D855D5D8375A}"/>
              </a:ext>
            </a:extLst>
          </p:cNvPr>
          <p:cNvSpPr>
            <a:spLocks noGrp="1"/>
          </p:cNvSpPr>
          <p:nvPr>
            <p:ph idx="1"/>
          </p:nvPr>
        </p:nvSpPr>
        <p:spPr/>
        <p:txBody>
          <a:bodyPr/>
          <a:lstStyle/>
          <a:p>
            <a:r>
              <a:rPr lang="en-US" dirty="0"/>
              <a:t>Most of the Matplotlib utilities lies under the </a:t>
            </a:r>
            <a:r>
              <a:rPr lang="en-US" dirty="0" err="1"/>
              <a:t>pyplot</a:t>
            </a:r>
            <a:r>
              <a:rPr lang="en-US" dirty="0"/>
              <a:t> submodule, and are usually imported under the </a:t>
            </a:r>
            <a:r>
              <a:rPr lang="en-US" dirty="0" err="1"/>
              <a:t>plt</a:t>
            </a:r>
            <a:r>
              <a:rPr lang="en-US" dirty="0"/>
              <a:t> alias:</a:t>
            </a:r>
          </a:p>
          <a:p>
            <a:pPr marL="0" indent="0" algn="l">
              <a:buNone/>
            </a:pPr>
            <a:r>
              <a:rPr lang="en-US" b="0" i="0" dirty="0">
                <a:solidFill>
                  <a:srgbClr val="0000CD"/>
                </a:solidFill>
                <a:effectLst/>
                <a:highlight>
                  <a:srgbClr val="FFFFFF"/>
                </a:highlight>
                <a:latin typeface="Consolas" panose="020B0609020204030204" pitchFamily="49" charset="0"/>
              </a:rPr>
              <a:t>import</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matplotlib.pyplot</a:t>
            </a: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as</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plt</a:t>
            </a:r>
            <a:endParaRPr lang="en-US" b="0" i="0" dirty="0">
              <a:solidFill>
                <a:srgbClr val="000000"/>
              </a:solidFill>
              <a:effectLst/>
              <a:highlight>
                <a:srgbClr val="FFFFFF"/>
              </a:highlight>
              <a:latin typeface="Consolas" panose="020B0609020204030204" pitchFamily="49" charset="0"/>
            </a:endParaRPr>
          </a:p>
          <a:p>
            <a:pPr marL="0" indent="0">
              <a:buNone/>
            </a:pPr>
            <a:br>
              <a:rPr lang="en-US" dirty="0"/>
            </a:br>
            <a:r>
              <a:rPr lang="en-US" dirty="0"/>
              <a:t>Now the </a:t>
            </a:r>
            <a:r>
              <a:rPr lang="en-US" dirty="0" err="1"/>
              <a:t>Pyplot</a:t>
            </a:r>
            <a:r>
              <a:rPr lang="en-US" dirty="0"/>
              <a:t> package can be referred to as </a:t>
            </a:r>
            <a:r>
              <a:rPr lang="en-US" dirty="0" err="1"/>
              <a:t>plt</a:t>
            </a:r>
            <a:r>
              <a:rPr lang="en-US" dirty="0"/>
              <a:t>.</a:t>
            </a:r>
            <a:endParaRPr lang="en-IN" dirty="0"/>
          </a:p>
        </p:txBody>
      </p:sp>
    </p:spTree>
    <p:extLst>
      <p:ext uri="{BB962C8B-B14F-4D97-AF65-F5344CB8AC3E}">
        <p14:creationId xmlns:p14="http://schemas.microsoft.com/office/powerpoint/2010/main" val="3651443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05D4C-6CB9-66E0-C33D-90B6A20A82B2}"/>
              </a:ext>
            </a:extLst>
          </p:cNvPr>
          <p:cNvSpPr>
            <a:spLocks noGrp="1"/>
          </p:cNvSpPr>
          <p:nvPr>
            <p:ph type="title"/>
          </p:nvPr>
        </p:nvSpPr>
        <p:spPr>
          <a:xfrm>
            <a:off x="1295401" y="729343"/>
            <a:ext cx="9601196" cy="716039"/>
          </a:xfrm>
        </p:spPr>
        <p:txBody>
          <a:bodyPr>
            <a:normAutofit fontScale="90000"/>
          </a:bodyPr>
          <a:lstStyle/>
          <a:p>
            <a:r>
              <a:rPr lang="en-IN" dirty="0"/>
              <a:t>plot</a:t>
            </a:r>
          </a:p>
        </p:txBody>
      </p:sp>
      <p:sp>
        <p:nvSpPr>
          <p:cNvPr id="3" name="Content Placeholder 2">
            <a:extLst>
              <a:ext uri="{FF2B5EF4-FFF2-40B4-BE49-F238E27FC236}">
                <a16:creationId xmlns:a16="http://schemas.microsoft.com/office/drawing/2014/main" id="{24E46BF7-3ECE-D47F-C22E-48A99A41E5C9}"/>
              </a:ext>
            </a:extLst>
          </p:cNvPr>
          <p:cNvSpPr>
            <a:spLocks noGrp="1"/>
          </p:cNvSpPr>
          <p:nvPr>
            <p:ph idx="1"/>
          </p:nvPr>
        </p:nvSpPr>
        <p:spPr>
          <a:xfrm>
            <a:off x="859971" y="1578427"/>
            <a:ext cx="10678886" cy="4550229"/>
          </a:xfrm>
        </p:spPr>
        <p:txBody>
          <a:bodyPr>
            <a:normAutofit fontScale="92500" lnSpcReduction="20000"/>
          </a:bodyPr>
          <a:lstStyle/>
          <a:p>
            <a:pPr marL="0" indent="0">
              <a:buNone/>
            </a:pPr>
            <a:r>
              <a:rPr lang="en-IN" b="1" dirty="0" err="1"/>
              <a:t>matplotlib.pyplot.plot</a:t>
            </a:r>
            <a:r>
              <a:rPr lang="en-IN" b="1" dirty="0"/>
              <a:t>(*</a:t>
            </a:r>
            <a:r>
              <a:rPr lang="en-IN" b="1" dirty="0" err="1"/>
              <a:t>args</a:t>
            </a:r>
            <a:r>
              <a:rPr lang="en-IN" b="1" dirty="0"/>
              <a:t>, </a:t>
            </a:r>
            <a:r>
              <a:rPr lang="en-IN" b="1" dirty="0" err="1"/>
              <a:t>scalex</a:t>
            </a:r>
            <a:r>
              <a:rPr lang="en-IN" b="1" dirty="0"/>
              <a:t>=True, scaley=True, data=None, **</a:t>
            </a:r>
            <a:r>
              <a:rPr lang="en-IN" b="1" dirty="0" err="1"/>
              <a:t>kwargs</a:t>
            </a:r>
            <a:r>
              <a:rPr lang="en-IN" b="1" dirty="0"/>
              <a:t>)  </a:t>
            </a:r>
          </a:p>
          <a:p>
            <a:pPr marL="0" indent="0">
              <a:buNone/>
            </a:pPr>
            <a:r>
              <a:rPr lang="en-US" dirty="0"/>
              <a:t>Parameters</a:t>
            </a:r>
          </a:p>
          <a:p>
            <a:pPr marL="457200" indent="-457200">
              <a:buAutoNum type="arabicPeriod"/>
            </a:pPr>
            <a:r>
              <a:rPr lang="en-US" dirty="0"/>
              <a:t>*</a:t>
            </a:r>
            <a:r>
              <a:rPr lang="en-US" dirty="0" err="1"/>
              <a:t>args</a:t>
            </a:r>
            <a:r>
              <a:rPr lang="en-US" dirty="0"/>
              <a:t>: These are the positional arguments that can be used to pass in the X and Y data points for plotting. Commonly, you pass X values first and then Y values (e.g., plot(x, y)), or you can pass just Y values (e.g., plot(y)) and X values are automatically assumed to be the indices of Y. </a:t>
            </a:r>
          </a:p>
          <a:p>
            <a:pPr marL="457200" indent="-457200">
              <a:buAutoNum type="arabicPeriod"/>
            </a:pPr>
            <a:r>
              <a:rPr lang="en-US" dirty="0"/>
              <a:t>2. </a:t>
            </a:r>
            <a:r>
              <a:rPr lang="en-US" dirty="0" err="1"/>
              <a:t>scalex</a:t>
            </a:r>
            <a:r>
              <a:rPr lang="en-US" dirty="0"/>
              <a:t>, scaley: These are Boolean arguments (True by default). If </a:t>
            </a:r>
            <a:r>
              <a:rPr lang="en-US" dirty="0" err="1"/>
              <a:t>scalex</a:t>
            </a:r>
            <a:r>
              <a:rPr lang="en-US" dirty="0"/>
              <a:t> is True, the X-axis is automatically scaled to fit the data. If scaley is True, the Y-axis is automatically scaled to fit the data. </a:t>
            </a:r>
          </a:p>
          <a:p>
            <a:pPr marL="457200" indent="-457200">
              <a:buAutoNum type="arabicPeriod"/>
            </a:pPr>
            <a:r>
              <a:rPr lang="en-US" dirty="0"/>
              <a:t>3. data: This can be a dictionary or a Pandas </a:t>
            </a:r>
            <a:r>
              <a:rPr lang="en-US" dirty="0" err="1"/>
              <a:t>DataFrame</a:t>
            </a:r>
            <a:r>
              <a:rPr lang="en-US" dirty="0"/>
              <a:t>. If provided, it allows referencing columns in the </a:t>
            </a:r>
            <a:r>
              <a:rPr lang="en-US" dirty="0" err="1"/>
              <a:t>DataFrame</a:t>
            </a:r>
            <a:r>
              <a:rPr lang="en-US" dirty="0"/>
              <a:t> by their names when plotting. </a:t>
            </a:r>
          </a:p>
          <a:p>
            <a:pPr marL="457200" indent="-457200">
              <a:buAutoNum type="arabicPeriod"/>
            </a:pPr>
            <a:r>
              <a:rPr lang="en-US" dirty="0"/>
              <a:t>4.**</a:t>
            </a:r>
            <a:r>
              <a:rPr lang="en-US" dirty="0" err="1"/>
              <a:t>kwargs</a:t>
            </a:r>
            <a:r>
              <a:rPr lang="en-US" dirty="0"/>
              <a:t>: These are additional keyword arguments that allow customization of the plot. Examples include color, linewidth, marker, </a:t>
            </a:r>
            <a:r>
              <a:rPr lang="en-US" dirty="0" err="1"/>
              <a:t>linestyle</a:t>
            </a:r>
            <a:r>
              <a:rPr lang="en-US" dirty="0"/>
              <a:t>, etc.</a:t>
            </a:r>
            <a:endParaRPr lang="en-IN" dirty="0"/>
          </a:p>
        </p:txBody>
      </p:sp>
    </p:spTree>
    <p:extLst>
      <p:ext uri="{BB962C8B-B14F-4D97-AF65-F5344CB8AC3E}">
        <p14:creationId xmlns:p14="http://schemas.microsoft.com/office/powerpoint/2010/main" val="270418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14950-A570-1124-90CE-CB54FBEA7309}"/>
              </a:ext>
            </a:extLst>
          </p:cNvPr>
          <p:cNvSpPr>
            <a:spLocks noGrp="1"/>
          </p:cNvSpPr>
          <p:nvPr>
            <p:ph type="title"/>
          </p:nvPr>
        </p:nvSpPr>
        <p:spPr>
          <a:xfrm>
            <a:off x="718460" y="673098"/>
            <a:ext cx="9601196" cy="618068"/>
          </a:xfrm>
        </p:spPr>
        <p:txBody>
          <a:bodyPr>
            <a:normAutofit fontScale="90000"/>
          </a:bodyPr>
          <a:lstStyle/>
          <a:p>
            <a:br>
              <a:rPr lang="en-US" sz="2000" b="0" i="0" dirty="0">
                <a:solidFill>
                  <a:srgbClr val="000000"/>
                </a:solidFill>
                <a:effectLst/>
                <a:latin typeface="Segoe UI" panose="020B0502040204020203" pitchFamily="34" charset="0"/>
              </a:rPr>
            </a:br>
            <a:r>
              <a:rPr lang="en-US" sz="2000" b="0" i="0" dirty="0">
                <a:solidFill>
                  <a:srgbClr val="000000"/>
                </a:solidFill>
                <a:effectLst/>
                <a:latin typeface="Verdana" panose="020B0604030504040204" pitchFamily="34" charset="0"/>
              </a:rPr>
              <a:t>Draw a line in a diagram from position (0,0) to position (6,250):</a:t>
            </a:r>
            <a:br>
              <a:rPr lang="en-US" sz="2000" b="0" i="0" dirty="0">
                <a:solidFill>
                  <a:srgbClr val="000000"/>
                </a:solidFill>
                <a:effectLst/>
                <a:latin typeface="Verdana" panose="020B0604030504040204" pitchFamily="34" charset="0"/>
              </a:rPr>
            </a:br>
            <a:endParaRPr lang="en-IN" sz="2000" dirty="0"/>
          </a:p>
        </p:txBody>
      </p:sp>
      <p:sp>
        <p:nvSpPr>
          <p:cNvPr id="3" name="Content Placeholder 2">
            <a:extLst>
              <a:ext uri="{FF2B5EF4-FFF2-40B4-BE49-F238E27FC236}">
                <a16:creationId xmlns:a16="http://schemas.microsoft.com/office/drawing/2014/main" id="{BBB32C92-A62A-761B-32EE-FBBFD638510F}"/>
              </a:ext>
            </a:extLst>
          </p:cNvPr>
          <p:cNvSpPr>
            <a:spLocks noGrp="1"/>
          </p:cNvSpPr>
          <p:nvPr>
            <p:ph idx="1"/>
          </p:nvPr>
        </p:nvSpPr>
        <p:spPr>
          <a:xfrm>
            <a:off x="718460" y="1291166"/>
            <a:ext cx="10667997" cy="5120520"/>
          </a:xfrm>
        </p:spPr>
        <p:txBody>
          <a:bodyPr>
            <a:normAutofit fontScale="92500"/>
          </a:bodyPr>
          <a:lstStyle/>
          <a:p>
            <a:r>
              <a:rPr lang="en-US" b="0" i="0" dirty="0">
                <a:solidFill>
                  <a:srgbClr val="0000CD"/>
                </a:solidFill>
                <a:effectLst/>
                <a:highlight>
                  <a:srgbClr val="FFFFFF"/>
                </a:highlight>
                <a:latin typeface="Consolas" panose="020B0609020204030204" pitchFamily="49" charset="0"/>
              </a:rPr>
              <a:t>The plot() function is used to draw points (markers) in a diagram.</a:t>
            </a:r>
          </a:p>
          <a:p>
            <a:r>
              <a:rPr lang="en-US" b="0" i="0" dirty="0">
                <a:solidFill>
                  <a:srgbClr val="0000CD"/>
                </a:solidFill>
                <a:effectLst/>
                <a:highlight>
                  <a:srgbClr val="FFFFFF"/>
                </a:highlight>
                <a:latin typeface="Consolas" panose="020B0609020204030204" pitchFamily="49" charset="0"/>
              </a:rPr>
              <a:t>By default, the plot() function draws a line from point to point.</a:t>
            </a:r>
          </a:p>
          <a:p>
            <a:r>
              <a:rPr lang="en-US" b="0" i="0" dirty="0">
                <a:solidFill>
                  <a:srgbClr val="0000CD"/>
                </a:solidFill>
                <a:effectLst/>
                <a:highlight>
                  <a:srgbClr val="FFFFFF"/>
                </a:highlight>
                <a:latin typeface="Consolas" panose="020B0609020204030204" pitchFamily="49" charset="0"/>
              </a:rPr>
              <a:t>The function takes parameters for specifying points in the diagram.</a:t>
            </a:r>
          </a:p>
          <a:p>
            <a:r>
              <a:rPr lang="en-US" b="0" i="0" dirty="0">
                <a:solidFill>
                  <a:srgbClr val="0000CD"/>
                </a:solidFill>
                <a:effectLst/>
                <a:highlight>
                  <a:srgbClr val="FFFFFF"/>
                </a:highlight>
                <a:latin typeface="Consolas" panose="020B0609020204030204" pitchFamily="49" charset="0"/>
              </a:rPr>
              <a:t>Parameter 1 is an array containing the points on the x-axis.</a:t>
            </a:r>
          </a:p>
          <a:p>
            <a:r>
              <a:rPr lang="en-US" b="0" i="0" dirty="0">
                <a:solidFill>
                  <a:srgbClr val="0000CD"/>
                </a:solidFill>
                <a:effectLst/>
                <a:highlight>
                  <a:srgbClr val="FFFFFF"/>
                </a:highlight>
                <a:latin typeface="Consolas" panose="020B0609020204030204" pitchFamily="49" charset="0"/>
              </a:rPr>
              <a:t>Parameter 2 is an array containing the points on the y-axis.</a:t>
            </a:r>
            <a:endParaRPr lang="en-IN" b="0" i="0" dirty="0">
              <a:solidFill>
                <a:srgbClr val="0000CD"/>
              </a:solidFill>
              <a:effectLst/>
              <a:highlight>
                <a:srgbClr val="FFFFFF"/>
              </a:highlight>
              <a:latin typeface="Consolas" panose="020B0609020204030204" pitchFamily="49" charset="0"/>
            </a:endParaRPr>
          </a:p>
          <a:p>
            <a:r>
              <a:rPr lang="en-IN" b="0" i="0" dirty="0">
                <a:solidFill>
                  <a:srgbClr val="0000CD"/>
                </a:solidFill>
                <a:effectLst/>
                <a:highlight>
                  <a:srgbClr val="FFFFFF"/>
                </a:highlight>
                <a:latin typeface="Consolas" panose="020B0609020204030204" pitchFamily="49" charset="0"/>
              </a:rPr>
              <a:t>import</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matplotlib.pyplot</a:t>
            </a:r>
            <a:r>
              <a:rPr lang="en-IN" b="0" i="0" dirty="0">
                <a:solidFill>
                  <a:srgbClr val="000000"/>
                </a:solidFill>
                <a:effectLst/>
                <a:highlight>
                  <a:srgbClr val="FFFFFF"/>
                </a:highlight>
                <a:latin typeface="Consolas" panose="020B0609020204030204" pitchFamily="49" charset="0"/>
              </a:rPr>
              <a:t> </a:t>
            </a:r>
            <a:r>
              <a:rPr lang="en-IN" b="0" i="0" dirty="0">
                <a:solidFill>
                  <a:srgbClr val="0000CD"/>
                </a:solidFill>
                <a:effectLst/>
                <a:highlight>
                  <a:srgbClr val="FFFFFF"/>
                </a:highlight>
                <a:latin typeface="Consolas" panose="020B0609020204030204" pitchFamily="49" charset="0"/>
              </a:rPr>
              <a:t>as</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plt</a:t>
            </a:r>
            <a:br>
              <a:rPr lang="en-IN" dirty="0"/>
            </a:br>
            <a:r>
              <a:rPr lang="en-IN" b="0" i="0" dirty="0">
                <a:solidFill>
                  <a:srgbClr val="0000CD"/>
                </a:solidFill>
                <a:effectLst/>
                <a:highlight>
                  <a:srgbClr val="FFFFFF"/>
                </a:highlight>
                <a:latin typeface="Consolas" panose="020B0609020204030204" pitchFamily="49" charset="0"/>
              </a:rPr>
              <a:t>import</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numpy</a:t>
            </a:r>
            <a:r>
              <a:rPr lang="en-IN" b="0" i="0" dirty="0">
                <a:solidFill>
                  <a:srgbClr val="000000"/>
                </a:solidFill>
                <a:effectLst/>
                <a:highlight>
                  <a:srgbClr val="FFFFFF"/>
                </a:highlight>
                <a:latin typeface="Consolas" panose="020B0609020204030204" pitchFamily="49" charset="0"/>
              </a:rPr>
              <a:t> </a:t>
            </a:r>
            <a:r>
              <a:rPr lang="en-IN" b="0" i="0" dirty="0">
                <a:solidFill>
                  <a:srgbClr val="0000CD"/>
                </a:solidFill>
                <a:effectLst/>
                <a:highlight>
                  <a:srgbClr val="FFFFFF"/>
                </a:highlight>
                <a:latin typeface="Consolas" panose="020B0609020204030204" pitchFamily="49" charset="0"/>
              </a:rPr>
              <a:t>as</a:t>
            </a:r>
            <a:r>
              <a:rPr lang="en-IN" b="0" i="0" dirty="0">
                <a:solidFill>
                  <a:srgbClr val="000000"/>
                </a:solidFill>
                <a:effectLst/>
                <a:highlight>
                  <a:srgbClr val="FFFFFF"/>
                </a:highlight>
                <a:latin typeface="Consolas" panose="020B0609020204030204" pitchFamily="49" charset="0"/>
              </a:rPr>
              <a:t> np</a:t>
            </a:r>
            <a:br>
              <a:rPr lang="en-IN" dirty="0"/>
            </a:br>
            <a:r>
              <a:rPr lang="en-IN" b="0" i="0" dirty="0" err="1">
                <a:solidFill>
                  <a:srgbClr val="000000"/>
                </a:solidFill>
                <a:effectLst/>
                <a:highlight>
                  <a:srgbClr val="FFFFFF"/>
                </a:highlight>
                <a:latin typeface="Consolas" panose="020B0609020204030204" pitchFamily="49" charset="0"/>
              </a:rPr>
              <a:t>xpoints</a:t>
            </a:r>
            <a:r>
              <a:rPr lang="en-IN" b="0" i="0" dirty="0">
                <a:solidFill>
                  <a:srgbClr val="000000"/>
                </a:solidFill>
                <a:effectLst/>
                <a:highlight>
                  <a:srgbClr val="FFFFFF"/>
                </a:highlight>
                <a:latin typeface="Consolas" panose="020B0609020204030204" pitchFamily="49" charset="0"/>
              </a:rPr>
              <a:t> = </a:t>
            </a:r>
            <a:r>
              <a:rPr lang="en-IN" b="0" i="0" dirty="0" err="1">
                <a:solidFill>
                  <a:srgbClr val="000000"/>
                </a:solidFill>
                <a:effectLst/>
                <a:highlight>
                  <a:srgbClr val="FFFFFF"/>
                </a:highlight>
                <a:latin typeface="Consolas" panose="020B0609020204030204" pitchFamily="49" charset="0"/>
              </a:rPr>
              <a:t>np.array</a:t>
            </a:r>
            <a:r>
              <a:rPr lang="en-IN" b="0" i="0" dirty="0">
                <a:solidFill>
                  <a:srgbClr val="000000"/>
                </a:solidFill>
                <a:effectLst/>
                <a:highlight>
                  <a:srgbClr val="FFFFFF"/>
                </a:highlight>
                <a:latin typeface="Consolas" panose="020B0609020204030204" pitchFamily="49" charset="0"/>
              </a:rPr>
              <a:t>([</a:t>
            </a:r>
            <a:r>
              <a:rPr lang="en-IN" b="0" i="0" dirty="0">
                <a:solidFill>
                  <a:srgbClr val="FF0000"/>
                </a:solidFill>
                <a:effectLst/>
                <a:highlight>
                  <a:srgbClr val="FFFFFF"/>
                </a:highlight>
                <a:latin typeface="Consolas" panose="020B0609020204030204" pitchFamily="49" charset="0"/>
              </a:rPr>
              <a:t>0</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6</a:t>
            </a:r>
            <a:r>
              <a:rPr lang="en-IN" b="0" i="0" dirty="0">
                <a:solidFill>
                  <a:srgbClr val="000000"/>
                </a:solidFill>
                <a:effectLst/>
                <a:highlight>
                  <a:srgbClr val="FFFFFF"/>
                </a:highlight>
                <a:latin typeface="Consolas" panose="020B0609020204030204" pitchFamily="49" charset="0"/>
              </a:rPr>
              <a:t>])</a:t>
            </a:r>
            <a:br>
              <a:rPr lang="en-IN" dirty="0"/>
            </a:br>
            <a:r>
              <a:rPr lang="en-IN" b="0" i="0" dirty="0" err="1">
                <a:solidFill>
                  <a:srgbClr val="000000"/>
                </a:solidFill>
                <a:effectLst/>
                <a:highlight>
                  <a:srgbClr val="FFFFFF"/>
                </a:highlight>
                <a:latin typeface="Consolas" panose="020B0609020204030204" pitchFamily="49" charset="0"/>
              </a:rPr>
              <a:t>ypoints</a:t>
            </a:r>
            <a:r>
              <a:rPr lang="en-IN" b="0" i="0" dirty="0">
                <a:solidFill>
                  <a:srgbClr val="000000"/>
                </a:solidFill>
                <a:effectLst/>
                <a:highlight>
                  <a:srgbClr val="FFFFFF"/>
                </a:highlight>
                <a:latin typeface="Consolas" panose="020B0609020204030204" pitchFamily="49" charset="0"/>
              </a:rPr>
              <a:t> = </a:t>
            </a:r>
            <a:r>
              <a:rPr lang="en-IN" b="0" i="0" dirty="0" err="1">
                <a:solidFill>
                  <a:srgbClr val="000000"/>
                </a:solidFill>
                <a:effectLst/>
                <a:highlight>
                  <a:srgbClr val="FFFFFF"/>
                </a:highlight>
                <a:latin typeface="Consolas" panose="020B0609020204030204" pitchFamily="49" charset="0"/>
              </a:rPr>
              <a:t>np.array</a:t>
            </a:r>
            <a:r>
              <a:rPr lang="en-IN" b="0" i="0" dirty="0">
                <a:solidFill>
                  <a:srgbClr val="000000"/>
                </a:solidFill>
                <a:effectLst/>
                <a:highlight>
                  <a:srgbClr val="FFFFFF"/>
                </a:highlight>
                <a:latin typeface="Consolas" panose="020B0609020204030204" pitchFamily="49" charset="0"/>
              </a:rPr>
              <a:t>([</a:t>
            </a:r>
            <a:r>
              <a:rPr lang="en-IN" b="0" i="0" dirty="0">
                <a:solidFill>
                  <a:srgbClr val="FF0000"/>
                </a:solidFill>
                <a:effectLst/>
                <a:highlight>
                  <a:srgbClr val="FFFFFF"/>
                </a:highlight>
                <a:latin typeface="Consolas" panose="020B0609020204030204" pitchFamily="49" charset="0"/>
              </a:rPr>
              <a:t>0</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250</a:t>
            </a:r>
            <a:r>
              <a:rPr lang="en-IN" b="0" i="0" dirty="0">
                <a:solidFill>
                  <a:srgbClr val="000000"/>
                </a:solidFill>
                <a:effectLst/>
                <a:highlight>
                  <a:srgbClr val="FFFFFF"/>
                </a:highlight>
                <a:latin typeface="Consolas" panose="020B0609020204030204" pitchFamily="49" charset="0"/>
              </a:rPr>
              <a:t>])</a:t>
            </a:r>
            <a:br>
              <a:rPr lang="en-IN" dirty="0"/>
            </a:br>
            <a:r>
              <a:rPr lang="en-IN" b="0" i="0" dirty="0" err="1">
                <a:solidFill>
                  <a:srgbClr val="000000"/>
                </a:solidFill>
                <a:effectLst/>
                <a:highlight>
                  <a:srgbClr val="FFFFFF"/>
                </a:highlight>
                <a:latin typeface="Consolas" panose="020B0609020204030204" pitchFamily="49" charset="0"/>
              </a:rPr>
              <a:t>plt.plot</a:t>
            </a:r>
            <a:r>
              <a:rPr lang="en-IN" b="0" i="0" dirty="0">
                <a:solidFill>
                  <a:srgbClr val="000000"/>
                </a:solidFill>
                <a:effectLst/>
                <a:highlight>
                  <a:srgbClr val="FFFFFF"/>
                </a:highlight>
                <a:latin typeface="Consolas" panose="020B0609020204030204" pitchFamily="49" charset="0"/>
              </a:rPr>
              <a:t>(</a:t>
            </a:r>
            <a:r>
              <a:rPr lang="en-IN" b="0" i="0" dirty="0" err="1">
                <a:solidFill>
                  <a:srgbClr val="000000"/>
                </a:solidFill>
                <a:effectLst/>
                <a:highlight>
                  <a:srgbClr val="FFFFFF"/>
                </a:highlight>
                <a:latin typeface="Consolas" panose="020B0609020204030204" pitchFamily="49" charset="0"/>
              </a:rPr>
              <a:t>xpoints</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ypoints</a:t>
            </a:r>
            <a:r>
              <a:rPr lang="en-IN" b="0" i="0" dirty="0">
                <a:solidFill>
                  <a:srgbClr val="000000"/>
                </a:solidFill>
                <a:effectLst/>
                <a:highlight>
                  <a:srgbClr val="FFFFFF"/>
                </a:highlight>
                <a:latin typeface="Consolas" panose="020B0609020204030204" pitchFamily="49" charset="0"/>
              </a:rPr>
              <a:t>)</a:t>
            </a:r>
            <a:br>
              <a:rPr lang="en-IN" dirty="0"/>
            </a:br>
            <a:r>
              <a:rPr lang="en-IN" b="0" i="0" dirty="0" err="1">
                <a:solidFill>
                  <a:srgbClr val="000000"/>
                </a:solidFill>
                <a:effectLst/>
                <a:highlight>
                  <a:srgbClr val="FFFFFF"/>
                </a:highlight>
                <a:latin typeface="Consolas" panose="020B0609020204030204" pitchFamily="49" charset="0"/>
              </a:rPr>
              <a:t>plt.show</a:t>
            </a:r>
            <a:r>
              <a:rPr lang="en-IN" b="0" i="0" dirty="0">
                <a:solidFill>
                  <a:srgbClr val="000000"/>
                </a:solidFill>
                <a:effectLst/>
                <a:highlight>
                  <a:srgbClr val="FFFFFF"/>
                </a:highlight>
                <a:latin typeface="Consolas" panose="020B0609020204030204" pitchFamily="49" charset="0"/>
              </a:rPr>
              <a:t>()</a:t>
            </a:r>
            <a:endParaRPr lang="en-IN" dirty="0"/>
          </a:p>
        </p:txBody>
      </p:sp>
      <p:pic>
        <p:nvPicPr>
          <p:cNvPr id="6" name="Picture 5">
            <a:extLst>
              <a:ext uri="{FF2B5EF4-FFF2-40B4-BE49-F238E27FC236}">
                <a16:creationId xmlns:a16="http://schemas.microsoft.com/office/drawing/2014/main" id="{149DB7C9-F1BB-B0EF-5691-81A4FB384C5E}"/>
              </a:ext>
            </a:extLst>
          </p:cNvPr>
          <p:cNvPicPr>
            <a:picLocks noChangeAspect="1"/>
          </p:cNvPicPr>
          <p:nvPr/>
        </p:nvPicPr>
        <p:blipFill>
          <a:blip r:embed="rId2"/>
          <a:stretch>
            <a:fillRect/>
          </a:stretch>
        </p:blipFill>
        <p:spPr>
          <a:xfrm>
            <a:off x="6672942" y="3918856"/>
            <a:ext cx="4517571" cy="2266045"/>
          </a:xfrm>
          <a:prstGeom prst="rect">
            <a:avLst/>
          </a:prstGeom>
        </p:spPr>
      </p:pic>
    </p:spTree>
    <p:extLst>
      <p:ext uri="{BB962C8B-B14F-4D97-AF65-F5344CB8AC3E}">
        <p14:creationId xmlns:p14="http://schemas.microsoft.com/office/powerpoint/2010/main" val="123012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C5F4-3BA7-1F51-9D06-2AE848299C1B}"/>
              </a:ext>
            </a:extLst>
          </p:cNvPr>
          <p:cNvSpPr>
            <a:spLocks noGrp="1"/>
          </p:cNvSpPr>
          <p:nvPr>
            <p:ph type="title"/>
          </p:nvPr>
        </p:nvSpPr>
        <p:spPr>
          <a:xfrm>
            <a:off x="1295402" y="740229"/>
            <a:ext cx="9601196" cy="781354"/>
          </a:xfrm>
        </p:spPr>
        <p:txBody>
          <a:bodyPr/>
          <a:lstStyle/>
          <a:p>
            <a:r>
              <a:rPr lang="en-IN" b="0" i="1" dirty="0" err="1">
                <a:solidFill>
                  <a:srgbClr val="273239"/>
                </a:solidFill>
                <a:effectLst/>
                <a:highlight>
                  <a:srgbClr val="F9F9F9"/>
                </a:highlight>
                <a:latin typeface="Nunito" pitchFamily="2" charset="0"/>
              </a:rPr>
              <a:t>matplotlib.pyplot.xlabel</a:t>
            </a:r>
            <a:r>
              <a:rPr lang="en-IN" b="0" i="1" dirty="0">
                <a:solidFill>
                  <a:srgbClr val="273239"/>
                </a:solidFill>
                <a:effectLst/>
                <a:highlight>
                  <a:srgbClr val="F9F9F9"/>
                </a:highlight>
                <a:latin typeface="Nunito" pitchFamily="2" charset="0"/>
              </a:rPr>
              <a:t>()</a:t>
            </a:r>
            <a:endParaRPr lang="en-IN" dirty="0"/>
          </a:p>
        </p:txBody>
      </p:sp>
      <p:sp>
        <p:nvSpPr>
          <p:cNvPr id="3" name="Content Placeholder 2">
            <a:extLst>
              <a:ext uri="{FF2B5EF4-FFF2-40B4-BE49-F238E27FC236}">
                <a16:creationId xmlns:a16="http://schemas.microsoft.com/office/drawing/2014/main" id="{FECC5179-EE83-8078-7E48-37CDD6FA881F}"/>
              </a:ext>
            </a:extLst>
          </p:cNvPr>
          <p:cNvSpPr>
            <a:spLocks noGrp="1"/>
          </p:cNvSpPr>
          <p:nvPr>
            <p:ph idx="1"/>
          </p:nvPr>
        </p:nvSpPr>
        <p:spPr>
          <a:xfrm>
            <a:off x="1295402" y="1796143"/>
            <a:ext cx="9927770" cy="4441371"/>
          </a:xfrm>
        </p:spPr>
        <p:txBody>
          <a:bodyPr>
            <a:normAutofit/>
          </a:bodyPr>
          <a:lstStyle/>
          <a:p>
            <a:pPr marL="0" indent="0">
              <a:buNone/>
            </a:pPr>
            <a:r>
              <a:rPr lang="en-IN" i="1" dirty="0">
                <a:solidFill>
                  <a:srgbClr val="273239"/>
                </a:solidFill>
                <a:highlight>
                  <a:srgbClr val="F9F9F9"/>
                </a:highlight>
                <a:latin typeface="Nunito" pitchFamily="2" charset="0"/>
              </a:rPr>
              <a:t>Parameters:</a:t>
            </a:r>
            <a:endParaRPr lang="en-IN" b="0" i="1" dirty="0">
              <a:solidFill>
                <a:srgbClr val="273239"/>
              </a:solidFill>
              <a:effectLst/>
              <a:highlight>
                <a:srgbClr val="F9F9F9"/>
              </a:highlight>
              <a:latin typeface="Nunito" pitchFamily="2" charset="0"/>
            </a:endParaRPr>
          </a:p>
          <a:p>
            <a:r>
              <a:rPr lang="en-IN" b="0" i="1" dirty="0" err="1">
                <a:solidFill>
                  <a:srgbClr val="273239"/>
                </a:solidFill>
                <a:effectLst/>
                <a:highlight>
                  <a:srgbClr val="F9F9F9"/>
                </a:highlight>
                <a:latin typeface="Nunito" pitchFamily="2" charset="0"/>
              </a:rPr>
              <a:t>matplotlib.pyplot.xlabel</a:t>
            </a:r>
            <a:r>
              <a:rPr lang="en-IN" b="0" i="1" dirty="0">
                <a:solidFill>
                  <a:srgbClr val="273239"/>
                </a:solidFill>
                <a:effectLst/>
                <a:highlight>
                  <a:srgbClr val="F9F9F9"/>
                </a:highlight>
                <a:latin typeface="Nunito" pitchFamily="2" charset="0"/>
              </a:rPr>
              <a:t>(</a:t>
            </a:r>
            <a:r>
              <a:rPr lang="en-IN" b="0" i="1" dirty="0" err="1">
                <a:solidFill>
                  <a:srgbClr val="273239"/>
                </a:solidFill>
                <a:effectLst/>
                <a:highlight>
                  <a:srgbClr val="F9F9F9"/>
                </a:highlight>
                <a:latin typeface="Nunito" pitchFamily="2" charset="0"/>
              </a:rPr>
              <a:t>xlabel</a:t>
            </a:r>
            <a:r>
              <a:rPr lang="en-IN" b="0" i="1" dirty="0">
                <a:solidFill>
                  <a:srgbClr val="273239"/>
                </a:solidFill>
                <a:effectLst/>
                <a:highlight>
                  <a:srgbClr val="F9F9F9"/>
                </a:highlight>
                <a:latin typeface="Nunito" pitchFamily="2" charset="0"/>
              </a:rPr>
              <a:t>, </a:t>
            </a:r>
            <a:r>
              <a:rPr lang="en-IN" b="0" i="1" dirty="0" err="1">
                <a:solidFill>
                  <a:srgbClr val="273239"/>
                </a:solidFill>
                <a:effectLst/>
                <a:highlight>
                  <a:srgbClr val="F9F9F9"/>
                </a:highlight>
                <a:latin typeface="Nunito" pitchFamily="2" charset="0"/>
              </a:rPr>
              <a:t>fontdict</a:t>
            </a:r>
            <a:r>
              <a:rPr lang="en-IN" b="0" i="1" dirty="0">
                <a:solidFill>
                  <a:srgbClr val="273239"/>
                </a:solidFill>
                <a:effectLst/>
                <a:highlight>
                  <a:srgbClr val="F9F9F9"/>
                </a:highlight>
                <a:latin typeface="Nunito" pitchFamily="2" charset="0"/>
              </a:rPr>
              <a:t>=None, </a:t>
            </a:r>
            <a:r>
              <a:rPr lang="en-IN" b="0" i="1" dirty="0" err="1">
                <a:solidFill>
                  <a:srgbClr val="273239"/>
                </a:solidFill>
                <a:effectLst/>
                <a:highlight>
                  <a:srgbClr val="F9F9F9"/>
                </a:highlight>
                <a:latin typeface="Nunito" pitchFamily="2" charset="0"/>
              </a:rPr>
              <a:t>labelpad</a:t>
            </a:r>
            <a:r>
              <a:rPr lang="en-IN" b="0" i="1" dirty="0">
                <a:solidFill>
                  <a:srgbClr val="273239"/>
                </a:solidFill>
                <a:effectLst/>
                <a:highlight>
                  <a:srgbClr val="F9F9F9"/>
                </a:highlight>
                <a:latin typeface="Nunito" pitchFamily="2" charset="0"/>
              </a:rPr>
              <a:t>=None, **</a:t>
            </a:r>
            <a:r>
              <a:rPr lang="en-IN" b="0" i="1" dirty="0" err="1">
                <a:solidFill>
                  <a:srgbClr val="273239"/>
                </a:solidFill>
                <a:effectLst/>
                <a:highlight>
                  <a:srgbClr val="F9F9F9"/>
                </a:highlight>
                <a:latin typeface="Nunito" pitchFamily="2" charset="0"/>
              </a:rPr>
              <a:t>kwargs</a:t>
            </a:r>
            <a:r>
              <a:rPr lang="en-IN" b="0" i="1" dirty="0">
                <a:solidFill>
                  <a:srgbClr val="273239"/>
                </a:solidFill>
                <a:effectLst/>
                <a:highlight>
                  <a:srgbClr val="F9F9F9"/>
                </a:highlight>
                <a:latin typeface="Nunito" pitchFamily="2" charset="0"/>
              </a:rPr>
              <a:t>)</a:t>
            </a:r>
          </a:p>
          <a:p>
            <a:pPr algn="l" fontAlgn="base">
              <a:buFont typeface="Arial" panose="020B0604020202020204" pitchFamily="34" charset="0"/>
              <a:buChar char="•"/>
            </a:pPr>
            <a:r>
              <a:rPr lang="en-US" b="1" i="1" dirty="0" err="1">
                <a:solidFill>
                  <a:srgbClr val="273239"/>
                </a:solidFill>
                <a:effectLst/>
                <a:latin typeface="Nunito" pitchFamily="2" charset="0"/>
              </a:rPr>
              <a:t>xlabel</a:t>
            </a:r>
            <a:r>
              <a:rPr lang="en-US" b="1" i="1" dirty="0">
                <a:solidFill>
                  <a:srgbClr val="273239"/>
                </a:solidFill>
                <a:effectLst/>
                <a:latin typeface="Nunito" pitchFamily="2" charset="0"/>
              </a:rPr>
              <a:t>: </a:t>
            </a:r>
            <a:r>
              <a:rPr lang="en-US" b="0" i="1" dirty="0">
                <a:solidFill>
                  <a:srgbClr val="273239"/>
                </a:solidFill>
                <a:effectLst/>
                <a:latin typeface="Nunito" pitchFamily="2" charset="0"/>
              </a:rPr>
              <a:t>This parameter is the label text. And contains the string value.</a:t>
            </a:r>
          </a:p>
          <a:p>
            <a:pPr algn="l" fontAlgn="base">
              <a:buFont typeface="Arial" panose="020B0604020202020204" pitchFamily="34" charset="0"/>
              <a:buChar char="•"/>
            </a:pPr>
            <a:r>
              <a:rPr lang="en-US" b="1" i="1" dirty="0" err="1">
                <a:solidFill>
                  <a:srgbClr val="273239"/>
                </a:solidFill>
                <a:effectLst/>
                <a:latin typeface="Nunito" pitchFamily="2" charset="0"/>
              </a:rPr>
              <a:t>labelpad</a:t>
            </a:r>
            <a:r>
              <a:rPr lang="en-US" b="1" i="1" dirty="0">
                <a:solidFill>
                  <a:srgbClr val="273239"/>
                </a:solidFill>
                <a:effectLst/>
                <a:latin typeface="Nunito" pitchFamily="2" charset="0"/>
              </a:rPr>
              <a:t>: </a:t>
            </a:r>
            <a:r>
              <a:rPr lang="en-US" b="0" i="1" dirty="0">
                <a:solidFill>
                  <a:srgbClr val="273239"/>
                </a:solidFill>
                <a:effectLst/>
                <a:latin typeface="Nunito" pitchFamily="2" charset="0"/>
              </a:rPr>
              <a:t>This parameter is used for spacing in points from the axes bounding box including ticks and tick labels and its default value is None.</a:t>
            </a:r>
          </a:p>
          <a:p>
            <a:pPr algn="l" fontAlgn="base">
              <a:buFont typeface="Arial" panose="020B0604020202020204" pitchFamily="34" charset="0"/>
              <a:buChar char="•"/>
            </a:pPr>
            <a:r>
              <a:rPr lang="en-US" b="1" i="1" dirty="0">
                <a:solidFill>
                  <a:srgbClr val="273239"/>
                </a:solidFill>
                <a:effectLst/>
                <a:latin typeface="Nunito" pitchFamily="2" charset="0"/>
              </a:rPr>
              <a:t>**</a:t>
            </a:r>
            <a:r>
              <a:rPr lang="en-US" b="1" i="1" dirty="0" err="1">
                <a:solidFill>
                  <a:srgbClr val="273239"/>
                </a:solidFill>
                <a:effectLst/>
                <a:latin typeface="Nunito" pitchFamily="2" charset="0"/>
              </a:rPr>
              <a:t>kwargs</a:t>
            </a:r>
            <a:r>
              <a:rPr lang="en-US" b="1" i="1" dirty="0">
                <a:solidFill>
                  <a:srgbClr val="273239"/>
                </a:solidFill>
                <a:effectLst/>
                <a:latin typeface="Nunito" pitchFamily="2" charset="0"/>
              </a:rPr>
              <a:t>: </a:t>
            </a:r>
            <a:r>
              <a:rPr lang="en-US" b="0" i="1" dirty="0">
                <a:solidFill>
                  <a:srgbClr val="273239"/>
                </a:solidFill>
                <a:effectLst/>
                <a:latin typeface="Nunito" pitchFamily="2" charset="0"/>
              </a:rPr>
              <a:t>This parameter is Text properties that is used to control the appearance of the labels.</a:t>
            </a:r>
          </a:p>
          <a:p>
            <a:endParaRPr lang="en-IN" dirty="0"/>
          </a:p>
        </p:txBody>
      </p:sp>
    </p:spTree>
    <p:extLst>
      <p:ext uri="{BB962C8B-B14F-4D97-AF65-F5344CB8AC3E}">
        <p14:creationId xmlns:p14="http://schemas.microsoft.com/office/powerpoint/2010/main" val="3169619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DC97-0BD3-5E7B-1158-8BA768BCA1C1}"/>
              </a:ext>
            </a:extLst>
          </p:cNvPr>
          <p:cNvSpPr>
            <a:spLocks noGrp="1"/>
          </p:cNvSpPr>
          <p:nvPr>
            <p:ph type="title"/>
          </p:nvPr>
        </p:nvSpPr>
        <p:spPr>
          <a:xfrm>
            <a:off x="1295401" y="786191"/>
            <a:ext cx="9601196" cy="748696"/>
          </a:xfrm>
        </p:spPr>
        <p:txBody>
          <a:bodyPr>
            <a:normAutofit fontScale="90000"/>
          </a:bodyPr>
          <a:lstStyle/>
          <a:p>
            <a:r>
              <a:rPr lang="en-IN" b="1" i="0" dirty="0" err="1">
                <a:solidFill>
                  <a:srgbClr val="273239"/>
                </a:solidFill>
                <a:effectLst/>
                <a:highlight>
                  <a:srgbClr val="FFFFFF"/>
                </a:highlight>
                <a:latin typeface="Source Sans 3"/>
              </a:rPr>
              <a:t>Matplotlib.pyplot.ylabels</a:t>
            </a:r>
            <a:r>
              <a:rPr lang="en-IN" b="1" i="0" dirty="0">
                <a:solidFill>
                  <a:srgbClr val="273239"/>
                </a:solidFill>
                <a:effectLst/>
                <a:highlight>
                  <a:srgbClr val="FFFFFF"/>
                </a:highlight>
                <a:latin typeface="Source Sans 3"/>
              </a:rPr>
              <a:t>() in Python</a:t>
            </a:r>
            <a:br>
              <a:rPr lang="en-IN" b="1" i="0" dirty="0">
                <a:solidFill>
                  <a:srgbClr val="273239"/>
                </a:solidFill>
                <a:effectLst/>
                <a:highlight>
                  <a:srgbClr val="FFFFFF"/>
                </a:highlight>
                <a:latin typeface="Source Sans 3"/>
              </a:rPr>
            </a:br>
            <a:endParaRPr lang="en-IN" dirty="0"/>
          </a:p>
        </p:txBody>
      </p:sp>
      <p:sp>
        <p:nvSpPr>
          <p:cNvPr id="3" name="Content Placeholder 2">
            <a:extLst>
              <a:ext uri="{FF2B5EF4-FFF2-40B4-BE49-F238E27FC236}">
                <a16:creationId xmlns:a16="http://schemas.microsoft.com/office/drawing/2014/main" id="{5AF0E425-B028-4B62-B13B-B75950152301}"/>
              </a:ext>
            </a:extLst>
          </p:cNvPr>
          <p:cNvSpPr>
            <a:spLocks noGrp="1"/>
          </p:cNvSpPr>
          <p:nvPr>
            <p:ph idx="1"/>
          </p:nvPr>
        </p:nvSpPr>
        <p:spPr>
          <a:xfrm>
            <a:off x="1295401" y="1769531"/>
            <a:ext cx="10014856" cy="4511526"/>
          </a:xfrm>
        </p:spPr>
        <p:txBody>
          <a:bodyPr>
            <a:normAutofit/>
          </a:bodyPr>
          <a:lstStyle/>
          <a:p>
            <a:pPr marL="0" indent="0" algn="l" fontAlgn="base">
              <a:buNone/>
            </a:pPr>
            <a:r>
              <a:rPr lang="en-US" b="1" i="1" dirty="0">
                <a:solidFill>
                  <a:srgbClr val="273239"/>
                </a:solidFill>
                <a:effectLst/>
                <a:latin typeface="Nunito" pitchFamily="2" charset="0"/>
              </a:rPr>
              <a:t>Parameters:</a:t>
            </a:r>
            <a:r>
              <a:rPr lang="en-IN" b="0" i="1" dirty="0" err="1">
                <a:solidFill>
                  <a:srgbClr val="273239"/>
                </a:solidFill>
                <a:effectLst/>
                <a:highlight>
                  <a:srgbClr val="F9F9F9"/>
                </a:highlight>
                <a:latin typeface="Nunito" pitchFamily="2" charset="0"/>
              </a:rPr>
              <a:t>matplotlib.pyplot.ylabel</a:t>
            </a:r>
            <a:r>
              <a:rPr lang="en-IN" b="0" i="1" dirty="0">
                <a:solidFill>
                  <a:srgbClr val="273239"/>
                </a:solidFill>
                <a:effectLst/>
                <a:highlight>
                  <a:srgbClr val="F9F9F9"/>
                </a:highlight>
                <a:latin typeface="Nunito" pitchFamily="2" charset="0"/>
              </a:rPr>
              <a:t>(</a:t>
            </a:r>
            <a:r>
              <a:rPr lang="en-IN" b="0" i="1" dirty="0" err="1">
                <a:solidFill>
                  <a:srgbClr val="273239"/>
                </a:solidFill>
                <a:effectLst/>
                <a:highlight>
                  <a:srgbClr val="F9F9F9"/>
                </a:highlight>
                <a:latin typeface="Nunito" pitchFamily="2" charset="0"/>
              </a:rPr>
              <a:t>ylabel</a:t>
            </a:r>
            <a:r>
              <a:rPr lang="en-IN" b="0" i="1" dirty="0">
                <a:solidFill>
                  <a:srgbClr val="273239"/>
                </a:solidFill>
                <a:effectLst/>
                <a:highlight>
                  <a:srgbClr val="F9F9F9"/>
                </a:highlight>
                <a:latin typeface="Nunito" pitchFamily="2" charset="0"/>
              </a:rPr>
              <a:t>, </a:t>
            </a:r>
            <a:r>
              <a:rPr lang="en-IN" b="0" i="1" dirty="0" err="1">
                <a:solidFill>
                  <a:srgbClr val="273239"/>
                </a:solidFill>
                <a:effectLst/>
                <a:highlight>
                  <a:srgbClr val="F9F9F9"/>
                </a:highlight>
                <a:latin typeface="Nunito" pitchFamily="2" charset="0"/>
              </a:rPr>
              <a:t>fontdict</a:t>
            </a:r>
            <a:r>
              <a:rPr lang="en-IN" b="0" i="1" dirty="0">
                <a:solidFill>
                  <a:srgbClr val="273239"/>
                </a:solidFill>
                <a:effectLst/>
                <a:highlight>
                  <a:srgbClr val="F9F9F9"/>
                </a:highlight>
                <a:latin typeface="Nunito" pitchFamily="2" charset="0"/>
              </a:rPr>
              <a:t>=None, </a:t>
            </a:r>
            <a:r>
              <a:rPr lang="en-IN" b="0" i="1" dirty="0" err="1">
                <a:solidFill>
                  <a:srgbClr val="273239"/>
                </a:solidFill>
                <a:effectLst/>
                <a:highlight>
                  <a:srgbClr val="F9F9F9"/>
                </a:highlight>
                <a:latin typeface="Nunito" pitchFamily="2" charset="0"/>
              </a:rPr>
              <a:t>labelpad</a:t>
            </a:r>
            <a:r>
              <a:rPr lang="en-IN" b="0" i="1" dirty="0">
                <a:solidFill>
                  <a:srgbClr val="273239"/>
                </a:solidFill>
                <a:effectLst/>
                <a:highlight>
                  <a:srgbClr val="F9F9F9"/>
                </a:highlight>
                <a:latin typeface="Nunito" pitchFamily="2" charset="0"/>
              </a:rPr>
              <a:t>=None, **</a:t>
            </a:r>
            <a:r>
              <a:rPr lang="en-IN" b="0" i="1" dirty="0" err="1">
                <a:solidFill>
                  <a:srgbClr val="273239"/>
                </a:solidFill>
                <a:effectLst/>
                <a:highlight>
                  <a:srgbClr val="F9F9F9"/>
                </a:highlight>
                <a:latin typeface="Nunito" pitchFamily="2" charset="0"/>
              </a:rPr>
              <a:t>kwargs</a:t>
            </a:r>
            <a:r>
              <a:rPr lang="en-IN" b="0" i="1" dirty="0">
                <a:solidFill>
                  <a:srgbClr val="273239"/>
                </a:solidFill>
                <a:effectLst/>
                <a:highlight>
                  <a:srgbClr val="F9F9F9"/>
                </a:highlight>
                <a:latin typeface="Nunito" pitchFamily="2" charset="0"/>
              </a:rPr>
              <a:t>)</a:t>
            </a:r>
            <a:endParaRPr lang="en-US" b="1" i="1" dirty="0">
              <a:solidFill>
                <a:srgbClr val="273239"/>
              </a:solidFill>
              <a:effectLst/>
              <a:latin typeface="Nunito" pitchFamily="2" charset="0"/>
            </a:endParaRPr>
          </a:p>
          <a:p>
            <a:pPr marL="0" indent="0" algn="l" fontAlgn="base">
              <a:buNone/>
            </a:pPr>
            <a:endParaRPr lang="en-US" b="1" i="1" dirty="0">
              <a:solidFill>
                <a:srgbClr val="273239"/>
              </a:solidFill>
              <a:effectLst/>
              <a:latin typeface="Nunito" pitchFamily="2" charset="0"/>
            </a:endParaRPr>
          </a:p>
          <a:p>
            <a:pPr algn="l" fontAlgn="base">
              <a:buFont typeface="Arial" panose="020B0604020202020204" pitchFamily="34" charset="0"/>
              <a:buChar char="•"/>
            </a:pPr>
            <a:r>
              <a:rPr lang="en-US" b="1" i="1" dirty="0" err="1">
                <a:solidFill>
                  <a:srgbClr val="273239"/>
                </a:solidFill>
                <a:effectLst/>
                <a:latin typeface="Nunito" pitchFamily="2" charset="0"/>
              </a:rPr>
              <a:t>ylabel</a:t>
            </a:r>
            <a:r>
              <a:rPr lang="en-US" b="1" i="1" dirty="0">
                <a:solidFill>
                  <a:srgbClr val="273239"/>
                </a:solidFill>
                <a:effectLst/>
                <a:latin typeface="Nunito" pitchFamily="2" charset="0"/>
              </a:rPr>
              <a:t>: </a:t>
            </a:r>
            <a:r>
              <a:rPr lang="en-US" b="0" i="1" dirty="0">
                <a:solidFill>
                  <a:srgbClr val="273239"/>
                </a:solidFill>
                <a:effectLst/>
                <a:latin typeface="Nunito" pitchFamily="2" charset="0"/>
              </a:rPr>
              <a:t>This parameter is the label text. And contains the string value.</a:t>
            </a:r>
          </a:p>
          <a:p>
            <a:pPr algn="l" fontAlgn="base">
              <a:buFont typeface="Arial" panose="020B0604020202020204" pitchFamily="34" charset="0"/>
              <a:buChar char="•"/>
            </a:pPr>
            <a:r>
              <a:rPr lang="en-US" b="1" i="1" dirty="0" err="1">
                <a:solidFill>
                  <a:srgbClr val="273239"/>
                </a:solidFill>
                <a:effectLst/>
                <a:latin typeface="Nunito" pitchFamily="2" charset="0"/>
              </a:rPr>
              <a:t>labelpad</a:t>
            </a:r>
            <a:r>
              <a:rPr lang="en-US" b="1" i="1" dirty="0">
                <a:solidFill>
                  <a:srgbClr val="273239"/>
                </a:solidFill>
                <a:effectLst/>
                <a:latin typeface="Nunito" pitchFamily="2" charset="0"/>
              </a:rPr>
              <a:t>: </a:t>
            </a:r>
            <a:r>
              <a:rPr lang="en-US" b="0" i="1" dirty="0">
                <a:solidFill>
                  <a:srgbClr val="273239"/>
                </a:solidFill>
                <a:effectLst/>
                <a:latin typeface="Nunito" pitchFamily="2" charset="0"/>
              </a:rPr>
              <a:t>This parameter is used for spacing in points from the axes bounding box including ticks and tick labels and its default value is None.</a:t>
            </a:r>
          </a:p>
          <a:p>
            <a:pPr algn="l" fontAlgn="base">
              <a:buFont typeface="Arial" panose="020B0604020202020204" pitchFamily="34" charset="0"/>
              <a:buChar char="•"/>
            </a:pPr>
            <a:r>
              <a:rPr lang="en-US" b="1" i="1" dirty="0">
                <a:solidFill>
                  <a:srgbClr val="273239"/>
                </a:solidFill>
                <a:effectLst/>
                <a:latin typeface="Nunito" pitchFamily="2" charset="0"/>
              </a:rPr>
              <a:t>**</a:t>
            </a:r>
            <a:r>
              <a:rPr lang="en-US" b="1" i="1" dirty="0" err="1">
                <a:solidFill>
                  <a:srgbClr val="273239"/>
                </a:solidFill>
                <a:effectLst/>
                <a:latin typeface="Nunito" pitchFamily="2" charset="0"/>
              </a:rPr>
              <a:t>kwargs</a:t>
            </a:r>
            <a:r>
              <a:rPr lang="en-US" b="1" i="1" dirty="0">
                <a:solidFill>
                  <a:srgbClr val="273239"/>
                </a:solidFill>
                <a:effectLst/>
                <a:latin typeface="Nunito" pitchFamily="2" charset="0"/>
              </a:rPr>
              <a:t>: </a:t>
            </a:r>
            <a:r>
              <a:rPr lang="en-US" b="0" i="1" dirty="0">
                <a:solidFill>
                  <a:srgbClr val="273239"/>
                </a:solidFill>
                <a:effectLst/>
                <a:latin typeface="Nunito" pitchFamily="2" charset="0"/>
              </a:rPr>
              <a:t>This parameter is Text properties that is used to control the appearance of the labels.</a:t>
            </a:r>
          </a:p>
          <a:p>
            <a:endParaRPr lang="en-IN" dirty="0"/>
          </a:p>
        </p:txBody>
      </p:sp>
    </p:spTree>
    <p:extLst>
      <p:ext uri="{BB962C8B-B14F-4D97-AF65-F5344CB8AC3E}">
        <p14:creationId xmlns:p14="http://schemas.microsoft.com/office/powerpoint/2010/main" val="1602783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2617B-D0C6-284D-E89A-91C701E16365}"/>
              </a:ext>
            </a:extLst>
          </p:cNvPr>
          <p:cNvSpPr>
            <a:spLocks noGrp="1"/>
          </p:cNvSpPr>
          <p:nvPr>
            <p:ph type="title"/>
          </p:nvPr>
        </p:nvSpPr>
        <p:spPr>
          <a:xfrm>
            <a:off x="1295401" y="818847"/>
            <a:ext cx="9601196" cy="770467"/>
          </a:xfrm>
        </p:spPr>
        <p:txBody>
          <a:bodyPr>
            <a:normAutofit fontScale="90000"/>
          </a:bodyPr>
          <a:lstStyle/>
          <a:p>
            <a:r>
              <a:rPr lang="en-IN" sz="3600" b="1" i="0" dirty="0" err="1">
                <a:solidFill>
                  <a:srgbClr val="273239"/>
                </a:solidFill>
                <a:effectLst/>
                <a:highlight>
                  <a:srgbClr val="FFFFFF"/>
                </a:highlight>
                <a:latin typeface="Nunito" pitchFamily="2" charset="0"/>
              </a:rPr>
              <a:t>Matplotlib.pyplot.title</a:t>
            </a:r>
            <a:r>
              <a:rPr lang="en-IN" sz="3600" b="1" i="0" dirty="0">
                <a:solidFill>
                  <a:srgbClr val="273239"/>
                </a:solidFill>
                <a:effectLst/>
                <a:highlight>
                  <a:srgbClr val="FFFFFF"/>
                </a:highlight>
                <a:latin typeface="Nunito" pitchFamily="2" charset="0"/>
              </a:rPr>
              <a:t>() Syntax in Python</a:t>
            </a:r>
            <a:br>
              <a:rPr lang="en-IN" b="1" i="0" dirty="0">
                <a:solidFill>
                  <a:srgbClr val="273239"/>
                </a:solidFill>
                <a:effectLst/>
                <a:highlight>
                  <a:srgbClr val="FFFFFF"/>
                </a:highlight>
                <a:latin typeface="Nunito" pitchFamily="2" charset="0"/>
              </a:rPr>
            </a:br>
            <a:endParaRPr lang="en-IN" dirty="0"/>
          </a:p>
        </p:txBody>
      </p:sp>
      <p:sp>
        <p:nvSpPr>
          <p:cNvPr id="5" name="Rectangle 1">
            <a:extLst>
              <a:ext uri="{FF2B5EF4-FFF2-40B4-BE49-F238E27FC236}">
                <a16:creationId xmlns:a16="http://schemas.microsoft.com/office/drawing/2014/main" id="{2CC5B4CB-7A3C-4237-4CE4-6DC7E87269BE}"/>
              </a:ext>
            </a:extLst>
          </p:cNvPr>
          <p:cNvSpPr>
            <a:spLocks noGrp="1" noChangeArrowheads="1"/>
          </p:cNvSpPr>
          <p:nvPr>
            <p:ph idx="1"/>
          </p:nvPr>
        </p:nvSpPr>
        <p:spPr bwMode="auto">
          <a:xfrm>
            <a:off x="791738" y="1379312"/>
            <a:ext cx="10448692"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1" i="1" dirty="0" err="1">
                <a:solidFill>
                  <a:srgbClr val="273239"/>
                </a:solidFill>
                <a:effectLst/>
                <a:highlight>
                  <a:srgbClr val="F9F9F9"/>
                </a:highlight>
                <a:latin typeface="Nunito" pitchFamily="2" charset="0"/>
              </a:rPr>
              <a:t>matplotlib.pyplot.title</a:t>
            </a:r>
            <a:r>
              <a:rPr lang="en-US" sz="2000" b="1" i="1" dirty="0">
                <a:solidFill>
                  <a:srgbClr val="273239"/>
                </a:solidFill>
                <a:effectLst/>
                <a:highlight>
                  <a:srgbClr val="F9F9F9"/>
                </a:highlight>
                <a:latin typeface="Nunito" pitchFamily="2" charset="0"/>
              </a:rPr>
              <a:t>(label, </a:t>
            </a:r>
            <a:r>
              <a:rPr lang="en-US" sz="2000" b="1" i="1" dirty="0" err="1">
                <a:solidFill>
                  <a:srgbClr val="273239"/>
                </a:solidFill>
                <a:effectLst/>
                <a:highlight>
                  <a:srgbClr val="F9F9F9"/>
                </a:highlight>
                <a:latin typeface="Nunito" pitchFamily="2" charset="0"/>
              </a:rPr>
              <a:t>fontdict</a:t>
            </a:r>
            <a:r>
              <a:rPr lang="en-US" sz="2000" b="1" i="1" dirty="0">
                <a:solidFill>
                  <a:srgbClr val="273239"/>
                </a:solidFill>
                <a:effectLst/>
                <a:highlight>
                  <a:srgbClr val="F9F9F9"/>
                </a:highlight>
                <a:latin typeface="Nunito" pitchFamily="2" charset="0"/>
              </a:rPr>
              <a:t>=None, loc=’center’, pad=None, **</a:t>
            </a:r>
            <a:r>
              <a:rPr lang="en-US" sz="2000" b="1" i="1" dirty="0" err="1">
                <a:solidFill>
                  <a:srgbClr val="273239"/>
                </a:solidFill>
                <a:effectLst/>
                <a:highlight>
                  <a:srgbClr val="F9F9F9"/>
                </a:highlight>
                <a:latin typeface="Nunito" pitchFamily="2" charset="0"/>
              </a:rPr>
              <a:t>kwargs</a:t>
            </a:r>
            <a:r>
              <a:rPr lang="en-US" sz="2000" b="1" i="1" dirty="0">
                <a:solidFill>
                  <a:srgbClr val="273239"/>
                </a:solidFill>
                <a:effectLst/>
                <a:highlight>
                  <a:srgbClr val="F9F9F9"/>
                </a:highlight>
                <a:latin typeface="Nunito"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dirty="0">
                <a:ln>
                  <a:noFill/>
                </a:ln>
                <a:solidFill>
                  <a:srgbClr val="273239"/>
                </a:solidFill>
                <a:highlight>
                  <a:srgbClr val="F9F9F9"/>
                </a:highlight>
                <a:latin typeface="Nunito" pitchFamily="2" charset="0"/>
              </a:rPr>
              <a:t>Parameters: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1" u="none" strike="noStrike" cap="none" normalizeH="0" baseline="0" dirty="0">
                <a:ln>
                  <a:noFill/>
                </a:ln>
                <a:solidFill>
                  <a:srgbClr val="273239"/>
                </a:solidFill>
                <a:effectLst/>
                <a:latin typeface="Arial Unicode MS"/>
              </a:rPr>
              <a:t>label</a:t>
            </a:r>
            <a:r>
              <a:rPr kumimoji="0" lang="en-US" altLang="en-US" sz="1800" b="0" i="1" u="none" strike="noStrike" cap="none" normalizeH="0" baseline="0" dirty="0">
                <a:ln>
                  <a:noFill/>
                </a:ln>
                <a:solidFill>
                  <a:srgbClr val="273239"/>
                </a:solidFill>
                <a:effectLst/>
                <a:latin typeface="Nunito" pitchFamily="2" charset="0"/>
              </a:rPr>
              <a:t>(str): This argument refers to the actual title text string of the visualization depicted.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1" u="none" strike="noStrike" cap="none" normalizeH="0" baseline="0" dirty="0" err="1">
                <a:ln>
                  <a:noFill/>
                </a:ln>
                <a:solidFill>
                  <a:srgbClr val="273239"/>
                </a:solidFill>
                <a:effectLst/>
                <a:latin typeface="Arial Unicode MS"/>
              </a:rPr>
              <a:t>fontdict</a:t>
            </a:r>
            <a:r>
              <a:rPr kumimoji="0" lang="en-US" altLang="en-US" sz="1800" b="0" i="1" u="none" strike="noStrike" cap="none" normalizeH="0" baseline="0" dirty="0">
                <a:ln>
                  <a:noFill/>
                </a:ln>
                <a:solidFill>
                  <a:srgbClr val="273239"/>
                </a:solidFill>
                <a:effectLst/>
                <a:latin typeface="Nunito" pitchFamily="2" charset="0"/>
              </a:rPr>
              <a:t>(</a:t>
            </a:r>
            <a:r>
              <a:rPr kumimoji="0" lang="en-US" altLang="en-US" sz="1800" b="0" i="1" u="none" strike="noStrike" cap="none" normalizeH="0" baseline="0" dirty="0" err="1">
                <a:ln>
                  <a:noFill/>
                </a:ln>
                <a:solidFill>
                  <a:srgbClr val="273239"/>
                </a:solidFill>
                <a:effectLst/>
                <a:latin typeface="Nunito" pitchFamily="2" charset="0"/>
              </a:rPr>
              <a:t>dict</a:t>
            </a:r>
            <a:r>
              <a:rPr kumimoji="0" lang="en-US" altLang="en-US" sz="1800" b="0" i="1" u="none" strike="noStrike" cap="none" normalizeH="0" baseline="0" dirty="0">
                <a:ln>
                  <a:noFill/>
                </a:ln>
                <a:solidFill>
                  <a:srgbClr val="273239"/>
                </a:solidFill>
                <a:effectLst/>
                <a:latin typeface="Nunito" pitchFamily="2" charset="0"/>
              </a:rPr>
              <a:t>) : This argument controls the appearance of the text such as text size, text alignment etc. using a dictionary. Below is the default </a:t>
            </a:r>
            <a:r>
              <a:rPr kumimoji="0" lang="en-US" altLang="en-US" sz="1800" b="0" i="1" u="none" strike="noStrike" cap="none" normalizeH="0" baseline="0" dirty="0" err="1">
                <a:ln>
                  <a:noFill/>
                </a:ln>
                <a:solidFill>
                  <a:srgbClr val="273239"/>
                </a:solidFill>
                <a:effectLst/>
                <a:latin typeface="Nunito" pitchFamily="2" charset="0"/>
              </a:rPr>
              <a:t>fontdict</a:t>
            </a:r>
            <a:r>
              <a:rPr kumimoji="0" lang="en-US" altLang="en-US" sz="1800" b="0" i="1" u="none" strike="noStrike" cap="none" normalizeH="0" baseline="0" dirty="0">
                <a:ln>
                  <a:noFill/>
                </a:ln>
                <a:solidFill>
                  <a:srgbClr val="273239"/>
                </a:solidFill>
                <a:effectLst/>
                <a:latin typeface="Nunito" pitchFamily="2"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err="1">
                <a:ln>
                  <a:noFill/>
                </a:ln>
                <a:solidFill>
                  <a:srgbClr val="273239"/>
                </a:solidFill>
                <a:effectLst/>
                <a:latin typeface="Nunito" pitchFamily="2" charset="0"/>
              </a:rPr>
              <a:t>fontdict</a:t>
            </a:r>
            <a:r>
              <a:rPr kumimoji="0" lang="en-US" altLang="en-US" sz="1800" b="0" i="1" u="none" strike="noStrike" cap="none" normalizeH="0" baseline="0" dirty="0">
                <a:ln>
                  <a:noFill/>
                </a:ln>
                <a:solidFill>
                  <a:srgbClr val="273239"/>
                </a:solidFill>
                <a:effectLst/>
                <a:latin typeface="Nunito" pitchFamily="2" charset="0"/>
              </a:rPr>
              <a:t> = {‘</a:t>
            </a:r>
            <a:r>
              <a:rPr kumimoji="0" lang="en-US" altLang="en-US" sz="1800" b="0" i="1" u="none" strike="noStrike" cap="none" normalizeH="0" baseline="0" dirty="0" err="1">
                <a:ln>
                  <a:noFill/>
                </a:ln>
                <a:solidFill>
                  <a:srgbClr val="273239"/>
                </a:solidFill>
                <a:effectLst/>
                <a:latin typeface="Nunito" pitchFamily="2" charset="0"/>
              </a:rPr>
              <a:t>fontsize</a:t>
            </a:r>
            <a:r>
              <a:rPr kumimoji="0" lang="en-US" altLang="en-US" sz="1800" b="0" i="1" u="none" strike="noStrike" cap="none" normalizeH="0" baseline="0" dirty="0">
                <a:ln>
                  <a:noFill/>
                </a:ln>
                <a:solidFill>
                  <a:srgbClr val="273239"/>
                </a:solidFill>
                <a:effectLst/>
                <a:latin typeface="Nunito" pitchFamily="2" charset="0"/>
              </a:rPr>
              <a:t>’: </a:t>
            </a:r>
            <a:r>
              <a:rPr kumimoji="0" lang="en-US" altLang="en-US" sz="1800" b="0" i="1" u="none" strike="noStrike" cap="none" normalizeH="0" baseline="0" dirty="0" err="1">
                <a:ln>
                  <a:noFill/>
                </a:ln>
                <a:solidFill>
                  <a:srgbClr val="273239"/>
                </a:solidFill>
                <a:effectLst/>
                <a:latin typeface="Nunito" pitchFamily="2" charset="0"/>
              </a:rPr>
              <a:t>rcParams</a:t>
            </a:r>
            <a:r>
              <a:rPr kumimoji="0" lang="en-US" altLang="en-US" sz="1800" b="0" i="1" u="none" strike="noStrike" cap="none" normalizeH="0" baseline="0" dirty="0">
                <a:ln>
                  <a:noFill/>
                </a:ln>
                <a:solidFill>
                  <a:srgbClr val="273239"/>
                </a:solidFill>
                <a:effectLst/>
                <a:latin typeface="Nunito" pitchFamily="2" charset="0"/>
              </a:rPr>
              <a:t>[‘</a:t>
            </a:r>
            <a:r>
              <a:rPr kumimoji="0" lang="en-US" altLang="en-US" sz="1800" b="0" i="1" u="none" strike="noStrike" cap="none" normalizeH="0" baseline="0" dirty="0" err="1">
                <a:ln>
                  <a:noFill/>
                </a:ln>
                <a:solidFill>
                  <a:srgbClr val="273239"/>
                </a:solidFill>
                <a:effectLst/>
                <a:latin typeface="Nunito" pitchFamily="2" charset="0"/>
              </a:rPr>
              <a:t>axes.titlesize</a:t>
            </a:r>
            <a:r>
              <a:rPr kumimoji="0" lang="en-US" altLang="en-US" sz="1800" b="0" i="1" u="none" strike="noStrike" cap="none" normalizeH="0" baseline="0" dirty="0">
                <a:ln>
                  <a:noFill/>
                </a:ln>
                <a:solidFill>
                  <a:srgbClr val="273239"/>
                </a:solidFill>
                <a:effectLst/>
                <a:latin typeface="Nunito" pitchFamily="2"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a:ln>
                  <a:noFill/>
                </a:ln>
                <a:solidFill>
                  <a:srgbClr val="273239"/>
                </a:solidFill>
                <a:effectLst/>
                <a:latin typeface="Nunito" pitchFamily="2" charset="0"/>
              </a:rPr>
              <a:t>‘</a:t>
            </a:r>
            <a:r>
              <a:rPr kumimoji="0" lang="en-US" altLang="en-US" sz="1800" b="0" i="1" u="none" strike="noStrike" cap="none" normalizeH="0" baseline="0" dirty="0" err="1">
                <a:ln>
                  <a:noFill/>
                </a:ln>
                <a:solidFill>
                  <a:srgbClr val="273239"/>
                </a:solidFill>
                <a:effectLst/>
                <a:latin typeface="Nunito" pitchFamily="2" charset="0"/>
              </a:rPr>
              <a:t>fontweight</a:t>
            </a:r>
            <a:r>
              <a:rPr kumimoji="0" lang="en-US" altLang="en-US" sz="1800" b="0" i="1" u="none" strike="noStrike" cap="none" normalizeH="0" baseline="0" dirty="0">
                <a:ln>
                  <a:noFill/>
                </a:ln>
                <a:solidFill>
                  <a:srgbClr val="273239"/>
                </a:solidFill>
                <a:effectLst/>
                <a:latin typeface="Nunito" pitchFamily="2" charset="0"/>
              </a:rPr>
              <a:t>’ : </a:t>
            </a:r>
            <a:r>
              <a:rPr kumimoji="0" lang="en-US" altLang="en-US" sz="1800" b="0" i="1" u="none" strike="noStrike" cap="none" normalizeH="0" baseline="0" dirty="0" err="1">
                <a:ln>
                  <a:noFill/>
                </a:ln>
                <a:solidFill>
                  <a:srgbClr val="273239"/>
                </a:solidFill>
                <a:effectLst/>
                <a:latin typeface="Nunito" pitchFamily="2" charset="0"/>
              </a:rPr>
              <a:t>rcParams</a:t>
            </a:r>
            <a:r>
              <a:rPr kumimoji="0" lang="en-US" altLang="en-US" sz="1800" b="0" i="1" u="none" strike="noStrike" cap="none" normalizeH="0" baseline="0" dirty="0">
                <a:ln>
                  <a:noFill/>
                </a:ln>
                <a:solidFill>
                  <a:srgbClr val="273239"/>
                </a:solidFill>
                <a:effectLst/>
                <a:latin typeface="Nunito" pitchFamily="2" charset="0"/>
              </a:rPr>
              <a:t>[‘</a:t>
            </a:r>
            <a:r>
              <a:rPr kumimoji="0" lang="en-US" altLang="en-US" sz="1800" b="0" i="1" u="none" strike="noStrike" cap="none" normalizeH="0" baseline="0" dirty="0" err="1">
                <a:ln>
                  <a:noFill/>
                </a:ln>
                <a:solidFill>
                  <a:srgbClr val="273239"/>
                </a:solidFill>
                <a:effectLst/>
                <a:latin typeface="Nunito" pitchFamily="2" charset="0"/>
              </a:rPr>
              <a:t>axes.titleweight</a:t>
            </a:r>
            <a:r>
              <a:rPr kumimoji="0" lang="en-US" altLang="en-US" sz="1800" b="0" i="1" u="none" strike="noStrike" cap="none" normalizeH="0" baseline="0" dirty="0">
                <a:ln>
                  <a:noFill/>
                </a:ln>
                <a:solidFill>
                  <a:srgbClr val="273239"/>
                </a:solidFill>
                <a:effectLst/>
                <a:latin typeface="Nunito" pitchFamily="2"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err="1">
                <a:ln>
                  <a:noFill/>
                </a:ln>
                <a:solidFill>
                  <a:srgbClr val="273239"/>
                </a:solidFill>
                <a:effectLst/>
                <a:latin typeface="Nunito" pitchFamily="2" charset="0"/>
              </a:rPr>
              <a:t>verticalalignment</a:t>
            </a:r>
            <a:r>
              <a:rPr kumimoji="0" lang="en-US" altLang="en-US" sz="1800" b="0" i="1" u="none" strike="noStrike" cap="none" normalizeH="0" baseline="0" dirty="0">
                <a:ln>
                  <a:noFill/>
                </a:ln>
                <a:solidFill>
                  <a:srgbClr val="273239"/>
                </a:solidFill>
                <a:effectLst/>
                <a:latin typeface="Nunito" pitchFamily="2" charset="0"/>
              </a:rPr>
              <a:t>’: ‘baseline’,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a:ln>
                  <a:noFill/>
                </a:ln>
                <a:solidFill>
                  <a:srgbClr val="273239"/>
                </a:solidFill>
                <a:effectLst/>
                <a:latin typeface="Nunito" pitchFamily="2" charset="0"/>
              </a:rPr>
              <a:t>‘</a:t>
            </a:r>
            <a:r>
              <a:rPr kumimoji="0" lang="en-US" altLang="en-US" sz="1800" b="0" i="1" u="none" strike="noStrike" cap="none" normalizeH="0" baseline="0" dirty="0" err="1">
                <a:ln>
                  <a:noFill/>
                </a:ln>
                <a:solidFill>
                  <a:srgbClr val="273239"/>
                </a:solidFill>
                <a:effectLst/>
                <a:latin typeface="Nunito" pitchFamily="2" charset="0"/>
              </a:rPr>
              <a:t>horizontalalignment</a:t>
            </a:r>
            <a:r>
              <a:rPr kumimoji="0" lang="en-US" altLang="en-US" sz="1800" b="0" i="1" u="none" strike="noStrike" cap="none" normalizeH="0" baseline="0" dirty="0">
                <a:ln>
                  <a:noFill/>
                </a:ln>
                <a:solidFill>
                  <a:srgbClr val="273239"/>
                </a:solidFill>
                <a:effectLst/>
                <a:latin typeface="Nunito" pitchFamily="2" charset="0"/>
              </a:rPr>
              <a:t>’: loc}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1" u="none" strike="noStrike" cap="none" normalizeH="0" baseline="0" dirty="0">
                <a:ln>
                  <a:noFill/>
                </a:ln>
                <a:solidFill>
                  <a:srgbClr val="273239"/>
                </a:solidFill>
                <a:effectLst/>
                <a:latin typeface="Arial Unicode MS"/>
              </a:rPr>
              <a:t>loc</a:t>
            </a:r>
            <a:r>
              <a:rPr kumimoji="0" lang="en-US" altLang="en-US" sz="1800" b="0" i="1" u="none" strike="noStrike" cap="none" normalizeH="0" baseline="0" dirty="0">
                <a:ln>
                  <a:noFill/>
                </a:ln>
                <a:solidFill>
                  <a:srgbClr val="273239"/>
                </a:solidFill>
                <a:effectLst/>
                <a:latin typeface="Nunito" pitchFamily="2" charset="0"/>
              </a:rPr>
              <a:t>(str): This argument refers to the location of the title, takes string values like </a:t>
            </a:r>
            <a:r>
              <a:rPr kumimoji="0" lang="en-US" altLang="en-US" sz="1800" b="0" i="1" u="none" strike="noStrike" cap="none" normalizeH="0" baseline="0" dirty="0">
                <a:ln>
                  <a:noFill/>
                </a:ln>
                <a:solidFill>
                  <a:srgbClr val="273239"/>
                </a:solidFill>
                <a:effectLst/>
                <a:latin typeface="Arial Unicode MS"/>
              </a:rPr>
              <a:t>'center'</a:t>
            </a:r>
            <a:r>
              <a:rPr kumimoji="0" lang="en-US" altLang="en-US" sz="1800" b="0" i="1" u="none" strike="noStrike" cap="none" normalizeH="0" baseline="0" dirty="0">
                <a:ln>
                  <a:noFill/>
                </a:ln>
                <a:solidFill>
                  <a:srgbClr val="273239"/>
                </a:solidFill>
                <a:effectLst/>
                <a:latin typeface="Nunito" pitchFamily="2" charset="0"/>
              </a:rPr>
              <a:t>, </a:t>
            </a:r>
            <a:r>
              <a:rPr kumimoji="0" lang="en-US" altLang="en-US" sz="1800" b="0" i="1" u="none" strike="noStrike" cap="none" normalizeH="0" baseline="0" dirty="0">
                <a:ln>
                  <a:noFill/>
                </a:ln>
                <a:solidFill>
                  <a:srgbClr val="273239"/>
                </a:solidFill>
                <a:effectLst/>
                <a:latin typeface="Arial Unicode MS"/>
              </a:rPr>
              <a:t>'left'</a:t>
            </a:r>
            <a:r>
              <a:rPr kumimoji="0" lang="en-US" altLang="en-US" sz="1800" b="0" i="1" u="none" strike="noStrike" cap="none" normalizeH="0" baseline="0" dirty="0">
                <a:ln>
                  <a:noFill/>
                </a:ln>
                <a:solidFill>
                  <a:srgbClr val="273239"/>
                </a:solidFill>
                <a:effectLst/>
                <a:latin typeface="Nunito" pitchFamily="2" charset="0"/>
              </a:rPr>
              <a:t> and </a:t>
            </a:r>
            <a:r>
              <a:rPr kumimoji="0" lang="en-US" altLang="en-US" sz="1800" b="0" i="1" u="none" strike="noStrike" cap="none" normalizeH="0" baseline="0" dirty="0">
                <a:ln>
                  <a:noFill/>
                </a:ln>
                <a:solidFill>
                  <a:srgbClr val="273239"/>
                </a:solidFill>
                <a:effectLst/>
                <a:latin typeface="Arial Unicode MS"/>
              </a:rPr>
              <a:t>'right'</a:t>
            </a:r>
            <a:r>
              <a:rPr kumimoji="0" lang="en-US" altLang="en-US" sz="1800" b="0" i="1" u="none" strike="noStrike" cap="none" normalizeH="0" baseline="0" dirty="0">
                <a:ln>
                  <a:noFill/>
                </a:ln>
                <a:solidFill>
                  <a:srgbClr val="273239"/>
                </a:solidFill>
                <a:effectLst/>
                <a:latin typeface="Nunito"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1" u="none" strike="noStrike" cap="none" normalizeH="0" baseline="0" dirty="0">
                <a:ln>
                  <a:noFill/>
                </a:ln>
                <a:solidFill>
                  <a:srgbClr val="273239"/>
                </a:solidFill>
                <a:effectLst/>
                <a:latin typeface="Arial Unicode MS"/>
              </a:rPr>
              <a:t>pad</a:t>
            </a:r>
            <a:r>
              <a:rPr kumimoji="0" lang="en-US" altLang="en-US" sz="1800" b="0" i="1" u="none" strike="noStrike" cap="none" normalizeH="0" baseline="0" dirty="0">
                <a:ln>
                  <a:noFill/>
                </a:ln>
                <a:solidFill>
                  <a:srgbClr val="273239"/>
                </a:solidFill>
                <a:effectLst/>
                <a:latin typeface="Nunito" pitchFamily="2" charset="0"/>
              </a:rPr>
              <a:t>(float): This argument refers to the offset of the title from the top of the axes, in points. Its default values in None.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1" u="none" strike="noStrike" cap="none" normalizeH="0" baseline="0" dirty="0">
                <a:ln>
                  <a:noFill/>
                </a:ln>
                <a:solidFill>
                  <a:srgbClr val="273239"/>
                </a:solidFill>
                <a:effectLst/>
                <a:latin typeface="Nunito" pitchFamily="2" charset="0"/>
              </a:rPr>
              <a:t>**</a:t>
            </a:r>
            <a:r>
              <a:rPr kumimoji="0" lang="en-US" altLang="en-US" sz="1800" b="1" i="1" u="none" strike="noStrike" cap="none" normalizeH="0" baseline="0" dirty="0" err="1">
                <a:ln>
                  <a:noFill/>
                </a:ln>
                <a:solidFill>
                  <a:srgbClr val="273239"/>
                </a:solidFill>
                <a:effectLst/>
                <a:latin typeface="Nunito" pitchFamily="2" charset="0"/>
              </a:rPr>
              <a:t>kwargs</a:t>
            </a:r>
            <a:r>
              <a:rPr kumimoji="0" lang="en-US" altLang="en-US" sz="1800" b="1" i="1" u="none" strike="noStrike" cap="none" normalizeH="0" baseline="0" dirty="0">
                <a:ln>
                  <a:noFill/>
                </a:ln>
                <a:solidFill>
                  <a:srgbClr val="273239"/>
                </a:solidFill>
                <a:effectLst/>
                <a:latin typeface="Nunito" pitchFamily="2" charset="0"/>
              </a:rPr>
              <a:t>:</a:t>
            </a:r>
            <a:r>
              <a:rPr kumimoji="0" lang="en-US" altLang="en-US" sz="1800" b="0" i="1" u="none" strike="noStrike" cap="none" normalizeH="0" baseline="0" dirty="0">
                <a:ln>
                  <a:noFill/>
                </a:ln>
                <a:solidFill>
                  <a:srgbClr val="273239"/>
                </a:solidFill>
                <a:effectLst/>
                <a:latin typeface="Nunito" pitchFamily="2" charset="0"/>
              </a:rPr>
              <a:t> This argument refers to the use of other keyword arguments as text properties such as </a:t>
            </a:r>
            <a:r>
              <a:rPr kumimoji="0" lang="en-US" altLang="en-US" sz="1800" b="0" i="1" u="none" strike="noStrike" cap="none" normalizeH="0" baseline="0" dirty="0">
                <a:ln>
                  <a:noFill/>
                </a:ln>
                <a:solidFill>
                  <a:srgbClr val="273239"/>
                </a:solidFill>
                <a:effectLst/>
                <a:latin typeface="Arial Unicode MS"/>
              </a:rPr>
              <a:t>color</a:t>
            </a:r>
            <a:r>
              <a:rPr kumimoji="0" lang="en-US" altLang="en-US" sz="1800" b="0" i="1" u="none" strike="noStrike" cap="none" normalizeH="0" baseline="0" dirty="0">
                <a:ln>
                  <a:noFill/>
                </a:ln>
                <a:solidFill>
                  <a:srgbClr val="273239"/>
                </a:solidFill>
                <a:effectLst/>
                <a:latin typeface="Nunito" pitchFamily="2" charset="0"/>
              </a:rPr>
              <a:t>, </a:t>
            </a:r>
            <a:r>
              <a:rPr kumimoji="0" lang="en-US" altLang="en-US" sz="1800" b="0" i="1" u="none" strike="noStrike" cap="none" normalizeH="0" baseline="0" dirty="0" err="1">
                <a:ln>
                  <a:noFill/>
                </a:ln>
                <a:solidFill>
                  <a:srgbClr val="273239"/>
                </a:solidFill>
                <a:effectLst/>
                <a:latin typeface="Arial Unicode MS"/>
              </a:rPr>
              <a:t>fonstyle</a:t>
            </a:r>
            <a:r>
              <a:rPr kumimoji="0" lang="en-US" altLang="en-US" sz="1800" b="0" i="1" u="none" strike="noStrike" cap="none" normalizeH="0" baseline="0" dirty="0">
                <a:ln>
                  <a:noFill/>
                </a:ln>
                <a:solidFill>
                  <a:srgbClr val="273239"/>
                </a:solidFill>
                <a:effectLst/>
                <a:latin typeface="Nunito" pitchFamily="2" charset="0"/>
              </a:rPr>
              <a:t>, </a:t>
            </a:r>
            <a:r>
              <a:rPr kumimoji="0" lang="en-US" altLang="en-US" sz="1800" b="0" i="1" u="none" strike="noStrike" cap="none" normalizeH="0" baseline="0" dirty="0">
                <a:ln>
                  <a:noFill/>
                </a:ln>
                <a:solidFill>
                  <a:srgbClr val="273239"/>
                </a:solidFill>
                <a:effectLst/>
                <a:latin typeface="Arial Unicode MS"/>
              </a:rPr>
              <a:t>linespacing</a:t>
            </a:r>
            <a:r>
              <a:rPr kumimoji="0" lang="en-US" altLang="en-US" sz="1800" b="0" i="1" u="none" strike="noStrike" cap="none" normalizeH="0" baseline="0" dirty="0">
                <a:ln>
                  <a:noFill/>
                </a:ln>
                <a:solidFill>
                  <a:srgbClr val="273239"/>
                </a:solidFill>
                <a:effectLst/>
                <a:latin typeface="Nunito" pitchFamily="2" charset="0"/>
              </a:rPr>
              <a:t>, </a:t>
            </a:r>
            <a:r>
              <a:rPr kumimoji="0" lang="en-US" altLang="en-US" sz="1800" b="0" i="1" u="none" strike="noStrike" cap="none" normalizeH="0" baseline="0" dirty="0" err="1">
                <a:ln>
                  <a:noFill/>
                </a:ln>
                <a:solidFill>
                  <a:srgbClr val="273239"/>
                </a:solidFill>
                <a:effectLst/>
                <a:latin typeface="Arial Unicode MS"/>
              </a:rPr>
              <a:t>backgroundcolor</a:t>
            </a:r>
            <a:r>
              <a:rPr kumimoji="0" lang="en-US" altLang="en-US" sz="1800" b="0" i="1" u="none" strike="noStrike" cap="none" normalizeH="0" baseline="0" dirty="0">
                <a:ln>
                  <a:noFill/>
                </a:ln>
                <a:solidFill>
                  <a:srgbClr val="273239"/>
                </a:solidFill>
                <a:effectLst/>
                <a:latin typeface="Nunito" pitchFamily="2" charset="0"/>
              </a:rPr>
              <a:t>, </a:t>
            </a:r>
            <a:r>
              <a:rPr kumimoji="0" lang="en-US" altLang="en-US" sz="1800" b="0" i="1" u="none" strike="noStrike" cap="none" normalizeH="0" baseline="0" dirty="0">
                <a:ln>
                  <a:noFill/>
                </a:ln>
                <a:solidFill>
                  <a:srgbClr val="273239"/>
                </a:solidFill>
                <a:effectLst/>
                <a:latin typeface="Arial Unicode MS"/>
              </a:rPr>
              <a:t>rotation</a:t>
            </a:r>
            <a:r>
              <a:rPr kumimoji="0" lang="en-US" altLang="en-US" sz="1800" b="0" i="1" u="none" strike="noStrike" cap="none" normalizeH="0" baseline="0" dirty="0">
                <a:ln>
                  <a:noFill/>
                </a:ln>
                <a:solidFill>
                  <a:srgbClr val="273239"/>
                </a:solidFill>
                <a:effectLst/>
                <a:latin typeface="Nunito" pitchFamily="2" charset="0"/>
              </a:rPr>
              <a:t>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5051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19500-2704-1267-EE2F-F33A2871F4CE}"/>
              </a:ext>
            </a:extLst>
          </p:cNvPr>
          <p:cNvSpPr>
            <a:spLocks noGrp="1"/>
          </p:cNvSpPr>
          <p:nvPr>
            <p:ph type="title"/>
          </p:nvPr>
        </p:nvSpPr>
        <p:spPr>
          <a:xfrm>
            <a:off x="1295401" y="370115"/>
            <a:ext cx="9601196" cy="1023258"/>
          </a:xfrm>
        </p:spPr>
        <p:txBody>
          <a:bodyPr/>
          <a:lstStyle/>
          <a:p>
            <a:r>
              <a:rPr lang="en-IN" dirty="0" err="1"/>
              <a:t>matplotlib.pyplot.grid</a:t>
            </a:r>
            <a:r>
              <a:rPr lang="en-IN" dirty="0"/>
              <a:t>()</a:t>
            </a:r>
          </a:p>
        </p:txBody>
      </p:sp>
      <p:sp>
        <p:nvSpPr>
          <p:cNvPr id="3" name="Content Placeholder 2">
            <a:extLst>
              <a:ext uri="{FF2B5EF4-FFF2-40B4-BE49-F238E27FC236}">
                <a16:creationId xmlns:a16="http://schemas.microsoft.com/office/drawing/2014/main" id="{CFC35702-E7D9-1F1C-C720-6947247EEC79}"/>
              </a:ext>
            </a:extLst>
          </p:cNvPr>
          <p:cNvSpPr>
            <a:spLocks noGrp="1"/>
          </p:cNvSpPr>
          <p:nvPr>
            <p:ph idx="1"/>
          </p:nvPr>
        </p:nvSpPr>
        <p:spPr>
          <a:xfrm>
            <a:off x="827315" y="1284514"/>
            <a:ext cx="10624456" cy="4800600"/>
          </a:xfrm>
        </p:spPr>
        <p:txBody>
          <a:bodyPr>
            <a:normAutofit fontScale="92500" lnSpcReduction="10000"/>
          </a:bodyPr>
          <a:lstStyle/>
          <a:p>
            <a:pPr marL="0" indent="0">
              <a:buNone/>
            </a:pPr>
            <a:r>
              <a:rPr lang="en-IN" b="1" dirty="0" err="1"/>
              <a:t>plt.grid</a:t>
            </a:r>
            <a:r>
              <a:rPr lang="en-IN" b="1" dirty="0"/>
              <a:t>(b=None, which='both', axis='both', </a:t>
            </a:r>
            <a:r>
              <a:rPr lang="en-IN" b="1" dirty="0" err="1"/>
              <a:t>color</a:t>
            </a:r>
            <a:r>
              <a:rPr lang="en-IN" b="1" dirty="0"/>
              <a:t>='k', </a:t>
            </a:r>
            <a:r>
              <a:rPr lang="en-IN" b="1" dirty="0" err="1"/>
              <a:t>linestyle</a:t>
            </a:r>
            <a:r>
              <a:rPr lang="en-IN" b="1" dirty="0"/>
              <a:t>='-', linewidth=0.8, alpha=None)</a:t>
            </a:r>
          </a:p>
          <a:p>
            <a:pPr marL="0" indent="0">
              <a:buNone/>
            </a:pPr>
            <a:r>
              <a:rPr lang="en-US" b="1" dirty="0"/>
              <a:t>b (</a:t>
            </a:r>
            <a:r>
              <a:rPr lang="en-US" b="1" dirty="0" err="1"/>
              <a:t>boolean</a:t>
            </a:r>
            <a:r>
              <a:rPr lang="en-US" b="1" dirty="0"/>
              <a:t>, default: None): Determines whether to show or hide the grid. </a:t>
            </a:r>
          </a:p>
          <a:p>
            <a:pPr marL="0" indent="0">
              <a:buNone/>
            </a:pPr>
            <a:r>
              <a:rPr lang="en-US" b="1" dirty="0"/>
              <a:t>which (str, default: 'both'): Specifies which grid lines to apply. Options </a:t>
            </a:r>
            <a:r>
              <a:rPr lang="en-US" b="1" dirty="0" err="1"/>
              <a:t>are:'both</a:t>
            </a:r>
            <a:r>
              <a:rPr lang="en-US" b="1" dirty="0"/>
              <a:t>' (default): Applies to both major and minor grid </a:t>
            </a:r>
            <a:r>
              <a:rPr lang="en-US" b="1" dirty="0" err="1"/>
              <a:t>lines.'major</a:t>
            </a:r>
            <a:r>
              <a:rPr lang="en-US" b="1" dirty="0"/>
              <a:t>’</a:t>
            </a:r>
          </a:p>
          <a:p>
            <a:pPr marL="0" indent="0">
              <a:buNone/>
            </a:pPr>
            <a:r>
              <a:rPr lang="en-US" b="1" dirty="0"/>
              <a:t>axis (str, default: 'both'): Specifies which axis to apply the grid lines to. </a:t>
            </a:r>
          </a:p>
          <a:p>
            <a:pPr marL="0" indent="0">
              <a:buNone/>
            </a:pPr>
            <a:r>
              <a:rPr lang="en-US" b="1" dirty="0"/>
              <a:t>color (str, default: 'k'): Sets the color of the grid lines. Default is 'k', which stands for black.</a:t>
            </a:r>
          </a:p>
          <a:p>
            <a:pPr marL="0" indent="0">
              <a:buNone/>
            </a:pPr>
            <a:r>
              <a:rPr lang="en-US" b="1" dirty="0" err="1"/>
              <a:t>linestyle</a:t>
            </a:r>
            <a:r>
              <a:rPr lang="en-US" b="1" dirty="0"/>
              <a:t> (str, default: '-'): Sets the style of the grid lines. Default is '-', which is a solid line.</a:t>
            </a:r>
          </a:p>
          <a:p>
            <a:pPr marL="0" indent="0">
              <a:buNone/>
            </a:pPr>
            <a:r>
              <a:rPr lang="en-US" b="1" dirty="0"/>
              <a:t>.linewidth (float, default: 0.8): Sets the width of the grid lines. Default is 0.8.</a:t>
            </a:r>
          </a:p>
          <a:p>
            <a:pPr marL="0" indent="0">
              <a:buNone/>
            </a:pPr>
            <a:r>
              <a:rPr lang="en-US" b="1" dirty="0"/>
              <a:t>alpha (float, default: None): Sets the transparency level of the grid lines. </a:t>
            </a:r>
            <a:endParaRPr lang="en-IN" b="1" dirty="0"/>
          </a:p>
        </p:txBody>
      </p:sp>
    </p:spTree>
    <p:extLst>
      <p:ext uri="{BB962C8B-B14F-4D97-AF65-F5344CB8AC3E}">
        <p14:creationId xmlns:p14="http://schemas.microsoft.com/office/powerpoint/2010/main" val="3767103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38519-C671-ECAB-6AA0-208C40173069}"/>
              </a:ext>
            </a:extLst>
          </p:cNvPr>
          <p:cNvSpPr>
            <a:spLocks noGrp="1"/>
          </p:cNvSpPr>
          <p:nvPr>
            <p:ph type="title"/>
          </p:nvPr>
        </p:nvSpPr>
        <p:spPr>
          <a:xfrm>
            <a:off x="1295402" y="903515"/>
            <a:ext cx="9601196" cy="772886"/>
          </a:xfrm>
        </p:spPr>
        <p:txBody>
          <a:bodyPr>
            <a:normAutofit fontScale="90000"/>
          </a:bodyPr>
          <a:lstStyle/>
          <a:p>
            <a:br>
              <a:rPr lang="en-US" dirty="0"/>
            </a:br>
            <a:r>
              <a:rPr lang="en-US" b="0" i="0" dirty="0">
                <a:solidFill>
                  <a:srgbClr val="000000"/>
                </a:solidFill>
                <a:effectLst/>
                <a:highlight>
                  <a:srgbClr val="FFFFFF"/>
                </a:highlight>
                <a:latin typeface="Segoe UI" panose="020B0502040204020203" pitchFamily="34" charset="0"/>
              </a:rPr>
              <a:t>Matplotlib Labels and Title</a:t>
            </a:r>
            <a:br>
              <a:rPr lang="en-US" b="0" i="0" dirty="0">
                <a:solidFill>
                  <a:srgbClr val="000000"/>
                </a:solidFill>
                <a:effectLst/>
                <a:highlight>
                  <a:srgbClr val="FFFFFF"/>
                </a:highlight>
                <a:latin typeface="Verdana" panose="020B0604030504040204" pitchFamily="34" charset="0"/>
              </a:rPr>
            </a:br>
            <a:br>
              <a:rPr lang="en-US" b="0" i="0" dirty="0">
                <a:solidFill>
                  <a:srgbClr val="000000"/>
                </a:solidFill>
                <a:effectLst/>
                <a:highlight>
                  <a:srgbClr val="FFFFFF"/>
                </a:highlight>
                <a:latin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7E1F977E-31D3-062E-190B-09B48223ACB0}"/>
              </a:ext>
            </a:extLst>
          </p:cNvPr>
          <p:cNvSpPr>
            <a:spLocks noGrp="1"/>
          </p:cNvSpPr>
          <p:nvPr>
            <p:ph idx="1"/>
          </p:nvPr>
        </p:nvSpPr>
        <p:spPr>
          <a:xfrm>
            <a:off x="1382488" y="1676401"/>
            <a:ext cx="9601196" cy="3894666"/>
          </a:xfrm>
        </p:spPr>
        <p:txBody>
          <a:bodyPr/>
          <a:lstStyle/>
          <a:p>
            <a:r>
              <a:rPr lang="en-US" dirty="0"/>
              <a:t>you can use the </a:t>
            </a:r>
            <a:r>
              <a:rPr lang="en-US" dirty="0" err="1"/>
              <a:t>xlabel</a:t>
            </a:r>
            <a:r>
              <a:rPr lang="en-US" dirty="0"/>
              <a:t>() and </a:t>
            </a:r>
            <a:r>
              <a:rPr lang="en-US" dirty="0" err="1"/>
              <a:t>ylabel</a:t>
            </a:r>
            <a:r>
              <a:rPr lang="en-US" dirty="0"/>
              <a:t>() functions to set a label for the x- and y-axis.</a:t>
            </a:r>
          </a:p>
          <a:p>
            <a:r>
              <a:rPr lang="en-US" dirty="0"/>
              <a:t>you can use the title() function to set a title for the plot.</a:t>
            </a:r>
          </a:p>
          <a:p>
            <a:r>
              <a:rPr lang="en-US" dirty="0"/>
              <a:t>you can use the grid() function to add grid lines to the plot.</a:t>
            </a:r>
          </a:p>
          <a:p>
            <a:endParaRPr lang="en-IN" dirty="0"/>
          </a:p>
        </p:txBody>
      </p:sp>
      <p:pic>
        <p:nvPicPr>
          <p:cNvPr id="10" name="Picture 9">
            <a:extLst>
              <a:ext uri="{FF2B5EF4-FFF2-40B4-BE49-F238E27FC236}">
                <a16:creationId xmlns:a16="http://schemas.microsoft.com/office/drawing/2014/main" id="{44224721-CF90-C6C0-7235-D4437F6FAEFA}"/>
              </a:ext>
            </a:extLst>
          </p:cNvPr>
          <p:cNvPicPr>
            <a:picLocks noChangeAspect="1"/>
          </p:cNvPicPr>
          <p:nvPr/>
        </p:nvPicPr>
        <p:blipFill>
          <a:blip r:embed="rId2"/>
          <a:stretch>
            <a:fillRect/>
          </a:stretch>
        </p:blipFill>
        <p:spPr>
          <a:xfrm>
            <a:off x="7414750" y="3429001"/>
            <a:ext cx="3656020" cy="2656114"/>
          </a:xfrm>
          <a:prstGeom prst="rect">
            <a:avLst/>
          </a:prstGeom>
        </p:spPr>
      </p:pic>
    </p:spTree>
    <p:extLst>
      <p:ext uri="{BB962C8B-B14F-4D97-AF65-F5344CB8AC3E}">
        <p14:creationId xmlns:p14="http://schemas.microsoft.com/office/powerpoint/2010/main" val="1962673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EF986FC0-A94A-A543-1FE8-76922D841B59}"/>
              </a:ext>
            </a:extLst>
          </p:cNvPr>
          <p:cNvSpPr>
            <a:spLocks noGrp="1" noChangeArrowheads="1"/>
          </p:cNvSpPr>
          <p:nvPr>
            <p:ph type="title"/>
          </p:nvPr>
        </p:nvSpPr>
        <p:spPr/>
        <p:txBody>
          <a:bodyPr/>
          <a:lstStyle/>
          <a:p>
            <a:r>
              <a:rPr lang="en-IN" altLang="en-US" dirty="0"/>
              <a:t>Unit 3: Data Visualization </a:t>
            </a:r>
          </a:p>
        </p:txBody>
      </p:sp>
      <p:sp>
        <p:nvSpPr>
          <p:cNvPr id="3" name="Content Placeholder 2">
            <a:extLst>
              <a:ext uri="{FF2B5EF4-FFF2-40B4-BE49-F238E27FC236}">
                <a16:creationId xmlns:a16="http://schemas.microsoft.com/office/drawing/2014/main" id="{3F51F337-B08D-2DD9-8B23-582F624B9C3B}"/>
              </a:ext>
            </a:extLst>
          </p:cNvPr>
          <p:cNvSpPr>
            <a:spLocks noGrp="1"/>
          </p:cNvSpPr>
          <p:nvPr>
            <p:ph idx="1"/>
          </p:nvPr>
        </p:nvSpPr>
        <p:spPr/>
        <p:txBody>
          <a:bodyPr/>
          <a:lstStyle/>
          <a:p>
            <a:pPr>
              <a:defRPr/>
            </a:pPr>
            <a:r>
              <a:rPr lang="en-IN" sz="1350" dirty="0">
                <a:solidFill>
                  <a:srgbClr val="000000"/>
                </a:solidFill>
                <a:latin typeface="Times New Roman" panose="02020603050405020304" pitchFamily="18" charset="0"/>
              </a:rPr>
              <a:t>Visualization Design Principles,</a:t>
            </a:r>
          </a:p>
          <a:p>
            <a:pPr>
              <a:defRPr/>
            </a:pPr>
            <a:r>
              <a:rPr lang="en-IN" sz="1350" dirty="0">
                <a:solidFill>
                  <a:srgbClr val="000000"/>
                </a:solidFill>
                <a:latin typeface="Times New Roman" panose="02020603050405020304" pitchFamily="18" charset="0"/>
              </a:rPr>
              <a:t> Tables, </a:t>
            </a:r>
          </a:p>
          <a:p>
            <a:pPr>
              <a:defRPr/>
            </a:pPr>
            <a:r>
              <a:rPr lang="en-IN" sz="1350" dirty="0">
                <a:solidFill>
                  <a:srgbClr val="000000"/>
                </a:solidFill>
                <a:latin typeface="Times New Roman" panose="02020603050405020304" pitchFamily="18" charset="0"/>
              </a:rPr>
              <a:t>Univariate Data Visualization, Multivariate Data Visualization, </a:t>
            </a:r>
          </a:p>
          <a:p>
            <a:pPr>
              <a:defRPr/>
            </a:pPr>
            <a:r>
              <a:rPr lang="en-IN" sz="1350" dirty="0">
                <a:solidFill>
                  <a:srgbClr val="000000"/>
                </a:solidFill>
                <a:latin typeface="Times New Roman" panose="02020603050405020304" pitchFamily="18" charset="0"/>
              </a:rPr>
              <a:t>Visualizing Groups, Dynamic Techniques General Matplotlib Tips, </a:t>
            </a:r>
          </a:p>
          <a:p>
            <a:pPr>
              <a:defRPr/>
            </a:pPr>
            <a:r>
              <a:rPr lang="en-IN" sz="1350" dirty="0">
                <a:solidFill>
                  <a:srgbClr val="000000"/>
                </a:solidFill>
                <a:latin typeface="Times New Roman" panose="02020603050405020304" pitchFamily="18" charset="0"/>
              </a:rPr>
              <a:t>Two Interfaces for the Price of One, </a:t>
            </a:r>
          </a:p>
          <a:p>
            <a:pPr>
              <a:defRPr/>
            </a:pPr>
            <a:r>
              <a:rPr lang="en-IN" sz="1350" dirty="0">
                <a:solidFill>
                  <a:srgbClr val="000000"/>
                </a:solidFill>
                <a:latin typeface="Times New Roman" panose="02020603050405020304" pitchFamily="18" charset="0"/>
              </a:rPr>
              <a:t>Simple Line Plots, </a:t>
            </a:r>
          </a:p>
          <a:p>
            <a:pPr>
              <a:defRPr/>
            </a:pPr>
            <a:r>
              <a:rPr lang="en-IN" sz="1350" dirty="0">
                <a:solidFill>
                  <a:srgbClr val="000000"/>
                </a:solidFill>
                <a:latin typeface="Times New Roman" panose="02020603050405020304" pitchFamily="18" charset="0"/>
              </a:rPr>
              <a:t>Visualizing Errors, Density and Contour Plots, Histograms, </a:t>
            </a:r>
          </a:p>
          <a:p>
            <a:pPr>
              <a:defRPr/>
            </a:pPr>
            <a:r>
              <a:rPr lang="en-IN" sz="1350" dirty="0">
                <a:solidFill>
                  <a:srgbClr val="000000"/>
                </a:solidFill>
                <a:latin typeface="Times New Roman" panose="02020603050405020304" pitchFamily="18" charset="0"/>
              </a:rPr>
              <a:t>Binning, and Density, Customizing Plot Legends, </a:t>
            </a:r>
          </a:p>
          <a:p>
            <a:pPr>
              <a:defRPr/>
            </a:pPr>
            <a:r>
              <a:rPr lang="en-IN" sz="1350" dirty="0">
                <a:solidFill>
                  <a:srgbClr val="000000"/>
                </a:solidFill>
                <a:latin typeface="Times New Roman" panose="02020603050405020304" pitchFamily="18" charset="0"/>
              </a:rPr>
              <a:t>Customizing </a:t>
            </a:r>
            <a:r>
              <a:rPr lang="en-IN" sz="1350" dirty="0" err="1">
                <a:solidFill>
                  <a:srgbClr val="000000"/>
                </a:solidFill>
                <a:latin typeface="Times New Roman" panose="02020603050405020304" pitchFamily="18" charset="0"/>
              </a:rPr>
              <a:t>Color</a:t>
            </a:r>
            <a:r>
              <a:rPr lang="en-IN" sz="1350" dirty="0">
                <a:solidFill>
                  <a:srgbClr val="000000"/>
                </a:solidFill>
                <a:latin typeface="Times New Roman" panose="02020603050405020304" pitchFamily="18" charset="0"/>
              </a:rPr>
              <a:t> bars, Multiple Subplots, Text and Annotation, Customizing Matplotlib. </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77EEF-165C-F357-51D0-CE1438E53166}"/>
              </a:ext>
            </a:extLst>
          </p:cNvPr>
          <p:cNvSpPr>
            <a:spLocks noGrp="1"/>
          </p:cNvSpPr>
          <p:nvPr>
            <p:ph type="title"/>
          </p:nvPr>
        </p:nvSpPr>
        <p:spPr>
          <a:xfrm>
            <a:off x="1295402" y="982132"/>
            <a:ext cx="9601196" cy="672497"/>
          </a:xfrm>
        </p:spPr>
        <p:txBody>
          <a:bodyPr>
            <a:normAutofit fontScale="90000"/>
          </a:bodyPr>
          <a:lstStyle/>
          <a:p>
            <a:r>
              <a:rPr lang="en-IN" b="1" i="0" dirty="0" err="1">
                <a:solidFill>
                  <a:srgbClr val="273239"/>
                </a:solidFill>
                <a:effectLst/>
                <a:highlight>
                  <a:srgbClr val="FFFFFF"/>
                </a:highlight>
                <a:latin typeface="Nunito" pitchFamily="2" charset="0"/>
              </a:rPr>
              <a:t>matplotlib.pyplot.axis</a:t>
            </a:r>
            <a:r>
              <a:rPr lang="en-IN" b="1" i="0" dirty="0">
                <a:solidFill>
                  <a:srgbClr val="273239"/>
                </a:solidFill>
                <a:effectLst/>
                <a:highlight>
                  <a:srgbClr val="FFFFFF"/>
                </a:highlight>
                <a:latin typeface="Nunito" pitchFamily="2" charset="0"/>
              </a:rPr>
              <a:t>()</a:t>
            </a:r>
            <a:br>
              <a:rPr lang="en-IN" b="1" i="0" dirty="0">
                <a:solidFill>
                  <a:srgbClr val="273239"/>
                </a:solidFill>
                <a:effectLst/>
                <a:highlight>
                  <a:srgbClr val="FFFFFF"/>
                </a:highlight>
                <a:latin typeface="Nunito" pitchFamily="2" charset="0"/>
              </a:rPr>
            </a:br>
            <a:endParaRPr lang="en-IN" dirty="0"/>
          </a:p>
        </p:txBody>
      </p:sp>
      <p:sp>
        <p:nvSpPr>
          <p:cNvPr id="3" name="Content Placeholder 2">
            <a:extLst>
              <a:ext uri="{FF2B5EF4-FFF2-40B4-BE49-F238E27FC236}">
                <a16:creationId xmlns:a16="http://schemas.microsoft.com/office/drawing/2014/main" id="{B97D69CC-070D-9503-F1C7-DF44B2AAAF41}"/>
              </a:ext>
            </a:extLst>
          </p:cNvPr>
          <p:cNvSpPr>
            <a:spLocks noGrp="1"/>
          </p:cNvSpPr>
          <p:nvPr>
            <p:ph idx="1"/>
          </p:nvPr>
        </p:nvSpPr>
        <p:spPr>
          <a:xfrm>
            <a:off x="1295401" y="1480457"/>
            <a:ext cx="9601196" cy="4395411"/>
          </a:xfrm>
        </p:spPr>
        <p:txBody>
          <a:bodyPr/>
          <a:lstStyle/>
          <a:p>
            <a:r>
              <a:rPr lang="en-US" dirty="0"/>
              <a:t>This function is used to set some axis properties to the graph.</a:t>
            </a:r>
          </a:p>
          <a:p>
            <a:r>
              <a:rPr lang="en-US" dirty="0"/>
              <a:t>Syntax: </a:t>
            </a:r>
            <a:r>
              <a:rPr lang="en-US" dirty="0" err="1"/>
              <a:t>matplotlib.pyplot.axis</a:t>
            </a:r>
            <a:r>
              <a:rPr lang="en-US" dirty="0"/>
              <a:t>(*</a:t>
            </a:r>
            <a:r>
              <a:rPr lang="en-US" dirty="0" err="1"/>
              <a:t>args</a:t>
            </a:r>
            <a:r>
              <a:rPr lang="en-US" dirty="0"/>
              <a:t>, emit=True, **</a:t>
            </a:r>
            <a:r>
              <a:rPr lang="en-US" dirty="0" err="1"/>
              <a:t>kwargs</a:t>
            </a:r>
            <a:r>
              <a:rPr lang="en-US" dirty="0"/>
              <a:t>)</a:t>
            </a:r>
            <a:endParaRPr lang="en-IN" dirty="0"/>
          </a:p>
        </p:txBody>
      </p:sp>
      <p:sp>
        <p:nvSpPr>
          <p:cNvPr id="8" name="TextBox 7">
            <a:extLst>
              <a:ext uri="{FF2B5EF4-FFF2-40B4-BE49-F238E27FC236}">
                <a16:creationId xmlns:a16="http://schemas.microsoft.com/office/drawing/2014/main" id="{4B97778D-83AD-3CF8-F729-D6C158D2F4C6}"/>
              </a:ext>
            </a:extLst>
          </p:cNvPr>
          <p:cNvSpPr txBox="1"/>
          <p:nvPr/>
        </p:nvSpPr>
        <p:spPr>
          <a:xfrm>
            <a:off x="1295399" y="2437776"/>
            <a:ext cx="9993087" cy="3170099"/>
          </a:xfrm>
          <a:prstGeom prst="rect">
            <a:avLst/>
          </a:prstGeom>
          <a:noFill/>
        </p:spPr>
        <p:txBody>
          <a:bodyPr wrap="square">
            <a:spAutoFit/>
          </a:bodyPr>
          <a:lstStyle/>
          <a:p>
            <a:r>
              <a:rPr lang="en-US" sz="2000" dirty="0"/>
              <a:t>Parameters </a:t>
            </a:r>
          </a:p>
          <a:p>
            <a:pPr marL="342900" indent="-342900">
              <a:buAutoNum type="arabicPeriod"/>
            </a:pPr>
            <a:r>
              <a:rPr lang="en-US" sz="2000" dirty="0"/>
              <a:t>*</a:t>
            </a:r>
            <a:r>
              <a:rPr lang="en-US" sz="2000" dirty="0" err="1"/>
              <a:t>args</a:t>
            </a:r>
            <a:r>
              <a:rPr lang="en-US" sz="2000" dirty="0"/>
              <a:t>: Positional arguments that can be used in various </a:t>
            </a:r>
            <a:r>
              <a:rPr lang="en-US" sz="2000" dirty="0" err="1"/>
              <a:t>ways:If</a:t>
            </a:r>
            <a:r>
              <a:rPr lang="en-US" sz="2000" dirty="0"/>
              <a:t> no arguments are provided, axis() returns the current axis limits as [</a:t>
            </a:r>
            <a:r>
              <a:rPr lang="en-US" sz="2000" dirty="0" err="1"/>
              <a:t>xmin</a:t>
            </a:r>
            <a:r>
              <a:rPr lang="en-US" sz="2000" dirty="0"/>
              <a:t>, </a:t>
            </a:r>
            <a:r>
              <a:rPr lang="en-US" sz="2000" dirty="0" err="1"/>
              <a:t>xmax</a:t>
            </a:r>
            <a:r>
              <a:rPr lang="en-US" sz="2000" dirty="0"/>
              <a:t>, </a:t>
            </a:r>
            <a:r>
              <a:rPr lang="en-US" sz="2000" dirty="0" err="1"/>
              <a:t>ymin</a:t>
            </a:r>
            <a:r>
              <a:rPr lang="en-US" sz="2000" dirty="0"/>
              <a:t>, </a:t>
            </a:r>
            <a:r>
              <a:rPr lang="en-US" sz="2000" dirty="0" err="1"/>
              <a:t>ymax</a:t>
            </a:r>
            <a:r>
              <a:rPr lang="en-US" sz="2000" dirty="0"/>
              <a:t>].If a list or tuple of four values is provided (e.g., [</a:t>
            </a:r>
            <a:r>
              <a:rPr lang="en-US" sz="2000" dirty="0" err="1"/>
              <a:t>xmin</a:t>
            </a:r>
            <a:r>
              <a:rPr lang="en-US" sz="2000" dirty="0"/>
              <a:t>, </a:t>
            </a:r>
            <a:r>
              <a:rPr lang="en-US" sz="2000" dirty="0" err="1"/>
              <a:t>xmax</a:t>
            </a:r>
            <a:r>
              <a:rPr lang="en-US" sz="2000" dirty="0"/>
              <a:t>, </a:t>
            </a:r>
            <a:r>
              <a:rPr lang="en-US" sz="2000" dirty="0" err="1"/>
              <a:t>ymin</a:t>
            </a:r>
            <a:r>
              <a:rPr lang="en-US" sz="2000" dirty="0"/>
              <a:t>, </a:t>
            </a:r>
            <a:r>
              <a:rPr lang="en-US" sz="2000" dirty="0" err="1"/>
              <a:t>ymax</a:t>
            </a:r>
            <a:r>
              <a:rPr lang="en-US" sz="2000" dirty="0"/>
              <a:t>]), it sets the axis </a:t>
            </a:r>
            <a:r>
              <a:rPr lang="en-US" sz="2000" dirty="0" err="1"/>
              <a:t>limits.If</a:t>
            </a:r>
            <a:r>
              <a:rPr lang="en-US" sz="2000" dirty="0"/>
              <a:t> a string is provided, it can control the axis scaling or appearance with specific keywords (explained below).</a:t>
            </a:r>
          </a:p>
          <a:p>
            <a:pPr marL="342900" indent="-342900">
              <a:buAutoNum type="arabicPeriod"/>
            </a:pPr>
            <a:r>
              <a:rPr lang="en-US" sz="2000" dirty="0"/>
              <a:t>emit: A Boolean (default is True). When True, it triggers an axes event, which can be used by interactive backends to update the plot. Generally, you don't need to worry about this unless you're doing advanced event handling.</a:t>
            </a:r>
          </a:p>
          <a:p>
            <a:pPr marL="342900" indent="-342900">
              <a:buAutoNum type="arabicPeriod"/>
            </a:pPr>
            <a:r>
              <a:rPr lang="en-US" sz="2000" dirty="0"/>
              <a:t>**</a:t>
            </a:r>
            <a:r>
              <a:rPr lang="en-US" sz="2000" dirty="0" err="1"/>
              <a:t>kwargs</a:t>
            </a:r>
            <a:r>
              <a:rPr lang="en-US" sz="2000" dirty="0"/>
              <a:t>: Additional keyword arguments that are less commonly used directly with axis() but can include properties like label, units, etc.</a:t>
            </a:r>
            <a:endParaRPr lang="en-IN" sz="2000" dirty="0"/>
          </a:p>
        </p:txBody>
      </p:sp>
    </p:spTree>
    <p:extLst>
      <p:ext uri="{BB962C8B-B14F-4D97-AF65-F5344CB8AC3E}">
        <p14:creationId xmlns:p14="http://schemas.microsoft.com/office/powerpoint/2010/main" val="893752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322A46-22D5-0FAB-9E74-D2E2A3B8CCBB}"/>
              </a:ext>
            </a:extLst>
          </p:cNvPr>
          <p:cNvSpPr>
            <a:spLocks noGrp="1"/>
          </p:cNvSpPr>
          <p:nvPr>
            <p:ph idx="1"/>
          </p:nvPr>
        </p:nvSpPr>
        <p:spPr>
          <a:xfrm>
            <a:off x="1295401" y="664029"/>
            <a:ext cx="9601196" cy="5211839"/>
          </a:xfrm>
        </p:spPr>
        <p:txBody>
          <a:bodyPr/>
          <a:lstStyle/>
          <a:p>
            <a:r>
              <a:rPr lang="en-US" dirty="0"/>
              <a:t>Setting the Axis </a:t>
            </a:r>
            <a:r>
              <a:rPr lang="en-US" dirty="0" err="1"/>
              <a:t>Limits:plt.axis</a:t>
            </a:r>
            <a:r>
              <a:rPr lang="en-US" dirty="0"/>
              <a:t>([</a:t>
            </a:r>
            <a:r>
              <a:rPr lang="en-US" dirty="0" err="1"/>
              <a:t>xmin</a:t>
            </a:r>
            <a:r>
              <a:rPr lang="en-US" dirty="0"/>
              <a:t>, </a:t>
            </a:r>
            <a:r>
              <a:rPr lang="en-US" dirty="0" err="1"/>
              <a:t>xmax</a:t>
            </a:r>
            <a:r>
              <a:rPr lang="en-US" dirty="0"/>
              <a:t>, </a:t>
            </a:r>
            <a:r>
              <a:rPr lang="en-US" dirty="0" err="1"/>
              <a:t>ymin</a:t>
            </a:r>
            <a:r>
              <a:rPr lang="en-US" dirty="0"/>
              <a:t>, </a:t>
            </a:r>
            <a:r>
              <a:rPr lang="en-US" dirty="0" err="1"/>
              <a:t>ymax</a:t>
            </a:r>
            <a:r>
              <a:rPr lang="en-US" dirty="0"/>
              <a:t>]): This sets the limits of the x-axis and y-axis to the specified </a:t>
            </a:r>
            <a:r>
              <a:rPr lang="en-US" dirty="0" err="1"/>
              <a:t>values.Getting</a:t>
            </a:r>
            <a:r>
              <a:rPr lang="en-US" dirty="0"/>
              <a:t> the Current Axis </a:t>
            </a:r>
            <a:r>
              <a:rPr lang="en-US" dirty="0" err="1"/>
              <a:t>Limits:plt.axis</a:t>
            </a:r>
            <a:r>
              <a:rPr lang="en-US" dirty="0"/>
              <a:t>() without arguments returns the current axis limits as [</a:t>
            </a:r>
            <a:r>
              <a:rPr lang="en-US" dirty="0" err="1"/>
              <a:t>xmin</a:t>
            </a:r>
            <a:r>
              <a:rPr lang="en-US" dirty="0"/>
              <a:t>, </a:t>
            </a:r>
            <a:r>
              <a:rPr lang="en-US" dirty="0" err="1"/>
              <a:t>xmax</a:t>
            </a:r>
            <a:r>
              <a:rPr lang="en-US" dirty="0"/>
              <a:t>, </a:t>
            </a:r>
            <a:r>
              <a:rPr lang="en-US" dirty="0" err="1"/>
              <a:t>ymin</a:t>
            </a:r>
            <a:r>
              <a:rPr lang="en-US" dirty="0"/>
              <a:t>, </a:t>
            </a:r>
            <a:r>
              <a:rPr lang="en-US" dirty="0" err="1"/>
              <a:t>ymax</a:t>
            </a:r>
            <a:r>
              <a:rPr lang="en-US" dirty="0"/>
              <a:t>].</a:t>
            </a:r>
          </a:p>
          <a:p>
            <a:r>
              <a:rPr lang="en-US" dirty="0"/>
              <a:t>Other </a:t>
            </a:r>
            <a:r>
              <a:rPr lang="en-US" dirty="0" err="1"/>
              <a:t>Options:plt.axis</a:t>
            </a:r>
            <a:r>
              <a:rPr lang="en-US" dirty="0"/>
              <a:t>('equal'): Sets the aspect ratio so that the data units are the same in every direction.</a:t>
            </a:r>
          </a:p>
          <a:p>
            <a:r>
              <a:rPr lang="en-US" dirty="0" err="1"/>
              <a:t>plt.axis</a:t>
            </a:r>
            <a:r>
              <a:rPr lang="en-US" dirty="0"/>
              <a:t>('tight'): Sets the axis limits to fit the data tightly.</a:t>
            </a:r>
          </a:p>
          <a:p>
            <a:r>
              <a:rPr lang="en-US" dirty="0" err="1"/>
              <a:t>plt.axis</a:t>
            </a:r>
            <a:r>
              <a:rPr lang="en-US" dirty="0"/>
              <a:t>('off'): Turns off the axis lines and labels.</a:t>
            </a:r>
            <a:endParaRPr lang="en-IN" dirty="0"/>
          </a:p>
        </p:txBody>
      </p:sp>
    </p:spTree>
    <p:extLst>
      <p:ext uri="{BB962C8B-B14F-4D97-AF65-F5344CB8AC3E}">
        <p14:creationId xmlns:p14="http://schemas.microsoft.com/office/powerpoint/2010/main" val="2311890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1B0ED-852D-5544-F6D1-06BF118C62CE}"/>
              </a:ext>
            </a:extLst>
          </p:cNvPr>
          <p:cNvSpPr>
            <a:spLocks noGrp="1"/>
          </p:cNvSpPr>
          <p:nvPr>
            <p:ph type="title"/>
          </p:nvPr>
        </p:nvSpPr>
        <p:spPr>
          <a:xfrm>
            <a:off x="1295402" y="674914"/>
            <a:ext cx="9601196" cy="1970315"/>
          </a:xfrm>
        </p:spPr>
        <p:txBody>
          <a:bodyPr>
            <a:normAutofit fontScale="90000"/>
          </a:bodyPr>
          <a:lstStyle/>
          <a:p>
            <a:pPr marR="0" lvl="0" algn="l" defTabSz="457200" rtl="0" eaLnBrk="1" fontAlgn="auto" latinLnBrk="0" hangingPunct="1">
              <a:lnSpc>
                <a:spcPct val="100000"/>
              </a:lnSpc>
              <a:spcBef>
                <a:spcPct val="20000"/>
              </a:spcBef>
              <a:spcAft>
                <a:spcPts val="600"/>
              </a:spcAft>
              <a:buClr>
                <a:srgbClr val="83992A"/>
              </a:buClr>
              <a:buSzPct val="115000"/>
              <a:tabLst/>
              <a:defRPr/>
            </a:pPr>
            <a:r>
              <a:rPr lang="en-US" dirty="0"/>
              <a:t>subplot() Function</a:t>
            </a:r>
            <a:br>
              <a:rPr lang="en-US" dirty="0"/>
            </a:br>
            <a:r>
              <a:rPr kumimoji="0" lang="en-IN" sz="22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subplot(</a:t>
            </a:r>
            <a:r>
              <a:rPr kumimoji="0" lang="en-IN" sz="2200" b="0" i="0" u="none" strike="noStrike" kern="1200" cap="none" spc="0" normalizeH="0" baseline="0" noProof="0" dirty="0" err="1">
                <a:ln>
                  <a:noFill/>
                </a:ln>
                <a:solidFill>
                  <a:prstClr val="black">
                    <a:lumMod val="85000"/>
                    <a:lumOff val="15000"/>
                  </a:prstClr>
                </a:solidFill>
                <a:effectLst/>
                <a:uLnTx/>
                <a:uFillTx/>
                <a:latin typeface="Garamond" panose="02020404030301010803"/>
                <a:ea typeface="+mn-ea"/>
                <a:cs typeface="+mn-cs"/>
              </a:rPr>
              <a:t>nrows</a:t>
            </a:r>
            <a:r>
              <a:rPr kumimoji="0" lang="en-IN" sz="22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 </a:t>
            </a:r>
            <a:r>
              <a:rPr kumimoji="0" lang="en-IN" sz="2200" b="0" i="0" u="none" strike="noStrike" kern="1200" cap="none" spc="0" normalizeH="0" baseline="0" noProof="0" dirty="0" err="1">
                <a:ln>
                  <a:noFill/>
                </a:ln>
                <a:solidFill>
                  <a:prstClr val="black">
                    <a:lumMod val="85000"/>
                    <a:lumOff val="15000"/>
                  </a:prstClr>
                </a:solidFill>
                <a:effectLst/>
                <a:uLnTx/>
                <a:uFillTx/>
                <a:latin typeface="Garamond" panose="02020404030301010803"/>
                <a:ea typeface="+mn-ea"/>
                <a:cs typeface="+mn-cs"/>
              </a:rPr>
              <a:t>ncols</a:t>
            </a:r>
            <a:r>
              <a:rPr kumimoji="0" lang="en-IN" sz="22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 index, **</a:t>
            </a:r>
            <a:r>
              <a:rPr kumimoji="0" lang="en-IN" sz="2200" b="0" i="0" u="none" strike="noStrike" kern="1200" cap="none" spc="0" normalizeH="0" baseline="0" noProof="0" dirty="0" err="1">
                <a:ln>
                  <a:noFill/>
                </a:ln>
                <a:solidFill>
                  <a:prstClr val="black">
                    <a:lumMod val="85000"/>
                    <a:lumOff val="15000"/>
                  </a:prstClr>
                </a:solidFill>
                <a:effectLst/>
                <a:uLnTx/>
                <a:uFillTx/>
                <a:latin typeface="Garamond" panose="02020404030301010803"/>
                <a:ea typeface="+mn-ea"/>
                <a:cs typeface="+mn-cs"/>
              </a:rPr>
              <a:t>kwargs</a:t>
            </a:r>
            <a:r>
              <a:rPr kumimoji="0" lang="en-IN" sz="22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a:t>
            </a:r>
            <a:br>
              <a:rPr kumimoji="0" lang="en-IN" sz="22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br>
            <a:r>
              <a:rPr kumimoji="0" lang="en-IN" sz="22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subplot(</a:t>
            </a:r>
            <a:r>
              <a:rPr kumimoji="0" lang="en-IN" sz="2200" b="0" i="0" u="none" strike="noStrike" kern="1200" cap="none" spc="0" normalizeH="0" baseline="0" noProof="0" dirty="0" err="1">
                <a:ln>
                  <a:noFill/>
                </a:ln>
                <a:solidFill>
                  <a:prstClr val="black">
                    <a:lumMod val="85000"/>
                    <a:lumOff val="15000"/>
                  </a:prstClr>
                </a:solidFill>
                <a:effectLst/>
                <a:uLnTx/>
                <a:uFillTx/>
                <a:latin typeface="Garamond" panose="02020404030301010803"/>
                <a:ea typeface="+mn-ea"/>
                <a:cs typeface="+mn-cs"/>
              </a:rPr>
              <a:t>pos</a:t>
            </a:r>
            <a:r>
              <a:rPr kumimoji="0" lang="en-IN" sz="22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 **</a:t>
            </a:r>
            <a:r>
              <a:rPr kumimoji="0" lang="en-IN" sz="2200" b="0" i="0" u="none" strike="noStrike" kern="1200" cap="none" spc="0" normalizeH="0" baseline="0" noProof="0" dirty="0" err="1">
                <a:ln>
                  <a:noFill/>
                </a:ln>
                <a:solidFill>
                  <a:prstClr val="black">
                    <a:lumMod val="85000"/>
                    <a:lumOff val="15000"/>
                  </a:prstClr>
                </a:solidFill>
                <a:effectLst/>
                <a:uLnTx/>
                <a:uFillTx/>
                <a:latin typeface="Garamond" panose="02020404030301010803"/>
                <a:ea typeface="+mn-ea"/>
                <a:cs typeface="+mn-cs"/>
              </a:rPr>
              <a:t>kwargs</a:t>
            </a:r>
            <a:r>
              <a:rPr kumimoji="0" lang="en-IN" sz="22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 </a:t>
            </a:r>
            <a:br>
              <a:rPr kumimoji="0" lang="en-IN" sz="22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br>
            <a:r>
              <a:rPr kumimoji="0" lang="en-IN" sz="22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subplot(</a:t>
            </a:r>
            <a:r>
              <a:rPr kumimoji="0" lang="en-IN" sz="2200" b="0" i="0" u="none" strike="noStrike" kern="1200" cap="none" spc="0" normalizeH="0" baseline="0" noProof="0" dirty="0" err="1">
                <a:ln>
                  <a:noFill/>
                </a:ln>
                <a:solidFill>
                  <a:prstClr val="black">
                    <a:lumMod val="85000"/>
                    <a:lumOff val="15000"/>
                  </a:prstClr>
                </a:solidFill>
                <a:effectLst/>
                <a:uLnTx/>
                <a:uFillTx/>
                <a:latin typeface="Garamond" panose="02020404030301010803"/>
                <a:ea typeface="+mn-ea"/>
                <a:cs typeface="+mn-cs"/>
              </a:rPr>
              <a:t>ax</a:t>
            </a:r>
            <a:r>
              <a:rPr kumimoji="0" lang="en-IN" sz="22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a:t>
            </a:r>
            <a:r>
              <a:rPr kumimoji="0" lang="en-US" sz="22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 Parameters </a:t>
            </a:r>
            <a:r>
              <a:rPr kumimoji="0" lang="en-US" sz="12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t>: </a:t>
            </a:r>
            <a:br>
              <a:rPr kumimoji="0" lang="en-US" sz="12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mn-cs"/>
              </a:rPr>
            </a:br>
            <a:endParaRPr lang="en-IN" dirty="0"/>
          </a:p>
        </p:txBody>
      </p:sp>
      <p:sp>
        <p:nvSpPr>
          <p:cNvPr id="3" name="Content Placeholder 2">
            <a:extLst>
              <a:ext uri="{FF2B5EF4-FFF2-40B4-BE49-F238E27FC236}">
                <a16:creationId xmlns:a16="http://schemas.microsoft.com/office/drawing/2014/main" id="{D26473CC-F6F3-1DE0-3A08-BBAD71937840}"/>
              </a:ext>
            </a:extLst>
          </p:cNvPr>
          <p:cNvSpPr>
            <a:spLocks noGrp="1"/>
          </p:cNvSpPr>
          <p:nvPr>
            <p:ph idx="1"/>
          </p:nvPr>
        </p:nvSpPr>
        <p:spPr>
          <a:xfrm>
            <a:off x="718456" y="2329543"/>
            <a:ext cx="10711543" cy="3766457"/>
          </a:xfrm>
        </p:spPr>
        <p:txBody>
          <a:bodyPr>
            <a:normAutofit fontScale="92500" lnSpcReduction="10000"/>
          </a:bodyPr>
          <a:lstStyle/>
          <a:p>
            <a:endParaRPr lang="en-US" dirty="0"/>
          </a:p>
          <a:p>
            <a:r>
              <a:rPr lang="en-US" dirty="0" err="1"/>
              <a:t>args</a:t>
            </a:r>
            <a:r>
              <a:rPr lang="en-US" dirty="0"/>
              <a:t>:  Either a 3-digit integer or three separate integers describing the position of the subplot.</a:t>
            </a:r>
          </a:p>
          <a:p>
            <a:r>
              <a:rPr lang="en-US" dirty="0"/>
              <a:t>pos is a three-digit integer where the first, second, and third integer are </a:t>
            </a:r>
            <a:r>
              <a:rPr lang="en-US" dirty="0" err="1"/>
              <a:t>nrows,ncols</a:t>
            </a:r>
            <a:r>
              <a:rPr lang="en-US" dirty="0"/>
              <a:t>, index.</a:t>
            </a:r>
          </a:p>
          <a:p>
            <a:r>
              <a:rPr lang="en-US" dirty="0"/>
              <a:t>projection : [{None, ’</a:t>
            </a:r>
            <a:r>
              <a:rPr lang="en-US" dirty="0" err="1"/>
              <a:t>aitoﬀ</a:t>
            </a:r>
            <a:r>
              <a:rPr lang="en-US" dirty="0"/>
              <a:t>’, ’hammer’, ’lambert’, ’</a:t>
            </a:r>
            <a:r>
              <a:rPr lang="en-US" dirty="0" err="1"/>
              <a:t>mollweide</a:t>
            </a:r>
            <a:r>
              <a:rPr lang="en-US" dirty="0"/>
              <a:t>’, ’polar’, ’rectilinear’, str}, optional]. The projection-type of the subplot (Axes). The default None results in a ’rectilinear’ projection.</a:t>
            </a:r>
          </a:p>
          <a:p>
            <a:r>
              <a:rPr lang="en-US" dirty="0"/>
              <a:t>label : [str] A label for the returned axes.</a:t>
            </a:r>
          </a:p>
          <a:p>
            <a:r>
              <a:rPr lang="en-US" dirty="0"/>
              <a:t>**</a:t>
            </a:r>
            <a:r>
              <a:rPr lang="en-US" dirty="0" err="1"/>
              <a:t>kwargs</a:t>
            </a:r>
            <a:r>
              <a:rPr lang="en-US" dirty="0"/>
              <a:t>: This method also takes the keyword arguments for the returned axes base class;</a:t>
            </a:r>
          </a:p>
          <a:p>
            <a:r>
              <a:rPr lang="en-US" dirty="0"/>
              <a:t>except for the ﬁgure argument, for </a:t>
            </a:r>
            <a:r>
              <a:rPr lang="en-US" dirty="0" err="1"/>
              <a:t>e.g</a:t>
            </a:r>
            <a:r>
              <a:rPr lang="en-US" dirty="0"/>
              <a:t> </a:t>
            </a:r>
            <a:r>
              <a:rPr lang="en-US" dirty="0" err="1"/>
              <a:t>facecolor</a:t>
            </a:r>
            <a:r>
              <a:rPr lang="en-US" dirty="0"/>
              <a:t>.</a:t>
            </a:r>
            <a:endParaRPr lang="en-IN" dirty="0"/>
          </a:p>
        </p:txBody>
      </p:sp>
    </p:spTree>
    <p:extLst>
      <p:ext uri="{BB962C8B-B14F-4D97-AF65-F5344CB8AC3E}">
        <p14:creationId xmlns:p14="http://schemas.microsoft.com/office/powerpoint/2010/main" val="439630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EEDC-7549-B330-710B-5E26482EA6F3}"/>
              </a:ext>
            </a:extLst>
          </p:cNvPr>
          <p:cNvSpPr>
            <a:spLocks noGrp="1"/>
          </p:cNvSpPr>
          <p:nvPr>
            <p:ph type="title"/>
          </p:nvPr>
        </p:nvSpPr>
        <p:spPr/>
        <p:txBody>
          <a:bodyPr>
            <a:normAutofit fontScale="90000"/>
          </a:bodyPr>
          <a:lstStyle/>
          <a:p>
            <a:r>
              <a:rPr lang="en-US" dirty="0"/>
              <a:t>subplot() Function</a:t>
            </a:r>
            <a:br>
              <a:rPr lang="en-US" dirty="0"/>
            </a:br>
            <a:endParaRPr lang="en-IN" dirty="0"/>
          </a:p>
        </p:txBody>
      </p:sp>
      <p:sp>
        <p:nvSpPr>
          <p:cNvPr id="3" name="Content Placeholder 2">
            <a:extLst>
              <a:ext uri="{FF2B5EF4-FFF2-40B4-BE49-F238E27FC236}">
                <a16:creationId xmlns:a16="http://schemas.microsoft.com/office/drawing/2014/main" id="{3ECE78E7-2145-29C3-D580-CC0D6D97838C}"/>
              </a:ext>
            </a:extLst>
          </p:cNvPr>
          <p:cNvSpPr>
            <a:spLocks noGrp="1"/>
          </p:cNvSpPr>
          <p:nvPr>
            <p:ph idx="1"/>
          </p:nvPr>
        </p:nvSpPr>
        <p:spPr/>
        <p:txBody>
          <a:bodyPr>
            <a:normAutofit/>
          </a:bodyPr>
          <a:lstStyle/>
          <a:p>
            <a:r>
              <a:rPr lang="en-US" dirty="0"/>
              <a:t>The subplot() function takes three arguments that describes the layout of the figure.</a:t>
            </a:r>
          </a:p>
          <a:p>
            <a:endParaRPr lang="en-US" dirty="0"/>
          </a:p>
          <a:p>
            <a:r>
              <a:rPr lang="en-US" dirty="0"/>
              <a:t>The layout is organized in rows and columns, which are represented by the first and second argument.</a:t>
            </a:r>
          </a:p>
          <a:p>
            <a:endParaRPr lang="en-US" dirty="0"/>
          </a:p>
          <a:p>
            <a:r>
              <a:rPr lang="en-US" dirty="0"/>
              <a:t>The third argument represents the index of the current plot.</a:t>
            </a:r>
            <a:endParaRPr lang="en-IN" dirty="0"/>
          </a:p>
        </p:txBody>
      </p:sp>
    </p:spTree>
    <p:extLst>
      <p:ext uri="{BB962C8B-B14F-4D97-AF65-F5344CB8AC3E}">
        <p14:creationId xmlns:p14="http://schemas.microsoft.com/office/powerpoint/2010/main" val="2691085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44090-3804-6FC5-828F-34334B591E01}"/>
              </a:ext>
            </a:extLst>
          </p:cNvPr>
          <p:cNvSpPr>
            <a:spLocks noGrp="1"/>
          </p:cNvSpPr>
          <p:nvPr>
            <p:ph type="title"/>
          </p:nvPr>
        </p:nvSpPr>
        <p:spPr>
          <a:xfrm>
            <a:off x="1295402" y="982132"/>
            <a:ext cx="9601196" cy="890211"/>
          </a:xfrm>
        </p:spPr>
        <p:txBody>
          <a:bodyPr>
            <a:normAutofit fontScale="90000"/>
          </a:bodyPr>
          <a:lstStyle/>
          <a:p>
            <a:r>
              <a:rPr lang="en-US" dirty="0"/>
              <a:t>Creating Scatter Plots</a:t>
            </a:r>
            <a:br>
              <a:rPr lang="en-US" dirty="0"/>
            </a:br>
            <a:endParaRPr lang="en-IN" dirty="0"/>
          </a:p>
        </p:txBody>
      </p:sp>
      <p:sp>
        <p:nvSpPr>
          <p:cNvPr id="3" name="Content Placeholder 2">
            <a:extLst>
              <a:ext uri="{FF2B5EF4-FFF2-40B4-BE49-F238E27FC236}">
                <a16:creationId xmlns:a16="http://schemas.microsoft.com/office/drawing/2014/main" id="{FB280E51-A946-9542-F70C-7D82FB012AB8}"/>
              </a:ext>
            </a:extLst>
          </p:cNvPr>
          <p:cNvSpPr>
            <a:spLocks noGrp="1"/>
          </p:cNvSpPr>
          <p:nvPr>
            <p:ph idx="1"/>
          </p:nvPr>
        </p:nvSpPr>
        <p:spPr/>
        <p:txBody>
          <a:bodyPr/>
          <a:lstStyle/>
          <a:p>
            <a:pPr marL="0" indent="0">
              <a:buNone/>
            </a:pPr>
            <a:r>
              <a:rPr lang="en-US" dirty="0"/>
              <a:t>A scatter plot is a type of data visualization that displays values for two variables as points on a Cartesian plane. It is useful for showing the relationship between two numerical variables and identifying patterns, correlations, or clusters.</a:t>
            </a:r>
            <a:endParaRPr lang="en-IN" dirty="0"/>
          </a:p>
        </p:txBody>
      </p:sp>
    </p:spTree>
    <p:extLst>
      <p:ext uri="{BB962C8B-B14F-4D97-AF65-F5344CB8AC3E}">
        <p14:creationId xmlns:p14="http://schemas.microsoft.com/office/powerpoint/2010/main" val="2946070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32A05-FD1F-10C8-7730-8A1897D638AC}"/>
              </a:ext>
            </a:extLst>
          </p:cNvPr>
          <p:cNvSpPr>
            <a:spLocks noGrp="1"/>
          </p:cNvSpPr>
          <p:nvPr>
            <p:ph idx="1"/>
          </p:nvPr>
        </p:nvSpPr>
        <p:spPr>
          <a:xfrm>
            <a:off x="1295401" y="674914"/>
            <a:ext cx="9601196" cy="5200954"/>
          </a:xfrm>
        </p:spPr>
        <p:txBody>
          <a:bodyPr>
            <a:normAutofit fontScale="92500" lnSpcReduction="10000"/>
          </a:bodyPr>
          <a:lstStyle/>
          <a:p>
            <a:r>
              <a:rPr lang="en-IN" b="1" i="1" dirty="0">
                <a:solidFill>
                  <a:srgbClr val="273239"/>
                </a:solidFill>
                <a:effectLst/>
                <a:highlight>
                  <a:srgbClr val="F9F9F9"/>
                </a:highlight>
                <a:latin typeface="Nunito" pitchFamily="2" charset="0"/>
              </a:rPr>
              <a:t>Syntax</a:t>
            </a:r>
            <a:r>
              <a:rPr lang="en-IN" b="0" i="1" dirty="0">
                <a:solidFill>
                  <a:srgbClr val="273239"/>
                </a:solidFill>
                <a:effectLst/>
                <a:highlight>
                  <a:srgbClr val="F9F9F9"/>
                </a:highlight>
                <a:latin typeface="Nunito" pitchFamily="2" charset="0"/>
              </a:rPr>
              <a:t>: </a:t>
            </a:r>
            <a:r>
              <a:rPr lang="en-IN" b="0" i="1" dirty="0" err="1">
                <a:solidFill>
                  <a:srgbClr val="273239"/>
                </a:solidFill>
                <a:effectLst/>
                <a:highlight>
                  <a:srgbClr val="F9F9F9"/>
                </a:highlight>
                <a:latin typeface="Nunito" pitchFamily="2" charset="0"/>
              </a:rPr>
              <a:t>matplotlib.pyplot.scatter</a:t>
            </a:r>
            <a:r>
              <a:rPr lang="en-IN" b="0" i="1" dirty="0">
                <a:solidFill>
                  <a:srgbClr val="273239"/>
                </a:solidFill>
                <a:effectLst/>
                <a:highlight>
                  <a:srgbClr val="F9F9F9"/>
                </a:highlight>
                <a:latin typeface="Nunito" pitchFamily="2" charset="0"/>
              </a:rPr>
              <a:t>(</a:t>
            </a:r>
            <a:r>
              <a:rPr lang="en-IN" b="0" i="1" dirty="0" err="1">
                <a:solidFill>
                  <a:srgbClr val="273239"/>
                </a:solidFill>
                <a:effectLst/>
                <a:highlight>
                  <a:srgbClr val="F9F9F9"/>
                </a:highlight>
                <a:latin typeface="Nunito" pitchFamily="2" charset="0"/>
              </a:rPr>
              <a:t>x_axis_data</a:t>
            </a:r>
            <a:r>
              <a:rPr lang="en-IN" b="0" i="1" dirty="0">
                <a:solidFill>
                  <a:srgbClr val="273239"/>
                </a:solidFill>
                <a:effectLst/>
                <a:highlight>
                  <a:srgbClr val="F9F9F9"/>
                </a:highlight>
                <a:latin typeface="Nunito" pitchFamily="2" charset="0"/>
              </a:rPr>
              <a:t>, </a:t>
            </a:r>
            <a:r>
              <a:rPr lang="en-IN" b="0" i="1" dirty="0" err="1">
                <a:solidFill>
                  <a:srgbClr val="273239"/>
                </a:solidFill>
                <a:effectLst/>
                <a:highlight>
                  <a:srgbClr val="F9F9F9"/>
                </a:highlight>
                <a:latin typeface="Nunito" pitchFamily="2" charset="0"/>
              </a:rPr>
              <a:t>y_axis_data</a:t>
            </a:r>
            <a:r>
              <a:rPr lang="en-IN" b="0" i="1" dirty="0">
                <a:solidFill>
                  <a:srgbClr val="273239"/>
                </a:solidFill>
                <a:effectLst/>
                <a:highlight>
                  <a:srgbClr val="F9F9F9"/>
                </a:highlight>
                <a:latin typeface="Nunito" pitchFamily="2" charset="0"/>
              </a:rPr>
              <a:t>, s=None, c=None, marker=None, </a:t>
            </a:r>
            <a:r>
              <a:rPr lang="en-IN" b="0" i="1" dirty="0" err="1">
                <a:solidFill>
                  <a:srgbClr val="273239"/>
                </a:solidFill>
                <a:effectLst/>
                <a:highlight>
                  <a:srgbClr val="F9F9F9"/>
                </a:highlight>
                <a:latin typeface="Nunito" pitchFamily="2" charset="0"/>
              </a:rPr>
              <a:t>cmap</a:t>
            </a:r>
            <a:r>
              <a:rPr lang="en-IN" b="0" i="1" dirty="0">
                <a:solidFill>
                  <a:srgbClr val="273239"/>
                </a:solidFill>
                <a:effectLst/>
                <a:highlight>
                  <a:srgbClr val="F9F9F9"/>
                </a:highlight>
                <a:latin typeface="Nunito" pitchFamily="2" charset="0"/>
              </a:rPr>
              <a:t>=None, </a:t>
            </a:r>
            <a:r>
              <a:rPr lang="en-IN" b="0" i="1" dirty="0" err="1">
                <a:solidFill>
                  <a:srgbClr val="273239"/>
                </a:solidFill>
                <a:effectLst/>
                <a:highlight>
                  <a:srgbClr val="F9F9F9"/>
                </a:highlight>
                <a:latin typeface="Nunito" pitchFamily="2" charset="0"/>
              </a:rPr>
              <a:t>vmin</a:t>
            </a:r>
            <a:r>
              <a:rPr lang="en-IN" b="0" i="1" dirty="0">
                <a:solidFill>
                  <a:srgbClr val="273239"/>
                </a:solidFill>
                <a:effectLst/>
                <a:highlight>
                  <a:srgbClr val="F9F9F9"/>
                </a:highlight>
                <a:latin typeface="Nunito" pitchFamily="2" charset="0"/>
              </a:rPr>
              <a:t>=None, </a:t>
            </a:r>
            <a:r>
              <a:rPr lang="en-IN" b="0" i="1" dirty="0" err="1">
                <a:solidFill>
                  <a:srgbClr val="273239"/>
                </a:solidFill>
                <a:effectLst/>
                <a:highlight>
                  <a:srgbClr val="F9F9F9"/>
                </a:highlight>
                <a:latin typeface="Nunito" pitchFamily="2" charset="0"/>
              </a:rPr>
              <a:t>vmax</a:t>
            </a:r>
            <a:r>
              <a:rPr lang="en-IN" b="0" i="1" dirty="0">
                <a:solidFill>
                  <a:srgbClr val="273239"/>
                </a:solidFill>
                <a:effectLst/>
                <a:highlight>
                  <a:srgbClr val="F9F9F9"/>
                </a:highlight>
                <a:latin typeface="Nunito" pitchFamily="2" charset="0"/>
              </a:rPr>
              <a:t>=None, alpha=None, linewidths=None, </a:t>
            </a:r>
            <a:r>
              <a:rPr lang="en-IN" b="0" i="1" dirty="0" err="1">
                <a:solidFill>
                  <a:srgbClr val="273239"/>
                </a:solidFill>
                <a:effectLst/>
                <a:highlight>
                  <a:srgbClr val="F9F9F9"/>
                </a:highlight>
                <a:latin typeface="Nunito" pitchFamily="2" charset="0"/>
              </a:rPr>
              <a:t>edgecolors</a:t>
            </a:r>
            <a:r>
              <a:rPr lang="en-IN" b="0" i="1" dirty="0">
                <a:solidFill>
                  <a:srgbClr val="273239"/>
                </a:solidFill>
                <a:effectLst/>
                <a:highlight>
                  <a:srgbClr val="F9F9F9"/>
                </a:highlight>
                <a:latin typeface="Nunito" pitchFamily="2" charset="0"/>
              </a:rPr>
              <a:t>=None)  </a:t>
            </a:r>
          </a:p>
          <a:p>
            <a:r>
              <a:rPr lang="en-IN" b="0" i="1" dirty="0">
                <a:solidFill>
                  <a:srgbClr val="273239"/>
                </a:solidFill>
                <a:effectLst/>
                <a:highlight>
                  <a:srgbClr val="F9F9F9"/>
                </a:highlight>
                <a:latin typeface="Nunito" pitchFamily="2" charset="0"/>
              </a:rPr>
              <a:t>Parameters:</a:t>
            </a:r>
          </a:p>
          <a:p>
            <a:r>
              <a:rPr lang="en-US" dirty="0" err="1"/>
              <a:t>x_axis_data</a:t>
            </a:r>
            <a:r>
              <a:rPr lang="en-US" dirty="0"/>
              <a:t>: An array containing data for the x-</a:t>
            </a:r>
            <a:r>
              <a:rPr lang="en-US" dirty="0" err="1"/>
              <a:t>axis.matplotlib</a:t>
            </a:r>
            <a:endParaRPr lang="en-US" dirty="0"/>
          </a:p>
          <a:p>
            <a:r>
              <a:rPr lang="en-US" dirty="0"/>
              <a:t>s: Marker size, which can be a scalar or an array of size equal to the size of x or y.</a:t>
            </a:r>
          </a:p>
          <a:p>
            <a:r>
              <a:rPr lang="en-US" dirty="0"/>
              <a:t>c: Color of the sequence of colors for markers.</a:t>
            </a:r>
          </a:p>
          <a:p>
            <a:r>
              <a:rPr lang="en-US" dirty="0"/>
              <a:t>marker: Marker style.</a:t>
            </a:r>
          </a:p>
          <a:p>
            <a:r>
              <a:rPr lang="en-US" dirty="0" err="1"/>
              <a:t>cmap</a:t>
            </a:r>
            <a:r>
              <a:rPr lang="en-US" dirty="0"/>
              <a:t>: Colormap name.</a:t>
            </a:r>
          </a:p>
          <a:p>
            <a:r>
              <a:rPr lang="en-US" dirty="0"/>
              <a:t>linewidths: Width of the marker border.</a:t>
            </a:r>
          </a:p>
          <a:p>
            <a:r>
              <a:rPr lang="en-US" dirty="0" err="1"/>
              <a:t>edgecolor</a:t>
            </a:r>
            <a:r>
              <a:rPr lang="en-US" dirty="0"/>
              <a:t>: Marker border color.</a:t>
            </a:r>
          </a:p>
          <a:p>
            <a:r>
              <a:rPr lang="en-US" dirty="0"/>
              <a:t>alpha: Blending value, ranging between 0 (transparent) and 1 (opaque)</a:t>
            </a:r>
            <a:endParaRPr lang="en-IN" dirty="0"/>
          </a:p>
        </p:txBody>
      </p:sp>
    </p:spTree>
    <p:extLst>
      <p:ext uri="{BB962C8B-B14F-4D97-AF65-F5344CB8AC3E}">
        <p14:creationId xmlns:p14="http://schemas.microsoft.com/office/powerpoint/2010/main" val="1420561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B2F7D-6FFD-0782-2711-3BAB4073474C}"/>
              </a:ext>
            </a:extLst>
          </p:cNvPr>
          <p:cNvSpPr>
            <a:spLocks noGrp="1"/>
          </p:cNvSpPr>
          <p:nvPr>
            <p:ph type="title"/>
          </p:nvPr>
        </p:nvSpPr>
        <p:spPr>
          <a:xfrm>
            <a:off x="1175659" y="568475"/>
            <a:ext cx="9601196" cy="1303867"/>
          </a:xfrm>
        </p:spPr>
        <p:txBody>
          <a:bodyPr/>
          <a:lstStyle/>
          <a:p>
            <a:r>
              <a:rPr lang="en-IN" dirty="0"/>
              <a:t>Legend()</a:t>
            </a:r>
          </a:p>
        </p:txBody>
      </p:sp>
      <p:sp>
        <p:nvSpPr>
          <p:cNvPr id="3" name="Content Placeholder 2">
            <a:extLst>
              <a:ext uri="{FF2B5EF4-FFF2-40B4-BE49-F238E27FC236}">
                <a16:creationId xmlns:a16="http://schemas.microsoft.com/office/drawing/2014/main" id="{23E7B7C9-6431-1456-BE72-EB1F37D3E47E}"/>
              </a:ext>
            </a:extLst>
          </p:cNvPr>
          <p:cNvSpPr>
            <a:spLocks noGrp="1"/>
          </p:cNvSpPr>
          <p:nvPr>
            <p:ph idx="1"/>
          </p:nvPr>
        </p:nvSpPr>
        <p:spPr>
          <a:xfrm>
            <a:off x="1295401" y="1769532"/>
            <a:ext cx="9927769" cy="4272039"/>
          </a:xfrm>
        </p:spPr>
        <p:txBody>
          <a:bodyPr>
            <a:normAutofit fontScale="85000" lnSpcReduction="20000"/>
          </a:bodyPr>
          <a:lstStyle/>
          <a:p>
            <a:r>
              <a:rPr lang="en-US" dirty="0"/>
              <a:t>syntax: legend(*</a:t>
            </a:r>
            <a:r>
              <a:rPr lang="en-US" dirty="0" err="1"/>
              <a:t>args</a:t>
            </a:r>
            <a:r>
              <a:rPr lang="en-US" dirty="0"/>
              <a:t>, **</a:t>
            </a:r>
            <a:r>
              <a:rPr lang="en-US" dirty="0" err="1"/>
              <a:t>kwargs</a:t>
            </a:r>
            <a:r>
              <a:rPr lang="en-US" dirty="0"/>
              <a:t>)</a:t>
            </a:r>
          </a:p>
          <a:p>
            <a:endParaRPr lang="en-US" dirty="0"/>
          </a:p>
          <a:p>
            <a:r>
              <a:rPr lang="en-US" dirty="0"/>
              <a:t>This can be called as follows,</a:t>
            </a:r>
          </a:p>
          <a:p>
            <a:endParaRPr lang="en-US" dirty="0"/>
          </a:p>
          <a:p>
            <a:r>
              <a:rPr lang="en-US" dirty="0"/>
              <a:t>legend() -&gt; automatically detects which element to show. It does this by displaying all plots that have been labeled with the label keyword argument.  </a:t>
            </a:r>
          </a:p>
          <a:p>
            <a:endParaRPr lang="en-US" dirty="0"/>
          </a:p>
          <a:p>
            <a:r>
              <a:rPr lang="en-US" dirty="0"/>
              <a:t>legend(labels) -&gt; Name of X and name of Y that is displayed on the legend </a:t>
            </a:r>
          </a:p>
          <a:p>
            <a:endParaRPr lang="en-US" dirty="0"/>
          </a:p>
          <a:p>
            <a:r>
              <a:rPr lang="en-US" dirty="0"/>
              <a:t>legend(handles, labels) -&gt; A list of lines that should be added to the legend. Using handles and labels together can give full control of what should be displayed in the legend. The length of the legend and handles should be the same.</a:t>
            </a:r>
            <a:endParaRPr lang="en-IN" dirty="0"/>
          </a:p>
        </p:txBody>
      </p:sp>
    </p:spTree>
    <p:extLst>
      <p:ext uri="{BB962C8B-B14F-4D97-AF65-F5344CB8AC3E}">
        <p14:creationId xmlns:p14="http://schemas.microsoft.com/office/powerpoint/2010/main" val="408869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AF70-545F-5FED-BAB8-FFB45F2887DD}"/>
              </a:ext>
            </a:extLst>
          </p:cNvPr>
          <p:cNvSpPr>
            <a:spLocks noGrp="1"/>
          </p:cNvSpPr>
          <p:nvPr>
            <p:ph type="title"/>
          </p:nvPr>
        </p:nvSpPr>
        <p:spPr>
          <a:xfrm>
            <a:off x="1295402" y="982132"/>
            <a:ext cx="9601196" cy="574525"/>
          </a:xfrm>
        </p:spPr>
        <p:txBody>
          <a:bodyPr>
            <a:normAutofit fontScale="90000"/>
          </a:bodyPr>
          <a:lstStyle/>
          <a:p>
            <a:r>
              <a:rPr lang="en-IN" b="0" i="0" dirty="0">
                <a:solidFill>
                  <a:srgbClr val="000000"/>
                </a:solidFill>
                <a:effectLst/>
                <a:highlight>
                  <a:srgbClr val="FFFFFF"/>
                </a:highlight>
                <a:latin typeface="Segoe UI" panose="020B0502040204020203" pitchFamily="34" charset="0"/>
              </a:rPr>
              <a:t>Bars Plot</a:t>
            </a:r>
            <a:br>
              <a:rPr lang="en-IN" b="0" i="0" dirty="0">
                <a:solidFill>
                  <a:srgbClr val="000000"/>
                </a:solidFill>
                <a:effectLst/>
                <a:highlight>
                  <a:srgbClr val="FFFFFF"/>
                </a:highligh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5DEE451E-F987-D012-DE38-010EA8F28587}"/>
              </a:ext>
            </a:extLst>
          </p:cNvPr>
          <p:cNvSpPr>
            <a:spLocks noGrp="1"/>
          </p:cNvSpPr>
          <p:nvPr>
            <p:ph idx="1"/>
          </p:nvPr>
        </p:nvSpPr>
        <p:spPr>
          <a:xfrm>
            <a:off x="1001486" y="1338943"/>
            <a:ext cx="10058400" cy="4536925"/>
          </a:xfrm>
        </p:spPr>
        <p:txBody>
          <a:bodyPr/>
          <a:lstStyle/>
          <a:p>
            <a:pPr algn="l"/>
            <a:r>
              <a:rPr lang="en-US" b="0" i="0" dirty="0">
                <a:solidFill>
                  <a:srgbClr val="000000"/>
                </a:solidFill>
                <a:effectLst/>
                <a:latin typeface="Verdana" panose="020B0604030504040204" pitchFamily="34" charset="0"/>
              </a:rPr>
              <a:t>A </a:t>
            </a:r>
            <a:r>
              <a:rPr lang="en-US" b="1" i="0" dirty="0">
                <a:solidFill>
                  <a:srgbClr val="000000"/>
                </a:solidFill>
                <a:effectLst/>
                <a:latin typeface="inherit"/>
              </a:rPr>
              <a:t>bar plot</a:t>
            </a:r>
            <a:r>
              <a:rPr lang="en-US" b="0" i="0" dirty="0">
                <a:solidFill>
                  <a:srgbClr val="000000"/>
                </a:solidFill>
                <a:effectLst/>
                <a:latin typeface="Verdana" panose="020B0604030504040204" pitchFamily="34" charset="0"/>
              </a:rPr>
              <a:t> is a graphical representation of data where rectangular bars or columns are used to represent different categories. The height of each bar corresponds to the value it represents.</a:t>
            </a:r>
          </a:p>
          <a:p>
            <a:pPr algn="l"/>
            <a:r>
              <a:rPr lang="en-US" b="0" i="0" dirty="0">
                <a:solidFill>
                  <a:srgbClr val="000000"/>
                </a:solidFill>
                <a:effectLst/>
                <a:latin typeface="Verdana" panose="020B0604030504040204" pitchFamily="34" charset="0"/>
              </a:rPr>
              <a:t>The horizontal axis (x-axis) typically represents the categories or groups being compared, while the vertical axis (y-axis) represents the values or quantities associated with each category. Each bar starts at the axis and extends horizontally or vertically, depending on the orientation of the graph.</a:t>
            </a:r>
          </a:p>
        </p:txBody>
      </p:sp>
    </p:spTree>
    <p:extLst>
      <p:ext uri="{BB962C8B-B14F-4D97-AF65-F5344CB8AC3E}">
        <p14:creationId xmlns:p14="http://schemas.microsoft.com/office/powerpoint/2010/main" val="2569489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0AA26A-5BC7-08AE-3605-7292F7F8481E}"/>
              </a:ext>
            </a:extLst>
          </p:cNvPr>
          <p:cNvSpPr>
            <a:spLocks noGrp="1"/>
          </p:cNvSpPr>
          <p:nvPr>
            <p:ph idx="1"/>
          </p:nvPr>
        </p:nvSpPr>
        <p:spPr>
          <a:xfrm>
            <a:off x="1295400" y="838199"/>
            <a:ext cx="10199913" cy="5279571"/>
          </a:xfrm>
        </p:spPr>
        <p:txBody>
          <a:bodyPr/>
          <a:lstStyle/>
          <a:p>
            <a:pPr marL="0" indent="0">
              <a:buNone/>
            </a:pPr>
            <a:r>
              <a:rPr lang="en-US" b="0" i="0" dirty="0" err="1">
                <a:solidFill>
                  <a:srgbClr val="CCCCCC"/>
                </a:solidFill>
                <a:effectLst/>
                <a:highlight>
                  <a:srgbClr val="2D2D2D"/>
                </a:highlight>
                <a:latin typeface="Courier New" panose="02070309020205020404" pitchFamily="49" charset="0"/>
              </a:rPr>
              <a:t>plt.bar</a:t>
            </a:r>
            <a:r>
              <a:rPr lang="en-US" b="0" i="0" dirty="0">
                <a:solidFill>
                  <a:srgbClr val="CCCCCC"/>
                </a:solidFill>
                <a:effectLst/>
                <a:highlight>
                  <a:srgbClr val="2D2D2D"/>
                </a:highlight>
                <a:latin typeface="Courier New" panose="02070309020205020404" pitchFamily="49" charset="0"/>
              </a:rPr>
              <a:t>(x, height, width=0.8, align='center', color=None, label=None)   </a:t>
            </a:r>
          </a:p>
          <a:p>
            <a:pPr algn="just">
              <a:buFont typeface="Arial" panose="020B0604020202020204" pitchFamily="34" charset="0"/>
              <a:buChar char="•"/>
            </a:pPr>
            <a:r>
              <a:rPr lang="en-US" b="1" i="0" dirty="0">
                <a:solidFill>
                  <a:srgbClr val="000000"/>
                </a:solidFill>
                <a:effectLst/>
                <a:latin typeface="inherit"/>
              </a:rPr>
              <a:t>x</a:t>
            </a:r>
            <a:r>
              <a:rPr lang="en-US" b="0" i="0" dirty="0">
                <a:solidFill>
                  <a:srgbClr val="000000"/>
                </a:solidFill>
                <a:effectLst/>
                <a:latin typeface="Verdana" panose="020B0604030504040204" pitchFamily="34" charset="0"/>
              </a:rPr>
              <a:t> is the positions of the bars on the x-axis.</a:t>
            </a:r>
          </a:p>
          <a:p>
            <a:pPr algn="just">
              <a:buFont typeface="Arial" panose="020B0604020202020204" pitchFamily="34" charset="0"/>
              <a:buChar char="•"/>
            </a:pPr>
            <a:r>
              <a:rPr lang="en-US" b="1" i="0" dirty="0">
                <a:solidFill>
                  <a:srgbClr val="000000"/>
                </a:solidFill>
                <a:effectLst/>
                <a:latin typeface="inherit"/>
              </a:rPr>
              <a:t>height</a:t>
            </a:r>
            <a:r>
              <a:rPr lang="en-US" b="0" i="0" dirty="0">
                <a:solidFill>
                  <a:srgbClr val="000000"/>
                </a:solidFill>
                <a:effectLst/>
                <a:latin typeface="Verdana" panose="020B0604030504040204" pitchFamily="34" charset="0"/>
              </a:rPr>
              <a:t> is the heights of the bars.</a:t>
            </a:r>
          </a:p>
          <a:p>
            <a:pPr algn="just">
              <a:buFont typeface="Arial" panose="020B0604020202020204" pitchFamily="34" charset="0"/>
              <a:buChar char="•"/>
            </a:pPr>
            <a:r>
              <a:rPr lang="en-US" b="1" i="0" dirty="0">
                <a:solidFill>
                  <a:srgbClr val="000000"/>
                </a:solidFill>
                <a:effectLst/>
                <a:latin typeface="inherit"/>
              </a:rPr>
              <a:t>width (optional)</a:t>
            </a:r>
            <a:r>
              <a:rPr lang="en-US" b="0" i="0" dirty="0">
                <a:solidFill>
                  <a:srgbClr val="000000"/>
                </a:solidFill>
                <a:effectLst/>
                <a:latin typeface="Verdana" panose="020B0604030504040204" pitchFamily="34" charset="0"/>
              </a:rPr>
              <a:t> is the width of the bars. Default is 0.8.</a:t>
            </a:r>
          </a:p>
          <a:p>
            <a:pPr algn="just">
              <a:buFont typeface="Arial" panose="020B0604020202020204" pitchFamily="34" charset="0"/>
              <a:buChar char="•"/>
            </a:pPr>
            <a:r>
              <a:rPr lang="en-US" b="1" i="0" dirty="0">
                <a:solidFill>
                  <a:srgbClr val="000000"/>
                </a:solidFill>
                <a:effectLst/>
                <a:latin typeface="inherit"/>
              </a:rPr>
              <a:t>align (optional)</a:t>
            </a:r>
            <a:r>
              <a:rPr lang="en-US" b="0" i="0" dirty="0">
                <a:solidFill>
                  <a:srgbClr val="000000"/>
                </a:solidFill>
                <a:effectLst/>
                <a:latin typeface="Verdana" panose="020B0604030504040204" pitchFamily="34" charset="0"/>
              </a:rPr>
              <a:t> is alignment of the bars. Default is 'center'.</a:t>
            </a:r>
          </a:p>
          <a:p>
            <a:pPr algn="just">
              <a:buFont typeface="Arial" panose="020B0604020202020204" pitchFamily="34" charset="0"/>
              <a:buChar char="•"/>
            </a:pPr>
            <a:r>
              <a:rPr lang="en-US" b="1" i="0" dirty="0">
                <a:solidFill>
                  <a:srgbClr val="000000"/>
                </a:solidFill>
                <a:effectLst/>
                <a:latin typeface="inherit"/>
              </a:rPr>
              <a:t>color (optional)</a:t>
            </a:r>
            <a:r>
              <a:rPr lang="en-US" b="0" i="0" dirty="0">
                <a:solidFill>
                  <a:srgbClr val="000000"/>
                </a:solidFill>
                <a:effectLst/>
                <a:latin typeface="Verdana" panose="020B0604030504040204" pitchFamily="34" charset="0"/>
              </a:rPr>
              <a:t> is the color of the bars. Default is None, which results in the default color.</a:t>
            </a:r>
          </a:p>
          <a:p>
            <a:pPr algn="just">
              <a:buFont typeface="Arial" panose="020B0604020202020204" pitchFamily="34" charset="0"/>
              <a:buChar char="•"/>
            </a:pPr>
            <a:r>
              <a:rPr lang="en-US" b="1" i="0" dirty="0">
                <a:solidFill>
                  <a:srgbClr val="000000"/>
                </a:solidFill>
                <a:effectLst/>
                <a:latin typeface="inherit"/>
              </a:rPr>
              <a:t>label (optional</a:t>
            </a:r>
            <a:r>
              <a:rPr lang="en-US" b="0" i="0" dirty="0">
                <a:solidFill>
                  <a:srgbClr val="000000"/>
                </a:solidFill>
                <a:effectLst/>
                <a:latin typeface="Verdana" panose="020B0604030504040204" pitchFamily="34" charset="0"/>
              </a:rPr>
              <a:t> is a label for the legend.</a:t>
            </a:r>
          </a:p>
          <a:p>
            <a:pPr marL="0" indent="0">
              <a:buNone/>
            </a:pPr>
            <a:endParaRPr lang="en-IN" dirty="0"/>
          </a:p>
        </p:txBody>
      </p:sp>
    </p:spTree>
    <p:extLst>
      <p:ext uri="{BB962C8B-B14F-4D97-AF65-F5344CB8AC3E}">
        <p14:creationId xmlns:p14="http://schemas.microsoft.com/office/powerpoint/2010/main" val="370540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D43B5-A216-660F-AC47-B6FB659B471F}"/>
              </a:ext>
            </a:extLst>
          </p:cNvPr>
          <p:cNvSpPr>
            <a:spLocks noGrp="1"/>
          </p:cNvSpPr>
          <p:nvPr>
            <p:ph type="title"/>
          </p:nvPr>
        </p:nvSpPr>
        <p:spPr/>
        <p:txBody>
          <a:bodyPr>
            <a:normAutofit fontScale="90000"/>
          </a:bodyPr>
          <a:lstStyle/>
          <a:p>
            <a:r>
              <a:rPr lang="en-IN" b="1" i="0" dirty="0" err="1">
                <a:solidFill>
                  <a:srgbClr val="273239"/>
                </a:solidFill>
                <a:effectLst/>
                <a:highlight>
                  <a:srgbClr val="FFFFFF"/>
                </a:highlight>
                <a:latin typeface="Source Sans 3"/>
              </a:rPr>
              <a:t>Matplotlib.pyplot.barh</a:t>
            </a:r>
            <a:r>
              <a:rPr lang="en-IN" b="1" i="0" dirty="0">
                <a:solidFill>
                  <a:srgbClr val="273239"/>
                </a:solidFill>
                <a:effectLst/>
                <a:highlight>
                  <a:srgbClr val="FFFFFF"/>
                </a:highlight>
                <a:latin typeface="Source Sans 3"/>
              </a:rPr>
              <a:t>() function in Python</a:t>
            </a:r>
            <a:br>
              <a:rPr lang="en-IN" b="1" i="0" dirty="0">
                <a:solidFill>
                  <a:srgbClr val="273239"/>
                </a:solidFill>
                <a:effectLst/>
                <a:highlight>
                  <a:srgbClr val="FFFFFF"/>
                </a:highlight>
                <a:latin typeface="Source Sans 3"/>
              </a:rPr>
            </a:br>
            <a:endParaRPr lang="en-IN" dirty="0"/>
          </a:p>
        </p:txBody>
      </p:sp>
      <p:sp>
        <p:nvSpPr>
          <p:cNvPr id="3" name="Content Placeholder 2">
            <a:extLst>
              <a:ext uri="{FF2B5EF4-FFF2-40B4-BE49-F238E27FC236}">
                <a16:creationId xmlns:a16="http://schemas.microsoft.com/office/drawing/2014/main" id="{024062CA-E36A-5767-BB98-A0BD3278F917}"/>
              </a:ext>
            </a:extLst>
          </p:cNvPr>
          <p:cNvSpPr>
            <a:spLocks noGrp="1"/>
          </p:cNvSpPr>
          <p:nvPr>
            <p:ph idx="1"/>
          </p:nvPr>
        </p:nvSpPr>
        <p:spPr/>
        <p:txBody>
          <a:bodyPr/>
          <a:lstStyle/>
          <a:p>
            <a:r>
              <a:rPr lang="en-US" b="1" i="0" dirty="0">
                <a:solidFill>
                  <a:srgbClr val="273239"/>
                </a:solidFill>
                <a:effectLst/>
                <a:highlight>
                  <a:srgbClr val="FFFFFF"/>
                </a:highlight>
                <a:latin typeface="Nunito" pitchFamily="2" charset="0"/>
              </a:rPr>
              <a:t>Creating a Horizontal bar plot</a:t>
            </a:r>
          </a:p>
          <a:p>
            <a:r>
              <a:rPr lang="en-IN" b="1" i="1" dirty="0">
                <a:solidFill>
                  <a:srgbClr val="273239"/>
                </a:solidFill>
                <a:effectLst/>
                <a:highlight>
                  <a:srgbClr val="F9F9F9"/>
                </a:highlight>
                <a:latin typeface="Nunito" pitchFamily="2" charset="0"/>
              </a:rPr>
              <a:t>Syntax: </a:t>
            </a:r>
            <a:r>
              <a:rPr lang="en-IN" b="0" i="1" dirty="0" err="1">
                <a:solidFill>
                  <a:srgbClr val="273239"/>
                </a:solidFill>
                <a:effectLst/>
                <a:highlight>
                  <a:srgbClr val="F9F9F9"/>
                </a:highlight>
                <a:latin typeface="Nunito" pitchFamily="2" charset="0"/>
              </a:rPr>
              <a:t>matplotlib.pyplot.barh</a:t>
            </a:r>
            <a:r>
              <a:rPr lang="en-IN" b="0" i="1" dirty="0">
                <a:solidFill>
                  <a:srgbClr val="273239"/>
                </a:solidFill>
                <a:effectLst/>
                <a:highlight>
                  <a:srgbClr val="F9F9F9"/>
                </a:highlight>
                <a:latin typeface="Nunito" pitchFamily="2" charset="0"/>
              </a:rPr>
              <a:t>(y, width, height=0.8, left=None, *, align=’</a:t>
            </a:r>
            <a:r>
              <a:rPr lang="en-IN" b="0" i="1" dirty="0" err="1">
                <a:solidFill>
                  <a:srgbClr val="273239"/>
                </a:solidFill>
                <a:effectLst/>
                <a:highlight>
                  <a:srgbClr val="F9F9F9"/>
                </a:highlight>
                <a:latin typeface="Nunito" pitchFamily="2" charset="0"/>
              </a:rPr>
              <a:t>center</a:t>
            </a:r>
            <a:r>
              <a:rPr lang="en-IN" b="0" i="1" dirty="0">
                <a:solidFill>
                  <a:srgbClr val="273239"/>
                </a:solidFill>
                <a:effectLst/>
                <a:highlight>
                  <a:srgbClr val="F9F9F9"/>
                </a:highlight>
                <a:latin typeface="Nunito" pitchFamily="2" charset="0"/>
              </a:rPr>
              <a:t>’, **</a:t>
            </a:r>
            <a:r>
              <a:rPr lang="en-IN" b="0" i="1" dirty="0" err="1">
                <a:solidFill>
                  <a:srgbClr val="273239"/>
                </a:solidFill>
                <a:effectLst/>
                <a:highlight>
                  <a:srgbClr val="F9F9F9"/>
                </a:highlight>
                <a:latin typeface="Nunito" pitchFamily="2" charset="0"/>
              </a:rPr>
              <a:t>kwargs</a:t>
            </a:r>
            <a:r>
              <a:rPr lang="en-IN" b="0" i="1" dirty="0">
                <a:solidFill>
                  <a:srgbClr val="273239"/>
                </a:solidFill>
                <a:effectLst/>
                <a:highlight>
                  <a:srgbClr val="F9F9F9"/>
                </a:highlight>
                <a:latin typeface="Nunito" pitchFamily="2" charset="0"/>
              </a:rPr>
              <a:t>)</a:t>
            </a:r>
            <a:endParaRPr lang="en-IN" dirty="0"/>
          </a:p>
        </p:txBody>
      </p:sp>
    </p:spTree>
    <p:extLst>
      <p:ext uri="{BB962C8B-B14F-4D97-AF65-F5344CB8AC3E}">
        <p14:creationId xmlns:p14="http://schemas.microsoft.com/office/powerpoint/2010/main" val="2978324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822E-2276-3B63-772B-D14C59BA900D}"/>
              </a:ext>
            </a:extLst>
          </p:cNvPr>
          <p:cNvSpPr>
            <a:spLocks noGrp="1"/>
          </p:cNvSpPr>
          <p:nvPr>
            <p:ph type="title"/>
          </p:nvPr>
        </p:nvSpPr>
        <p:spPr/>
        <p:txBody>
          <a:bodyPr>
            <a:normAutofit fontScale="90000"/>
          </a:bodyPr>
          <a:lstStyle/>
          <a:p>
            <a:r>
              <a:rPr lang="en-IN" sz="4400" dirty="0">
                <a:solidFill>
                  <a:srgbClr val="000000"/>
                </a:solidFill>
                <a:latin typeface="Times New Roman" panose="02020603050405020304" pitchFamily="18" charset="0"/>
              </a:rPr>
              <a:t>Visualization Design Principles,</a:t>
            </a:r>
            <a:br>
              <a:rPr lang="en-IN" sz="4400" dirty="0">
                <a:solidFill>
                  <a:srgbClr val="000000"/>
                </a:solidFill>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F9B2414-2CAB-1143-EFB6-B02F943FF022}"/>
              </a:ext>
            </a:extLst>
          </p:cNvPr>
          <p:cNvSpPr>
            <a:spLocks noGrp="1"/>
          </p:cNvSpPr>
          <p:nvPr>
            <p:ph idx="1"/>
          </p:nvPr>
        </p:nvSpPr>
        <p:spPr/>
        <p:txBody>
          <a:bodyPr>
            <a:normAutofit lnSpcReduction="10000"/>
          </a:bodyPr>
          <a:lstStyle/>
          <a:p>
            <a:r>
              <a:rPr lang="en-IN" b="1" dirty="0"/>
              <a:t>Clarity: </a:t>
            </a:r>
            <a:r>
              <a:rPr lang="en-IN" dirty="0"/>
              <a:t>Avoid unnecessary elements</a:t>
            </a:r>
            <a:endParaRPr lang="en-IN" b="1" dirty="0"/>
          </a:p>
          <a:p>
            <a:r>
              <a:rPr lang="en-IN" b="1" dirty="0"/>
              <a:t>Accuracy: </a:t>
            </a:r>
            <a:r>
              <a:rPr lang="en-US" dirty="0"/>
              <a:t>Represent data truthfully without distortion</a:t>
            </a:r>
            <a:endParaRPr lang="en-IN" b="1" dirty="0"/>
          </a:p>
          <a:p>
            <a:r>
              <a:rPr lang="en-IN" b="1" dirty="0"/>
              <a:t>Context: </a:t>
            </a:r>
            <a:r>
              <a:rPr lang="en-US" dirty="0"/>
              <a:t>Provide necessary context, such as labels…</a:t>
            </a:r>
            <a:endParaRPr lang="en-IN" b="1" dirty="0"/>
          </a:p>
          <a:p>
            <a:r>
              <a:rPr lang="en-IN" b="1" dirty="0"/>
              <a:t>Efficiency</a:t>
            </a:r>
            <a:r>
              <a:rPr lang="en-IN" dirty="0"/>
              <a:t>: </a:t>
            </a:r>
            <a:r>
              <a:rPr lang="en-US" dirty="0"/>
              <a:t>The viewer should be able to interpret the visualization quickly and easily</a:t>
            </a:r>
            <a:endParaRPr lang="en-IN" b="1" dirty="0"/>
          </a:p>
          <a:p>
            <a:r>
              <a:rPr lang="en-IN" b="1" dirty="0"/>
              <a:t>Aesthetics</a:t>
            </a:r>
            <a:r>
              <a:rPr lang="en-IN" dirty="0"/>
              <a:t>: Use a consistent style</a:t>
            </a:r>
          </a:p>
          <a:p>
            <a:r>
              <a:rPr lang="en-IN" b="1" dirty="0"/>
              <a:t>Accessibility</a:t>
            </a:r>
            <a:r>
              <a:rPr lang="en-IN" dirty="0"/>
              <a:t>: Use </a:t>
            </a:r>
            <a:r>
              <a:rPr lang="en-IN" dirty="0" err="1"/>
              <a:t>color</a:t>
            </a:r>
            <a:r>
              <a:rPr lang="en-IN" dirty="0"/>
              <a:t> palettes</a:t>
            </a:r>
          </a:p>
        </p:txBody>
      </p:sp>
    </p:spTree>
    <p:extLst>
      <p:ext uri="{BB962C8B-B14F-4D97-AF65-F5344CB8AC3E}">
        <p14:creationId xmlns:p14="http://schemas.microsoft.com/office/powerpoint/2010/main" val="2832880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957C-E8E6-6EF5-BE56-D5D37E389B81}"/>
              </a:ext>
            </a:extLst>
          </p:cNvPr>
          <p:cNvSpPr>
            <a:spLocks noGrp="1"/>
          </p:cNvSpPr>
          <p:nvPr>
            <p:ph type="title"/>
          </p:nvPr>
        </p:nvSpPr>
        <p:spPr>
          <a:xfrm>
            <a:off x="1295401" y="709989"/>
            <a:ext cx="9601196" cy="748697"/>
          </a:xfrm>
        </p:spPr>
        <p:txBody>
          <a:bodyPr>
            <a:normAutofit fontScale="90000"/>
          </a:bodyPr>
          <a:lstStyle/>
          <a:p>
            <a:r>
              <a:rPr lang="en-IN" dirty="0"/>
              <a:t>Pie Chart</a:t>
            </a:r>
          </a:p>
        </p:txBody>
      </p:sp>
      <p:sp>
        <p:nvSpPr>
          <p:cNvPr id="3" name="Content Placeholder 2">
            <a:extLst>
              <a:ext uri="{FF2B5EF4-FFF2-40B4-BE49-F238E27FC236}">
                <a16:creationId xmlns:a16="http://schemas.microsoft.com/office/drawing/2014/main" id="{5EB91A6E-1FF7-1211-4A01-0CA7FFD81DBF}"/>
              </a:ext>
            </a:extLst>
          </p:cNvPr>
          <p:cNvSpPr>
            <a:spLocks noGrp="1"/>
          </p:cNvSpPr>
          <p:nvPr>
            <p:ph idx="1"/>
          </p:nvPr>
        </p:nvSpPr>
        <p:spPr>
          <a:xfrm>
            <a:off x="859971" y="1458686"/>
            <a:ext cx="10450286" cy="4417182"/>
          </a:xfrm>
        </p:spPr>
        <p:txBody>
          <a:bodyPr/>
          <a:lstStyle/>
          <a:p>
            <a:pPr marL="0" indent="0">
              <a:buNone/>
            </a:pPr>
            <a:r>
              <a:rPr lang="en-US" b="0" i="0" dirty="0">
                <a:solidFill>
                  <a:srgbClr val="273239"/>
                </a:solidFill>
                <a:effectLst/>
                <a:highlight>
                  <a:srgbClr val="FFFFFF"/>
                </a:highlight>
                <a:latin typeface="Nunito" pitchFamily="2" charset="0"/>
              </a:rPr>
              <a:t>A </a:t>
            </a:r>
            <a:r>
              <a:rPr lang="en-US" b="1" i="0" dirty="0">
                <a:solidFill>
                  <a:srgbClr val="273239"/>
                </a:solidFill>
                <a:effectLst/>
                <a:highlight>
                  <a:srgbClr val="FFFFFF"/>
                </a:highlight>
                <a:latin typeface="Nunito" pitchFamily="2" charset="0"/>
              </a:rPr>
              <a:t>Pie Chart</a:t>
            </a:r>
            <a:r>
              <a:rPr lang="en-US" b="0" i="0" dirty="0">
                <a:solidFill>
                  <a:srgbClr val="273239"/>
                </a:solidFill>
                <a:effectLst/>
                <a:highlight>
                  <a:srgbClr val="FFFFFF"/>
                </a:highlight>
                <a:latin typeface="Nunito" pitchFamily="2" charset="0"/>
              </a:rPr>
              <a:t> is a circular statistical plot that can display only one series of data. The area of the chart is the total percentage of the given data. Pie charts are commonly used in business presentations like sales, operations, survey results, resources, etc. as they provide a quick summary. In this article, let’s understand how to create pie chart in python with pie diagram.</a:t>
            </a:r>
            <a:endParaRPr lang="en-IN" dirty="0"/>
          </a:p>
        </p:txBody>
      </p:sp>
    </p:spTree>
    <p:extLst>
      <p:ext uri="{BB962C8B-B14F-4D97-AF65-F5344CB8AC3E}">
        <p14:creationId xmlns:p14="http://schemas.microsoft.com/office/powerpoint/2010/main" val="185341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6B90F5-8FCA-B710-1783-CA0067BC559A}"/>
              </a:ext>
            </a:extLst>
          </p:cNvPr>
          <p:cNvSpPr>
            <a:spLocks noGrp="1"/>
          </p:cNvSpPr>
          <p:nvPr>
            <p:ph idx="1"/>
          </p:nvPr>
        </p:nvSpPr>
        <p:spPr>
          <a:xfrm>
            <a:off x="631371" y="1001485"/>
            <a:ext cx="10689772" cy="5138058"/>
          </a:xfrm>
        </p:spPr>
        <p:txBody>
          <a:bodyPr>
            <a:normAutofit/>
          </a:bodyPr>
          <a:lstStyle/>
          <a:p>
            <a:r>
              <a:rPr lang="en-US" b="1" i="1" dirty="0">
                <a:solidFill>
                  <a:srgbClr val="273239"/>
                </a:solidFill>
                <a:effectLst/>
                <a:highlight>
                  <a:srgbClr val="F9F9F9"/>
                </a:highlight>
                <a:latin typeface="Nunito" pitchFamily="2" charset="0"/>
              </a:rPr>
              <a:t>Syntax:</a:t>
            </a:r>
            <a:r>
              <a:rPr lang="en-US" b="0" i="1" dirty="0">
                <a:solidFill>
                  <a:srgbClr val="273239"/>
                </a:solidFill>
                <a:effectLst/>
                <a:highlight>
                  <a:srgbClr val="F9F9F9"/>
                </a:highlight>
                <a:latin typeface="Nunito" pitchFamily="2" charset="0"/>
              </a:rPr>
              <a:t> </a:t>
            </a:r>
            <a:r>
              <a:rPr lang="en-US" b="0" i="1" dirty="0" err="1">
                <a:solidFill>
                  <a:srgbClr val="273239"/>
                </a:solidFill>
                <a:effectLst/>
                <a:highlight>
                  <a:srgbClr val="F9F9F9"/>
                </a:highlight>
                <a:latin typeface="Nunito" pitchFamily="2" charset="0"/>
              </a:rPr>
              <a:t>matplotlib.pyplot.pie</a:t>
            </a:r>
            <a:r>
              <a:rPr lang="en-US" b="0" i="1" dirty="0">
                <a:solidFill>
                  <a:srgbClr val="273239"/>
                </a:solidFill>
                <a:effectLst/>
                <a:highlight>
                  <a:srgbClr val="F9F9F9"/>
                </a:highlight>
                <a:latin typeface="Nunito" pitchFamily="2" charset="0"/>
              </a:rPr>
              <a:t>(data, explode=None, labels=None, colors=None, </a:t>
            </a:r>
            <a:r>
              <a:rPr lang="en-US" b="0" i="1" dirty="0" err="1">
                <a:solidFill>
                  <a:srgbClr val="273239"/>
                </a:solidFill>
                <a:effectLst/>
                <a:highlight>
                  <a:srgbClr val="F9F9F9"/>
                </a:highlight>
                <a:latin typeface="Nunito" pitchFamily="2" charset="0"/>
              </a:rPr>
              <a:t>autopct</a:t>
            </a:r>
            <a:r>
              <a:rPr lang="en-US" b="0" i="1" dirty="0">
                <a:solidFill>
                  <a:srgbClr val="273239"/>
                </a:solidFill>
                <a:effectLst/>
                <a:highlight>
                  <a:srgbClr val="F9F9F9"/>
                </a:highlight>
                <a:latin typeface="Nunito" pitchFamily="2" charset="0"/>
              </a:rPr>
              <a:t>=None, shadow=False)</a:t>
            </a:r>
            <a:br>
              <a:rPr lang="en-US" dirty="0"/>
            </a:br>
            <a:r>
              <a:rPr lang="en-US" b="1" i="1" dirty="0">
                <a:solidFill>
                  <a:srgbClr val="273239"/>
                </a:solidFill>
                <a:effectLst/>
                <a:highlight>
                  <a:srgbClr val="F9F9F9"/>
                </a:highlight>
                <a:latin typeface="Nunito" pitchFamily="2" charset="0"/>
              </a:rPr>
              <a:t>Parameters:</a:t>
            </a:r>
            <a:r>
              <a:rPr lang="en-US" b="0" i="1" dirty="0">
                <a:solidFill>
                  <a:srgbClr val="273239"/>
                </a:solidFill>
                <a:effectLst/>
                <a:highlight>
                  <a:srgbClr val="F9F9F9"/>
                </a:highlight>
                <a:latin typeface="Nunito" pitchFamily="2" charset="0"/>
              </a:rPr>
              <a:t> </a:t>
            </a:r>
            <a:br>
              <a:rPr lang="en-US" dirty="0"/>
            </a:br>
            <a:r>
              <a:rPr lang="en-US" b="1" i="1" dirty="0">
                <a:solidFill>
                  <a:srgbClr val="273239"/>
                </a:solidFill>
                <a:effectLst/>
                <a:highlight>
                  <a:srgbClr val="F9F9F9"/>
                </a:highlight>
                <a:latin typeface="Nunito" pitchFamily="2" charset="0"/>
              </a:rPr>
              <a:t>data</a:t>
            </a:r>
            <a:r>
              <a:rPr lang="en-US" b="0" i="1" dirty="0">
                <a:solidFill>
                  <a:srgbClr val="273239"/>
                </a:solidFill>
                <a:effectLst/>
                <a:highlight>
                  <a:srgbClr val="F9F9F9"/>
                </a:highlight>
                <a:latin typeface="Nunito" pitchFamily="2" charset="0"/>
              </a:rPr>
              <a:t> represents the array of data values to be plotted, the fractional area of each slice is represented by </a:t>
            </a:r>
            <a:r>
              <a:rPr lang="en-US" b="1" i="1" dirty="0">
                <a:solidFill>
                  <a:srgbClr val="273239"/>
                </a:solidFill>
                <a:effectLst/>
                <a:highlight>
                  <a:srgbClr val="F9F9F9"/>
                </a:highlight>
                <a:latin typeface="Nunito" pitchFamily="2" charset="0"/>
              </a:rPr>
              <a:t>data/sum(data)</a:t>
            </a:r>
            <a:r>
              <a:rPr lang="en-US" b="0" i="1" dirty="0">
                <a:solidFill>
                  <a:srgbClr val="273239"/>
                </a:solidFill>
                <a:effectLst/>
                <a:highlight>
                  <a:srgbClr val="F9F9F9"/>
                </a:highlight>
                <a:latin typeface="Nunito" pitchFamily="2" charset="0"/>
              </a:rPr>
              <a:t>. If sum(data)&lt;1, then the data values returns the fractional area directly, thus resulting pie will have empty wedge of size 1-sum(data). </a:t>
            </a:r>
            <a:br>
              <a:rPr lang="en-US" dirty="0"/>
            </a:br>
            <a:r>
              <a:rPr lang="en-US" b="1" i="1" dirty="0">
                <a:solidFill>
                  <a:srgbClr val="273239"/>
                </a:solidFill>
                <a:effectLst/>
                <a:highlight>
                  <a:srgbClr val="F9F9F9"/>
                </a:highlight>
                <a:latin typeface="Nunito" pitchFamily="2" charset="0"/>
              </a:rPr>
              <a:t>labels</a:t>
            </a:r>
            <a:r>
              <a:rPr lang="en-US" b="0" i="1" dirty="0">
                <a:solidFill>
                  <a:srgbClr val="273239"/>
                </a:solidFill>
                <a:effectLst/>
                <a:highlight>
                  <a:srgbClr val="F9F9F9"/>
                </a:highlight>
                <a:latin typeface="Nunito" pitchFamily="2" charset="0"/>
              </a:rPr>
              <a:t> is a list of sequence of strings which sets the label of each wedge. </a:t>
            </a:r>
            <a:br>
              <a:rPr lang="en-US" dirty="0"/>
            </a:br>
            <a:r>
              <a:rPr lang="en-US" b="1" i="1" dirty="0">
                <a:solidFill>
                  <a:srgbClr val="273239"/>
                </a:solidFill>
                <a:effectLst/>
                <a:highlight>
                  <a:srgbClr val="F9F9F9"/>
                </a:highlight>
                <a:latin typeface="Nunito" pitchFamily="2" charset="0"/>
              </a:rPr>
              <a:t>color</a:t>
            </a:r>
            <a:r>
              <a:rPr lang="en-US" b="0" i="1" dirty="0">
                <a:solidFill>
                  <a:srgbClr val="273239"/>
                </a:solidFill>
                <a:effectLst/>
                <a:highlight>
                  <a:srgbClr val="F9F9F9"/>
                </a:highlight>
                <a:latin typeface="Nunito" pitchFamily="2" charset="0"/>
              </a:rPr>
              <a:t> attribute is used to provide color to the wedges. </a:t>
            </a:r>
            <a:br>
              <a:rPr lang="en-US" dirty="0"/>
            </a:br>
            <a:r>
              <a:rPr lang="en-US" b="1" i="1" dirty="0" err="1">
                <a:solidFill>
                  <a:srgbClr val="273239"/>
                </a:solidFill>
                <a:effectLst/>
                <a:highlight>
                  <a:srgbClr val="F9F9F9"/>
                </a:highlight>
                <a:latin typeface="Nunito" pitchFamily="2" charset="0"/>
              </a:rPr>
              <a:t>autopct</a:t>
            </a:r>
            <a:r>
              <a:rPr lang="en-US" b="0" i="1" dirty="0">
                <a:solidFill>
                  <a:srgbClr val="273239"/>
                </a:solidFill>
                <a:effectLst/>
                <a:highlight>
                  <a:srgbClr val="F9F9F9"/>
                </a:highlight>
                <a:latin typeface="Nunito" pitchFamily="2" charset="0"/>
              </a:rPr>
              <a:t> is a string used to label the wedge with their numerical value. </a:t>
            </a:r>
            <a:br>
              <a:rPr lang="en-US" dirty="0"/>
            </a:br>
            <a:r>
              <a:rPr lang="en-US" b="1" i="1" dirty="0">
                <a:solidFill>
                  <a:srgbClr val="273239"/>
                </a:solidFill>
                <a:effectLst/>
                <a:highlight>
                  <a:srgbClr val="F9F9F9"/>
                </a:highlight>
                <a:latin typeface="Nunito" pitchFamily="2" charset="0"/>
              </a:rPr>
              <a:t>shadow</a:t>
            </a:r>
            <a:r>
              <a:rPr lang="en-US" b="0" i="1" dirty="0">
                <a:solidFill>
                  <a:srgbClr val="273239"/>
                </a:solidFill>
                <a:effectLst/>
                <a:highlight>
                  <a:srgbClr val="F9F9F9"/>
                </a:highlight>
                <a:latin typeface="Nunito" pitchFamily="2" charset="0"/>
              </a:rPr>
              <a:t> is used to create shadow of wedge. </a:t>
            </a:r>
            <a:endParaRPr lang="en-IN" dirty="0"/>
          </a:p>
        </p:txBody>
      </p:sp>
    </p:spTree>
    <p:extLst>
      <p:ext uri="{BB962C8B-B14F-4D97-AF65-F5344CB8AC3E}">
        <p14:creationId xmlns:p14="http://schemas.microsoft.com/office/powerpoint/2010/main" val="705256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2224-3D9B-9722-318C-4F74CAD31D7F}"/>
              </a:ext>
            </a:extLst>
          </p:cNvPr>
          <p:cNvSpPr>
            <a:spLocks noGrp="1"/>
          </p:cNvSpPr>
          <p:nvPr>
            <p:ph type="title"/>
          </p:nvPr>
        </p:nvSpPr>
        <p:spPr/>
        <p:txBody>
          <a:bodyPr>
            <a:normAutofit fontScale="90000"/>
          </a:bodyPr>
          <a:lstStyle/>
          <a:p>
            <a:r>
              <a:rPr lang="en-US" dirty="0"/>
              <a:t>Histogram</a:t>
            </a:r>
            <a:br>
              <a:rPr lang="en-US" dirty="0"/>
            </a:br>
            <a:endParaRPr lang="en-IN" dirty="0"/>
          </a:p>
        </p:txBody>
      </p:sp>
      <p:sp>
        <p:nvSpPr>
          <p:cNvPr id="3" name="Content Placeholder 2">
            <a:extLst>
              <a:ext uri="{FF2B5EF4-FFF2-40B4-BE49-F238E27FC236}">
                <a16:creationId xmlns:a16="http://schemas.microsoft.com/office/drawing/2014/main" id="{D8BD8283-DC79-5E32-139D-1973990013F8}"/>
              </a:ext>
            </a:extLst>
          </p:cNvPr>
          <p:cNvSpPr>
            <a:spLocks noGrp="1"/>
          </p:cNvSpPr>
          <p:nvPr>
            <p:ph idx="1"/>
          </p:nvPr>
        </p:nvSpPr>
        <p:spPr/>
        <p:txBody>
          <a:bodyPr>
            <a:normAutofit/>
          </a:bodyPr>
          <a:lstStyle/>
          <a:p>
            <a:r>
              <a:rPr lang="en-US" b="0" i="0" dirty="0">
                <a:solidFill>
                  <a:srgbClr val="273239"/>
                </a:solidFill>
                <a:effectLst/>
                <a:highlight>
                  <a:srgbClr val="FFFFFF"/>
                </a:highlight>
                <a:latin typeface="Nunito" pitchFamily="2" charset="0"/>
              </a:rPr>
              <a:t>A histogram is used to represent data provided in the form of some groups. It is an accurate method for the graphical representation of numerical data distribution. It is a type of bar plot where the X-axis represents the bin ranges while the Y-axis gives information about frequency</a:t>
            </a:r>
            <a:endParaRPr lang="en-IN" dirty="0"/>
          </a:p>
        </p:txBody>
      </p:sp>
    </p:spTree>
    <p:extLst>
      <p:ext uri="{BB962C8B-B14F-4D97-AF65-F5344CB8AC3E}">
        <p14:creationId xmlns:p14="http://schemas.microsoft.com/office/powerpoint/2010/main" val="1174066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B8AFA2-A0BD-FCD9-C6B3-481C32D24E74}"/>
              </a:ext>
            </a:extLst>
          </p:cNvPr>
          <p:cNvSpPr>
            <a:spLocks noGrp="1"/>
          </p:cNvSpPr>
          <p:nvPr>
            <p:ph idx="1"/>
          </p:nvPr>
        </p:nvSpPr>
        <p:spPr>
          <a:xfrm>
            <a:off x="653143" y="783771"/>
            <a:ext cx="10842171" cy="5431972"/>
          </a:xfrm>
        </p:spPr>
        <p:txBody>
          <a:bodyPr>
            <a:normAutofit fontScale="55000" lnSpcReduction="20000"/>
          </a:bodyPr>
          <a:lstStyle/>
          <a:p>
            <a:pPr algn="l" fontAlgn="base"/>
            <a:r>
              <a:rPr lang="en-US" b="1" i="1" dirty="0">
                <a:solidFill>
                  <a:srgbClr val="273239"/>
                </a:solidFill>
                <a:effectLst/>
                <a:latin typeface="Nunito" pitchFamily="2" charset="0"/>
              </a:rPr>
              <a:t>Syntax:</a:t>
            </a:r>
            <a:r>
              <a:rPr lang="en-US" b="0" i="1" dirty="0">
                <a:solidFill>
                  <a:srgbClr val="273239"/>
                </a:solidFill>
                <a:effectLst/>
                <a:latin typeface="Nunito" pitchFamily="2" charset="0"/>
              </a:rPr>
              <a:t> </a:t>
            </a:r>
            <a:r>
              <a:rPr lang="en-US" b="0" i="1" dirty="0" err="1">
                <a:solidFill>
                  <a:srgbClr val="273239"/>
                </a:solidFill>
                <a:effectLst/>
                <a:latin typeface="Nunito" pitchFamily="2" charset="0"/>
              </a:rPr>
              <a:t>matplotlib.pyplot.hist</a:t>
            </a:r>
            <a:r>
              <a:rPr lang="en-US" b="0" i="1" dirty="0">
                <a:solidFill>
                  <a:srgbClr val="273239"/>
                </a:solidFill>
                <a:effectLst/>
                <a:latin typeface="Nunito" pitchFamily="2" charset="0"/>
              </a:rPr>
              <a:t>(x, bins=None, range=None, density=False, weights=None, cumulative=False, bottom=None, </a:t>
            </a:r>
            <a:r>
              <a:rPr lang="en-US" b="0" i="1" dirty="0" err="1">
                <a:solidFill>
                  <a:srgbClr val="273239"/>
                </a:solidFill>
                <a:effectLst/>
                <a:latin typeface="Nunito" pitchFamily="2" charset="0"/>
              </a:rPr>
              <a:t>histtype</a:t>
            </a:r>
            <a:r>
              <a:rPr lang="en-US" b="0" i="1" dirty="0">
                <a:solidFill>
                  <a:srgbClr val="273239"/>
                </a:solidFill>
                <a:effectLst/>
                <a:latin typeface="Nunito" pitchFamily="2" charset="0"/>
              </a:rPr>
              <a:t>=’bar’, align=’mid’, orientation=’vertical’, </a:t>
            </a:r>
            <a:r>
              <a:rPr lang="en-US" b="0" i="1" dirty="0" err="1">
                <a:solidFill>
                  <a:srgbClr val="273239"/>
                </a:solidFill>
                <a:effectLst/>
                <a:latin typeface="Nunito" pitchFamily="2" charset="0"/>
              </a:rPr>
              <a:t>rwidth</a:t>
            </a:r>
            <a:r>
              <a:rPr lang="en-US" b="0" i="1" dirty="0">
                <a:solidFill>
                  <a:srgbClr val="273239"/>
                </a:solidFill>
                <a:effectLst/>
                <a:latin typeface="Nunito" pitchFamily="2" charset="0"/>
              </a:rPr>
              <a:t>=None, log=False, color=None, label=None, stacked=False, \*, data=None, \*\*</a:t>
            </a:r>
            <a:r>
              <a:rPr lang="en-US" b="0" i="1" dirty="0" err="1">
                <a:solidFill>
                  <a:srgbClr val="273239"/>
                </a:solidFill>
                <a:effectLst/>
                <a:latin typeface="Nunito" pitchFamily="2" charset="0"/>
              </a:rPr>
              <a:t>kwargs</a:t>
            </a:r>
            <a:r>
              <a:rPr lang="en-US" b="0" i="1" dirty="0">
                <a:solidFill>
                  <a:srgbClr val="273239"/>
                </a:solidFill>
                <a:effectLst/>
                <a:latin typeface="Nunito" pitchFamily="2" charset="0"/>
              </a:rPr>
              <a:t>) </a:t>
            </a:r>
          </a:p>
          <a:p>
            <a:pPr algn="l" fontAlgn="base"/>
            <a:r>
              <a:rPr lang="en-US" b="1" i="1" dirty="0">
                <a:solidFill>
                  <a:srgbClr val="273239"/>
                </a:solidFill>
                <a:effectLst/>
                <a:latin typeface="Nunito" pitchFamily="2" charset="0"/>
              </a:rPr>
              <a:t>Parameters:</a:t>
            </a:r>
            <a:r>
              <a:rPr lang="en-US" b="0" i="1" dirty="0">
                <a:solidFill>
                  <a:srgbClr val="273239"/>
                </a:solidFill>
                <a:effectLst/>
                <a:latin typeface="Nunito" pitchFamily="2" charset="0"/>
              </a:rPr>
              <a:t> This method accept the following parameters that are described below:</a:t>
            </a:r>
          </a:p>
          <a:p>
            <a:pPr algn="l" fontAlgn="base">
              <a:buFont typeface="Arial" panose="020B0604020202020204" pitchFamily="34" charset="0"/>
              <a:buChar char="•"/>
            </a:pPr>
            <a:r>
              <a:rPr lang="en-US" b="1" i="1" dirty="0">
                <a:solidFill>
                  <a:srgbClr val="273239"/>
                </a:solidFill>
                <a:effectLst/>
                <a:latin typeface="Nunito" pitchFamily="2" charset="0"/>
              </a:rPr>
              <a:t>x : </a:t>
            </a:r>
            <a:r>
              <a:rPr lang="en-US" b="0" i="1" dirty="0">
                <a:solidFill>
                  <a:srgbClr val="273239"/>
                </a:solidFill>
                <a:effectLst/>
                <a:latin typeface="Nunito" pitchFamily="2" charset="0"/>
              </a:rPr>
              <a:t>This parameter are the sequence of data.</a:t>
            </a:r>
          </a:p>
          <a:p>
            <a:pPr algn="l" fontAlgn="base">
              <a:buFont typeface="Arial" panose="020B0604020202020204" pitchFamily="34" charset="0"/>
              <a:buChar char="•"/>
            </a:pPr>
            <a:r>
              <a:rPr lang="en-US" b="1" i="1" dirty="0">
                <a:solidFill>
                  <a:srgbClr val="273239"/>
                </a:solidFill>
                <a:effectLst/>
                <a:latin typeface="Nunito" pitchFamily="2" charset="0"/>
              </a:rPr>
              <a:t>bins : </a:t>
            </a:r>
            <a:r>
              <a:rPr lang="en-US" b="0" i="1" dirty="0">
                <a:solidFill>
                  <a:srgbClr val="273239"/>
                </a:solidFill>
                <a:effectLst/>
                <a:latin typeface="Nunito" pitchFamily="2" charset="0"/>
              </a:rPr>
              <a:t>This parameter is an optional parameter and it contains the integer or sequence or string.</a:t>
            </a:r>
          </a:p>
          <a:p>
            <a:pPr algn="l" fontAlgn="base">
              <a:buFont typeface="Arial" panose="020B0604020202020204" pitchFamily="34" charset="0"/>
              <a:buChar char="•"/>
            </a:pPr>
            <a:r>
              <a:rPr lang="en-US" b="1" i="1" dirty="0">
                <a:solidFill>
                  <a:srgbClr val="273239"/>
                </a:solidFill>
                <a:effectLst/>
                <a:latin typeface="Nunito" pitchFamily="2" charset="0"/>
              </a:rPr>
              <a:t>range : </a:t>
            </a:r>
            <a:r>
              <a:rPr lang="en-US" b="0" i="1" dirty="0">
                <a:solidFill>
                  <a:srgbClr val="273239"/>
                </a:solidFill>
                <a:effectLst/>
                <a:latin typeface="Nunito" pitchFamily="2" charset="0"/>
              </a:rPr>
              <a:t>This parameter is an optional parameter and it the lower and upper range of the bins.</a:t>
            </a:r>
          </a:p>
          <a:p>
            <a:pPr algn="l" fontAlgn="base">
              <a:buFont typeface="Arial" panose="020B0604020202020204" pitchFamily="34" charset="0"/>
              <a:buChar char="•"/>
            </a:pPr>
            <a:r>
              <a:rPr lang="en-US" b="1" i="1" dirty="0">
                <a:solidFill>
                  <a:srgbClr val="273239"/>
                </a:solidFill>
                <a:effectLst/>
                <a:latin typeface="Nunito" pitchFamily="2" charset="0"/>
              </a:rPr>
              <a:t>density : </a:t>
            </a:r>
            <a:r>
              <a:rPr lang="en-US" b="0" i="1" dirty="0">
                <a:solidFill>
                  <a:srgbClr val="273239"/>
                </a:solidFill>
                <a:effectLst/>
                <a:latin typeface="Nunito" pitchFamily="2" charset="0"/>
              </a:rPr>
              <a:t>This parameter is an optional parameter and it contains the </a:t>
            </a:r>
            <a:r>
              <a:rPr lang="en-US" b="0" i="1" dirty="0" err="1">
                <a:solidFill>
                  <a:srgbClr val="273239"/>
                </a:solidFill>
                <a:effectLst/>
                <a:latin typeface="Nunito" pitchFamily="2" charset="0"/>
              </a:rPr>
              <a:t>boolean</a:t>
            </a:r>
            <a:r>
              <a:rPr lang="en-US" b="0" i="1" dirty="0">
                <a:solidFill>
                  <a:srgbClr val="273239"/>
                </a:solidFill>
                <a:effectLst/>
                <a:latin typeface="Nunito" pitchFamily="2" charset="0"/>
              </a:rPr>
              <a:t> values.</a:t>
            </a:r>
          </a:p>
          <a:p>
            <a:pPr algn="l" fontAlgn="base">
              <a:buFont typeface="Arial" panose="020B0604020202020204" pitchFamily="34" charset="0"/>
              <a:buChar char="•"/>
            </a:pPr>
            <a:r>
              <a:rPr lang="en-US" b="1" i="1" dirty="0">
                <a:solidFill>
                  <a:srgbClr val="273239"/>
                </a:solidFill>
                <a:effectLst/>
                <a:latin typeface="Nunito" pitchFamily="2" charset="0"/>
              </a:rPr>
              <a:t>weights : </a:t>
            </a:r>
            <a:r>
              <a:rPr lang="en-US" b="0" i="1" dirty="0">
                <a:solidFill>
                  <a:srgbClr val="273239"/>
                </a:solidFill>
                <a:effectLst/>
                <a:latin typeface="Nunito" pitchFamily="2" charset="0"/>
              </a:rPr>
              <a:t>This parameter is an optional parameter and it is an array of weights, of the same shape as x.</a:t>
            </a:r>
          </a:p>
          <a:p>
            <a:pPr algn="l" fontAlgn="base">
              <a:buFont typeface="Arial" panose="020B0604020202020204" pitchFamily="34" charset="0"/>
              <a:buChar char="•"/>
            </a:pPr>
            <a:r>
              <a:rPr lang="en-US" b="1" i="1" dirty="0">
                <a:solidFill>
                  <a:srgbClr val="273239"/>
                </a:solidFill>
                <a:effectLst/>
                <a:latin typeface="Nunito" pitchFamily="2" charset="0"/>
              </a:rPr>
              <a:t>bottom : </a:t>
            </a:r>
            <a:r>
              <a:rPr lang="en-US" b="0" i="1" dirty="0">
                <a:solidFill>
                  <a:srgbClr val="273239"/>
                </a:solidFill>
                <a:effectLst/>
                <a:latin typeface="Nunito" pitchFamily="2" charset="0"/>
              </a:rPr>
              <a:t>This parameter is the location of the bottom baseline of each bin.</a:t>
            </a:r>
          </a:p>
          <a:p>
            <a:pPr algn="l" fontAlgn="base">
              <a:buFont typeface="Arial" panose="020B0604020202020204" pitchFamily="34" charset="0"/>
              <a:buChar char="•"/>
            </a:pPr>
            <a:r>
              <a:rPr lang="en-US" b="1" i="1" dirty="0" err="1">
                <a:solidFill>
                  <a:srgbClr val="273239"/>
                </a:solidFill>
                <a:effectLst/>
                <a:latin typeface="Nunito" pitchFamily="2" charset="0"/>
              </a:rPr>
              <a:t>histtype</a:t>
            </a:r>
            <a:r>
              <a:rPr lang="en-US" b="1" i="1" dirty="0">
                <a:solidFill>
                  <a:srgbClr val="273239"/>
                </a:solidFill>
                <a:effectLst/>
                <a:latin typeface="Nunito" pitchFamily="2" charset="0"/>
              </a:rPr>
              <a:t> : </a:t>
            </a:r>
            <a:r>
              <a:rPr lang="en-US" b="0" i="1" dirty="0">
                <a:solidFill>
                  <a:srgbClr val="273239"/>
                </a:solidFill>
                <a:effectLst/>
                <a:latin typeface="Nunito" pitchFamily="2" charset="0"/>
              </a:rPr>
              <a:t>This parameter is an optional parameter and it is used to draw type of histogram. {‘bar’, ‘</a:t>
            </a:r>
            <a:r>
              <a:rPr lang="en-US" b="0" i="1" dirty="0" err="1">
                <a:solidFill>
                  <a:srgbClr val="273239"/>
                </a:solidFill>
                <a:effectLst/>
                <a:latin typeface="Nunito" pitchFamily="2" charset="0"/>
              </a:rPr>
              <a:t>barstacked</a:t>
            </a:r>
            <a:r>
              <a:rPr lang="en-US" b="0" i="1" dirty="0">
                <a:solidFill>
                  <a:srgbClr val="273239"/>
                </a:solidFill>
                <a:effectLst/>
                <a:latin typeface="Nunito" pitchFamily="2" charset="0"/>
              </a:rPr>
              <a:t>’, ‘step’, ‘</a:t>
            </a:r>
            <a:r>
              <a:rPr lang="en-US" b="0" i="1" dirty="0" err="1">
                <a:solidFill>
                  <a:srgbClr val="273239"/>
                </a:solidFill>
                <a:effectLst/>
                <a:latin typeface="Nunito" pitchFamily="2" charset="0"/>
              </a:rPr>
              <a:t>stepfilled</a:t>
            </a:r>
            <a:r>
              <a:rPr lang="en-US" b="0" i="1" dirty="0">
                <a:solidFill>
                  <a:srgbClr val="273239"/>
                </a:solidFill>
                <a:effectLst/>
                <a:latin typeface="Nunito" pitchFamily="2" charset="0"/>
              </a:rPr>
              <a:t>’}</a:t>
            </a:r>
          </a:p>
          <a:p>
            <a:pPr algn="l" fontAlgn="base">
              <a:buFont typeface="Arial" panose="020B0604020202020204" pitchFamily="34" charset="0"/>
              <a:buChar char="•"/>
            </a:pPr>
            <a:r>
              <a:rPr lang="en-US" b="1" i="1" dirty="0">
                <a:solidFill>
                  <a:srgbClr val="273239"/>
                </a:solidFill>
                <a:effectLst/>
                <a:latin typeface="Nunito" pitchFamily="2" charset="0"/>
              </a:rPr>
              <a:t>align : </a:t>
            </a:r>
            <a:r>
              <a:rPr lang="en-US" b="0" i="1" dirty="0">
                <a:solidFill>
                  <a:srgbClr val="273239"/>
                </a:solidFill>
                <a:effectLst/>
                <a:latin typeface="Nunito" pitchFamily="2" charset="0"/>
              </a:rPr>
              <a:t>This parameter is an optional parameter and it controls how the histogram is plotted. {‘left’, ‘mid’, ‘right’}</a:t>
            </a:r>
          </a:p>
          <a:p>
            <a:pPr algn="l" fontAlgn="base">
              <a:buFont typeface="Arial" panose="020B0604020202020204" pitchFamily="34" charset="0"/>
              <a:buChar char="•"/>
            </a:pPr>
            <a:r>
              <a:rPr lang="en-US" b="1" i="1" dirty="0" err="1">
                <a:solidFill>
                  <a:srgbClr val="273239"/>
                </a:solidFill>
                <a:effectLst/>
                <a:latin typeface="Nunito" pitchFamily="2" charset="0"/>
              </a:rPr>
              <a:t>rwidth</a:t>
            </a:r>
            <a:r>
              <a:rPr lang="en-US" b="1" i="1" dirty="0">
                <a:solidFill>
                  <a:srgbClr val="273239"/>
                </a:solidFill>
                <a:effectLst/>
                <a:latin typeface="Nunito" pitchFamily="2" charset="0"/>
              </a:rPr>
              <a:t> : </a:t>
            </a:r>
            <a:r>
              <a:rPr lang="en-US" b="0" i="1" dirty="0">
                <a:solidFill>
                  <a:srgbClr val="273239"/>
                </a:solidFill>
                <a:effectLst/>
                <a:latin typeface="Nunito" pitchFamily="2" charset="0"/>
              </a:rPr>
              <a:t>This parameter is an optional parameter and it is a relative width of the bars as a fraction of the bin width</a:t>
            </a:r>
          </a:p>
          <a:p>
            <a:pPr algn="l" fontAlgn="base">
              <a:buFont typeface="Arial" panose="020B0604020202020204" pitchFamily="34" charset="0"/>
              <a:buChar char="•"/>
            </a:pPr>
            <a:r>
              <a:rPr lang="en-US" b="1" i="1" dirty="0">
                <a:solidFill>
                  <a:srgbClr val="273239"/>
                </a:solidFill>
                <a:effectLst/>
                <a:latin typeface="Nunito" pitchFamily="2" charset="0"/>
              </a:rPr>
              <a:t>log : </a:t>
            </a:r>
            <a:r>
              <a:rPr lang="en-US" b="0" i="1" dirty="0">
                <a:solidFill>
                  <a:srgbClr val="273239"/>
                </a:solidFill>
                <a:effectLst/>
                <a:latin typeface="Nunito" pitchFamily="2" charset="0"/>
              </a:rPr>
              <a:t>This parameter is an optional parameter and it is used to set histogram axis to a log scale</a:t>
            </a:r>
          </a:p>
          <a:p>
            <a:pPr algn="l" fontAlgn="base">
              <a:buFont typeface="Arial" panose="020B0604020202020204" pitchFamily="34" charset="0"/>
              <a:buChar char="•"/>
            </a:pPr>
            <a:r>
              <a:rPr lang="en-US" b="1" i="1" dirty="0">
                <a:solidFill>
                  <a:srgbClr val="273239"/>
                </a:solidFill>
                <a:effectLst/>
                <a:latin typeface="Nunito" pitchFamily="2" charset="0"/>
              </a:rPr>
              <a:t>color : </a:t>
            </a:r>
            <a:r>
              <a:rPr lang="en-US" b="0" i="1" dirty="0">
                <a:solidFill>
                  <a:srgbClr val="273239"/>
                </a:solidFill>
                <a:effectLst/>
                <a:latin typeface="Nunito" pitchFamily="2" charset="0"/>
              </a:rPr>
              <a:t>This parameter is an optional parameter and it is a color spec or sequence of color specs, one per dataset.</a:t>
            </a:r>
          </a:p>
          <a:p>
            <a:pPr algn="l" fontAlgn="base">
              <a:buFont typeface="Arial" panose="020B0604020202020204" pitchFamily="34" charset="0"/>
              <a:buChar char="•"/>
            </a:pPr>
            <a:r>
              <a:rPr lang="en-US" b="1" i="1" dirty="0">
                <a:solidFill>
                  <a:srgbClr val="273239"/>
                </a:solidFill>
                <a:effectLst/>
                <a:latin typeface="Nunito" pitchFamily="2" charset="0"/>
              </a:rPr>
              <a:t>label : </a:t>
            </a:r>
            <a:r>
              <a:rPr lang="en-US" b="0" i="1" dirty="0">
                <a:solidFill>
                  <a:srgbClr val="273239"/>
                </a:solidFill>
                <a:effectLst/>
                <a:latin typeface="Nunito" pitchFamily="2" charset="0"/>
              </a:rPr>
              <a:t>This parameter is an optional parameter and it is a string, or sequence of strings to match multiple datasets.</a:t>
            </a:r>
          </a:p>
          <a:p>
            <a:pPr algn="l" fontAlgn="base">
              <a:buFont typeface="Arial" panose="020B0604020202020204" pitchFamily="34" charset="0"/>
              <a:buChar char="•"/>
            </a:pPr>
            <a:r>
              <a:rPr lang="en-US" b="1" i="1" dirty="0">
                <a:solidFill>
                  <a:srgbClr val="273239"/>
                </a:solidFill>
                <a:effectLst/>
                <a:latin typeface="Nunito" pitchFamily="2" charset="0"/>
              </a:rPr>
              <a:t>normed : </a:t>
            </a:r>
            <a:r>
              <a:rPr lang="en-US" b="0" i="1" dirty="0">
                <a:solidFill>
                  <a:srgbClr val="273239"/>
                </a:solidFill>
                <a:effectLst/>
                <a:latin typeface="Nunito" pitchFamily="2" charset="0"/>
              </a:rPr>
              <a:t>This parameter is an optional parameter and it contains the </a:t>
            </a:r>
            <a:r>
              <a:rPr lang="en-US" b="0" i="1" dirty="0" err="1">
                <a:solidFill>
                  <a:srgbClr val="273239"/>
                </a:solidFill>
                <a:effectLst/>
                <a:latin typeface="Nunito" pitchFamily="2" charset="0"/>
              </a:rPr>
              <a:t>boolean</a:t>
            </a:r>
            <a:r>
              <a:rPr lang="en-US" b="0" i="1" dirty="0">
                <a:solidFill>
                  <a:srgbClr val="273239"/>
                </a:solidFill>
                <a:effectLst/>
                <a:latin typeface="Nunito" pitchFamily="2" charset="0"/>
              </a:rPr>
              <a:t> </a:t>
            </a:r>
            <a:r>
              <a:rPr lang="en-US" b="0" i="1" dirty="0" err="1">
                <a:solidFill>
                  <a:srgbClr val="273239"/>
                </a:solidFill>
                <a:effectLst/>
                <a:latin typeface="Nunito" pitchFamily="2" charset="0"/>
              </a:rPr>
              <a:t>values.It</a:t>
            </a:r>
            <a:r>
              <a:rPr lang="en-US" b="0" i="1" dirty="0">
                <a:solidFill>
                  <a:srgbClr val="273239"/>
                </a:solidFill>
                <a:effectLst/>
                <a:latin typeface="Nunito" pitchFamily="2" charset="0"/>
              </a:rPr>
              <a:t> uses the density keyword argument instead.</a:t>
            </a:r>
          </a:p>
          <a:p>
            <a:pPr algn="l" fontAlgn="base"/>
            <a:r>
              <a:rPr lang="en-US" b="1" i="1" dirty="0">
                <a:solidFill>
                  <a:srgbClr val="273239"/>
                </a:solidFill>
                <a:effectLst/>
                <a:latin typeface="Nunito" pitchFamily="2" charset="0"/>
              </a:rPr>
              <a:t>Returns:</a:t>
            </a:r>
            <a:r>
              <a:rPr lang="en-US" b="0" i="1" dirty="0">
                <a:solidFill>
                  <a:srgbClr val="273239"/>
                </a:solidFill>
                <a:effectLst/>
                <a:latin typeface="Nunito" pitchFamily="2" charset="0"/>
              </a:rPr>
              <a:t> This returns the following</a:t>
            </a:r>
          </a:p>
          <a:p>
            <a:pPr algn="l" fontAlgn="base">
              <a:buFont typeface="Arial" panose="020B0604020202020204" pitchFamily="34" charset="0"/>
              <a:buChar char="•"/>
            </a:pPr>
            <a:r>
              <a:rPr lang="en-US" b="1" i="1" dirty="0">
                <a:solidFill>
                  <a:srgbClr val="273239"/>
                </a:solidFill>
                <a:effectLst/>
                <a:latin typeface="Nunito" pitchFamily="2" charset="0"/>
              </a:rPr>
              <a:t>n :</a:t>
            </a:r>
            <a:r>
              <a:rPr lang="en-US" b="0" i="1" dirty="0">
                <a:solidFill>
                  <a:srgbClr val="273239"/>
                </a:solidFill>
                <a:effectLst/>
                <a:latin typeface="Nunito" pitchFamily="2" charset="0"/>
              </a:rPr>
              <a:t>This returns the values of the histogram bins.</a:t>
            </a:r>
          </a:p>
          <a:p>
            <a:pPr algn="l" fontAlgn="base">
              <a:buFont typeface="Arial" panose="020B0604020202020204" pitchFamily="34" charset="0"/>
              <a:buChar char="•"/>
            </a:pPr>
            <a:r>
              <a:rPr lang="en-US" b="1" i="1" dirty="0">
                <a:solidFill>
                  <a:srgbClr val="273239"/>
                </a:solidFill>
                <a:effectLst/>
                <a:latin typeface="Nunito" pitchFamily="2" charset="0"/>
              </a:rPr>
              <a:t>bins :</a:t>
            </a:r>
            <a:r>
              <a:rPr lang="en-US" b="0" i="1" dirty="0">
                <a:solidFill>
                  <a:srgbClr val="273239"/>
                </a:solidFill>
                <a:effectLst/>
                <a:latin typeface="Nunito" pitchFamily="2" charset="0"/>
              </a:rPr>
              <a:t>This returns the edges of the bins.</a:t>
            </a:r>
          </a:p>
          <a:p>
            <a:pPr algn="l" fontAlgn="base">
              <a:buFont typeface="Arial" panose="020B0604020202020204" pitchFamily="34" charset="0"/>
              <a:buChar char="•"/>
            </a:pPr>
            <a:r>
              <a:rPr lang="en-US" b="1" i="1" dirty="0">
                <a:solidFill>
                  <a:srgbClr val="273239"/>
                </a:solidFill>
                <a:effectLst/>
                <a:latin typeface="Nunito" pitchFamily="2" charset="0"/>
              </a:rPr>
              <a:t>patches :</a:t>
            </a:r>
            <a:r>
              <a:rPr lang="en-US" b="0" i="1" dirty="0">
                <a:solidFill>
                  <a:srgbClr val="273239"/>
                </a:solidFill>
                <a:effectLst/>
                <a:latin typeface="Nunito" pitchFamily="2" charset="0"/>
              </a:rPr>
              <a:t>This returns the list of individual patches used to create the histogram.</a:t>
            </a:r>
          </a:p>
          <a:p>
            <a:endParaRPr lang="en-IN" dirty="0"/>
          </a:p>
        </p:txBody>
      </p:sp>
    </p:spTree>
    <p:extLst>
      <p:ext uri="{BB962C8B-B14F-4D97-AF65-F5344CB8AC3E}">
        <p14:creationId xmlns:p14="http://schemas.microsoft.com/office/powerpoint/2010/main" val="1085971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778C-8C8E-22E1-B378-328794E77285}"/>
              </a:ext>
            </a:extLst>
          </p:cNvPr>
          <p:cNvSpPr>
            <a:spLocks noGrp="1"/>
          </p:cNvSpPr>
          <p:nvPr>
            <p:ph type="title"/>
          </p:nvPr>
        </p:nvSpPr>
        <p:spPr/>
        <p:txBody>
          <a:bodyPr/>
          <a:lstStyle/>
          <a:p>
            <a:r>
              <a:rPr lang="en-IN" dirty="0"/>
              <a:t>Visualizing Error</a:t>
            </a:r>
          </a:p>
        </p:txBody>
      </p:sp>
      <p:sp>
        <p:nvSpPr>
          <p:cNvPr id="3" name="Content Placeholder 2">
            <a:extLst>
              <a:ext uri="{FF2B5EF4-FFF2-40B4-BE49-F238E27FC236}">
                <a16:creationId xmlns:a16="http://schemas.microsoft.com/office/drawing/2014/main" id="{C7A7A6F1-6AA3-8D06-84F0-6588506EC2E5}"/>
              </a:ext>
            </a:extLst>
          </p:cNvPr>
          <p:cNvSpPr>
            <a:spLocks noGrp="1"/>
          </p:cNvSpPr>
          <p:nvPr>
            <p:ph idx="1"/>
          </p:nvPr>
        </p:nvSpPr>
        <p:spPr>
          <a:xfrm>
            <a:off x="1295401" y="2556932"/>
            <a:ext cx="4800599" cy="3318936"/>
          </a:xfrm>
        </p:spPr>
        <p:txBody>
          <a:bodyPr>
            <a:normAutofit lnSpcReduction="10000"/>
          </a:bodyPr>
          <a:lstStyle/>
          <a:p>
            <a:r>
              <a:rPr lang="en-US" dirty="0"/>
              <a:t>Visualizing errors in data is an essential aspect of data analysis, especially when evaluating the performance of models or when working with experimental data. Matplotlib provides various ways to visualize errors, including error bars, confidence intervals, and shaded regions. </a:t>
            </a:r>
            <a:endParaRPr lang="en-IN" dirty="0"/>
          </a:p>
        </p:txBody>
      </p:sp>
      <p:pic>
        <p:nvPicPr>
          <p:cNvPr id="5" name="Picture 4">
            <a:extLst>
              <a:ext uri="{FF2B5EF4-FFF2-40B4-BE49-F238E27FC236}">
                <a16:creationId xmlns:a16="http://schemas.microsoft.com/office/drawing/2014/main" id="{A20696C7-D395-6D7C-62DE-1EA374DE1FEF}"/>
              </a:ext>
            </a:extLst>
          </p:cNvPr>
          <p:cNvPicPr>
            <a:picLocks noChangeAspect="1"/>
          </p:cNvPicPr>
          <p:nvPr/>
        </p:nvPicPr>
        <p:blipFill>
          <a:blip r:embed="rId2"/>
          <a:stretch>
            <a:fillRect/>
          </a:stretch>
        </p:blipFill>
        <p:spPr>
          <a:xfrm>
            <a:off x="6096000" y="2471057"/>
            <a:ext cx="5159829" cy="3679372"/>
          </a:xfrm>
          <a:prstGeom prst="rect">
            <a:avLst/>
          </a:prstGeom>
        </p:spPr>
      </p:pic>
    </p:spTree>
    <p:extLst>
      <p:ext uri="{BB962C8B-B14F-4D97-AF65-F5344CB8AC3E}">
        <p14:creationId xmlns:p14="http://schemas.microsoft.com/office/powerpoint/2010/main" val="1334086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63D900-C92D-BF6A-3475-7E145968D77C}"/>
              </a:ext>
            </a:extLst>
          </p:cNvPr>
          <p:cNvSpPr>
            <a:spLocks noGrp="1"/>
          </p:cNvSpPr>
          <p:nvPr>
            <p:ph idx="1"/>
          </p:nvPr>
        </p:nvSpPr>
        <p:spPr>
          <a:xfrm>
            <a:off x="930728" y="642257"/>
            <a:ext cx="10357758" cy="6008913"/>
          </a:xfrm>
        </p:spPr>
        <p:txBody>
          <a:bodyPr>
            <a:normAutofit fontScale="62500" lnSpcReduction="20000"/>
          </a:bodyPr>
          <a:lstStyle/>
          <a:p>
            <a:r>
              <a:rPr lang="en-US" b="1" dirty="0" err="1"/>
              <a:t>matplotlib.pyplot.errorbar</a:t>
            </a:r>
            <a:r>
              <a:rPr lang="en-US" b="1" dirty="0"/>
              <a:t>(x, y, </a:t>
            </a:r>
            <a:r>
              <a:rPr lang="en-US" b="1" dirty="0" err="1"/>
              <a:t>yerr</a:t>
            </a:r>
            <a:r>
              <a:rPr lang="en-US" b="1" dirty="0"/>
              <a:t>=None, </a:t>
            </a:r>
            <a:r>
              <a:rPr lang="en-US" b="1" dirty="0" err="1"/>
              <a:t>xerr</a:t>
            </a:r>
            <a:r>
              <a:rPr lang="en-US" b="1" dirty="0"/>
              <a:t>=None, </a:t>
            </a:r>
            <a:r>
              <a:rPr lang="en-US" b="1" dirty="0" err="1"/>
              <a:t>fmt</a:t>
            </a:r>
            <a:r>
              <a:rPr lang="en-US" b="1" dirty="0"/>
              <a:t>=”, </a:t>
            </a:r>
            <a:r>
              <a:rPr lang="en-US" b="1" dirty="0" err="1"/>
              <a:t>ecolor</a:t>
            </a:r>
            <a:r>
              <a:rPr lang="en-US" b="1" dirty="0"/>
              <a:t>=None, </a:t>
            </a:r>
            <a:r>
              <a:rPr lang="en-US" b="1" dirty="0" err="1"/>
              <a:t>elinewidth</a:t>
            </a:r>
            <a:r>
              <a:rPr lang="en-US" b="1" dirty="0"/>
              <a:t>=None, capsize=None, </a:t>
            </a:r>
            <a:r>
              <a:rPr lang="en-US" b="1" dirty="0" err="1"/>
              <a:t>barsabove</a:t>
            </a:r>
            <a:r>
              <a:rPr lang="en-US" b="1" dirty="0"/>
              <a:t>=False, </a:t>
            </a:r>
            <a:r>
              <a:rPr lang="en-US" b="1" dirty="0" err="1"/>
              <a:t>lolims</a:t>
            </a:r>
            <a:r>
              <a:rPr lang="en-US" b="1" dirty="0"/>
              <a:t>=False, </a:t>
            </a:r>
            <a:r>
              <a:rPr lang="en-US" b="1" dirty="0" err="1"/>
              <a:t>uplims</a:t>
            </a:r>
            <a:r>
              <a:rPr lang="en-US" b="1" dirty="0"/>
              <a:t>=False, </a:t>
            </a:r>
            <a:r>
              <a:rPr lang="en-US" b="1" dirty="0" err="1"/>
              <a:t>xlolims</a:t>
            </a:r>
            <a:r>
              <a:rPr lang="en-US" b="1" dirty="0"/>
              <a:t>=False, </a:t>
            </a:r>
            <a:r>
              <a:rPr lang="en-US" b="1" dirty="0" err="1"/>
              <a:t>xuplims</a:t>
            </a:r>
            <a:r>
              <a:rPr lang="en-US" b="1" dirty="0"/>
              <a:t>=False, </a:t>
            </a:r>
            <a:r>
              <a:rPr lang="en-US" b="1" dirty="0" err="1"/>
              <a:t>errorevery</a:t>
            </a:r>
            <a:r>
              <a:rPr lang="en-US" b="1" dirty="0"/>
              <a:t>=1, </a:t>
            </a:r>
            <a:r>
              <a:rPr lang="en-US" b="1" dirty="0" err="1"/>
              <a:t>capthick</a:t>
            </a:r>
            <a:r>
              <a:rPr lang="en-US" b="1" dirty="0"/>
              <a:t>=None, \*, data=None, \*\*</a:t>
            </a:r>
            <a:r>
              <a:rPr lang="en-US" b="1" dirty="0" err="1"/>
              <a:t>kwargs</a:t>
            </a:r>
            <a:r>
              <a:rPr lang="en-US" b="1" dirty="0"/>
              <a:t>)</a:t>
            </a:r>
          </a:p>
          <a:p>
            <a:r>
              <a:rPr lang="en-US" dirty="0"/>
              <a:t>Parameters: This method accept the following parameters that are described below:</a:t>
            </a:r>
          </a:p>
          <a:p>
            <a:r>
              <a:rPr lang="en-US" dirty="0"/>
              <a:t>x, y: These parameter are the horizontal and vertical coordinates of the data points.</a:t>
            </a:r>
          </a:p>
          <a:p>
            <a:r>
              <a:rPr lang="en-US" dirty="0" err="1"/>
              <a:t>fmt</a:t>
            </a:r>
            <a:r>
              <a:rPr lang="en-US" dirty="0"/>
              <a:t>: This parameter is an optional parameter and it contains the string value.</a:t>
            </a:r>
          </a:p>
          <a:p>
            <a:r>
              <a:rPr lang="en-US" dirty="0" err="1"/>
              <a:t>xerr</a:t>
            </a:r>
            <a:r>
              <a:rPr lang="en-US" dirty="0"/>
              <a:t>, </a:t>
            </a:r>
            <a:r>
              <a:rPr lang="en-US" dirty="0" err="1"/>
              <a:t>yerr</a:t>
            </a:r>
            <a:r>
              <a:rPr lang="en-US" dirty="0"/>
              <a:t>: These parameter contains an </a:t>
            </a:r>
            <a:r>
              <a:rPr lang="en-US" dirty="0" err="1"/>
              <a:t>array.And</a:t>
            </a:r>
            <a:r>
              <a:rPr lang="en-US" dirty="0"/>
              <a:t> the error array should have positive values.</a:t>
            </a:r>
          </a:p>
          <a:p>
            <a:r>
              <a:rPr lang="en-US" dirty="0" err="1"/>
              <a:t>ecolor</a:t>
            </a:r>
            <a:r>
              <a:rPr lang="en-US" dirty="0"/>
              <a:t>: This parameter is an optional parameter. And it is the color of the </a:t>
            </a:r>
            <a:r>
              <a:rPr lang="en-US" dirty="0" err="1"/>
              <a:t>errorbar</a:t>
            </a:r>
            <a:r>
              <a:rPr lang="en-US" dirty="0"/>
              <a:t> lines with default value NONE.</a:t>
            </a:r>
          </a:p>
          <a:p>
            <a:r>
              <a:rPr lang="en-US" dirty="0" err="1"/>
              <a:t>elinewidth</a:t>
            </a:r>
            <a:r>
              <a:rPr lang="en-US" dirty="0"/>
              <a:t>: This parameter is also an optional parameter. And it is the linewidth of the </a:t>
            </a:r>
            <a:r>
              <a:rPr lang="en-US" dirty="0" err="1"/>
              <a:t>errorbar</a:t>
            </a:r>
            <a:r>
              <a:rPr lang="en-US" dirty="0"/>
              <a:t> lines with default value NONE.</a:t>
            </a:r>
          </a:p>
          <a:p>
            <a:r>
              <a:rPr lang="en-US" dirty="0"/>
              <a:t>capsize: This parameter is also an optional parameter. And it is the length of the error bar caps in points with default value NONE.</a:t>
            </a:r>
          </a:p>
          <a:p>
            <a:r>
              <a:rPr lang="en-US" dirty="0" err="1"/>
              <a:t>barsabove</a:t>
            </a:r>
            <a:r>
              <a:rPr lang="en-US" dirty="0"/>
              <a:t>: This parameter is also an optional parameter. It contains </a:t>
            </a:r>
            <a:r>
              <a:rPr lang="en-US" dirty="0" err="1"/>
              <a:t>boolean</a:t>
            </a:r>
            <a:r>
              <a:rPr lang="en-US" dirty="0"/>
              <a:t> value True for plotting </a:t>
            </a:r>
            <a:r>
              <a:rPr lang="en-US" dirty="0" err="1"/>
              <a:t>errorsbars</a:t>
            </a:r>
            <a:r>
              <a:rPr lang="en-US" dirty="0"/>
              <a:t> above the plot </a:t>
            </a:r>
            <a:r>
              <a:rPr lang="en-US" dirty="0" err="1"/>
              <a:t>symbols.Its</a:t>
            </a:r>
            <a:r>
              <a:rPr lang="en-US" dirty="0"/>
              <a:t> default value is False.</a:t>
            </a:r>
          </a:p>
          <a:p>
            <a:r>
              <a:rPr lang="en-US" dirty="0" err="1"/>
              <a:t>lolims</a:t>
            </a:r>
            <a:r>
              <a:rPr lang="en-US" dirty="0"/>
              <a:t>, </a:t>
            </a:r>
            <a:r>
              <a:rPr lang="en-US" dirty="0" err="1"/>
              <a:t>uplims</a:t>
            </a:r>
            <a:r>
              <a:rPr lang="en-US" dirty="0"/>
              <a:t>, </a:t>
            </a:r>
            <a:r>
              <a:rPr lang="en-US" dirty="0" err="1"/>
              <a:t>xlolims</a:t>
            </a:r>
            <a:r>
              <a:rPr lang="en-US" dirty="0"/>
              <a:t>, </a:t>
            </a:r>
            <a:r>
              <a:rPr lang="en-US" dirty="0" err="1"/>
              <a:t>xuplims</a:t>
            </a:r>
            <a:r>
              <a:rPr lang="en-US" dirty="0"/>
              <a:t>: These parameter are also an optional parameter. They contain </a:t>
            </a:r>
            <a:r>
              <a:rPr lang="en-US" dirty="0" err="1"/>
              <a:t>boolean</a:t>
            </a:r>
            <a:r>
              <a:rPr lang="en-US" dirty="0"/>
              <a:t> values which is used to indicate that a value gives only upper/lower limits.</a:t>
            </a:r>
          </a:p>
          <a:p>
            <a:r>
              <a:rPr lang="en-US" dirty="0" err="1"/>
              <a:t>errorevery</a:t>
            </a:r>
            <a:r>
              <a:rPr lang="en-US" dirty="0"/>
              <a:t>: This parameter is also an optional parameter. They contain integer values which is used to draws error bars on a subset of the data.</a:t>
            </a:r>
          </a:p>
          <a:p>
            <a:r>
              <a:rPr lang="en-US" dirty="0"/>
              <a:t>Returns: This returns the container and it is comprises of the following:</a:t>
            </a:r>
          </a:p>
          <a:p>
            <a:r>
              <a:rPr lang="en-US" dirty="0" err="1"/>
              <a:t>plotline:This</a:t>
            </a:r>
            <a:r>
              <a:rPr lang="en-US" dirty="0"/>
              <a:t> returns the Line2D instance of x, y plot markers and/or line.</a:t>
            </a:r>
          </a:p>
          <a:p>
            <a:r>
              <a:rPr lang="en-US" dirty="0" err="1"/>
              <a:t>caplines:This</a:t>
            </a:r>
            <a:r>
              <a:rPr lang="en-US" dirty="0"/>
              <a:t> returns the tuple of Line2D instances of the error bar caps.</a:t>
            </a:r>
          </a:p>
          <a:p>
            <a:r>
              <a:rPr lang="en-US" dirty="0" err="1"/>
              <a:t>barlinecols:This</a:t>
            </a:r>
            <a:r>
              <a:rPr lang="en-US" dirty="0"/>
              <a:t> returns the tuple of </a:t>
            </a:r>
            <a:r>
              <a:rPr lang="en-US" dirty="0" err="1"/>
              <a:t>LineCollection</a:t>
            </a:r>
            <a:r>
              <a:rPr lang="en-US" dirty="0"/>
              <a:t> with the horizontal and vertical error ranges.</a:t>
            </a:r>
            <a:endParaRPr lang="en-IN" dirty="0"/>
          </a:p>
        </p:txBody>
      </p:sp>
    </p:spTree>
    <p:extLst>
      <p:ext uri="{BB962C8B-B14F-4D97-AF65-F5344CB8AC3E}">
        <p14:creationId xmlns:p14="http://schemas.microsoft.com/office/powerpoint/2010/main" val="2254303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CEDE01CE-C9AA-4DBF-A7F7-72958580DB7D}"/>
              </a:ext>
            </a:extLst>
          </p:cNvPr>
          <p:cNvSpPr>
            <a:spLocks noGrp="1" noChangeArrowheads="1"/>
          </p:cNvSpPr>
          <p:nvPr>
            <p:ph type="title"/>
          </p:nvPr>
        </p:nvSpPr>
        <p:spPr>
          <a:xfrm>
            <a:off x="1208317" y="618595"/>
            <a:ext cx="9601196" cy="1303867"/>
          </a:xfrm>
        </p:spPr>
        <p:txBody>
          <a:bodyPr/>
          <a:lstStyle/>
          <a:p>
            <a:r>
              <a:rPr lang="en-IN" altLang="en-US" dirty="0"/>
              <a:t>Data visualization</a:t>
            </a:r>
          </a:p>
        </p:txBody>
      </p:sp>
      <p:sp>
        <p:nvSpPr>
          <p:cNvPr id="3" name="Content Placeholder 2">
            <a:extLst>
              <a:ext uri="{FF2B5EF4-FFF2-40B4-BE49-F238E27FC236}">
                <a16:creationId xmlns:a16="http://schemas.microsoft.com/office/drawing/2014/main" id="{D4EF8698-6EF7-AC92-87C7-DDB360236BF9}"/>
              </a:ext>
            </a:extLst>
          </p:cNvPr>
          <p:cNvSpPr>
            <a:spLocks noGrp="1"/>
          </p:cNvSpPr>
          <p:nvPr>
            <p:ph idx="1"/>
          </p:nvPr>
        </p:nvSpPr>
        <p:spPr>
          <a:xfrm>
            <a:off x="1295401" y="1922462"/>
            <a:ext cx="9862455" cy="4032023"/>
          </a:xfrm>
        </p:spPr>
        <p:txBody>
          <a:bodyPr>
            <a:normAutofit lnSpcReduction="10000"/>
          </a:bodyPr>
          <a:lstStyle/>
          <a:p>
            <a:pPr>
              <a:defRPr/>
            </a:pPr>
            <a:r>
              <a:rPr lang="en-US" dirty="0">
                <a:solidFill>
                  <a:srgbClr val="242424"/>
                </a:solidFill>
                <a:latin typeface="source-serif-pro"/>
              </a:rPr>
              <a:t>we can use </a:t>
            </a:r>
            <a:r>
              <a:rPr lang="en-US" dirty="0" err="1">
                <a:solidFill>
                  <a:srgbClr val="242424"/>
                </a:solidFill>
                <a:latin typeface="source-serif-pro"/>
              </a:rPr>
              <a:t>Groupby</a:t>
            </a:r>
            <a:r>
              <a:rPr lang="en-US" dirty="0">
                <a:solidFill>
                  <a:srgbClr val="242424"/>
                </a:solidFill>
                <a:latin typeface="source-serif-pro"/>
              </a:rPr>
              <a:t> &amp; Aggregate functions with the matplotlib and seaborn functions to make beautiful graphic representations of our data.</a:t>
            </a:r>
          </a:p>
          <a:p>
            <a:pPr>
              <a:defRPr/>
            </a:pPr>
            <a:r>
              <a:rPr lang="en-US" b="1" dirty="0" err="1">
                <a:solidFill>
                  <a:srgbClr val="242424"/>
                </a:solidFill>
                <a:latin typeface="sohne"/>
              </a:rPr>
              <a:t>Groupby</a:t>
            </a:r>
            <a:r>
              <a:rPr lang="en-US" b="1" dirty="0">
                <a:solidFill>
                  <a:srgbClr val="242424"/>
                </a:solidFill>
                <a:latin typeface="sohne"/>
              </a:rPr>
              <a:t> Function</a:t>
            </a:r>
          </a:p>
          <a:p>
            <a:pPr>
              <a:defRPr/>
            </a:pPr>
            <a:r>
              <a:rPr lang="en-US" dirty="0" err="1">
                <a:solidFill>
                  <a:srgbClr val="242424"/>
                </a:solidFill>
                <a:latin typeface="source-serif-pro"/>
              </a:rPr>
              <a:t>Groupby</a:t>
            </a:r>
            <a:r>
              <a:rPr lang="en-US" dirty="0">
                <a:solidFill>
                  <a:srgbClr val="242424"/>
                </a:solidFill>
                <a:latin typeface="source-serif-pro"/>
              </a:rPr>
              <a:t> function is applied on a dataset and provides the set of </a:t>
            </a:r>
            <a:r>
              <a:rPr lang="en-US" b="1" dirty="0">
                <a:solidFill>
                  <a:srgbClr val="242424"/>
                </a:solidFill>
                <a:latin typeface="source-serif-pro"/>
              </a:rPr>
              <a:t>grouped datasets based on column values</a:t>
            </a:r>
            <a:r>
              <a:rPr lang="en-US" dirty="0">
                <a:solidFill>
                  <a:srgbClr val="242424"/>
                </a:solidFill>
                <a:latin typeface="source-serif-pro"/>
              </a:rPr>
              <a:t>. In simple terms, if any column has a set of values, then we want a smaller dataset where each smaller dataset contains each type of value based on that column.</a:t>
            </a:r>
          </a:p>
          <a:p>
            <a:pPr>
              <a:defRPr/>
            </a:pPr>
            <a:r>
              <a:rPr lang="en-US" dirty="0">
                <a:solidFill>
                  <a:srgbClr val="242424"/>
                </a:solidFill>
                <a:latin typeface="source-serif-pro"/>
              </a:rPr>
              <a:t>Let’s say we have a dataset where we have a column named “Region,” and we want the set of datasets where each smaller datasets represent each region.</a:t>
            </a:r>
          </a:p>
          <a:p>
            <a:pPr>
              <a:defRPr/>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8EBEA7E7-3045-4249-0243-2C52275F500A}"/>
              </a:ext>
            </a:extLst>
          </p:cNvPr>
          <p:cNvSpPr>
            <a:spLocks noGrp="1" noChangeArrowheads="1"/>
          </p:cNvSpPr>
          <p:nvPr>
            <p:ph type="title"/>
          </p:nvPr>
        </p:nvSpPr>
        <p:spPr/>
        <p:txBody>
          <a:bodyPr/>
          <a:lstStyle/>
          <a:p>
            <a:endParaRPr lang="en-IN" altLang="en-US"/>
          </a:p>
        </p:txBody>
      </p:sp>
      <p:sp>
        <p:nvSpPr>
          <p:cNvPr id="8195" name="Content Placeholder 2">
            <a:extLst>
              <a:ext uri="{FF2B5EF4-FFF2-40B4-BE49-F238E27FC236}">
                <a16:creationId xmlns:a16="http://schemas.microsoft.com/office/drawing/2014/main" id="{97E4CBA9-7E8C-E963-F704-4798C075B07A}"/>
              </a:ext>
            </a:extLst>
          </p:cNvPr>
          <p:cNvSpPr>
            <a:spLocks noGrp="1" noChangeArrowheads="1"/>
          </p:cNvSpPr>
          <p:nvPr>
            <p:ph idx="1"/>
          </p:nvPr>
        </p:nvSpPr>
        <p:spPr/>
        <p:txBody>
          <a:bodyPr/>
          <a:lstStyle/>
          <a:p>
            <a:endParaRPr lang="en-IN" altLang="en-US" dirty="0"/>
          </a:p>
        </p:txBody>
      </p:sp>
      <p:pic>
        <p:nvPicPr>
          <p:cNvPr id="8196" name="Picture 2">
            <a:extLst>
              <a:ext uri="{FF2B5EF4-FFF2-40B4-BE49-F238E27FC236}">
                <a16:creationId xmlns:a16="http://schemas.microsoft.com/office/drawing/2014/main" id="{2E84C41D-5A3C-11E7-5F69-4171621920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257" y="982132"/>
            <a:ext cx="8632371" cy="5255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55E7B9-B98A-D335-9263-243398A1589A}"/>
              </a:ext>
            </a:extLst>
          </p:cNvPr>
          <p:cNvSpPr>
            <a:spLocks noGrp="1"/>
          </p:cNvSpPr>
          <p:nvPr>
            <p:ph idx="1"/>
          </p:nvPr>
        </p:nvSpPr>
        <p:spPr>
          <a:xfrm>
            <a:off x="1814513" y="1041400"/>
            <a:ext cx="4443412" cy="3263900"/>
          </a:xfrm>
        </p:spPr>
        <p:txBody>
          <a:bodyPr>
            <a:normAutofit fontScale="77500" lnSpcReduction="20000"/>
          </a:bodyPr>
          <a:lstStyle/>
          <a:p>
            <a:pPr>
              <a:defRPr/>
            </a:pPr>
            <a:r>
              <a:rPr lang="en-US" dirty="0"/>
              <a:t>We can use the following code:</a:t>
            </a:r>
          </a:p>
          <a:p>
            <a:pPr>
              <a:defRPr/>
            </a:pPr>
            <a:endParaRPr lang="en-US" dirty="0"/>
          </a:p>
          <a:p>
            <a:pPr>
              <a:defRPr/>
            </a:pPr>
            <a:r>
              <a:rPr lang="en-US" dirty="0"/>
              <a:t>test=</a:t>
            </a:r>
            <a:r>
              <a:rPr lang="en-US" dirty="0" err="1"/>
              <a:t>sales.groupby</a:t>
            </a:r>
            <a:r>
              <a:rPr lang="en-US" dirty="0"/>
              <a:t>(by=["Region"])</a:t>
            </a:r>
          </a:p>
          <a:p>
            <a:pPr>
              <a:defRPr/>
            </a:pPr>
            <a:r>
              <a:rPr lang="en-US" dirty="0"/>
              <a:t>Here, the main dataset name is sales that have a column named “Region.” We can utilize the </a:t>
            </a:r>
            <a:r>
              <a:rPr lang="en-US" dirty="0" err="1"/>
              <a:t>get_group</a:t>
            </a:r>
            <a:r>
              <a:rPr lang="en-US" dirty="0"/>
              <a:t> function to grab specific groups, as follows:</a:t>
            </a:r>
          </a:p>
          <a:p>
            <a:pPr>
              <a:defRPr/>
            </a:pPr>
            <a:endParaRPr lang="en-US" dirty="0"/>
          </a:p>
          <a:p>
            <a:pPr>
              <a:defRPr/>
            </a:pPr>
            <a:r>
              <a:rPr lang="en-US" dirty="0" err="1"/>
              <a:t>test.get_group</a:t>
            </a:r>
            <a:r>
              <a:rPr lang="en-US" dirty="0"/>
              <a:t>("East")</a:t>
            </a:r>
          </a:p>
          <a:p>
            <a:pPr>
              <a:defRPr/>
            </a:pPr>
            <a:r>
              <a:rPr lang="en-US" dirty="0" err="1"/>
              <a:t>test.get_group</a:t>
            </a:r>
            <a:r>
              <a:rPr lang="en-US" dirty="0"/>
              <a:t>("West")</a:t>
            </a:r>
            <a:endParaRPr lang="en-IN" dirty="0"/>
          </a:p>
        </p:txBody>
      </p:sp>
      <p:pic>
        <p:nvPicPr>
          <p:cNvPr id="9219" name="Picture 5">
            <a:extLst>
              <a:ext uri="{FF2B5EF4-FFF2-40B4-BE49-F238E27FC236}">
                <a16:creationId xmlns:a16="http://schemas.microsoft.com/office/drawing/2014/main" id="{B35A82A0-7592-DDB1-2BFC-F4EE51895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3563" y="1417638"/>
            <a:ext cx="3522662"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7">
            <a:extLst>
              <a:ext uri="{FF2B5EF4-FFF2-40B4-BE49-F238E27FC236}">
                <a16:creationId xmlns:a16="http://schemas.microsoft.com/office/drawing/2014/main" id="{90B05DA3-12BE-155E-A67B-B1C3E804FC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1725" y="3900488"/>
            <a:ext cx="4872038"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D1DE-565E-5E6E-5E1C-02E78670EE59}"/>
              </a:ext>
            </a:extLst>
          </p:cNvPr>
          <p:cNvSpPr>
            <a:spLocks noGrp="1"/>
          </p:cNvSpPr>
          <p:nvPr>
            <p:ph type="title"/>
          </p:nvPr>
        </p:nvSpPr>
        <p:spPr>
          <a:xfrm>
            <a:off x="1295402" y="2841173"/>
            <a:ext cx="9601196" cy="1347411"/>
          </a:xfrm>
        </p:spPr>
        <p:txBody>
          <a:bodyPr>
            <a:normAutofit/>
          </a:bodyPr>
          <a:lstStyle/>
          <a:p>
            <a:r>
              <a:rPr lang="it-IT" sz="2800" b="1" i="0" dirty="0">
                <a:solidFill>
                  <a:srgbClr val="273239"/>
                </a:solidFill>
                <a:effectLst/>
                <a:highlight>
                  <a:srgbClr val="FFFFFF"/>
                </a:highlight>
                <a:latin typeface="Source Sans 3"/>
              </a:rPr>
              <a:t>Univariate, Bivariate &amp; Multivariate Analysis in Data Visualisation?</a:t>
            </a:r>
            <a:endParaRPr lang="en-IN" dirty="0"/>
          </a:p>
        </p:txBody>
      </p:sp>
      <p:sp>
        <p:nvSpPr>
          <p:cNvPr id="3" name="Content Placeholder 2">
            <a:extLst>
              <a:ext uri="{FF2B5EF4-FFF2-40B4-BE49-F238E27FC236}">
                <a16:creationId xmlns:a16="http://schemas.microsoft.com/office/drawing/2014/main" id="{9F3565DF-2B33-BF3E-1202-144D0407C302}"/>
              </a:ext>
            </a:extLst>
          </p:cNvPr>
          <p:cNvSpPr>
            <a:spLocks noGrp="1"/>
          </p:cNvSpPr>
          <p:nvPr>
            <p:ph idx="1"/>
          </p:nvPr>
        </p:nvSpPr>
        <p:spPr>
          <a:xfrm>
            <a:off x="827316" y="869648"/>
            <a:ext cx="10374084" cy="3318936"/>
          </a:xfrm>
        </p:spPr>
        <p:txBody>
          <a:bodyPr/>
          <a:lstStyle/>
          <a:p>
            <a:r>
              <a:rPr lang="en-US" b="0" i="0" dirty="0">
                <a:solidFill>
                  <a:srgbClr val="273239"/>
                </a:solidFill>
                <a:effectLst/>
                <a:highlight>
                  <a:srgbClr val="FFFFFF"/>
                </a:highlight>
                <a:latin typeface="Nunito" pitchFamily="2" charset="0"/>
              </a:rPr>
              <a:t>Data </a:t>
            </a:r>
            <a:r>
              <a:rPr lang="en-US" b="0" i="0" dirty="0" err="1">
                <a:solidFill>
                  <a:srgbClr val="273239"/>
                </a:solidFill>
                <a:effectLst/>
                <a:highlight>
                  <a:srgbClr val="FFFFFF"/>
                </a:highlight>
                <a:latin typeface="Nunito" pitchFamily="2" charset="0"/>
              </a:rPr>
              <a:t>Visualisation</a:t>
            </a:r>
            <a:r>
              <a:rPr lang="en-US" b="0" i="0" dirty="0">
                <a:solidFill>
                  <a:srgbClr val="273239"/>
                </a:solidFill>
                <a:effectLst/>
                <a:highlight>
                  <a:srgbClr val="FFFFFF"/>
                </a:highlight>
                <a:latin typeface="Nunito" pitchFamily="2" charset="0"/>
              </a:rPr>
              <a:t> is a graphical representation of information and data. By using different visual elements such as </a:t>
            </a:r>
            <a:r>
              <a:rPr lang="en-US" b="0" i="1" dirty="0">
                <a:solidFill>
                  <a:srgbClr val="273239"/>
                </a:solidFill>
                <a:effectLst/>
                <a:highlight>
                  <a:srgbClr val="FFFFFF"/>
                </a:highlight>
                <a:latin typeface="Nunito" pitchFamily="2" charset="0"/>
              </a:rPr>
              <a:t>charts, graphs, and maps data visualization tools</a:t>
            </a:r>
            <a:r>
              <a:rPr lang="en-US" b="0" i="0" dirty="0">
                <a:solidFill>
                  <a:srgbClr val="273239"/>
                </a:solidFill>
                <a:effectLst/>
                <a:highlight>
                  <a:srgbClr val="FFFFFF"/>
                </a:highlight>
                <a:latin typeface="Nunito" pitchFamily="2" charset="0"/>
              </a:rPr>
              <a:t> provide us with an accessible way to find and understand hidden trends and patterns in data.</a:t>
            </a:r>
            <a:endParaRPr lang="en-IN" dirty="0"/>
          </a:p>
        </p:txBody>
      </p:sp>
    </p:spTree>
    <p:extLst>
      <p:ext uri="{BB962C8B-B14F-4D97-AF65-F5344CB8AC3E}">
        <p14:creationId xmlns:p14="http://schemas.microsoft.com/office/powerpoint/2010/main" val="1590831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5753D-661E-C1C5-A6C2-C912840DF184}"/>
              </a:ext>
            </a:extLst>
          </p:cNvPr>
          <p:cNvSpPr>
            <a:spLocks noGrp="1"/>
          </p:cNvSpPr>
          <p:nvPr>
            <p:ph type="title"/>
          </p:nvPr>
        </p:nvSpPr>
        <p:spPr>
          <a:xfrm>
            <a:off x="1295402" y="1132113"/>
            <a:ext cx="9601196" cy="457201"/>
          </a:xfrm>
        </p:spPr>
        <p:txBody>
          <a:bodyPr>
            <a:normAutofit fontScale="90000"/>
          </a:bodyPr>
          <a:lstStyle/>
          <a:p>
            <a:r>
              <a:rPr lang="en-IN" b="1" i="0" dirty="0">
                <a:solidFill>
                  <a:srgbClr val="273239"/>
                </a:solidFill>
                <a:effectLst/>
                <a:highlight>
                  <a:srgbClr val="FFFFFF"/>
                </a:highlight>
                <a:latin typeface="Nunito" pitchFamily="2" charset="0"/>
              </a:rPr>
              <a:t>Univariate Analysis</a:t>
            </a:r>
            <a:br>
              <a:rPr lang="en-IN" b="1" i="0" dirty="0">
                <a:solidFill>
                  <a:srgbClr val="273239"/>
                </a:solidFill>
                <a:effectLst/>
                <a:highlight>
                  <a:srgbClr val="FFFFFF"/>
                </a:highlight>
                <a:latin typeface="Nunito" pitchFamily="2" charset="0"/>
              </a:rPr>
            </a:br>
            <a:endParaRPr lang="en-IN" dirty="0"/>
          </a:p>
        </p:txBody>
      </p:sp>
      <p:sp>
        <p:nvSpPr>
          <p:cNvPr id="3" name="Content Placeholder 2">
            <a:extLst>
              <a:ext uri="{FF2B5EF4-FFF2-40B4-BE49-F238E27FC236}">
                <a16:creationId xmlns:a16="http://schemas.microsoft.com/office/drawing/2014/main" id="{14BAB1F7-0B96-AE5A-DD54-64106BAB810C}"/>
              </a:ext>
            </a:extLst>
          </p:cNvPr>
          <p:cNvSpPr>
            <a:spLocks noGrp="1"/>
          </p:cNvSpPr>
          <p:nvPr>
            <p:ph idx="1"/>
          </p:nvPr>
        </p:nvSpPr>
        <p:spPr>
          <a:xfrm>
            <a:off x="702129" y="1382485"/>
            <a:ext cx="10787742" cy="4155925"/>
          </a:xfrm>
        </p:spPr>
        <p:txBody>
          <a:bodyPr/>
          <a:lstStyle/>
          <a:p>
            <a:pPr marL="0" indent="0">
              <a:buNone/>
            </a:pPr>
            <a:r>
              <a:rPr lang="en-US" b="0" i="0" dirty="0">
                <a:solidFill>
                  <a:srgbClr val="273239"/>
                </a:solidFill>
                <a:effectLst/>
                <a:highlight>
                  <a:srgbClr val="FFFFFF"/>
                </a:highlight>
                <a:latin typeface="Nunito" pitchFamily="2" charset="0"/>
              </a:rPr>
              <a:t>Univariate Analysis is a type of data visualization where we visualize only a single variable at a time. Univariate Analysis helps us to analyze the distribution of the variable present in the data so that we can perform further analysis. </a:t>
            </a:r>
          </a:p>
          <a:p>
            <a:pPr marL="0" indent="0">
              <a:buNone/>
            </a:pPr>
            <a:r>
              <a:rPr lang="en-US" b="0" i="0" dirty="0">
                <a:solidFill>
                  <a:srgbClr val="273239"/>
                </a:solidFill>
                <a:effectLst/>
                <a:highlight>
                  <a:srgbClr val="FFFFFF"/>
                </a:highlight>
                <a:latin typeface="Nunito" pitchFamily="2" charset="0"/>
              </a:rPr>
              <a:t> 1. </a:t>
            </a:r>
            <a:r>
              <a:rPr lang="en-US" dirty="0" err="1">
                <a:solidFill>
                  <a:srgbClr val="273239"/>
                </a:solidFill>
                <a:highlight>
                  <a:srgbClr val="FFFFFF"/>
                </a:highlight>
                <a:latin typeface="Nunito" pitchFamily="2" charset="0"/>
              </a:rPr>
              <a:t>U</a:t>
            </a:r>
            <a:r>
              <a:rPr lang="en-US" b="0" i="0" dirty="0" err="1">
                <a:solidFill>
                  <a:srgbClr val="273239"/>
                </a:solidFill>
                <a:effectLst/>
                <a:highlight>
                  <a:srgbClr val="FFFFFF"/>
                </a:highlight>
                <a:latin typeface="Nunito" pitchFamily="2" charset="0"/>
              </a:rPr>
              <a:t>ivariate</a:t>
            </a:r>
            <a:r>
              <a:rPr lang="en-US" b="0" i="0" dirty="0">
                <a:solidFill>
                  <a:srgbClr val="273239"/>
                </a:solidFill>
                <a:effectLst/>
                <a:highlight>
                  <a:srgbClr val="FFFFFF"/>
                </a:highlight>
                <a:latin typeface="Nunito" pitchFamily="2" charset="0"/>
              </a:rPr>
              <a:t> analysis on Numerical variables using the </a:t>
            </a:r>
            <a:r>
              <a:rPr lang="en-US" b="0" i="0" u="sng" dirty="0">
                <a:effectLst/>
                <a:highlight>
                  <a:srgbClr val="FFFFFF"/>
                </a:highlight>
                <a:latin typeface="Nunito" pitchFamily="2" charset="0"/>
                <a:hlinkClick r:id="rId2"/>
              </a:rPr>
              <a:t>histogram</a:t>
            </a:r>
            <a:r>
              <a:rPr lang="en-US" b="0" i="0" dirty="0">
                <a:solidFill>
                  <a:srgbClr val="273239"/>
                </a:solidFill>
                <a:effectLst/>
                <a:highlight>
                  <a:srgbClr val="FFFFFF"/>
                </a:highlight>
                <a:latin typeface="Nunito" pitchFamily="2" charset="0"/>
              </a:rPr>
              <a:t> function.</a:t>
            </a:r>
          </a:p>
          <a:p>
            <a:pPr marL="0" indent="0">
              <a:buNone/>
            </a:pPr>
            <a:r>
              <a:rPr lang="en-US" dirty="0">
                <a:solidFill>
                  <a:srgbClr val="273239"/>
                </a:solidFill>
                <a:highlight>
                  <a:srgbClr val="FFFFFF"/>
                </a:highlight>
                <a:latin typeface="Nunito" pitchFamily="2" charset="0"/>
              </a:rPr>
              <a:t> 2. </a:t>
            </a:r>
            <a:r>
              <a:rPr lang="en-US" b="0" i="0" dirty="0">
                <a:solidFill>
                  <a:srgbClr val="273239"/>
                </a:solidFill>
                <a:effectLst/>
                <a:highlight>
                  <a:srgbClr val="FFFFFF"/>
                </a:highlight>
                <a:latin typeface="Nunito" pitchFamily="2" charset="0"/>
              </a:rPr>
              <a:t>Univariate analysis of categorical data. We’ll be using the </a:t>
            </a:r>
            <a:r>
              <a:rPr lang="en-US" b="0" i="1" u="sng" dirty="0">
                <a:effectLst/>
                <a:highlight>
                  <a:srgbClr val="FFFFFF"/>
                </a:highlight>
                <a:latin typeface="Nunito" pitchFamily="2" charset="0"/>
                <a:hlinkClick r:id="rId3"/>
              </a:rPr>
              <a:t>count plot</a:t>
            </a:r>
            <a:r>
              <a:rPr lang="en-US" b="0" i="0" u="sng" dirty="0">
                <a:effectLst/>
                <a:highlight>
                  <a:srgbClr val="FFFFFF"/>
                </a:highlight>
                <a:latin typeface="Nunito" pitchFamily="2" charset="0"/>
                <a:hlinkClick r:id="rId3"/>
              </a:rPr>
              <a:t> </a:t>
            </a:r>
            <a:r>
              <a:rPr lang="en-US" b="0" i="0" dirty="0">
                <a:solidFill>
                  <a:srgbClr val="273239"/>
                </a:solidFill>
                <a:effectLst/>
                <a:highlight>
                  <a:srgbClr val="FFFFFF"/>
                </a:highlight>
                <a:latin typeface="Nunito" pitchFamily="2" charset="0"/>
              </a:rPr>
              <a:t>function from the </a:t>
            </a:r>
            <a:r>
              <a:rPr lang="en-US" b="0" i="1" dirty="0">
                <a:solidFill>
                  <a:srgbClr val="273239"/>
                </a:solidFill>
                <a:effectLst/>
                <a:highlight>
                  <a:srgbClr val="FFFFFF"/>
                </a:highlight>
                <a:latin typeface="Nunito" pitchFamily="2" charset="0"/>
              </a:rPr>
              <a:t>seaborn</a:t>
            </a:r>
            <a:r>
              <a:rPr lang="en-US" b="0" i="0" dirty="0">
                <a:solidFill>
                  <a:srgbClr val="273239"/>
                </a:solidFill>
                <a:effectLst/>
                <a:highlight>
                  <a:srgbClr val="FFFFFF"/>
                </a:highlight>
                <a:latin typeface="Nunito" pitchFamily="2" charset="0"/>
              </a:rPr>
              <a:t> library</a:t>
            </a:r>
            <a:endParaRPr lang="en-US" dirty="0">
              <a:solidFill>
                <a:srgbClr val="273239"/>
              </a:solidFill>
              <a:highlight>
                <a:srgbClr val="FFFFFF"/>
              </a:highlight>
              <a:latin typeface="Nunito" pitchFamily="2" charset="0"/>
            </a:endParaRPr>
          </a:p>
          <a:p>
            <a:pPr marL="0" indent="0">
              <a:buNone/>
            </a:pPr>
            <a:endParaRPr lang="en-IN" dirty="0"/>
          </a:p>
        </p:txBody>
      </p:sp>
    </p:spTree>
    <p:extLst>
      <p:ext uri="{BB962C8B-B14F-4D97-AF65-F5344CB8AC3E}">
        <p14:creationId xmlns:p14="http://schemas.microsoft.com/office/powerpoint/2010/main" val="944668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26913-8BB5-2627-3A80-6850436EE8ED}"/>
              </a:ext>
            </a:extLst>
          </p:cNvPr>
          <p:cNvSpPr>
            <a:spLocks noGrp="1"/>
          </p:cNvSpPr>
          <p:nvPr>
            <p:ph type="title"/>
          </p:nvPr>
        </p:nvSpPr>
        <p:spPr/>
        <p:txBody>
          <a:bodyPr>
            <a:normAutofit/>
          </a:bodyPr>
          <a:lstStyle/>
          <a:p>
            <a:r>
              <a:rPr lang="en-US" b="1" i="0" dirty="0">
                <a:solidFill>
                  <a:srgbClr val="273239"/>
                </a:solidFill>
                <a:effectLst/>
                <a:highlight>
                  <a:srgbClr val="FFFFFF"/>
                </a:highlight>
                <a:latin typeface="Nunito" pitchFamily="2" charset="0"/>
              </a:rPr>
              <a:t>Bivariate analysis</a:t>
            </a:r>
            <a:endParaRPr lang="en-IN" dirty="0"/>
          </a:p>
        </p:txBody>
      </p:sp>
      <p:sp>
        <p:nvSpPr>
          <p:cNvPr id="3" name="Content Placeholder 2">
            <a:extLst>
              <a:ext uri="{FF2B5EF4-FFF2-40B4-BE49-F238E27FC236}">
                <a16:creationId xmlns:a16="http://schemas.microsoft.com/office/drawing/2014/main" id="{4FEA7B8C-63F2-162F-7FBB-E8F1E4856956}"/>
              </a:ext>
            </a:extLst>
          </p:cNvPr>
          <p:cNvSpPr>
            <a:spLocks noGrp="1"/>
          </p:cNvSpPr>
          <p:nvPr>
            <p:ph idx="1"/>
          </p:nvPr>
        </p:nvSpPr>
        <p:spPr/>
        <p:txBody>
          <a:bodyPr>
            <a:normAutofit fontScale="92500" lnSpcReduction="20000"/>
          </a:bodyPr>
          <a:lstStyle/>
          <a:p>
            <a:pPr algn="l" fontAlgn="base"/>
            <a:r>
              <a:rPr lang="en-US" b="0" i="0" dirty="0">
                <a:solidFill>
                  <a:srgbClr val="273239"/>
                </a:solidFill>
                <a:effectLst/>
                <a:highlight>
                  <a:srgbClr val="FFFFFF"/>
                </a:highlight>
                <a:latin typeface="Nunito" pitchFamily="2" charset="0"/>
              </a:rPr>
              <a:t>Bivariate analysis is the simultaneous analysis of two variables. It explores the concept of the relationship between two variable whether there exists an association and the strength of this association or whether there are differences between two variables and the significance of these differences.</a:t>
            </a:r>
          </a:p>
          <a:p>
            <a:pPr algn="l" fontAlgn="base"/>
            <a:r>
              <a:rPr lang="en-US" b="0" i="0" dirty="0">
                <a:solidFill>
                  <a:srgbClr val="273239"/>
                </a:solidFill>
                <a:effectLst/>
                <a:highlight>
                  <a:srgbClr val="FFFFFF"/>
                </a:highlight>
                <a:latin typeface="Nunito" pitchFamily="2" charset="0"/>
              </a:rPr>
              <a:t>The main three types we will see here are:</a:t>
            </a:r>
          </a:p>
          <a:p>
            <a:pPr algn="l" fontAlgn="base">
              <a:buFont typeface="+mj-lt"/>
              <a:buAutoNum type="arabicPeriod"/>
            </a:pPr>
            <a:r>
              <a:rPr lang="en-US" b="0" i="1" dirty="0">
                <a:solidFill>
                  <a:srgbClr val="273239"/>
                </a:solidFill>
                <a:effectLst/>
                <a:highlight>
                  <a:srgbClr val="FFFFFF"/>
                </a:highlight>
                <a:latin typeface="Nunito" pitchFamily="2" charset="0"/>
              </a:rPr>
              <a:t>Categorical v/s Numerical </a:t>
            </a:r>
            <a:endParaRPr lang="en-US" b="0" i="0" dirty="0">
              <a:solidFill>
                <a:srgbClr val="273239"/>
              </a:solidFill>
              <a:effectLst/>
              <a:highlight>
                <a:srgbClr val="FFFFFF"/>
              </a:highlight>
              <a:latin typeface="Nunito" pitchFamily="2" charset="0"/>
            </a:endParaRPr>
          </a:p>
          <a:p>
            <a:pPr algn="l" fontAlgn="base">
              <a:buFont typeface="+mj-lt"/>
              <a:buAutoNum type="arabicPeriod"/>
            </a:pPr>
            <a:r>
              <a:rPr lang="en-US" b="0" i="1" dirty="0">
                <a:solidFill>
                  <a:srgbClr val="273239"/>
                </a:solidFill>
                <a:effectLst/>
                <a:highlight>
                  <a:srgbClr val="FFFFFF"/>
                </a:highlight>
                <a:latin typeface="Nunito" pitchFamily="2" charset="0"/>
              </a:rPr>
              <a:t>Numerical V/s Numerical</a:t>
            </a:r>
            <a:endParaRPr lang="en-US" b="0" i="0" dirty="0">
              <a:solidFill>
                <a:srgbClr val="273239"/>
              </a:solidFill>
              <a:effectLst/>
              <a:highlight>
                <a:srgbClr val="FFFFFF"/>
              </a:highlight>
              <a:latin typeface="Nunito" pitchFamily="2" charset="0"/>
            </a:endParaRPr>
          </a:p>
          <a:p>
            <a:pPr algn="l" fontAlgn="base">
              <a:buFont typeface="+mj-lt"/>
              <a:buAutoNum type="arabicPeriod"/>
            </a:pPr>
            <a:r>
              <a:rPr lang="en-US" b="0" i="1" dirty="0">
                <a:solidFill>
                  <a:srgbClr val="273239"/>
                </a:solidFill>
                <a:effectLst/>
                <a:highlight>
                  <a:srgbClr val="FFFFFF"/>
                </a:highlight>
                <a:latin typeface="Nunito" pitchFamily="2" charset="0"/>
              </a:rPr>
              <a:t>Categorical V/s Categorical data</a:t>
            </a:r>
            <a:endParaRPr lang="en-US" b="0" i="0" dirty="0">
              <a:solidFill>
                <a:srgbClr val="273239"/>
              </a:solidFill>
              <a:effectLst/>
              <a:highlight>
                <a:srgbClr val="FFFFFF"/>
              </a:highlight>
              <a:latin typeface="Nunito" pitchFamily="2" charset="0"/>
            </a:endParaRPr>
          </a:p>
          <a:p>
            <a:endParaRPr lang="en-IN" dirty="0"/>
          </a:p>
        </p:txBody>
      </p:sp>
    </p:spTree>
    <p:extLst>
      <p:ext uri="{BB962C8B-B14F-4D97-AF65-F5344CB8AC3E}">
        <p14:creationId xmlns:p14="http://schemas.microsoft.com/office/powerpoint/2010/main" val="31806517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806</TotalTime>
  <Words>3747</Words>
  <Application>Microsoft Office PowerPoint</Application>
  <PresentationFormat>Widescreen</PresentationFormat>
  <Paragraphs>206</Paragraphs>
  <Slides>35</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35</vt:i4>
      </vt:variant>
    </vt:vector>
  </HeadingPairs>
  <TitlesOfParts>
    <vt:vector size="50" baseType="lpstr">
      <vt:lpstr>Arial</vt:lpstr>
      <vt:lpstr>Arial Unicode MS</vt:lpstr>
      <vt:lpstr>Calibri</vt:lpstr>
      <vt:lpstr>Consolas</vt:lpstr>
      <vt:lpstr>Courier New</vt:lpstr>
      <vt:lpstr>Garamond</vt:lpstr>
      <vt:lpstr>inherit</vt:lpstr>
      <vt:lpstr>Nunito</vt:lpstr>
      <vt:lpstr>Segoe UI</vt:lpstr>
      <vt:lpstr>sohne</vt:lpstr>
      <vt:lpstr>Source Sans 3</vt:lpstr>
      <vt:lpstr>source-serif-pro</vt:lpstr>
      <vt:lpstr>Times New Roman</vt:lpstr>
      <vt:lpstr>Verdana</vt:lpstr>
      <vt:lpstr>Organic</vt:lpstr>
      <vt:lpstr>Data Visualization</vt:lpstr>
      <vt:lpstr>Unit 3: Data Visualization </vt:lpstr>
      <vt:lpstr>Visualization Design Principles, </vt:lpstr>
      <vt:lpstr>Data visualization</vt:lpstr>
      <vt:lpstr>PowerPoint Presentation</vt:lpstr>
      <vt:lpstr>PowerPoint Presentation</vt:lpstr>
      <vt:lpstr>Univariate, Bivariate &amp; Multivariate Analysis in Data Visualisation?</vt:lpstr>
      <vt:lpstr>Univariate Analysis </vt:lpstr>
      <vt:lpstr>Bivariate analysis</vt:lpstr>
      <vt:lpstr>Multivariate Analysis </vt:lpstr>
      <vt:lpstr>Matplotlib </vt:lpstr>
      <vt:lpstr>Pyplot </vt:lpstr>
      <vt:lpstr>plot</vt:lpstr>
      <vt:lpstr> Draw a line in a diagram from position (0,0) to position (6,250): </vt:lpstr>
      <vt:lpstr>matplotlib.pyplot.xlabel()</vt:lpstr>
      <vt:lpstr>Matplotlib.pyplot.ylabels() in Python </vt:lpstr>
      <vt:lpstr>Matplotlib.pyplot.title() Syntax in Python </vt:lpstr>
      <vt:lpstr>matplotlib.pyplot.grid()</vt:lpstr>
      <vt:lpstr> Matplotlib Labels and Title  </vt:lpstr>
      <vt:lpstr>matplotlib.pyplot.axis() </vt:lpstr>
      <vt:lpstr>PowerPoint Presentation</vt:lpstr>
      <vt:lpstr>subplot() Function subplot(nrows, ncols, index, **kwargs) subplot(pos, **kwargs)  subplot(ax) Parameters :  </vt:lpstr>
      <vt:lpstr>subplot() Function </vt:lpstr>
      <vt:lpstr>Creating Scatter Plots </vt:lpstr>
      <vt:lpstr>PowerPoint Presentation</vt:lpstr>
      <vt:lpstr>Legend()</vt:lpstr>
      <vt:lpstr>Bars Plot </vt:lpstr>
      <vt:lpstr>PowerPoint Presentation</vt:lpstr>
      <vt:lpstr>Matplotlib.pyplot.barh() function in Python </vt:lpstr>
      <vt:lpstr>Pie Chart</vt:lpstr>
      <vt:lpstr>PowerPoint Presentation</vt:lpstr>
      <vt:lpstr>Histogram </vt:lpstr>
      <vt:lpstr>PowerPoint Presentation</vt:lpstr>
      <vt:lpstr>Visualizing Error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LOKESH KHEDEKAR</dc:creator>
  <cp:lastModifiedBy>LOKESH KHEDEKAR</cp:lastModifiedBy>
  <cp:revision>24</cp:revision>
  <dcterms:created xsi:type="dcterms:W3CDTF">2024-08-15T08:51:18Z</dcterms:created>
  <dcterms:modified xsi:type="dcterms:W3CDTF">2024-08-26T06:47:39Z</dcterms:modified>
</cp:coreProperties>
</file>