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3" r:id="rId21"/>
    <p:sldId id="275" r:id="rId22"/>
    <p:sldId id="276" r:id="rId23"/>
    <p:sldId id="279" r:id="rId24"/>
    <p:sldId id="280" r:id="rId25"/>
    <p:sldId id="281" r:id="rId26"/>
    <p:sldId id="282" r:id="rId27"/>
    <p:sldId id="284" r:id="rId28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30"/>
      <p:bold r:id="rId31"/>
      <p:italic r:id="rId32"/>
      <p:boldItalic r:id="rId33"/>
    </p:embeddedFont>
    <p:embeddedFont>
      <p:font typeface="Century" panose="02040604050505020304" pitchFamily="18" charset="0"/>
      <p:regular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Comic Sans MS" panose="030F0702030302020204" pitchFamily="66" charset="0"/>
      <p:regular r:id="rId39"/>
      <p:bold r:id="rId40"/>
      <p:italic r:id="rId41"/>
      <p:boldItalic r:id="rId42"/>
    </p:embeddedFont>
    <p:embeddedFont>
      <p:font typeface="Garamond" panose="02020404030301010803" pitchFamily="18" charset="0"/>
      <p:regular r:id="rId43"/>
      <p:bold r:id="rId44"/>
      <p:italic r:id="rId45"/>
      <p:boldItalic r:id="rId46"/>
    </p:embeddedFont>
    <p:embeddedFont>
      <p:font typeface="Georgia" panose="02040502050405020303" pitchFamily="18" charset="0"/>
      <p:regular r:id="rId47"/>
      <p:bold r:id="rId48"/>
      <p:italic r:id="rId49"/>
      <p:boldItalic r:id="rId50"/>
    </p:embeddedFont>
    <p:embeddedFont>
      <p:font typeface="Lustria" panose="020B0604020202020204" charset="0"/>
      <p:regular r:id="rId51"/>
    </p:embeddedFont>
    <p:embeddedFont>
      <p:font typeface="Noto Sans Symbols" panose="020B0604020202020204" charset="0"/>
      <p:regular r:id="rId52"/>
      <p:bold r:id="rId53"/>
    </p:embeddedFont>
    <p:embeddedFont>
      <p:font typeface="Nunito" pitchFamily="2" charset="0"/>
      <p:regular r:id="rId54"/>
      <p:bold r:id="rId55"/>
      <p:italic r:id="rId56"/>
      <p:boldItalic r:id="rId57"/>
    </p:embeddedFont>
    <p:embeddedFont>
      <p:font typeface="Tahoma" panose="020B0604030504040204" pitchFamily="34" charset="0"/>
      <p:regular r:id="rId58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htQpaqc1FZsZbuXjB7kJaM3rkj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5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openxmlformats.org/officeDocument/2006/relationships/font" Target="fonts/font26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font" Target="fonts/font24.fntdata"/><Relationship Id="rId58" Type="http://schemas.openxmlformats.org/officeDocument/2006/relationships/font" Target="fonts/font29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openxmlformats.org/officeDocument/2006/relationships/font" Target="fonts/font27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59" Type="http://schemas.openxmlformats.org/officeDocument/2006/relationships/font" Target="fonts/font30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54" Type="http://schemas.openxmlformats.org/officeDocument/2006/relationships/font" Target="fonts/font25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57" Type="http://schemas.openxmlformats.org/officeDocument/2006/relationships/font" Target="fonts/font28.fntdata"/><Relationship Id="rId10" Type="http://schemas.openxmlformats.org/officeDocument/2006/relationships/slide" Target="slides/slide9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font" Target="fonts/font23.fntdata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4df1ad8cb2_0_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g24df1ad8cb2_0_4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g24df1ad8cb2_0_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4df1ad8cb2_0_39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24df1ad8cb2_0_39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24df1ad8cb2_0_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4df1ad8cb2_0_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4df1ad8cb2_0_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24df1ad8cb2_0_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4df1ad8cb2_0_1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4df1ad8cb2_0_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24df1ad8cb2_0_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4df1ad8cb2_0_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24df1ad8cb2_0_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g24df1ad8cb2_0_1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g24df1ad8cb2_0_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4df1ad8cb2_0_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24df1ad8cb2_0_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4df1ad8cb2_0_2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g24df1ad8cb2_0_2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g24df1ad8cb2_0_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4df1ad8cb2_0_2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g24df1ad8cb2_0_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4df1ad8cb2_0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24df1ad8cb2_0_30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g24df1ad8cb2_0_3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g24df1ad8cb2_0_30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24df1ad8cb2_0_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4df1ad8cb2_0_3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24df1ad8cb2_0_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df1ad8cb2_0_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24df1ad8cb2_0_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24df1ad8cb2_0_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ctrTitle"/>
          </p:nvPr>
        </p:nvSpPr>
        <p:spPr>
          <a:xfrm>
            <a:off x="1828800" y="1828800"/>
            <a:ext cx="6934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Context Free Grammars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CFGs &amp; CFLs: Lessons</a:t>
            </a:r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Both examples used a common CFG technique, “wrapping” around a recursive variable.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	 → </a:t>
            </a: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</a:t>
            </a: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			</a:t>
            </a: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 → </a:t>
            </a: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 </a:t>
            </a: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 </a:t>
            </a: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CFGs &amp; CFLs: Example 3</a:t>
            </a:r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2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r>
              <a:rPr lang="en-US" sz="2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2800" b="0" i="0" u="none" baseline="30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2800" b="0" i="0" u="none" baseline="30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lang="en-US" sz="2800" b="0" i="0" u="none" baseline="30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m+n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| m,n≥0}</a:t>
            </a:r>
            <a:endParaRPr/>
          </a:p>
        </p:txBody>
      </p:sp>
      <p:grpSp>
        <p:nvGrpSpPr>
          <p:cNvPr id="133" name="Google Shape;133;p11"/>
          <p:cNvGrpSpPr/>
          <p:nvPr/>
        </p:nvGrpSpPr>
        <p:grpSpPr>
          <a:xfrm>
            <a:off x="3471862" y="2216150"/>
            <a:ext cx="2830512" cy="1136650"/>
            <a:chOff x="2187" y="1396"/>
            <a:chExt cx="1783" cy="716"/>
          </a:xfrm>
        </p:grpSpPr>
        <p:sp>
          <p:nvSpPr>
            <p:cNvPr id="134" name="Google Shape;134;p11"/>
            <p:cNvSpPr txBox="1"/>
            <p:nvPr/>
          </p:nvSpPr>
          <p:spPr>
            <a:xfrm>
              <a:off x="2187" y="1396"/>
              <a:ext cx="342" cy="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5400"/>
                <a:buFont typeface="Comic Sans MS"/>
                <a:buNone/>
              </a:pPr>
              <a:r>
                <a:rPr lang="en-US" sz="5400" b="0" i="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?</a:t>
              </a:r>
              <a:endParaRPr/>
            </a:p>
          </p:txBody>
        </p:sp>
        <p:sp>
          <p:nvSpPr>
            <p:cNvPr id="135" name="Google Shape;135;p11"/>
            <p:cNvSpPr txBox="1"/>
            <p:nvPr/>
          </p:nvSpPr>
          <p:spPr>
            <a:xfrm>
              <a:off x="3696" y="1536"/>
              <a:ext cx="274" cy="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66FF"/>
                </a:buClr>
                <a:buSzPts val="5400"/>
                <a:buFont typeface="Garamond"/>
                <a:buNone/>
              </a:pPr>
              <a:r>
                <a:rPr lang="en-US" sz="5400" b="0" i="0" u="none">
                  <a:solidFill>
                    <a:srgbClr val="FF66FF"/>
                  </a:solidFill>
                  <a:latin typeface="Garamond"/>
                  <a:ea typeface="Garamond"/>
                  <a:cs typeface="Garamond"/>
                  <a:sym typeface="Garamond"/>
                </a:rPr>
                <a:t>?</a:t>
              </a:r>
              <a:endParaRPr/>
            </a:p>
          </p:txBody>
        </p:sp>
      </p:grpSp>
      <p:sp>
        <p:nvSpPr>
          <p:cNvPr id="136" name="Google Shape;136;p11"/>
          <p:cNvSpPr txBox="1"/>
          <p:nvPr/>
        </p:nvSpPr>
        <p:spPr>
          <a:xfrm>
            <a:off x="2173287" y="3581400"/>
            <a:ext cx="4795837" cy="204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Rewrite as {</a:t>
            </a: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2400" b="0" i="0" u="none" baseline="30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2400" b="0" i="0" u="none" baseline="30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lang="en-US" sz="2400" b="0" i="0" u="none" baseline="30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lang="en-US" sz="2400" b="0" i="0" u="none" baseline="30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| m,n≥0}: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→ S’ | </a:t>
            </a:r>
            <a:r>
              <a:rPr lang="en-US" sz="2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</a:t>
            </a:r>
            <a:r>
              <a:rPr lang="en-US" sz="2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S’ → </a:t>
            </a:r>
            <a:r>
              <a:rPr lang="en-US" sz="28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| </a:t>
            </a:r>
            <a:r>
              <a:rPr lang="en-US" sz="2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S’ </a:t>
            </a:r>
            <a:r>
              <a:rPr lang="en-US" sz="2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CFGs &amp; CFLs: Non-Example</a:t>
            </a:r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3200" b="0" i="0" u="none" baseline="30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3200" b="0" i="0" u="none" baseline="30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lang="en-US" sz="3200" b="0" i="0" u="none" baseline="30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| n≥0}</a:t>
            </a:r>
            <a:endParaRPr/>
          </a:p>
          <a:p>
            <a:pPr marL="342900" marR="0" lvl="0" indent="-3429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32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Can’t be done; CFL pumping lemma later.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Intuition: Can count to n, then can count down from n, but forgetting n.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I.e., a stack as a counter.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Will see this when using a machine corresponding to CFGs.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7086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Parse Tree</a:t>
            </a:r>
            <a:endParaRPr/>
          </a:p>
        </p:txBody>
      </p:sp>
      <p:sp>
        <p:nvSpPr>
          <p:cNvPr id="148" name="Google Shape;148;p13"/>
          <p:cNvSpPr txBox="1"/>
          <p:nvPr/>
        </p:nvSpPr>
        <p:spPr>
          <a:xfrm>
            <a:off x="762000" y="1908175"/>
            <a:ext cx="8016875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parse tree of a derivation is a tree in which: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internal node is labeled with a nonterminal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rule A 🡪 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occurs in the derivation then A is a parent node of nodes labeled 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A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pSp>
        <p:nvGrpSpPr>
          <p:cNvPr id="149" name="Google Shape;149;p13"/>
          <p:cNvGrpSpPr/>
          <p:nvPr/>
        </p:nvGrpSpPr>
        <p:grpSpPr>
          <a:xfrm>
            <a:off x="3033712" y="4038600"/>
            <a:ext cx="2071687" cy="2574925"/>
            <a:chOff x="1815" y="1968"/>
            <a:chExt cx="1305" cy="1868"/>
          </a:xfrm>
        </p:grpSpPr>
        <p:sp>
          <p:nvSpPr>
            <p:cNvPr id="150" name="Google Shape;150;p13"/>
            <p:cNvSpPr txBox="1"/>
            <p:nvPr/>
          </p:nvSpPr>
          <p:spPr>
            <a:xfrm>
              <a:off x="2198" y="1968"/>
              <a:ext cx="223" cy="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cxnSp>
          <p:nvCxnSpPr>
            <p:cNvPr id="151" name="Google Shape;151;p13"/>
            <p:cNvCxnSpPr/>
            <p:nvPr/>
          </p:nvCxnSpPr>
          <p:spPr>
            <a:xfrm flipH="1">
              <a:off x="1920" y="2182"/>
              <a:ext cx="297" cy="21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52" name="Google Shape;152;p13"/>
            <p:cNvSpPr txBox="1"/>
            <p:nvPr/>
          </p:nvSpPr>
          <p:spPr>
            <a:xfrm>
              <a:off x="1815" y="2304"/>
              <a:ext cx="201" cy="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cxnSp>
          <p:nvCxnSpPr>
            <p:cNvPr id="153" name="Google Shape;153;p13"/>
            <p:cNvCxnSpPr/>
            <p:nvPr/>
          </p:nvCxnSpPr>
          <p:spPr>
            <a:xfrm>
              <a:off x="2304" y="2208"/>
              <a:ext cx="0" cy="24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54" name="Google Shape;154;p13"/>
            <p:cNvSpPr txBox="1"/>
            <p:nvPr/>
          </p:nvSpPr>
          <p:spPr>
            <a:xfrm>
              <a:off x="2208" y="2400"/>
              <a:ext cx="223" cy="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cxnSp>
          <p:nvCxnSpPr>
            <p:cNvPr id="155" name="Google Shape;155;p13"/>
            <p:cNvCxnSpPr/>
            <p:nvPr/>
          </p:nvCxnSpPr>
          <p:spPr>
            <a:xfrm>
              <a:off x="2304" y="2640"/>
              <a:ext cx="0" cy="24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56" name="Google Shape;156;p13"/>
            <p:cNvSpPr txBox="1"/>
            <p:nvPr/>
          </p:nvSpPr>
          <p:spPr>
            <a:xfrm>
              <a:off x="2208" y="2785"/>
              <a:ext cx="201" cy="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cxnSp>
          <p:nvCxnSpPr>
            <p:cNvPr id="157" name="Google Shape;157;p13"/>
            <p:cNvCxnSpPr/>
            <p:nvPr/>
          </p:nvCxnSpPr>
          <p:spPr>
            <a:xfrm>
              <a:off x="2400" y="2640"/>
              <a:ext cx="24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58" name="Google Shape;158;p13"/>
            <p:cNvSpPr txBox="1"/>
            <p:nvPr/>
          </p:nvSpPr>
          <p:spPr>
            <a:xfrm>
              <a:off x="2513" y="2736"/>
              <a:ext cx="223" cy="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cxnSp>
          <p:nvCxnSpPr>
            <p:cNvPr id="159" name="Google Shape;159;p13"/>
            <p:cNvCxnSpPr/>
            <p:nvPr/>
          </p:nvCxnSpPr>
          <p:spPr>
            <a:xfrm>
              <a:off x="2640" y="2976"/>
              <a:ext cx="0" cy="24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60" name="Google Shape;160;p13"/>
            <p:cNvSpPr txBox="1"/>
            <p:nvPr/>
          </p:nvSpPr>
          <p:spPr>
            <a:xfrm>
              <a:off x="2544" y="3168"/>
              <a:ext cx="223" cy="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cxnSp>
          <p:nvCxnSpPr>
            <p:cNvPr id="161" name="Google Shape;161;p13"/>
            <p:cNvCxnSpPr/>
            <p:nvPr/>
          </p:nvCxnSpPr>
          <p:spPr>
            <a:xfrm>
              <a:off x="2640" y="3408"/>
              <a:ext cx="0" cy="19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62" name="Google Shape;162;p13"/>
            <p:cNvSpPr txBox="1"/>
            <p:nvPr/>
          </p:nvSpPr>
          <p:spPr>
            <a:xfrm>
              <a:off x="2544" y="3504"/>
              <a:ext cx="201" cy="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cxnSp>
          <p:nvCxnSpPr>
            <p:cNvPr id="163" name="Google Shape;163;p13"/>
            <p:cNvCxnSpPr/>
            <p:nvPr/>
          </p:nvCxnSpPr>
          <p:spPr>
            <a:xfrm>
              <a:off x="2688" y="2928"/>
              <a:ext cx="24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64" name="Google Shape;164;p13"/>
            <p:cNvSpPr txBox="1"/>
            <p:nvPr/>
          </p:nvSpPr>
          <p:spPr>
            <a:xfrm>
              <a:off x="2908" y="2976"/>
              <a:ext cx="212" cy="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Parse Trees</a:t>
            </a:r>
            <a:endParaRPr/>
          </a:p>
        </p:txBody>
      </p:sp>
      <p:sp>
        <p:nvSpPr>
          <p:cNvPr id="170" name="Google Shape;170;p14"/>
          <p:cNvSpPr txBox="1"/>
          <p:nvPr/>
        </p:nvSpPr>
        <p:spPr>
          <a:xfrm>
            <a:off x="3124200" y="1905000"/>
            <a:ext cx="5776912" cy="97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Sample derivations:</a:t>
            </a:r>
            <a:endParaRPr/>
          </a:p>
          <a:p>
            <a:pPr marL="457200" marR="0" lvl="1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⇒ AB ⇒ AAB ⇒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 ⇒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aa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 ⇒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aab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 ⇒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aabb</a:t>
            </a:r>
            <a:endParaRPr/>
          </a:p>
          <a:p>
            <a:pPr marL="457200" marR="0" lvl="1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⇒ AB ⇒ A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 ⇒ A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bb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⇒ AA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bb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⇒ A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abb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⇒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aabb</a:t>
            </a:r>
            <a:endParaRPr/>
          </a:p>
        </p:txBody>
      </p:sp>
      <p:sp>
        <p:nvSpPr>
          <p:cNvPr id="171" name="Google Shape;171;p14"/>
          <p:cNvSpPr txBox="1"/>
          <p:nvPr/>
        </p:nvSpPr>
        <p:spPr>
          <a:xfrm>
            <a:off x="381000" y="1981200"/>
            <a:ext cx="2582862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 </a:t>
            </a: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 | A B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 </a:t>
            </a: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| </a:t>
            </a:r>
            <a:r>
              <a:rPr lang="en-US" sz="1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| A </a:t>
            </a:r>
            <a:r>
              <a:rPr lang="en-US" sz="1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| A A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  </a:t>
            </a: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| </a:t>
            </a:r>
            <a:r>
              <a:rPr lang="en-US" sz="1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| B </a:t>
            </a:r>
            <a:r>
              <a:rPr lang="en-US" sz="1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| </a:t>
            </a:r>
            <a:r>
              <a:rPr lang="en-US" sz="1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</a:t>
            </a:r>
            <a:endParaRPr/>
          </a:p>
        </p:txBody>
      </p:sp>
      <p:sp>
        <p:nvSpPr>
          <p:cNvPr id="172" name="Google Shape;172;p14"/>
          <p:cNvSpPr txBox="1"/>
          <p:nvPr/>
        </p:nvSpPr>
        <p:spPr>
          <a:xfrm>
            <a:off x="381000" y="2986087"/>
            <a:ext cx="7858125" cy="97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two derivations use same productions, but in different orders.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ordering difference is often uninteresting.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Derivation trees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give way to abstract away ordering differences.</a:t>
            </a:r>
            <a:endParaRPr/>
          </a:p>
        </p:txBody>
      </p:sp>
      <p:grpSp>
        <p:nvGrpSpPr>
          <p:cNvPr id="173" name="Google Shape;173;p14"/>
          <p:cNvGrpSpPr/>
          <p:nvPr/>
        </p:nvGrpSpPr>
        <p:grpSpPr>
          <a:xfrm>
            <a:off x="2895600" y="4205287"/>
            <a:ext cx="4973637" cy="2390775"/>
            <a:chOff x="1824" y="2544"/>
            <a:chExt cx="3133" cy="1702"/>
          </a:xfrm>
        </p:grpSpPr>
        <p:sp>
          <p:nvSpPr>
            <p:cNvPr id="174" name="Google Shape;174;p14"/>
            <p:cNvSpPr txBox="1"/>
            <p:nvPr/>
          </p:nvSpPr>
          <p:spPr>
            <a:xfrm>
              <a:off x="1824" y="2544"/>
              <a:ext cx="1638" cy="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Root label = start node.</a:t>
              </a:r>
              <a:endParaRPr/>
            </a:p>
          </p:txBody>
        </p:sp>
        <p:sp>
          <p:nvSpPr>
            <p:cNvPr id="175" name="Google Shape;175;p14"/>
            <p:cNvSpPr txBox="1"/>
            <p:nvPr/>
          </p:nvSpPr>
          <p:spPr>
            <a:xfrm>
              <a:off x="1824" y="2908"/>
              <a:ext cx="1996" cy="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Each interior label = variable.</a:t>
              </a:r>
              <a:endParaRPr/>
            </a:p>
          </p:txBody>
        </p:sp>
        <p:sp>
          <p:nvSpPr>
            <p:cNvPr id="176" name="Google Shape;176;p14"/>
            <p:cNvSpPr txBox="1"/>
            <p:nvPr/>
          </p:nvSpPr>
          <p:spPr>
            <a:xfrm>
              <a:off x="1824" y="3272"/>
              <a:ext cx="2924" cy="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Each parent/child relation = derivation step.</a:t>
              </a:r>
              <a:endParaRPr/>
            </a:p>
          </p:txBody>
        </p:sp>
        <p:sp>
          <p:nvSpPr>
            <p:cNvPr id="177" name="Google Shape;177;p14"/>
            <p:cNvSpPr txBox="1"/>
            <p:nvPr/>
          </p:nvSpPr>
          <p:spPr>
            <a:xfrm>
              <a:off x="1824" y="3636"/>
              <a:ext cx="2079" cy="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Each leaf label = terminal or </a:t>
              </a:r>
              <a:r>
                <a:rPr lang="en-US" sz="1800" b="0" i="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ε</a:t>
              </a:r>
              <a:r>
                <a:rPr lang="en-US"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.</a:t>
              </a:r>
              <a:endParaRPr/>
            </a:p>
          </p:txBody>
        </p:sp>
        <p:sp>
          <p:nvSpPr>
            <p:cNvPr id="178" name="Google Shape;178;p14"/>
            <p:cNvSpPr txBox="1"/>
            <p:nvPr/>
          </p:nvSpPr>
          <p:spPr>
            <a:xfrm>
              <a:off x="1824" y="3985"/>
              <a:ext cx="3133" cy="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All leaf labels together = derived string = </a:t>
              </a:r>
              <a:r>
                <a:rPr lang="en-US" sz="1800" b="0" i="1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yield</a:t>
              </a:r>
              <a:r>
                <a:rPr lang="en-US"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.</a:t>
              </a:r>
              <a:endParaRPr/>
            </a:p>
          </p:txBody>
        </p:sp>
      </p:grpSp>
      <p:grpSp>
        <p:nvGrpSpPr>
          <p:cNvPr id="179" name="Google Shape;179;p14"/>
          <p:cNvGrpSpPr/>
          <p:nvPr/>
        </p:nvGrpSpPr>
        <p:grpSpPr>
          <a:xfrm>
            <a:off x="990600" y="4129087"/>
            <a:ext cx="1260475" cy="2225675"/>
            <a:chOff x="575" y="1872"/>
            <a:chExt cx="794" cy="1402"/>
          </a:xfrm>
        </p:grpSpPr>
        <p:sp>
          <p:nvSpPr>
            <p:cNvPr id="180" name="Google Shape;180;p14"/>
            <p:cNvSpPr txBox="1"/>
            <p:nvPr/>
          </p:nvSpPr>
          <p:spPr>
            <a:xfrm>
              <a:off x="864" y="1872"/>
              <a:ext cx="205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</a:t>
              </a:r>
              <a:endParaRPr/>
            </a:p>
          </p:txBody>
        </p:sp>
        <p:sp>
          <p:nvSpPr>
            <p:cNvPr id="181" name="Google Shape;181;p14"/>
            <p:cNvSpPr txBox="1"/>
            <p:nvPr/>
          </p:nvSpPr>
          <p:spPr>
            <a:xfrm>
              <a:off x="672" y="2256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182" name="Google Shape;182;p14"/>
            <p:cNvSpPr txBox="1"/>
            <p:nvPr/>
          </p:nvSpPr>
          <p:spPr>
            <a:xfrm>
              <a:off x="1056" y="2256"/>
              <a:ext cx="210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183" name="Google Shape;183;p14"/>
            <p:cNvSpPr txBox="1"/>
            <p:nvPr/>
          </p:nvSpPr>
          <p:spPr>
            <a:xfrm>
              <a:off x="768" y="2640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184" name="Google Shape;184;p14"/>
            <p:cNvSpPr txBox="1"/>
            <p:nvPr/>
          </p:nvSpPr>
          <p:spPr>
            <a:xfrm>
              <a:off x="576" y="2640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185" name="Google Shape;185;p14"/>
            <p:cNvSpPr txBox="1"/>
            <p:nvPr/>
          </p:nvSpPr>
          <p:spPr>
            <a:xfrm>
              <a:off x="1152" y="2640"/>
              <a:ext cx="210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186" name="Google Shape;186;p14"/>
            <p:cNvSpPr txBox="1"/>
            <p:nvPr/>
          </p:nvSpPr>
          <p:spPr>
            <a:xfrm>
              <a:off x="961" y="2640"/>
              <a:ext cx="217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187" name="Google Shape;187;p14"/>
            <p:cNvSpPr txBox="1"/>
            <p:nvPr/>
          </p:nvSpPr>
          <p:spPr>
            <a:xfrm>
              <a:off x="575" y="3024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188" name="Google Shape;188;p14"/>
            <p:cNvSpPr txBox="1"/>
            <p:nvPr/>
          </p:nvSpPr>
          <p:spPr>
            <a:xfrm>
              <a:off x="767" y="3024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189" name="Google Shape;189;p14"/>
            <p:cNvSpPr txBox="1"/>
            <p:nvPr/>
          </p:nvSpPr>
          <p:spPr>
            <a:xfrm>
              <a:off x="1152" y="3024"/>
              <a:ext cx="217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cxnSp>
          <p:nvCxnSpPr>
            <p:cNvPr id="190" name="Google Shape;190;p14"/>
            <p:cNvCxnSpPr/>
            <p:nvPr/>
          </p:nvCxnSpPr>
          <p:spPr>
            <a:xfrm>
              <a:off x="672" y="2880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1" name="Google Shape;191;p14"/>
            <p:cNvCxnSpPr/>
            <p:nvPr/>
          </p:nvCxnSpPr>
          <p:spPr>
            <a:xfrm>
              <a:off x="864" y="2880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2" name="Google Shape;192;p14"/>
            <p:cNvCxnSpPr/>
            <p:nvPr/>
          </p:nvCxnSpPr>
          <p:spPr>
            <a:xfrm>
              <a:off x="1248" y="2880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3" name="Google Shape;193;p14"/>
            <p:cNvCxnSpPr/>
            <p:nvPr/>
          </p:nvCxnSpPr>
          <p:spPr>
            <a:xfrm>
              <a:off x="768" y="2496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4" name="Google Shape;194;p14"/>
            <p:cNvCxnSpPr/>
            <p:nvPr/>
          </p:nvCxnSpPr>
          <p:spPr>
            <a:xfrm flipH="1">
              <a:off x="672" y="2496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5" name="Google Shape;195;p14"/>
            <p:cNvCxnSpPr/>
            <p:nvPr/>
          </p:nvCxnSpPr>
          <p:spPr>
            <a:xfrm>
              <a:off x="1152" y="2496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6" name="Google Shape;196;p14"/>
            <p:cNvCxnSpPr/>
            <p:nvPr/>
          </p:nvCxnSpPr>
          <p:spPr>
            <a:xfrm flipH="1">
              <a:off x="1056" y="2496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7" name="Google Shape;197;p14"/>
            <p:cNvCxnSpPr/>
            <p:nvPr/>
          </p:nvCxnSpPr>
          <p:spPr>
            <a:xfrm flipH="1">
              <a:off x="768" y="2112"/>
              <a:ext cx="192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8" name="Google Shape;198;p14"/>
            <p:cNvCxnSpPr/>
            <p:nvPr/>
          </p:nvCxnSpPr>
          <p:spPr>
            <a:xfrm>
              <a:off x="960" y="2112"/>
              <a:ext cx="192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>
            <a:spLocks noGrp="1"/>
          </p:cNvSpPr>
          <p:nvPr>
            <p:ph type="title"/>
          </p:nvPr>
        </p:nvSpPr>
        <p:spPr>
          <a:xfrm>
            <a:off x="1219200" y="762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Leftmost, Rightmost Derivations</a:t>
            </a:r>
            <a:endParaRPr/>
          </a:p>
        </p:txBody>
      </p:sp>
      <p:sp>
        <p:nvSpPr>
          <p:cNvPr id="204" name="Google Shape;204;p15"/>
          <p:cNvSpPr txBox="1"/>
          <p:nvPr/>
        </p:nvSpPr>
        <p:spPr>
          <a:xfrm>
            <a:off x="974725" y="2435225"/>
            <a:ext cx="7864475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left-most derivation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sentential form is one in which rules transforming the left-most nonterminal are always applied</a:t>
            </a:r>
            <a:endParaRPr/>
          </a:p>
        </p:txBody>
      </p:sp>
      <p:sp>
        <p:nvSpPr>
          <p:cNvPr id="205" name="Google Shape;205;p15"/>
          <p:cNvSpPr txBox="1"/>
          <p:nvPr/>
        </p:nvSpPr>
        <p:spPr>
          <a:xfrm>
            <a:off x="974725" y="4070350"/>
            <a:ext cx="7864475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right-most derivation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sentential form is one in which rules transforming the right-most nonterminal are always applied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Leftmost &amp; Rightmost Derivations</a:t>
            </a:r>
            <a:endParaRPr/>
          </a:p>
        </p:txBody>
      </p:sp>
      <p:sp>
        <p:nvSpPr>
          <p:cNvPr id="211" name="Google Shape;211;p16"/>
          <p:cNvSpPr txBox="1"/>
          <p:nvPr/>
        </p:nvSpPr>
        <p:spPr>
          <a:xfrm>
            <a:off x="3200400" y="2303462"/>
            <a:ext cx="5776912" cy="97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Sample derivations:</a:t>
            </a:r>
            <a:endParaRPr/>
          </a:p>
          <a:p>
            <a:pPr marL="457200" marR="0" lvl="1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⇒ AB ⇒ AAB ⇒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 ⇒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aa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 ⇒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aab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 ⇒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aabb</a:t>
            </a:r>
            <a:endParaRPr/>
          </a:p>
          <a:p>
            <a:pPr marL="457200" marR="0" lvl="1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⇒ AB ⇒ A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 ⇒ A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bb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⇒ AA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bb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⇒ A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abb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⇒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aabb</a:t>
            </a:r>
            <a:endParaRPr/>
          </a:p>
        </p:txBody>
      </p:sp>
      <p:sp>
        <p:nvSpPr>
          <p:cNvPr id="212" name="Google Shape;212;p16"/>
          <p:cNvSpPr txBox="1"/>
          <p:nvPr/>
        </p:nvSpPr>
        <p:spPr>
          <a:xfrm>
            <a:off x="381000" y="2303462"/>
            <a:ext cx="2582862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 </a:t>
            </a: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 | A B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 </a:t>
            </a: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| </a:t>
            </a:r>
            <a:r>
              <a:rPr lang="en-US" sz="1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| A </a:t>
            </a:r>
            <a:r>
              <a:rPr lang="en-US" sz="1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| A A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  </a:t>
            </a: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→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| </a:t>
            </a:r>
            <a:r>
              <a:rPr lang="en-US" sz="1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| B </a:t>
            </a:r>
            <a:r>
              <a:rPr lang="en-US" sz="1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| </a:t>
            </a:r>
            <a:r>
              <a:rPr lang="en-US" sz="1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</a:t>
            </a:r>
            <a:endParaRPr/>
          </a:p>
        </p:txBody>
      </p:sp>
      <p:grpSp>
        <p:nvGrpSpPr>
          <p:cNvPr id="213" name="Google Shape;213;p16"/>
          <p:cNvGrpSpPr/>
          <p:nvPr/>
        </p:nvGrpSpPr>
        <p:grpSpPr>
          <a:xfrm>
            <a:off x="990600" y="3962400"/>
            <a:ext cx="1260475" cy="2225675"/>
            <a:chOff x="575" y="1872"/>
            <a:chExt cx="794" cy="1402"/>
          </a:xfrm>
        </p:grpSpPr>
        <p:sp>
          <p:nvSpPr>
            <p:cNvPr id="214" name="Google Shape;214;p16"/>
            <p:cNvSpPr txBox="1"/>
            <p:nvPr/>
          </p:nvSpPr>
          <p:spPr>
            <a:xfrm>
              <a:off x="864" y="1872"/>
              <a:ext cx="205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</a:t>
              </a:r>
              <a:endParaRPr/>
            </a:p>
          </p:txBody>
        </p:sp>
        <p:sp>
          <p:nvSpPr>
            <p:cNvPr id="215" name="Google Shape;215;p16"/>
            <p:cNvSpPr txBox="1"/>
            <p:nvPr/>
          </p:nvSpPr>
          <p:spPr>
            <a:xfrm>
              <a:off x="672" y="2256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216" name="Google Shape;216;p16"/>
            <p:cNvSpPr txBox="1"/>
            <p:nvPr/>
          </p:nvSpPr>
          <p:spPr>
            <a:xfrm>
              <a:off x="1056" y="2256"/>
              <a:ext cx="210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217" name="Google Shape;217;p16"/>
            <p:cNvSpPr txBox="1"/>
            <p:nvPr/>
          </p:nvSpPr>
          <p:spPr>
            <a:xfrm>
              <a:off x="768" y="2640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218" name="Google Shape;218;p16"/>
            <p:cNvSpPr txBox="1"/>
            <p:nvPr/>
          </p:nvSpPr>
          <p:spPr>
            <a:xfrm>
              <a:off x="576" y="2640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219" name="Google Shape;219;p16"/>
            <p:cNvSpPr txBox="1"/>
            <p:nvPr/>
          </p:nvSpPr>
          <p:spPr>
            <a:xfrm>
              <a:off x="1152" y="2640"/>
              <a:ext cx="210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220" name="Google Shape;220;p16"/>
            <p:cNvSpPr txBox="1"/>
            <p:nvPr/>
          </p:nvSpPr>
          <p:spPr>
            <a:xfrm>
              <a:off x="961" y="2640"/>
              <a:ext cx="217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221" name="Google Shape;221;p16"/>
            <p:cNvSpPr txBox="1"/>
            <p:nvPr/>
          </p:nvSpPr>
          <p:spPr>
            <a:xfrm>
              <a:off x="575" y="3024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222" name="Google Shape;222;p16"/>
            <p:cNvSpPr txBox="1"/>
            <p:nvPr/>
          </p:nvSpPr>
          <p:spPr>
            <a:xfrm>
              <a:off x="767" y="3024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223" name="Google Shape;223;p16"/>
            <p:cNvSpPr txBox="1"/>
            <p:nvPr/>
          </p:nvSpPr>
          <p:spPr>
            <a:xfrm>
              <a:off x="1152" y="3024"/>
              <a:ext cx="217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cxnSp>
          <p:nvCxnSpPr>
            <p:cNvPr id="224" name="Google Shape;224;p16"/>
            <p:cNvCxnSpPr/>
            <p:nvPr/>
          </p:nvCxnSpPr>
          <p:spPr>
            <a:xfrm>
              <a:off x="672" y="2880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5" name="Google Shape;225;p16"/>
            <p:cNvCxnSpPr/>
            <p:nvPr/>
          </p:nvCxnSpPr>
          <p:spPr>
            <a:xfrm>
              <a:off x="864" y="2880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6" name="Google Shape;226;p16"/>
            <p:cNvCxnSpPr/>
            <p:nvPr/>
          </p:nvCxnSpPr>
          <p:spPr>
            <a:xfrm>
              <a:off x="1248" y="2880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7" name="Google Shape;227;p16"/>
            <p:cNvCxnSpPr/>
            <p:nvPr/>
          </p:nvCxnSpPr>
          <p:spPr>
            <a:xfrm>
              <a:off x="768" y="2496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8" name="Google Shape;228;p16"/>
            <p:cNvCxnSpPr/>
            <p:nvPr/>
          </p:nvCxnSpPr>
          <p:spPr>
            <a:xfrm flipH="1">
              <a:off x="672" y="2496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9" name="Google Shape;229;p16"/>
            <p:cNvCxnSpPr/>
            <p:nvPr/>
          </p:nvCxnSpPr>
          <p:spPr>
            <a:xfrm>
              <a:off x="1152" y="2496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0" name="Google Shape;230;p16"/>
            <p:cNvCxnSpPr/>
            <p:nvPr/>
          </p:nvCxnSpPr>
          <p:spPr>
            <a:xfrm flipH="1">
              <a:off x="1056" y="2496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1" name="Google Shape;231;p16"/>
            <p:cNvCxnSpPr/>
            <p:nvPr/>
          </p:nvCxnSpPr>
          <p:spPr>
            <a:xfrm flipH="1">
              <a:off x="768" y="2112"/>
              <a:ext cx="192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2" name="Google Shape;232;p16"/>
            <p:cNvCxnSpPr/>
            <p:nvPr/>
          </p:nvCxnSpPr>
          <p:spPr>
            <a:xfrm>
              <a:off x="960" y="2112"/>
              <a:ext cx="192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33" name="Google Shape;233;p16"/>
          <p:cNvSpPr txBox="1"/>
          <p:nvPr/>
        </p:nvSpPr>
        <p:spPr>
          <a:xfrm>
            <a:off x="4191000" y="4038600"/>
            <a:ext cx="3992562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two derivations are special.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000" b="0" i="0" u="none" baseline="30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derivation is </a:t>
            </a:r>
            <a:r>
              <a:rPr lang="en-US" sz="20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leftmost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Always picks leftmost variable.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000" b="0" i="0" u="none" baseline="30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nd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derivation is </a:t>
            </a:r>
            <a:r>
              <a:rPr lang="en-US" sz="20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rightmost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Always picks rightmost variable.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Left / Rightmost Derivations</a:t>
            </a:r>
            <a:endParaRPr/>
          </a:p>
        </p:txBody>
      </p:sp>
      <p:sp>
        <p:nvSpPr>
          <p:cNvPr id="239" name="Google Shape;239;p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proofs…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Restrict attention to left- or rightmost derivations.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parsing algorithms…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Restrict attention to left- or rightmost derivations.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recursive descent uses leftmost;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yacc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uses rightmost.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Derivation Trees</a:t>
            </a:r>
            <a:endParaRPr/>
          </a:p>
        </p:txBody>
      </p:sp>
      <p:sp>
        <p:nvSpPr>
          <p:cNvPr id="245" name="Google Shape;245;p18"/>
          <p:cNvSpPr txBox="1"/>
          <p:nvPr/>
        </p:nvSpPr>
        <p:spPr>
          <a:xfrm>
            <a:off x="7164387" y="4267200"/>
            <a:ext cx="1590675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Infinitely many others possible.</a:t>
            </a:r>
            <a:endParaRPr/>
          </a:p>
        </p:txBody>
      </p:sp>
      <p:grpSp>
        <p:nvGrpSpPr>
          <p:cNvPr id="246" name="Google Shape;246;p18"/>
          <p:cNvGrpSpPr/>
          <p:nvPr/>
        </p:nvGrpSpPr>
        <p:grpSpPr>
          <a:xfrm>
            <a:off x="2895600" y="3352800"/>
            <a:ext cx="1565275" cy="2835275"/>
            <a:chOff x="1823" y="1872"/>
            <a:chExt cx="986" cy="1786"/>
          </a:xfrm>
        </p:grpSpPr>
        <p:sp>
          <p:nvSpPr>
            <p:cNvPr id="247" name="Google Shape;247;p18"/>
            <p:cNvSpPr txBox="1"/>
            <p:nvPr/>
          </p:nvSpPr>
          <p:spPr>
            <a:xfrm>
              <a:off x="2304" y="1872"/>
              <a:ext cx="205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</a:t>
              </a:r>
              <a:endParaRPr/>
            </a:p>
          </p:txBody>
        </p:sp>
        <p:sp>
          <p:nvSpPr>
            <p:cNvPr id="248" name="Google Shape;248;p18"/>
            <p:cNvSpPr txBox="1"/>
            <p:nvPr/>
          </p:nvSpPr>
          <p:spPr>
            <a:xfrm>
              <a:off x="2016" y="2256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249" name="Google Shape;249;p18"/>
            <p:cNvSpPr txBox="1"/>
            <p:nvPr/>
          </p:nvSpPr>
          <p:spPr>
            <a:xfrm>
              <a:off x="2592" y="2256"/>
              <a:ext cx="210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250" name="Google Shape;250;p18"/>
            <p:cNvSpPr txBox="1"/>
            <p:nvPr/>
          </p:nvSpPr>
          <p:spPr>
            <a:xfrm>
              <a:off x="2207" y="2640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251" name="Google Shape;251;p18"/>
            <p:cNvSpPr txBox="1"/>
            <p:nvPr/>
          </p:nvSpPr>
          <p:spPr>
            <a:xfrm>
              <a:off x="1823" y="2640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252" name="Google Shape;252;p18"/>
            <p:cNvSpPr txBox="1"/>
            <p:nvPr/>
          </p:nvSpPr>
          <p:spPr>
            <a:xfrm>
              <a:off x="2592" y="2640"/>
              <a:ext cx="217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253" name="Google Shape;253;p18"/>
            <p:cNvSpPr txBox="1"/>
            <p:nvPr/>
          </p:nvSpPr>
          <p:spPr>
            <a:xfrm>
              <a:off x="1823" y="3024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254" name="Google Shape;254;p18"/>
            <p:cNvSpPr txBox="1"/>
            <p:nvPr/>
          </p:nvSpPr>
          <p:spPr>
            <a:xfrm>
              <a:off x="2112" y="3408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255" name="Google Shape;255;p18"/>
            <p:cNvSpPr txBox="1"/>
            <p:nvPr/>
          </p:nvSpPr>
          <p:spPr>
            <a:xfrm>
              <a:off x="2304" y="3024"/>
              <a:ext cx="217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cxnSp>
          <p:nvCxnSpPr>
            <p:cNvPr id="256" name="Google Shape;256;p18"/>
            <p:cNvCxnSpPr/>
            <p:nvPr/>
          </p:nvCxnSpPr>
          <p:spPr>
            <a:xfrm flipH="1">
              <a:off x="2112" y="2112"/>
              <a:ext cx="288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7" name="Google Shape;257;p18"/>
            <p:cNvCxnSpPr/>
            <p:nvPr/>
          </p:nvCxnSpPr>
          <p:spPr>
            <a:xfrm>
              <a:off x="2400" y="2112"/>
              <a:ext cx="288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8" name="Google Shape;258;p18"/>
            <p:cNvCxnSpPr/>
            <p:nvPr/>
          </p:nvCxnSpPr>
          <p:spPr>
            <a:xfrm flipH="1">
              <a:off x="1920" y="2496"/>
              <a:ext cx="192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9" name="Google Shape;259;p18"/>
            <p:cNvCxnSpPr/>
            <p:nvPr/>
          </p:nvCxnSpPr>
          <p:spPr>
            <a:xfrm>
              <a:off x="2112" y="2496"/>
              <a:ext cx="192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0" name="Google Shape;260;p18"/>
            <p:cNvCxnSpPr/>
            <p:nvPr/>
          </p:nvCxnSpPr>
          <p:spPr>
            <a:xfrm>
              <a:off x="2688" y="2496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1" name="Google Shape;261;p18"/>
            <p:cNvCxnSpPr/>
            <p:nvPr/>
          </p:nvCxnSpPr>
          <p:spPr>
            <a:xfrm>
              <a:off x="1920" y="2880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2" name="Google Shape;262;p18"/>
            <p:cNvCxnSpPr/>
            <p:nvPr/>
          </p:nvCxnSpPr>
          <p:spPr>
            <a:xfrm>
              <a:off x="2208" y="3264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63" name="Google Shape;263;p18"/>
            <p:cNvSpPr txBox="1"/>
            <p:nvPr/>
          </p:nvSpPr>
          <p:spPr>
            <a:xfrm>
              <a:off x="2110" y="3024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cxnSp>
          <p:nvCxnSpPr>
            <p:cNvPr id="264" name="Google Shape;264;p18"/>
            <p:cNvCxnSpPr/>
            <p:nvPr/>
          </p:nvCxnSpPr>
          <p:spPr>
            <a:xfrm>
              <a:off x="2304" y="2880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5" name="Google Shape;265;p18"/>
            <p:cNvCxnSpPr/>
            <p:nvPr/>
          </p:nvCxnSpPr>
          <p:spPr>
            <a:xfrm flipH="1">
              <a:off x="2208" y="2880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266" name="Google Shape;266;p18"/>
          <p:cNvGrpSpPr/>
          <p:nvPr/>
        </p:nvGrpSpPr>
        <p:grpSpPr>
          <a:xfrm>
            <a:off x="5181600" y="3124200"/>
            <a:ext cx="1717675" cy="3444875"/>
            <a:chOff x="3263" y="1872"/>
            <a:chExt cx="1082" cy="2170"/>
          </a:xfrm>
        </p:grpSpPr>
        <p:sp>
          <p:nvSpPr>
            <p:cNvPr id="267" name="Google Shape;267;p18"/>
            <p:cNvSpPr txBox="1"/>
            <p:nvPr/>
          </p:nvSpPr>
          <p:spPr>
            <a:xfrm>
              <a:off x="3648" y="1872"/>
              <a:ext cx="205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</a:t>
              </a:r>
              <a:endParaRPr/>
            </a:p>
          </p:txBody>
        </p:sp>
        <p:cxnSp>
          <p:nvCxnSpPr>
            <p:cNvPr id="268" name="Google Shape;268;p18"/>
            <p:cNvCxnSpPr/>
            <p:nvPr/>
          </p:nvCxnSpPr>
          <p:spPr>
            <a:xfrm>
              <a:off x="3744" y="2112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69" name="Google Shape;269;p18"/>
            <p:cNvSpPr txBox="1"/>
            <p:nvPr/>
          </p:nvSpPr>
          <p:spPr>
            <a:xfrm>
              <a:off x="3648" y="2256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cxnSp>
          <p:nvCxnSpPr>
            <p:cNvPr id="270" name="Google Shape;270;p18"/>
            <p:cNvCxnSpPr/>
            <p:nvPr/>
          </p:nvCxnSpPr>
          <p:spPr>
            <a:xfrm flipH="1">
              <a:off x="3456" y="2496"/>
              <a:ext cx="288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1" name="Google Shape;271;p18"/>
            <p:cNvCxnSpPr/>
            <p:nvPr/>
          </p:nvCxnSpPr>
          <p:spPr>
            <a:xfrm>
              <a:off x="3744" y="2496"/>
              <a:ext cx="288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72" name="Google Shape;272;p18"/>
            <p:cNvSpPr txBox="1"/>
            <p:nvPr/>
          </p:nvSpPr>
          <p:spPr>
            <a:xfrm>
              <a:off x="3360" y="2640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273" name="Google Shape;273;p18"/>
            <p:cNvSpPr txBox="1"/>
            <p:nvPr/>
          </p:nvSpPr>
          <p:spPr>
            <a:xfrm>
              <a:off x="3936" y="2640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cxnSp>
          <p:nvCxnSpPr>
            <p:cNvPr id="274" name="Google Shape;274;p18"/>
            <p:cNvCxnSpPr/>
            <p:nvPr/>
          </p:nvCxnSpPr>
          <p:spPr>
            <a:xfrm flipH="1">
              <a:off x="3840" y="2880"/>
              <a:ext cx="192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5" name="Google Shape;275;p18"/>
            <p:cNvCxnSpPr/>
            <p:nvPr/>
          </p:nvCxnSpPr>
          <p:spPr>
            <a:xfrm>
              <a:off x="4032" y="2880"/>
              <a:ext cx="192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76" name="Google Shape;276;p18"/>
            <p:cNvSpPr txBox="1"/>
            <p:nvPr/>
          </p:nvSpPr>
          <p:spPr>
            <a:xfrm>
              <a:off x="3455" y="3024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277" name="Google Shape;277;p18"/>
            <p:cNvSpPr txBox="1"/>
            <p:nvPr/>
          </p:nvSpPr>
          <p:spPr>
            <a:xfrm>
              <a:off x="3263" y="3024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278" name="Google Shape;278;p18"/>
            <p:cNvSpPr txBox="1"/>
            <p:nvPr/>
          </p:nvSpPr>
          <p:spPr>
            <a:xfrm>
              <a:off x="4128" y="3024"/>
              <a:ext cx="217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279" name="Google Shape;279;p18"/>
            <p:cNvSpPr txBox="1"/>
            <p:nvPr/>
          </p:nvSpPr>
          <p:spPr>
            <a:xfrm>
              <a:off x="3742" y="3024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280" name="Google Shape;280;p18"/>
            <p:cNvSpPr txBox="1"/>
            <p:nvPr/>
          </p:nvSpPr>
          <p:spPr>
            <a:xfrm>
              <a:off x="3263" y="3408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cxnSp>
          <p:nvCxnSpPr>
            <p:cNvPr id="281" name="Google Shape;281;p18"/>
            <p:cNvCxnSpPr/>
            <p:nvPr/>
          </p:nvCxnSpPr>
          <p:spPr>
            <a:xfrm>
              <a:off x="3360" y="3264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82" name="Google Shape;282;p18"/>
            <p:cNvSpPr txBox="1"/>
            <p:nvPr/>
          </p:nvSpPr>
          <p:spPr>
            <a:xfrm>
              <a:off x="3467" y="3409"/>
              <a:ext cx="186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ε</a:t>
              </a:r>
              <a:endParaRPr/>
            </a:p>
          </p:txBody>
        </p:sp>
        <p:cxnSp>
          <p:nvCxnSpPr>
            <p:cNvPr id="283" name="Google Shape;283;p18"/>
            <p:cNvCxnSpPr/>
            <p:nvPr/>
          </p:nvCxnSpPr>
          <p:spPr>
            <a:xfrm>
              <a:off x="3552" y="3264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84" name="Google Shape;284;p18"/>
            <p:cNvSpPr txBox="1"/>
            <p:nvPr/>
          </p:nvSpPr>
          <p:spPr>
            <a:xfrm>
              <a:off x="3648" y="3792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285" name="Google Shape;285;p18"/>
            <p:cNvSpPr txBox="1"/>
            <p:nvPr/>
          </p:nvSpPr>
          <p:spPr>
            <a:xfrm>
              <a:off x="3840" y="3408"/>
              <a:ext cx="217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cxnSp>
          <p:nvCxnSpPr>
            <p:cNvPr id="286" name="Google Shape;286;p18"/>
            <p:cNvCxnSpPr/>
            <p:nvPr/>
          </p:nvCxnSpPr>
          <p:spPr>
            <a:xfrm>
              <a:off x="3744" y="3648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87" name="Google Shape;287;p18"/>
            <p:cNvSpPr txBox="1"/>
            <p:nvPr/>
          </p:nvSpPr>
          <p:spPr>
            <a:xfrm>
              <a:off x="3646" y="3408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cxnSp>
          <p:nvCxnSpPr>
            <p:cNvPr id="288" name="Google Shape;288;p18"/>
            <p:cNvCxnSpPr/>
            <p:nvPr/>
          </p:nvCxnSpPr>
          <p:spPr>
            <a:xfrm>
              <a:off x="3840" y="3264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9" name="Google Shape;289;p18"/>
            <p:cNvCxnSpPr/>
            <p:nvPr/>
          </p:nvCxnSpPr>
          <p:spPr>
            <a:xfrm flipH="1">
              <a:off x="3744" y="3264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0" name="Google Shape;290;p18"/>
            <p:cNvCxnSpPr/>
            <p:nvPr/>
          </p:nvCxnSpPr>
          <p:spPr>
            <a:xfrm>
              <a:off x="3456" y="2880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1" name="Google Shape;291;p18"/>
            <p:cNvCxnSpPr/>
            <p:nvPr/>
          </p:nvCxnSpPr>
          <p:spPr>
            <a:xfrm flipH="1">
              <a:off x="3360" y="2880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292" name="Google Shape;292;p18"/>
          <p:cNvGrpSpPr/>
          <p:nvPr/>
        </p:nvGrpSpPr>
        <p:grpSpPr>
          <a:xfrm>
            <a:off x="914400" y="3352800"/>
            <a:ext cx="1260475" cy="2225675"/>
            <a:chOff x="575" y="1872"/>
            <a:chExt cx="794" cy="1402"/>
          </a:xfrm>
        </p:grpSpPr>
        <p:sp>
          <p:nvSpPr>
            <p:cNvPr id="293" name="Google Shape;293;p18"/>
            <p:cNvSpPr txBox="1"/>
            <p:nvPr/>
          </p:nvSpPr>
          <p:spPr>
            <a:xfrm>
              <a:off x="864" y="1872"/>
              <a:ext cx="205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</a:t>
              </a:r>
              <a:endParaRPr/>
            </a:p>
          </p:txBody>
        </p:sp>
        <p:sp>
          <p:nvSpPr>
            <p:cNvPr id="294" name="Google Shape;294;p18"/>
            <p:cNvSpPr txBox="1"/>
            <p:nvPr/>
          </p:nvSpPr>
          <p:spPr>
            <a:xfrm>
              <a:off x="672" y="2256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295" name="Google Shape;295;p18"/>
            <p:cNvSpPr txBox="1"/>
            <p:nvPr/>
          </p:nvSpPr>
          <p:spPr>
            <a:xfrm>
              <a:off x="1056" y="2256"/>
              <a:ext cx="210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296" name="Google Shape;296;p18"/>
            <p:cNvSpPr txBox="1"/>
            <p:nvPr/>
          </p:nvSpPr>
          <p:spPr>
            <a:xfrm>
              <a:off x="768" y="2640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297" name="Google Shape;297;p18"/>
            <p:cNvSpPr txBox="1"/>
            <p:nvPr/>
          </p:nvSpPr>
          <p:spPr>
            <a:xfrm>
              <a:off x="576" y="2640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298" name="Google Shape;298;p18"/>
            <p:cNvSpPr txBox="1"/>
            <p:nvPr/>
          </p:nvSpPr>
          <p:spPr>
            <a:xfrm>
              <a:off x="1152" y="2640"/>
              <a:ext cx="210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299" name="Google Shape;299;p18"/>
            <p:cNvSpPr txBox="1"/>
            <p:nvPr/>
          </p:nvSpPr>
          <p:spPr>
            <a:xfrm>
              <a:off x="961" y="2640"/>
              <a:ext cx="217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300" name="Google Shape;300;p18"/>
            <p:cNvSpPr txBox="1"/>
            <p:nvPr/>
          </p:nvSpPr>
          <p:spPr>
            <a:xfrm>
              <a:off x="575" y="3024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301" name="Google Shape;301;p18"/>
            <p:cNvSpPr txBox="1"/>
            <p:nvPr/>
          </p:nvSpPr>
          <p:spPr>
            <a:xfrm>
              <a:off x="767" y="3024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302" name="Google Shape;302;p18"/>
            <p:cNvSpPr txBox="1"/>
            <p:nvPr/>
          </p:nvSpPr>
          <p:spPr>
            <a:xfrm>
              <a:off x="1152" y="3024"/>
              <a:ext cx="217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cxnSp>
          <p:nvCxnSpPr>
            <p:cNvPr id="303" name="Google Shape;303;p18"/>
            <p:cNvCxnSpPr/>
            <p:nvPr/>
          </p:nvCxnSpPr>
          <p:spPr>
            <a:xfrm>
              <a:off x="672" y="2880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4" name="Google Shape;304;p18"/>
            <p:cNvCxnSpPr/>
            <p:nvPr/>
          </p:nvCxnSpPr>
          <p:spPr>
            <a:xfrm>
              <a:off x="864" y="2880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5" name="Google Shape;305;p18"/>
            <p:cNvCxnSpPr/>
            <p:nvPr/>
          </p:nvCxnSpPr>
          <p:spPr>
            <a:xfrm>
              <a:off x="1248" y="2880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6" name="Google Shape;306;p18"/>
            <p:cNvCxnSpPr/>
            <p:nvPr/>
          </p:nvCxnSpPr>
          <p:spPr>
            <a:xfrm>
              <a:off x="768" y="2496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7" name="Google Shape;307;p18"/>
            <p:cNvCxnSpPr/>
            <p:nvPr/>
          </p:nvCxnSpPr>
          <p:spPr>
            <a:xfrm flipH="1">
              <a:off x="672" y="2496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8" name="Google Shape;308;p18"/>
            <p:cNvCxnSpPr/>
            <p:nvPr/>
          </p:nvCxnSpPr>
          <p:spPr>
            <a:xfrm>
              <a:off x="1152" y="2496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9" name="Google Shape;309;p18"/>
            <p:cNvCxnSpPr/>
            <p:nvPr/>
          </p:nvCxnSpPr>
          <p:spPr>
            <a:xfrm flipH="1">
              <a:off x="1056" y="2496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0" name="Google Shape;310;p18"/>
            <p:cNvCxnSpPr/>
            <p:nvPr/>
          </p:nvCxnSpPr>
          <p:spPr>
            <a:xfrm flipH="1">
              <a:off x="768" y="2112"/>
              <a:ext cx="192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1" name="Google Shape;311;p18"/>
            <p:cNvCxnSpPr/>
            <p:nvPr/>
          </p:nvCxnSpPr>
          <p:spPr>
            <a:xfrm>
              <a:off x="960" y="2112"/>
              <a:ext cx="192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12" name="Google Shape;312;p18"/>
          <p:cNvGrpSpPr/>
          <p:nvPr/>
        </p:nvGrpSpPr>
        <p:grpSpPr>
          <a:xfrm>
            <a:off x="381000" y="2057400"/>
            <a:ext cx="8458200" cy="1828800"/>
            <a:chOff x="240" y="960"/>
            <a:chExt cx="5328" cy="1152"/>
          </a:xfrm>
        </p:grpSpPr>
        <p:sp>
          <p:nvSpPr>
            <p:cNvPr id="313" name="Google Shape;313;p18"/>
            <p:cNvSpPr txBox="1"/>
            <p:nvPr/>
          </p:nvSpPr>
          <p:spPr>
            <a:xfrm>
              <a:off x="240" y="960"/>
              <a:ext cx="1794" cy="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  </a:t>
              </a:r>
              <a:r>
                <a:rPr lang="en-US"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→</a:t>
              </a: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A | A B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  </a:t>
              </a:r>
              <a:r>
                <a:rPr lang="en-US"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→</a:t>
              </a: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en-US" sz="2000" b="0" i="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ε</a:t>
              </a: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| </a:t>
              </a: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| A </a:t>
              </a: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| A A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  </a:t>
              </a:r>
              <a:r>
                <a:rPr lang="en-US" sz="18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→</a:t>
              </a: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| </a:t>
              </a: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| B </a:t>
              </a: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| </a:t>
              </a: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B</a:t>
              </a:r>
              <a:endParaRPr/>
            </a:p>
          </p:txBody>
        </p:sp>
        <p:sp>
          <p:nvSpPr>
            <p:cNvPr id="314" name="Google Shape;314;p18"/>
            <p:cNvSpPr txBox="1"/>
            <p:nvPr/>
          </p:nvSpPr>
          <p:spPr>
            <a:xfrm>
              <a:off x="2448" y="1152"/>
              <a:ext cx="845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 = </a:t>
              </a:r>
              <a:r>
                <a:rPr lang="en-US" sz="20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aabb</a:t>
              </a:r>
              <a:endParaRPr/>
            </a:p>
          </p:txBody>
        </p:sp>
        <p:sp>
          <p:nvSpPr>
            <p:cNvPr id="315" name="Google Shape;315;p18"/>
            <p:cNvSpPr txBox="1"/>
            <p:nvPr/>
          </p:nvSpPr>
          <p:spPr>
            <a:xfrm>
              <a:off x="3744" y="1008"/>
              <a:ext cx="1824" cy="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Other derivation trees for this string?</a:t>
              </a:r>
              <a:endParaRPr/>
            </a:p>
          </p:txBody>
        </p:sp>
        <p:sp>
          <p:nvSpPr>
            <p:cNvPr id="316" name="Google Shape;316;p18"/>
            <p:cNvSpPr txBox="1"/>
            <p:nvPr/>
          </p:nvSpPr>
          <p:spPr>
            <a:xfrm>
              <a:off x="4201" y="1488"/>
              <a:ext cx="351" cy="5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ts val="4800"/>
                <a:buFont typeface="Balthazar"/>
                <a:buNone/>
              </a:pPr>
              <a:r>
                <a:rPr lang="en-US" sz="4800" b="1" i="0" u="none">
                  <a:solidFill>
                    <a:srgbClr val="FF0066"/>
                  </a:solidFill>
                  <a:latin typeface="Balthazar"/>
                  <a:ea typeface="Balthazar"/>
                  <a:cs typeface="Balthazar"/>
                  <a:sym typeface="Balthazar"/>
                </a:rPr>
                <a:t>?</a:t>
              </a:r>
              <a:endParaRPr/>
            </a:p>
          </p:txBody>
        </p:sp>
        <p:sp>
          <p:nvSpPr>
            <p:cNvPr id="317" name="Google Shape;317;p18"/>
            <p:cNvSpPr txBox="1"/>
            <p:nvPr/>
          </p:nvSpPr>
          <p:spPr>
            <a:xfrm>
              <a:off x="5049" y="1593"/>
              <a:ext cx="286" cy="5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4800"/>
                <a:buFont typeface="Book Antiqua"/>
                <a:buNone/>
              </a:pPr>
              <a:r>
                <a:rPr lang="en-US" sz="4800" b="1" i="0" u="none">
                  <a:solidFill>
                    <a:srgbClr val="008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?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391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Ambiguous Grammar</a:t>
            </a:r>
            <a:endParaRPr dirty="0"/>
          </a:p>
        </p:txBody>
      </p:sp>
      <p:sp>
        <p:nvSpPr>
          <p:cNvPr id="324" name="Google Shape;324;p19"/>
          <p:cNvSpPr txBox="1"/>
          <p:nvPr/>
        </p:nvSpPr>
        <p:spPr>
          <a:xfrm>
            <a:off x="822325" y="990600"/>
            <a:ext cx="7331075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lang="en-US" sz="3600" b="1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6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 CFG is said to be ambiguous if there exists more than one derivation tree for the given input string i.e., more than one </a:t>
            </a:r>
            <a:r>
              <a:rPr lang="en-US" sz="2000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L</a:t>
            </a:r>
            <a:r>
              <a:rPr lang="en-US" sz="2000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eft</a:t>
            </a:r>
            <a:r>
              <a:rPr lang="en-US" sz="2000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M</a:t>
            </a:r>
            <a:r>
              <a:rPr lang="en-US" sz="2000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ost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</a:t>
            </a: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erivation </a:t>
            </a: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ree (LMDT) or </a:t>
            </a:r>
            <a:r>
              <a:rPr lang="en-US" sz="2000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R</a:t>
            </a:r>
            <a:r>
              <a:rPr lang="en-US" sz="2000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ight</a:t>
            </a:r>
            <a:r>
              <a:rPr lang="en-US" sz="2000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M</a:t>
            </a:r>
            <a:r>
              <a:rPr lang="en-US" sz="2000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ost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</a:t>
            </a: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erivation </a:t>
            </a: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ree (RMDT).   </a:t>
            </a: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Definition: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G = (V,T,P,S) is a CFG that is said to be ambiguous if and only if there exists a string in T* that has more than one parse tree. where V is a finite set of variables. T is a finite set of terminals. P is a finite set of productions of the form, A -&gt; ?, where A is a variable and ? ? (V ? T)* S is a designated variable called the start symbol.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1295400" y="457200"/>
            <a:ext cx="7162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68" name="Google Shape;68;p2"/>
          <p:cNvSpPr txBox="1"/>
          <p:nvPr/>
        </p:nvSpPr>
        <p:spPr>
          <a:xfrm>
            <a:off x="838200" y="1752600"/>
            <a:ext cx="784860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 Automata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 regular languages and only regular languages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simple languages are non regular: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there is no finite automata that accepts them.</a:t>
            </a:r>
            <a:endParaRPr/>
          </a:p>
        </p:txBody>
      </p:sp>
      <p:sp>
        <p:nvSpPr>
          <p:cNvPr id="69" name="Google Shape;69;p2"/>
          <p:cNvSpPr txBox="1"/>
          <p:nvPr/>
        </p:nvSpPr>
        <p:spPr>
          <a:xfrm>
            <a:off x="2438400" y="3657600"/>
            <a:ext cx="3360737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{a</a:t>
            </a:r>
            <a:r>
              <a:rPr lang="en-US" sz="24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n = 0, 1, 2, …}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{w : w a is palindrome}</a:t>
            </a:r>
            <a:endParaRPr/>
          </a:p>
        </p:txBody>
      </p:sp>
      <p:sp>
        <p:nvSpPr>
          <p:cNvPr id="70" name="Google Shape;70;p2"/>
          <p:cNvSpPr txBox="1"/>
          <p:nvPr/>
        </p:nvSpPr>
        <p:spPr>
          <a:xfrm>
            <a:off x="441325" y="5334000"/>
            <a:ext cx="8093075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context-free languages are a larger class of languages that encompasses all regular languages and  many others, including the two above.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AE52-2896-2F19-30FE-6A6E0A1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50" y="391267"/>
            <a:ext cx="8849006" cy="867471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ForExample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:</a:t>
            </a:r>
            <a:b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r>
              <a:rPr lang="en-US" sz="27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Let us consider this grammar: </a:t>
            </a:r>
            <a:r>
              <a:rPr lang="en-US" sz="27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E -&gt; </a:t>
            </a:r>
            <a:r>
              <a:rPr lang="en-US" sz="2700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E+E|id</a:t>
            </a:r>
            <a:r>
              <a:rPr lang="en-US" sz="27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We can create a 2 parse tree from this grammar to obtain a string </a:t>
            </a:r>
            <a:r>
              <a:rPr lang="en-US" sz="2700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id+id+id</a:t>
            </a:r>
            <a:r>
              <a:rPr lang="en-US" sz="27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. </a:t>
            </a:r>
            <a:r>
              <a:rPr lang="en-US" sz="27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following are the 2 parse trees generated by left-most derivation: </a:t>
            </a:r>
            <a:b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b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endParaRPr lang="en-IN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92ACE639-837A-2332-63FB-DF2CC6074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11" y="2871018"/>
            <a:ext cx="6499122" cy="322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282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Ambiguity</a:t>
            </a:r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endParaRPr sz="2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CFG </a:t>
            </a:r>
            <a:r>
              <a:rPr lang="en-US" sz="2800" b="0" i="1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ambiguous</a:t>
            </a: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⇔  any of following equivalent statements:</a:t>
            </a:r>
            <a:endParaRPr sz="2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string w with multiple derivation trees.</a:t>
            </a:r>
            <a:endParaRPr dirty="0"/>
          </a:p>
          <a:p>
            <a:pPr marL="45720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string w with multiple leftmost derivations.</a:t>
            </a:r>
            <a:endParaRPr dirty="0"/>
          </a:p>
          <a:p>
            <a:pPr marL="45720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w with multiple rightmost derivations.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endParaRPr sz="2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endParaRPr sz="2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Defining ambiguity of </a:t>
            </a:r>
            <a:r>
              <a:rPr lang="en-US" sz="2800" b="0" i="0" u="sng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grammar</a:t>
            </a: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not language.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Ambiguity &amp; Disambiguation</a:t>
            </a:r>
            <a:endParaRPr/>
          </a:p>
        </p:txBody>
      </p:sp>
      <p:sp>
        <p:nvSpPr>
          <p:cNvPr id="337" name="Google Shape;337;p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Given an ambiguous grammar, would like an equivalent unambiguous grammar.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Allows you to know more about structure of a given derivation.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Simplifies inductive proofs on derivations.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lead to more efficient parsing algorithms.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programming languages, want to impose a canonical structure on derivations.  E.g., for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1+2×3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Strategy: Force an ordering on all derivations.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CFG Simplification</a:t>
            </a:r>
            <a:endParaRPr/>
          </a:p>
        </p:txBody>
      </p:sp>
      <p:sp>
        <p:nvSpPr>
          <p:cNvPr id="366" name="Google Shape;366;p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Can’t always eliminate ambiguity.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But, CFG simplification &amp; restriction still useful theoretically &amp; pragmatically.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Simpler grammars are easier to understand.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Simpler grammars can lead to faster parsing.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Restricted forms useful for some parsing algorithms.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Restricted forms can give you more knowledge about derivations.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>
            <a:spLocks noGrp="1"/>
          </p:cNvSpPr>
          <p:nvPr>
            <p:ph type="title"/>
          </p:nvPr>
        </p:nvSpPr>
        <p:spPr>
          <a:xfrm>
            <a:off x="1143000" y="304800"/>
            <a:ext cx="7543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CFG Simplification: Example</a:t>
            </a:r>
            <a:endParaRPr/>
          </a:p>
        </p:txBody>
      </p:sp>
      <p:sp>
        <p:nvSpPr>
          <p:cNvPr id="372" name="Google Shape;372;p25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can the following be simplified?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→ A B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→ A C D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→ A </a:t>
            </a: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→ </a:t>
            </a: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→ </a:t>
            </a: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→ </a:t>
            </a: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 → </a:t>
            </a:r>
            <a:r>
              <a:rPr lang="en-US" sz="24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 → </a:t>
            </a: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 → 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 → </a:t>
            </a: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 </a:t>
            </a: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 → </a:t>
            </a: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/>
          </a:p>
        </p:txBody>
      </p:sp>
      <p:sp>
        <p:nvSpPr>
          <p:cNvPr id="373" name="Google Shape;373;p25"/>
          <p:cNvSpPr txBox="1"/>
          <p:nvPr/>
        </p:nvSpPr>
        <p:spPr>
          <a:xfrm>
            <a:off x="2133600" y="2133600"/>
            <a:ext cx="633888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1) Delete: B useless because nothing derivable from B.</a:t>
            </a:r>
            <a:endParaRPr/>
          </a:p>
        </p:txBody>
      </p:sp>
      <p:sp>
        <p:nvSpPr>
          <p:cNvPr id="374" name="Google Shape;374;p25"/>
          <p:cNvSpPr txBox="1"/>
          <p:nvPr/>
        </p:nvSpPr>
        <p:spPr>
          <a:xfrm>
            <a:off x="2133600" y="2530475"/>
            <a:ext cx="381491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2) Delete either </a:t>
            </a:r>
            <a:r>
              <a:rPr lang="en-US" sz="20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A→A</a:t>
            </a:r>
            <a:r>
              <a:rPr lang="en-US" sz="2000" b="1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2000" b="1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</a:t>
            </a:r>
            <a:r>
              <a:rPr lang="en-US" sz="2000" b="1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A→</a:t>
            </a:r>
            <a:r>
              <a:rPr lang="en-US" sz="2000" b="1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20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</p:txBody>
      </p:sp>
      <p:sp>
        <p:nvSpPr>
          <p:cNvPr id="375" name="Google Shape;375;p25"/>
          <p:cNvSpPr txBox="1"/>
          <p:nvPr/>
        </p:nvSpPr>
        <p:spPr>
          <a:xfrm>
            <a:off x="2133600" y="3216276"/>
            <a:ext cx="447367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3) Delete one of the </a:t>
            </a:r>
            <a:r>
              <a:rPr lang="en-US" sz="20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idential</a:t>
            </a: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productions.</a:t>
            </a:r>
            <a:endParaRPr dirty="0"/>
          </a:p>
        </p:txBody>
      </p:sp>
      <p:sp>
        <p:nvSpPr>
          <p:cNvPr id="376" name="Google Shape;376;p25"/>
          <p:cNvSpPr txBox="1"/>
          <p:nvPr/>
        </p:nvSpPr>
        <p:spPr>
          <a:xfrm>
            <a:off x="2133601" y="3805084"/>
            <a:ext cx="5232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4) Delete &amp; also replace S→ACD with S→AD.</a:t>
            </a:r>
            <a:endParaRPr dirty="0"/>
          </a:p>
        </p:txBody>
      </p:sp>
      <p:sp>
        <p:nvSpPr>
          <p:cNvPr id="377" name="Google Shape;377;p25"/>
          <p:cNvSpPr txBox="1"/>
          <p:nvPr/>
        </p:nvSpPr>
        <p:spPr>
          <a:xfrm>
            <a:off x="2133600" y="4473755"/>
            <a:ext cx="2841523" cy="7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5) Replace with </a:t>
            </a:r>
            <a:r>
              <a:rPr lang="en-US" sz="20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D→</a:t>
            </a:r>
            <a:r>
              <a:rPr lang="en-US" sz="2000" b="1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en-US" sz="20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2000" b="1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</p:txBody>
      </p:sp>
      <p:sp>
        <p:nvSpPr>
          <p:cNvPr id="378" name="Google Shape;378;p25"/>
          <p:cNvSpPr txBox="1"/>
          <p:nvPr/>
        </p:nvSpPr>
        <p:spPr>
          <a:xfrm>
            <a:off x="2133600" y="5129212"/>
            <a:ext cx="43815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6) Delete: E useless after change #5.</a:t>
            </a:r>
            <a:endParaRPr/>
          </a:p>
        </p:txBody>
      </p:sp>
      <p:sp>
        <p:nvSpPr>
          <p:cNvPr id="379" name="Google Shape;379;p25"/>
          <p:cNvSpPr txBox="1"/>
          <p:nvPr/>
        </p:nvSpPr>
        <p:spPr>
          <a:xfrm>
            <a:off x="2133600" y="5486400"/>
            <a:ext cx="58324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7) Delete: F useless because not derivable from S.</a:t>
            </a:r>
            <a:endParaRPr/>
          </a:p>
        </p:txBody>
      </p:sp>
      <p:sp>
        <p:nvSpPr>
          <p:cNvPr id="380" name="Google Shape;380;p25"/>
          <p:cNvSpPr txBox="1"/>
          <p:nvPr/>
        </p:nvSpPr>
        <p:spPr>
          <a:xfrm>
            <a:off x="1600200" y="1447800"/>
            <a:ext cx="40322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600"/>
              <a:buFont typeface="Georgia"/>
              <a:buNone/>
            </a:pPr>
            <a:r>
              <a:rPr lang="en-US" sz="3600" b="0" i="0" u="none">
                <a:solidFill>
                  <a:srgbClr val="FF0066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/>
          </a:p>
        </p:txBody>
      </p:sp>
      <p:sp>
        <p:nvSpPr>
          <p:cNvPr id="381" name="Google Shape;381;p25"/>
          <p:cNvSpPr txBox="1"/>
          <p:nvPr/>
        </p:nvSpPr>
        <p:spPr>
          <a:xfrm>
            <a:off x="7366000" y="1233487"/>
            <a:ext cx="45402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4800"/>
              <a:buFont typeface="Century"/>
              <a:buNone/>
            </a:pPr>
            <a:r>
              <a:rPr lang="en-US" sz="4800" b="0" i="0" u="none">
                <a:solidFill>
                  <a:srgbClr val="009900"/>
                </a:solidFill>
                <a:latin typeface="Century"/>
                <a:ea typeface="Century"/>
                <a:cs typeface="Century"/>
                <a:sym typeface="Century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 txBox="1">
            <a:spLocks noGrp="1"/>
          </p:cNvSpPr>
          <p:nvPr>
            <p:ph type="title"/>
          </p:nvPr>
        </p:nvSpPr>
        <p:spPr>
          <a:xfrm>
            <a:off x="14478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CFG Simplification</a:t>
            </a:r>
            <a:endParaRPr/>
          </a:p>
        </p:txBody>
      </p:sp>
      <p:sp>
        <p:nvSpPr>
          <p:cNvPr id="387" name="Google Shape;387;p26"/>
          <p:cNvSpPr txBox="1">
            <a:spLocks noGrp="1"/>
          </p:cNvSpPr>
          <p:nvPr>
            <p:ph type="body" idx="1"/>
          </p:nvPr>
        </p:nvSpPr>
        <p:spPr>
          <a:xfrm>
            <a:off x="914400" y="20574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Eliminate ambiguity.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Eliminate “useless” variables.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Eliminate </a:t>
            </a:r>
            <a:r>
              <a:rPr lang="en-US" sz="3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-productions: A→ε.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Eliminate unit productions: A→B.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Eliminate redundant productions.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Trade left- &amp; right-recursion.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Trading Left- &amp; Right-Recursion</a:t>
            </a:r>
            <a:endParaRPr/>
          </a:p>
        </p:txBody>
      </p:sp>
      <p:sp>
        <p:nvSpPr>
          <p:cNvPr id="393" name="Google Shape;393;p27"/>
          <p:cNvSpPr txBox="1">
            <a:spLocks noGrp="1"/>
          </p:cNvSpPr>
          <p:nvPr>
            <p:ph type="body" idx="1"/>
          </p:nvPr>
        </p:nvSpPr>
        <p:spPr>
          <a:xfrm>
            <a:off x="609600" y="20574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None/>
            </a:pPr>
            <a:r>
              <a:rPr lang="en-US" sz="3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Left recursion:	A → A </a:t>
            </a:r>
            <a:r>
              <a:rPr lang="en-US" sz="36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None/>
            </a:pPr>
            <a:r>
              <a:rPr lang="en-US" sz="3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Right recursion:   A → </a:t>
            </a:r>
            <a:r>
              <a:rPr lang="en-US" sz="36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3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None/>
            </a:pPr>
            <a:endParaRPr sz="36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Most  algorithms  have trouble with one,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32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recursive descent, avoid left recursion.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FF8BB-1FC1-B155-8828-F22FED1D9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93290"/>
            <a:ext cx="8520600" cy="5698543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ProximaNova"/>
              </a:rPr>
              <a:t>Applications of Context Free Grammar (CFG) are:</a:t>
            </a:r>
          </a:p>
          <a:p>
            <a:pPr marL="114300" indent="0" algn="l">
              <a:buNone/>
            </a:pP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ProximaNova"/>
            </a:endParaRPr>
          </a:p>
          <a:p>
            <a:pPr marL="114300" indent="0" algn="l">
              <a:buNone/>
            </a:pPr>
            <a:endParaRPr lang="en-US" sz="20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ProximaNova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ProximaNova"/>
              </a:rPr>
              <a:t>Context Free Grammars are used in Compilers (like GCC) for parsing. In this step, it takes a program (a set of strings).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ProximaNova"/>
              </a:rPr>
              <a:t>Context Free Grammars are used to define the High Level Structure of a Programming Languages.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ProximaNova"/>
              </a:rPr>
              <a:t>Every Context Free Grammars can be converted to a Parser which is a component of a Compiler that identifies the structure of a Program and converts the Program into a Tree.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ProximaNova"/>
              </a:rPr>
              <a:t>Document Type Definition in XML is a Context Free Grammars which describes the HTML tags and the rules to use the tags in a nested fashion.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44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1524000" y="381000"/>
            <a:ext cx="6934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Context-Free Grammars</a:t>
            </a:r>
            <a:endParaRPr/>
          </a:p>
        </p:txBody>
      </p:sp>
      <p:sp>
        <p:nvSpPr>
          <p:cNvPr id="76" name="Google Shape;76;p3"/>
          <p:cNvSpPr txBox="1"/>
          <p:nvPr/>
        </p:nvSpPr>
        <p:spPr>
          <a:xfrm>
            <a:off x="1127125" y="2098675"/>
            <a:ext cx="7712075" cy="26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Languages that are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generated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context-free grammars are  context-free languages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Context-free grammars are more expressive than finite automata: if a language L is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accepted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a finite automata then L can be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generated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a context-free grammar</a:t>
            </a:r>
            <a:endParaRPr/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Beware: The converse is NOT true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1524000" y="228600"/>
            <a:ext cx="6934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Context-Free Grammar</a:t>
            </a:r>
            <a:endParaRPr/>
          </a:p>
        </p:txBody>
      </p:sp>
      <p:sp>
        <p:nvSpPr>
          <p:cNvPr id="82" name="Google Shape;82;p4"/>
          <p:cNvSpPr txBox="1"/>
          <p:nvPr/>
        </p:nvSpPr>
        <p:spPr>
          <a:xfrm>
            <a:off x="609600" y="2133600"/>
            <a:ext cx="8001000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 context-free grammar is a 4-tuple (∑, NT, R, S), where: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∑ is an alphabet (each character in ∑ is called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terminal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NT is a set (each element in NT is called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nonterminal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R, the set of rules, is a subset of NT × (∑ ∪ NT)*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 the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symbol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is one of the symbols in NT</a:t>
            </a:r>
            <a:endParaRPr/>
          </a:p>
        </p:txBody>
      </p:sp>
      <p:sp>
        <p:nvSpPr>
          <p:cNvPr id="83" name="Google Shape;83;p4"/>
          <p:cNvSpPr txBox="1"/>
          <p:nvPr/>
        </p:nvSpPr>
        <p:spPr>
          <a:xfrm>
            <a:off x="1752600" y="4648200"/>
            <a:ext cx="6080125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(α,β) ∈ R, we write production α 🡪 β</a:t>
            </a:r>
            <a:endParaRPr/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2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β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called a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sentential form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CFGs: Alternate Definition</a:t>
            </a:r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textbooks use different symbols and terms to describe CFG’s</a:t>
            </a:r>
            <a:endParaRPr/>
          </a:p>
          <a:p>
            <a:pPr marL="342900" marR="0" lvl="0" indent="-3429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 = (V, </a:t>
            </a:r>
            <a:r>
              <a:rPr lang="en-US" sz="3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P, S)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	= variables			a finite set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= alphabet or terminals	a finite set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	= productions			a finite set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	= start variable		S∈V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Productions’ form, where A∈V, </a:t>
            </a:r>
            <a:r>
              <a:rPr lang="en-US" sz="2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∈(V∪</a:t>
            </a:r>
            <a:r>
              <a:rPr lang="en-US" sz="2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→ </a:t>
            </a:r>
            <a:r>
              <a:rPr lang="en-US" sz="2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1295400" y="152400"/>
            <a:ext cx="7162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Derivations</a:t>
            </a:r>
            <a:endParaRPr/>
          </a:p>
        </p:txBody>
      </p:sp>
      <p:sp>
        <p:nvSpPr>
          <p:cNvPr id="95" name="Google Shape;95;p6"/>
          <p:cNvSpPr txBox="1"/>
          <p:nvPr/>
        </p:nvSpPr>
        <p:spPr>
          <a:xfrm>
            <a:off x="990600" y="2178050"/>
            <a:ext cx="7693025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Definition.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 is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one-step derivable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u, written u ⇒ v, if: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u = xαz</a:t>
            </a:r>
            <a:endParaRPr/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v = xβz</a:t>
            </a:r>
            <a:endParaRPr/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α 🡪 β in 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914400" y="4619625"/>
            <a:ext cx="6761162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Definition.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 is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derivable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from u, written u ⇒* v, if: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chain of one-derivations of the form: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u ⇒ u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 u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 … ⇒ v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Context-Free Languages</a:t>
            </a:r>
            <a:endParaRPr/>
          </a:p>
        </p:txBody>
      </p:sp>
      <p:sp>
        <p:nvSpPr>
          <p:cNvPr id="102" name="Google Shape;102;p7"/>
          <p:cNvSpPr txBox="1"/>
          <p:nvPr/>
        </p:nvSpPr>
        <p:spPr>
          <a:xfrm>
            <a:off x="1431925" y="2320925"/>
            <a:ext cx="7026275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Given a context-free grammar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= (∑, NT, R, S), the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generated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derived from G is the set: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L(G) =  {w :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103" name="Google Shape;103;p7"/>
          <p:cNvSpPr txBox="1"/>
          <p:nvPr/>
        </p:nvSpPr>
        <p:spPr>
          <a:xfrm>
            <a:off x="4535487" y="3733800"/>
            <a:ext cx="12557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 ⇒* w</a:t>
            </a:r>
            <a:endParaRPr/>
          </a:p>
        </p:txBody>
      </p:sp>
      <p:sp>
        <p:nvSpPr>
          <p:cNvPr id="104" name="Google Shape;104;p7"/>
          <p:cNvSpPr txBox="1"/>
          <p:nvPr/>
        </p:nvSpPr>
        <p:spPr>
          <a:xfrm>
            <a:off x="1431925" y="4495800"/>
            <a:ext cx="7026275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 language L is context-free if there is a context-free grammar  G = (∑, NT, R, S), such that L is generated from 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CFGs &amp; CFLs: Example 1</a:t>
            </a:r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body" idx="1"/>
          </p:nvPr>
        </p:nvSpPr>
        <p:spPr>
          <a:xfrm>
            <a:off x="381000" y="1828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| n≥0}</a:t>
            </a:r>
            <a:endParaRPr/>
          </a:p>
          <a:p>
            <a: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of our canonical non-RLs.</a:t>
            </a:r>
            <a:endParaRPr/>
          </a:p>
          <a:p>
            <a: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→ </a:t>
            </a:r>
            <a:r>
              <a:rPr lang="en-US" sz="3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| </a:t>
            </a: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</a:t>
            </a: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Formally:  G = ({S}, {</a:t>
            </a: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</a:t>
            </a: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},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{S → </a:t>
            </a:r>
            <a:r>
              <a:rPr lang="en-US" sz="32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S → </a:t>
            </a: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 </a:t>
            </a: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}, S)</a:t>
            </a:r>
            <a:endParaRPr/>
          </a:p>
          <a:p>
            <a:pPr marL="342900" marR="0" lvl="0" indent="-22098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32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CFGs &amp; CFLs: Example 2</a:t>
            </a:r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body" idx="1"/>
          </p:nvPr>
        </p:nvSpPr>
        <p:spPr>
          <a:xfrm>
            <a:off x="914400" y="2159000"/>
            <a:ext cx="7772400" cy="151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strings of balanced parentheses</a:t>
            </a:r>
            <a:endParaRPr/>
          </a:p>
          <a:p>
            <a:pPr marL="342900" marR="0" lvl="0" indent="-34290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core idea of most programming languages.</a:t>
            </a:r>
            <a:endParaRPr/>
          </a:p>
          <a:p>
            <a:pPr marL="342900" marR="0" lvl="0" indent="-34290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Another non-RL.</a:t>
            </a:r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2771775" y="5348287"/>
            <a:ext cx="30622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 → </a:t>
            </a:r>
            <a:r>
              <a:rPr lang="en-US" sz="28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| </a:t>
            </a:r>
            <a:r>
              <a:rPr lang="en-US" sz="2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 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 </a:t>
            </a:r>
            <a:r>
              <a:rPr lang="en-US" sz="28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| P P</a:t>
            </a:r>
            <a:endParaRPr/>
          </a:p>
        </p:txBody>
      </p:sp>
      <p:grpSp>
        <p:nvGrpSpPr>
          <p:cNvPr id="118" name="Google Shape;118;p9"/>
          <p:cNvGrpSpPr/>
          <p:nvPr/>
        </p:nvGrpSpPr>
        <p:grpSpPr>
          <a:xfrm>
            <a:off x="2300287" y="3787775"/>
            <a:ext cx="2941637" cy="1093787"/>
            <a:chOff x="1618" y="2297"/>
            <a:chExt cx="1853" cy="689"/>
          </a:xfrm>
        </p:grpSpPr>
        <p:sp>
          <p:nvSpPr>
            <p:cNvPr id="119" name="Google Shape;119;p9"/>
            <p:cNvSpPr txBox="1"/>
            <p:nvPr/>
          </p:nvSpPr>
          <p:spPr>
            <a:xfrm>
              <a:off x="1618" y="2352"/>
              <a:ext cx="329" cy="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000"/>
                <a:buFont typeface="Lustria"/>
                <a:buNone/>
              </a:pPr>
              <a:r>
                <a:rPr lang="en-US" sz="6000" b="0" i="0" u="none">
                  <a:solidFill>
                    <a:schemeClr val="accent2"/>
                  </a:solidFill>
                  <a:latin typeface="Lustria"/>
                  <a:ea typeface="Lustria"/>
                  <a:cs typeface="Lustria"/>
                  <a:sym typeface="Lustria"/>
                </a:rPr>
                <a:t>?</a:t>
              </a:r>
              <a:endParaRPr/>
            </a:p>
          </p:txBody>
        </p:sp>
        <p:sp>
          <p:nvSpPr>
            <p:cNvPr id="120" name="Google Shape;120;p9"/>
            <p:cNvSpPr txBox="1"/>
            <p:nvPr/>
          </p:nvSpPr>
          <p:spPr>
            <a:xfrm>
              <a:off x="3071" y="2297"/>
              <a:ext cx="400" cy="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Century Gothic"/>
                <a:buNone/>
              </a:pPr>
              <a:r>
                <a:rPr lang="en-US" sz="6000" b="0" i="0" u="none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?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1825</Words>
  <Application>Microsoft Office PowerPoint</Application>
  <PresentationFormat>On-screen Show (4:3)</PresentationFormat>
  <Paragraphs>289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3" baseType="lpstr">
      <vt:lpstr>Balthazar</vt:lpstr>
      <vt:lpstr>Tahoma</vt:lpstr>
      <vt:lpstr>Comic Sans MS</vt:lpstr>
      <vt:lpstr>Lustria</vt:lpstr>
      <vt:lpstr>Century</vt:lpstr>
      <vt:lpstr>Georgia</vt:lpstr>
      <vt:lpstr>ProximaNova</vt:lpstr>
      <vt:lpstr>Book Antiqua</vt:lpstr>
      <vt:lpstr>Arial</vt:lpstr>
      <vt:lpstr>Courier New</vt:lpstr>
      <vt:lpstr>Nunito</vt:lpstr>
      <vt:lpstr>Garamond</vt:lpstr>
      <vt:lpstr>Century Gothic</vt:lpstr>
      <vt:lpstr>Times New Roman</vt:lpstr>
      <vt:lpstr>Noto Sans Symbols</vt:lpstr>
      <vt:lpstr>Simple Light</vt:lpstr>
      <vt:lpstr>Context Free Grammars</vt:lpstr>
      <vt:lpstr>Introduction</vt:lpstr>
      <vt:lpstr>Context-Free Grammars</vt:lpstr>
      <vt:lpstr>Context-Free Grammar</vt:lpstr>
      <vt:lpstr>CFGs: Alternate Definition</vt:lpstr>
      <vt:lpstr>Derivations</vt:lpstr>
      <vt:lpstr>Context-Free Languages</vt:lpstr>
      <vt:lpstr>CFGs &amp; CFLs: Example 1</vt:lpstr>
      <vt:lpstr>CFGs &amp; CFLs: Example 2</vt:lpstr>
      <vt:lpstr>CFGs &amp; CFLs: Lessons</vt:lpstr>
      <vt:lpstr>CFGs &amp; CFLs: Example 3</vt:lpstr>
      <vt:lpstr>CFGs &amp; CFLs: Non-Example</vt:lpstr>
      <vt:lpstr>Parse Tree</vt:lpstr>
      <vt:lpstr> Parse Trees</vt:lpstr>
      <vt:lpstr>Leftmost, Rightmost Derivations</vt:lpstr>
      <vt:lpstr>Leftmost &amp; Rightmost Derivations</vt:lpstr>
      <vt:lpstr>Left / Rightmost Derivations</vt:lpstr>
      <vt:lpstr>Derivation Trees</vt:lpstr>
      <vt:lpstr>Ambiguous Grammar</vt:lpstr>
      <vt:lpstr>ForExample: Let us consider this grammar: E -&gt; E+E|id We can create a 2 parse tree from this grammar to obtain a string id+id+id. The following are the 2 parse trees generated by left-most derivation:   </vt:lpstr>
      <vt:lpstr>Ambiguity</vt:lpstr>
      <vt:lpstr>Ambiguity &amp; Disambiguation</vt:lpstr>
      <vt:lpstr>CFG Simplification</vt:lpstr>
      <vt:lpstr>CFG Simplification: Example</vt:lpstr>
      <vt:lpstr>CFG Simplification</vt:lpstr>
      <vt:lpstr>Trading Left- &amp; Right-Recursion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Dr. Spiegel</dc:creator>
  <cp:lastModifiedBy>Sanjivani Adsul</cp:lastModifiedBy>
  <cp:revision>10</cp:revision>
  <dcterms:created xsi:type="dcterms:W3CDTF">1601-01-01T00:00:00Z</dcterms:created>
  <dcterms:modified xsi:type="dcterms:W3CDTF">2024-09-12T08:42:43Z</dcterms:modified>
</cp:coreProperties>
</file>