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d354ba3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d354ba3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d354ba3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d354ba3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354ba3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354ba3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d354ba3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d354ba3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354ba3f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d354ba3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d354ba3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d354ba3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</a:rPr>
              <a:t>CNF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CNF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5F7FE"/>
                </a:highlight>
              </a:rPr>
              <a:t>Steps for Converting CFG to CNF</a:t>
            </a:r>
            <a:endParaRPr b="1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Follow the below steps for converting context-free grammar to Chomsky Normal Form.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Step 1: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 If the Start symbol S occurs on the right side of a grammar rule, create a new start symbol S’ and a new production or grammar rule S’ → S.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Step 2: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 Remove null production rules as well as unit production rules from the grammar.</a:t>
            </a:r>
            <a:b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b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Step 3: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 Replace each production rule A →B1B2……Bn where n&gt;2, with A→B1C where C→B2…..Bn.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Repeat this step for all production rules of the CFG having two or more symbols on the right side.</a:t>
            </a:r>
            <a:b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b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Step 4: 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If the right side of any grammar rule is in the form A→aB where ‘a’ is a terminal symbol and A, B are non-terminals, then the production rule is replaced by A →XB and X →a.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Repeat this step for every production rule of the grammar which is of the form A→aB.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26925"/>
            <a:ext cx="85206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Convert the given CFG to CNF: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G= { S → ASA | aB,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         A → B|S,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         B → b|Ɛ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  }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Step 1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: if we observe the production rules, we can find that in the first two rules starting state S appears right-hand side of the productions. We need to add a new starting state S’ and a new production rule S’ → S.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16125"/>
            <a:ext cx="8520600" cy="4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Step 2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: removing </a:t>
            </a: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null production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 rules B →Ɛ and A →Ɛ.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After removing B →Ɛ, grammar G 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S’ → S,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 → ASA | aB | 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A → B | S | Ɛ,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B → b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After removing A →Ɛ, grammar G 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S’ → S,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 → ASA | aB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A → B | S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B → b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Removing unit production rules, S’ → S, A → B, and A →S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After removing S’ → S, grammar G 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S’ → ASA | aB | a | AS | SA,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 → ASA | aB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A → B | S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B → b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72900"/>
            <a:ext cx="8520600" cy="46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After removing A → B, grammar G 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S’ → ASA | aB | a | AS | SA,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 → ASA | aB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A → b | S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B → b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After removing A → S, grammar G 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S’ → ASA | aB | a | AS | SA,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 → ASA | aB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A → b | ASA | aB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B → b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205300"/>
            <a:ext cx="8520600" cy="4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Step 3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: we find some production rules that have more than two symbols on the RHS.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S’ → ASA, S → ASA, A → ASA .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Let’s replace SA by X i.e, X → SA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S’ → AX | aB | a | AS | SA,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 → AX | aB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A → b | AX | aB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B → b,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X → SA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Now we will replace  terminal symbol </a:t>
            </a: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a 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by </a:t>
            </a: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Y </a:t>
            </a: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from these rules, S’ → aB, S → aB and A → aB.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Now the grammar G in CNF  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S’ → AX | YB | a | AS | SA,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S → AX | YB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A → b | AX | YB | a | AS | SA 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B → b,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X → SA,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43434"/>
                </a:solidFill>
                <a:highlight>
                  <a:srgbClr val="ECEFFA"/>
                </a:highlight>
              </a:rPr>
              <a:t>Y → a</a:t>
            </a:r>
            <a:endParaRPr sz="1200"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270150"/>
            <a:ext cx="8520600" cy="4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5F7FE"/>
                </a:highlight>
              </a:rPr>
              <a:t>Advantages of Chomsky normal form CNF</a:t>
            </a:r>
            <a:endParaRPr b="1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5F7FE"/>
                </a:highlight>
              </a:rPr>
              <a:t>Chomsky Normal Form (CNF) has many advantages in formal language theory and algorithm parsing. Some of these advantages include:</a:t>
            </a:r>
            <a:endParaRPr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-304800" lvl="0" marL="762000" rtl="0" algn="l">
              <a:spcBef>
                <a:spcPts val="0"/>
              </a:spcBef>
              <a:spcAft>
                <a:spcPts val="0"/>
              </a:spcAft>
              <a:buClr>
                <a:srgbClr val="36393E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Simple and Standardized grammar</a:t>
            </a:r>
            <a:b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-304800" lvl="0" marL="762000" rtl="0" algn="l">
              <a:spcBef>
                <a:spcPts val="0"/>
              </a:spcBef>
              <a:spcAft>
                <a:spcPts val="0"/>
              </a:spcAft>
              <a:buClr>
                <a:srgbClr val="36393E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Efficient Parsing Algorithms</a:t>
            </a:r>
            <a:b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-304800" lvl="0" marL="762000" rtl="0" algn="l">
              <a:spcBef>
                <a:spcPts val="0"/>
              </a:spcBef>
              <a:spcAft>
                <a:spcPts val="0"/>
              </a:spcAft>
              <a:buClr>
                <a:srgbClr val="36393E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Less Grammar Size</a:t>
            </a:r>
            <a:b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</a:br>
            <a:r>
              <a:rPr lang="en" sz="1200">
                <a:solidFill>
                  <a:srgbClr val="36393E"/>
                </a:solidFill>
                <a:highlight>
                  <a:srgbClr val="F5F7FE"/>
                </a:highlight>
              </a:rPr>
              <a:t> </a:t>
            </a:r>
            <a:endParaRPr sz="1200">
              <a:solidFill>
                <a:srgbClr val="36393E"/>
              </a:solidFill>
              <a:highlight>
                <a:srgbClr val="F5F7FE"/>
              </a:highlight>
            </a:endParaRPr>
          </a:p>
          <a:p>
            <a:pPr indent="-304800" lvl="0" marL="762000" rtl="0" algn="l">
              <a:spcBef>
                <a:spcPts val="0"/>
              </a:spcBef>
              <a:spcAft>
                <a:spcPts val="0"/>
              </a:spcAft>
              <a:buClr>
                <a:srgbClr val="36393E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5F7FE"/>
                </a:highlight>
              </a:rPr>
              <a:t>Elimination of Empty String Rules</a:t>
            </a:r>
            <a:endParaRPr b="1" sz="1200">
              <a:solidFill>
                <a:schemeClr val="dk1"/>
              </a:solidFill>
              <a:highlight>
                <a:srgbClr val="F5F7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