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ef552fa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ef552fa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ef552fa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def552fa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def552f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def552f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ef552fa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ef552fa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f552fa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f552fa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f552fa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f552fa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5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f552fa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f552fa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6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ef552f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ef552f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def552f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def552f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ef552fa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ef552fa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ef552f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ef552f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ef552fa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def552fa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ef552fa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ef552fa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ef552f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ef552f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def552fa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def552fa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chomsky-normal-form-normal-form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30303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Chomsky Normal Form | Normal Forms in Automata</a:t>
            </a:r>
            <a:endParaRPr sz="2300" b="1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311700" y="357200"/>
            <a:ext cx="8520600" cy="4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u="sng">
                <a:solidFill>
                  <a:srgbClr val="303030"/>
                </a:solidFill>
                <a:highlight>
                  <a:srgbClr val="FFFFFF"/>
                </a:highlight>
              </a:rPr>
              <a:t>Step-05: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From (1), (2), (5), (6), (9), (10), (11) and (12), the resultant grammar is-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S → 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AD</a:t>
            </a:r>
            <a:endParaRPr sz="1550" baseline="-250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A → 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B / 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AB</a:t>
            </a:r>
            <a:endParaRPr sz="1550" baseline="-250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B → b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D → d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→ a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→ b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AD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→ AD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550" baseline="-25000">
                <a:solidFill>
                  <a:srgbClr val="303030"/>
                </a:solidFill>
                <a:highlight>
                  <a:srgbClr val="FFFFFF"/>
                </a:highlight>
              </a:rPr>
              <a:t>AB</a:t>
            </a: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→ AB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This grammar is in chomsky normal form.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118413" y="145757"/>
            <a:ext cx="8520600" cy="46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u="sng" dirty="0">
                <a:solidFill>
                  <a:srgbClr val="303030"/>
                </a:solidFill>
                <a:highlight>
                  <a:srgbClr val="FFFFFF"/>
                </a:highlight>
              </a:rPr>
              <a:t>Problem-02:</a:t>
            </a:r>
            <a:endParaRPr sz="1150" dirty="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03030"/>
                </a:solidFill>
                <a:highlight>
                  <a:srgbClr val="FFFFFF"/>
                </a:highlight>
              </a:rPr>
              <a:t>Convert the given grammar to CNF-</a:t>
            </a:r>
            <a:endParaRPr sz="1200" dirty="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03030"/>
                </a:solidFill>
                <a:highlight>
                  <a:srgbClr val="FFFFFF"/>
                </a:highlight>
              </a:rPr>
              <a:t>S → 1A / 0B</a:t>
            </a:r>
            <a:endParaRPr sz="1200" dirty="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03030"/>
                </a:solidFill>
                <a:highlight>
                  <a:srgbClr val="FFFFFF"/>
                </a:highlight>
              </a:rPr>
              <a:t>A → 1AA / 0S / 0</a:t>
            </a:r>
            <a:endParaRPr sz="1200" dirty="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03030"/>
                </a:solidFill>
                <a:highlight>
                  <a:srgbClr val="FFFFFF"/>
                </a:highlight>
              </a:rPr>
              <a:t>B → 0BB / 1S / 1</a:t>
            </a:r>
          </a:p>
          <a:p>
            <a:pPr marL="114300" indent="0" algn="l">
              <a:buNone/>
            </a:pPr>
            <a:r>
              <a:rPr lang="en-IN" sz="1400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Solution-</a:t>
            </a:r>
            <a:endParaRPr lang="en-IN" sz="1400" b="1" dirty="0">
              <a:solidFill>
                <a:schemeClr val="tx1"/>
              </a:solidFill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endParaRPr lang="en-IN" sz="1400" b="1" i="0" u="sng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IN" sz="1400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Step-01:</a:t>
            </a:r>
            <a:endParaRPr lang="en-IN" sz="1400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The given grammar is already completely reduced.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IN" sz="1400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Step-02:</a:t>
            </a:r>
            <a:endParaRPr lang="en-IN" sz="1400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The productions already in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mo"/>
              </a:rPr>
              <a:t>chomsky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 normal form are-</a:t>
            </a:r>
          </a:p>
          <a:p>
            <a:pPr marL="11430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A → 0        ………..(1)</a:t>
            </a:r>
          </a:p>
          <a:p>
            <a:pPr marL="11430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B → 1        ………..(2)</a:t>
            </a:r>
          </a:p>
          <a:p>
            <a:pPr marL="11430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mo"/>
              </a:rPr>
              <a:t>These productions will remain as they are.</a:t>
            </a: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5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311700" y="223024"/>
            <a:ext cx="8520600" cy="4345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The productions not 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mo"/>
              </a:rPr>
              <a:t>chomsky</a:t>
            </a: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 normal form are-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S → 1A / 0B           ………..(3)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A → 1AA / 0S         ………..(4)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B → 0BB / 1S         ………..(5)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We will convert these productions 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mo"/>
              </a:rPr>
              <a:t>chomsky</a:t>
            </a: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 normal form.</a:t>
            </a:r>
          </a:p>
          <a:p>
            <a:pPr marL="114300" indent="0" algn="l">
              <a:buNone/>
            </a:pPr>
            <a:endParaRPr lang="en-US" b="1" i="0" u="sng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Step-03:</a:t>
            </a:r>
            <a:endParaRPr lang="en-US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Replace the terminal symbols 0 and 1 by new variables C and D.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This is done by introducing the following two new productions in the grammar-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C → 0       ………..(6)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D → 1       ………..(7)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Now, the productions (3), (4) and (5) modifies to-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S → DA / CB           ………..(8)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A → DAA / CS         ………..(9)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B → CBB / DS         ………..(10)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311700" y="208156"/>
            <a:ext cx="8520600" cy="4676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Step-04:</a:t>
            </a:r>
            <a:endParaRPr lang="en-US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Out of (8), (9) and (10), the productions already in Chomsky Normal Form are-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S → DA / CB           ………..(11)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A → CS                   ………..(12)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B → DS                   ………..(13)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These productions will remain as they are.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The productions not 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mo"/>
              </a:rPr>
              <a:t>chomsky</a:t>
            </a: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 normal form are-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A → DAA         ………..(14)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B → CBB         ………..(15)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We will convert these productions in Chomsky Normal Form.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311700" y="312234"/>
            <a:ext cx="8520600" cy="4256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Step-05:</a:t>
            </a:r>
            <a:endParaRPr lang="en-US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Replace AA and BB by new variables E and F respectively.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This is done by introducing the following two new productions in the grammar-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E → AA       ………..(16)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F → BB       ………..(17)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Now, the productions (14) and (15) modifies to-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A → DE         ………..(18)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B → CF         ………..(19)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311700" y="282498"/>
            <a:ext cx="8520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en-IN" b="1" i="0" u="sng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Step-06:</a:t>
            </a:r>
            <a:endParaRPr lang="en-IN" b="1" i="0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From (1), (2), (6), (7), (11), (12), (13), (16), (17), (18) and (19), the resultant grammar is-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S → DA / CB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A → CS / DE / 0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B → DS / CF / 1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C → 0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D → 1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E → AA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F → BB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 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This grammar is in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Arimo"/>
              </a:rPr>
              <a:t>chomsky</a:t>
            </a:r>
            <a:r>
              <a:rPr lang="en-IN" b="0" i="0" dirty="0">
                <a:solidFill>
                  <a:schemeClr val="tx1"/>
                </a:solidFill>
                <a:effectLst/>
                <a:latin typeface="Arimo"/>
              </a:rPr>
              <a:t> normal form.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98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64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303030"/>
                </a:solidFill>
                <a:highlight>
                  <a:srgbClr val="FFFFFF"/>
                </a:highlight>
              </a:rPr>
              <a:t>Normal Forms-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327025" algn="l" rtl="0">
              <a:spcBef>
                <a:spcPts val="600"/>
              </a:spcBef>
              <a:spcAft>
                <a:spcPts val="0"/>
              </a:spcAft>
              <a:buClr>
                <a:srgbClr val="303030"/>
              </a:buClr>
              <a:buSzPts val="1550"/>
              <a:buChar char="●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By reducing the grammar, the grammar gets minimized but does not gets standardized.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Char char="●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This is because the RHS of productions have no specific format.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Char char="●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In order to standardize the grammar, normalization is performed using normal forms.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rgbClr val="303030"/>
                </a:solidFill>
                <a:highlight>
                  <a:srgbClr val="FFFFFF"/>
                </a:highlight>
              </a:rPr>
              <a:t>Types of Normal Forms-</a:t>
            </a:r>
            <a:endParaRPr sz="2100" b="1" u="sng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The most frequently used normal forms are-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27025" algn="l" rtl="0"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550"/>
              <a:buAutoNum type="arabicPeriod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Chomsky Normal Form (CNF)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27025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AutoNum type="arabicPeriod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Greibach Normal Form (GNF)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49" y="2380625"/>
            <a:ext cx="4615599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303030"/>
                </a:solidFill>
                <a:highlight>
                  <a:srgbClr val="FFFFFF"/>
                </a:highlight>
              </a:rPr>
              <a:t>Chomsky Normal Form-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815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303030"/>
                </a:solidFill>
                <a:highlight>
                  <a:srgbClr val="FFFFFF"/>
                </a:highlight>
              </a:rPr>
              <a:t>A context free grammar is said to be in chomsky normal form (CNF) if all its productions are of the form-</a:t>
            </a:r>
            <a:endParaRPr sz="17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303030"/>
                </a:solidFill>
                <a:highlight>
                  <a:srgbClr val="FFFFFF"/>
                </a:highlight>
              </a:rPr>
              <a:t>A </a:t>
            </a:r>
            <a:r>
              <a:rPr lang="en" sz="1900">
                <a:solidFill>
                  <a:srgbClr val="303030"/>
                </a:solidFill>
                <a:highlight>
                  <a:srgbClr val="FFFFFF"/>
                </a:highlight>
              </a:rPr>
              <a:t>→</a:t>
            </a:r>
            <a:r>
              <a:rPr lang="en" sz="1900" b="1">
                <a:solidFill>
                  <a:srgbClr val="303030"/>
                </a:solidFill>
                <a:highlight>
                  <a:srgbClr val="FFFFFF"/>
                </a:highlight>
              </a:rPr>
              <a:t> BC </a:t>
            </a:r>
            <a:r>
              <a:rPr lang="en" sz="1900">
                <a:solidFill>
                  <a:srgbClr val="303030"/>
                </a:solidFill>
                <a:highlight>
                  <a:srgbClr val="FFFFFF"/>
                </a:highlight>
              </a:rPr>
              <a:t>or</a:t>
            </a:r>
            <a:r>
              <a:rPr lang="en" sz="1900" b="1">
                <a:solidFill>
                  <a:srgbClr val="303030"/>
                </a:solidFill>
                <a:highlight>
                  <a:srgbClr val="FFFFFF"/>
                </a:highlight>
              </a:rPr>
              <a:t> A </a:t>
            </a:r>
            <a:r>
              <a:rPr lang="en" sz="1900">
                <a:solidFill>
                  <a:srgbClr val="303030"/>
                </a:solidFill>
                <a:highlight>
                  <a:srgbClr val="FFFFFF"/>
                </a:highlight>
              </a:rPr>
              <a:t>→</a:t>
            </a:r>
            <a:r>
              <a:rPr lang="en" sz="1900" b="1">
                <a:solidFill>
                  <a:srgbClr val="303030"/>
                </a:solidFill>
                <a:highlight>
                  <a:srgbClr val="FFFFFF"/>
                </a:highlight>
              </a:rPr>
              <a:t> a</a:t>
            </a:r>
            <a:endParaRPr sz="1900" b="1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303030"/>
                </a:solidFill>
                <a:highlight>
                  <a:srgbClr val="FFFFFF"/>
                </a:highlight>
              </a:rPr>
              <a:t>where A, B, C are non-terminals and a is a terminal.</a:t>
            </a:r>
            <a:endParaRPr sz="17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From here, we infer-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46075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850"/>
              <a:buChar char="●"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To be in CNF, all the productions must derive either two non-terminals or a single terminal.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460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50"/>
              <a:buChar char="●"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CNF restricts the number of symbols on the right side of a production to be two.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460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50"/>
              <a:buChar char="●"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The two symbols must be non-terminals or a single terminal.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304275"/>
            <a:ext cx="8520600" cy="4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0" indent="-346075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03030"/>
              </a:buClr>
              <a:buSzPts val="1850"/>
              <a:buChar char="●"/>
            </a:pP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303030"/>
                </a:solidFill>
                <a:highlight>
                  <a:srgbClr val="FFFFFF"/>
                </a:highlight>
              </a:rPr>
              <a:t>Example-</a:t>
            </a:r>
            <a:endParaRPr sz="2000" b="1" u="sng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S → AB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A → a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B → b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This context free grammar is in chomsky normal form.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343950"/>
            <a:ext cx="8520600" cy="4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The following steps are followed to standardize the grammar using CNF-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303030"/>
                </a:solidFill>
                <a:highlight>
                  <a:srgbClr val="FFFFFF"/>
                </a:highlight>
              </a:rPr>
              <a:t>Rule-01: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Reduce the grammar completely by-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20675" algn="l" rtl="0"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450"/>
              <a:buChar char="●"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Eliminating ∈ productions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20675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50"/>
              <a:buChar char="●"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Eliminating unit productions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596900" lvl="0" indent="-320675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50"/>
              <a:buChar char="●"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Eliminating useless productions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303030"/>
                </a:solidFill>
                <a:highlight>
                  <a:srgbClr val="FFFFFF"/>
                </a:highlight>
              </a:rPr>
              <a:t>Rule-02: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Replace each production of the form A → 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1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2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3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….B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n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 where n &gt; 2 with A → 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1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C where C → 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2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3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….B</a:t>
            </a:r>
            <a:r>
              <a:rPr lang="en" sz="1450" baseline="-25000">
                <a:solidFill>
                  <a:srgbClr val="303030"/>
                </a:solidFill>
                <a:highlight>
                  <a:srgbClr val="FFFFFF"/>
                </a:highlight>
              </a:rPr>
              <a:t>n</a:t>
            </a: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.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Repeat this step for all the productions having more than two variables on RHS.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303030"/>
                </a:solidFill>
                <a:highlight>
                  <a:srgbClr val="FFFFFF"/>
                </a:highlight>
              </a:rPr>
              <a:t>Rule-03: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Replace each production of the form A → aB with A → XB and X → a.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Repeat this step for all the productions having the form A → aB.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 u="sng">
                <a:solidFill>
                  <a:srgbClr val="303030"/>
                </a:solidFill>
                <a:highlight>
                  <a:srgbClr val="FFFFFF"/>
                </a:highlight>
              </a:rPr>
              <a:t>PRACTICE PROBLEMS BASED ON CHOMSKY NORMAL FORM-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u="sng">
                <a:solidFill>
                  <a:srgbClr val="303030"/>
                </a:solidFill>
                <a:highlight>
                  <a:srgbClr val="FFFFFF"/>
                </a:highlight>
              </a:rPr>
              <a:t>Problem-01:</a:t>
            </a:r>
            <a:endParaRPr sz="2600" b="1" u="sng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Convert the given grammar to CNF-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S → aAD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A → aB / bAB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B → b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D → d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317500"/>
            <a:ext cx="8520600" cy="4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303030"/>
                </a:solidFill>
                <a:highlight>
                  <a:srgbClr val="FFFFFF"/>
                </a:highlight>
              </a:rPr>
              <a:t>Solution-</a:t>
            </a:r>
            <a:endParaRPr sz="2000" b="1" u="sng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r>
              <a:rPr lang="en" sz="1600" b="1" u="sng">
                <a:solidFill>
                  <a:srgbClr val="303030"/>
                </a:solidFill>
                <a:highlight>
                  <a:srgbClr val="FFFFFF"/>
                </a:highlight>
              </a:rPr>
              <a:t>Step-01: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The given grammar is already completely reduced.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303030"/>
                </a:solidFill>
                <a:highlight>
                  <a:srgbClr val="FFFFFF"/>
                </a:highlight>
              </a:rPr>
              <a:t>Step-02: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The productions already in chomsky normal form are-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B → b        ………..(1)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D → d        ………..(2)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These productions will remain as they are.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The productions not in chomsky normal form are-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S → aAD                ………..(3)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A → aB / bAB         ………..(4)</a:t>
            </a:r>
            <a:endParaRPr sz="14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450">
                <a:solidFill>
                  <a:srgbClr val="303030"/>
                </a:solidFill>
                <a:highlight>
                  <a:srgbClr val="FFFFFF"/>
                </a:highlight>
              </a:rPr>
              <a:t>We will convert these productions in chomsky normal form.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357200"/>
            <a:ext cx="8520600" cy="4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303030"/>
                </a:solidFill>
                <a:highlight>
                  <a:srgbClr val="FFFFFF"/>
                </a:highlight>
              </a:rPr>
              <a:t>Step-03: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Replace the terminal symbols a and b by new variables 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 and 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.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This is done by introducing the following two new productions in the grammar-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 → a       ………..(5)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 → b       ………..(6)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Now, the productions (3) and (4) modifies to-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S → 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AD                  ………..(7)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A → 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B / C</a:t>
            </a:r>
            <a:r>
              <a:rPr lang="en" sz="18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1850">
                <a:solidFill>
                  <a:srgbClr val="303030"/>
                </a:solidFill>
                <a:highlight>
                  <a:srgbClr val="FFFFFF"/>
                </a:highlight>
              </a:rPr>
              <a:t>AB         ………..(8)</a:t>
            </a:r>
            <a:endParaRPr sz="18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370425"/>
            <a:ext cx="8520600" cy="4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u="sng">
                <a:solidFill>
                  <a:srgbClr val="303030"/>
                </a:solidFill>
                <a:highlight>
                  <a:srgbClr val="FFFFFF"/>
                </a:highlight>
              </a:rPr>
              <a:t>Step-04: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Replace AD and AB by new variables 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AD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and 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AB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respectively.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This is done by introducing the following two new productions in the grammar-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AD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→ AD       ………..(9)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AB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→ AB       ………..(10)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Now, the productions (7) and (8) modifies to-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S → 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AD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                 ………..(11)</a:t>
            </a:r>
            <a:endParaRPr sz="20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A → 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B / 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b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C</a:t>
            </a:r>
            <a:r>
              <a:rPr lang="en" sz="2050" baseline="-25000">
                <a:solidFill>
                  <a:srgbClr val="303030"/>
                </a:solidFill>
                <a:highlight>
                  <a:srgbClr val="FFFFFF"/>
                </a:highlight>
              </a:rPr>
              <a:t>AB</a:t>
            </a:r>
            <a:r>
              <a:rPr lang="en" sz="2050">
                <a:solidFill>
                  <a:srgbClr val="303030"/>
                </a:solidFill>
                <a:highlight>
                  <a:srgbClr val="FFFFFF"/>
                </a:highlight>
              </a:rPr>
              <a:t>         ………..(12)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1031</Words>
  <Application>Microsoft Office PowerPoint</Application>
  <PresentationFormat>On-screen Show (16:9)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Arimo</vt:lpstr>
      <vt:lpstr>Roboto Condensed</vt:lpstr>
      <vt:lpstr>Simple Light</vt:lpstr>
      <vt:lpstr>Chomsky Normal Form | Normal Forms in Automata </vt:lpstr>
      <vt:lpstr>Normal Forms-</vt:lpstr>
      <vt:lpstr>Chomsky Normal Form-</vt:lpstr>
      <vt:lpstr>PowerPoint Presentation</vt:lpstr>
      <vt:lpstr>PowerPoint Presentation</vt:lpstr>
      <vt:lpstr>PRACTICE PROBLEMS BASED ON CHOMSKY NORMAL FORM-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Sanjivani Adsul</cp:lastModifiedBy>
  <cp:revision>5</cp:revision>
  <dcterms:modified xsi:type="dcterms:W3CDTF">2024-09-11T05:18:35Z</dcterms:modified>
</cp:coreProperties>
</file>