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3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3ea6a99bef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3ea6a99be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3ea6a99bef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3ea6a99be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3ea6a99bef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3ea6a99bef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3ea6a99bef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3ea6a99bef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3ea6a99bef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3ea6a99bef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3ea6a99bef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3ea6a99bef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3ea6a99bef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3ea6a99be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7968144160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796814416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7968144160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796814416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7968144160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79681441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3ea6a99bef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3ea6a99be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7968144160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796814416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7968144160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g27968144160_0_20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7968144160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g27968144160_0_21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7968144160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g27968144160_0_21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7968144160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g27968144160_0_22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7968144160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g27968144160_0_2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7968144160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g27968144160_0_23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7968144160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g27968144160_0_23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7968144160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g27968144160_0_25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7968144160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g27968144160_0_27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3ea6a99bef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3ea6a99be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7968144160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g27968144160_0_28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7968144160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g27968144160_0_28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3ea6a99bef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3ea6a99be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7968144160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7968144160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3ea6a99bef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3ea6a99be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3ea6a99bef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3ea6a99be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3ea6a99bef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3ea6a99be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3ea6a99bef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3ea6a99be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685800" y="1597819"/>
            <a:ext cx="7772400" cy="11025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371600" y="2914650"/>
            <a:ext cx="6400800" cy="1314600"/>
          </a:xfrm>
          <a:prstGeom prst="rect">
            <a:avLst/>
          </a:prstGeom>
          <a:noFill/>
          <a:ln>
            <a:noFill/>
          </a:ln>
        </p:spPr>
        <p:txBody>
          <a:bodyPr spcFirstLastPara="1" wrap="square" lIns="91425" tIns="45700" rIns="91425" bIns="45700" anchor="t" anchorCtr="0">
            <a:no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rot="5400000">
            <a:off x="5463750" y="1371629"/>
            <a:ext cx="4388700" cy="20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0" name="Google Shape;70;p16"/>
          <p:cNvSpPr txBox="1">
            <a:spLocks noGrp="1"/>
          </p:cNvSpPr>
          <p:nvPr>
            <p:ph type="body" idx="1"/>
          </p:nvPr>
        </p:nvSpPr>
        <p:spPr>
          <a:xfrm rot="5400000">
            <a:off x="1272750" y="-609572"/>
            <a:ext cx="4388700" cy="6019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1" name="Google Shape;71;p16"/>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6" name="Google Shape;76;p17"/>
          <p:cNvSpPr txBox="1">
            <a:spLocks noGrp="1"/>
          </p:cNvSpPr>
          <p:nvPr>
            <p:ph type="body" idx="1"/>
          </p:nvPr>
        </p:nvSpPr>
        <p:spPr>
          <a:xfrm rot="5400000">
            <a:off x="2874750" y="-1217400"/>
            <a:ext cx="3394500" cy="82296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7" name="Google Shape;77;p17"/>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1792288" y="3600450"/>
            <a:ext cx="5486400" cy="425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 name="Google Shape;82;p18"/>
          <p:cNvSpPr>
            <a:spLocks noGrp="1"/>
          </p:cNvSpPr>
          <p:nvPr>
            <p:ph type="pic" idx="2"/>
          </p:nvPr>
        </p:nvSpPr>
        <p:spPr>
          <a:xfrm>
            <a:off x="1792288" y="459581"/>
            <a:ext cx="5486400" cy="3086100"/>
          </a:xfrm>
          <a:prstGeom prst="rect">
            <a:avLst/>
          </a:prstGeom>
          <a:noFill/>
          <a:ln>
            <a:noFill/>
          </a:ln>
        </p:spPr>
      </p:sp>
      <p:sp>
        <p:nvSpPr>
          <p:cNvPr id="83" name="Google Shape;83;p18"/>
          <p:cNvSpPr txBox="1">
            <a:spLocks noGrp="1"/>
          </p:cNvSpPr>
          <p:nvPr>
            <p:ph type="body" idx="1"/>
          </p:nvPr>
        </p:nvSpPr>
        <p:spPr>
          <a:xfrm>
            <a:off x="1792288" y="4025504"/>
            <a:ext cx="5486400" cy="6036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84" name="Google Shape;84;p18"/>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5" name="Google Shape;85;p18"/>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6" name="Google Shape;86;p1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457200" y="204788"/>
            <a:ext cx="3008400" cy="8718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9" name="Google Shape;89;p19"/>
          <p:cNvSpPr txBox="1">
            <a:spLocks noGrp="1"/>
          </p:cNvSpPr>
          <p:nvPr>
            <p:ph type="body" idx="1"/>
          </p:nvPr>
        </p:nvSpPr>
        <p:spPr>
          <a:xfrm>
            <a:off x="3575050" y="204788"/>
            <a:ext cx="5111700" cy="4389900"/>
          </a:xfrm>
          <a:prstGeom prst="rect">
            <a:avLst/>
          </a:prstGeom>
          <a:noFill/>
          <a:ln>
            <a:noFill/>
          </a:ln>
        </p:spPr>
        <p:txBody>
          <a:bodyPr spcFirstLastPara="1" wrap="square" lIns="91425" tIns="45700" rIns="91425" bIns="45700" anchor="t" anchorCtr="0">
            <a:no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90" name="Google Shape;90;p19"/>
          <p:cNvSpPr txBox="1">
            <a:spLocks noGrp="1"/>
          </p:cNvSpPr>
          <p:nvPr>
            <p:ph type="body" idx="2"/>
          </p:nvPr>
        </p:nvSpPr>
        <p:spPr>
          <a:xfrm>
            <a:off x="457200" y="1076325"/>
            <a:ext cx="3008400" cy="35184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91" name="Google Shape;91;p19"/>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2" name="Google Shape;92;p19"/>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3" name="Google Shape;93;p19"/>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4"/>
        <p:cNvGrpSpPr/>
        <p:nvPr/>
      </p:nvGrpSpPr>
      <p:grpSpPr>
        <a:xfrm>
          <a:off x="0" y="0"/>
          <a:ext cx="0" cy="0"/>
          <a:chOff x="0" y="0"/>
          <a:chExt cx="0" cy="0"/>
        </a:xfrm>
      </p:grpSpPr>
      <p:sp>
        <p:nvSpPr>
          <p:cNvPr id="95" name="Google Shape;95;p20"/>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6" name="Google Shape;96;p20"/>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7" name="Google Shape;97;p2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8"/>
        <p:cNvGrpSpPr/>
        <p:nvPr/>
      </p:nvGrpSpPr>
      <p:grpSpPr>
        <a:xfrm>
          <a:off x="0" y="0"/>
          <a:ext cx="0" cy="0"/>
          <a:chOff x="0" y="0"/>
          <a:chExt cx="0" cy="0"/>
        </a:xfrm>
      </p:grpSpPr>
      <p:sp>
        <p:nvSpPr>
          <p:cNvPr id="99" name="Google Shape;99;p21"/>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0" name="Google Shape;100;p21"/>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1" name="Google Shape;101;p21"/>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2" name="Google Shape;102;p2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3"/>
        <p:cNvGrpSpPr/>
        <p:nvPr/>
      </p:nvGrpSpPr>
      <p:grpSpPr>
        <a:xfrm>
          <a:off x="0" y="0"/>
          <a:ext cx="0" cy="0"/>
          <a:chOff x="0" y="0"/>
          <a:chExt cx="0" cy="0"/>
        </a:xfrm>
      </p:grpSpPr>
      <p:sp>
        <p:nvSpPr>
          <p:cNvPr id="104" name="Google Shape;104;p22"/>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5" name="Google Shape;105;p22"/>
          <p:cNvSpPr txBox="1">
            <a:spLocks noGrp="1"/>
          </p:cNvSpPr>
          <p:nvPr>
            <p:ph type="body" idx="1"/>
          </p:nvPr>
        </p:nvSpPr>
        <p:spPr>
          <a:xfrm>
            <a:off x="457200" y="1151335"/>
            <a:ext cx="4040100" cy="4800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106" name="Google Shape;106;p22"/>
          <p:cNvSpPr txBox="1">
            <a:spLocks noGrp="1"/>
          </p:cNvSpPr>
          <p:nvPr>
            <p:ph type="body" idx="2"/>
          </p:nvPr>
        </p:nvSpPr>
        <p:spPr>
          <a:xfrm>
            <a:off x="457200" y="1631156"/>
            <a:ext cx="4040100" cy="29634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107" name="Google Shape;107;p22"/>
          <p:cNvSpPr txBox="1">
            <a:spLocks noGrp="1"/>
          </p:cNvSpPr>
          <p:nvPr>
            <p:ph type="body" idx="3"/>
          </p:nvPr>
        </p:nvSpPr>
        <p:spPr>
          <a:xfrm>
            <a:off x="4645025" y="1151335"/>
            <a:ext cx="4041900" cy="4800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108" name="Google Shape;108;p22"/>
          <p:cNvSpPr txBox="1">
            <a:spLocks noGrp="1"/>
          </p:cNvSpPr>
          <p:nvPr>
            <p:ph type="body" idx="4"/>
          </p:nvPr>
        </p:nvSpPr>
        <p:spPr>
          <a:xfrm>
            <a:off x="4645025" y="1631156"/>
            <a:ext cx="4041900" cy="29634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109" name="Google Shape;109;p22"/>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0" name="Google Shape;110;p22"/>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1" name="Google Shape;111;p2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4" name="Google Shape;114;p23"/>
          <p:cNvSpPr txBox="1">
            <a:spLocks noGrp="1"/>
          </p:cNvSpPr>
          <p:nvPr>
            <p:ph type="body" idx="1"/>
          </p:nvPr>
        </p:nvSpPr>
        <p:spPr>
          <a:xfrm>
            <a:off x="457200" y="1200150"/>
            <a:ext cx="4038600" cy="33945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115" name="Google Shape;115;p23"/>
          <p:cNvSpPr txBox="1">
            <a:spLocks noGrp="1"/>
          </p:cNvSpPr>
          <p:nvPr>
            <p:ph type="body" idx="2"/>
          </p:nvPr>
        </p:nvSpPr>
        <p:spPr>
          <a:xfrm>
            <a:off x="4648200" y="1200150"/>
            <a:ext cx="4038600" cy="33945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116" name="Google Shape;116;p2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722313" y="3305175"/>
            <a:ext cx="7772400" cy="10215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sz="4000" b="1" cap="none"/>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a:off x="722313" y="2180035"/>
            <a:ext cx="7772400" cy="1125300"/>
          </a:xfrm>
          <a:prstGeom prst="rect">
            <a:avLst/>
          </a:prstGeom>
          <a:noFill/>
          <a:ln>
            <a:noFill/>
          </a:ln>
        </p:spPr>
        <p:txBody>
          <a:bodyPr spcFirstLastPara="1" wrap="square" lIns="91425" tIns="45700" rIns="91425" bIns="45700" anchor="b" anchorCtr="0">
            <a:no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122" name="Google Shape;122;p2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52" name="Google Shape;52;p13"/>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rtl="0">
              <a:lnSpc>
                <a:spcPct val="115000"/>
              </a:lnSpc>
              <a:spcBef>
                <a:spcPts val="0"/>
              </a:spcBef>
              <a:spcAft>
                <a:spcPts val="0"/>
              </a:spcAft>
              <a:buClr>
                <a:schemeClr val="dk1"/>
              </a:buClr>
              <a:buSzPts val="1100"/>
              <a:buFont typeface="Arial"/>
              <a:buNone/>
            </a:pPr>
            <a:r>
              <a:rPr lang="en" sz="3300"/>
              <a:t>Context-Free Grammars</a:t>
            </a:r>
            <a:endParaRPr sz="3300" dirty="0"/>
          </a:p>
          <a:p>
            <a:pPr marL="0" lvl="0" indent="0" algn="ctr" rtl="0">
              <a:spcBef>
                <a:spcPts val="0"/>
              </a:spcBef>
              <a:spcAft>
                <a:spcPts val="0"/>
              </a:spcAft>
              <a:buNone/>
            </a:pPr>
            <a:endParaRPr dirty="0"/>
          </a:p>
        </p:txBody>
      </p:sp>
      <p:sp>
        <p:nvSpPr>
          <p:cNvPr id="130" name="Google Shape;130;p2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33333"/>
              <a:buFont typeface="Arial"/>
              <a:buNone/>
            </a:pPr>
            <a:r>
              <a:rPr lang="en" sz="3300"/>
              <a:t>Sentential Forms</a:t>
            </a:r>
            <a:endParaRPr sz="3300"/>
          </a:p>
          <a:p>
            <a:pPr marL="0" lvl="0" indent="0" algn="l" rtl="0">
              <a:spcBef>
                <a:spcPts val="0"/>
              </a:spcBef>
              <a:spcAft>
                <a:spcPts val="0"/>
              </a:spcAft>
              <a:buNone/>
            </a:pPr>
            <a:endParaRPr/>
          </a:p>
        </p:txBody>
      </p:sp>
      <p:sp>
        <p:nvSpPr>
          <p:cNvPr id="181" name="Google Shape;181;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81000" algn="l" rtl="0">
              <a:spcBef>
                <a:spcPts val="1200"/>
              </a:spcBef>
              <a:spcAft>
                <a:spcPts val="0"/>
              </a:spcAft>
              <a:buClr>
                <a:schemeClr val="dk1"/>
              </a:buClr>
              <a:buSzPts val="2400"/>
              <a:buChar char="●"/>
            </a:pPr>
            <a:r>
              <a:rPr lang="en" sz="2400">
                <a:solidFill>
                  <a:srgbClr val="BE00C1"/>
                </a:solidFill>
              </a:rPr>
              <a:t>	</a:t>
            </a:r>
            <a:r>
              <a:rPr lang="en" sz="2400">
                <a:solidFill>
                  <a:schemeClr val="dk1"/>
                </a:solidFill>
              </a:rPr>
              <a:t>Any string of variables and/or terminals derived from the start symbol is called a </a:t>
            </a:r>
            <a:r>
              <a:rPr lang="en" sz="2400">
                <a:solidFill>
                  <a:srgbClr val="FB0054"/>
                </a:solidFill>
              </a:rPr>
              <a:t>sentential form</a:t>
            </a:r>
            <a:r>
              <a:rPr lang="en" sz="2400">
                <a:solidFill>
                  <a:schemeClr val="dk1"/>
                </a:solidFill>
              </a:rPr>
              <a:t>.</a:t>
            </a:r>
            <a:endParaRPr sz="2400">
              <a:solidFill>
                <a:schemeClr val="dk1"/>
              </a:solidFill>
            </a:endParaRPr>
          </a:p>
          <a:p>
            <a:pPr marL="457200" lvl="0" indent="-381000" algn="l" rtl="0">
              <a:spcBef>
                <a:spcPts val="0"/>
              </a:spcBef>
              <a:spcAft>
                <a:spcPts val="0"/>
              </a:spcAft>
              <a:buClr>
                <a:schemeClr val="dk1"/>
              </a:buClr>
              <a:buSzPts val="2400"/>
              <a:buChar char="●"/>
            </a:pPr>
            <a:r>
              <a:rPr lang="en" sz="2400">
                <a:solidFill>
                  <a:srgbClr val="BE00C1"/>
                </a:solidFill>
              </a:rPr>
              <a:t>	</a:t>
            </a:r>
            <a:r>
              <a:rPr lang="en" sz="2400">
                <a:solidFill>
                  <a:schemeClr val="dk1"/>
                </a:solidFill>
              </a:rPr>
              <a:t>Formally, α is a sentential form iff       S =&gt;* α.</a:t>
            </a:r>
            <a:endParaRPr sz="2400">
              <a:solidFill>
                <a:schemeClr val="dk1"/>
              </a:solidFill>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33333"/>
              <a:buFont typeface="Arial"/>
              <a:buNone/>
            </a:pPr>
            <a:r>
              <a:rPr lang="en" sz="3300"/>
              <a:t>Language of a Grammar</a:t>
            </a:r>
            <a:endParaRPr sz="3300"/>
          </a:p>
          <a:p>
            <a:pPr marL="0" lvl="0" indent="0" algn="l" rtl="0">
              <a:spcBef>
                <a:spcPts val="0"/>
              </a:spcBef>
              <a:spcAft>
                <a:spcPts val="0"/>
              </a:spcAft>
              <a:buNone/>
            </a:pPr>
            <a:endParaRPr/>
          </a:p>
        </p:txBody>
      </p:sp>
      <p:sp>
        <p:nvSpPr>
          <p:cNvPr id="187" name="Google Shape;187;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81000" algn="l" rtl="0">
              <a:spcBef>
                <a:spcPts val="1200"/>
              </a:spcBef>
              <a:spcAft>
                <a:spcPts val="0"/>
              </a:spcAft>
              <a:buClr>
                <a:schemeClr val="dk1"/>
              </a:buClr>
              <a:buSzPts val="2400"/>
              <a:buChar char="●"/>
            </a:pPr>
            <a:r>
              <a:rPr lang="en" sz="2400">
                <a:solidFill>
                  <a:srgbClr val="BE00C1"/>
                </a:solidFill>
              </a:rPr>
              <a:t>	</a:t>
            </a:r>
            <a:r>
              <a:rPr lang="en" sz="2400">
                <a:solidFill>
                  <a:schemeClr val="dk1"/>
                </a:solidFill>
              </a:rPr>
              <a:t>If G is a CFG, then L(G), the </a:t>
            </a:r>
            <a:r>
              <a:rPr lang="en" sz="2400">
                <a:solidFill>
                  <a:srgbClr val="FB0054"/>
                </a:solidFill>
              </a:rPr>
              <a:t>language of G</a:t>
            </a:r>
            <a:r>
              <a:rPr lang="en" sz="2400">
                <a:solidFill>
                  <a:schemeClr val="dk1"/>
                </a:solidFill>
              </a:rPr>
              <a:t>, is {w | S =&gt;* w}.</a:t>
            </a:r>
            <a:endParaRPr sz="2400">
              <a:solidFill>
                <a:schemeClr val="dk1"/>
              </a:solidFill>
            </a:endParaRPr>
          </a:p>
          <a:p>
            <a:pPr marL="914400" lvl="1" indent="-361950" algn="l" rtl="0">
              <a:spcBef>
                <a:spcPts val="0"/>
              </a:spcBef>
              <a:spcAft>
                <a:spcPts val="0"/>
              </a:spcAft>
              <a:buClr>
                <a:schemeClr val="dk1"/>
              </a:buClr>
              <a:buSzPts val="2100"/>
              <a:buChar char="●"/>
            </a:pPr>
            <a:r>
              <a:rPr lang="en" sz="2100">
                <a:solidFill>
                  <a:srgbClr val="BE00C1"/>
                </a:solidFill>
              </a:rPr>
              <a:t>	</a:t>
            </a:r>
            <a:r>
              <a:rPr lang="en" sz="2100">
                <a:solidFill>
                  <a:srgbClr val="2749FF"/>
                </a:solidFill>
              </a:rPr>
              <a:t>Note</a:t>
            </a:r>
            <a:r>
              <a:rPr lang="en" sz="2100">
                <a:solidFill>
                  <a:schemeClr val="dk1"/>
                </a:solidFill>
              </a:rPr>
              <a:t>: w must be a terminal string, S is the start symbol.</a:t>
            </a:r>
            <a:endParaRPr sz="2100">
              <a:solidFill>
                <a:schemeClr val="dk1"/>
              </a:solidFill>
            </a:endParaRPr>
          </a:p>
          <a:p>
            <a:pPr marL="457200" lvl="0" indent="-381000" algn="l" rtl="0">
              <a:spcBef>
                <a:spcPts val="0"/>
              </a:spcBef>
              <a:spcAft>
                <a:spcPts val="0"/>
              </a:spcAft>
              <a:buClr>
                <a:schemeClr val="dk1"/>
              </a:buClr>
              <a:buSzPts val="2400"/>
              <a:buChar char="●"/>
            </a:pPr>
            <a:r>
              <a:rPr lang="en" sz="2400">
                <a:solidFill>
                  <a:srgbClr val="BE00C1"/>
                </a:solidFill>
              </a:rPr>
              <a:t>	</a:t>
            </a:r>
            <a:r>
              <a:rPr lang="en" sz="2400">
                <a:solidFill>
                  <a:srgbClr val="30C627"/>
                </a:solidFill>
              </a:rPr>
              <a:t>Example</a:t>
            </a:r>
            <a:r>
              <a:rPr lang="en" sz="2400">
                <a:solidFill>
                  <a:schemeClr val="dk1"/>
                </a:solidFill>
              </a:rPr>
              <a:t>: G has productions S -&gt; ε and S -&gt; 0S1.</a:t>
            </a:r>
            <a:endParaRPr sz="2400">
              <a:solidFill>
                <a:schemeClr val="dk1"/>
              </a:solidFill>
            </a:endParaRPr>
          </a:p>
          <a:p>
            <a:pPr marL="457200" lvl="0" indent="-381000" algn="l" rtl="0">
              <a:spcBef>
                <a:spcPts val="0"/>
              </a:spcBef>
              <a:spcAft>
                <a:spcPts val="0"/>
              </a:spcAft>
              <a:buClr>
                <a:schemeClr val="dk1"/>
              </a:buClr>
              <a:buSzPts val="2400"/>
              <a:buChar char="●"/>
            </a:pPr>
            <a:r>
              <a:rPr lang="en" sz="2400">
                <a:solidFill>
                  <a:srgbClr val="BE00C1"/>
                </a:solidFill>
              </a:rPr>
              <a:t>	</a:t>
            </a:r>
            <a:r>
              <a:rPr lang="en" sz="2400">
                <a:solidFill>
                  <a:schemeClr val="dk1"/>
                </a:solidFill>
              </a:rPr>
              <a:t>L(G) = {0</a:t>
            </a:r>
            <a:r>
              <a:rPr lang="en" sz="1600" baseline="30000">
                <a:solidFill>
                  <a:schemeClr val="dk1"/>
                </a:solidFill>
              </a:rPr>
              <a:t>n</a:t>
            </a:r>
            <a:r>
              <a:rPr lang="en" sz="2400">
                <a:solidFill>
                  <a:schemeClr val="dk1"/>
                </a:solidFill>
              </a:rPr>
              <a:t>1</a:t>
            </a:r>
            <a:r>
              <a:rPr lang="en" sz="1600" baseline="30000">
                <a:solidFill>
                  <a:schemeClr val="dk1"/>
                </a:solidFill>
              </a:rPr>
              <a:t>n</a:t>
            </a:r>
            <a:r>
              <a:rPr lang="en" sz="2400">
                <a:solidFill>
                  <a:schemeClr val="dk1"/>
                </a:solidFill>
              </a:rPr>
              <a:t> | n </a:t>
            </a:r>
            <a:r>
              <a:rPr lang="en" sz="2400" u="sng">
                <a:solidFill>
                  <a:schemeClr val="dk1"/>
                </a:solidFill>
              </a:rPr>
              <a:t>&gt;</a:t>
            </a:r>
            <a:r>
              <a:rPr lang="en" sz="2400">
                <a:solidFill>
                  <a:schemeClr val="dk1"/>
                </a:solidFill>
              </a:rPr>
              <a:t> 0}.</a:t>
            </a:r>
            <a:endParaRPr sz="2400">
              <a:solidFill>
                <a:schemeClr val="dk1"/>
              </a:solidFill>
            </a:endParaRPr>
          </a:p>
          <a:p>
            <a:pPr marL="0" lvl="0" indent="0" algn="l" rtl="0">
              <a:spcBef>
                <a:spcPts val="1200"/>
              </a:spcBef>
              <a:spcAft>
                <a:spcPts val="1200"/>
              </a:spcAft>
              <a:buNone/>
            </a:pPr>
            <a:endParaRPr/>
          </a:p>
        </p:txBody>
      </p:sp>
      <p:pic>
        <p:nvPicPr>
          <p:cNvPr id="188" name="Google Shape;188;p35"/>
          <p:cNvPicPr preferRelativeResize="0"/>
          <p:nvPr/>
        </p:nvPicPr>
        <p:blipFill>
          <a:blip r:embed="rId3">
            <a:alphaModFix/>
          </a:blip>
          <a:stretch>
            <a:fillRect/>
          </a:stretch>
        </p:blipFill>
        <p:spPr>
          <a:xfrm>
            <a:off x="3757525" y="3073525"/>
            <a:ext cx="3326925" cy="1581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33333"/>
              <a:buFont typeface="Arial"/>
              <a:buNone/>
            </a:pPr>
            <a:r>
              <a:rPr lang="en" sz="3300"/>
              <a:t>Leftmost and Rightmost Derivations</a:t>
            </a:r>
            <a:endParaRPr sz="3300"/>
          </a:p>
          <a:p>
            <a:pPr marL="0" lvl="0" indent="0" algn="l" rtl="0">
              <a:spcBef>
                <a:spcPts val="0"/>
              </a:spcBef>
              <a:spcAft>
                <a:spcPts val="0"/>
              </a:spcAft>
              <a:buNone/>
            </a:pPr>
            <a:endParaRPr/>
          </a:p>
        </p:txBody>
      </p:sp>
      <p:sp>
        <p:nvSpPr>
          <p:cNvPr id="194" name="Google Shape;194;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81000" algn="l" rtl="0">
              <a:spcBef>
                <a:spcPts val="1200"/>
              </a:spcBef>
              <a:spcAft>
                <a:spcPts val="0"/>
              </a:spcAft>
              <a:buClr>
                <a:schemeClr val="dk1"/>
              </a:buClr>
              <a:buSzPts val="2400"/>
              <a:buChar char="●"/>
            </a:pPr>
            <a:r>
              <a:rPr lang="en" sz="2400">
                <a:solidFill>
                  <a:srgbClr val="BE00C1"/>
                </a:solidFill>
              </a:rPr>
              <a:t>	</a:t>
            </a:r>
            <a:r>
              <a:rPr lang="en" sz="2400">
                <a:solidFill>
                  <a:schemeClr val="dk1"/>
                </a:solidFill>
              </a:rPr>
              <a:t>Derivations allow us to replace any of the variables in a string.</a:t>
            </a:r>
            <a:endParaRPr sz="2400">
              <a:solidFill>
                <a:schemeClr val="dk1"/>
              </a:solidFill>
            </a:endParaRPr>
          </a:p>
          <a:p>
            <a:pPr marL="457200" lvl="0" indent="-381000" algn="l" rtl="0">
              <a:spcBef>
                <a:spcPts val="0"/>
              </a:spcBef>
              <a:spcAft>
                <a:spcPts val="0"/>
              </a:spcAft>
              <a:buClr>
                <a:schemeClr val="dk1"/>
              </a:buClr>
              <a:buSzPts val="2400"/>
              <a:buChar char="●"/>
            </a:pPr>
            <a:r>
              <a:rPr lang="en" sz="2400">
                <a:solidFill>
                  <a:srgbClr val="BE00C1"/>
                </a:solidFill>
              </a:rPr>
              <a:t>	</a:t>
            </a:r>
            <a:r>
              <a:rPr lang="en" sz="2400">
                <a:solidFill>
                  <a:schemeClr val="dk1"/>
                </a:solidFill>
              </a:rPr>
              <a:t>Leads to many different derivations of the same string.</a:t>
            </a:r>
            <a:endParaRPr sz="2400">
              <a:solidFill>
                <a:schemeClr val="dk1"/>
              </a:solidFill>
            </a:endParaRPr>
          </a:p>
          <a:p>
            <a:pPr marL="457200" lvl="0" indent="-381000" algn="l" rtl="0">
              <a:spcBef>
                <a:spcPts val="0"/>
              </a:spcBef>
              <a:spcAft>
                <a:spcPts val="0"/>
              </a:spcAft>
              <a:buClr>
                <a:schemeClr val="dk1"/>
              </a:buClr>
              <a:buSzPts val="2400"/>
              <a:buChar char="●"/>
            </a:pPr>
            <a:r>
              <a:rPr lang="en" sz="2400">
                <a:solidFill>
                  <a:srgbClr val="BE00C1"/>
                </a:solidFill>
              </a:rPr>
              <a:t>	</a:t>
            </a:r>
            <a:r>
              <a:rPr lang="en" sz="2400">
                <a:solidFill>
                  <a:schemeClr val="dk1"/>
                </a:solidFill>
              </a:rPr>
              <a:t>By forcing the leftmost variable (or alternatively, the rightmost variable) to be replaced, we avoid these “distinctions without a difference.”</a:t>
            </a:r>
            <a:endParaRPr sz="2400">
              <a:solidFill>
                <a:schemeClr val="dk1"/>
              </a:solidFill>
            </a:endParaRPr>
          </a:p>
          <a:p>
            <a:pPr marL="0" lvl="0" indent="0" algn="l" rtl="0">
              <a:spcBef>
                <a:spcPts val="12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33333"/>
              <a:buFont typeface="Arial"/>
              <a:buNone/>
            </a:pPr>
            <a:r>
              <a:rPr lang="en" sz="3300"/>
              <a:t>Leftmost Derivations</a:t>
            </a:r>
            <a:endParaRPr sz="3300"/>
          </a:p>
          <a:p>
            <a:pPr marL="0" lvl="0" indent="0" algn="l" rtl="0">
              <a:spcBef>
                <a:spcPts val="0"/>
              </a:spcBef>
              <a:spcAft>
                <a:spcPts val="0"/>
              </a:spcAft>
              <a:buNone/>
            </a:pPr>
            <a:endParaRPr/>
          </a:p>
        </p:txBody>
      </p:sp>
      <p:sp>
        <p:nvSpPr>
          <p:cNvPr id="200" name="Google Shape;200;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Clr>
                <a:schemeClr val="dk1"/>
              </a:buClr>
              <a:buSzPct val="33333"/>
              <a:buFont typeface="Arial"/>
              <a:buNone/>
            </a:pPr>
            <a:endParaRPr sz="3300">
              <a:solidFill>
                <a:schemeClr val="dk1"/>
              </a:solidFill>
            </a:endParaRPr>
          </a:p>
          <a:p>
            <a:pPr marL="457200" lvl="0" indent="-358140" algn="l" rtl="0">
              <a:spcBef>
                <a:spcPts val="1200"/>
              </a:spcBef>
              <a:spcAft>
                <a:spcPts val="0"/>
              </a:spcAft>
              <a:buClr>
                <a:schemeClr val="dk1"/>
              </a:buClr>
              <a:buSzPct val="100000"/>
              <a:buChar char="●"/>
            </a:pPr>
            <a:r>
              <a:rPr lang="en" sz="2400">
                <a:solidFill>
                  <a:srgbClr val="BE00C1"/>
                </a:solidFill>
              </a:rPr>
              <a:t>	</a:t>
            </a:r>
            <a:r>
              <a:rPr lang="en" sz="2400">
                <a:solidFill>
                  <a:schemeClr val="dk1"/>
                </a:solidFill>
              </a:rPr>
              <a:t>Balanced-parentheses grammmar:</a:t>
            </a:r>
            <a:endParaRPr sz="2400">
              <a:solidFill>
                <a:schemeClr val="dk1"/>
              </a:solidFill>
            </a:endParaRPr>
          </a:p>
          <a:p>
            <a:pPr marL="254000" lvl="0" indent="-254000" algn="l" rtl="0">
              <a:spcBef>
                <a:spcPts val="1800"/>
              </a:spcBef>
              <a:spcAft>
                <a:spcPts val="0"/>
              </a:spcAft>
              <a:buClr>
                <a:schemeClr val="dk1"/>
              </a:buClr>
              <a:buSzPct val="45833"/>
              <a:buFont typeface="Arial"/>
              <a:buNone/>
            </a:pPr>
            <a:r>
              <a:rPr lang="en" sz="2400">
                <a:solidFill>
                  <a:schemeClr val="dk1"/>
                </a:solidFill>
              </a:rPr>
              <a:t>		</a:t>
            </a:r>
            <a:r>
              <a:rPr lang="en" sz="2400">
                <a:solidFill>
                  <a:srgbClr val="BE1F04"/>
                </a:solidFill>
              </a:rPr>
              <a:t>S -&gt; SS | (S) | ()</a:t>
            </a:r>
            <a:endParaRPr sz="2400">
              <a:solidFill>
                <a:srgbClr val="BE1F04"/>
              </a:solidFill>
            </a:endParaRPr>
          </a:p>
          <a:p>
            <a:pPr marL="457200" lvl="0" indent="-358140" algn="l" rtl="0">
              <a:spcBef>
                <a:spcPts val="1200"/>
              </a:spcBef>
              <a:spcAft>
                <a:spcPts val="0"/>
              </a:spcAft>
              <a:buClr>
                <a:schemeClr val="dk1"/>
              </a:buClr>
              <a:buSzPct val="100000"/>
              <a:buChar char="●"/>
            </a:pPr>
            <a:r>
              <a:rPr lang="en" sz="2400">
                <a:solidFill>
                  <a:srgbClr val="BE00C1"/>
                </a:solidFill>
              </a:rPr>
              <a:t>	</a:t>
            </a:r>
            <a:r>
              <a:rPr lang="en" sz="2400">
                <a:solidFill>
                  <a:schemeClr val="dk1"/>
                </a:solidFill>
              </a:rPr>
              <a:t> S =&gt;</a:t>
            </a:r>
            <a:r>
              <a:rPr lang="en" sz="1600" baseline="-25000">
                <a:solidFill>
                  <a:schemeClr val="dk1"/>
                </a:solidFill>
              </a:rPr>
              <a:t>lm</a:t>
            </a:r>
            <a:r>
              <a:rPr lang="en" sz="2400">
                <a:solidFill>
                  <a:schemeClr val="dk1"/>
                </a:solidFill>
              </a:rPr>
              <a:t> SS =&gt;</a:t>
            </a:r>
            <a:r>
              <a:rPr lang="en" sz="1600" baseline="-25000">
                <a:solidFill>
                  <a:schemeClr val="dk1"/>
                </a:solidFill>
              </a:rPr>
              <a:t>lm</a:t>
            </a:r>
            <a:r>
              <a:rPr lang="en" sz="2400">
                <a:solidFill>
                  <a:schemeClr val="dk1"/>
                </a:solidFill>
              </a:rPr>
              <a:t> (S)S =&gt;</a:t>
            </a:r>
            <a:r>
              <a:rPr lang="en" sz="1600" baseline="-25000">
                <a:solidFill>
                  <a:schemeClr val="dk1"/>
                </a:solidFill>
              </a:rPr>
              <a:t>lm</a:t>
            </a:r>
            <a:r>
              <a:rPr lang="en" sz="2400">
                <a:solidFill>
                  <a:schemeClr val="dk1"/>
                </a:solidFill>
              </a:rPr>
              <a:t> (())S =&gt;</a:t>
            </a:r>
            <a:r>
              <a:rPr lang="en" sz="1600" baseline="-25000">
                <a:solidFill>
                  <a:schemeClr val="dk1"/>
                </a:solidFill>
              </a:rPr>
              <a:t>lm</a:t>
            </a:r>
            <a:r>
              <a:rPr lang="en" sz="2400">
                <a:solidFill>
                  <a:schemeClr val="dk1"/>
                </a:solidFill>
              </a:rPr>
              <a:t> (())()</a:t>
            </a:r>
            <a:endParaRPr sz="2400">
              <a:solidFill>
                <a:schemeClr val="dk1"/>
              </a:solidFill>
            </a:endParaRPr>
          </a:p>
          <a:p>
            <a:pPr marL="457200" lvl="0" indent="-358140" algn="l" rtl="0">
              <a:spcBef>
                <a:spcPts val="0"/>
              </a:spcBef>
              <a:spcAft>
                <a:spcPts val="0"/>
              </a:spcAft>
              <a:buClr>
                <a:schemeClr val="dk1"/>
              </a:buClr>
              <a:buSzPct val="100000"/>
              <a:buChar char="●"/>
            </a:pPr>
            <a:r>
              <a:rPr lang="en" sz="2400">
                <a:solidFill>
                  <a:srgbClr val="BE00C1"/>
                </a:solidFill>
              </a:rPr>
              <a:t>	</a:t>
            </a:r>
            <a:r>
              <a:rPr lang="en" sz="2400">
                <a:solidFill>
                  <a:schemeClr val="dk1"/>
                </a:solidFill>
              </a:rPr>
              <a:t>Thus, S =&gt;*</a:t>
            </a:r>
            <a:r>
              <a:rPr lang="en" sz="1600" baseline="-25000">
                <a:solidFill>
                  <a:schemeClr val="dk1"/>
                </a:solidFill>
              </a:rPr>
              <a:t>lm</a:t>
            </a:r>
            <a:r>
              <a:rPr lang="en" sz="2400">
                <a:solidFill>
                  <a:schemeClr val="dk1"/>
                </a:solidFill>
              </a:rPr>
              <a:t> (())()</a:t>
            </a:r>
            <a:endParaRPr sz="2400">
              <a:solidFill>
                <a:schemeClr val="dk1"/>
              </a:solidFill>
            </a:endParaRPr>
          </a:p>
          <a:p>
            <a:pPr marL="457200" lvl="0" indent="-358140" algn="l" rtl="0">
              <a:spcBef>
                <a:spcPts val="0"/>
              </a:spcBef>
              <a:spcAft>
                <a:spcPts val="0"/>
              </a:spcAft>
              <a:buClr>
                <a:schemeClr val="dk1"/>
              </a:buClr>
              <a:buSzPct val="100000"/>
              <a:buChar char="●"/>
            </a:pPr>
            <a:r>
              <a:rPr lang="en" sz="2400">
                <a:solidFill>
                  <a:srgbClr val="BE00C1"/>
                </a:solidFill>
              </a:rPr>
              <a:t>	</a:t>
            </a:r>
            <a:r>
              <a:rPr lang="en" sz="2400">
                <a:solidFill>
                  <a:schemeClr val="dk1"/>
                </a:solidFill>
              </a:rPr>
              <a:t>S =&gt; SS =&gt; S() =&gt; (S)() =&gt; (())() is a derivation, but not a leftmost derivation.</a:t>
            </a:r>
            <a:endParaRPr sz="2400">
              <a:solidFill>
                <a:schemeClr val="dk1"/>
              </a:solidFill>
            </a:endParaRPr>
          </a:p>
          <a:p>
            <a:pPr marL="0" lvl="0" indent="0" algn="l" rtl="0">
              <a:spcBef>
                <a:spcPts val="120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33333"/>
              <a:buFont typeface="Arial"/>
              <a:buNone/>
            </a:pPr>
            <a:r>
              <a:rPr lang="en" sz="3300">
                <a:solidFill>
                  <a:srgbClr val="30C627"/>
                </a:solidFill>
              </a:rPr>
              <a:t>Example</a:t>
            </a:r>
            <a:r>
              <a:rPr lang="en" sz="3300"/>
              <a:t>: Rightmost Derivations</a:t>
            </a:r>
            <a:endParaRPr sz="3300"/>
          </a:p>
          <a:p>
            <a:pPr marL="0" lvl="0" indent="0" algn="l" rtl="0">
              <a:spcBef>
                <a:spcPts val="0"/>
              </a:spcBef>
              <a:spcAft>
                <a:spcPts val="0"/>
              </a:spcAft>
              <a:buNone/>
            </a:pPr>
            <a:endParaRPr/>
          </a:p>
        </p:txBody>
      </p:sp>
      <p:sp>
        <p:nvSpPr>
          <p:cNvPr id="206" name="Google Shape;206;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81000" algn="l" rtl="0">
              <a:spcBef>
                <a:spcPts val="1200"/>
              </a:spcBef>
              <a:spcAft>
                <a:spcPts val="0"/>
              </a:spcAft>
              <a:buClr>
                <a:schemeClr val="dk1"/>
              </a:buClr>
              <a:buSzPts val="2400"/>
              <a:buChar char="●"/>
            </a:pPr>
            <a:r>
              <a:rPr lang="en" sz="2400">
                <a:solidFill>
                  <a:srgbClr val="BE00C1"/>
                </a:solidFill>
              </a:rPr>
              <a:t>	</a:t>
            </a:r>
            <a:r>
              <a:rPr lang="en" sz="2400">
                <a:solidFill>
                  <a:schemeClr val="dk1"/>
                </a:solidFill>
              </a:rPr>
              <a:t>Balanced-parentheses grammmar:</a:t>
            </a:r>
            <a:endParaRPr sz="2400">
              <a:solidFill>
                <a:schemeClr val="dk1"/>
              </a:solidFill>
            </a:endParaRPr>
          </a:p>
          <a:p>
            <a:pPr marL="254000" lvl="0" indent="-254000" algn="l" rtl="0">
              <a:spcBef>
                <a:spcPts val="1800"/>
              </a:spcBef>
              <a:spcAft>
                <a:spcPts val="0"/>
              </a:spcAft>
              <a:buClr>
                <a:schemeClr val="dk1"/>
              </a:buClr>
              <a:buSzPts val="1100"/>
              <a:buFont typeface="Arial"/>
              <a:buNone/>
            </a:pPr>
            <a:r>
              <a:rPr lang="en" sz="2400">
                <a:solidFill>
                  <a:schemeClr val="dk1"/>
                </a:solidFill>
              </a:rPr>
              <a:t>		</a:t>
            </a:r>
            <a:r>
              <a:rPr lang="en" sz="2400">
                <a:solidFill>
                  <a:srgbClr val="BE1F04"/>
                </a:solidFill>
              </a:rPr>
              <a:t>S -&gt; SS | (S) | ()</a:t>
            </a:r>
            <a:endParaRPr sz="2400">
              <a:solidFill>
                <a:srgbClr val="BE1F04"/>
              </a:solidFill>
            </a:endParaRPr>
          </a:p>
          <a:p>
            <a:pPr marL="457200" lvl="0" indent="-381000" algn="l" rtl="0">
              <a:spcBef>
                <a:spcPts val="1200"/>
              </a:spcBef>
              <a:spcAft>
                <a:spcPts val="0"/>
              </a:spcAft>
              <a:buClr>
                <a:schemeClr val="dk1"/>
              </a:buClr>
              <a:buSzPts val="2400"/>
              <a:buChar char="●"/>
            </a:pPr>
            <a:r>
              <a:rPr lang="en" sz="2400">
                <a:solidFill>
                  <a:srgbClr val="BE00C1"/>
                </a:solidFill>
              </a:rPr>
              <a:t>	</a:t>
            </a:r>
            <a:r>
              <a:rPr lang="en" sz="2400">
                <a:solidFill>
                  <a:schemeClr val="dk1"/>
                </a:solidFill>
              </a:rPr>
              <a:t> S =&gt;</a:t>
            </a:r>
            <a:r>
              <a:rPr lang="en" sz="1600" baseline="-25000">
                <a:solidFill>
                  <a:schemeClr val="dk1"/>
                </a:solidFill>
              </a:rPr>
              <a:t>rm</a:t>
            </a:r>
            <a:r>
              <a:rPr lang="en" sz="2400">
                <a:solidFill>
                  <a:schemeClr val="dk1"/>
                </a:solidFill>
              </a:rPr>
              <a:t> SS =&gt;</a:t>
            </a:r>
            <a:r>
              <a:rPr lang="en" sz="1600" baseline="-25000">
                <a:solidFill>
                  <a:schemeClr val="dk1"/>
                </a:solidFill>
              </a:rPr>
              <a:t>rm</a:t>
            </a:r>
            <a:r>
              <a:rPr lang="en" sz="2400">
                <a:solidFill>
                  <a:schemeClr val="dk1"/>
                </a:solidFill>
              </a:rPr>
              <a:t> S() =&gt;</a:t>
            </a:r>
            <a:r>
              <a:rPr lang="en" sz="1600" baseline="-25000">
                <a:solidFill>
                  <a:schemeClr val="dk1"/>
                </a:solidFill>
              </a:rPr>
              <a:t>rm</a:t>
            </a:r>
            <a:r>
              <a:rPr lang="en" sz="2400">
                <a:solidFill>
                  <a:schemeClr val="dk1"/>
                </a:solidFill>
              </a:rPr>
              <a:t> (S)() =&gt;</a:t>
            </a:r>
            <a:r>
              <a:rPr lang="en" sz="1600" baseline="-25000">
                <a:solidFill>
                  <a:schemeClr val="dk1"/>
                </a:solidFill>
              </a:rPr>
              <a:t>rm</a:t>
            </a:r>
            <a:r>
              <a:rPr lang="en" sz="2400">
                <a:solidFill>
                  <a:schemeClr val="dk1"/>
                </a:solidFill>
              </a:rPr>
              <a:t> (())()</a:t>
            </a:r>
            <a:endParaRPr sz="2400">
              <a:solidFill>
                <a:schemeClr val="dk1"/>
              </a:solidFill>
            </a:endParaRPr>
          </a:p>
          <a:p>
            <a:pPr marL="457200" lvl="0" indent="-381000" algn="l" rtl="0">
              <a:spcBef>
                <a:spcPts val="0"/>
              </a:spcBef>
              <a:spcAft>
                <a:spcPts val="0"/>
              </a:spcAft>
              <a:buClr>
                <a:schemeClr val="dk1"/>
              </a:buClr>
              <a:buSzPts val="2400"/>
              <a:buChar char="●"/>
            </a:pPr>
            <a:r>
              <a:rPr lang="en" sz="2400">
                <a:solidFill>
                  <a:srgbClr val="BE00C1"/>
                </a:solidFill>
              </a:rPr>
              <a:t>	</a:t>
            </a:r>
            <a:r>
              <a:rPr lang="en" sz="2400">
                <a:solidFill>
                  <a:schemeClr val="dk1"/>
                </a:solidFill>
              </a:rPr>
              <a:t>Thus, S =&gt;*</a:t>
            </a:r>
            <a:r>
              <a:rPr lang="en" sz="1600" baseline="-25000">
                <a:solidFill>
                  <a:schemeClr val="dk1"/>
                </a:solidFill>
              </a:rPr>
              <a:t>rm</a:t>
            </a:r>
            <a:r>
              <a:rPr lang="en" sz="2400">
                <a:solidFill>
                  <a:schemeClr val="dk1"/>
                </a:solidFill>
              </a:rPr>
              <a:t> (())()</a:t>
            </a:r>
            <a:endParaRPr sz="2400">
              <a:solidFill>
                <a:schemeClr val="dk1"/>
              </a:solidFill>
            </a:endParaRPr>
          </a:p>
          <a:p>
            <a:pPr marL="457200" lvl="0" indent="-381000" algn="l" rtl="0">
              <a:spcBef>
                <a:spcPts val="0"/>
              </a:spcBef>
              <a:spcAft>
                <a:spcPts val="0"/>
              </a:spcAft>
              <a:buClr>
                <a:schemeClr val="dk1"/>
              </a:buClr>
              <a:buSzPts val="2400"/>
              <a:buChar char="●"/>
            </a:pPr>
            <a:r>
              <a:rPr lang="en" sz="2400">
                <a:solidFill>
                  <a:srgbClr val="BE00C1"/>
                </a:solidFill>
              </a:rPr>
              <a:t>	</a:t>
            </a:r>
            <a:r>
              <a:rPr lang="en" sz="2400">
                <a:solidFill>
                  <a:schemeClr val="dk1"/>
                </a:solidFill>
              </a:rPr>
              <a:t>S =&gt; SS =&gt; SSS =&gt; S()S =&gt; ()()S =&gt; ()()() is neither a rightmost nor a leftmost derivation.</a:t>
            </a:r>
            <a:endParaRPr sz="2400">
              <a:solidFill>
                <a:schemeClr val="dk1"/>
              </a:solidFill>
            </a:endParaRPr>
          </a:p>
          <a:p>
            <a:pPr marL="0" lvl="0" indent="0" algn="l" rtl="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9"/>
          <p:cNvSpPr txBox="1">
            <a:spLocks noGrp="1"/>
          </p:cNvSpPr>
          <p:nvPr>
            <p:ph type="title"/>
          </p:nvPr>
        </p:nvSpPr>
        <p:spPr>
          <a:xfrm>
            <a:off x="311700" y="45225"/>
            <a:ext cx="8520600" cy="3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Grammar</a:t>
            </a:r>
            <a:endParaRPr/>
          </a:p>
        </p:txBody>
      </p:sp>
      <p:sp>
        <p:nvSpPr>
          <p:cNvPr id="212" name="Google Shape;212;p39"/>
          <p:cNvSpPr txBox="1"/>
          <p:nvPr/>
        </p:nvSpPr>
        <p:spPr>
          <a:xfrm>
            <a:off x="0" y="599325"/>
            <a:ext cx="4678800" cy="3735600"/>
          </a:xfrm>
          <a:prstGeom prst="rect">
            <a:avLst/>
          </a:prstGeom>
          <a:noFill/>
          <a:ln>
            <a:noFill/>
          </a:ln>
        </p:spPr>
        <p:txBody>
          <a:bodyPr spcFirstLastPara="1" wrap="square" lIns="91425" tIns="91425" rIns="91425" bIns="91425" anchor="ctr" anchorCtr="0">
            <a:spAutoFit/>
          </a:bodyPr>
          <a:lstStyle/>
          <a:p>
            <a:pPr marL="0" marR="0" lvl="0" indent="0" algn="l" rtl="0">
              <a:lnSpc>
                <a:spcPct val="136363"/>
              </a:lnSpc>
              <a:spcBef>
                <a:spcPts val="400"/>
              </a:spcBef>
              <a:spcAft>
                <a:spcPts val="0"/>
              </a:spcAft>
              <a:buNone/>
            </a:pPr>
            <a:r>
              <a:rPr lang="en" sz="1600">
                <a:solidFill>
                  <a:srgbClr val="444444"/>
                </a:solidFill>
                <a:highlight>
                  <a:schemeClr val="lt1"/>
                </a:highlight>
              </a:rPr>
              <a:t>A grammar is deﬁned as a quadruple, </a:t>
            </a:r>
            <a:endParaRPr sz="1600">
              <a:solidFill>
                <a:srgbClr val="444444"/>
              </a:solidFill>
              <a:highlight>
                <a:schemeClr val="lt1"/>
              </a:highlight>
            </a:endParaRPr>
          </a:p>
          <a:p>
            <a:pPr marL="0" marR="0" lvl="0" indent="0" algn="l" rtl="0">
              <a:lnSpc>
                <a:spcPct val="136363"/>
              </a:lnSpc>
              <a:spcBef>
                <a:spcPts val="1100"/>
              </a:spcBef>
              <a:spcAft>
                <a:spcPts val="0"/>
              </a:spcAft>
              <a:buNone/>
            </a:pPr>
            <a:r>
              <a:rPr lang="en" sz="1600">
                <a:solidFill>
                  <a:srgbClr val="444444"/>
                </a:solidFill>
                <a:highlight>
                  <a:schemeClr val="lt1"/>
                </a:highlight>
              </a:rPr>
              <a:t>G =(V, T, S, P) where, </a:t>
            </a:r>
            <a:endParaRPr sz="1600">
              <a:solidFill>
                <a:srgbClr val="444444"/>
              </a:solidFill>
              <a:highlight>
                <a:schemeClr val="lt1"/>
              </a:highlight>
            </a:endParaRPr>
          </a:p>
          <a:p>
            <a:pPr marL="457200" marR="0" lvl="0" indent="-330200" algn="l" rtl="0">
              <a:lnSpc>
                <a:spcPct val="136363"/>
              </a:lnSpc>
              <a:spcBef>
                <a:spcPts val="1100"/>
              </a:spcBef>
              <a:spcAft>
                <a:spcPts val="0"/>
              </a:spcAft>
              <a:buClr>
                <a:srgbClr val="444444"/>
              </a:buClr>
              <a:buSzPts val="1600"/>
              <a:buAutoNum type="arabicParenR"/>
            </a:pPr>
            <a:r>
              <a:rPr lang="en" sz="1600">
                <a:solidFill>
                  <a:srgbClr val="444444"/>
                </a:solidFill>
                <a:highlight>
                  <a:schemeClr val="lt1"/>
                </a:highlight>
              </a:rPr>
              <a:t>V is a ﬁnite set of objects called variables, </a:t>
            </a:r>
            <a:endParaRPr sz="1600">
              <a:solidFill>
                <a:srgbClr val="444444"/>
              </a:solidFill>
              <a:highlight>
                <a:schemeClr val="lt1"/>
              </a:highlight>
            </a:endParaRPr>
          </a:p>
          <a:p>
            <a:pPr marL="457200" marR="0" lvl="0" indent="-330200" algn="l" rtl="0">
              <a:lnSpc>
                <a:spcPct val="136363"/>
              </a:lnSpc>
              <a:spcBef>
                <a:spcPts val="0"/>
              </a:spcBef>
              <a:spcAft>
                <a:spcPts val="0"/>
              </a:spcAft>
              <a:buClr>
                <a:srgbClr val="444444"/>
              </a:buClr>
              <a:buSzPts val="1600"/>
              <a:buAutoNum type="arabicParenR"/>
            </a:pPr>
            <a:r>
              <a:rPr lang="en" sz="1600">
                <a:solidFill>
                  <a:srgbClr val="444444"/>
                </a:solidFill>
                <a:highlight>
                  <a:schemeClr val="lt1"/>
                </a:highlight>
              </a:rPr>
              <a:t>T is a ﬁnite set of objects called terminal symbols, </a:t>
            </a:r>
            <a:endParaRPr sz="1600">
              <a:solidFill>
                <a:srgbClr val="444444"/>
              </a:solidFill>
              <a:highlight>
                <a:schemeClr val="lt1"/>
              </a:highlight>
            </a:endParaRPr>
          </a:p>
          <a:p>
            <a:pPr marL="457200" marR="0" lvl="0" indent="-330200" algn="l" rtl="0">
              <a:lnSpc>
                <a:spcPct val="136363"/>
              </a:lnSpc>
              <a:spcBef>
                <a:spcPts val="0"/>
              </a:spcBef>
              <a:spcAft>
                <a:spcPts val="0"/>
              </a:spcAft>
              <a:buClr>
                <a:srgbClr val="444444"/>
              </a:buClr>
              <a:buSzPts val="1600"/>
              <a:buAutoNum type="arabicParenR"/>
            </a:pPr>
            <a:r>
              <a:rPr lang="en" sz="1600">
                <a:solidFill>
                  <a:srgbClr val="444444"/>
                </a:solidFill>
                <a:highlight>
                  <a:schemeClr val="lt1"/>
                </a:highlight>
              </a:rPr>
              <a:t>S ∈ V is a special symbol called the start variable, </a:t>
            </a:r>
            <a:endParaRPr sz="1600">
              <a:solidFill>
                <a:srgbClr val="444444"/>
              </a:solidFill>
              <a:highlight>
                <a:schemeClr val="lt1"/>
              </a:highlight>
            </a:endParaRPr>
          </a:p>
          <a:p>
            <a:pPr marL="457200" marR="0" lvl="0" indent="-330200" algn="l" rtl="0">
              <a:lnSpc>
                <a:spcPct val="136363"/>
              </a:lnSpc>
              <a:spcBef>
                <a:spcPts val="0"/>
              </a:spcBef>
              <a:spcAft>
                <a:spcPts val="0"/>
              </a:spcAft>
              <a:buClr>
                <a:srgbClr val="444444"/>
              </a:buClr>
              <a:buSzPts val="1600"/>
              <a:buAutoNum type="arabicParenR"/>
            </a:pPr>
            <a:r>
              <a:rPr lang="en" sz="1600">
                <a:solidFill>
                  <a:srgbClr val="444444"/>
                </a:solidFill>
                <a:highlight>
                  <a:schemeClr val="lt1"/>
                </a:highlight>
              </a:rPr>
              <a:t>P is a ﬁnite set of productions. It will be assumed without further mention that the sets V and T are nonempty and disjoint. </a:t>
            </a:r>
            <a:endParaRPr sz="1434" b="1">
              <a:solidFill>
                <a:schemeClr val="dk1"/>
              </a:solidFill>
            </a:endParaRPr>
          </a:p>
        </p:txBody>
      </p:sp>
      <p:sp>
        <p:nvSpPr>
          <p:cNvPr id="213" name="Google Shape;213;p39"/>
          <p:cNvSpPr txBox="1">
            <a:spLocks noGrp="1"/>
          </p:cNvSpPr>
          <p:nvPr>
            <p:ph type="body" idx="1"/>
          </p:nvPr>
        </p:nvSpPr>
        <p:spPr>
          <a:xfrm>
            <a:off x="4844875" y="507875"/>
            <a:ext cx="3987300" cy="4344000"/>
          </a:xfrm>
          <a:prstGeom prst="rect">
            <a:avLst/>
          </a:prstGeom>
        </p:spPr>
        <p:txBody>
          <a:bodyPr spcFirstLastPara="1" wrap="square" lIns="91425" tIns="91425" rIns="91425" bIns="91425" anchor="t" anchorCtr="0">
            <a:normAutofit fontScale="70000"/>
          </a:bodyPr>
          <a:lstStyle/>
          <a:p>
            <a:pPr marL="0" lvl="0" indent="0" algn="l" rtl="0">
              <a:lnSpc>
                <a:spcPct val="136363"/>
              </a:lnSpc>
              <a:spcBef>
                <a:spcPts val="400"/>
              </a:spcBef>
              <a:spcAft>
                <a:spcPts val="0"/>
              </a:spcAft>
              <a:buNone/>
            </a:pPr>
            <a:r>
              <a:rPr lang="en" sz="2200">
                <a:solidFill>
                  <a:srgbClr val="444444"/>
                </a:solidFill>
                <a:highlight>
                  <a:schemeClr val="lt1"/>
                </a:highlight>
              </a:rPr>
              <a:t>A grammar is a 4-tuple G = (V, T, P, S) </a:t>
            </a:r>
            <a:endParaRPr sz="2200">
              <a:solidFill>
                <a:srgbClr val="444444"/>
              </a:solidFill>
              <a:highlight>
                <a:schemeClr val="lt1"/>
              </a:highlight>
            </a:endParaRPr>
          </a:p>
          <a:p>
            <a:pPr marL="0" lvl="0" indent="0" algn="l" rtl="0">
              <a:lnSpc>
                <a:spcPct val="136363"/>
              </a:lnSpc>
              <a:spcBef>
                <a:spcPts val="1100"/>
              </a:spcBef>
              <a:spcAft>
                <a:spcPts val="0"/>
              </a:spcAft>
              <a:buNone/>
            </a:pPr>
            <a:r>
              <a:rPr lang="en" sz="2200">
                <a:solidFill>
                  <a:srgbClr val="444444"/>
                </a:solidFill>
                <a:highlight>
                  <a:schemeClr val="lt1"/>
                </a:highlight>
              </a:rPr>
              <a:t>where </a:t>
            </a:r>
            <a:endParaRPr sz="2200">
              <a:solidFill>
                <a:srgbClr val="444444"/>
              </a:solidFill>
              <a:highlight>
                <a:schemeClr val="lt1"/>
              </a:highlight>
            </a:endParaRPr>
          </a:p>
          <a:p>
            <a:pPr marL="0" lvl="0" indent="0" algn="l" rtl="0">
              <a:lnSpc>
                <a:spcPct val="136363"/>
              </a:lnSpc>
              <a:spcBef>
                <a:spcPts val="1100"/>
              </a:spcBef>
              <a:spcAft>
                <a:spcPts val="0"/>
              </a:spcAft>
              <a:buNone/>
            </a:pPr>
            <a:r>
              <a:rPr lang="en" sz="2200">
                <a:solidFill>
                  <a:srgbClr val="444444"/>
                </a:solidFill>
                <a:highlight>
                  <a:schemeClr val="lt1"/>
                </a:highlight>
              </a:rPr>
              <a:t>1)V is a set of nonterminal symbols (also called variables or syntactic categories) </a:t>
            </a:r>
            <a:endParaRPr sz="2200">
              <a:solidFill>
                <a:srgbClr val="444444"/>
              </a:solidFill>
              <a:highlight>
                <a:schemeClr val="lt1"/>
              </a:highlight>
            </a:endParaRPr>
          </a:p>
          <a:p>
            <a:pPr marL="0" lvl="0" indent="0" algn="l" rtl="0">
              <a:lnSpc>
                <a:spcPct val="136363"/>
              </a:lnSpc>
              <a:spcBef>
                <a:spcPts val="1100"/>
              </a:spcBef>
              <a:spcAft>
                <a:spcPts val="0"/>
              </a:spcAft>
              <a:buNone/>
            </a:pPr>
            <a:r>
              <a:rPr lang="en" sz="2200">
                <a:solidFill>
                  <a:srgbClr val="444444"/>
                </a:solidFill>
                <a:highlight>
                  <a:schemeClr val="lt1"/>
                </a:highlight>
              </a:rPr>
              <a:t>2)T is a finite. T is a finite set of terminal symbols, disjoint from V </a:t>
            </a:r>
            <a:endParaRPr sz="2200">
              <a:solidFill>
                <a:srgbClr val="444444"/>
              </a:solidFill>
              <a:highlight>
                <a:schemeClr val="lt1"/>
              </a:highlight>
            </a:endParaRPr>
          </a:p>
          <a:p>
            <a:pPr marL="0" lvl="0" indent="0" algn="l" rtl="0">
              <a:lnSpc>
                <a:spcPct val="136363"/>
              </a:lnSpc>
              <a:spcBef>
                <a:spcPts val="1100"/>
              </a:spcBef>
              <a:spcAft>
                <a:spcPts val="0"/>
              </a:spcAft>
              <a:buNone/>
            </a:pPr>
            <a:r>
              <a:rPr lang="en" sz="2200">
                <a:solidFill>
                  <a:srgbClr val="444444"/>
                </a:solidFill>
                <a:highlight>
                  <a:schemeClr val="lt1"/>
                </a:highlight>
              </a:rPr>
              <a:t>3)P is a finite set of Production Rule.</a:t>
            </a:r>
            <a:endParaRPr sz="2200">
              <a:solidFill>
                <a:srgbClr val="444444"/>
              </a:solidFill>
              <a:highlight>
                <a:schemeClr val="lt1"/>
              </a:highlight>
            </a:endParaRPr>
          </a:p>
          <a:p>
            <a:pPr marL="0" lvl="0" indent="0" algn="l" rtl="0">
              <a:lnSpc>
                <a:spcPct val="136363"/>
              </a:lnSpc>
              <a:spcBef>
                <a:spcPts val="1100"/>
              </a:spcBef>
              <a:spcAft>
                <a:spcPts val="0"/>
              </a:spcAft>
              <a:buNone/>
            </a:pPr>
            <a:r>
              <a:rPr lang="en" sz="2200">
                <a:solidFill>
                  <a:srgbClr val="444444"/>
                </a:solidFill>
                <a:highlight>
                  <a:schemeClr val="lt1"/>
                </a:highlight>
              </a:rPr>
              <a:t>4)S is a distinguished symbol in V called the start symbol (or sentence)</a:t>
            </a:r>
            <a:endParaRPr sz="2200">
              <a:solidFill>
                <a:srgbClr val="444444"/>
              </a:solidFill>
              <a:highlight>
                <a:schemeClr val="lt1"/>
              </a:highlight>
            </a:endParaRPr>
          </a:p>
          <a:p>
            <a:pPr marL="457200" lvl="0" indent="0" algn="l" rtl="0">
              <a:spcBef>
                <a:spcPts val="1100"/>
              </a:spcBef>
              <a:spcAft>
                <a:spcPts val="0"/>
              </a:spcAft>
              <a:buNone/>
            </a:pPr>
            <a:endParaRPr sz="1250" b="1">
              <a:solidFill>
                <a:schemeClr val="dk1"/>
              </a:solidFill>
            </a:endParaRPr>
          </a:p>
          <a:p>
            <a:pPr marL="0" lvl="0" indent="0" algn="l" rtl="0">
              <a:spcBef>
                <a:spcPts val="0"/>
              </a:spcBef>
              <a:spcAft>
                <a:spcPts val="1200"/>
              </a:spcAft>
              <a:buNone/>
            </a:pPr>
            <a:endParaRPr/>
          </a:p>
        </p:txBody>
      </p:sp>
      <p:sp>
        <p:nvSpPr>
          <p:cNvPr id="214" name="Google Shape;214;p39"/>
          <p:cNvSpPr txBox="1"/>
          <p:nvPr/>
        </p:nvSpPr>
        <p:spPr>
          <a:xfrm>
            <a:off x="0" y="4491225"/>
            <a:ext cx="9144000" cy="482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934" b="1">
                <a:solidFill>
                  <a:schemeClr val="dk1"/>
                </a:solidFill>
              </a:rPr>
              <a:t>We normally use capital letters for Variables, and small letters for terminals.</a:t>
            </a:r>
            <a:endParaRPr sz="1934" b="1">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457200" lvl="0" indent="-295275" algn="l" rtl="0">
              <a:lnSpc>
                <a:spcPct val="115000"/>
              </a:lnSpc>
              <a:spcBef>
                <a:spcPts val="0"/>
              </a:spcBef>
              <a:spcAft>
                <a:spcPts val="0"/>
              </a:spcAft>
              <a:buSzPts val="1050"/>
              <a:buAutoNum type="arabicPeriod"/>
            </a:pPr>
            <a:r>
              <a:rPr lang="en" sz="1250" b="1"/>
              <a:t>Grammar Problems</a:t>
            </a:r>
            <a:endParaRPr/>
          </a:p>
        </p:txBody>
      </p:sp>
      <p:sp>
        <p:nvSpPr>
          <p:cNvPr id="220" name="Google Shape;220;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50" b="1"/>
              <a:t>Q. Find</a:t>
            </a:r>
            <a:r>
              <a:rPr lang="en" sz="1250" b="1">
                <a:solidFill>
                  <a:schemeClr val="dk1"/>
                </a:solidFill>
              </a:rPr>
              <a:t> grammar that generates L={an bn+1 : n&gt;=0} . . . </a:t>
            </a:r>
            <a:endParaRPr sz="1250" b="1">
              <a:solidFill>
                <a:schemeClr val="dk1"/>
              </a:solidFill>
            </a:endParaRPr>
          </a:p>
          <a:p>
            <a:pPr marL="0" lvl="0" indent="0" algn="l" rtl="0">
              <a:spcBef>
                <a:spcPts val="0"/>
              </a:spcBef>
              <a:spcAft>
                <a:spcPts val="0"/>
              </a:spcAft>
              <a:buNone/>
            </a:pPr>
            <a:endParaRPr sz="1250" b="1">
              <a:solidFill>
                <a:schemeClr val="dk1"/>
              </a:solidFill>
            </a:endParaRPr>
          </a:p>
          <a:p>
            <a:pPr marL="0" lvl="0" indent="0" algn="l" rtl="0">
              <a:spcBef>
                <a:spcPts val="0"/>
              </a:spcBef>
              <a:spcAft>
                <a:spcPts val="0"/>
              </a:spcAft>
              <a:buNone/>
            </a:pPr>
            <a:r>
              <a:rPr lang="en" sz="1250" b="1">
                <a:solidFill>
                  <a:schemeClr val="dk1"/>
                </a:solidFill>
              </a:rPr>
              <a:t>G = (V, T, S, P) = ({S,A},{a,b},S,P) </a:t>
            </a:r>
            <a:endParaRPr sz="1250" b="1">
              <a:solidFill>
                <a:schemeClr val="dk1"/>
              </a:solidFill>
            </a:endParaRPr>
          </a:p>
          <a:p>
            <a:pPr marL="0" lvl="0" indent="0" algn="l" rtl="0">
              <a:spcBef>
                <a:spcPts val="0"/>
              </a:spcBef>
              <a:spcAft>
                <a:spcPts val="0"/>
              </a:spcAft>
              <a:buNone/>
            </a:pPr>
            <a:endParaRPr sz="1250" b="1">
              <a:solidFill>
                <a:schemeClr val="dk1"/>
              </a:solidFill>
            </a:endParaRPr>
          </a:p>
          <a:p>
            <a:pPr marL="0" lvl="0" indent="0" algn="l" rtl="0">
              <a:spcBef>
                <a:spcPts val="0"/>
              </a:spcBef>
              <a:spcAft>
                <a:spcPts val="0"/>
              </a:spcAft>
              <a:buNone/>
            </a:pPr>
            <a:r>
              <a:rPr lang="en" sz="1250" b="1">
                <a:solidFill>
                  <a:schemeClr val="dk1"/>
                </a:solidFill>
              </a:rPr>
              <a:t>P = S ---&gt; Ab </a:t>
            </a:r>
            <a:endParaRPr sz="1250" b="1">
              <a:solidFill>
                <a:schemeClr val="dk1"/>
              </a:solidFill>
            </a:endParaRPr>
          </a:p>
          <a:p>
            <a:pPr marL="0" lvl="0" indent="0" algn="l" rtl="0">
              <a:spcBef>
                <a:spcPts val="0"/>
              </a:spcBef>
              <a:spcAft>
                <a:spcPts val="0"/>
              </a:spcAft>
              <a:buNone/>
            </a:pPr>
            <a:r>
              <a:rPr lang="en" sz="1250" b="1">
                <a:solidFill>
                  <a:schemeClr val="dk1"/>
                </a:solidFill>
              </a:rPr>
              <a:t>A ---&gt; aAb </a:t>
            </a:r>
            <a:endParaRPr sz="1250" b="1">
              <a:solidFill>
                <a:schemeClr val="dk1"/>
              </a:solidFill>
            </a:endParaRPr>
          </a:p>
          <a:p>
            <a:pPr marL="0" lvl="0" indent="0" algn="l" rtl="0">
              <a:spcBef>
                <a:spcPts val="0"/>
              </a:spcBef>
              <a:spcAft>
                <a:spcPts val="0"/>
              </a:spcAft>
              <a:buNone/>
            </a:pPr>
            <a:r>
              <a:rPr lang="en" sz="1250" b="1">
                <a:solidFill>
                  <a:schemeClr val="dk1"/>
                </a:solidFill>
              </a:rPr>
              <a:t>A ---&gt; λ</a:t>
            </a:r>
            <a:endParaRPr sz="1250" b="1">
              <a:solidFill>
                <a:schemeClr val="dk1"/>
              </a:solidFill>
            </a:endParaRPr>
          </a:p>
          <a:p>
            <a:pPr marL="0" lvl="0" indent="0" algn="l" rtl="0">
              <a:spcBef>
                <a:spcPts val="0"/>
              </a:spcBef>
              <a:spcAft>
                <a:spcPts val="0"/>
              </a:spcAft>
              <a:buNone/>
            </a:pPr>
            <a:endParaRPr sz="1250" b="1"/>
          </a:p>
          <a:p>
            <a:pPr marL="0" lvl="0" indent="0" algn="l" rtl="0">
              <a:spcBef>
                <a:spcPts val="1200"/>
              </a:spcBef>
              <a:spcAft>
                <a:spcPts val="0"/>
              </a:spcAft>
              <a:buNone/>
            </a:pPr>
            <a:endParaRPr sz="1250" b="1"/>
          </a:p>
          <a:p>
            <a:pPr marL="0" lvl="0" indent="0" algn="l" rtl="0">
              <a:spcBef>
                <a:spcPts val="1200"/>
              </a:spcBef>
              <a:spcAft>
                <a:spcPts val="0"/>
              </a:spcAft>
              <a:buNone/>
            </a:pPr>
            <a:endParaRPr sz="1250" b="1"/>
          </a:p>
          <a:p>
            <a:pPr marL="0" lvl="0" indent="0" algn="l" rtl="0">
              <a:spcBef>
                <a:spcPts val="1200"/>
              </a:spcBef>
              <a:spcAft>
                <a:spcPts val="1200"/>
              </a:spcAft>
              <a:buNone/>
            </a:pPr>
            <a:endParaRPr sz="125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1"/>
          <p:cNvSpPr txBox="1">
            <a:spLocks noGrp="1"/>
          </p:cNvSpPr>
          <p:nvPr>
            <p:ph type="body" idx="1"/>
          </p:nvPr>
        </p:nvSpPr>
        <p:spPr>
          <a:xfrm>
            <a:off x="311700" y="377400"/>
            <a:ext cx="8520600" cy="41916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250" b="1"/>
              <a:t>Q. If</a:t>
            </a:r>
            <a:r>
              <a:rPr lang="en" sz="1250" b="1">
                <a:solidFill>
                  <a:schemeClr val="dk1"/>
                </a:solidFill>
              </a:rPr>
              <a:t> ∑ = { a, b}, and let na (w) and nb (w) denote the number of a’s and b’s in the string w respectively. </a:t>
            </a:r>
            <a:endParaRPr sz="1250" b="1">
              <a:solidFill>
                <a:schemeClr val="dk1"/>
              </a:solidFill>
            </a:endParaRPr>
          </a:p>
          <a:p>
            <a:pPr marL="0" lvl="0" indent="0" algn="l" rtl="0">
              <a:spcBef>
                <a:spcPts val="0"/>
              </a:spcBef>
              <a:spcAft>
                <a:spcPts val="0"/>
              </a:spcAft>
              <a:buNone/>
            </a:pPr>
            <a:r>
              <a:rPr lang="en" sz="1250" b="1">
                <a:solidFill>
                  <a:schemeClr val="dk1"/>
                </a:solidFill>
              </a:rPr>
              <a:t>Find the grammar for L={w: na (w) = nb (w)} </a:t>
            </a:r>
            <a:endParaRPr sz="1250" b="1">
              <a:solidFill>
                <a:schemeClr val="dk1"/>
              </a:solidFill>
            </a:endParaRPr>
          </a:p>
          <a:p>
            <a:pPr marL="0" lvl="0" indent="0" algn="l" rtl="0">
              <a:spcBef>
                <a:spcPts val="0"/>
              </a:spcBef>
              <a:spcAft>
                <a:spcPts val="0"/>
              </a:spcAft>
              <a:buNone/>
            </a:pPr>
            <a:endParaRPr sz="1250" b="1">
              <a:solidFill>
                <a:schemeClr val="dk1"/>
              </a:solidFill>
            </a:endParaRPr>
          </a:p>
          <a:p>
            <a:pPr marL="0" lvl="0" indent="0" algn="l" rtl="0">
              <a:spcBef>
                <a:spcPts val="0"/>
              </a:spcBef>
              <a:spcAft>
                <a:spcPts val="0"/>
              </a:spcAft>
              <a:buNone/>
            </a:pPr>
            <a:r>
              <a:rPr lang="en" sz="1250" b="1">
                <a:solidFill>
                  <a:schemeClr val="dk1"/>
                </a:solidFill>
              </a:rPr>
              <a:t>Solution:</a:t>
            </a:r>
            <a:endParaRPr sz="1250" b="1">
              <a:solidFill>
                <a:schemeClr val="dk1"/>
              </a:solidFill>
            </a:endParaRPr>
          </a:p>
          <a:p>
            <a:pPr marL="0" lvl="0" indent="0" algn="l" rtl="0">
              <a:spcBef>
                <a:spcPts val="0"/>
              </a:spcBef>
              <a:spcAft>
                <a:spcPts val="0"/>
              </a:spcAft>
              <a:buNone/>
            </a:pPr>
            <a:r>
              <a:rPr lang="en" sz="1250" b="1">
                <a:solidFill>
                  <a:schemeClr val="dk1"/>
                </a:solidFill>
              </a:rPr>
              <a:t>S ---&gt; SS </a:t>
            </a:r>
            <a:endParaRPr sz="1250" b="1">
              <a:solidFill>
                <a:schemeClr val="dk1"/>
              </a:solidFill>
            </a:endParaRPr>
          </a:p>
          <a:p>
            <a:pPr marL="0" lvl="0" indent="0" algn="l" rtl="0">
              <a:spcBef>
                <a:spcPts val="0"/>
              </a:spcBef>
              <a:spcAft>
                <a:spcPts val="0"/>
              </a:spcAft>
              <a:buNone/>
            </a:pPr>
            <a:r>
              <a:rPr lang="en" sz="1250" b="1">
                <a:solidFill>
                  <a:schemeClr val="dk1"/>
                </a:solidFill>
              </a:rPr>
              <a:t>S ---&gt; λ </a:t>
            </a:r>
            <a:endParaRPr sz="1250" b="1">
              <a:solidFill>
                <a:schemeClr val="dk1"/>
              </a:solidFill>
            </a:endParaRPr>
          </a:p>
          <a:p>
            <a:pPr marL="0" lvl="0" indent="0" algn="l" rtl="0">
              <a:spcBef>
                <a:spcPts val="0"/>
              </a:spcBef>
              <a:spcAft>
                <a:spcPts val="0"/>
              </a:spcAft>
              <a:buNone/>
            </a:pPr>
            <a:r>
              <a:rPr lang="en" sz="1250" b="1">
                <a:solidFill>
                  <a:schemeClr val="dk1"/>
                </a:solidFill>
              </a:rPr>
              <a:t>S ---&gt; aSb </a:t>
            </a:r>
            <a:endParaRPr sz="1250" b="1">
              <a:solidFill>
                <a:schemeClr val="dk1"/>
              </a:solidFill>
            </a:endParaRPr>
          </a:p>
          <a:p>
            <a:pPr marL="0" lvl="0" indent="0" algn="l" rtl="0">
              <a:spcBef>
                <a:spcPts val="0"/>
              </a:spcBef>
              <a:spcAft>
                <a:spcPts val="0"/>
              </a:spcAft>
              <a:buNone/>
            </a:pPr>
            <a:r>
              <a:rPr lang="en" sz="1250" b="1">
                <a:solidFill>
                  <a:schemeClr val="dk1"/>
                </a:solidFill>
              </a:rPr>
              <a:t>S ---&gt; bSa</a:t>
            </a:r>
            <a:endParaRPr sz="1250" b="1">
              <a:solidFill>
                <a:schemeClr val="dk1"/>
              </a:solidFill>
            </a:endParaRPr>
          </a:p>
          <a:p>
            <a:pPr marL="0" lvl="0" indent="0" algn="l" rtl="0">
              <a:spcBef>
                <a:spcPts val="0"/>
              </a:spcBef>
              <a:spcAft>
                <a:spcPts val="0"/>
              </a:spcAft>
              <a:buNone/>
            </a:pPr>
            <a:endParaRPr sz="1250" b="1">
              <a:solidFill>
                <a:schemeClr val="dk1"/>
              </a:solidFill>
            </a:endParaRPr>
          </a:p>
          <a:p>
            <a:pPr marL="0" lvl="0" indent="0" algn="l" rtl="0">
              <a:spcBef>
                <a:spcPts val="0"/>
              </a:spcBef>
              <a:spcAft>
                <a:spcPts val="0"/>
              </a:spcAft>
              <a:buNone/>
            </a:pPr>
            <a:endParaRPr sz="1250" b="1">
              <a:solidFill>
                <a:schemeClr val="dk1"/>
              </a:solidFill>
            </a:endParaRPr>
          </a:p>
          <a:p>
            <a:pPr marL="0" lvl="0" indent="0" algn="l" rtl="0">
              <a:spcBef>
                <a:spcPts val="0"/>
              </a:spcBef>
              <a:spcAft>
                <a:spcPts val="0"/>
              </a:spcAft>
              <a:buClr>
                <a:schemeClr val="dk1"/>
              </a:buClr>
              <a:buSzPts val="1100"/>
              <a:buFont typeface="Arial"/>
              <a:buNone/>
            </a:pPr>
            <a:r>
              <a:rPr lang="en" sz="1250" b="1"/>
              <a:t>Q. If</a:t>
            </a:r>
            <a:r>
              <a:rPr lang="en" sz="1250" b="1">
                <a:solidFill>
                  <a:schemeClr val="dk1"/>
                </a:solidFill>
              </a:rPr>
              <a:t> Σ={a,b} , ﬁnd grammar that contains exactly 1 a. </a:t>
            </a:r>
            <a:endParaRPr sz="1250" b="1">
              <a:solidFill>
                <a:schemeClr val="dk1"/>
              </a:solidFill>
            </a:endParaRPr>
          </a:p>
          <a:p>
            <a:pPr marL="0" lvl="0" indent="0" algn="l" rtl="0">
              <a:spcBef>
                <a:spcPts val="0"/>
              </a:spcBef>
              <a:spcAft>
                <a:spcPts val="0"/>
              </a:spcAft>
              <a:buClr>
                <a:schemeClr val="dk1"/>
              </a:buClr>
              <a:buSzPts val="1100"/>
              <a:buFont typeface="Arial"/>
              <a:buNone/>
            </a:pPr>
            <a:r>
              <a:rPr lang="en" sz="1250" b="1">
                <a:solidFill>
                  <a:schemeClr val="dk1"/>
                </a:solidFill>
              </a:rPr>
              <a:t>S ---&gt;bS | Sb </a:t>
            </a:r>
            <a:endParaRPr sz="1250" b="1">
              <a:solidFill>
                <a:schemeClr val="dk1"/>
              </a:solidFill>
            </a:endParaRPr>
          </a:p>
          <a:p>
            <a:pPr marL="0" lvl="0" indent="0" algn="l" rtl="0">
              <a:spcBef>
                <a:spcPts val="0"/>
              </a:spcBef>
              <a:spcAft>
                <a:spcPts val="0"/>
              </a:spcAft>
              <a:buClr>
                <a:schemeClr val="dk1"/>
              </a:buClr>
              <a:buSzPts val="1100"/>
              <a:buFont typeface="Arial"/>
              <a:buNone/>
            </a:pPr>
            <a:r>
              <a:rPr lang="en" sz="1250" b="1">
                <a:solidFill>
                  <a:schemeClr val="dk1"/>
                </a:solidFill>
              </a:rPr>
              <a:t>S ---&gt; a</a:t>
            </a:r>
            <a:endParaRPr sz="1250" b="1">
              <a:solidFill>
                <a:schemeClr val="dk1"/>
              </a:solidFill>
            </a:endParaRPr>
          </a:p>
          <a:p>
            <a:pPr marL="457200" lvl="0" indent="0" algn="l" rtl="0">
              <a:spcBef>
                <a:spcPts val="0"/>
              </a:spcBef>
              <a:spcAft>
                <a:spcPts val="0"/>
              </a:spcAft>
              <a:buNone/>
            </a:pPr>
            <a:endParaRPr sz="1250" b="1">
              <a:solidFill>
                <a:schemeClr val="dk1"/>
              </a:solidFill>
            </a:endParaRPr>
          </a:p>
          <a:p>
            <a:pPr marL="0" lvl="0" indent="0" algn="l" rtl="0">
              <a:spcBef>
                <a:spcPts val="0"/>
              </a:spcBef>
              <a:spcAft>
                <a:spcPts val="0"/>
              </a:spcAft>
              <a:buClr>
                <a:schemeClr val="dk1"/>
              </a:buClr>
              <a:buSzPts val="1100"/>
              <a:buFont typeface="Arial"/>
              <a:buNone/>
            </a:pPr>
            <a:r>
              <a:rPr lang="en" sz="1250" b="1">
                <a:solidFill>
                  <a:schemeClr val="dk1"/>
                </a:solidFill>
              </a:rPr>
              <a:t>Q. If Σ={a,b} , ﬁnd grammar that contains at least 1 a. </a:t>
            </a:r>
            <a:endParaRPr sz="1250" b="1">
              <a:solidFill>
                <a:schemeClr val="dk1"/>
              </a:solidFill>
            </a:endParaRPr>
          </a:p>
          <a:p>
            <a:pPr marL="0" lvl="0" indent="0" algn="l" rtl="0">
              <a:spcBef>
                <a:spcPts val="0"/>
              </a:spcBef>
              <a:spcAft>
                <a:spcPts val="0"/>
              </a:spcAft>
              <a:buClr>
                <a:schemeClr val="dk1"/>
              </a:buClr>
              <a:buSzPts val="1100"/>
              <a:buFont typeface="Arial"/>
              <a:buNone/>
            </a:pPr>
            <a:r>
              <a:rPr lang="en" sz="1250" b="1">
                <a:solidFill>
                  <a:schemeClr val="dk1"/>
                </a:solidFill>
              </a:rPr>
              <a:t>S ---&gt; a </a:t>
            </a:r>
            <a:endParaRPr sz="1250" b="1">
              <a:solidFill>
                <a:schemeClr val="dk1"/>
              </a:solidFill>
            </a:endParaRPr>
          </a:p>
          <a:p>
            <a:pPr marL="0" lvl="0" indent="0" algn="l" rtl="0">
              <a:spcBef>
                <a:spcPts val="0"/>
              </a:spcBef>
              <a:spcAft>
                <a:spcPts val="0"/>
              </a:spcAft>
              <a:buClr>
                <a:schemeClr val="dk1"/>
              </a:buClr>
              <a:buSzPts val="1100"/>
              <a:buFont typeface="Arial"/>
              <a:buNone/>
            </a:pPr>
            <a:r>
              <a:rPr lang="en" sz="1250" b="1">
                <a:solidFill>
                  <a:schemeClr val="dk1"/>
                </a:solidFill>
              </a:rPr>
              <a:t>S ---&gt;bS | Sb </a:t>
            </a:r>
            <a:endParaRPr sz="1250" b="1">
              <a:solidFill>
                <a:schemeClr val="dk1"/>
              </a:solidFill>
            </a:endParaRPr>
          </a:p>
          <a:p>
            <a:pPr marL="0" lvl="0" indent="0" algn="l" rtl="0">
              <a:spcBef>
                <a:spcPts val="0"/>
              </a:spcBef>
              <a:spcAft>
                <a:spcPts val="0"/>
              </a:spcAft>
              <a:buClr>
                <a:schemeClr val="dk1"/>
              </a:buClr>
              <a:buSzPts val="1100"/>
              <a:buFont typeface="Arial"/>
              <a:buNone/>
            </a:pPr>
            <a:r>
              <a:rPr lang="en" sz="1250" b="1">
                <a:solidFill>
                  <a:schemeClr val="dk1"/>
                </a:solidFill>
              </a:rPr>
              <a:t>S ---&gt; SS</a:t>
            </a:r>
            <a:endParaRPr sz="1250" b="1">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1200"/>
              </a:spcBef>
              <a:spcAft>
                <a:spcPts val="12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en" sz="1250" b="1"/>
              <a:t>Q. If</a:t>
            </a:r>
            <a:r>
              <a:rPr lang="en" sz="1250" b="1">
                <a:solidFill>
                  <a:schemeClr val="dk1"/>
                </a:solidFill>
              </a:rPr>
              <a:t> Σ={a,b} , ﬁnd grammar that contain not more than 3 a(s). </a:t>
            </a:r>
            <a:endParaRPr sz="1250" b="1">
              <a:solidFill>
                <a:schemeClr val="dk1"/>
              </a:solidFill>
            </a:endParaRPr>
          </a:p>
          <a:p>
            <a:pPr marL="457200" lvl="0" indent="0" algn="l" rtl="0">
              <a:spcBef>
                <a:spcPts val="0"/>
              </a:spcBef>
              <a:spcAft>
                <a:spcPts val="0"/>
              </a:spcAft>
              <a:buNone/>
            </a:pPr>
            <a:r>
              <a:rPr lang="en" sz="1250" b="1">
                <a:solidFill>
                  <a:schemeClr val="dk1"/>
                </a:solidFill>
              </a:rPr>
              <a:t>S ---&gt; aA|Aa|aaA|Aaa|aaaA|Aaaa </a:t>
            </a:r>
            <a:endParaRPr sz="1250" b="1">
              <a:solidFill>
                <a:schemeClr val="dk1"/>
              </a:solidFill>
            </a:endParaRPr>
          </a:p>
          <a:p>
            <a:pPr marL="457200" lvl="0" indent="0" algn="l" rtl="0">
              <a:spcBef>
                <a:spcPts val="0"/>
              </a:spcBef>
              <a:spcAft>
                <a:spcPts val="0"/>
              </a:spcAft>
              <a:buNone/>
            </a:pPr>
            <a:r>
              <a:rPr lang="en" sz="1250" b="1">
                <a:solidFill>
                  <a:schemeClr val="dk1"/>
                </a:solidFill>
              </a:rPr>
              <a:t>S ---&gt;A|aAa|aaAa|aAaa </a:t>
            </a:r>
            <a:endParaRPr sz="1250" b="1">
              <a:solidFill>
                <a:schemeClr val="dk1"/>
              </a:solidFill>
            </a:endParaRPr>
          </a:p>
          <a:p>
            <a:pPr marL="457200" lvl="0" indent="0" algn="l" rtl="0">
              <a:spcBef>
                <a:spcPts val="0"/>
              </a:spcBef>
              <a:spcAft>
                <a:spcPts val="0"/>
              </a:spcAft>
              <a:buNone/>
            </a:pPr>
            <a:r>
              <a:rPr lang="en" sz="1250" b="1">
                <a:solidFill>
                  <a:schemeClr val="dk1"/>
                </a:solidFill>
              </a:rPr>
              <a:t>A ---&gt; λ|bA|Ab</a:t>
            </a:r>
            <a:endParaRPr sz="1250" b="1">
              <a:solidFill>
                <a:schemeClr val="dk1"/>
              </a:solidFill>
            </a:endParaRPr>
          </a:p>
          <a:p>
            <a:pPr marL="457200" lvl="0" indent="0" algn="l" rtl="0">
              <a:spcBef>
                <a:spcPts val="0"/>
              </a:spcBef>
              <a:spcAft>
                <a:spcPts val="0"/>
              </a:spcAft>
              <a:buNone/>
            </a:pPr>
            <a:endParaRPr sz="1250" b="1">
              <a:solidFill>
                <a:schemeClr val="dk1"/>
              </a:solidFill>
            </a:endParaRPr>
          </a:p>
          <a:p>
            <a:pPr marL="457200" lvl="0" indent="0" algn="l" rtl="0">
              <a:spcBef>
                <a:spcPts val="0"/>
              </a:spcBef>
              <a:spcAft>
                <a:spcPts val="0"/>
              </a:spcAft>
              <a:buNone/>
            </a:pPr>
            <a:r>
              <a:rPr lang="en" sz="1250" b="1">
                <a:solidFill>
                  <a:schemeClr val="dk1"/>
                </a:solidFill>
              </a:rPr>
              <a:t>Q. If Σ={a,b} , ﬁnd grammar that contain at least 3 a(s). </a:t>
            </a:r>
            <a:endParaRPr sz="1250" b="1">
              <a:solidFill>
                <a:schemeClr val="dk1"/>
              </a:solidFill>
            </a:endParaRPr>
          </a:p>
          <a:p>
            <a:pPr marL="457200" lvl="0" indent="0" algn="l" rtl="0">
              <a:spcBef>
                <a:spcPts val="0"/>
              </a:spcBef>
              <a:spcAft>
                <a:spcPts val="0"/>
              </a:spcAft>
              <a:buNone/>
            </a:pPr>
            <a:r>
              <a:rPr lang="en" sz="1250" b="1">
                <a:solidFill>
                  <a:schemeClr val="dk1"/>
                </a:solidFill>
              </a:rPr>
              <a:t>S ---&gt;BaBaBaB </a:t>
            </a:r>
            <a:endParaRPr sz="1250" b="1">
              <a:solidFill>
                <a:schemeClr val="dk1"/>
              </a:solidFill>
            </a:endParaRPr>
          </a:p>
          <a:p>
            <a:pPr marL="457200" lvl="0" indent="0" algn="l" rtl="0">
              <a:spcBef>
                <a:spcPts val="0"/>
              </a:spcBef>
              <a:spcAft>
                <a:spcPts val="0"/>
              </a:spcAft>
              <a:buNone/>
            </a:pPr>
            <a:r>
              <a:rPr lang="en" sz="1250" b="1">
                <a:solidFill>
                  <a:schemeClr val="dk1"/>
                </a:solidFill>
              </a:rPr>
              <a:t>B ---&gt; λ|a|b|BB</a:t>
            </a:r>
            <a:endParaRPr sz="1250" b="1">
              <a:solidFill>
                <a:schemeClr val="dk1"/>
              </a:solidFill>
            </a:endParaRPr>
          </a:p>
          <a:p>
            <a:pPr marL="457200" lvl="0" indent="0" algn="l" rtl="0">
              <a:spcBef>
                <a:spcPts val="0"/>
              </a:spcBef>
              <a:spcAft>
                <a:spcPts val="0"/>
              </a:spcAft>
              <a:buNone/>
            </a:pPr>
            <a:endParaRPr sz="1250" b="1">
              <a:solidFill>
                <a:schemeClr val="dk1"/>
              </a:solidFill>
            </a:endParaRPr>
          </a:p>
          <a:p>
            <a:pPr marL="457200" lvl="0" indent="0" algn="l" rtl="0">
              <a:spcBef>
                <a:spcPts val="0"/>
              </a:spcBef>
              <a:spcAft>
                <a:spcPts val="0"/>
              </a:spcAft>
              <a:buNone/>
            </a:pPr>
            <a:r>
              <a:rPr lang="en" sz="1250" b="1"/>
              <a:t>Q. For</a:t>
            </a:r>
            <a:r>
              <a:rPr lang="en" sz="1250" b="1">
                <a:solidFill>
                  <a:schemeClr val="dk1"/>
                </a:solidFill>
              </a:rPr>
              <a:t> the following grammar, Find the language. </a:t>
            </a:r>
            <a:endParaRPr sz="1250" b="1">
              <a:solidFill>
                <a:schemeClr val="dk1"/>
              </a:solidFill>
            </a:endParaRPr>
          </a:p>
          <a:p>
            <a:pPr marL="457200" lvl="0" indent="0" algn="l" rtl="0">
              <a:spcBef>
                <a:spcPts val="0"/>
              </a:spcBef>
              <a:spcAft>
                <a:spcPts val="0"/>
              </a:spcAft>
              <a:buNone/>
            </a:pPr>
            <a:r>
              <a:rPr lang="en" sz="1250" b="1">
                <a:solidFill>
                  <a:schemeClr val="dk1"/>
                </a:solidFill>
              </a:rPr>
              <a:t>S ---&gt; 𝜺|aSbb </a:t>
            </a:r>
            <a:endParaRPr sz="1250" b="1">
              <a:solidFill>
                <a:schemeClr val="dk1"/>
              </a:solidFill>
            </a:endParaRPr>
          </a:p>
          <a:p>
            <a:pPr marL="457200" lvl="0" indent="0" algn="l" rtl="0">
              <a:spcBef>
                <a:spcPts val="0"/>
              </a:spcBef>
              <a:spcAft>
                <a:spcPts val="0"/>
              </a:spcAft>
              <a:buNone/>
            </a:pPr>
            <a:endParaRPr sz="1250" b="1">
              <a:solidFill>
                <a:schemeClr val="dk1"/>
              </a:solidFill>
            </a:endParaRPr>
          </a:p>
          <a:p>
            <a:pPr marL="0" lvl="0" indent="0" algn="l" rtl="0">
              <a:spcBef>
                <a:spcPts val="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3"/>
          <p:cNvSpPr txBox="1">
            <a:spLocks noGrp="1"/>
          </p:cNvSpPr>
          <p:nvPr>
            <p:ph type="body" idx="1"/>
          </p:nvPr>
        </p:nvSpPr>
        <p:spPr>
          <a:xfrm>
            <a:off x="311700" y="323500"/>
            <a:ext cx="8520600" cy="44856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en" sz="1250" b="1"/>
              <a:t>Q. For</a:t>
            </a:r>
            <a:r>
              <a:rPr lang="en" sz="1250" b="1">
                <a:solidFill>
                  <a:schemeClr val="dk1"/>
                </a:solidFill>
              </a:rPr>
              <a:t> the following grammar, Find the language. </a:t>
            </a:r>
            <a:endParaRPr sz="1250" b="1">
              <a:solidFill>
                <a:schemeClr val="dk1"/>
              </a:solidFill>
            </a:endParaRPr>
          </a:p>
          <a:p>
            <a:pPr marL="457200" lvl="0" indent="0" algn="l" rtl="0">
              <a:spcBef>
                <a:spcPts val="0"/>
              </a:spcBef>
              <a:spcAft>
                <a:spcPts val="0"/>
              </a:spcAft>
              <a:buNone/>
            </a:pPr>
            <a:r>
              <a:rPr lang="en" sz="1250" b="1">
                <a:solidFill>
                  <a:schemeClr val="dk1"/>
                </a:solidFill>
              </a:rPr>
              <a:t>S ---&gt; 𝜺|aSbb </a:t>
            </a:r>
            <a:endParaRPr sz="1250" b="1">
              <a:solidFill>
                <a:schemeClr val="dk1"/>
              </a:solidFill>
            </a:endParaRPr>
          </a:p>
          <a:p>
            <a:pPr marL="457200" lvl="0" indent="0" algn="l" rtl="0">
              <a:spcBef>
                <a:spcPts val="0"/>
              </a:spcBef>
              <a:spcAft>
                <a:spcPts val="0"/>
              </a:spcAft>
              <a:buNone/>
            </a:pPr>
            <a:endParaRPr sz="1250" b="1">
              <a:solidFill>
                <a:schemeClr val="dk1"/>
              </a:solidFill>
            </a:endParaRPr>
          </a:p>
          <a:p>
            <a:pPr marL="457200" lvl="0" indent="0" algn="l" rtl="0">
              <a:spcBef>
                <a:spcPts val="0"/>
              </a:spcBef>
              <a:spcAft>
                <a:spcPts val="0"/>
              </a:spcAft>
              <a:buNone/>
            </a:pPr>
            <a:r>
              <a:rPr lang="en" sz="1250" b="1">
                <a:solidFill>
                  <a:schemeClr val="dk1"/>
                </a:solidFill>
              </a:rPr>
              <a:t>Language (L)= {an b2n : n&gt;=0}</a:t>
            </a:r>
            <a:endParaRPr sz="1250" b="1">
              <a:solidFill>
                <a:schemeClr val="dk1"/>
              </a:solidFill>
            </a:endParaRPr>
          </a:p>
          <a:p>
            <a:pPr marL="457200" lvl="0" indent="0" algn="l" rtl="0">
              <a:spcBef>
                <a:spcPts val="0"/>
              </a:spcBef>
              <a:spcAft>
                <a:spcPts val="0"/>
              </a:spcAft>
              <a:buNone/>
            </a:pPr>
            <a:r>
              <a:rPr lang="en" sz="1250" b="1">
                <a:solidFill>
                  <a:schemeClr val="dk1"/>
                </a:solidFill>
              </a:rPr>
              <a:t>Grammar Problems Q. For the following grammar, Find the language. </a:t>
            </a:r>
            <a:endParaRPr sz="1250" b="1">
              <a:solidFill>
                <a:schemeClr val="dk1"/>
              </a:solidFill>
            </a:endParaRPr>
          </a:p>
          <a:p>
            <a:pPr marL="457200" lvl="0" indent="0" algn="l" rtl="0">
              <a:spcBef>
                <a:spcPts val="0"/>
              </a:spcBef>
              <a:spcAft>
                <a:spcPts val="0"/>
              </a:spcAft>
              <a:buNone/>
            </a:pPr>
            <a:r>
              <a:rPr lang="en" sz="1250" b="1">
                <a:solidFill>
                  <a:schemeClr val="dk1"/>
                </a:solidFill>
              </a:rPr>
              <a:t>S ---&gt; aSb </a:t>
            </a:r>
            <a:endParaRPr sz="1250" b="1">
              <a:solidFill>
                <a:schemeClr val="dk1"/>
              </a:solidFill>
            </a:endParaRPr>
          </a:p>
          <a:p>
            <a:pPr marL="457200" lvl="0" indent="0" algn="l" rtl="0">
              <a:spcBef>
                <a:spcPts val="0"/>
              </a:spcBef>
              <a:spcAft>
                <a:spcPts val="0"/>
              </a:spcAft>
              <a:buNone/>
            </a:pPr>
            <a:r>
              <a:rPr lang="en" sz="1250" b="1">
                <a:solidFill>
                  <a:schemeClr val="dk1"/>
                </a:solidFill>
              </a:rPr>
              <a:t>S ---&gt; aaa </a:t>
            </a:r>
            <a:endParaRPr sz="1250" b="1">
              <a:solidFill>
                <a:schemeClr val="dk1"/>
              </a:solidFill>
            </a:endParaRPr>
          </a:p>
          <a:p>
            <a:pPr marL="457200" lvl="0" indent="0" algn="l" rtl="0">
              <a:spcBef>
                <a:spcPts val="0"/>
              </a:spcBef>
              <a:spcAft>
                <a:spcPts val="0"/>
              </a:spcAft>
              <a:buNone/>
            </a:pPr>
            <a:endParaRPr sz="1250" b="1">
              <a:solidFill>
                <a:schemeClr val="dk1"/>
              </a:solidFill>
            </a:endParaRPr>
          </a:p>
          <a:p>
            <a:pPr marL="457200" lvl="0" indent="0" algn="l" rtl="0">
              <a:spcBef>
                <a:spcPts val="0"/>
              </a:spcBef>
              <a:spcAft>
                <a:spcPts val="0"/>
              </a:spcAft>
              <a:buNone/>
            </a:pPr>
            <a:r>
              <a:rPr lang="en" sz="1250" b="1">
                <a:solidFill>
                  <a:schemeClr val="dk1"/>
                </a:solidFill>
              </a:rPr>
              <a:t>Language (L)= {am bm-3 : n&gt;=0}</a:t>
            </a:r>
            <a:endParaRPr sz="1250" b="1">
              <a:solidFill>
                <a:schemeClr val="dk1"/>
              </a:solidFill>
            </a:endParaRPr>
          </a:p>
          <a:p>
            <a:pPr marL="457200" lvl="0" indent="0" algn="l" rtl="0">
              <a:spcBef>
                <a:spcPts val="0"/>
              </a:spcBef>
              <a:spcAft>
                <a:spcPts val="0"/>
              </a:spcAft>
              <a:buNone/>
            </a:pPr>
            <a:endParaRPr sz="1250" b="1">
              <a:solidFill>
                <a:schemeClr val="dk1"/>
              </a:solidFill>
            </a:endParaRPr>
          </a:p>
          <a:p>
            <a:pPr marL="457200" lvl="0" indent="0" algn="l" rtl="0">
              <a:spcBef>
                <a:spcPts val="0"/>
              </a:spcBef>
              <a:spcAft>
                <a:spcPts val="0"/>
              </a:spcAft>
              <a:buNone/>
            </a:pPr>
            <a:r>
              <a:rPr lang="en" sz="1250" b="1">
                <a:solidFill>
                  <a:schemeClr val="dk1"/>
                </a:solidFill>
              </a:rPr>
              <a:t>Grammar Problems Comment if the two grammars are equal </a:t>
            </a:r>
            <a:endParaRPr sz="1250" b="1">
              <a:solidFill>
                <a:schemeClr val="dk1"/>
              </a:solidFill>
            </a:endParaRPr>
          </a:p>
          <a:p>
            <a:pPr marL="457200" lvl="0" indent="0" algn="l" rtl="0">
              <a:spcBef>
                <a:spcPts val="0"/>
              </a:spcBef>
              <a:spcAft>
                <a:spcPts val="0"/>
              </a:spcAft>
              <a:buNone/>
            </a:pPr>
            <a:endParaRPr sz="1250" b="1">
              <a:solidFill>
                <a:schemeClr val="dk1"/>
              </a:solidFill>
            </a:endParaRPr>
          </a:p>
          <a:p>
            <a:pPr marL="457200" lvl="0" indent="0" algn="l" rtl="0">
              <a:spcBef>
                <a:spcPts val="0"/>
              </a:spcBef>
              <a:spcAft>
                <a:spcPts val="0"/>
              </a:spcAft>
              <a:buNone/>
            </a:pPr>
            <a:r>
              <a:rPr lang="en" sz="1250" b="1">
                <a:solidFill>
                  <a:schemeClr val="dk1"/>
                </a:solidFill>
              </a:rPr>
              <a:t> S ---&gt; aSb|bSa|SS|a </a:t>
            </a:r>
            <a:endParaRPr sz="1250" b="1">
              <a:solidFill>
                <a:schemeClr val="dk1"/>
              </a:solidFill>
            </a:endParaRPr>
          </a:p>
          <a:p>
            <a:pPr marL="457200" lvl="0" indent="0" algn="l" rtl="0">
              <a:spcBef>
                <a:spcPts val="0"/>
              </a:spcBef>
              <a:spcAft>
                <a:spcPts val="0"/>
              </a:spcAft>
              <a:buNone/>
            </a:pPr>
            <a:r>
              <a:rPr lang="en" sz="1250" b="1">
                <a:solidFill>
                  <a:schemeClr val="dk1"/>
                </a:solidFill>
              </a:rPr>
              <a:t> S ---&gt; aSb|bSa|a </a:t>
            </a:r>
            <a:endParaRPr sz="1250" b="1">
              <a:solidFill>
                <a:schemeClr val="dk1"/>
              </a:solidFill>
            </a:endParaRPr>
          </a:p>
          <a:p>
            <a:pPr marL="457200" lvl="0" indent="0" algn="l" rtl="0">
              <a:spcBef>
                <a:spcPts val="0"/>
              </a:spcBef>
              <a:spcAft>
                <a:spcPts val="0"/>
              </a:spcAft>
              <a:buNone/>
            </a:pPr>
            <a:endParaRPr sz="1250" b="1">
              <a:solidFill>
                <a:schemeClr val="dk1"/>
              </a:solidFill>
            </a:endParaRPr>
          </a:p>
          <a:p>
            <a:pPr marL="457200" lvl="0" indent="0" algn="l" rtl="0">
              <a:spcBef>
                <a:spcPts val="0"/>
              </a:spcBef>
              <a:spcAft>
                <a:spcPts val="0"/>
              </a:spcAft>
              <a:buNone/>
            </a:pPr>
            <a:r>
              <a:rPr lang="en" sz="1250" b="1">
                <a:solidFill>
                  <a:schemeClr val="dk1"/>
                </a:solidFill>
              </a:rPr>
              <a:t>The string “aa” can’t be derived by grammar 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body" idx="1"/>
          </p:nvPr>
        </p:nvSpPr>
        <p:spPr>
          <a:xfrm>
            <a:off x="311700" y="409750"/>
            <a:ext cx="8520600" cy="4159200"/>
          </a:xfrm>
          <a:prstGeom prst="rect">
            <a:avLst/>
          </a:prstGeom>
        </p:spPr>
        <p:txBody>
          <a:bodyPr spcFirstLastPara="1" wrap="square" lIns="91425" tIns="91425" rIns="91425" bIns="91425" anchor="t" anchorCtr="0">
            <a:normAutofit/>
          </a:bodyPr>
          <a:lstStyle/>
          <a:p>
            <a:pPr marL="457200" lvl="0" indent="-381000" algn="l" rtl="0">
              <a:spcBef>
                <a:spcPts val="1200"/>
              </a:spcBef>
              <a:spcAft>
                <a:spcPts val="0"/>
              </a:spcAft>
              <a:buClr>
                <a:schemeClr val="dk1"/>
              </a:buClr>
              <a:buSzPts val="2400"/>
              <a:buChar char="●"/>
            </a:pPr>
            <a:r>
              <a:rPr lang="en" sz="2400" dirty="0">
                <a:solidFill>
                  <a:srgbClr val="BE00C1"/>
                </a:solidFill>
              </a:rPr>
              <a:t>	</a:t>
            </a:r>
            <a:r>
              <a:rPr lang="en" sz="2400" dirty="0">
                <a:solidFill>
                  <a:schemeClr val="dk1"/>
                </a:solidFill>
              </a:rPr>
              <a:t>A </a:t>
            </a:r>
            <a:r>
              <a:rPr lang="en" sz="2400" dirty="0">
                <a:solidFill>
                  <a:srgbClr val="FB0054"/>
                </a:solidFill>
              </a:rPr>
              <a:t>context-free grammar</a:t>
            </a:r>
            <a:r>
              <a:rPr lang="en" sz="2400" dirty="0">
                <a:solidFill>
                  <a:schemeClr val="dk1"/>
                </a:solidFill>
              </a:rPr>
              <a:t>  is a notation for describing languages.</a:t>
            </a:r>
            <a:endParaRPr sz="2400" dirty="0">
              <a:solidFill>
                <a:schemeClr val="dk1"/>
              </a:solidFill>
            </a:endParaRPr>
          </a:p>
          <a:p>
            <a:pPr marL="457200" lvl="0" indent="-381000" algn="l" rtl="0">
              <a:spcBef>
                <a:spcPts val="0"/>
              </a:spcBef>
              <a:spcAft>
                <a:spcPts val="0"/>
              </a:spcAft>
              <a:buClr>
                <a:schemeClr val="dk1"/>
              </a:buClr>
              <a:buSzPts val="2400"/>
              <a:buChar char="●"/>
            </a:pPr>
            <a:r>
              <a:rPr lang="en" sz="2400" dirty="0">
                <a:solidFill>
                  <a:srgbClr val="BE00C1"/>
                </a:solidFill>
              </a:rPr>
              <a:t>	</a:t>
            </a:r>
            <a:r>
              <a:rPr lang="en" sz="2400" dirty="0">
                <a:solidFill>
                  <a:schemeClr val="dk1"/>
                </a:solidFill>
              </a:rPr>
              <a:t>It is more powerful than finite automata or RE’s, but still cannot define all possible languages.</a:t>
            </a:r>
            <a:endParaRPr sz="2400" dirty="0">
              <a:solidFill>
                <a:schemeClr val="dk1"/>
              </a:solidFill>
            </a:endParaRPr>
          </a:p>
          <a:p>
            <a:pPr marL="457200" lvl="0" indent="-381000" algn="l" rtl="0">
              <a:spcBef>
                <a:spcPts val="0"/>
              </a:spcBef>
              <a:spcAft>
                <a:spcPts val="0"/>
              </a:spcAft>
              <a:buClr>
                <a:schemeClr val="dk1"/>
              </a:buClr>
              <a:buSzPts val="2400"/>
              <a:buChar char="●"/>
            </a:pPr>
            <a:r>
              <a:rPr lang="en" sz="2400" dirty="0">
                <a:solidFill>
                  <a:srgbClr val="BE00C1"/>
                </a:solidFill>
              </a:rPr>
              <a:t>	</a:t>
            </a:r>
            <a:r>
              <a:rPr lang="en" sz="2400" dirty="0">
                <a:solidFill>
                  <a:schemeClr val="dk1"/>
                </a:solidFill>
              </a:rPr>
              <a:t>Useful for nested structures, e.g., parentheses in programming languages.</a:t>
            </a:r>
            <a:endParaRPr sz="2400" dirty="0">
              <a:solidFill>
                <a:schemeClr val="dk1"/>
              </a:solidFill>
            </a:endParaRPr>
          </a:p>
          <a:p>
            <a:pPr marL="0" lvl="0" indent="0" algn="l" rtl="0">
              <a:spcBef>
                <a:spcPts val="1200"/>
              </a:spcBef>
              <a:spcAft>
                <a:spcPts val="120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marR="0" lvl="0" indent="0" algn="l" rtl="0">
              <a:lnSpc>
                <a:spcPct val="136363"/>
              </a:lnSpc>
              <a:spcBef>
                <a:spcPts val="400"/>
              </a:spcBef>
              <a:spcAft>
                <a:spcPts val="0"/>
              </a:spcAft>
              <a:buNone/>
            </a:pPr>
            <a:r>
              <a:rPr lang="en" sz="2200">
                <a:solidFill>
                  <a:srgbClr val="444444"/>
                </a:solidFill>
                <a:highlight>
                  <a:srgbClr val="FFFFFF"/>
                </a:highlight>
              </a:rPr>
              <a:t>G 1 = (V, T, P, S) where </a:t>
            </a:r>
            <a:endParaRPr sz="2200">
              <a:solidFill>
                <a:srgbClr val="444444"/>
              </a:solidFill>
              <a:highlight>
                <a:srgbClr val="FFFFFF"/>
              </a:highlight>
            </a:endParaRPr>
          </a:p>
          <a:p>
            <a:pPr marL="0" marR="0" lvl="0" indent="0" algn="l" rtl="0">
              <a:lnSpc>
                <a:spcPct val="136363"/>
              </a:lnSpc>
              <a:spcBef>
                <a:spcPts val="1100"/>
              </a:spcBef>
              <a:spcAft>
                <a:spcPts val="0"/>
              </a:spcAft>
              <a:buNone/>
            </a:pPr>
            <a:r>
              <a:rPr lang="en" sz="2200">
                <a:solidFill>
                  <a:srgbClr val="444444"/>
                </a:solidFill>
                <a:highlight>
                  <a:srgbClr val="FFFFFF"/>
                </a:highlight>
              </a:rPr>
              <a:t>V = {A, S} </a:t>
            </a:r>
            <a:endParaRPr sz="2200">
              <a:solidFill>
                <a:srgbClr val="444444"/>
              </a:solidFill>
              <a:highlight>
                <a:srgbClr val="FFFFFF"/>
              </a:highlight>
            </a:endParaRPr>
          </a:p>
          <a:p>
            <a:pPr marL="0" marR="0" lvl="0" indent="0" algn="l" rtl="0">
              <a:lnSpc>
                <a:spcPct val="136363"/>
              </a:lnSpc>
              <a:spcBef>
                <a:spcPts val="1100"/>
              </a:spcBef>
              <a:spcAft>
                <a:spcPts val="0"/>
              </a:spcAft>
              <a:buNone/>
            </a:pPr>
            <a:r>
              <a:rPr lang="en" sz="2200">
                <a:solidFill>
                  <a:srgbClr val="444444"/>
                </a:solidFill>
                <a:highlight>
                  <a:srgbClr val="FFFFFF"/>
                </a:highlight>
              </a:rPr>
              <a:t>T = {0, 1} </a:t>
            </a:r>
            <a:endParaRPr sz="2200">
              <a:solidFill>
                <a:srgbClr val="444444"/>
              </a:solidFill>
              <a:highlight>
                <a:srgbClr val="FFFFFF"/>
              </a:highlight>
            </a:endParaRPr>
          </a:p>
          <a:p>
            <a:pPr marL="0" marR="0" lvl="0" indent="0" algn="l" rtl="0">
              <a:lnSpc>
                <a:spcPct val="136363"/>
              </a:lnSpc>
              <a:spcBef>
                <a:spcPts val="1100"/>
              </a:spcBef>
              <a:spcAft>
                <a:spcPts val="0"/>
              </a:spcAft>
              <a:buNone/>
            </a:pPr>
            <a:r>
              <a:rPr lang="en" sz="2200">
                <a:solidFill>
                  <a:srgbClr val="444444"/>
                </a:solidFill>
                <a:highlight>
                  <a:srgbClr val="FFFFFF"/>
                </a:highlight>
              </a:rPr>
              <a:t>P = {S -&gt; 0A1</a:t>
            </a:r>
            <a:endParaRPr sz="2200">
              <a:solidFill>
                <a:srgbClr val="444444"/>
              </a:solidFill>
              <a:highlight>
                <a:srgbClr val="FFFFFF"/>
              </a:highlight>
            </a:endParaRPr>
          </a:p>
          <a:p>
            <a:pPr marL="0" marR="0" lvl="0" indent="457200" algn="l" rtl="0">
              <a:lnSpc>
                <a:spcPct val="136363"/>
              </a:lnSpc>
              <a:spcBef>
                <a:spcPts val="1100"/>
              </a:spcBef>
              <a:spcAft>
                <a:spcPts val="0"/>
              </a:spcAft>
              <a:buNone/>
            </a:pPr>
            <a:r>
              <a:rPr lang="en" sz="2200">
                <a:solidFill>
                  <a:srgbClr val="444444"/>
                </a:solidFill>
                <a:highlight>
                  <a:srgbClr val="FFFFFF"/>
                </a:highlight>
              </a:rPr>
              <a:t> 0A -&gt; 00A1 </a:t>
            </a:r>
            <a:endParaRPr sz="2200">
              <a:solidFill>
                <a:srgbClr val="444444"/>
              </a:solidFill>
              <a:highlight>
                <a:srgbClr val="FFFFFF"/>
              </a:highlight>
            </a:endParaRPr>
          </a:p>
          <a:p>
            <a:pPr marL="0" marR="0" lvl="0" indent="457200" algn="l" rtl="0">
              <a:lnSpc>
                <a:spcPct val="136363"/>
              </a:lnSpc>
              <a:spcBef>
                <a:spcPts val="1100"/>
              </a:spcBef>
              <a:spcAft>
                <a:spcPts val="0"/>
              </a:spcAft>
              <a:buNone/>
            </a:pPr>
            <a:r>
              <a:rPr lang="en" sz="2200">
                <a:solidFill>
                  <a:srgbClr val="444444"/>
                </a:solidFill>
                <a:highlight>
                  <a:srgbClr val="FFFFFF"/>
                </a:highlight>
              </a:rPr>
              <a:t>   A-&gt;𝝐   } </a:t>
            </a:r>
            <a:endParaRPr sz="2200">
              <a:solidFill>
                <a:srgbClr val="444444"/>
              </a:solidFill>
              <a:highlight>
                <a:srgbClr val="FFFFFF"/>
              </a:highlight>
            </a:endParaRPr>
          </a:p>
          <a:p>
            <a:pPr marL="0" marR="0" lvl="0" indent="0" algn="l" rtl="0">
              <a:lnSpc>
                <a:spcPct val="136363"/>
              </a:lnSpc>
              <a:spcBef>
                <a:spcPts val="1100"/>
              </a:spcBef>
              <a:spcAft>
                <a:spcPts val="1100"/>
              </a:spcAft>
              <a:buNone/>
            </a:pPr>
            <a:r>
              <a:rPr lang="en" sz="2200">
                <a:solidFill>
                  <a:srgbClr val="444444"/>
                </a:solidFill>
                <a:highlight>
                  <a:srgbClr val="FFFFFF"/>
                </a:highlight>
              </a:rPr>
              <a:t>Note: Grammars are generators, while automata are recognizers. A grammar defines a language in a recursive manner.</a:t>
            </a:r>
            <a:endParaRPr sz="2200">
              <a:solidFill>
                <a:srgbClr val="444444"/>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5"/>
          <p:cNvSpPr txBox="1">
            <a:spLocks noGrp="1"/>
          </p:cNvSpPr>
          <p:nvPr>
            <p:ph type="ctrTitle"/>
          </p:nvPr>
        </p:nvSpPr>
        <p:spPr>
          <a:xfrm>
            <a:off x="685800" y="1597819"/>
            <a:ext cx="7772400" cy="11025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 sz="4400" b="0" i="0" u="none">
                <a:solidFill>
                  <a:schemeClr val="dk1"/>
                </a:solidFill>
                <a:latin typeface="Calibri"/>
                <a:ea typeface="Calibri"/>
                <a:cs typeface="Calibri"/>
                <a:sym typeface="Calibri"/>
              </a:rPr>
              <a:t>Regular Grammars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6"/>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 sz="4400" b="0" i="0" u="none">
                <a:solidFill>
                  <a:schemeClr val="dk1"/>
                </a:solidFill>
                <a:latin typeface="Calibri"/>
                <a:ea typeface="Calibri"/>
                <a:cs typeface="Calibri"/>
                <a:sym typeface="Calibri"/>
              </a:rPr>
              <a:t>What is a regular grammar</a:t>
            </a:r>
            <a:endParaRPr/>
          </a:p>
        </p:txBody>
      </p:sp>
      <p:sp>
        <p:nvSpPr>
          <p:cNvPr id="251" name="Google Shape;251;p46"/>
          <p:cNvSpPr txBox="1">
            <a:spLocks noGrp="1"/>
          </p:cNvSpPr>
          <p:nvPr>
            <p:ph type="body" idx="1"/>
          </p:nvPr>
        </p:nvSpPr>
        <p:spPr>
          <a:xfrm>
            <a:off x="500062" y="1553765"/>
            <a:ext cx="3900600" cy="3394500"/>
          </a:xfrm>
          <a:prstGeom prst="rect">
            <a:avLst/>
          </a:prstGeom>
          <a:noFill/>
          <a:ln>
            <a:noFill/>
          </a:ln>
        </p:spPr>
        <p:txBody>
          <a:bodyPr spcFirstLastPara="1" wrap="square" lIns="91425" tIns="45700" rIns="91425" bIns="45700" anchor="t" anchorCtr="0">
            <a:normAutofit lnSpcReduction="20000"/>
          </a:bodyPr>
          <a:lstStyle/>
          <a:p>
            <a:pPr marL="342900" marR="0" lvl="0" indent="-342900" algn="l" rtl="0">
              <a:lnSpc>
                <a:spcPct val="90000"/>
              </a:lnSpc>
              <a:spcBef>
                <a:spcPts val="0"/>
              </a:spcBef>
              <a:spcAft>
                <a:spcPts val="0"/>
              </a:spcAft>
              <a:buClr>
                <a:schemeClr val="dk1"/>
              </a:buClr>
              <a:buSzPts val="3200"/>
              <a:buFont typeface="Arial"/>
              <a:buNone/>
            </a:pPr>
            <a:r>
              <a:rPr lang="en" sz="3200" b="0" i="0" u="none" strike="noStrike" cap="none">
                <a:solidFill>
                  <a:schemeClr val="dk1"/>
                </a:solidFill>
                <a:latin typeface="Calibri"/>
                <a:ea typeface="Calibri"/>
                <a:cs typeface="Calibri"/>
                <a:sym typeface="Calibri"/>
              </a:rPr>
              <a:t>	Right Regular Grammars:</a:t>
            </a:r>
            <a:endParaRPr/>
          </a:p>
          <a:p>
            <a:pPr marL="742950" marR="0" lvl="1" indent="-285750" algn="l" rtl="0">
              <a:lnSpc>
                <a:spcPct val="90000"/>
              </a:lnSpc>
              <a:spcBef>
                <a:spcPts val="560"/>
              </a:spcBef>
              <a:spcAft>
                <a:spcPts val="0"/>
              </a:spcAft>
              <a:buClr>
                <a:schemeClr val="dk1"/>
              </a:buClr>
              <a:buSzPts val="2800"/>
              <a:buFont typeface="Arial"/>
              <a:buNone/>
            </a:pPr>
            <a:r>
              <a:rPr lang="en" sz="2800" b="0" i="0" u="none" strike="noStrike" cap="none">
                <a:solidFill>
                  <a:schemeClr val="dk1"/>
                </a:solidFill>
                <a:latin typeface="Calibri"/>
                <a:ea typeface="Calibri"/>
                <a:cs typeface="Calibri"/>
                <a:sym typeface="Calibri"/>
              </a:rPr>
              <a:t>Rules of the forms</a:t>
            </a:r>
            <a:endParaRPr/>
          </a:p>
          <a:p>
            <a:pPr marL="742950" marR="0" lvl="1" indent="-285750" algn="l" rtl="0">
              <a:lnSpc>
                <a:spcPct val="90000"/>
              </a:lnSpc>
              <a:spcBef>
                <a:spcPts val="560"/>
              </a:spcBef>
              <a:spcAft>
                <a:spcPts val="0"/>
              </a:spcAft>
              <a:buClr>
                <a:schemeClr val="dk1"/>
              </a:buClr>
              <a:buSzPts val="2800"/>
              <a:buFont typeface="Arial"/>
              <a:buNone/>
            </a:pPr>
            <a:r>
              <a:rPr lang="en" sz="2800" b="0" i="0" u="none" strike="noStrike" cap="none">
                <a:solidFill>
                  <a:schemeClr val="dk1"/>
                </a:solidFill>
                <a:latin typeface="Calibri"/>
                <a:ea typeface="Calibri"/>
                <a:cs typeface="Calibri"/>
                <a:sym typeface="Calibri"/>
              </a:rPr>
              <a:t>	A → ε</a:t>
            </a:r>
            <a:endParaRPr/>
          </a:p>
          <a:p>
            <a:pPr marL="742950" marR="0" lvl="1" indent="-285750" algn="l" rtl="0">
              <a:lnSpc>
                <a:spcPct val="90000"/>
              </a:lnSpc>
              <a:spcBef>
                <a:spcPts val="560"/>
              </a:spcBef>
              <a:spcAft>
                <a:spcPts val="0"/>
              </a:spcAft>
              <a:buClr>
                <a:schemeClr val="dk1"/>
              </a:buClr>
              <a:buSzPts val="2800"/>
              <a:buFont typeface="Arial"/>
              <a:buNone/>
            </a:pPr>
            <a:r>
              <a:rPr lang="en" sz="2800" b="0" i="0" u="none" strike="noStrike" cap="none">
                <a:solidFill>
                  <a:schemeClr val="dk1"/>
                </a:solidFill>
                <a:latin typeface="Calibri"/>
                <a:ea typeface="Calibri"/>
                <a:cs typeface="Calibri"/>
                <a:sym typeface="Calibri"/>
              </a:rPr>
              <a:t>	A → a</a:t>
            </a:r>
            <a:endParaRPr/>
          </a:p>
          <a:p>
            <a:pPr marL="742950" marR="0" lvl="1" indent="-285750" algn="l" rtl="0">
              <a:lnSpc>
                <a:spcPct val="90000"/>
              </a:lnSpc>
              <a:spcBef>
                <a:spcPts val="560"/>
              </a:spcBef>
              <a:spcAft>
                <a:spcPts val="0"/>
              </a:spcAft>
              <a:buClr>
                <a:schemeClr val="dk1"/>
              </a:buClr>
              <a:buSzPts val="2800"/>
              <a:buFont typeface="Arial"/>
              <a:buNone/>
            </a:pPr>
            <a:r>
              <a:rPr lang="en" sz="2800" b="0" i="0" u="none" strike="noStrike" cap="none">
                <a:solidFill>
                  <a:schemeClr val="dk1"/>
                </a:solidFill>
                <a:latin typeface="Calibri"/>
                <a:ea typeface="Calibri"/>
                <a:cs typeface="Calibri"/>
                <a:sym typeface="Calibri"/>
              </a:rPr>
              <a:t>	A → aB</a:t>
            </a:r>
            <a:endParaRPr/>
          </a:p>
          <a:p>
            <a:pPr marL="742950" marR="0" lvl="1" indent="-285750" algn="l" rtl="0">
              <a:lnSpc>
                <a:spcPct val="90000"/>
              </a:lnSpc>
              <a:spcBef>
                <a:spcPts val="56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742950" marR="0" lvl="1" indent="-285750" algn="l" rtl="0">
              <a:lnSpc>
                <a:spcPct val="90000"/>
              </a:lnSpc>
              <a:spcBef>
                <a:spcPts val="560"/>
              </a:spcBef>
              <a:spcAft>
                <a:spcPts val="0"/>
              </a:spcAft>
              <a:buClr>
                <a:schemeClr val="dk1"/>
              </a:buClr>
              <a:buSzPts val="2800"/>
              <a:buFont typeface="Arial"/>
              <a:buNone/>
            </a:pPr>
            <a:r>
              <a:rPr lang="en" sz="2800" b="0" i="0" u="none" strike="noStrike" cap="none">
                <a:solidFill>
                  <a:schemeClr val="dk1"/>
                </a:solidFill>
                <a:latin typeface="Calibri"/>
                <a:ea typeface="Calibri"/>
                <a:cs typeface="Calibri"/>
                <a:sym typeface="Calibri"/>
              </a:rPr>
              <a:t>A,B: variables and</a:t>
            </a:r>
            <a:endParaRPr/>
          </a:p>
          <a:p>
            <a:pPr marL="742950" marR="0" lvl="1" indent="-285750" algn="l" rtl="0">
              <a:lnSpc>
                <a:spcPct val="90000"/>
              </a:lnSpc>
              <a:spcBef>
                <a:spcPts val="560"/>
              </a:spcBef>
              <a:spcAft>
                <a:spcPts val="0"/>
              </a:spcAft>
              <a:buClr>
                <a:schemeClr val="dk1"/>
              </a:buClr>
              <a:buSzPts val="2800"/>
              <a:buFont typeface="Arial"/>
              <a:buNone/>
            </a:pPr>
            <a:r>
              <a:rPr lang="en" sz="2800" b="0" i="0" u="none" strike="noStrike" cap="none">
                <a:solidFill>
                  <a:schemeClr val="dk1"/>
                </a:solidFill>
                <a:latin typeface="Calibri"/>
                <a:ea typeface="Calibri"/>
                <a:cs typeface="Calibri"/>
                <a:sym typeface="Calibri"/>
              </a:rPr>
              <a:t>a: terminal</a:t>
            </a:r>
            <a:endParaRPr/>
          </a:p>
        </p:txBody>
      </p:sp>
      <p:sp>
        <p:nvSpPr>
          <p:cNvPr id="252" name="Google Shape;252;p46"/>
          <p:cNvSpPr txBox="1"/>
          <p:nvPr/>
        </p:nvSpPr>
        <p:spPr>
          <a:xfrm>
            <a:off x="642937" y="964406"/>
            <a:ext cx="7789800" cy="5850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3200"/>
              <a:buFont typeface="Calibri"/>
              <a:buNone/>
            </a:pPr>
            <a:r>
              <a:rPr lang="en" sz="3200" b="0" i="0" u="none" strike="noStrike" cap="none">
                <a:solidFill>
                  <a:srgbClr val="000000"/>
                </a:solidFill>
                <a:latin typeface="Calibri"/>
                <a:ea typeface="Calibri"/>
                <a:cs typeface="Calibri"/>
                <a:sym typeface="Calibri"/>
              </a:rPr>
              <a:t>The Regular Grammars are either left of right:</a:t>
            </a:r>
            <a:endParaRPr/>
          </a:p>
        </p:txBody>
      </p:sp>
      <p:sp>
        <p:nvSpPr>
          <p:cNvPr id="253" name="Google Shape;253;p46"/>
          <p:cNvSpPr txBox="1"/>
          <p:nvPr/>
        </p:nvSpPr>
        <p:spPr>
          <a:xfrm>
            <a:off x="5100637" y="1534715"/>
            <a:ext cx="3900600" cy="3394500"/>
          </a:xfrm>
          <a:prstGeom prst="rect">
            <a:avLst/>
          </a:prstGeom>
          <a:noFill/>
          <a:ln>
            <a:noFill/>
          </a:ln>
        </p:spPr>
        <p:txBody>
          <a:bodyPr spcFirstLastPara="1" wrap="square" lIns="91425" tIns="45700" rIns="91425" bIns="45700" anchor="t" anchorCtr="0">
            <a:normAutofit fontScale="92500" lnSpcReduction="20000"/>
          </a:bodyPr>
          <a:lstStyle/>
          <a:p>
            <a:pPr marL="342900" marR="0" lvl="0" indent="-342900" algn="l" rtl="0">
              <a:lnSpc>
                <a:spcPct val="100000"/>
              </a:lnSpc>
              <a:spcBef>
                <a:spcPts val="0"/>
              </a:spcBef>
              <a:spcAft>
                <a:spcPts val="0"/>
              </a:spcAft>
              <a:buClr>
                <a:schemeClr val="dk1"/>
              </a:buClr>
              <a:buSzPct val="100000"/>
              <a:buFont typeface="Calibri"/>
              <a:buNone/>
            </a:pPr>
            <a:r>
              <a:rPr lang="en" sz="3200" b="0" i="0" u="none" strike="noStrike" cap="none">
                <a:solidFill>
                  <a:schemeClr val="dk1"/>
                </a:solidFill>
                <a:latin typeface="Calibri"/>
                <a:ea typeface="Calibri"/>
                <a:cs typeface="Calibri"/>
                <a:sym typeface="Calibri"/>
              </a:rPr>
              <a:t>	Left Regular Grammars:</a:t>
            </a:r>
            <a:endParaRPr/>
          </a:p>
          <a:p>
            <a:pPr marL="742950" marR="0" lvl="1" indent="-285750" algn="l" rtl="0">
              <a:lnSpc>
                <a:spcPct val="100000"/>
              </a:lnSpc>
              <a:spcBef>
                <a:spcPts val="560"/>
              </a:spcBef>
              <a:spcAft>
                <a:spcPts val="0"/>
              </a:spcAft>
              <a:buClr>
                <a:schemeClr val="dk1"/>
              </a:buClr>
              <a:buSzPct val="100000"/>
              <a:buFont typeface="Calibri"/>
              <a:buNone/>
            </a:pPr>
            <a:r>
              <a:rPr lang="en" sz="2800" b="0" i="0" u="none" strike="noStrike" cap="none">
                <a:solidFill>
                  <a:schemeClr val="dk1"/>
                </a:solidFill>
                <a:latin typeface="Calibri"/>
                <a:ea typeface="Calibri"/>
                <a:cs typeface="Calibri"/>
                <a:sym typeface="Calibri"/>
              </a:rPr>
              <a:t>Rules of the forms</a:t>
            </a:r>
            <a:endParaRPr/>
          </a:p>
          <a:p>
            <a:pPr marL="742950" marR="0" lvl="1" indent="-285750" algn="l" rtl="0">
              <a:lnSpc>
                <a:spcPct val="100000"/>
              </a:lnSpc>
              <a:spcBef>
                <a:spcPts val="560"/>
              </a:spcBef>
              <a:spcAft>
                <a:spcPts val="0"/>
              </a:spcAft>
              <a:buClr>
                <a:schemeClr val="dk1"/>
              </a:buClr>
              <a:buSzPct val="100000"/>
              <a:buFont typeface="Calibri"/>
              <a:buNone/>
            </a:pPr>
            <a:r>
              <a:rPr lang="en" sz="2800" b="0" i="0" u="none" strike="noStrike" cap="none">
                <a:solidFill>
                  <a:schemeClr val="dk1"/>
                </a:solidFill>
                <a:latin typeface="Calibri"/>
                <a:ea typeface="Calibri"/>
                <a:cs typeface="Calibri"/>
                <a:sym typeface="Calibri"/>
              </a:rPr>
              <a:t>	A → ε</a:t>
            </a:r>
            <a:endParaRPr/>
          </a:p>
          <a:p>
            <a:pPr marL="742950" marR="0" lvl="1" indent="-285750" algn="l" rtl="0">
              <a:lnSpc>
                <a:spcPct val="100000"/>
              </a:lnSpc>
              <a:spcBef>
                <a:spcPts val="560"/>
              </a:spcBef>
              <a:spcAft>
                <a:spcPts val="0"/>
              </a:spcAft>
              <a:buClr>
                <a:schemeClr val="dk1"/>
              </a:buClr>
              <a:buSzPct val="100000"/>
              <a:buFont typeface="Calibri"/>
              <a:buNone/>
            </a:pPr>
            <a:r>
              <a:rPr lang="en" sz="2800" b="0" i="0" u="none" strike="noStrike" cap="none">
                <a:solidFill>
                  <a:schemeClr val="dk1"/>
                </a:solidFill>
                <a:latin typeface="Calibri"/>
                <a:ea typeface="Calibri"/>
                <a:cs typeface="Calibri"/>
                <a:sym typeface="Calibri"/>
              </a:rPr>
              <a:t>	A → a</a:t>
            </a:r>
            <a:endParaRPr/>
          </a:p>
          <a:p>
            <a:pPr marL="742950" marR="0" lvl="1" indent="-285750" algn="l" rtl="0">
              <a:lnSpc>
                <a:spcPct val="100000"/>
              </a:lnSpc>
              <a:spcBef>
                <a:spcPts val="560"/>
              </a:spcBef>
              <a:spcAft>
                <a:spcPts val="0"/>
              </a:spcAft>
              <a:buClr>
                <a:schemeClr val="dk1"/>
              </a:buClr>
              <a:buSzPct val="100000"/>
              <a:buFont typeface="Calibri"/>
              <a:buNone/>
            </a:pPr>
            <a:r>
              <a:rPr lang="en" sz="2800" b="0" i="0" u="none" strike="noStrike" cap="none">
                <a:solidFill>
                  <a:schemeClr val="dk1"/>
                </a:solidFill>
                <a:latin typeface="Calibri"/>
                <a:ea typeface="Calibri"/>
                <a:cs typeface="Calibri"/>
                <a:sym typeface="Calibri"/>
              </a:rPr>
              <a:t>	A → Ba</a:t>
            </a:r>
            <a:endParaRPr/>
          </a:p>
          <a:p>
            <a:pPr marL="742950" marR="0" lvl="1" indent="-285750" algn="l" rtl="0">
              <a:lnSpc>
                <a:spcPct val="100000"/>
              </a:lnSpc>
              <a:spcBef>
                <a:spcPts val="0"/>
              </a:spcBef>
              <a:spcAft>
                <a:spcPts val="0"/>
              </a:spcAft>
              <a:buClr>
                <a:schemeClr val="dk1"/>
              </a:buClr>
              <a:buSzPct val="100000"/>
              <a:buFont typeface="Arial"/>
              <a:buNone/>
            </a:pPr>
            <a:endParaRPr sz="2800" b="0" i="0" u="none" strike="noStrike" cap="none">
              <a:solidFill>
                <a:schemeClr val="dk1"/>
              </a:solidFill>
              <a:latin typeface="Calibri"/>
              <a:ea typeface="Calibri"/>
              <a:cs typeface="Calibri"/>
              <a:sym typeface="Calibri"/>
            </a:endParaRPr>
          </a:p>
          <a:p>
            <a:pPr marL="742950" marR="0" lvl="1" indent="-285750" algn="l" rtl="0">
              <a:lnSpc>
                <a:spcPct val="100000"/>
              </a:lnSpc>
              <a:spcBef>
                <a:spcPts val="0"/>
              </a:spcBef>
              <a:spcAft>
                <a:spcPts val="0"/>
              </a:spcAft>
              <a:buClr>
                <a:schemeClr val="dk1"/>
              </a:buClr>
              <a:buSzPct val="100000"/>
              <a:buFont typeface="Calibri"/>
              <a:buNone/>
            </a:pPr>
            <a:r>
              <a:rPr lang="en" sz="2800" b="0" i="0" u="none" strike="noStrike" cap="none">
                <a:solidFill>
                  <a:schemeClr val="dk1"/>
                </a:solidFill>
                <a:latin typeface="Calibri"/>
                <a:ea typeface="Calibri"/>
                <a:cs typeface="Calibri"/>
                <a:sym typeface="Calibri"/>
              </a:rPr>
              <a:t>A,B: variables and</a:t>
            </a:r>
            <a:endParaRPr/>
          </a:p>
          <a:p>
            <a:pPr marL="742950" marR="0" lvl="1" indent="-285750" algn="l" rtl="0">
              <a:lnSpc>
                <a:spcPct val="100000"/>
              </a:lnSpc>
              <a:spcBef>
                <a:spcPts val="0"/>
              </a:spcBef>
              <a:spcAft>
                <a:spcPts val="0"/>
              </a:spcAft>
              <a:buClr>
                <a:schemeClr val="dk1"/>
              </a:buClr>
              <a:buSzPct val="100000"/>
              <a:buFont typeface="Calibri"/>
              <a:buNone/>
            </a:pPr>
            <a:r>
              <a:rPr lang="en" sz="2800" b="0" i="0" u="none" strike="noStrike" cap="none">
                <a:solidFill>
                  <a:schemeClr val="dk1"/>
                </a:solidFill>
                <a:latin typeface="Calibri"/>
                <a:ea typeface="Calibri"/>
                <a:cs typeface="Calibri"/>
                <a:sym typeface="Calibri"/>
              </a:rPr>
              <a:t>A: terminal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7"/>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 sz="4400" b="0" i="0" u="none">
                <a:solidFill>
                  <a:schemeClr val="dk1"/>
                </a:solidFill>
                <a:latin typeface="Calibri"/>
                <a:ea typeface="Calibri"/>
                <a:cs typeface="Calibri"/>
                <a:sym typeface="Calibri"/>
              </a:rPr>
              <a:t>Example</a:t>
            </a:r>
            <a:endParaRPr/>
          </a:p>
        </p:txBody>
      </p:sp>
      <p:sp>
        <p:nvSpPr>
          <p:cNvPr id="259" name="Google Shape;259;p47"/>
          <p:cNvSpPr txBox="1">
            <a:spLocks noGrp="1"/>
          </p:cNvSpPr>
          <p:nvPr>
            <p:ph type="body" idx="1"/>
          </p:nvPr>
        </p:nvSpPr>
        <p:spPr>
          <a:xfrm>
            <a:off x="457200" y="1200150"/>
            <a:ext cx="8229600" cy="3781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None/>
            </a:pPr>
            <a:r>
              <a:rPr lang="en" sz="2600" b="0" i="0" u="none" strike="noStrike" cap="none">
                <a:solidFill>
                  <a:schemeClr val="dk1"/>
                </a:solidFill>
                <a:latin typeface="Calibri"/>
                <a:ea typeface="Calibri"/>
                <a:cs typeface="Calibri"/>
                <a:sym typeface="Calibri"/>
              </a:rPr>
              <a:t>S → aS | bA</a:t>
            </a:r>
            <a:endParaRPr sz="2600"/>
          </a:p>
          <a:p>
            <a:pPr marL="342900" marR="0" lvl="0" indent="-342900" algn="l" rtl="0">
              <a:lnSpc>
                <a:spcPct val="100000"/>
              </a:lnSpc>
              <a:spcBef>
                <a:spcPts val="640"/>
              </a:spcBef>
              <a:spcAft>
                <a:spcPts val="0"/>
              </a:spcAft>
              <a:buClr>
                <a:schemeClr val="dk1"/>
              </a:buClr>
              <a:buSzPts val="3200"/>
              <a:buFont typeface="Arial"/>
              <a:buNone/>
            </a:pPr>
            <a:r>
              <a:rPr lang="en" sz="2600" b="0" i="0" u="none" strike="noStrike" cap="none">
                <a:solidFill>
                  <a:schemeClr val="dk1"/>
                </a:solidFill>
                <a:latin typeface="Calibri"/>
                <a:ea typeface="Calibri"/>
                <a:cs typeface="Calibri"/>
                <a:sym typeface="Calibri"/>
              </a:rPr>
              <a:t>A → cA | ε</a:t>
            </a:r>
            <a:endParaRPr sz="2600" b="0" i="0" u="none" strike="noStrike" cap="none">
              <a:solidFill>
                <a:schemeClr val="dk1"/>
              </a:solidFill>
              <a:latin typeface="Calibri"/>
              <a:ea typeface="Calibri"/>
              <a:cs typeface="Calibri"/>
              <a:sym typeface="Calibri"/>
            </a:endParaRPr>
          </a:p>
          <a:p>
            <a:pPr marL="342900" marR="0" lvl="0" indent="-342900" algn="l" rtl="0">
              <a:lnSpc>
                <a:spcPct val="100000"/>
              </a:lnSpc>
              <a:spcBef>
                <a:spcPts val="640"/>
              </a:spcBef>
              <a:spcAft>
                <a:spcPts val="0"/>
              </a:spcAft>
              <a:buClr>
                <a:schemeClr val="dk1"/>
              </a:buClr>
              <a:buSzPts val="3200"/>
              <a:buFont typeface="Arial"/>
              <a:buNone/>
            </a:pPr>
            <a:r>
              <a:rPr lang="en" sz="2600" b="0" i="0" u="none" strike="noStrike" cap="none">
                <a:solidFill>
                  <a:schemeClr val="dk1"/>
                </a:solidFill>
                <a:latin typeface="Calibri"/>
                <a:ea typeface="Calibri"/>
                <a:cs typeface="Calibri"/>
                <a:sym typeface="Calibri"/>
              </a:rPr>
              <a:t>This grammar produces the language produced by the regular expression a</a:t>
            </a:r>
            <a:r>
              <a:rPr lang="en" sz="2600" b="0" i="0" u="none" strike="noStrike" cap="none" baseline="30000">
                <a:solidFill>
                  <a:schemeClr val="dk1"/>
                </a:solidFill>
                <a:latin typeface="Calibri"/>
                <a:ea typeface="Calibri"/>
                <a:cs typeface="Calibri"/>
                <a:sym typeface="Calibri"/>
              </a:rPr>
              <a:t>*</a:t>
            </a:r>
            <a:r>
              <a:rPr lang="en" sz="2600" b="0" i="0" u="none" strike="noStrike" cap="none">
                <a:solidFill>
                  <a:schemeClr val="dk1"/>
                </a:solidFill>
                <a:latin typeface="Calibri"/>
                <a:ea typeface="Calibri"/>
                <a:cs typeface="Calibri"/>
                <a:sym typeface="Calibri"/>
              </a:rPr>
              <a:t>bc</a:t>
            </a:r>
            <a:r>
              <a:rPr lang="en" sz="2600" b="0" i="0" u="none" strike="noStrike" cap="none" baseline="30000">
                <a:solidFill>
                  <a:schemeClr val="dk1"/>
                </a:solidFill>
                <a:latin typeface="Calibri"/>
                <a:ea typeface="Calibri"/>
                <a:cs typeface="Calibri"/>
                <a:sym typeface="Calibri"/>
              </a:rPr>
              <a:t>*</a:t>
            </a:r>
            <a:endParaRPr sz="2600"/>
          </a:p>
          <a:p>
            <a:pPr marL="342900" marR="0" lvl="0" indent="-342900" algn="l" rtl="0">
              <a:lnSpc>
                <a:spcPct val="100000"/>
              </a:lnSpc>
              <a:spcBef>
                <a:spcPts val="640"/>
              </a:spcBef>
              <a:spcAft>
                <a:spcPts val="0"/>
              </a:spcAft>
              <a:buClr>
                <a:schemeClr val="dk1"/>
              </a:buClr>
              <a:buSzPts val="3200"/>
              <a:buFont typeface="Arial"/>
              <a:buNone/>
            </a:pPr>
            <a:endParaRPr sz="2600" b="0" i="0" u="none" strike="noStrike" cap="none" baseline="30000">
              <a:solidFill>
                <a:schemeClr val="dk1"/>
              </a:solidFill>
              <a:latin typeface="Calibri"/>
              <a:ea typeface="Calibri"/>
              <a:cs typeface="Calibri"/>
              <a:sym typeface="Calibri"/>
            </a:endParaRPr>
          </a:p>
          <a:p>
            <a:pPr marL="342900" marR="0" lvl="0" indent="-342900" algn="l" rtl="0">
              <a:lnSpc>
                <a:spcPct val="100000"/>
              </a:lnSpc>
              <a:spcBef>
                <a:spcPts val="640"/>
              </a:spcBef>
              <a:spcAft>
                <a:spcPts val="0"/>
              </a:spcAft>
              <a:buClr>
                <a:schemeClr val="dk1"/>
              </a:buClr>
              <a:buSzPts val="3200"/>
              <a:buFont typeface="Arial"/>
              <a:buNone/>
            </a:pPr>
            <a:r>
              <a:rPr lang="en" sz="2600" b="0" i="0" u="none" strike="noStrike" cap="none">
                <a:solidFill>
                  <a:schemeClr val="dk1"/>
                </a:solidFill>
                <a:latin typeface="Calibri"/>
                <a:ea typeface="Calibri"/>
                <a:cs typeface="Calibri"/>
                <a:sym typeface="Calibri"/>
              </a:rPr>
              <a:t>S → aS → aaS → … → a…aS →a…abA →a…abcA </a:t>
            </a:r>
            <a:endParaRPr sz="2600"/>
          </a:p>
          <a:p>
            <a:pPr marL="342900" marR="0" lvl="0" indent="-342900" algn="l" rtl="0">
              <a:lnSpc>
                <a:spcPct val="100000"/>
              </a:lnSpc>
              <a:spcBef>
                <a:spcPts val="640"/>
              </a:spcBef>
              <a:spcAft>
                <a:spcPts val="0"/>
              </a:spcAft>
              <a:buClr>
                <a:schemeClr val="dk1"/>
              </a:buClr>
              <a:buSzPts val="3200"/>
              <a:buFont typeface="Arial"/>
              <a:buNone/>
            </a:pPr>
            <a:r>
              <a:rPr lang="en" sz="2600" b="0" i="0" u="none" strike="noStrike" cap="none">
                <a:solidFill>
                  <a:schemeClr val="dk1"/>
                </a:solidFill>
                <a:latin typeface="Calibri"/>
                <a:ea typeface="Calibri"/>
                <a:cs typeface="Calibri"/>
                <a:sym typeface="Calibri"/>
              </a:rPr>
              <a:t>   → a…abccA → … → a…abc…c</a:t>
            </a:r>
            <a:endParaRPr sz="26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8"/>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 sz="4000" b="0" i="0" u="none">
                <a:solidFill>
                  <a:schemeClr val="dk1"/>
                </a:solidFill>
                <a:latin typeface="Calibri"/>
                <a:ea typeface="Calibri"/>
                <a:cs typeface="Calibri"/>
                <a:sym typeface="Calibri"/>
              </a:rPr>
              <a:t>The Right Regular Grammars are producing the Regular Languages</a:t>
            </a:r>
            <a:endParaRPr/>
          </a:p>
        </p:txBody>
      </p:sp>
      <p:sp>
        <p:nvSpPr>
          <p:cNvPr id="265" name="Google Shape;265;p48"/>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80000"/>
              </a:lnSpc>
              <a:spcBef>
                <a:spcPts val="0"/>
              </a:spcBef>
              <a:spcAft>
                <a:spcPts val="0"/>
              </a:spcAft>
              <a:buClr>
                <a:schemeClr val="dk1"/>
              </a:buClr>
              <a:buSzPts val="2960"/>
              <a:buFont typeface="Arial"/>
              <a:buNone/>
            </a:pPr>
            <a:r>
              <a:rPr lang="en" sz="2660" b="0" i="0" u="none" strike="noStrike" cap="none">
                <a:solidFill>
                  <a:schemeClr val="dk1"/>
                </a:solidFill>
                <a:latin typeface="Calibri"/>
                <a:ea typeface="Calibri"/>
                <a:cs typeface="Calibri"/>
                <a:sym typeface="Calibri"/>
              </a:rPr>
              <a:t>Proof: We will show that Right Regular Grammars are equivalent to NFAε</a:t>
            </a:r>
            <a:endParaRPr sz="2660"/>
          </a:p>
          <a:p>
            <a:pPr marL="342900" marR="0" lvl="0" indent="-342900" algn="l" rtl="0">
              <a:lnSpc>
                <a:spcPct val="80000"/>
              </a:lnSpc>
              <a:spcBef>
                <a:spcPts val="640"/>
              </a:spcBef>
              <a:spcAft>
                <a:spcPts val="0"/>
              </a:spcAft>
              <a:buClr>
                <a:schemeClr val="dk1"/>
              </a:buClr>
              <a:buSzPts val="2960"/>
              <a:buFont typeface="Arial"/>
              <a:buNone/>
            </a:pPr>
            <a:r>
              <a:rPr lang="en" sz="2660" b="0" i="0" u="none" strike="noStrike" cap="none">
                <a:solidFill>
                  <a:schemeClr val="dk1"/>
                </a:solidFill>
                <a:latin typeface="Calibri"/>
                <a:ea typeface="Calibri"/>
                <a:cs typeface="Calibri"/>
                <a:sym typeface="Calibri"/>
              </a:rPr>
              <a:t>Two directions:</a:t>
            </a:r>
            <a:endParaRPr sz="2660"/>
          </a:p>
          <a:p>
            <a:pPr marL="342900" marR="0" lvl="0" indent="-308610" algn="l" rtl="0">
              <a:lnSpc>
                <a:spcPct val="80000"/>
              </a:lnSpc>
              <a:spcBef>
                <a:spcPts val="640"/>
              </a:spcBef>
              <a:spcAft>
                <a:spcPts val="0"/>
              </a:spcAft>
              <a:buClr>
                <a:schemeClr val="dk1"/>
              </a:buClr>
              <a:buSzPts val="2660"/>
              <a:buFont typeface="Calibri"/>
              <a:buAutoNum type="arabicPeriod"/>
            </a:pPr>
            <a:r>
              <a:rPr lang="en" sz="2660" b="0" i="0" u="none" strike="noStrike" cap="none">
                <a:solidFill>
                  <a:schemeClr val="dk1"/>
                </a:solidFill>
                <a:latin typeface="Calibri"/>
                <a:ea typeface="Calibri"/>
                <a:cs typeface="Calibri"/>
                <a:sym typeface="Calibri"/>
              </a:rPr>
              <a:t>Given a Right Regular grammar construct an NFAε that recognizes the same language with the Right Regular grammar.</a:t>
            </a:r>
            <a:endParaRPr sz="2660"/>
          </a:p>
          <a:p>
            <a:pPr marL="342900" marR="0" lvl="0" indent="-308610" algn="l" rtl="0">
              <a:lnSpc>
                <a:spcPct val="80000"/>
              </a:lnSpc>
              <a:spcBef>
                <a:spcPts val="640"/>
              </a:spcBef>
              <a:spcAft>
                <a:spcPts val="0"/>
              </a:spcAft>
              <a:buClr>
                <a:schemeClr val="dk1"/>
              </a:buClr>
              <a:buSzPts val="2660"/>
              <a:buFont typeface="Calibri"/>
              <a:buAutoNum type="arabicPeriod"/>
            </a:pPr>
            <a:r>
              <a:rPr lang="en" sz="2660" b="0" i="0" u="none" strike="noStrike" cap="none">
                <a:solidFill>
                  <a:schemeClr val="dk1"/>
                </a:solidFill>
                <a:latin typeface="Calibri"/>
                <a:ea typeface="Calibri"/>
                <a:cs typeface="Calibri"/>
                <a:sym typeface="Calibri"/>
              </a:rPr>
              <a:t>Given an NFAε construct a Right Regular grammar that describes the same language with the NFAε.</a:t>
            </a:r>
            <a:endParaRPr sz="266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9"/>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 sz="4400" b="0" i="0" u="none">
                <a:solidFill>
                  <a:schemeClr val="dk1"/>
                </a:solidFill>
                <a:latin typeface="Calibri"/>
                <a:ea typeface="Calibri"/>
                <a:cs typeface="Calibri"/>
                <a:sym typeface="Calibri"/>
              </a:rPr>
              <a:t>1. Right Reg Grammar → NFAε</a:t>
            </a:r>
            <a:endParaRPr/>
          </a:p>
        </p:txBody>
      </p:sp>
      <p:sp>
        <p:nvSpPr>
          <p:cNvPr id="271" name="Google Shape;271;p49"/>
          <p:cNvSpPr txBox="1">
            <a:spLocks noGrp="1"/>
          </p:cNvSpPr>
          <p:nvPr>
            <p:ph type="body" idx="1"/>
          </p:nvPr>
        </p:nvSpPr>
        <p:spPr>
          <a:xfrm>
            <a:off x="457200" y="1200150"/>
            <a:ext cx="8229600" cy="3705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None/>
            </a:pPr>
            <a:r>
              <a:rPr lang="en" sz="2500" b="0" i="0" u="none" strike="noStrike" cap="none">
                <a:solidFill>
                  <a:schemeClr val="dk1"/>
                </a:solidFill>
                <a:latin typeface="Calibri"/>
                <a:ea typeface="Calibri"/>
                <a:cs typeface="Calibri"/>
                <a:sym typeface="Calibri"/>
              </a:rPr>
              <a:t>Suppose that I have a right regular grammar    (V, Σ, R, S). I construct an NFAε (Q, Σ, δ, S, {f}).</a:t>
            </a:r>
            <a:endParaRPr sz="2500"/>
          </a:p>
          <a:p>
            <a:pPr marL="342900" marR="0" lvl="0" indent="-298450" algn="l" rtl="0">
              <a:lnSpc>
                <a:spcPct val="100000"/>
              </a:lnSpc>
              <a:spcBef>
                <a:spcPts val="640"/>
              </a:spcBef>
              <a:spcAft>
                <a:spcPts val="0"/>
              </a:spcAft>
              <a:buClr>
                <a:schemeClr val="dk1"/>
              </a:buClr>
              <a:buSzPts val="2500"/>
              <a:buFont typeface="Arial"/>
              <a:buChar char="•"/>
            </a:pPr>
            <a:r>
              <a:rPr lang="en" sz="2500" b="0" i="0" u="none" strike="noStrike" cap="none">
                <a:solidFill>
                  <a:schemeClr val="dk1"/>
                </a:solidFill>
                <a:latin typeface="Calibri"/>
                <a:ea typeface="Calibri"/>
                <a:cs typeface="Calibri"/>
                <a:sym typeface="Calibri"/>
              </a:rPr>
              <a:t>The set of states Q will be the set VU{f}, where f is a new symbol denoting the final state</a:t>
            </a:r>
            <a:endParaRPr sz="2500"/>
          </a:p>
          <a:p>
            <a:pPr marL="342900" marR="0" lvl="0" indent="-298450" algn="l" rtl="0">
              <a:lnSpc>
                <a:spcPct val="100000"/>
              </a:lnSpc>
              <a:spcBef>
                <a:spcPts val="640"/>
              </a:spcBef>
              <a:spcAft>
                <a:spcPts val="0"/>
              </a:spcAft>
              <a:buClr>
                <a:schemeClr val="dk1"/>
              </a:buClr>
              <a:buSzPts val="2500"/>
              <a:buFont typeface="Arial"/>
              <a:buChar char="•"/>
            </a:pPr>
            <a:r>
              <a:rPr lang="en" sz="2500" b="0" i="0" u="none" strike="noStrike" cap="none">
                <a:solidFill>
                  <a:schemeClr val="dk1"/>
                </a:solidFill>
                <a:latin typeface="Calibri"/>
                <a:ea typeface="Calibri"/>
                <a:cs typeface="Calibri"/>
                <a:sym typeface="Calibri"/>
              </a:rPr>
              <a:t>Productions in R have three possible forms:</a:t>
            </a:r>
            <a:endParaRPr sz="2500"/>
          </a:p>
          <a:p>
            <a:pPr marL="742950" marR="0" lvl="1" indent="-241300" algn="l" rtl="0">
              <a:lnSpc>
                <a:spcPct val="100000"/>
              </a:lnSpc>
              <a:spcBef>
                <a:spcPts val="560"/>
              </a:spcBef>
              <a:spcAft>
                <a:spcPts val="0"/>
              </a:spcAft>
              <a:buClr>
                <a:schemeClr val="dk1"/>
              </a:buClr>
              <a:buSzPts val="2100"/>
              <a:buFont typeface="Arial"/>
              <a:buChar char="–"/>
            </a:pPr>
            <a:r>
              <a:rPr lang="en" sz="2100" b="0" i="0" u="none" strike="noStrike" cap="none">
                <a:solidFill>
                  <a:schemeClr val="dk1"/>
                </a:solidFill>
                <a:latin typeface="Calibri"/>
                <a:ea typeface="Calibri"/>
                <a:cs typeface="Calibri"/>
                <a:sym typeface="Calibri"/>
              </a:rPr>
              <a:t>A → ε : add the transition δ(Α,ε) = f</a:t>
            </a:r>
            <a:endParaRPr sz="2100"/>
          </a:p>
          <a:p>
            <a:pPr marL="742950" marR="0" lvl="1" indent="-241300" algn="l" rtl="0">
              <a:lnSpc>
                <a:spcPct val="100000"/>
              </a:lnSpc>
              <a:spcBef>
                <a:spcPts val="560"/>
              </a:spcBef>
              <a:spcAft>
                <a:spcPts val="0"/>
              </a:spcAft>
              <a:buClr>
                <a:schemeClr val="dk1"/>
              </a:buClr>
              <a:buSzPts val="2100"/>
              <a:buFont typeface="Arial"/>
              <a:buChar char="–"/>
            </a:pPr>
            <a:r>
              <a:rPr lang="en" sz="2100" b="0" i="0" u="none" strike="noStrike" cap="none">
                <a:solidFill>
                  <a:schemeClr val="dk1"/>
                </a:solidFill>
                <a:latin typeface="Calibri"/>
                <a:ea typeface="Calibri"/>
                <a:cs typeface="Calibri"/>
                <a:sym typeface="Calibri"/>
              </a:rPr>
              <a:t>A → a : add the transition δ(A,a) = f</a:t>
            </a:r>
            <a:endParaRPr sz="2100"/>
          </a:p>
          <a:p>
            <a:pPr marL="742950" marR="0" lvl="1" indent="-241300" algn="l" rtl="0">
              <a:lnSpc>
                <a:spcPct val="100000"/>
              </a:lnSpc>
              <a:spcBef>
                <a:spcPts val="560"/>
              </a:spcBef>
              <a:spcAft>
                <a:spcPts val="0"/>
              </a:spcAft>
              <a:buClr>
                <a:schemeClr val="dk1"/>
              </a:buClr>
              <a:buSzPts val="2100"/>
              <a:buFont typeface="Arial"/>
              <a:buChar char="–"/>
            </a:pPr>
            <a:r>
              <a:rPr lang="en" sz="2100" b="0" i="0" u="none" strike="noStrike" cap="none">
                <a:solidFill>
                  <a:schemeClr val="dk1"/>
                </a:solidFill>
                <a:latin typeface="Calibri"/>
                <a:ea typeface="Calibri"/>
                <a:cs typeface="Calibri"/>
                <a:sym typeface="Calibri"/>
              </a:rPr>
              <a:t>A → aB : add the transition δ(Α,a) = B</a:t>
            </a:r>
            <a:endParaRPr sz="2100"/>
          </a:p>
          <a:p>
            <a:pPr marL="342900" marR="0" lvl="0" indent="-165100" algn="l" rtl="0">
              <a:spcBef>
                <a:spcPts val="560"/>
              </a:spcBef>
              <a:spcAft>
                <a:spcPts val="0"/>
              </a:spcAft>
              <a:buClr>
                <a:schemeClr val="dk1"/>
              </a:buClr>
              <a:buSzPts val="2800"/>
              <a:buFont typeface="Arial"/>
              <a:buNone/>
            </a:pPr>
            <a:endParaRPr sz="2100" b="0" i="0" u="none" strike="noStrike" cap="non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50"/>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 sz="4400" b="0" i="0" u="none">
                <a:solidFill>
                  <a:schemeClr val="dk1"/>
                </a:solidFill>
                <a:latin typeface="Calibri"/>
                <a:ea typeface="Calibri"/>
                <a:cs typeface="Calibri"/>
                <a:sym typeface="Calibri"/>
              </a:rPr>
              <a:t>2. NFAε → Right Regular Grammar  </a:t>
            </a:r>
            <a:endParaRPr/>
          </a:p>
        </p:txBody>
      </p:sp>
      <p:sp>
        <p:nvSpPr>
          <p:cNvPr id="277" name="Google Shape;277;p50"/>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None/>
            </a:pPr>
            <a:r>
              <a:rPr lang="en" sz="3200" b="0" i="0" u="none">
                <a:solidFill>
                  <a:schemeClr val="dk1"/>
                </a:solidFill>
                <a:latin typeface="Calibri"/>
                <a:ea typeface="Calibri"/>
                <a:cs typeface="Calibri"/>
                <a:sym typeface="Calibri"/>
              </a:rPr>
              <a:t>Suppose that I have an NFAε (Q, Σ, δ, q</a:t>
            </a:r>
            <a:r>
              <a:rPr lang="en" sz="3200" b="0" i="0" u="none" baseline="-25000">
                <a:solidFill>
                  <a:schemeClr val="dk1"/>
                </a:solidFill>
                <a:latin typeface="Calibri"/>
                <a:ea typeface="Calibri"/>
                <a:cs typeface="Calibri"/>
                <a:sym typeface="Calibri"/>
              </a:rPr>
              <a:t>0</a:t>
            </a:r>
            <a:r>
              <a:rPr lang="en" sz="3200" b="0" i="0" u="none">
                <a:solidFill>
                  <a:schemeClr val="dk1"/>
                </a:solidFill>
                <a:latin typeface="Calibri"/>
                <a:ea typeface="Calibri"/>
                <a:cs typeface="Calibri"/>
                <a:sym typeface="Calibri"/>
              </a:rPr>
              <a:t>, F,). I construct a right regular grammar (Q, Σ, R, q</a:t>
            </a:r>
            <a:r>
              <a:rPr lang="en" sz="3200" b="0" i="0" u="none" baseline="-25000">
                <a:solidFill>
                  <a:schemeClr val="dk1"/>
                </a:solidFill>
                <a:latin typeface="Calibri"/>
                <a:ea typeface="Calibri"/>
                <a:cs typeface="Calibri"/>
                <a:sym typeface="Calibri"/>
              </a:rPr>
              <a:t>0</a:t>
            </a:r>
            <a:r>
              <a:rPr lang="en" sz="3200" b="0" i="0" u="none">
                <a:solidFill>
                  <a:schemeClr val="dk1"/>
                </a:solidFill>
                <a:latin typeface="Calibri"/>
                <a:ea typeface="Calibri"/>
                <a:cs typeface="Calibri"/>
                <a:sym typeface="Calibri"/>
              </a:rPr>
              <a:t>).</a:t>
            </a:r>
            <a:endParaRPr/>
          </a:p>
          <a:p>
            <a:pPr marL="342900" marR="0" lvl="0" indent="-342900" algn="l" rtl="0">
              <a:lnSpc>
                <a:spcPct val="100000"/>
              </a:lnSpc>
              <a:spcBef>
                <a:spcPts val="640"/>
              </a:spcBef>
              <a:spcAft>
                <a:spcPts val="0"/>
              </a:spcAft>
              <a:buClr>
                <a:schemeClr val="dk1"/>
              </a:buClr>
              <a:buSzPts val="3200"/>
              <a:buFont typeface="Arial"/>
              <a:buChar char="•"/>
            </a:pPr>
            <a:r>
              <a:rPr lang="en" sz="3200" b="0" i="0" u="none">
                <a:solidFill>
                  <a:schemeClr val="dk1"/>
                </a:solidFill>
                <a:latin typeface="Calibri"/>
                <a:ea typeface="Calibri"/>
                <a:cs typeface="Calibri"/>
                <a:sym typeface="Calibri"/>
              </a:rPr>
              <a:t>For each transition δ(q</a:t>
            </a:r>
            <a:r>
              <a:rPr lang="en" sz="3200" b="0" i="0" u="none" baseline="-25000">
                <a:solidFill>
                  <a:schemeClr val="dk1"/>
                </a:solidFill>
                <a:latin typeface="Calibri"/>
                <a:ea typeface="Calibri"/>
                <a:cs typeface="Calibri"/>
                <a:sym typeface="Calibri"/>
              </a:rPr>
              <a:t>i</a:t>
            </a:r>
            <a:r>
              <a:rPr lang="en" sz="3200" b="0" i="0" u="none">
                <a:solidFill>
                  <a:schemeClr val="dk1"/>
                </a:solidFill>
                <a:latin typeface="Calibri"/>
                <a:ea typeface="Calibri"/>
                <a:cs typeface="Calibri"/>
                <a:sym typeface="Calibri"/>
              </a:rPr>
              <a:t> ,a) = q</a:t>
            </a:r>
            <a:r>
              <a:rPr lang="en" sz="3200" b="0" i="0" u="none" baseline="-25000">
                <a:solidFill>
                  <a:schemeClr val="dk1"/>
                </a:solidFill>
                <a:latin typeface="Calibri"/>
                <a:ea typeface="Calibri"/>
                <a:cs typeface="Calibri"/>
                <a:sym typeface="Calibri"/>
              </a:rPr>
              <a:t>j</a:t>
            </a:r>
            <a:r>
              <a:rPr lang="en" sz="3200" b="0" i="0" u="none">
                <a:solidFill>
                  <a:schemeClr val="dk1"/>
                </a:solidFill>
                <a:latin typeface="Calibri"/>
                <a:ea typeface="Calibri"/>
                <a:cs typeface="Calibri"/>
                <a:sym typeface="Calibri"/>
              </a:rPr>
              <a:t>, I construct the rule q</a:t>
            </a:r>
            <a:r>
              <a:rPr lang="en" sz="3200" b="0" i="0" u="none" baseline="-25000">
                <a:solidFill>
                  <a:schemeClr val="dk1"/>
                </a:solidFill>
                <a:latin typeface="Calibri"/>
                <a:ea typeface="Calibri"/>
                <a:cs typeface="Calibri"/>
                <a:sym typeface="Calibri"/>
              </a:rPr>
              <a:t>i</a:t>
            </a:r>
            <a:r>
              <a:rPr lang="en" sz="3200" b="0" i="0" u="none">
                <a:solidFill>
                  <a:schemeClr val="dk1"/>
                </a:solidFill>
                <a:latin typeface="Calibri"/>
                <a:ea typeface="Calibri"/>
                <a:cs typeface="Calibri"/>
                <a:sym typeface="Calibri"/>
              </a:rPr>
              <a:t> → aq</a:t>
            </a:r>
            <a:r>
              <a:rPr lang="en" sz="3200" b="0" i="0" u="none" baseline="-25000">
                <a:solidFill>
                  <a:schemeClr val="dk1"/>
                </a:solidFill>
                <a:latin typeface="Calibri"/>
                <a:ea typeface="Calibri"/>
                <a:cs typeface="Calibri"/>
                <a:sym typeface="Calibri"/>
              </a:rPr>
              <a:t>j</a:t>
            </a:r>
            <a:r>
              <a:rPr lang="en" sz="3200" b="0" i="0" u="none">
                <a:solidFill>
                  <a:schemeClr val="dk1"/>
                </a:solidFill>
                <a:latin typeface="Calibri"/>
                <a:ea typeface="Calibri"/>
                <a:cs typeface="Calibri"/>
                <a:sym typeface="Calibri"/>
              </a:rPr>
              <a:t> in R.</a:t>
            </a:r>
            <a:endParaRPr/>
          </a:p>
          <a:p>
            <a:pPr marL="342900" marR="0" lvl="0" indent="-342900" algn="l" rtl="0">
              <a:lnSpc>
                <a:spcPct val="100000"/>
              </a:lnSpc>
              <a:spcBef>
                <a:spcPts val="640"/>
              </a:spcBef>
              <a:spcAft>
                <a:spcPts val="0"/>
              </a:spcAft>
              <a:buClr>
                <a:schemeClr val="dk1"/>
              </a:buClr>
              <a:buSzPts val="3200"/>
              <a:buFont typeface="Arial"/>
              <a:buChar char="•"/>
            </a:pPr>
            <a:r>
              <a:rPr lang="en" sz="3200" b="0" i="0" u="none">
                <a:solidFill>
                  <a:schemeClr val="dk1"/>
                </a:solidFill>
                <a:latin typeface="Calibri"/>
                <a:ea typeface="Calibri"/>
                <a:cs typeface="Calibri"/>
                <a:sym typeface="Calibri"/>
              </a:rPr>
              <a:t>Furthermore, for every state q</a:t>
            </a:r>
            <a:r>
              <a:rPr lang="en" sz="3200" b="0" i="0" u="none" baseline="-25000">
                <a:solidFill>
                  <a:schemeClr val="dk1"/>
                </a:solidFill>
                <a:latin typeface="Calibri"/>
                <a:ea typeface="Calibri"/>
                <a:cs typeface="Calibri"/>
                <a:sym typeface="Calibri"/>
              </a:rPr>
              <a:t>i</a:t>
            </a:r>
            <a:r>
              <a:rPr lang="en" sz="3200" b="0" i="0" u="none">
                <a:solidFill>
                  <a:schemeClr val="dk1"/>
                </a:solidFill>
                <a:latin typeface="Calibri"/>
                <a:ea typeface="Calibri"/>
                <a:cs typeface="Calibri"/>
                <a:sym typeface="Calibri"/>
              </a:rPr>
              <a:t> in F I add the rule q</a:t>
            </a:r>
            <a:r>
              <a:rPr lang="en" sz="3200" b="0" i="0" u="none" baseline="-25000">
                <a:solidFill>
                  <a:schemeClr val="dk1"/>
                </a:solidFill>
                <a:latin typeface="Calibri"/>
                <a:ea typeface="Calibri"/>
                <a:cs typeface="Calibri"/>
                <a:sym typeface="Calibri"/>
              </a:rPr>
              <a:t>i</a:t>
            </a:r>
            <a:r>
              <a:rPr lang="en" sz="3200" b="0" i="0" u="none">
                <a:solidFill>
                  <a:schemeClr val="dk1"/>
                </a:solidFill>
                <a:latin typeface="Calibri"/>
                <a:ea typeface="Calibri"/>
                <a:cs typeface="Calibri"/>
                <a:sym typeface="Calibri"/>
              </a:rPr>
              <a:t> → ε in 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51"/>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 sz="4400" b="0" i="0" u="none">
                <a:solidFill>
                  <a:schemeClr val="dk1"/>
                </a:solidFill>
                <a:latin typeface="Calibri"/>
                <a:ea typeface="Calibri"/>
                <a:cs typeface="Calibri"/>
                <a:sym typeface="Calibri"/>
              </a:rPr>
              <a:t>Examples</a:t>
            </a:r>
            <a:endParaRPr/>
          </a:p>
        </p:txBody>
      </p:sp>
      <p:sp>
        <p:nvSpPr>
          <p:cNvPr id="283" name="Google Shape;283;p51"/>
          <p:cNvSpPr txBox="1">
            <a:spLocks noGrp="1"/>
          </p:cNvSpPr>
          <p:nvPr>
            <p:ph type="body" idx="1"/>
          </p:nvPr>
        </p:nvSpPr>
        <p:spPr>
          <a:xfrm>
            <a:off x="457200" y="1200150"/>
            <a:ext cx="8229600" cy="2657400"/>
          </a:xfrm>
          <a:prstGeom prst="rect">
            <a:avLst/>
          </a:prstGeom>
          <a:noFill/>
          <a:ln>
            <a:noFill/>
          </a:ln>
        </p:spPr>
        <p:txBody>
          <a:bodyPr spcFirstLastPara="1" wrap="square" lIns="91425" tIns="45700" rIns="91425" bIns="45700" anchor="t" anchorCtr="0">
            <a:noAutofit/>
          </a:bodyPr>
          <a:lstStyle/>
          <a:p>
            <a:pPr marL="514350" marR="0" lvl="0" indent="-514350" algn="l" rtl="0">
              <a:lnSpc>
                <a:spcPct val="100000"/>
              </a:lnSpc>
              <a:spcBef>
                <a:spcPts val="0"/>
              </a:spcBef>
              <a:spcAft>
                <a:spcPts val="0"/>
              </a:spcAft>
              <a:buClr>
                <a:schemeClr val="dk1"/>
              </a:buClr>
              <a:buSzPts val="3200"/>
              <a:buFont typeface="Arial"/>
              <a:buAutoNum type="arabicParenR"/>
            </a:pPr>
            <a:r>
              <a:rPr lang="en" sz="3200" b="0" i="0" u="none">
                <a:solidFill>
                  <a:schemeClr val="dk1"/>
                </a:solidFill>
                <a:latin typeface="Calibri"/>
                <a:ea typeface="Calibri"/>
                <a:cs typeface="Calibri"/>
                <a:sym typeface="Calibri"/>
              </a:rPr>
              <a:t>Transform the following Right Regular grammar in an equivalent NFAε.</a:t>
            </a:r>
            <a:endParaRPr/>
          </a:p>
          <a:p>
            <a:pPr marL="514350" marR="0" lvl="0" indent="-514350" algn="l" rtl="0">
              <a:lnSpc>
                <a:spcPct val="100000"/>
              </a:lnSpc>
              <a:spcBef>
                <a:spcPts val="640"/>
              </a:spcBef>
              <a:spcAft>
                <a:spcPts val="0"/>
              </a:spcAft>
              <a:buClr>
                <a:schemeClr val="dk1"/>
              </a:buClr>
              <a:buSzPts val="3200"/>
              <a:buFont typeface="Arial"/>
              <a:buNone/>
            </a:pPr>
            <a:r>
              <a:rPr lang="en" sz="3200" b="0" i="0" u="none">
                <a:solidFill>
                  <a:schemeClr val="dk1"/>
                </a:solidFill>
                <a:latin typeface="Calibri"/>
                <a:ea typeface="Calibri"/>
                <a:cs typeface="Calibri"/>
                <a:sym typeface="Calibri"/>
              </a:rPr>
              <a:t>S → aS |bA</a:t>
            </a:r>
            <a:endParaRPr/>
          </a:p>
          <a:p>
            <a:pPr marL="514350" marR="0" lvl="0" indent="-514350" algn="l" rtl="0">
              <a:lnSpc>
                <a:spcPct val="100000"/>
              </a:lnSpc>
              <a:spcBef>
                <a:spcPts val="640"/>
              </a:spcBef>
              <a:spcAft>
                <a:spcPts val="0"/>
              </a:spcAft>
              <a:buClr>
                <a:schemeClr val="dk1"/>
              </a:buClr>
              <a:buSzPts val="3200"/>
              <a:buFont typeface="Arial"/>
              <a:buNone/>
            </a:pPr>
            <a:r>
              <a:rPr lang="en" sz="3200" b="0" i="0" u="none">
                <a:solidFill>
                  <a:schemeClr val="dk1"/>
                </a:solidFill>
                <a:latin typeface="Calibri"/>
                <a:ea typeface="Calibri"/>
                <a:cs typeface="Calibri"/>
                <a:sym typeface="Calibri"/>
              </a:rPr>
              <a:t>A → cA | ε</a:t>
            </a:r>
            <a:endParaRPr/>
          </a:p>
          <a:p>
            <a:pPr marL="514350" marR="0" lvl="0" indent="-514350" algn="l" rtl="0">
              <a:lnSpc>
                <a:spcPct val="100000"/>
              </a:lnSpc>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514350" marR="0" lvl="0" indent="-514350" algn="l" rtl="0">
              <a:lnSpc>
                <a:spcPct val="100000"/>
              </a:lnSpc>
              <a:spcBef>
                <a:spcPts val="640"/>
              </a:spcBef>
              <a:spcAft>
                <a:spcPts val="0"/>
              </a:spcAft>
              <a:buClr>
                <a:schemeClr val="dk1"/>
              </a:buClr>
              <a:buSzPts val="3200"/>
              <a:buFont typeface="Arial"/>
              <a:buNone/>
            </a:pPr>
            <a:r>
              <a:rPr lang="en" sz="3200" b="0" i="0" u="none">
                <a:solidFill>
                  <a:schemeClr val="dk1"/>
                </a:solidFill>
                <a:latin typeface="Calibri"/>
                <a:ea typeface="Calibri"/>
                <a:cs typeface="Calibri"/>
                <a:sym typeface="Calibri"/>
              </a:rPr>
              <a:t>Solution:</a:t>
            </a:r>
            <a:endParaRPr/>
          </a:p>
        </p:txBody>
      </p:sp>
      <p:sp>
        <p:nvSpPr>
          <p:cNvPr id="284" name="Google Shape;284;p51"/>
          <p:cNvSpPr/>
          <p:nvPr/>
        </p:nvSpPr>
        <p:spPr>
          <a:xfrm>
            <a:off x="2500312" y="4232672"/>
            <a:ext cx="571500" cy="428700"/>
          </a:xfrm>
          <a:prstGeom prst="ellipse">
            <a:avLst/>
          </a:prstGeom>
          <a:solidFill>
            <a:schemeClr val="lt1"/>
          </a:solidFill>
          <a:ln w="25400" cap="flat" cmpd="sng">
            <a:solidFill>
              <a:srgbClr val="F7964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Calibri"/>
              <a:buNone/>
            </a:pPr>
            <a:r>
              <a:rPr lang="en" sz="1800" b="0" i="0" u="none" strike="noStrike" cap="none">
                <a:solidFill>
                  <a:srgbClr val="000000"/>
                </a:solidFill>
                <a:latin typeface="Calibri"/>
                <a:ea typeface="Calibri"/>
                <a:cs typeface="Calibri"/>
                <a:sym typeface="Calibri"/>
              </a:rPr>
              <a:t>S</a:t>
            </a:r>
            <a:endParaRPr/>
          </a:p>
        </p:txBody>
      </p:sp>
      <p:sp>
        <p:nvSpPr>
          <p:cNvPr id="285" name="Google Shape;285;p51"/>
          <p:cNvSpPr/>
          <p:nvPr/>
        </p:nvSpPr>
        <p:spPr>
          <a:xfrm>
            <a:off x="3714750" y="4232672"/>
            <a:ext cx="571500" cy="428700"/>
          </a:xfrm>
          <a:prstGeom prst="ellipse">
            <a:avLst/>
          </a:prstGeom>
          <a:solidFill>
            <a:schemeClr val="lt1"/>
          </a:solidFill>
          <a:ln w="25400" cap="flat" cmpd="sng">
            <a:solidFill>
              <a:srgbClr val="F7964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Calibri"/>
              <a:buNone/>
            </a:pPr>
            <a:r>
              <a:rPr lang="en" sz="1800" b="0" i="0" u="none" strike="noStrike" cap="none">
                <a:solidFill>
                  <a:srgbClr val="000000"/>
                </a:solidFill>
                <a:latin typeface="Calibri"/>
                <a:ea typeface="Calibri"/>
                <a:cs typeface="Calibri"/>
                <a:sym typeface="Calibri"/>
              </a:rPr>
              <a:t>Α</a:t>
            </a:r>
            <a:endParaRPr/>
          </a:p>
        </p:txBody>
      </p:sp>
      <p:grpSp>
        <p:nvGrpSpPr>
          <p:cNvPr id="286" name="Google Shape;286;p51"/>
          <p:cNvGrpSpPr/>
          <p:nvPr/>
        </p:nvGrpSpPr>
        <p:grpSpPr>
          <a:xfrm>
            <a:off x="4929221" y="4232698"/>
            <a:ext cx="571500" cy="428625"/>
            <a:chOff x="4786314" y="5000636"/>
            <a:chExt cx="571500" cy="571500"/>
          </a:xfrm>
        </p:grpSpPr>
        <p:sp>
          <p:nvSpPr>
            <p:cNvPr id="287" name="Google Shape;287;p51"/>
            <p:cNvSpPr/>
            <p:nvPr/>
          </p:nvSpPr>
          <p:spPr>
            <a:xfrm>
              <a:off x="4786314" y="5000636"/>
              <a:ext cx="571500" cy="571500"/>
            </a:xfrm>
            <a:prstGeom prst="ellipse">
              <a:avLst/>
            </a:prstGeom>
            <a:solidFill>
              <a:schemeClr val="lt1"/>
            </a:solidFill>
            <a:ln w="25400" cap="flat" cmpd="sng">
              <a:solidFill>
                <a:srgbClr val="F7964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88" name="Google Shape;288;p51"/>
            <p:cNvSpPr/>
            <p:nvPr/>
          </p:nvSpPr>
          <p:spPr>
            <a:xfrm>
              <a:off x="4857751" y="5072073"/>
              <a:ext cx="419100" cy="419100"/>
            </a:xfrm>
            <a:prstGeom prst="ellipse">
              <a:avLst/>
            </a:prstGeom>
            <a:solidFill>
              <a:schemeClr val="lt1"/>
            </a:solidFill>
            <a:ln w="25400" cap="flat" cmpd="sng">
              <a:solidFill>
                <a:srgbClr val="F7964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Calibri"/>
                <a:buNone/>
              </a:pPr>
              <a:r>
                <a:rPr lang="en" sz="1800" b="0" i="0" u="none">
                  <a:solidFill>
                    <a:srgbClr val="000000"/>
                  </a:solidFill>
                  <a:latin typeface="Calibri"/>
                  <a:ea typeface="Calibri"/>
                  <a:cs typeface="Calibri"/>
                  <a:sym typeface="Calibri"/>
                </a:rPr>
                <a:t>f</a:t>
              </a:r>
              <a:endParaRPr/>
            </a:p>
          </p:txBody>
        </p:sp>
      </p:grpSp>
      <p:cxnSp>
        <p:nvCxnSpPr>
          <p:cNvPr id="289" name="Google Shape;289;p51"/>
          <p:cNvCxnSpPr/>
          <p:nvPr/>
        </p:nvCxnSpPr>
        <p:spPr>
          <a:xfrm>
            <a:off x="3071812" y="4446984"/>
            <a:ext cx="642900" cy="1200"/>
          </a:xfrm>
          <a:prstGeom prst="straightConnector1">
            <a:avLst/>
          </a:prstGeom>
          <a:noFill/>
          <a:ln w="9525" cap="flat" cmpd="sng">
            <a:solidFill>
              <a:srgbClr val="4A7EBB"/>
            </a:solidFill>
            <a:prstDash val="solid"/>
            <a:miter lim="800000"/>
            <a:headEnd type="none" w="med" len="med"/>
            <a:tailEnd type="stealth" w="med" len="med"/>
          </a:ln>
        </p:spPr>
      </p:cxnSp>
      <p:cxnSp>
        <p:nvCxnSpPr>
          <p:cNvPr id="290" name="Google Shape;290;p51"/>
          <p:cNvCxnSpPr/>
          <p:nvPr/>
        </p:nvCxnSpPr>
        <p:spPr>
          <a:xfrm>
            <a:off x="4286250" y="4446984"/>
            <a:ext cx="642900" cy="1200"/>
          </a:xfrm>
          <a:prstGeom prst="straightConnector1">
            <a:avLst/>
          </a:prstGeom>
          <a:noFill/>
          <a:ln w="9525" cap="flat" cmpd="sng">
            <a:solidFill>
              <a:srgbClr val="4A7EBB"/>
            </a:solidFill>
            <a:prstDash val="solid"/>
            <a:miter lim="800000"/>
            <a:headEnd type="none" w="med" len="med"/>
            <a:tailEnd type="stealth" w="med" len="med"/>
          </a:ln>
        </p:spPr>
      </p:cxnSp>
      <p:cxnSp>
        <p:nvCxnSpPr>
          <p:cNvPr id="291" name="Google Shape;291;p51"/>
          <p:cNvCxnSpPr/>
          <p:nvPr/>
        </p:nvCxnSpPr>
        <p:spPr>
          <a:xfrm rot="10800000" flipH="1">
            <a:off x="2584450" y="4294575"/>
            <a:ext cx="404700" cy="1200"/>
          </a:xfrm>
          <a:prstGeom prst="curvedConnector3">
            <a:avLst>
              <a:gd name="adj1" fmla="val 0"/>
            </a:avLst>
          </a:prstGeom>
          <a:noFill/>
          <a:ln w="9525" cap="flat" cmpd="sng">
            <a:solidFill>
              <a:srgbClr val="4A7EBB"/>
            </a:solidFill>
            <a:prstDash val="solid"/>
            <a:miter lim="800000"/>
            <a:headEnd type="none" w="med" len="med"/>
            <a:tailEnd type="stealth" w="med" len="med"/>
          </a:ln>
        </p:spPr>
      </p:cxnSp>
      <p:cxnSp>
        <p:nvCxnSpPr>
          <p:cNvPr id="292" name="Google Shape;292;p51"/>
          <p:cNvCxnSpPr/>
          <p:nvPr/>
        </p:nvCxnSpPr>
        <p:spPr>
          <a:xfrm rot="10800000" flipH="1">
            <a:off x="3798888" y="4294575"/>
            <a:ext cx="404700" cy="1200"/>
          </a:xfrm>
          <a:prstGeom prst="curvedConnector3">
            <a:avLst>
              <a:gd name="adj1" fmla="val 0"/>
            </a:avLst>
          </a:prstGeom>
          <a:noFill/>
          <a:ln w="9525" cap="flat" cmpd="sng">
            <a:solidFill>
              <a:srgbClr val="4A7EBB"/>
            </a:solidFill>
            <a:prstDash val="solid"/>
            <a:miter lim="800000"/>
            <a:headEnd type="none" w="med" len="med"/>
            <a:tailEnd type="stealth" w="med" len="med"/>
          </a:ln>
        </p:spPr>
      </p:cxnSp>
      <p:sp>
        <p:nvSpPr>
          <p:cNvPr id="293" name="Google Shape;293;p51"/>
          <p:cNvSpPr txBox="1"/>
          <p:nvPr/>
        </p:nvSpPr>
        <p:spPr>
          <a:xfrm>
            <a:off x="3857625" y="3804047"/>
            <a:ext cx="282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 sz="1800" b="0" i="0" u="none">
                <a:solidFill>
                  <a:schemeClr val="dk1"/>
                </a:solidFill>
                <a:latin typeface="Calibri"/>
                <a:ea typeface="Calibri"/>
                <a:cs typeface="Calibri"/>
                <a:sym typeface="Calibri"/>
              </a:rPr>
              <a:t>c</a:t>
            </a:r>
            <a:endParaRPr/>
          </a:p>
        </p:txBody>
      </p:sp>
      <p:sp>
        <p:nvSpPr>
          <p:cNvPr id="294" name="Google Shape;294;p51"/>
          <p:cNvSpPr txBox="1"/>
          <p:nvPr/>
        </p:nvSpPr>
        <p:spPr>
          <a:xfrm>
            <a:off x="2643187" y="3804047"/>
            <a:ext cx="2952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 sz="1800" b="0" i="0" u="none">
                <a:solidFill>
                  <a:schemeClr val="dk1"/>
                </a:solidFill>
                <a:latin typeface="Calibri"/>
                <a:ea typeface="Calibri"/>
                <a:cs typeface="Calibri"/>
                <a:sym typeface="Calibri"/>
              </a:rPr>
              <a:t>a</a:t>
            </a:r>
            <a:endParaRPr/>
          </a:p>
        </p:txBody>
      </p:sp>
      <p:sp>
        <p:nvSpPr>
          <p:cNvPr id="295" name="Google Shape;295;p51"/>
          <p:cNvSpPr txBox="1"/>
          <p:nvPr/>
        </p:nvSpPr>
        <p:spPr>
          <a:xfrm>
            <a:off x="3217862" y="4169569"/>
            <a:ext cx="3063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 sz="1800" b="0" i="0" u="none">
                <a:solidFill>
                  <a:schemeClr val="dk1"/>
                </a:solidFill>
                <a:latin typeface="Calibri"/>
                <a:ea typeface="Calibri"/>
                <a:cs typeface="Calibri"/>
                <a:sym typeface="Calibri"/>
              </a:rPr>
              <a:t>b</a:t>
            </a:r>
            <a:endParaRPr/>
          </a:p>
        </p:txBody>
      </p:sp>
      <p:sp>
        <p:nvSpPr>
          <p:cNvPr id="296" name="Google Shape;296;p51"/>
          <p:cNvSpPr txBox="1"/>
          <p:nvPr/>
        </p:nvSpPr>
        <p:spPr>
          <a:xfrm>
            <a:off x="4432300" y="4169569"/>
            <a:ext cx="2904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 sz="1800" b="0" i="0" u="none">
                <a:solidFill>
                  <a:schemeClr val="dk1"/>
                </a:solidFill>
                <a:latin typeface="Calibri"/>
                <a:ea typeface="Calibri"/>
                <a:cs typeface="Calibri"/>
                <a:sym typeface="Calibri"/>
              </a:rPr>
              <a:t>ε</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52"/>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 sz="4400" b="0" i="0" u="none">
                <a:solidFill>
                  <a:schemeClr val="dk1"/>
                </a:solidFill>
                <a:latin typeface="Calibri"/>
                <a:ea typeface="Calibri"/>
                <a:cs typeface="Calibri"/>
                <a:sym typeface="Calibri"/>
              </a:rPr>
              <a:t>Examples</a:t>
            </a:r>
            <a:endParaRPr/>
          </a:p>
        </p:txBody>
      </p:sp>
      <p:sp>
        <p:nvSpPr>
          <p:cNvPr id="302" name="Google Shape;302;p52"/>
          <p:cNvSpPr txBox="1">
            <a:spLocks noGrp="1"/>
          </p:cNvSpPr>
          <p:nvPr>
            <p:ph type="body" idx="1"/>
          </p:nvPr>
        </p:nvSpPr>
        <p:spPr>
          <a:xfrm>
            <a:off x="457200" y="1200150"/>
            <a:ext cx="8229600" cy="3738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None/>
            </a:pPr>
            <a:r>
              <a:rPr lang="en" sz="2700" b="0" i="0" u="none">
                <a:solidFill>
                  <a:schemeClr val="dk1"/>
                </a:solidFill>
                <a:latin typeface="Calibri"/>
                <a:ea typeface="Calibri"/>
                <a:cs typeface="Calibri"/>
                <a:sym typeface="Calibri"/>
              </a:rPr>
              <a:t>2) Transform the following DFA to a right regular grammar</a:t>
            </a:r>
            <a:endParaRPr sz="2700"/>
          </a:p>
          <a:p>
            <a:pPr marL="342900" marR="0" lvl="0" indent="-342900" algn="l" rtl="0">
              <a:lnSpc>
                <a:spcPct val="100000"/>
              </a:lnSpc>
              <a:spcBef>
                <a:spcPts val="640"/>
              </a:spcBef>
              <a:spcAft>
                <a:spcPts val="0"/>
              </a:spcAft>
              <a:buClr>
                <a:schemeClr val="dk1"/>
              </a:buClr>
              <a:buSzPts val="3200"/>
              <a:buFont typeface="Arial"/>
              <a:buNone/>
            </a:pPr>
            <a:endParaRPr sz="2700" b="0" i="0" u="none">
              <a:solidFill>
                <a:schemeClr val="dk1"/>
              </a:solidFill>
              <a:latin typeface="Calibri"/>
              <a:ea typeface="Calibri"/>
              <a:cs typeface="Calibri"/>
              <a:sym typeface="Calibri"/>
            </a:endParaRPr>
          </a:p>
          <a:p>
            <a:pPr marL="342900" marR="0" lvl="0" indent="-342900" algn="l" rtl="0">
              <a:lnSpc>
                <a:spcPct val="100000"/>
              </a:lnSpc>
              <a:spcBef>
                <a:spcPts val="640"/>
              </a:spcBef>
              <a:spcAft>
                <a:spcPts val="0"/>
              </a:spcAft>
              <a:buClr>
                <a:schemeClr val="dk1"/>
              </a:buClr>
              <a:buSzPts val="3200"/>
              <a:buFont typeface="Arial"/>
              <a:buNone/>
            </a:pPr>
            <a:endParaRPr sz="200" b="0" i="0" u="none">
              <a:solidFill>
                <a:schemeClr val="dk1"/>
              </a:solidFill>
              <a:latin typeface="Calibri"/>
              <a:ea typeface="Calibri"/>
              <a:cs typeface="Calibri"/>
              <a:sym typeface="Calibri"/>
            </a:endParaRPr>
          </a:p>
          <a:p>
            <a:pPr marL="342900" marR="0" lvl="0" indent="-342900" algn="l" rtl="0">
              <a:lnSpc>
                <a:spcPct val="100000"/>
              </a:lnSpc>
              <a:spcBef>
                <a:spcPts val="640"/>
              </a:spcBef>
              <a:spcAft>
                <a:spcPts val="0"/>
              </a:spcAft>
              <a:buClr>
                <a:schemeClr val="dk1"/>
              </a:buClr>
              <a:buSzPts val="3200"/>
              <a:buFont typeface="Arial"/>
              <a:buNone/>
            </a:pPr>
            <a:endParaRPr sz="2700" b="0" i="0" u="none">
              <a:solidFill>
                <a:schemeClr val="dk1"/>
              </a:solidFill>
              <a:latin typeface="Calibri"/>
              <a:ea typeface="Calibri"/>
              <a:cs typeface="Calibri"/>
              <a:sym typeface="Calibri"/>
            </a:endParaRPr>
          </a:p>
          <a:p>
            <a:pPr marL="342900" marR="0" lvl="0" indent="-342900" algn="l" rtl="0">
              <a:lnSpc>
                <a:spcPct val="100000"/>
              </a:lnSpc>
              <a:spcBef>
                <a:spcPts val="640"/>
              </a:spcBef>
              <a:spcAft>
                <a:spcPts val="0"/>
              </a:spcAft>
              <a:buClr>
                <a:schemeClr val="dk1"/>
              </a:buClr>
              <a:buSzPts val="3200"/>
              <a:buFont typeface="Arial"/>
              <a:buNone/>
            </a:pPr>
            <a:r>
              <a:rPr lang="en" sz="2700" b="0" i="0" u="none">
                <a:solidFill>
                  <a:schemeClr val="dk1"/>
                </a:solidFill>
                <a:latin typeface="Calibri"/>
                <a:ea typeface="Calibri"/>
                <a:cs typeface="Calibri"/>
                <a:sym typeface="Calibri"/>
              </a:rPr>
              <a:t>Solution:</a:t>
            </a:r>
            <a:endParaRPr sz="2700"/>
          </a:p>
          <a:p>
            <a:pPr marL="342900" marR="0" lvl="0" indent="-342900" algn="l" rtl="0">
              <a:lnSpc>
                <a:spcPct val="100000"/>
              </a:lnSpc>
              <a:spcBef>
                <a:spcPts val="640"/>
              </a:spcBef>
              <a:spcAft>
                <a:spcPts val="0"/>
              </a:spcAft>
              <a:buClr>
                <a:schemeClr val="dk1"/>
              </a:buClr>
              <a:buSzPts val="3200"/>
              <a:buFont typeface="Arial"/>
              <a:buNone/>
            </a:pPr>
            <a:r>
              <a:rPr lang="en" sz="2700" b="0" i="0" u="none">
                <a:solidFill>
                  <a:schemeClr val="dk1"/>
                </a:solidFill>
                <a:latin typeface="Calibri"/>
                <a:ea typeface="Calibri"/>
                <a:cs typeface="Calibri"/>
                <a:sym typeface="Calibri"/>
              </a:rPr>
              <a:t>Q</a:t>
            </a:r>
            <a:r>
              <a:rPr lang="en" sz="2700" b="0" i="0" u="none" baseline="-25000">
                <a:solidFill>
                  <a:schemeClr val="dk1"/>
                </a:solidFill>
                <a:latin typeface="Calibri"/>
                <a:ea typeface="Calibri"/>
                <a:cs typeface="Calibri"/>
                <a:sym typeface="Calibri"/>
              </a:rPr>
              <a:t>0</a:t>
            </a:r>
            <a:r>
              <a:rPr lang="en" sz="2700" b="0" i="0" u="none">
                <a:solidFill>
                  <a:schemeClr val="dk1"/>
                </a:solidFill>
                <a:latin typeface="Calibri"/>
                <a:ea typeface="Calibri"/>
                <a:cs typeface="Calibri"/>
                <a:sym typeface="Calibri"/>
              </a:rPr>
              <a:t> → aQ</a:t>
            </a:r>
            <a:r>
              <a:rPr lang="en" sz="2700" b="0" i="0" u="none" baseline="-25000">
                <a:solidFill>
                  <a:schemeClr val="dk1"/>
                </a:solidFill>
                <a:latin typeface="Calibri"/>
                <a:ea typeface="Calibri"/>
                <a:cs typeface="Calibri"/>
                <a:sym typeface="Calibri"/>
              </a:rPr>
              <a:t>1</a:t>
            </a:r>
            <a:r>
              <a:rPr lang="en" sz="2700" b="0" i="0" u="none">
                <a:solidFill>
                  <a:schemeClr val="dk1"/>
                </a:solidFill>
                <a:latin typeface="Calibri"/>
                <a:ea typeface="Calibri"/>
                <a:cs typeface="Calibri"/>
                <a:sym typeface="Calibri"/>
              </a:rPr>
              <a:t> | bQ</a:t>
            </a:r>
            <a:r>
              <a:rPr lang="en" sz="2700" b="0" i="0" u="none" baseline="-25000">
                <a:solidFill>
                  <a:schemeClr val="dk1"/>
                </a:solidFill>
                <a:latin typeface="Calibri"/>
                <a:ea typeface="Calibri"/>
                <a:cs typeface="Calibri"/>
                <a:sym typeface="Calibri"/>
              </a:rPr>
              <a:t>0</a:t>
            </a:r>
            <a:endParaRPr sz="2700"/>
          </a:p>
          <a:p>
            <a:pPr marL="342900" marR="0" lvl="0" indent="-342900" algn="l" rtl="0">
              <a:lnSpc>
                <a:spcPct val="100000"/>
              </a:lnSpc>
              <a:spcBef>
                <a:spcPts val="640"/>
              </a:spcBef>
              <a:spcAft>
                <a:spcPts val="0"/>
              </a:spcAft>
              <a:buClr>
                <a:schemeClr val="dk1"/>
              </a:buClr>
              <a:buSzPts val="3200"/>
              <a:buFont typeface="Arial"/>
              <a:buNone/>
            </a:pPr>
            <a:r>
              <a:rPr lang="en" sz="2700" b="0" i="0" u="none">
                <a:solidFill>
                  <a:schemeClr val="dk1"/>
                </a:solidFill>
                <a:latin typeface="Calibri"/>
                <a:ea typeface="Calibri"/>
                <a:cs typeface="Calibri"/>
                <a:sym typeface="Calibri"/>
              </a:rPr>
              <a:t>Q</a:t>
            </a:r>
            <a:r>
              <a:rPr lang="en" sz="2700" b="0" i="0" u="none" baseline="-25000">
                <a:solidFill>
                  <a:schemeClr val="dk1"/>
                </a:solidFill>
                <a:latin typeface="Calibri"/>
                <a:ea typeface="Calibri"/>
                <a:cs typeface="Calibri"/>
                <a:sym typeface="Calibri"/>
              </a:rPr>
              <a:t>1</a:t>
            </a:r>
            <a:r>
              <a:rPr lang="en" sz="2700" b="0" i="0" u="none">
                <a:solidFill>
                  <a:schemeClr val="dk1"/>
                </a:solidFill>
                <a:latin typeface="Calibri"/>
                <a:ea typeface="Calibri"/>
                <a:cs typeface="Calibri"/>
                <a:sym typeface="Calibri"/>
              </a:rPr>
              <a:t> → aQ</a:t>
            </a:r>
            <a:r>
              <a:rPr lang="en" sz="2700" b="0" i="0" u="none" baseline="-25000">
                <a:solidFill>
                  <a:schemeClr val="dk1"/>
                </a:solidFill>
                <a:latin typeface="Calibri"/>
                <a:ea typeface="Calibri"/>
                <a:cs typeface="Calibri"/>
                <a:sym typeface="Calibri"/>
              </a:rPr>
              <a:t>1</a:t>
            </a:r>
            <a:r>
              <a:rPr lang="en" sz="2700" b="0" i="0" u="none">
                <a:solidFill>
                  <a:schemeClr val="dk1"/>
                </a:solidFill>
                <a:latin typeface="Calibri"/>
                <a:ea typeface="Calibri"/>
                <a:cs typeface="Calibri"/>
                <a:sym typeface="Calibri"/>
              </a:rPr>
              <a:t> |bQ</a:t>
            </a:r>
            <a:r>
              <a:rPr lang="en" sz="2700" b="0" i="0" u="none" baseline="-25000">
                <a:solidFill>
                  <a:schemeClr val="dk1"/>
                </a:solidFill>
                <a:latin typeface="Calibri"/>
                <a:ea typeface="Calibri"/>
                <a:cs typeface="Calibri"/>
                <a:sym typeface="Calibri"/>
              </a:rPr>
              <a:t>0</a:t>
            </a:r>
            <a:r>
              <a:rPr lang="en" sz="2700" b="0" i="0" u="none">
                <a:solidFill>
                  <a:schemeClr val="dk1"/>
                </a:solidFill>
                <a:latin typeface="Calibri"/>
                <a:ea typeface="Calibri"/>
                <a:cs typeface="Calibri"/>
                <a:sym typeface="Calibri"/>
              </a:rPr>
              <a:t> | ε</a:t>
            </a:r>
            <a:endParaRPr sz="2700"/>
          </a:p>
        </p:txBody>
      </p:sp>
      <p:grpSp>
        <p:nvGrpSpPr>
          <p:cNvPr id="303" name="Google Shape;303;p52"/>
          <p:cNvGrpSpPr/>
          <p:nvPr/>
        </p:nvGrpSpPr>
        <p:grpSpPr>
          <a:xfrm>
            <a:off x="4724427" y="2418193"/>
            <a:ext cx="705000" cy="528750"/>
            <a:chOff x="3143240" y="5357826"/>
            <a:chExt cx="705000" cy="705000"/>
          </a:xfrm>
        </p:grpSpPr>
        <p:sp>
          <p:nvSpPr>
            <p:cNvPr id="304" name="Google Shape;304;p52"/>
            <p:cNvSpPr/>
            <p:nvPr/>
          </p:nvSpPr>
          <p:spPr>
            <a:xfrm>
              <a:off x="3143240" y="5357826"/>
              <a:ext cx="705000" cy="705000"/>
            </a:xfrm>
            <a:prstGeom prst="ellipse">
              <a:avLst/>
            </a:prstGeom>
            <a:solidFill>
              <a:schemeClr val="lt1"/>
            </a:solidFill>
            <a:ln w="25400" cap="flat" cmpd="sng">
              <a:solidFill>
                <a:srgbClr val="F7964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05" name="Google Shape;305;p52"/>
            <p:cNvSpPr/>
            <p:nvPr/>
          </p:nvSpPr>
          <p:spPr>
            <a:xfrm>
              <a:off x="3214679" y="5429264"/>
              <a:ext cx="571500" cy="571500"/>
            </a:xfrm>
            <a:prstGeom prst="ellipse">
              <a:avLst/>
            </a:prstGeom>
            <a:solidFill>
              <a:schemeClr val="lt1"/>
            </a:solidFill>
            <a:ln w="25400" cap="flat" cmpd="sng">
              <a:solidFill>
                <a:srgbClr val="F7964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Calibri"/>
                <a:buNone/>
              </a:pPr>
              <a:r>
                <a:rPr lang="en" sz="1800" b="0" i="0" u="none">
                  <a:solidFill>
                    <a:srgbClr val="000000"/>
                  </a:solidFill>
                  <a:latin typeface="Calibri"/>
                  <a:ea typeface="Calibri"/>
                  <a:cs typeface="Calibri"/>
                  <a:sym typeface="Calibri"/>
                </a:rPr>
                <a:t>q</a:t>
              </a:r>
              <a:r>
                <a:rPr lang="en" sz="1800" b="0" i="0" u="none" baseline="-25000">
                  <a:solidFill>
                    <a:srgbClr val="000000"/>
                  </a:solidFill>
                  <a:latin typeface="Calibri"/>
                  <a:ea typeface="Calibri"/>
                  <a:cs typeface="Calibri"/>
                  <a:sym typeface="Calibri"/>
                </a:rPr>
                <a:t>1</a:t>
              </a:r>
              <a:endParaRPr/>
            </a:p>
          </p:txBody>
        </p:sp>
      </p:grpSp>
      <p:sp>
        <p:nvSpPr>
          <p:cNvPr id="306" name="Google Shape;306;p52"/>
          <p:cNvSpPr/>
          <p:nvPr/>
        </p:nvSpPr>
        <p:spPr>
          <a:xfrm>
            <a:off x="3357562" y="2411015"/>
            <a:ext cx="705000" cy="528900"/>
          </a:xfrm>
          <a:prstGeom prst="ellipse">
            <a:avLst/>
          </a:prstGeom>
          <a:solidFill>
            <a:schemeClr val="lt1"/>
          </a:solidFill>
          <a:ln w="25400" cap="flat" cmpd="sng">
            <a:solidFill>
              <a:srgbClr val="F7964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Calibri"/>
              <a:buNone/>
            </a:pPr>
            <a:r>
              <a:rPr lang="en" sz="1800" b="0" i="0" u="none">
                <a:solidFill>
                  <a:srgbClr val="000000"/>
                </a:solidFill>
                <a:latin typeface="Calibri"/>
                <a:ea typeface="Calibri"/>
                <a:cs typeface="Calibri"/>
                <a:sym typeface="Calibri"/>
              </a:rPr>
              <a:t>q</a:t>
            </a:r>
            <a:r>
              <a:rPr lang="en" sz="1800" b="0" i="0" u="none" baseline="-25000">
                <a:solidFill>
                  <a:srgbClr val="000000"/>
                </a:solidFill>
                <a:latin typeface="Calibri"/>
                <a:ea typeface="Calibri"/>
                <a:cs typeface="Calibri"/>
                <a:sym typeface="Calibri"/>
              </a:rPr>
              <a:t>0</a:t>
            </a:r>
            <a:endParaRPr/>
          </a:p>
        </p:txBody>
      </p:sp>
      <p:cxnSp>
        <p:nvCxnSpPr>
          <p:cNvPr id="307" name="Google Shape;307;p52"/>
          <p:cNvCxnSpPr/>
          <p:nvPr/>
        </p:nvCxnSpPr>
        <p:spPr>
          <a:xfrm rot="10800000" flipH="1">
            <a:off x="2857500" y="2675306"/>
            <a:ext cx="500100" cy="3600"/>
          </a:xfrm>
          <a:prstGeom prst="straightConnector1">
            <a:avLst/>
          </a:prstGeom>
          <a:noFill/>
          <a:ln w="9525" cap="flat" cmpd="sng">
            <a:solidFill>
              <a:srgbClr val="4A7EBB"/>
            </a:solidFill>
            <a:prstDash val="solid"/>
            <a:miter lim="800000"/>
            <a:headEnd type="none" w="med" len="med"/>
            <a:tailEnd type="stealth" w="med" len="med"/>
          </a:ln>
        </p:spPr>
      </p:cxnSp>
      <p:cxnSp>
        <p:nvCxnSpPr>
          <p:cNvPr id="308" name="Google Shape;308;p52"/>
          <p:cNvCxnSpPr/>
          <p:nvPr/>
        </p:nvCxnSpPr>
        <p:spPr>
          <a:xfrm>
            <a:off x="4062412" y="2675334"/>
            <a:ext cx="662100" cy="7200"/>
          </a:xfrm>
          <a:prstGeom prst="straightConnector1">
            <a:avLst/>
          </a:prstGeom>
          <a:noFill/>
          <a:ln w="9525" cap="flat" cmpd="sng">
            <a:solidFill>
              <a:srgbClr val="4A7EBB"/>
            </a:solidFill>
            <a:prstDash val="solid"/>
            <a:miter lim="800000"/>
            <a:headEnd type="none" w="med" len="med"/>
            <a:tailEnd type="stealth" w="med" len="med"/>
          </a:ln>
        </p:spPr>
      </p:cxnSp>
      <p:cxnSp>
        <p:nvCxnSpPr>
          <p:cNvPr id="309" name="Google Shape;309;p52"/>
          <p:cNvCxnSpPr/>
          <p:nvPr/>
        </p:nvCxnSpPr>
        <p:spPr>
          <a:xfrm rot="10800000">
            <a:off x="3710024" y="2410959"/>
            <a:ext cx="1366800" cy="7200"/>
          </a:xfrm>
          <a:prstGeom prst="curvedConnector3">
            <a:avLst>
              <a:gd name="adj1" fmla="val 0"/>
            </a:avLst>
          </a:prstGeom>
          <a:noFill/>
          <a:ln w="9525" cap="flat" cmpd="sng">
            <a:solidFill>
              <a:srgbClr val="4A7EBB"/>
            </a:solidFill>
            <a:prstDash val="solid"/>
            <a:miter lim="800000"/>
            <a:headEnd type="none" w="med" len="med"/>
            <a:tailEnd type="stealth" w="med" len="med"/>
          </a:ln>
        </p:spPr>
      </p:cxnSp>
      <p:cxnSp>
        <p:nvCxnSpPr>
          <p:cNvPr id="310" name="Google Shape;310;p52"/>
          <p:cNvCxnSpPr>
            <a:stCxn id="305" idx="6"/>
            <a:endCxn id="305" idx="3"/>
          </p:cNvCxnSpPr>
          <p:nvPr/>
        </p:nvCxnSpPr>
        <p:spPr>
          <a:xfrm flipH="1">
            <a:off x="4879566" y="2686084"/>
            <a:ext cx="487800" cy="151500"/>
          </a:xfrm>
          <a:prstGeom prst="curvedConnector4">
            <a:avLst>
              <a:gd name="adj1" fmla="val -48816"/>
              <a:gd name="adj2" fmla="val 316809"/>
            </a:avLst>
          </a:prstGeom>
          <a:noFill/>
          <a:ln w="9525" cap="flat" cmpd="sng">
            <a:solidFill>
              <a:srgbClr val="4A7EBB"/>
            </a:solidFill>
            <a:prstDash val="solid"/>
            <a:miter lim="800000"/>
            <a:headEnd type="none" w="med" len="med"/>
            <a:tailEnd type="stealth" w="med" len="med"/>
          </a:ln>
        </p:spPr>
      </p:cxnSp>
      <p:cxnSp>
        <p:nvCxnSpPr>
          <p:cNvPr id="311" name="Google Shape;311;p52"/>
          <p:cNvCxnSpPr>
            <a:stCxn id="306" idx="5"/>
            <a:endCxn id="306" idx="3"/>
          </p:cNvCxnSpPr>
          <p:nvPr/>
        </p:nvCxnSpPr>
        <p:spPr>
          <a:xfrm rot="5400000">
            <a:off x="3709717" y="2613460"/>
            <a:ext cx="600" cy="498600"/>
          </a:xfrm>
          <a:prstGeom prst="curvedConnector3">
            <a:avLst>
              <a:gd name="adj1" fmla="val 52596769"/>
            </a:avLst>
          </a:prstGeom>
          <a:noFill/>
          <a:ln w="9525" cap="flat" cmpd="sng">
            <a:solidFill>
              <a:srgbClr val="4A7EBB"/>
            </a:solidFill>
            <a:prstDash val="solid"/>
            <a:miter lim="800000"/>
            <a:headEnd type="none" w="med" len="med"/>
            <a:tailEnd type="stealth" w="med" len="med"/>
          </a:ln>
        </p:spPr>
      </p:cxnSp>
      <p:sp>
        <p:nvSpPr>
          <p:cNvPr id="312" name="Google Shape;312;p52"/>
          <p:cNvSpPr txBox="1"/>
          <p:nvPr/>
        </p:nvSpPr>
        <p:spPr>
          <a:xfrm>
            <a:off x="4205287" y="2464594"/>
            <a:ext cx="2952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 sz="1800" b="0" i="0" u="none">
                <a:solidFill>
                  <a:schemeClr val="dk1"/>
                </a:solidFill>
                <a:latin typeface="Calibri"/>
                <a:ea typeface="Calibri"/>
                <a:cs typeface="Calibri"/>
                <a:sym typeface="Calibri"/>
              </a:rPr>
              <a:t>a</a:t>
            </a:r>
            <a:endParaRPr/>
          </a:p>
        </p:txBody>
      </p:sp>
      <p:sp>
        <p:nvSpPr>
          <p:cNvPr id="313" name="Google Shape;313;p52"/>
          <p:cNvSpPr txBox="1"/>
          <p:nvPr/>
        </p:nvSpPr>
        <p:spPr>
          <a:xfrm>
            <a:off x="4929187" y="3053953"/>
            <a:ext cx="2952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 sz="1800" b="0" i="0" u="none">
                <a:solidFill>
                  <a:schemeClr val="dk1"/>
                </a:solidFill>
                <a:latin typeface="Calibri"/>
                <a:ea typeface="Calibri"/>
                <a:cs typeface="Calibri"/>
                <a:sym typeface="Calibri"/>
              </a:rPr>
              <a:t>a</a:t>
            </a:r>
            <a:endParaRPr/>
          </a:p>
        </p:txBody>
      </p:sp>
      <p:sp>
        <p:nvSpPr>
          <p:cNvPr id="314" name="Google Shape;314;p52"/>
          <p:cNvSpPr txBox="1"/>
          <p:nvPr/>
        </p:nvSpPr>
        <p:spPr>
          <a:xfrm>
            <a:off x="3571875" y="3053953"/>
            <a:ext cx="3063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 sz="1800" b="0" i="0" u="none">
                <a:solidFill>
                  <a:schemeClr val="dk1"/>
                </a:solidFill>
                <a:latin typeface="Calibri"/>
                <a:ea typeface="Calibri"/>
                <a:cs typeface="Calibri"/>
                <a:sym typeface="Calibri"/>
              </a:rPr>
              <a:t>b</a:t>
            </a:r>
            <a:endParaRPr/>
          </a:p>
        </p:txBody>
      </p:sp>
      <p:sp>
        <p:nvSpPr>
          <p:cNvPr id="315" name="Google Shape;315;p52"/>
          <p:cNvSpPr txBox="1"/>
          <p:nvPr/>
        </p:nvSpPr>
        <p:spPr>
          <a:xfrm>
            <a:off x="4265612" y="1928813"/>
            <a:ext cx="3063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 sz="1800" b="0" i="0" u="none">
                <a:solidFill>
                  <a:schemeClr val="dk1"/>
                </a:solidFill>
                <a:latin typeface="Calibri"/>
                <a:ea typeface="Calibri"/>
                <a:cs typeface="Calibri"/>
                <a:sym typeface="Calibri"/>
              </a:rPr>
              <a:t>b</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 sz="4400" b="0" i="0" u="none">
                <a:solidFill>
                  <a:schemeClr val="dk1"/>
                </a:solidFill>
                <a:latin typeface="Calibri"/>
                <a:ea typeface="Calibri"/>
                <a:cs typeface="Calibri"/>
                <a:sym typeface="Calibri"/>
              </a:rPr>
              <a:t>Left Regular Grammars</a:t>
            </a:r>
            <a:endParaRPr/>
          </a:p>
        </p:txBody>
      </p:sp>
      <p:sp>
        <p:nvSpPr>
          <p:cNvPr id="321" name="Google Shape;321;p53"/>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fontScale="77500"/>
          </a:bodyPr>
          <a:lstStyle/>
          <a:p>
            <a:pPr marL="342900" marR="0" lvl="0" indent="-342900" algn="l" rtl="0">
              <a:lnSpc>
                <a:spcPct val="100000"/>
              </a:lnSpc>
              <a:spcBef>
                <a:spcPts val="0"/>
              </a:spcBef>
              <a:spcAft>
                <a:spcPts val="0"/>
              </a:spcAft>
              <a:buClr>
                <a:schemeClr val="dk1"/>
              </a:buClr>
              <a:buSzPct val="100000"/>
              <a:buFont typeface="Arial"/>
              <a:buNone/>
            </a:pPr>
            <a:r>
              <a:rPr lang="en"/>
              <a:t>It can be proved that Left Regular Grammars also produce the Regular Languages but this is not so straightforward. </a:t>
            </a:r>
            <a:endParaRPr/>
          </a:p>
          <a:p>
            <a:pPr marL="342900" marR="0" lvl="0" indent="-342900" algn="l" rtl="0">
              <a:lnSpc>
                <a:spcPct val="100000"/>
              </a:lnSpc>
              <a:spcBef>
                <a:spcPts val="0"/>
              </a:spcBef>
              <a:spcAft>
                <a:spcPts val="0"/>
              </a:spcAft>
              <a:buClr>
                <a:schemeClr val="dk1"/>
              </a:buClr>
              <a:buSzPct val="100000"/>
              <a:buFont typeface="Arial"/>
              <a:buNone/>
            </a:pPr>
            <a:r>
              <a:rPr lang="en"/>
              <a:t>Actually, a Left Regular grammar produces the reverse of the language produced by the Right Regular grammar in which we reversed the rules A → Ba to A →aB. </a:t>
            </a:r>
            <a:endParaRPr/>
          </a:p>
          <a:p>
            <a:pPr marL="342900" marR="0" lvl="0" indent="-342900" algn="l" rtl="0">
              <a:lnSpc>
                <a:spcPct val="100000"/>
              </a:lnSpc>
              <a:spcBef>
                <a:spcPts val="0"/>
              </a:spcBef>
              <a:spcAft>
                <a:spcPts val="0"/>
              </a:spcAft>
              <a:buClr>
                <a:schemeClr val="dk1"/>
              </a:buClr>
              <a:buSzPct val="100000"/>
              <a:buFont typeface="Arial"/>
              <a:buNone/>
            </a:pPr>
            <a:r>
              <a:rPr lang="en"/>
              <a:t>But the set of the reverse languages of all the Regular Languages is exactly the set of the Regular Languages. So the Left Regular Grammars produce the Regular Languages.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body" idx="1"/>
          </p:nvPr>
        </p:nvSpPr>
        <p:spPr>
          <a:xfrm>
            <a:off x="311700" y="463675"/>
            <a:ext cx="8520600" cy="4105200"/>
          </a:xfrm>
          <a:prstGeom prst="rect">
            <a:avLst/>
          </a:prstGeom>
        </p:spPr>
        <p:txBody>
          <a:bodyPr spcFirstLastPara="1" wrap="square" lIns="91425" tIns="91425" rIns="91425" bIns="91425" anchor="t" anchorCtr="0">
            <a:normAutofit/>
          </a:bodyPr>
          <a:lstStyle/>
          <a:p>
            <a:pPr marL="457200" lvl="0" indent="-381000" algn="l" rtl="0">
              <a:spcBef>
                <a:spcPts val="1200"/>
              </a:spcBef>
              <a:spcAft>
                <a:spcPts val="0"/>
              </a:spcAft>
              <a:buClr>
                <a:schemeClr val="dk1"/>
              </a:buClr>
              <a:buSzPts val="2400"/>
              <a:buChar char="●"/>
            </a:pPr>
            <a:r>
              <a:rPr lang="en" sz="2400">
                <a:solidFill>
                  <a:srgbClr val="BE00C1"/>
                </a:solidFill>
              </a:rPr>
              <a:t>	</a:t>
            </a:r>
            <a:r>
              <a:rPr lang="en" sz="2400">
                <a:solidFill>
                  <a:srgbClr val="FB0054"/>
                </a:solidFill>
              </a:rPr>
              <a:t>Terminals</a:t>
            </a:r>
            <a:r>
              <a:rPr lang="en" sz="2400">
                <a:solidFill>
                  <a:schemeClr val="dk1"/>
                </a:solidFill>
              </a:rPr>
              <a:t>  = symbols of the alphabet of the language being defined.</a:t>
            </a:r>
            <a:endParaRPr sz="2400">
              <a:solidFill>
                <a:schemeClr val="dk1"/>
              </a:solidFill>
            </a:endParaRPr>
          </a:p>
          <a:p>
            <a:pPr marL="457200" lvl="0" indent="-381000" algn="l" rtl="0">
              <a:spcBef>
                <a:spcPts val="0"/>
              </a:spcBef>
              <a:spcAft>
                <a:spcPts val="0"/>
              </a:spcAft>
              <a:buClr>
                <a:schemeClr val="dk1"/>
              </a:buClr>
              <a:buSzPts val="2400"/>
              <a:buChar char="●"/>
            </a:pPr>
            <a:r>
              <a:rPr lang="en" sz="2400">
                <a:solidFill>
                  <a:srgbClr val="BE00C1"/>
                </a:solidFill>
              </a:rPr>
              <a:t>	</a:t>
            </a:r>
            <a:r>
              <a:rPr lang="en" sz="2400">
                <a:solidFill>
                  <a:srgbClr val="FB0054"/>
                </a:solidFill>
              </a:rPr>
              <a:t>Variables</a:t>
            </a:r>
            <a:r>
              <a:rPr lang="en" sz="2400">
                <a:solidFill>
                  <a:schemeClr val="dk1"/>
                </a:solidFill>
              </a:rPr>
              <a:t>   = </a:t>
            </a:r>
            <a:r>
              <a:rPr lang="en" sz="2400">
                <a:solidFill>
                  <a:srgbClr val="FB0054"/>
                </a:solidFill>
              </a:rPr>
              <a:t>nonterminals</a:t>
            </a:r>
            <a:r>
              <a:rPr lang="en" sz="2400">
                <a:solidFill>
                  <a:schemeClr val="dk1"/>
                </a:solidFill>
              </a:rPr>
              <a:t>  = a finite set of other symbols, each of which represents a language.</a:t>
            </a:r>
            <a:endParaRPr sz="2400">
              <a:solidFill>
                <a:schemeClr val="dk1"/>
              </a:solidFill>
            </a:endParaRPr>
          </a:p>
          <a:p>
            <a:pPr marL="457200" lvl="0" indent="-381000" algn="l" rtl="0">
              <a:spcBef>
                <a:spcPts val="0"/>
              </a:spcBef>
              <a:spcAft>
                <a:spcPts val="0"/>
              </a:spcAft>
              <a:buClr>
                <a:schemeClr val="dk1"/>
              </a:buClr>
              <a:buSzPts val="2400"/>
              <a:buChar char="●"/>
            </a:pPr>
            <a:r>
              <a:rPr lang="en" sz="2400">
                <a:solidFill>
                  <a:srgbClr val="BE00C1"/>
                </a:solidFill>
              </a:rPr>
              <a:t>	</a:t>
            </a:r>
            <a:r>
              <a:rPr lang="en" sz="2400">
                <a:solidFill>
                  <a:srgbClr val="FB0054"/>
                </a:solidFill>
              </a:rPr>
              <a:t>Start symbol</a:t>
            </a:r>
            <a:r>
              <a:rPr lang="en" sz="2400">
                <a:solidFill>
                  <a:schemeClr val="dk1"/>
                </a:solidFill>
              </a:rPr>
              <a:t>  = the variable whose language is the one being defined.</a:t>
            </a:r>
            <a:endParaRPr sz="2400">
              <a:solidFill>
                <a:schemeClr val="dk1"/>
              </a:solidFill>
            </a:endParaRPr>
          </a:p>
          <a:p>
            <a:pPr marL="0" lvl="0" indent="0" algn="l" rtl="0">
              <a:spcBef>
                <a:spcPts val="1200"/>
              </a:spcBef>
              <a:spcAft>
                <a:spcPts val="12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4"/>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 sz="4400" b="0" i="0" u="none">
                <a:solidFill>
                  <a:schemeClr val="dk1"/>
                </a:solidFill>
                <a:latin typeface="Calibri"/>
                <a:ea typeface="Calibri"/>
                <a:cs typeface="Calibri"/>
                <a:sym typeface="Calibri"/>
              </a:rPr>
              <a:t>Example</a:t>
            </a:r>
            <a:endParaRPr/>
          </a:p>
        </p:txBody>
      </p:sp>
      <p:sp>
        <p:nvSpPr>
          <p:cNvPr id="327" name="Google Shape;327;p54"/>
          <p:cNvSpPr txBox="1">
            <a:spLocks noGrp="1"/>
          </p:cNvSpPr>
          <p:nvPr>
            <p:ph type="body" idx="1"/>
          </p:nvPr>
        </p:nvSpPr>
        <p:spPr>
          <a:xfrm>
            <a:off x="457200" y="1200150"/>
            <a:ext cx="8229600" cy="3943200"/>
          </a:xfrm>
          <a:prstGeom prst="rect">
            <a:avLst/>
          </a:prstGeom>
          <a:noFill/>
          <a:ln>
            <a:noFill/>
          </a:ln>
        </p:spPr>
        <p:txBody>
          <a:bodyPr spcFirstLastPara="1" wrap="square" lIns="91425" tIns="45700" rIns="91425" bIns="45700" anchor="t" anchorCtr="0">
            <a:normAutofit lnSpcReduction="20000"/>
          </a:bodyPr>
          <a:lstStyle/>
          <a:p>
            <a:pPr marL="342900" marR="0" lvl="0" indent="-342900" algn="l" rtl="0">
              <a:lnSpc>
                <a:spcPct val="80000"/>
              </a:lnSpc>
              <a:spcBef>
                <a:spcPts val="0"/>
              </a:spcBef>
              <a:spcAft>
                <a:spcPts val="0"/>
              </a:spcAft>
              <a:buClr>
                <a:schemeClr val="dk1"/>
              </a:buClr>
              <a:buSzPts val="3000"/>
              <a:buFont typeface="Arial"/>
              <a:buNone/>
            </a:pPr>
            <a:r>
              <a:rPr lang="en" sz="3000" b="0" i="0" u="none">
                <a:solidFill>
                  <a:schemeClr val="dk1"/>
                </a:solidFill>
                <a:latin typeface="Calibri"/>
                <a:ea typeface="Calibri"/>
                <a:cs typeface="Calibri"/>
                <a:sym typeface="Calibri"/>
              </a:rPr>
              <a:t>C → Bc</a:t>
            </a:r>
            <a:endParaRPr/>
          </a:p>
          <a:p>
            <a:pPr marL="342900" marR="0" lvl="0" indent="-342900" algn="l" rtl="0">
              <a:lnSpc>
                <a:spcPct val="80000"/>
              </a:lnSpc>
              <a:spcBef>
                <a:spcPts val="600"/>
              </a:spcBef>
              <a:spcAft>
                <a:spcPts val="0"/>
              </a:spcAft>
              <a:buClr>
                <a:schemeClr val="dk1"/>
              </a:buClr>
              <a:buSzPts val="3000"/>
              <a:buFont typeface="Arial"/>
              <a:buNone/>
            </a:pPr>
            <a:r>
              <a:rPr lang="en" sz="3000" b="0" i="0" u="none">
                <a:solidFill>
                  <a:schemeClr val="dk1"/>
                </a:solidFill>
                <a:latin typeface="Calibri"/>
                <a:ea typeface="Calibri"/>
                <a:cs typeface="Calibri"/>
                <a:sym typeface="Calibri"/>
              </a:rPr>
              <a:t>B → Ab</a:t>
            </a:r>
            <a:endParaRPr/>
          </a:p>
          <a:p>
            <a:pPr marL="342900" marR="0" lvl="0" indent="-342900" algn="l" rtl="0">
              <a:lnSpc>
                <a:spcPct val="80000"/>
              </a:lnSpc>
              <a:spcBef>
                <a:spcPts val="600"/>
              </a:spcBef>
              <a:spcAft>
                <a:spcPts val="0"/>
              </a:spcAft>
              <a:buClr>
                <a:schemeClr val="dk1"/>
              </a:buClr>
              <a:buSzPts val="3000"/>
              <a:buFont typeface="Arial"/>
              <a:buNone/>
            </a:pPr>
            <a:r>
              <a:rPr lang="en" sz="3000" b="0" i="0" u="none">
                <a:solidFill>
                  <a:schemeClr val="dk1"/>
                </a:solidFill>
                <a:latin typeface="Calibri"/>
                <a:ea typeface="Calibri"/>
                <a:cs typeface="Calibri"/>
                <a:sym typeface="Calibri"/>
              </a:rPr>
              <a:t>A → a</a:t>
            </a:r>
            <a:endParaRPr/>
          </a:p>
          <a:p>
            <a:pPr marL="342900" marR="0" lvl="0" indent="-342900" algn="l" rtl="0">
              <a:lnSpc>
                <a:spcPct val="80000"/>
              </a:lnSpc>
              <a:spcBef>
                <a:spcPts val="600"/>
              </a:spcBef>
              <a:spcAft>
                <a:spcPts val="0"/>
              </a:spcAft>
              <a:buClr>
                <a:schemeClr val="dk1"/>
              </a:buClr>
              <a:buSzPts val="3000"/>
              <a:buFont typeface="Arial"/>
              <a:buNone/>
            </a:pPr>
            <a:r>
              <a:rPr lang="en" sz="3000" b="0" i="0" u="none">
                <a:solidFill>
                  <a:schemeClr val="dk1"/>
                </a:solidFill>
                <a:latin typeface="Calibri"/>
                <a:ea typeface="Calibri"/>
                <a:cs typeface="Calibri"/>
                <a:sym typeface="Calibri"/>
              </a:rPr>
              <a:t>The derivation of abc is:</a:t>
            </a:r>
            <a:endParaRPr/>
          </a:p>
          <a:p>
            <a:pPr marL="342900" marR="0" lvl="0" indent="-342900" algn="l" rtl="0">
              <a:lnSpc>
                <a:spcPct val="80000"/>
              </a:lnSpc>
              <a:spcBef>
                <a:spcPts val="600"/>
              </a:spcBef>
              <a:spcAft>
                <a:spcPts val="0"/>
              </a:spcAft>
              <a:buClr>
                <a:schemeClr val="dk1"/>
              </a:buClr>
              <a:buSzPts val="3000"/>
              <a:buFont typeface="Arial"/>
              <a:buNone/>
            </a:pPr>
            <a:r>
              <a:rPr lang="en" sz="3000" b="0" i="0" u="none">
                <a:solidFill>
                  <a:schemeClr val="dk1"/>
                </a:solidFill>
                <a:latin typeface="Calibri"/>
                <a:ea typeface="Calibri"/>
                <a:cs typeface="Calibri"/>
                <a:sym typeface="Calibri"/>
              </a:rPr>
              <a:t>C → Bc → Abc → abc, or</a:t>
            </a:r>
            <a:endParaRPr/>
          </a:p>
          <a:p>
            <a:pPr marL="342900" marR="0" lvl="0" indent="-342900" algn="r" rtl="0">
              <a:lnSpc>
                <a:spcPct val="80000"/>
              </a:lnSpc>
              <a:spcBef>
                <a:spcPts val="600"/>
              </a:spcBef>
              <a:spcAft>
                <a:spcPts val="0"/>
              </a:spcAft>
              <a:buClr>
                <a:schemeClr val="dk1"/>
              </a:buClr>
              <a:buSzPts val="3000"/>
              <a:buFont typeface="Arial"/>
              <a:buNone/>
            </a:pPr>
            <a:r>
              <a:rPr lang="en" sz="3000" b="0" i="0" u="none">
                <a:solidFill>
                  <a:schemeClr val="dk1"/>
                </a:solidFill>
                <a:latin typeface="Calibri"/>
                <a:ea typeface="Calibri"/>
                <a:cs typeface="Calibri"/>
                <a:sym typeface="Calibri"/>
              </a:rPr>
              <a:t> abc ← Abc ← Bc ← C</a:t>
            </a:r>
            <a:endParaRPr/>
          </a:p>
          <a:p>
            <a:pPr marL="342900" marR="0" lvl="0" indent="-342900" algn="l" rtl="0">
              <a:lnSpc>
                <a:spcPct val="80000"/>
              </a:lnSpc>
              <a:spcBef>
                <a:spcPts val="600"/>
              </a:spcBef>
              <a:spcAft>
                <a:spcPts val="0"/>
              </a:spcAft>
              <a:buClr>
                <a:schemeClr val="dk1"/>
              </a:buClr>
              <a:buSzPts val="3000"/>
              <a:buFont typeface="Arial"/>
              <a:buNone/>
            </a:pPr>
            <a:r>
              <a:rPr lang="en" sz="3000" b="0" i="0" u="none">
                <a:solidFill>
                  <a:schemeClr val="dk1"/>
                </a:solidFill>
                <a:latin typeface="Calibri"/>
                <a:ea typeface="Calibri"/>
                <a:cs typeface="Calibri"/>
                <a:sym typeface="Calibri"/>
              </a:rPr>
              <a:t>So I should start creating the string abc from right to  left. But this is equivalent with creating the reverse of cba.</a:t>
            </a:r>
            <a:endParaRPr/>
          </a:p>
          <a:p>
            <a:pPr marL="342900" marR="0" lvl="0" indent="-342900" algn="l" rtl="0">
              <a:lnSpc>
                <a:spcPct val="80000"/>
              </a:lnSpc>
              <a:spcBef>
                <a:spcPts val="600"/>
              </a:spcBef>
              <a:spcAft>
                <a:spcPts val="0"/>
              </a:spcAft>
              <a:buClr>
                <a:schemeClr val="dk1"/>
              </a:buClr>
              <a:buSzPts val="3000"/>
              <a:buFont typeface="Arial"/>
              <a:buNone/>
            </a:pPr>
            <a:endParaRPr sz="3000" b="0" i="0" u="none">
              <a:solidFill>
                <a:schemeClr val="dk1"/>
              </a:solidFill>
              <a:latin typeface="Calibri"/>
              <a:ea typeface="Calibri"/>
              <a:cs typeface="Calibri"/>
              <a:sym typeface="Calibri"/>
            </a:endParaRPr>
          </a:p>
          <a:p>
            <a:pPr marL="342900" marR="0" lvl="0" indent="-342900" algn="l" rtl="0">
              <a:lnSpc>
                <a:spcPct val="80000"/>
              </a:lnSpc>
              <a:spcBef>
                <a:spcPts val="600"/>
              </a:spcBef>
              <a:spcAft>
                <a:spcPts val="0"/>
              </a:spcAft>
              <a:buClr>
                <a:schemeClr val="dk1"/>
              </a:buClr>
              <a:buSzPts val="3000"/>
              <a:buFont typeface="Arial"/>
              <a:buNone/>
            </a:pPr>
            <a:r>
              <a:rPr lang="en" sz="3000" b="0" i="0" u="none">
                <a:solidFill>
                  <a:schemeClr val="dk1"/>
                </a:solidFill>
                <a:latin typeface="Calibri"/>
                <a:ea typeface="Calibri"/>
                <a:cs typeface="Calibri"/>
                <a:sym typeface="Calibri"/>
              </a:rPr>
              <a:t>C → cB → cbA → cba  and then take the reverse.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5"/>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 sz="4400" b="0" i="0" u="none">
                <a:solidFill>
                  <a:schemeClr val="dk1"/>
                </a:solidFill>
                <a:latin typeface="Calibri"/>
                <a:ea typeface="Calibri"/>
                <a:cs typeface="Calibri"/>
                <a:sym typeface="Calibri"/>
              </a:rPr>
              <a:t>Example (continue)</a:t>
            </a:r>
            <a:endParaRPr/>
          </a:p>
        </p:txBody>
      </p:sp>
      <p:sp>
        <p:nvSpPr>
          <p:cNvPr id="333" name="Google Shape;333;p55"/>
          <p:cNvSpPr txBox="1">
            <a:spLocks noGrp="1"/>
          </p:cNvSpPr>
          <p:nvPr>
            <p:ph type="body" idx="1"/>
          </p:nvPr>
        </p:nvSpPr>
        <p:spPr>
          <a:xfrm>
            <a:off x="457200" y="1200150"/>
            <a:ext cx="8229600" cy="3621900"/>
          </a:xfrm>
          <a:prstGeom prst="rect">
            <a:avLst/>
          </a:prstGeom>
          <a:noFill/>
          <a:ln>
            <a:noFill/>
          </a:ln>
        </p:spPr>
        <p:txBody>
          <a:bodyPr spcFirstLastPara="1" wrap="square" lIns="91425" tIns="45700" rIns="91425" bIns="45700" anchor="t" anchorCtr="0">
            <a:normAutofit fontScale="92500" lnSpcReduction="20000"/>
          </a:bodyPr>
          <a:lstStyle/>
          <a:p>
            <a:pPr marL="342900" marR="0" lvl="0" indent="-342900" algn="l" rtl="0">
              <a:lnSpc>
                <a:spcPct val="80000"/>
              </a:lnSpc>
              <a:spcBef>
                <a:spcPts val="0"/>
              </a:spcBef>
              <a:spcAft>
                <a:spcPts val="0"/>
              </a:spcAft>
              <a:buClr>
                <a:schemeClr val="dk1"/>
              </a:buClr>
              <a:buSzPct val="100000"/>
              <a:buFont typeface="Arial"/>
              <a:buNone/>
            </a:pPr>
            <a:r>
              <a:rPr lang="en" sz="3000" b="0" i="0" u="none">
                <a:solidFill>
                  <a:schemeClr val="dk1"/>
                </a:solidFill>
                <a:latin typeface="Calibri"/>
                <a:ea typeface="Calibri"/>
                <a:cs typeface="Calibri"/>
                <a:sym typeface="Calibri"/>
              </a:rPr>
              <a:t>The Right Regular grammar with the rules of the form  A → Ba reversed is</a:t>
            </a:r>
            <a:endParaRPr/>
          </a:p>
          <a:p>
            <a:pPr marL="342900" marR="0" lvl="0" indent="-342900" algn="l" rtl="0">
              <a:lnSpc>
                <a:spcPct val="80000"/>
              </a:lnSpc>
              <a:spcBef>
                <a:spcPts val="600"/>
              </a:spcBef>
              <a:spcAft>
                <a:spcPts val="0"/>
              </a:spcAft>
              <a:buClr>
                <a:schemeClr val="dk1"/>
              </a:buClr>
              <a:buSzPct val="100000"/>
              <a:buFont typeface="Arial"/>
              <a:buNone/>
            </a:pPr>
            <a:r>
              <a:rPr lang="en" sz="3000" b="0" i="0" u="none">
                <a:solidFill>
                  <a:schemeClr val="dk1"/>
                </a:solidFill>
                <a:latin typeface="Calibri"/>
                <a:ea typeface="Calibri"/>
                <a:cs typeface="Calibri"/>
                <a:sym typeface="Calibri"/>
              </a:rPr>
              <a:t>C → cB</a:t>
            </a:r>
            <a:endParaRPr/>
          </a:p>
          <a:p>
            <a:pPr marL="342900" marR="0" lvl="0" indent="-342900" algn="l" rtl="0">
              <a:lnSpc>
                <a:spcPct val="80000"/>
              </a:lnSpc>
              <a:spcBef>
                <a:spcPts val="600"/>
              </a:spcBef>
              <a:spcAft>
                <a:spcPts val="0"/>
              </a:spcAft>
              <a:buClr>
                <a:schemeClr val="dk1"/>
              </a:buClr>
              <a:buSzPct val="100000"/>
              <a:buFont typeface="Arial"/>
              <a:buNone/>
            </a:pPr>
            <a:r>
              <a:rPr lang="en" sz="3000" b="0" i="0" u="none">
                <a:solidFill>
                  <a:schemeClr val="dk1"/>
                </a:solidFill>
                <a:latin typeface="Calibri"/>
                <a:ea typeface="Calibri"/>
                <a:cs typeface="Calibri"/>
                <a:sym typeface="Calibri"/>
              </a:rPr>
              <a:t>B → bA</a:t>
            </a:r>
            <a:endParaRPr/>
          </a:p>
          <a:p>
            <a:pPr marL="342900" marR="0" lvl="0" indent="-342900" algn="l" rtl="0">
              <a:lnSpc>
                <a:spcPct val="80000"/>
              </a:lnSpc>
              <a:spcBef>
                <a:spcPts val="600"/>
              </a:spcBef>
              <a:spcAft>
                <a:spcPts val="0"/>
              </a:spcAft>
              <a:buClr>
                <a:schemeClr val="dk1"/>
              </a:buClr>
              <a:buSzPct val="100000"/>
              <a:buFont typeface="Arial"/>
              <a:buNone/>
            </a:pPr>
            <a:r>
              <a:rPr lang="en" sz="3000" b="0" i="0" u="none">
                <a:solidFill>
                  <a:schemeClr val="dk1"/>
                </a:solidFill>
                <a:latin typeface="Calibri"/>
                <a:ea typeface="Calibri"/>
                <a:cs typeface="Calibri"/>
                <a:sym typeface="Calibri"/>
              </a:rPr>
              <a:t>A → a</a:t>
            </a:r>
            <a:endParaRPr/>
          </a:p>
          <a:p>
            <a:pPr marL="342900" marR="0" lvl="0" indent="-342900" algn="l" rtl="0">
              <a:lnSpc>
                <a:spcPct val="80000"/>
              </a:lnSpc>
              <a:spcBef>
                <a:spcPts val="600"/>
              </a:spcBef>
              <a:spcAft>
                <a:spcPts val="0"/>
              </a:spcAft>
              <a:buClr>
                <a:schemeClr val="dk1"/>
              </a:buClr>
              <a:buSzPct val="100000"/>
              <a:buFont typeface="Arial"/>
              <a:buNone/>
            </a:pPr>
            <a:r>
              <a:rPr lang="en" sz="3000" b="0" i="0" u="none">
                <a:solidFill>
                  <a:schemeClr val="dk1"/>
                </a:solidFill>
                <a:latin typeface="Calibri"/>
                <a:ea typeface="Calibri"/>
                <a:cs typeface="Calibri"/>
                <a:sym typeface="Calibri"/>
              </a:rPr>
              <a:t>and it produces the reverse language. </a:t>
            </a:r>
            <a:endParaRPr/>
          </a:p>
          <a:p>
            <a:pPr marL="342900" marR="0" lvl="0" indent="-342900" algn="l" rtl="0">
              <a:lnSpc>
                <a:spcPct val="80000"/>
              </a:lnSpc>
              <a:spcBef>
                <a:spcPts val="600"/>
              </a:spcBef>
              <a:spcAft>
                <a:spcPts val="0"/>
              </a:spcAft>
              <a:buClr>
                <a:schemeClr val="dk1"/>
              </a:buClr>
              <a:buSzPct val="100000"/>
              <a:buFont typeface="Arial"/>
              <a:buNone/>
            </a:pPr>
            <a:r>
              <a:rPr lang="en" sz="3000" b="0" i="0" u="none">
                <a:solidFill>
                  <a:schemeClr val="dk1"/>
                </a:solidFill>
                <a:latin typeface="Calibri"/>
                <a:ea typeface="Calibri"/>
                <a:cs typeface="Calibri"/>
                <a:sym typeface="Calibri"/>
              </a:rPr>
              <a:t>So, just create the NFAε for the language produced by the Right Regular grammar and then compute the reverse (change start with final state and reverse the arrows). This is an NFAε for the Left Regular grammar. </a:t>
            </a:r>
            <a:endParaRPr/>
          </a:p>
          <a:p>
            <a:pPr marL="342900" marR="0" lvl="0" indent="-152400" algn="l" rtl="0">
              <a:spcBef>
                <a:spcPts val="600"/>
              </a:spcBef>
              <a:spcAft>
                <a:spcPts val="0"/>
              </a:spcAft>
              <a:buClr>
                <a:schemeClr val="dk1"/>
              </a:buClr>
              <a:buSzPct val="100000"/>
              <a:buFont typeface="Arial"/>
              <a:buNone/>
            </a:pPr>
            <a:endParaRPr sz="3000" b="0" i="0" u="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33333"/>
              <a:buFont typeface="Arial"/>
              <a:buNone/>
            </a:pPr>
            <a:r>
              <a:rPr lang="en" sz="3300"/>
              <a:t>Productions</a:t>
            </a:r>
            <a:endParaRPr sz="3300"/>
          </a:p>
          <a:p>
            <a:pPr marL="0" lvl="0" indent="0" algn="l" rtl="0">
              <a:spcBef>
                <a:spcPts val="0"/>
              </a:spcBef>
              <a:spcAft>
                <a:spcPts val="0"/>
              </a:spcAft>
              <a:buNone/>
            </a:pPr>
            <a:endParaRPr/>
          </a:p>
        </p:txBody>
      </p:sp>
      <p:sp>
        <p:nvSpPr>
          <p:cNvPr id="146" name="Google Shape;146;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457200" lvl="0" indent="-381000" algn="l" rtl="0">
              <a:spcBef>
                <a:spcPts val="1200"/>
              </a:spcBef>
              <a:spcAft>
                <a:spcPts val="0"/>
              </a:spcAft>
              <a:buClr>
                <a:srgbClr val="BE1F04"/>
              </a:buClr>
              <a:buSzPts val="2400"/>
              <a:buChar char="●"/>
            </a:pPr>
            <a:r>
              <a:rPr lang="en" sz="2400">
                <a:solidFill>
                  <a:srgbClr val="BE00C1"/>
                </a:solidFill>
              </a:rPr>
              <a:t>	</a:t>
            </a:r>
            <a:r>
              <a:rPr lang="en" sz="2400">
                <a:solidFill>
                  <a:schemeClr val="dk1"/>
                </a:solidFill>
              </a:rPr>
              <a:t>A </a:t>
            </a:r>
            <a:r>
              <a:rPr lang="en" sz="2400">
                <a:solidFill>
                  <a:srgbClr val="FB0054"/>
                </a:solidFill>
              </a:rPr>
              <a:t>production</a:t>
            </a:r>
            <a:r>
              <a:rPr lang="en" sz="2400">
                <a:solidFill>
                  <a:schemeClr val="dk1"/>
                </a:solidFill>
              </a:rPr>
              <a:t>  has the form </a:t>
            </a:r>
            <a:r>
              <a:rPr lang="en" sz="2400">
                <a:solidFill>
                  <a:srgbClr val="BE1F04"/>
                </a:solidFill>
              </a:rPr>
              <a:t>variable -&gt; string of variables and terminals</a:t>
            </a:r>
            <a:r>
              <a:rPr lang="en" sz="2400">
                <a:solidFill>
                  <a:schemeClr val="dk1"/>
                </a:solidFill>
              </a:rPr>
              <a:t>.</a:t>
            </a:r>
            <a:endParaRPr sz="2400">
              <a:solidFill>
                <a:schemeClr val="dk1"/>
              </a:solidFill>
            </a:endParaRPr>
          </a:p>
          <a:p>
            <a:pPr marL="457200" lvl="0" indent="-381000" algn="l" rtl="0">
              <a:spcBef>
                <a:spcPts val="0"/>
              </a:spcBef>
              <a:spcAft>
                <a:spcPts val="0"/>
              </a:spcAft>
              <a:buClr>
                <a:srgbClr val="2749FF"/>
              </a:buClr>
              <a:buSzPts val="2400"/>
              <a:buChar char="●"/>
            </a:pPr>
            <a:r>
              <a:rPr lang="en" sz="2400">
                <a:solidFill>
                  <a:srgbClr val="BE00C1"/>
                </a:solidFill>
              </a:rPr>
              <a:t>	</a:t>
            </a:r>
            <a:r>
              <a:rPr lang="en" sz="2400">
                <a:solidFill>
                  <a:srgbClr val="2749FF"/>
                </a:solidFill>
              </a:rPr>
              <a:t>Convention</a:t>
            </a:r>
            <a:r>
              <a:rPr lang="en" sz="2400">
                <a:solidFill>
                  <a:schemeClr val="dk1"/>
                </a:solidFill>
              </a:rPr>
              <a:t>:</a:t>
            </a:r>
            <a:endParaRPr sz="2400">
              <a:solidFill>
                <a:schemeClr val="dk1"/>
              </a:solidFill>
            </a:endParaRPr>
          </a:p>
          <a:p>
            <a:pPr marL="914400" lvl="1" indent="-361950" algn="l" rtl="0">
              <a:spcBef>
                <a:spcPts val="0"/>
              </a:spcBef>
              <a:spcAft>
                <a:spcPts val="0"/>
              </a:spcAft>
              <a:buClr>
                <a:schemeClr val="dk1"/>
              </a:buClr>
              <a:buSzPts val="2100"/>
              <a:buChar char="●"/>
            </a:pPr>
            <a:r>
              <a:rPr lang="en" sz="2100">
                <a:solidFill>
                  <a:srgbClr val="BE00C1"/>
                </a:solidFill>
              </a:rPr>
              <a:t>	</a:t>
            </a:r>
            <a:r>
              <a:rPr lang="en" sz="2100">
                <a:solidFill>
                  <a:schemeClr val="dk1"/>
                </a:solidFill>
              </a:rPr>
              <a:t>A, B, C,… are variables.</a:t>
            </a:r>
            <a:endParaRPr sz="2100">
              <a:solidFill>
                <a:schemeClr val="dk1"/>
              </a:solidFill>
            </a:endParaRPr>
          </a:p>
          <a:p>
            <a:pPr marL="914400" lvl="1" indent="-361950" algn="l" rtl="0">
              <a:spcBef>
                <a:spcPts val="0"/>
              </a:spcBef>
              <a:spcAft>
                <a:spcPts val="0"/>
              </a:spcAft>
              <a:buClr>
                <a:schemeClr val="dk1"/>
              </a:buClr>
              <a:buSzPts val="2100"/>
              <a:buChar char="●"/>
            </a:pPr>
            <a:r>
              <a:rPr lang="en" sz="2100">
                <a:solidFill>
                  <a:srgbClr val="BE00C1"/>
                </a:solidFill>
              </a:rPr>
              <a:t>	</a:t>
            </a:r>
            <a:r>
              <a:rPr lang="en" sz="2100">
                <a:solidFill>
                  <a:schemeClr val="dk1"/>
                </a:solidFill>
              </a:rPr>
              <a:t>a, b, c,… are terminals.</a:t>
            </a:r>
            <a:endParaRPr sz="2100">
              <a:solidFill>
                <a:schemeClr val="dk1"/>
              </a:solidFill>
            </a:endParaRPr>
          </a:p>
          <a:p>
            <a:pPr marL="914400" lvl="1" indent="-361950" algn="l" rtl="0">
              <a:spcBef>
                <a:spcPts val="0"/>
              </a:spcBef>
              <a:spcAft>
                <a:spcPts val="0"/>
              </a:spcAft>
              <a:buClr>
                <a:schemeClr val="dk1"/>
              </a:buClr>
              <a:buSzPts val="2100"/>
              <a:buChar char="●"/>
            </a:pPr>
            <a:r>
              <a:rPr lang="en" sz="2100">
                <a:solidFill>
                  <a:srgbClr val="BE00C1"/>
                </a:solidFill>
              </a:rPr>
              <a:t>	</a:t>
            </a:r>
            <a:r>
              <a:rPr lang="en" sz="2100">
                <a:solidFill>
                  <a:schemeClr val="dk1"/>
                </a:solidFill>
              </a:rPr>
              <a:t>…, X, Y, Z are either terminals or variables.</a:t>
            </a:r>
            <a:endParaRPr sz="2100">
              <a:solidFill>
                <a:schemeClr val="dk1"/>
              </a:solidFill>
            </a:endParaRPr>
          </a:p>
          <a:p>
            <a:pPr marL="914400" lvl="1" indent="-361950" algn="l" rtl="0">
              <a:spcBef>
                <a:spcPts val="0"/>
              </a:spcBef>
              <a:spcAft>
                <a:spcPts val="0"/>
              </a:spcAft>
              <a:buClr>
                <a:schemeClr val="dk1"/>
              </a:buClr>
              <a:buSzPts val="2100"/>
              <a:buChar char="●"/>
            </a:pPr>
            <a:r>
              <a:rPr lang="en" sz="2100">
                <a:solidFill>
                  <a:srgbClr val="BE00C1"/>
                </a:solidFill>
              </a:rPr>
              <a:t>	</a:t>
            </a:r>
            <a:r>
              <a:rPr lang="en" sz="2100">
                <a:solidFill>
                  <a:schemeClr val="dk1"/>
                </a:solidFill>
              </a:rPr>
              <a:t>…, w, x, y, z are strings of terminals only.</a:t>
            </a:r>
            <a:endParaRPr sz="2100">
              <a:solidFill>
                <a:schemeClr val="dk1"/>
              </a:solidFill>
            </a:endParaRPr>
          </a:p>
          <a:p>
            <a:pPr marL="914400" lvl="1" indent="-361950" algn="l" rtl="0">
              <a:spcBef>
                <a:spcPts val="0"/>
              </a:spcBef>
              <a:spcAft>
                <a:spcPts val="0"/>
              </a:spcAft>
              <a:buClr>
                <a:schemeClr val="dk1"/>
              </a:buClr>
              <a:buSzPts val="2100"/>
              <a:buChar char="●"/>
            </a:pPr>
            <a:r>
              <a:rPr lang="en" sz="2100">
                <a:solidFill>
                  <a:srgbClr val="BE00C1"/>
                </a:solidFill>
              </a:rPr>
              <a:t>	</a:t>
            </a:r>
            <a:r>
              <a:rPr lang="en" sz="2100">
                <a:solidFill>
                  <a:schemeClr val="dk1"/>
                </a:solidFill>
              </a:rPr>
              <a:t>α, β, γ,… are strings of terminals and/or variables.</a:t>
            </a:r>
            <a:endParaRPr sz="2100">
              <a:solidFill>
                <a:schemeClr val="dk1"/>
              </a:solidFill>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body" idx="1"/>
          </p:nvPr>
        </p:nvSpPr>
        <p:spPr>
          <a:xfrm>
            <a:off x="311700" y="258800"/>
            <a:ext cx="8520600" cy="4310100"/>
          </a:xfrm>
          <a:prstGeom prst="rect">
            <a:avLst/>
          </a:prstGeom>
        </p:spPr>
        <p:txBody>
          <a:bodyPr spcFirstLastPara="1" wrap="square" lIns="91425" tIns="91425" rIns="91425" bIns="91425" anchor="t" anchorCtr="0">
            <a:normAutofit/>
          </a:bodyPr>
          <a:lstStyle/>
          <a:p>
            <a:pPr marL="0" marR="0" lvl="0" indent="0" algn="l" rtl="0">
              <a:lnSpc>
                <a:spcPct val="136363"/>
              </a:lnSpc>
              <a:spcBef>
                <a:spcPts val="400"/>
              </a:spcBef>
              <a:spcAft>
                <a:spcPts val="0"/>
              </a:spcAft>
              <a:buNone/>
            </a:pPr>
            <a:r>
              <a:rPr lang="en" sz="2200">
                <a:solidFill>
                  <a:srgbClr val="444444"/>
                </a:solidFill>
                <a:highlight>
                  <a:srgbClr val="FFFFFF"/>
                </a:highlight>
              </a:rPr>
              <a:t>An element ( 𝜶,𝝱) in P is called a production and is written as 𝜶-&gt;𝝱 .  𝜶  is referred to as the left hand side of the production and  𝝱 is referred to as the right hand side of the production. </a:t>
            </a:r>
            <a:endParaRPr sz="2200">
              <a:solidFill>
                <a:srgbClr val="444444"/>
              </a:solidFill>
              <a:highlight>
                <a:srgbClr val="FFFFFF"/>
              </a:highlight>
            </a:endParaRPr>
          </a:p>
          <a:p>
            <a:pPr marL="0" marR="0" lvl="0" indent="0" algn="l" rtl="0">
              <a:lnSpc>
                <a:spcPct val="136363"/>
              </a:lnSpc>
              <a:spcBef>
                <a:spcPts val="1100"/>
              </a:spcBef>
              <a:spcAft>
                <a:spcPts val="0"/>
              </a:spcAft>
              <a:buNone/>
            </a:pPr>
            <a:endParaRPr sz="2200">
              <a:solidFill>
                <a:srgbClr val="444444"/>
              </a:solidFill>
              <a:highlight>
                <a:srgbClr val="FFFFFF"/>
              </a:highlight>
            </a:endParaRPr>
          </a:p>
          <a:p>
            <a:pPr marL="0" marR="0" lvl="0" indent="0" algn="l" rtl="0">
              <a:lnSpc>
                <a:spcPct val="136363"/>
              </a:lnSpc>
              <a:spcBef>
                <a:spcPts val="1100"/>
              </a:spcBef>
              <a:spcAft>
                <a:spcPts val="1100"/>
              </a:spcAft>
              <a:buNone/>
            </a:pPr>
            <a:r>
              <a:rPr lang="en" sz="2200">
                <a:solidFill>
                  <a:srgbClr val="444444"/>
                </a:solidFill>
                <a:highlight>
                  <a:srgbClr val="FFFFFF"/>
                </a:highlight>
              </a:rPr>
              <a:t>Notice that the left side must have at least one nonterminal</a:t>
            </a:r>
            <a:endParaRPr sz="2200">
              <a:solidFill>
                <a:srgbClr val="444444"/>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33333"/>
              <a:buFont typeface="Arial"/>
              <a:buNone/>
            </a:pPr>
            <a:r>
              <a:rPr lang="en" sz="3300">
                <a:solidFill>
                  <a:srgbClr val="30C627"/>
                </a:solidFill>
              </a:rPr>
              <a:t>Example</a:t>
            </a:r>
            <a:r>
              <a:rPr lang="en" sz="3300"/>
              <a:t>: Formal CFG</a:t>
            </a:r>
            <a:endParaRPr sz="3300"/>
          </a:p>
          <a:p>
            <a:pPr marL="0" lvl="0" indent="0" algn="l" rtl="0">
              <a:spcBef>
                <a:spcPts val="0"/>
              </a:spcBef>
              <a:spcAft>
                <a:spcPts val="0"/>
              </a:spcAft>
              <a:buNone/>
            </a:pPr>
            <a:endParaRPr/>
          </a:p>
        </p:txBody>
      </p:sp>
      <p:sp>
        <p:nvSpPr>
          <p:cNvPr id="157" name="Google Shape;157;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81000" algn="l" rtl="0">
              <a:spcBef>
                <a:spcPts val="1200"/>
              </a:spcBef>
              <a:spcAft>
                <a:spcPts val="0"/>
              </a:spcAft>
              <a:buClr>
                <a:schemeClr val="dk1"/>
              </a:buClr>
              <a:buSzPts val="2400"/>
              <a:buChar char="●"/>
            </a:pPr>
            <a:r>
              <a:rPr lang="en" sz="2400">
                <a:solidFill>
                  <a:srgbClr val="BE00C1"/>
                </a:solidFill>
              </a:rPr>
              <a:t>	</a:t>
            </a:r>
            <a:r>
              <a:rPr lang="en" sz="2400">
                <a:solidFill>
                  <a:schemeClr val="dk1"/>
                </a:solidFill>
              </a:rPr>
              <a:t>a formal CFG for { 0</a:t>
            </a:r>
            <a:r>
              <a:rPr lang="en" sz="1600" baseline="30000">
                <a:solidFill>
                  <a:schemeClr val="dk1"/>
                </a:solidFill>
              </a:rPr>
              <a:t>n</a:t>
            </a:r>
            <a:r>
              <a:rPr lang="en" sz="2400">
                <a:solidFill>
                  <a:schemeClr val="dk1"/>
                </a:solidFill>
              </a:rPr>
              <a:t>1</a:t>
            </a:r>
            <a:r>
              <a:rPr lang="en" sz="1600" baseline="30000">
                <a:solidFill>
                  <a:schemeClr val="dk1"/>
                </a:solidFill>
              </a:rPr>
              <a:t>n</a:t>
            </a:r>
            <a:r>
              <a:rPr lang="en" sz="2400">
                <a:solidFill>
                  <a:schemeClr val="dk1"/>
                </a:solidFill>
              </a:rPr>
              <a:t> | n </a:t>
            </a:r>
            <a:r>
              <a:rPr lang="en" sz="2400" u="sng">
                <a:solidFill>
                  <a:schemeClr val="dk1"/>
                </a:solidFill>
              </a:rPr>
              <a:t>&gt;</a:t>
            </a:r>
            <a:r>
              <a:rPr lang="en" sz="2400">
                <a:solidFill>
                  <a:schemeClr val="dk1"/>
                </a:solidFill>
              </a:rPr>
              <a:t> 1}.</a:t>
            </a:r>
            <a:endParaRPr sz="2400">
              <a:solidFill>
                <a:schemeClr val="dk1"/>
              </a:solidFill>
            </a:endParaRPr>
          </a:p>
          <a:p>
            <a:pPr marL="457200" lvl="0" indent="-381000" algn="l" rtl="0">
              <a:spcBef>
                <a:spcPts val="0"/>
              </a:spcBef>
              <a:spcAft>
                <a:spcPts val="0"/>
              </a:spcAft>
              <a:buClr>
                <a:schemeClr val="dk1"/>
              </a:buClr>
              <a:buSzPts val="2400"/>
              <a:buChar char="●"/>
            </a:pPr>
            <a:r>
              <a:rPr lang="en" sz="2400">
                <a:solidFill>
                  <a:srgbClr val="BE00C1"/>
                </a:solidFill>
              </a:rPr>
              <a:t>	</a:t>
            </a:r>
            <a:r>
              <a:rPr lang="en" sz="2400">
                <a:solidFill>
                  <a:schemeClr val="dk1"/>
                </a:solidFill>
              </a:rPr>
              <a:t>Terminals = {0, 1}.</a:t>
            </a:r>
            <a:endParaRPr sz="2400">
              <a:solidFill>
                <a:schemeClr val="dk1"/>
              </a:solidFill>
            </a:endParaRPr>
          </a:p>
          <a:p>
            <a:pPr marL="457200" lvl="0" indent="-381000" algn="l" rtl="0">
              <a:spcBef>
                <a:spcPts val="0"/>
              </a:spcBef>
              <a:spcAft>
                <a:spcPts val="0"/>
              </a:spcAft>
              <a:buClr>
                <a:schemeClr val="dk1"/>
              </a:buClr>
              <a:buSzPts val="2400"/>
              <a:buChar char="●"/>
            </a:pPr>
            <a:r>
              <a:rPr lang="en" sz="2400">
                <a:solidFill>
                  <a:srgbClr val="BE00C1"/>
                </a:solidFill>
              </a:rPr>
              <a:t>	</a:t>
            </a:r>
            <a:r>
              <a:rPr lang="en" sz="2400">
                <a:solidFill>
                  <a:schemeClr val="dk1"/>
                </a:solidFill>
              </a:rPr>
              <a:t>Variables = {S}.</a:t>
            </a:r>
            <a:endParaRPr sz="2400">
              <a:solidFill>
                <a:schemeClr val="dk1"/>
              </a:solidFill>
            </a:endParaRPr>
          </a:p>
          <a:p>
            <a:pPr marL="457200" lvl="0" indent="-381000" algn="l" rtl="0">
              <a:spcBef>
                <a:spcPts val="0"/>
              </a:spcBef>
              <a:spcAft>
                <a:spcPts val="0"/>
              </a:spcAft>
              <a:buClr>
                <a:schemeClr val="dk1"/>
              </a:buClr>
              <a:buSzPts val="2400"/>
              <a:buChar char="●"/>
            </a:pPr>
            <a:r>
              <a:rPr lang="en" sz="2400">
                <a:solidFill>
                  <a:srgbClr val="BE00C1"/>
                </a:solidFill>
              </a:rPr>
              <a:t>	</a:t>
            </a:r>
            <a:r>
              <a:rPr lang="en" sz="2400">
                <a:solidFill>
                  <a:schemeClr val="dk1"/>
                </a:solidFill>
              </a:rPr>
              <a:t>Start symbol = S.</a:t>
            </a:r>
            <a:endParaRPr sz="2400">
              <a:solidFill>
                <a:schemeClr val="dk1"/>
              </a:solidFill>
            </a:endParaRPr>
          </a:p>
          <a:p>
            <a:pPr marL="457200" lvl="0" indent="-381000" algn="l" rtl="0">
              <a:spcBef>
                <a:spcPts val="0"/>
              </a:spcBef>
              <a:spcAft>
                <a:spcPts val="0"/>
              </a:spcAft>
              <a:buClr>
                <a:schemeClr val="dk1"/>
              </a:buClr>
              <a:buSzPts val="2400"/>
              <a:buChar char="●"/>
            </a:pPr>
            <a:r>
              <a:rPr lang="en" sz="2400">
                <a:solidFill>
                  <a:srgbClr val="BE00C1"/>
                </a:solidFill>
              </a:rPr>
              <a:t>	</a:t>
            </a:r>
            <a:r>
              <a:rPr lang="en" sz="2400">
                <a:solidFill>
                  <a:schemeClr val="dk1"/>
                </a:solidFill>
              </a:rPr>
              <a:t>Productions =</a:t>
            </a:r>
            <a:endParaRPr sz="2400">
              <a:solidFill>
                <a:schemeClr val="dk1"/>
              </a:solidFill>
            </a:endParaRPr>
          </a:p>
          <a:p>
            <a:pPr marL="215900" lvl="0" indent="-215900" algn="l" rtl="0">
              <a:spcBef>
                <a:spcPts val="1200"/>
              </a:spcBef>
              <a:spcAft>
                <a:spcPts val="0"/>
              </a:spcAft>
              <a:buClr>
                <a:schemeClr val="dk1"/>
              </a:buClr>
              <a:buSzPts val="1100"/>
              <a:buFont typeface="Arial"/>
              <a:buNone/>
            </a:pPr>
            <a:r>
              <a:rPr lang="en" sz="2100">
                <a:solidFill>
                  <a:schemeClr val="dk1"/>
                </a:solidFill>
              </a:rPr>
              <a:t>S -&gt; 01</a:t>
            </a:r>
            <a:endParaRPr sz="2100">
              <a:solidFill>
                <a:schemeClr val="dk1"/>
              </a:solidFill>
            </a:endParaRPr>
          </a:p>
          <a:p>
            <a:pPr marL="215900" lvl="0" indent="-215900" algn="l" rtl="0">
              <a:spcBef>
                <a:spcPts val="0"/>
              </a:spcBef>
              <a:spcAft>
                <a:spcPts val="0"/>
              </a:spcAft>
              <a:buClr>
                <a:schemeClr val="dk1"/>
              </a:buClr>
              <a:buSzPts val="1100"/>
              <a:buFont typeface="Arial"/>
              <a:buNone/>
            </a:pPr>
            <a:r>
              <a:rPr lang="en" sz="2100">
                <a:solidFill>
                  <a:schemeClr val="dk1"/>
                </a:solidFill>
              </a:rPr>
              <a:t>S -&gt; 0S1</a:t>
            </a:r>
            <a:endParaRPr sz="2100">
              <a:solidFill>
                <a:schemeClr val="dk1"/>
              </a:solidFill>
            </a:endParaRPr>
          </a:p>
          <a:p>
            <a:pPr marL="0" lvl="0" indent="0" algn="l" rtl="0">
              <a:spcBef>
                <a:spcPts val="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33333"/>
              <a:buFont typeface="Arial"/>
              <a:buNone/>
            </a:pPr>
            <a:r>
              <a:rPr lang="en" sz="3300"/>
              <a:t>Derivations</a:t>
            </a:r>
            <a:endParaRPr sz="3300"/>
          </a:p>
          <a:p>
            <a:pPr marL="0" lvl="0" indent="0" algn="l" rtl="0">
              <a:spcBef>
                <a:spcPts val="0"/>
              </a:spcBef>
              <a:spcAft>
                <a:spcPts val="0"/>
              </a:spcAft>
              <a:buNone/>
            </a:pPr>
            <a:endParaRPr/>
          </a:p>
        </p:txBody>
      </p:sp>
      <p:sp>
        <p:nvSpPr>
          <p:cNvPr id="163" name="Google Shape;163;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69570" algn="l" rtl="0">
              <a:spcBef>
                <a:spcPts val="1200"/>
              </a:spcBef>
              <a:spcAft>
                <a:spcPts val="0"/>
              </a:spcAft>
              <a:buClr>
                <a:schemeClr val="dk1"/>
              </a:buClr>
              <a:buSzPct val="100000"/>
              <a:buChar char="●"/>
            </a:pPr>
            <a:r>
              <a:rPr lang="en" sz="2400">
                <a:solidFill>
                  <a:srgbClr val="BE00C1"/>
                </a:solidFill>
              </a:rPr>
              <a:t>	</a:t>
            </a:r>
            <a:r>
              <a:rPr lang="en" sz="2400">
                <a:solidFill>
                  <a:schemeClr val="dk1"/>
                </a:solidFill>
              </a:rPr>
              <a:t>We </a:t>
            </a:r>
            <a:r>
              <a:rPr lang="en" sz="2400">
                <a:solidFill>
                  <a:srgbClr val="FB0054"/>
                </a:solidFill>
              </a:rPr>
              <a:t>derive</a:t>
            </a:r>
            <a:r>
              <a:rPr lang="en" sz="2400">
                <a:solidFill>
                  <a:schemeClr val="dk1"/>
                </a:solidFill>
              </a:rPr>
              <a:t>  strings in the language of a CFG by starting with the start symbol, and repeatedly replacing some variable A by the right side of one of its productions.</a:t>
            </a:r>
            <a:endParaRPr sz="2400">
              <a:solidFill>
                <a:schemeClr val="dk1"/>
              </a:solidFill>
            </a:endParaRPr>
          </a:p>
          <a:p>
            <a:pPr marL="914400" lvl="1" indent="-351948" algn="l" rtl="0">
              <a:spcBef>
                <a:spcPts val="0"/>
              </a:spcBef>
              <a:spcAft>
                <a:spcPts val="0"/>
              </a:spcAft>
              <a:buClr>
                <a:schemeClr val="dk1"/>
              </a:buClr>
              <a:buSzPct val="100000"/>
              <a:buChar char="●"/>
            </a:pPr>
            <a:r>
              <a:rPr lang="en" sz="2100">
                <a:solidFill>
                  <a:srgbClr val="BE00C1"/>
                </a:solidFill>
              </a:rPr>
              <a:t>	</a:t>
            </a:r>
            <a:r>
              <a:rPr lang="en" sz="2100">
                <a:solidFill>
                  <a:schemeClr val="dk1"/>
                </a:solidFill>
              </a:rPr>
              <a:t>That is, the “productions for A” are those that have A on the left side of the -&gt;.</a:t>
            </a:r>
            <a:endParaRPr sz="2100">
              <a:solidFill>
                <a:schemeClr val="dk1"/>
              </a:solidFill>
            </a:endParaRPr>
          </a:p>
          <a:p>
            <a:pPr marL="914400" lvl="1" indent="-369569" algn="l" rtl="0">
              <a:spcBef>
                <a:spcPts val="0"/>
              </a:spcBef>
              <a:spcAft>
                <a:spcPts val="0"/>
              </a:spcAft>
              <a:buClr>
                <a:schemeClr val="dk1"/>
              </a:buClr>
              <a:buSzPct val="100000"/>
              <a:buChar char="●"/>
            </a:pPr>
            <a:r>
              <a:rPr lang="en" sz="2400">
                <a:solidFill>
                  <a:srgbClr val="BE00C1"/>
                </a:solidFill>
              </a:rPr>
              <a:t>	</a:t>
            </a:r>
            <a:r>
              <a:rPr lang="en" sz="2400">
                <a:solidFill>
                  <a:schemeClr val="dk1"/>
                </a:solidFill>
              </a:rPr>
              <a:t>We say αAβ =&gt; αγβ if A -&gt; γ is a production.</a:t>
            </a:r>
            <a:endParaRPr sz="2400">
              <a:solidFill>
                <a:schemeClr val="dk1"/>
              </a:solidFill>
            </a:endParaRPr>
          </a:p>
          <a:p>
            <a:pPr marL="914400" lvl="1" indent="-369569" algn="l" rtl="0">
              <a:spcBef>
                <a:spcPts val="0"/>
              </a:spcBef>
              <a:spcAft>
                <a:spcPts val="0"/>
              </a:spcAft>
              <a:buClr>
                <a:schemeClr val="dk1"/>
              </a:buClr>
              <a:buSzPct val="100000"/>
              <a:buChar char="●"/>
            </a:pPr>
            <a:r>
              <a:rPr lang="en" sz="2400">
                <a:solidFill>
                  <a:srgbClr val="BE00C1"/>
                </a:solidFill>
              </a:rPr>
              <a:t>	</a:t>
            </a:r>
            <a:r>
              <a:rPr lang="en" sz="2400">
                <a:solidFill>
                  <a:srgbClr val="30C627"/>
                </a:solidFill>
              </a:rPr>
              <a:t>Example</a:t>
            </a:r>
            <a:r>
              <a:rPr lang="en" sz="2400">
                <a:solidFill>
                  <a:schemeClr val="dk1"/>
                </a:solidFill>
              </a:rPr>
              <a:t>: S -&gt; 01; S -&gt; 0S1.</a:t>
            </a:r>
            <a:endParaRPr sz="2400">
              <a:solidFill>
                <a:schemeClr val="dk1"/>
              </a:solidFill>
            </a:endParaRPr>
          </a:p>
          <a:p>
            <a:pPr marL="914400" lvl="1" indent="-369569" algn="l" rtl="0">
              <a:spcBef>
                <a:spcPts val="0"/>
              </a:spcBef>
              <a:spcAft>
                <a:spcPts val="0"/>
              </a:spcAft>
              <a:buClr>
                <a:schemeClr val="dk1"/>
              </a:buClr>
              <a:buSzPct val="100000"/>
              <a:buChar char="●"/>
            </a:pPr>
            <a:r>
              <a:rPr lang="en" sz="2400">
                <a:solidFill>
                  <a:srgbClr val="BE00C1"/>
                </a:solidFill>
              </a:rPr>
              <a:t>	</a:t>
            </a:r>
            <a:r>
              <a:rPr lang="en" sz="2400">
                <a:solidFill>
                  <a:schemeClr val="dk1"/>
                </a:solidFill>
              </a:rPr>
              <a:t>S =&gt; 0S1 =&gt; 00S11 =&gt; 000111.</a:t>
            </a:r>
            <a:endParaRPr sz="2400">
              <a:solidFill>
                <a:schemeClr val="dk1"/>
              </a:solidFill>
            </a:endParaRPr>
          </a:p>
          <a:p>
            <a:pPr marL="914400" lvl="1" indent="-351948" algn="l" rtl="0">
              <a:spcBef>
                <a:spcPts val="0"/>
              </a:spcBef>
              <a:spcAft>
                <a:spcPts val="0"/>
              </a:spcAft>
              <a:buClr>
                <a:schemeClr val="dk1"/>
              </a:buClr>
              <a:buSzPct val="100000"/>
              <a:buChar char="●"/>
            </a:pPr>
            <a:endParaRPr sz="2100">
              <a:solidFill>
                <a:schemeClr val="dk1"/>
              </a:solidFill>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33333"/>
              <a:buFont typeface="Arial"/>
              <a:buNone/>
            </a:pPr>
            <a:r>
              <a:rPr lang="en" sz="3300"/>
              <a:t>Iterated Derivation</a:t>
            </a:r>
            <a:endParaRPr sz="3300"/>
          </a:p>
          <a:p>
            <a:pPr marL="0" lvl="0" indent="0" algn="l" rtl="0">
              <a:spcBef>
                <a:spcPts val="0"/>
              </a:spcBef>
              <a:spcAft>
                <a:spcPts val="0"/>
              </a:spcAft>
              <a:buNone/>
            </a:pPr>
            <a:endParaRPr/>
          </a:p>
        </p:txBody>
      </p:sp>
      <p:sp>
        <p:nvSpPr>
          <p:cNvPr id="169" name="Google Shape;169;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81000" algn="l" rtl="0">
              <a:spcBef>
                <a:spcPts val="1200"/>
              </a:spcBef>
              <a:spcAft>
                <a:spcPts val="0"/>
              </a:spcAft>
              <a:buClr>
                <a:schemeClr val="dk1"/>
              </a:buClr>
              <a:buSzPts val="2400"/>
              <a:buChar char="●"/>
            </a:pPr>
            <a:r>
              <a:rPr lang="en" sz="2400">
                <a:solidFill>
                  <a:srgbClr val="BE00C1"/>
                </a:solidFill>
              </a:rPr>
              <a:t>	</a:t>
            </a:r>
            <a:r>
              <a:rPr lang="en" sz="2400">
                <a:solidFill>
                  <a:schemeClr val="dk1"/>
                </a:solidFill>
              </a:rPr>
              <a:t>=&gt;* means “zero or more derivation steps.”</a:t>
            </a:r>
            <a:endParaRPr sz="2400">
              <a:solidFill>
                <a:schemeClr val="dk1"/>
              </a:solidFill>
            </a:endParaRPr>
          </a:p>
          <a:p>
            <a:pPr marL="457200" lvl="0" indent="-381000" algn="l" rtl="0">
              <a:spcBef>
                <a:spcPts val="0"/>
              </a:spcBef>
              <a:spcAft>
                <a:spcPts val="0"/>
              </a:spcAft>
              <a:buClr>
                <a:schemeClr val="dk1"/>
              </a:buClr>
              <a:buSzPts val="2400"/>
              <a:buChar char="●"/>
            </a:pPr>
            <a:r>
              <a:rPr lang="en" sz="2400">
                <a:solidFill>
                  <a:srgbClr val="BE00C1"/>
                </a:solidFill>
              </a:rPr>
              <a:t>	</a:t>
            </a:r>
            <a:r>
              <a:rPr lang="en" sz="2400">
                <a:solidFill>
                  <a:srgbClr val="2749FF"/>
                </a:solidFill>
              </a:rPr>
              <a:t>Basis</a:t>
            </a:r>
            <a:r>
              <a:rPr lang="en" sz="2400">
                <a:solidFill>
                  <a:schemeClr val="dk1"/>
                </a:solidFill>
              </a:rPr>
              <a:t>: α =&gt;* α for any string α.</a:t>
            </a:r>
            <a:endParaRPr sz="2400">
              <a:solidFill>
                <a:schemeClr val="dk1"/>
              </a:solidFill>
            </a:endParaRPr>
          </a:p>
          <a:p>
            <a:pPr marL="457200" lvl="0" indent="-381000" algn="l" rtl="0">
              <a:spcBef>
                <a:spcPts val="0"/>
              </a:spcBef>
              <a:spcAft>
                <a:spcPts val="0"/>
              </a:spcAft>
              <a:buClr>
                <a:schemeClr val="dk1"/>
              </a:buClr>
              <a:buSzPts val="2400"/>
              <a:buChar char="●"/>
            </a:pPr>
            <a:r>
              <a:rPr lang="en" sz="2400">
                <a:solidFill>
                  <a:srgbClr val="BE00C1"/>
                </a:solidFill>
              </a:rPr>
              <a:t>	</a:t>
            </a:r>
            <a:r>
              <a:rPr lang="en" sz="2400">
                <a:solidFill>
                  <a:srgbClr val="2749FF"/>
                </a:solidFill>
              </a:rPr>
              <a:t>Induction</a:t>
            </a:r>
            <a:r>
              <a:rPr lang="en" sz="2400">
                <a:solidFill>
                  <a:schemeClr val="dk1"/>
                </a:solidFill>
              </a:rPr>
              <a:t>: if α =&gt;* β and β =&gt; γ, then α =&gt;* γ.</a:t>
            </a:r>
            <a:endParaRPr sz="2400">
              <a:solidFill>
                <a:schemeClr val="dk1"/>
              </a:solidFill>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33333"/>
              <a:buFont typeface="Arial"/>
              <a:buNone/>
            </a:pPr>
            <a:r>
              <a:rPr lang="en" sz="3300">
                <a:solidFill>
                  <a:srgbClr val="30C627"/>
                </a:solidFill>
              </a:rPr>
              <a:t>Example</a:t>
            </a:r>
            <a:r>
              <a:rPr lang="en" sz="3300"/>
              <a:t>: Iterated Derivation</a:t>
            </a:r>
            <a:endParaRPr sz="3300"/>
          </a:p>
          <a:p>
            <a:pPr marL="0" lvl="0" indent="0" algn="l" rtl="0">
              <a:spcBef>
                <a:spcPts val="0"/>
              </a:spcBef>
              <a:spcAft>
                <a:spcPts val="0"/>
              </a:spcAft>
              <a:buNone/>
            </a:pPr>
            <a:endParaRPr/>
          </a:p>
        </p:txBody>
      </p:sp>
      <p:sp>
        <p:nvSpPr>
          <p:cNvPr id="175" name="Google Shape;175;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81000" algn="l" rtl="0">
              <a:spcBef>
                <a:spcPts val="1200"/>
              </a:spcBef>
              <a:spcAft>
                <a:spcPts val="0"/>
              </a:spcAft>
              <a:buClr>
                <a:schemeClr val="dk1"/>
              </a:buClr>
              <a:buSzPts val="2400"/>
              <a:buChar char="●"/>
            </a:pPr>
            <a:r>
              <a:rPr lang="en" sz="2400">
                <a:solidFill>
                  <a:srgbClr val="BE00C1"/>
                </a:solidFill>
              </a:rPr>
              <a:t>	</a:t>
            </a:r>
            <a:r>
              <a:rPr lang="en" sz="2400">
                <a:solidFill>
                  <a:schemeClr val="dk1"/>
                </a:solidFill>
              </a:rPr>
              <a:t>S -&gt; 01; S -&gt; 0S1.</a:t>
            </a:r>
            <a:endParaRPr sz="2400">
              <a:solidFill>
                <a:schemeClr val="dk1"/>
              </a:solidFill>
            </a:endParaRPr>
          </a:p>
          <a:p>
            <a:pPr marL="457200" lvl="0" indent="-381000" algn="l" rtl="0">
              <a:spcBef>
                <a:spcPts val="0"/>
              </a:spcBef>
              <a:spcAft>
                <a:spcPts val="0"/>
              </a:spcAft>
              <a:buClr>
                <a:schemeClr val="dk1"/>
              </a:buClr>
              <a:buSzPts val="2400"/>
              <a:buChar char="●"/>
            </a:pPr>
            <a:r>
              <a:rPr lang="en" sz="2400">
                <a:solidFill>
                  <a:srgbClr val="BE00C1"/>
                </a:solidFill>
              </a:rPr>
              <a:t>	</a:t>
            </a:r>
            <a:r>
              <a:rPr lang="en" sz="2400">
                <a:solidFill>
                  <a:schemeClr val="dk1"/>
                </a:solidFill>
              </a:rPr>
              <a:t>S =&gt; 0S1 =&gt; 00S11 =&gt; 000111.</a:t>
            </a:r>
            <a:endParaRPr sz="2400">
              <a:solidFill>
                <a:schemeClr val="dk1"/>
              </a:solidFill>
            </a:endParaRPr>
          </a:p>
          <a:p>
            <a:pPr marL="457200" lvl="0" indent="-381000" algn="l" rtl="0">
              <a:spcBef>
                <a:spcPts val="0"/>
              </a:spcBef>
              <a:spcAft>
                <a:spcPts val="0"/>
              </a:spcAft>
              <a:buClr>
                <a:schemeClr val="dk1"/>
              </a:buClr>
              <a:buSzPts val="2400"/>
              <a:buChar char="●"/>
            </a:pPr>
            <a:r>
              <a:rPr lang="en" sz="2400">
                <a:solidFill>
                  <a:srgbClr val="BE00C1"/>
                </a:solidFill>
              </a:rPr>
              <a:t>	</a:t>
            </a:r>
            <a:r>
              <a:rPr lang="en" sz="2400">
                <a:solidFill>
                  <a:schemeClr val="dk1"/>
                </a:solidFill>
              </a:rPr>
              <a:t>So S =&gt;* S; S =&gt;* 0S1; S =&gt;* 00S11; S =&gt;* 000111.</a:t>
            </a:r>
            <a:endParaRPr sz="2400">
              <a:solidFill>
                <a:schemeClr val="dk1"/>
              </a:solidFill>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2043</Words>
  <Application>Microsoft Office PowerPoint</Application>
  <PresentationFormat>On-screen Show (16:9)</PresentationFormat>
  <Paragraphs>231</Paragraphs>
  <Slides>31</Slides>
  <Notes>31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31</vt:i4>
      </vt:variant>
    </vt:vector>
  </HeadingPairs>
  <TitlesOfParts>
    <vt:vector size="35" baseType="lpstr">
      <vt:lpstr>Arial</vt:lpstr>
      <vt:lpstr>Calibri</vt:lpstr>
      <vt:lpstr>Simple Light</vt:lpstr>
      <vt:lpstr>Office Theme</vt:lpstr>
      <vt:lpstr>Context-Free Grammars </vt:lpstr>
      <vt:lpstr>PowerPoint Presentation</vt:lpstr>
      <vt:lpstr>PowerPoint Presentation</vt:lpstr>
      <vt:lpstr>Productions </vt:lpstr>
      <vt:lpstr>PowerPoint Presentation</vt:lpstr>
      <vt:lpstr>Example: Formal CFG </vt:lpstr>
      <vt:lpstr>Derivations </vt:lpstr>
      <vt:lpstr>Iterated Derivation </vt:lpstr>
      <vt:lpstr>Example: Iterated Derivation </vt:lpstr>
      <vt:lpstr>Sentential Forms </vt:lpstr>
      <vt:lpstr>Language of a Grammar </vt:lpstr>
      <vt:lpstr>Leftmost and Rightmost Derivations </vt:lpstr>
      <vt:lpstr>Leftmost Derivations </vt:lpstr>
      <vt:lpstr>Example: Rightmost Derivations </vt:lpstr>
      <vt:lpstr>Grammar</vt:lpstr>
      <vt:lpstr>Grammar Problems</vt:lpstr>
      <vt:lpstr>PowerPoint Presentation</vt:lpstr>
      <vt:lpstr>PowerPoint Presentation</vt:lpstr>
      <vt:lpstr>PowerPoint Presentation</vt:lpstr>
      <vt:lpstr>PowerPoint Presentation</vt:lpstr>
      <vt:lpstr>Regular Grammars</vt:lpstr>
      <vt:lpstr>What is a regular grammar</vt:lpstr>
      <vt:lpstr>Example</vt:lpstr>
      <vt:lpstr>The Right Regular Grammars are producing the Regular Languages</vt:lpstr>
      <vt:lpstr>1. Right Reg Grammar → NFAε</vt:lpstr>
      <vt:lpstr>2. NFAε → Right Regular Grammar  </vt:lpstr>
      <vt:lpstr>Examples</vt:lpstr>
      <vt:lpstr>Examples</vt:lpstr>
      <vt:lpstr>Left Regular Grammars</vt:lpstr>
      <vt:lpstr>Example</vt:lpstr>
      <vt:lpstr>Example (continue)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Sanjivani Adsul</cp:lastModifiedBy>
  <cp:revision>2</cp:revision>
  <dcterms:modified xsi:type="dcterms:W3CDTF">2024-08-28T05:20:12Z</dcterms:modified>
</cp:coreProperties>
</file>