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56" r:id="rId26"/>
    <p:sldId id="282" r:id="rId27"/>
    <p:sldId id="283" r:id="rId28"/>
    <p:sldId id="284" r:id="rId29"/>
    <p:sldId id="298" r:id="rId30"/>
    <p:sldId id="299" r:id="rId31"/>
    <p:sldId id="297" r:id="rId32"/>
    <p:sldId id="295" r:id="rId33"/>
    <p:sldId id="296" r:id="rId34"/>
    <p:sldId id="300" r:id="rId35"/>
    <p:sldId id="301" r:id="rId36"/>
    <p:sldId id="302" r:id="rId37"/>
    <p:sldId id="303" r:id="rId38"/>
    <p:sldId id="304" r:id="rId39"/>
    <p:sldId id="305" r:id="rId40"/>
    <p:sldId id="332"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6874-B099-D54C-8A61-7ED813CEB7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1659AC-5020-8DCB-48C3-1C1191ECF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AD19E9-D91A-DA7C-B19F-24C8E716D0FB}"/>
              </a:ext>
            </a:extLst>
          </p:cNvPr>
          <p:cNvSpPr>
            <a:spLocks noGrp="1"/>
          </p:cNvSpPr>
          <p:nvPr>
            <p:ph type="dt" sz="half" idx="10"/>
          </p:nvPr>
        </p:nvSpPr>
        <p:spPr/>
        <p:txBody>
          <a:bodyPr/>
          <a:lstStyle/>
          <a:p>
            <a:fld id="{5CD3E42D-9F36-4B67-9C09-D62F1604661D}" type="datetimeFigureOut">
              <a:rPr lang="en-IN" smtClean="0"/>
              <a:t>07-09-2023</a:t>
            </a:fld>
            <a:endParaRPr lang="en-IN"/>
          </a:p>
        </p:txBody>
      </p:sp>
      <p:sp>
        <p:nvSpPr>
          <p:cNvPr id="5" name="Footer Placeholder 4">
            <a:extLst>
              <a:ext uri="{FF2B5EF4-FFF2-40B4-BE49-F238E27FC236}">
                <a16:creationId xmlns:a16="http://schemas.microsoft.com/office/drawing/2014/main" id="{038C029F-46CC-79AE-094E-86E750AC2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A840A-343B-6A56-3F00-F216460E8A24}"/>
              </a:ext>
            </a:extLst>
          </p:cNvPr>
          <p:cNvSpPr>
            <a:spLocks noGrp="1"/>
          </p:cNvSpPr>
          <p:nvPr>
            <p:ph type="sldNum" sz="quarter" idx="12"/>
          </p:nvPr>
        </p:nvSpPr>
        <p:spPr/>
        <p:txBody>
          <a:bodyPr/>
          <a:lstStyle/>
          <a:p>
            <a:fld id="{4FCE6A3C-9EA7-4341-82E1-579EF9B30AB9}" type="slidenum">
              <a:rPr lang="en-IN" smtClean="0"/>
              <a:t>‹#›</a:t>
            </a:fld>
            <a:endParaRPr lang="en-IN"/>
          </a:p>
        </p:txBody>
      </p:sp>
    </p:spTree>
    <p:extLst>
      <p:ext uri="{BB962C8B-B14F-4D97-AF65-F5344CB8AC3E}">
        <p14:creationId xmlns:p14="http://schemas.microsoft.com/office/powerpoint/2010/main" val="375900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A06D-38E8-E6DA-20FB-D7FE228514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0458E5-0F32-68FF-FE2F-D065F0FDD0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2542A-B80D-0464-8FEA-F33FD607658F}"/>
              </a:ext>
            </a:extLst>
          </p:cNvPr>
          <p:cNvSpPr>
            <a:spLocks noGrp="1"/>
          </p:cNvSpPr>
          <p:nvPr>
            <p:ph type="dt" sz="half" idx="10"/>
          </p:nvPr>
        </p:nvSpPr>
        <p:spPr/>
        <p:txBody>
          <a:bodyPr/>
          <a:lstStyle/>
          <a:p>
            <a:fld id="{5CD3E42D-9F36-4B67-9C09-D62F1604661D}" type="datetimeFigureOut">
              <a:rPr lang="en-IN" smtClean="0"/>
              <a:t>07-09-2023</a:t>
            </a:fld>
            <a:endParaRPr lang="en-IN"/>
          </a:p>
        </p:txBody>
      </p:sp>
      <p:sp>
        <p:nvSpPr>
          <p:cNvPr id="5" name="Footer Placeholder 4">
            <a:extLst>
              <a:ext uri="{FF2B5EF4-FFF2-40B4-BE49-F238E27FC236}">
                <a16:creationId xmlns:a16="http://schemas.microsoft.com/office/drawing/2014/main" id="{61BB8ABA-B160-DE5D-2FEF-76F1B25FF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74F0B1-7130-4E1E-B9F5-FDC71C82AC09}"/>
              </a:ext>
            </a:extLst>
          </p:cNvPr>
          <p:cNvSpPr>
            <a:spLocks noGrp="1"/>
          </p:cNvSpPr>
          <p:nvPr>
            <p:ph type="sldNum" sz="quarter" idx="12"/>
          </p:nvPr>
        </p:nvSpPr>
        <p:spPr/>
        <p:txBody>
          <a:bodyPr/>
          <a:lstStyle/>
          <a:p>
            <a:fld id="{4FCE6A3C-9EA7-4341-82E1-579EF9B30AB9}" type="slidenum">
              <a:rPr lang="en-IN" smtClean="0"/>
              <a:t>‹#›</a:t>
            </a:fld>
            <a:endParaRPr lang="en-IN"/>
          </a:p>
        </p:txBody>
      </p:sp>
    </p:spTree>
    <p:extLst>
      <p:ext uri="{BB962C8B-B14F-4D97-AF65-F5344CB8AC3E}">
        <p14:creationId xmlns:p14="http://schemas.microsoft.com/office/powerpoint/2010/main" val="2838886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A00EA5-420A-63AE-0CC5-FF35F02DF0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5D54AD-3068-8948-A5FB-68E57291BF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FE3E2-B2F2-1682-7C9B-31E908441A7F}"/>
              </a:ext>
            </a:extLst>
          </p:cNvPr>
          <p:cNvSpPr>
            <a:spLocks noGrp="1"/>
          </p:cNvSpPr>
          <p:nvPr>
            <p:ph type="dt" sz="half" idx="10"/>
          </p:nvPr>
        </p:nvSpPr>
        <p:spPr/>
        <p:txBody>
          <a:bodyPr/>
          <a:lstStyle/>
          <a:p>
            <a:fld id="{5CD3E42D-9F36-4B67-9C09-D62F1604661D}" type="datetimeFigureOut">
              <a:rPr lang="en-IN" smtClean="0"/>
              <a:t>07-09-2023</a:t>
            </a:fld>
            <a:endParaRPr lang="en-IN"/>
          </a:p>
        </p:txBody>
      </p:sp>
      <p:sp>
        <p:nvSpPr>
          <p:cNvPr id="5" name="Footer Placeholder 4">
            <a:extLst>
              <a:ext uri="{FF2B5EF4-FFF2-40B4-BE49-F238E27FC236}">
                <a16:creationId xmlns:a16="http://schemas.microsoft.com/office/drawing/2014/main" id="{E881B1F4-A195-7E4D-80FF-094F2BD95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941014-F880-9DF4-B605-51021D3A58E9}"/>
              </a:ext>
            </a:extLst>
          </p:cNvPr>
          <p:cNvSpPr>
            <a:spLocks noGrp="1"/>
          </p:cNvSpPr>
          <p:nvPr>
            <p:ph type="sldNum" sz="quarter" idx="12"/>
          </p:nvPr>
        </p:nvSpPr>
        <p:spPr/>
        <p:txBody>
          <a:bodyPr/>
          <a:lstStyle/>
          <a:p>
            <a:fld id="{4FCE6A3C-9EA7-4341-82E1-579EF9B30AB9}" type="slidenum">
              <a:rPr lang="en-IN" smtClean="0"/>
              <a:t>‹#›</a:t>
            </a:fld>
            <a:endParaRPr lang="en-IN"/>
          </a:p>
        </p:txBody>
      </p:sp>
    </p:spTree>
    <p:extLst>
      <p:ext uri="{BB962C8B-B14F-4D97-AF65-F5344CB8AC3E}">
        <p14:creationId xmlns:p14="http://schemas.microsoft.com/office/powerpoint/2010/main" val="240777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0468-D08B-C4DC-700C-CEFAC60ACA52}"/>
              </a:ext>
            </a:extLst>
          </p:cNvPr>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8FD48A-4453-2D26-9B42-0D0333C81236}"/>
              </a:ext>
            </a:extLst>
          </p:cNvPr>
          <p:cNvSpPr>
            <a:spLocks noGrp="1"/>
          </p:cNvSpPr>
          <p:nvPr>
            <p:ph type="dt" sz="half" idx="10"/>
          </p:nvPr>
        </p:nvSpPr>
        <p:spPr>
          <a:xfrm>
            <a:off x="609600" y="6356351"/>
            <a:ext cx="2844800" cy="365125"/>
          </a:xfrm>
        </p:spPr>
        <p:txBody>
          <a:bodyPr/>
          <a:lstStyle>
            <a:lvl1pPr>
              <a:defRPr/>
            </a:lvl1pPr>
          </a:lstStyle>
          <a:p>
            <a:fld id="{9DB35229-164B-408F-8FC6-D725075D39F8}" type="datetime1">
              <a:rPr lang="zh-CN" altLang="en-US"/>
              <a:pPr/>
              <a:t>2023/9/7</a:t>
            </a:fld>
            <a:endParaRPr lang="en-US" altLang="zh-CN" sz="1800">
              <a:solidFill>
                <a:schemeClr val="tx1"/>
              </a:solidFill>
            </a:endParaRPr>
          </a:p>
        </p:txBody>
      </p:sp>
      <p:sp>
        <p:nvSpPr>
          <p:cNvPr id="4" name="Footer Placeholder 3">
            <a:extLst>
              <a:ext uri="{FF2B5EF4-FFF2-40B4-BE49-F238E27FC236}">
                <a16:creationId xmlns:a16="http://schemas.microsoft.com/office/drawing/2014/main" id="{299342DD-A074-1FA7-5C73-76D8803AB489}"/>
              </a:ext>
            </a:extLst>
          </p:cNvPr>
          <p:cNvSpPr>
            <a:spLocks noGrp="1"/>
          </p:cNvSpPr>
          <p:nvPr>
            <p:ph type="ftr" sz="quarter" idx="11"/>
          </p:nvPr>
        </p:nvSpPr>
        <p:spPr>
          <a:xfrm>
            <a:off x="4165600" y="6356351"/>
            <a:ext cx="3860800" cy="365125"/>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4BD9840-5806-99EA-67B9-654A685D2052}"/>
              </a:ext>
            </a:extLst>
          </p:cNvPr>
          <p:cNvSpPr>
            <a:spLocks noGrp="1"/>
          </p:cNvSpPr>
          <p:nvPr>
            <p:ph type="sldNum" sz="quarter" idx="12"/>
          </p:nvPr>
        </p:nvSpPr>
        <p:spPr>
          <a:xfrm>
            <a:off x="8737600" y="6356351"/>
            <a:ext cx="2844800" cy="365125"/>
          </a:xfrm>
        </p:spPr>
        <p:txBody>
          <a:bodyPr/>
          <a:lstStyle>
            <a:lvl1pPr>
              <a:defRPr/>
            </a:lvl1pPr>
          </a:lstStyle>
          <a:p>
            <a:fld id="{B95C5FFD-D7C3-4A48-AB43-861F93F4C1D8}" type="slidenum">
              <a:rPr lang="en-US" altLang="zh-CN"/>
              <a:pPr/>
              <a:t>‹#›</a:t>
            </a:fld>
            <a:endParaRPr lang="en-US" altLang="zh-CN" sz="1800">
              <a:solidFill>
                <a:schemeClr val="tx1"/>
              </a:solidFill>
            </a:endParaRPr>
          </a:p>
        </p:txBody>
      </p:sp>
    </p:spTree>
    <p:extLst>
      <p:ext uri="{BB962C8B-B14F-4D97-AF65-F5344CB8AC3E}">
        <p14:creationId xmlns:p14="http://schemas.microsoft.com/office/powerpoint/2010/main" val="405268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79CD-1DE0-7D4C-B8E2-F2CDC0B0EF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304973-8CF7-8E42-9ECC-3FE2786C17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4F06B0-CBB6-A09D-D77C-0FAD86112081}"/>
              </a:ext>
            </a:extLst>
          </p:cNvPr>
          <p:cNvSpPr>
            <a:spLocks noGrp="1"/>
          </p:cNvSpPr>
          <p:nvPr>
            <p:ph type="dt" sz="half" idx="10"/>
          </p:nvPr>
        </p:nvSpPr>
        <p:spPr/>
        <p:txBody>
          <a:bodyPr/>
          <a:lstStyle/>
          <a:p>
            <a:fld id="{5CD3E42D-9F36-4B67-9C09-D62F1604661D}" type="datetimeFigureOut">
              <a:rPr lang="en-IN" smtClean="0"/>
              <a:t>07-09-2023</a:t>
            </a:fld>
            <a:endParaRPr lang="en-IN"/>
          </a:p>
        </p:txBody>
      </p:sp>
      <p:sp>
        <p:nvSpPr>
          <p:cNvPr id="5" name="Footer Placeholder 4">
            <a:extLst>
              <a:ext uri="{FF2B5EF4-FFF2-40B4-BE49-F238E27FC236}">
                <a16:creationId xmlns:a16="http://schemas.microsoft.com/office/drawing/2014/main" id="{D9197826-B89C-C967-50BB-183725A056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707A8-57EB-F309-DB6B-4E5F2E71974F}"/>
              </a:ext>
            </a:extLst>
          </p:cNvPr>
          <p:cNvSpPr>
            <a:spLocks noGrp="1"/>
          </p:cNvSpPr>
          <p:nvPr>
            <p:ph type="sldNum" sz="quarter" idx="12"/>
          </p:nvPr>
        </p:nvSpPr>
        <p:spPr/>
        <p:txBody>
          <a:bodyPr/>
          <a:lstStyle/>
          <a:p>
            <a:fld id="{4FCE6A3C-9EA7-4341-82E1-579EF9B30AB9}" type="slidenum">
              <a:rPr lang="en-IN" smtClean="0"/>
              <a:t>‹#›</a:t>
            </a:fld>
            <a:endParaRPr lang="en-IN"/>
          </a:p>
        </p:txBody>
      </p:sp>
    </p:spTree>
    <p:extLst>
      <p:ext uri="{BB962C8B-B14F-4D97-AF65-F5344CB8AC3E}">
        <p14:creationId xmlns:p14="http://schemas.microsoft.com/office/powerpoint/2010/main" val="42027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D3B4-AAFB-CB9E-9714-25F298C457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894663-1E07-357D-B99C-93EF2DB4E0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E8B14-8D07-3B8D-0801-FFEC158B129A}"/>
              </a:ext>
            </a:extLst>
          </p:cNvPr>
          <p:cNvSpPr>
            <a:spLocks noGrp="1"/>
          </p:cNvSpPr>
          <p:nvPr>
            <p:ph type="dt" sz="half" idx="10"/>
          </p:nvPr>
        </p:nvSpPr>
        <p:spPr/>
        <p:txBody>
          <a:bodyPr/>
          <a:lstStyle/>
          <a:p>
            <a:fld id="{5CD3E42D-9F36-4B67-9C09-D62F1604661D}" type="datetimeFigureOut">
              <a:rPr lang="en-IN" smtClean="0"/>
              <a:t>07-09-2023</a:t>
            </a:fld>
            <a:endParaRPr lang="en-IN"/>
          </a:p>
        </p:txBody>
      </p:sp>
      <p:sp>
        <p:nvSpPr>
          <p:cNvPr id="5" name="Footer Placeholder 4">
            <a:extLst>
              <a:ext uri="{FF2B5EF4-FFF2-40B4-BE49-F238E27FC236}">
                <a16:creationId xmlns:a16="http://schemas.microsoft.com/office/drawing/2014/main" id="{5E2B4893-8232-8391-DD8F-CEFE5DDCA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7D393-8218-C06F-0316-E523929F83B3}"/>
              </a:ext>
            </a:extLst>
          </p:cNvPr>
          <p:cNvSpPr>
            <a:spLocks noGrp="1"/>
          </p:cNvSpPr>
          <p:nvPr>
            <p:ph type="sldNum" sz="quarter" idx="12"/>
          </p:nvPr>
        </p:nvSpPr>
        <p:spPr/>
        <p:txBody>
          <a:bodyPr/>
          <a:lstStyle/>
          <a:p>
            <a:fld id="{4FCE6A3C-9EA7-4341-82E1-579EF9B30AB9}" type="slidenum">
              <a:rPr lang="en-IN" smtClean="0"/>
              <a:t>‹#›</a:t>
            </a:fld>
            <a:endParaRPr lang="en-IN"/>
          </a:p>
        </p:txBody>
      </p:sp>
    </p:spTree>
    <p:extLst>
      <p:ext uri="{BB962C8B-B14F-4D97-AF65-F5344CB8AC3E}">
        <p14:creationId xmlns:p14="http://schemas.microsoft.com/office/powerpoint/2010/main" val="71827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BDE0-B509-013F-D2ED-07191EC6B1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D1F36C-827A-99E6-4AE5-97EA0437F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AB6051-9551-5BFB-7F34-0687A4A206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878697-1135-B787-0FD9-706444720799}"/>
              </a:ext>
            </a:extLst>
          </p:cNvPr>
          <p:cNvSpPr>
            <a:spLocks noGrp="1"/>
          </p:cNvSpPr>
          <p:nvPr>
            <p:ph type="dt" sz="half" idx="10"/>
          </p:nvPr>
        </p:nvSpPr>
        <p:spPr/>
        <p:txBody>
          <a:bodyPr/>
          <a:lstStyle/>
          <a:p>
            <a:fld id="{5CD3E42D-9F36-4B67-9C09-D62F1604661D}" type="datetimeFigureOut">
              <a:rPr lang="en-IN" smtClean="0"/>
              <a:t>07-09-2023</a:t>
            </a:fld>
            <a:endParaRPr lang="en-IN"/>
          </a:p>
        </p:txBody>
      </p:sp>
      <p:sp>
        <p:nvSpPr>
          <p:cNvPr id="6" name="Footer Placeholder 5">
            <a:extLst>
              <a:ext uri="{FF2B5EF4-FFF2-40B4-BE49-F238E27FC236}">
                <a16:creationId xmlns:a16="http://schemas.microsoft.com/office/drawing/2014/main" id="{B61FD255-41AA-AA25-76EE-73F6DACC3E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1ADC30-1114-5088-906F-A6FBFC725839}"/>
              </a:ext>
            </a:extLst>
          </p:cNvPr>
          <p:cNvSpPr>
            <a:spLocks noGrp="1"/>
          </p:cNvSpPr>
          <p:nvPr>
            <p:ph type="sldNum" sz="quarter" idx="12"/>
          </p:nvPr>
        </p:nvSpPr>
        <p:spPr/>
        <p:txBody>
          <a:bodyPr/>
          <a:lstStyle/>
          <a:p>
            <a:fld id="{4FCE6A3C-9EA7-4341-82E1-579EF9B30AB9}" type="slidenum">
              <a:rPr lang="en-IN" smtClean="0"/>
              <a:t>‹#›</a:t>
            </a:fld>
            <a:endParaRPr lang="en-IN"/>
          </a:p>
        </p:txBody>
      </p:sp>
    </p:spTree>
    <p:extLst>
      <p:ext uri="{BB962C8B-B14F-4D97-AF65-F5344CB8AC3E}">
        <p14:creationId xmlns:p14="http://schemas.microsoft.com/office/powerpoint/2010/main" val="242477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83C0-89B4-2BF4-285F-1F6DAE0D9A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8FA8B9-2799-8514-91B0-2D6F7A06B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B32284-7177-4DF3-DA21-028FBF827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9F4881-BE91-C06B-CF0D-7646A167D4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EDB6A2-B6D4-8C6F-F488-0412570659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29765C-432E-4172-18E6-BAE8B8C6E9ED}"/>
              </a:ext>
            </a:extLst>
          </p:cNvPr>
          <p:cNvSpPr>
            <a:spLocks noGrp="1"/>
          </p:cNvSpPr>
          <p:nvPr>
            <p:ph type="dt" sz="half" idx="10"/>
          </p:nvPr>
        </p:nvSpPr>
        <p:spPr/>
        <p:txBody>
          <a:bodyPr/>
          <a:lstStyle/>
          <a:p>
            <a:fld id="{5CD3E42D-9F36-4B67-9C09-D62F1604661D}" type="datetimeFigureOut">
              <a:rPr lang="en-IN" smtClean="0"/>
              <a:t>07-09-2023</a:t>
            </a:fld>
            <a:endParaRPr lang="en-IN"/>
          </a:p>
        </p:txBody>
      </p:sp>
      <p:sp>
        <p:nvSpPr>
          <p:cNvPr id="8" name="Footer Placeholder 7">
            <a:extLst>
              <a:ext uri="{FF2B5EF4-FFF2-40B4-BE49-F238E27FC236}">
                <a16:creationId xmlns:a16="http://schemas.microsoft.com/office/drawing/2014/main" id="{5A137547-6BDF-27AB-F250-D46415B490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480219-B80B-1E67-B382-C06FB66BB7C9}"/>
              </a:ext>
            </a:extLst>
          </p:cNvPr>
          <p:cNvSpPr>
            <a:spLocks noGrp="1"/>
          </p:cNvSpPr>
          <p:nvPr>
            <p:ph type="sldNum" sz="quarter" idx="12"/>
          </p:nvPr>
        </p:nvSpPr>
        <p:spPr/>
        <p:txBody>
          <a:bodyPr/>
          <a:lstStyle/>
          <a:p>
            <a:fld id="{4FCE6A3C-9EA7-4341-82E1-579EF9B30AB9}" type="slidenum">
              <a:rPr lang="en-IN" smtClean="0"/>
              <a:t>‹#›</a:t>
            </a:fld>
            <a:endParaRPr lang="en-IN"/>
          </a:p>
        </p:txBody>
      </p:sp>
    </p:spTree>
    <p:extLst>
      <p:ext uri="{BB962C8B-B14F-4D97-AF65-F5344CB8AC3E}">
        <p14:creationId xmlns:p14="http://schemas.microsoft.com/office/powerpoint/2010/main" val="289434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B18A-9301-D668-374B-E276764BD3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BE56FB-4F02-3CC1-7B30-D57F0E2B8820}"/>
              </a:ext>
            </a:extLst>
          </p:cNvPr>
          <p:cNvSpPr>
            <a:spLocks noGrp="1"/>
          </p:cNvSpPr>
          <p:nvPr>
            <p:ph type="dt" sz="half" idx="10"/>
          </p:nvPr>
        </p:nvSpPr>
        <p:spPr/>
        <p:txBody>
          <a:bodyPr/>
          <a:lstStyle/>
          <a:p>
            <a:fld id="{5CD3E42D-9F36-4B67-9C09-D62F1604661D}" type="datetimeFigureOut">
              <a:rPr lang="en-IN" smtClean="0"/>
              <a:t>07-09-2023</a:t>
            </a:fld>
            <a:endParaRPr lang="en-IN"/>
          </a:p>
        </p:txBody>
      </p:sp>
      <p:sp>
        <p:nvSpPr>
          <p:cNvPr id="4" name="Footer Placeholder 3">
            <a:extLst>
              <a:ext uri="{FF2B5EF4-FFF2-40B4-BE49-F238E27FC236}">
                <a16:creationId xmlns:a16="http://schemas.microsoft.com/office/drawing/2014/main" id="{8E8DC1C2-CF12-120F-C9E6-FDA78B9AE4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5084C0-9864-E7C0-F5C8-DAFA07082B02}"/>
              </a:ext>
            </a:extLst>
          </p:cNvPr>
          <p:cNvSpPr>
            <a:spLocks noGrp="1"/>
          </p:cNvSpPr>
          <p:nvPr>
            <p:ph type="sldNum" sz="quarter" idx="12"/>
          </p:nvPr>
        </p:nvSpPr>
        <p:spPr/>
        <p:txBody>
          <a:bodyPr/>
          <a:lstStyle/>
          <a:p>
            <a:fld id="{4FCE6A3C-9EA7-4341-82E1-579EF9B30AB9}" type="slidenum">
              <a:rPr lang="en-IN" smtClean="0"/>
              <a:t>‹#›</a:t>
            </a:fld>
            <a:endParaRPr lang="en-IN"/>
          </a:p>
        </p:txBody>
      </p:sp>
    </p:spTree>
    <p:extLst>
      <p:ext uri="{BB962C8B-B14F-4D97-AF65-F5344CB8AC3E}">
        <p14:creationId xmlns:p14="http://schemas.microsoft.com/office/powerpoint/2010/main" val="269336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41FEB6-4DB6-88BB-C8AC-334DD1984C31}"/>
              </a:ext>
            </a:extLst>
          </p:cNvPr>
          <p:cNvSpPr>
            <a:spLocks noGrp="1"/>
          </p:cNvSpPr>
          <p:nvPr>
            <p:ph type="dt" sz="half" idx="10"/>
          </p:nvPr>
        </p:nvSpPr>
        <p:spPr/>
        <p:txBody>
          <a:bodyPr/>
          <a:lstStyle/>
          <a:p>
            <a:fld id="{5CD3E42D-9F36-4B67-9C09-D62F1604661D}" type="datetimeFigureOut">
              <a:rPr lang="en-IN" smtClean="0"/>
              <a:t>07-09-2023</a:t>
            </a:fld>
            <a:endParaRPr lang="en-IN"/>
          </a:p>
        </p:txBody>
      </p:sp>
      <p:sp>
        <p:nvSpPr>
          <p:cNvPr id="3" name="Footer Placeholder 2">
            <a:extLst>
              <a:ext uri="{FF2B5EF4-FFF2-40B4-BE49-F238E27FC236}">
                <a16:creationId xmlns:a16="http://schemas.microsoft.com/office/drawing/2014/main" id="{AAEB7362-BBF7-0C0D-9F19-0427EA4F7F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AAD67A-EFA3-41F6-E9D7-B1B178F0C006}"/>
              </a:ext>
            </a:extLst>
          </p:cNvPr>
          <p:cNvSpPr>
            <a:spLocks noGrp="1"/>
          </p:cNvSpPr>
          <p:nvPr>
            <p:ph type="sldNum" sz="quarter" idx="12"/>
          </p:nvPr>
        </p:nvSpPr>
        <p:spPr/>
        <p:txBody>
          <a:bodyPr/>
          <a:lstStyle/>
          <a:p>
            <a:fld id="{4FCE6A3C-9EA7-4341-82E1-579EF9B30AB9}" type="slidenum">
              <a:rPr lang="en-IN" smtClean="0"/>
              <a:t>‹#›</a:t>
            </a:fld>
            <a:endParaRPr lang="en-IN"/>
          </a:p>
        </p:txBody>
      </p:sp>
    </p:spTree>
    <p:extLst>
      <p:ext uri="{BB962C8B-B14F-4D97-AF65-F5344CB8AC3E}">
        <p14:creationId xmlns:p14="http://schemas.microsoft.com/office/powerpoint/2010/main" val="209477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9EAC-7AB1-78F5-1E5D-F08D88517B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A5D41E-3223-5B47-7E72-C829ACBC82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854FDD-FBA6-BBA4-1B46-599781513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56248D-0369-B5F5-8BE5-CBAA48C372F2}"/>
              </a:ext>
            </a:extLst>
          </p:cNvPr>
          <p:cNvSpPr>
            <a:spLocks noGrp="1"/>
          </p:cNvSpPr>
          <p:nvPr>
            <p:ph type="dt" sz="half" idx="10"/>
          </p:nvPr>
        </p:nvSpPr>
        <p:spPr/>
        <p:txBody>
          <a:bodyPr/>
          <a:lstStyle/>
          <a:p>
            <a:fld id="{5CD3E42D-9F36-4B67-9C09-D62F1604661D}" type="datetimeFigureOut">
              <a:rPr lang="en-IN" smtClean="0"/>
              <a:t>07-09-2023</a:t>
            </a:fld>
            <a:endParaRPr lang="en-IN"/>
          </a:p>
        </p:txBody>
      </p:sp>
      <p:sp>
        <p:nvSpPr>
          <p:cNvPr id="6" name="Footer Placeholder 5">
            <a:extLst>
              <a:ext uri="{FF2B5EF4-FFF2-40B4-BE49-F238E27FC236}">
                <a16:creationId xmlns:a16="http://schemas.microsoft.com/office/drawing/2014/main" id="{2997C280-F281-2FBC-BB1D-6918CF132D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84F525-5A9A-0029-E377-E4322547B1B2}"/>
              </a:ext>
            </a:extLst>
          </p:cNvPr>
          <p:cNvSpPr>
            <a:spLocks noGrp="1"/>
          </p:cNvSpPr>
          <p:nvPr>
            <p:ph type="sldNum" sz="quarter" idx="12"/>
          </p:nvPr>
        </p:nvSpPr>
        <p:spPr/>
        <p:txBody>
          <a:bodyPr/>
          <a:lstStyle/>
          <a:p>
            <a:fld id="{4FCE6A3C-9EA7-4341-82E1-579EF9B30AB9}" type="slidenum">
              <a:rPr lang="en-IN" smtClean="0"/>
              <a:t>‹#›</a:t>
            </a:fld>
            <a:endParaRPr lang="en-IN"/>
          </a:p>
        </p:txBody>
      </p:sp>
    </p:spTree>
    <p:extLst>
      <p:ext uri="{BB962C8B-B14F-4D97-AF65-F5344CB8AC3E}">
        <p14:creationId xmlns:p14="http://schemas.microsoft.com/office/powerpoint/2010/main" val="186113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674D-EF69-8FB9-5E70-BF3CD9BA2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E48FAA-C88E-B1FC-383E-1B755C84BF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E793CA-2331-8905-ABFB-A2E5AC944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FE84B7-43CA-0A81-2D84-736497EC345A}"/>
              </a:ext>
            </a:extLst>
          </p:cNvPr>
          <p:cNvSpPr>
            <a:spLocks noGrp="1"/>
          </p:cNvSpPr>
          <p:nvPr>
            <p:ph type="dt" sz="half" idx="10"/>
          </p:nvPr>
        </p:nvSpPr>
        <p:spPr/>
        <p:txBody>
          <a:bodyPr/>
          <a:lstStyle/>
          <a:p>
            <a:fld id="{5CD3E42D-9F36-4B67-9C09-D62F1604661D}" type="datetimeFigureOut">
              <a:rPr lang="en-IN" smtClean="0"/>
              <a:t>07-09-2023</a:t>
            </a:fld>
            <a:endParaRPr lang="en-IN"/>
          </a:p>
        </p:txBody>
      </p:sp>
      <p:sp>
        <p:nvSpPr>
          <p:cNvPr id="6" name="Footer Placeholder 5">
            <a:extLst>
              <a:ext uri="{FF2B5EF4-FFF2-40B4-BE49-F238E27FC236}">
                <a16:creationId xmlns:a16="http://schemas.microsoft.com/office/drawing/2014/main" id="{DAE2342A-E396-B924-DDB3-56D62D7BD5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091E92-17EE-B55D-4D57-48022F4CCBF6}"/>
              </a:ext>
            </a:extLst>
          </p:cNvPr>
          <p:cNvSpPr>
            <a:spLocks noGrp="1"/>
          </p:cNvSpPr>
          <p:nvPr>
            <p:ph type="sldNum" sz="quarter" idx="12"/>
          </p:nvPr>
        </p:nvSpPr>
        <p:spPr/>
        <p:txBody>
          <a:bodyPr/>
          <a:lstStyle/>
          <a:p>
            <a:fld id="{4FCE6A3C-9EA7-4341-82E1-579EF9B30AB9}" type="slidenum">
              <a:rPr lang="en-IN" smtClean="0"/>
              <a:t>‹#›</a:t>
            </a:fld>
            <a:endParaRPr lang="en-IN"/>
          </a:p>
        </p:txBody>
      </p:sp>
    </p:spTree>
    <p:extLst>
      <p:ext uri="{BB962C8B-B14F-4D97-AF65-F5344CB8AC3E}">
        <p14:creationId xmlns:p14="http://schemas.microsoft.com/office/powerpoint/2010/main" val="2826798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1A5BF3-D017-7F90-BE94-29D4A0E347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53A5E6-3440-7188-8A51-C3BAC58E7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BB1F8-7DA5-FDFE-2301-C9D838DE27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3E42D-9F36-4B67-9C09-D62F1604661D}" type="datetimeFigureOut">
              <a:rPr lang="en-IN" smtClean="0"/>
              <a:t>07-09-2023</a:t>
            </a:fld>
            <a:endParaRPr lang="en-IN"/>
          </a:p>
        </p:txBody>
      </p:sp>
      <p:sp>
        <p:nvSpPr>
          <p:cNvPr id="5" name="Footer Placeholder 4">
            <a:extLst>
              <a:ext uri="{FF2B5EF4-FFF2-40B4-BE49-F238E27FC236}">
                <a16:creationId xmlns:a16="http://schemas.microsoft.com/office/drawing/2014/main" id="{E004B7BE-32C0-1E26-6F7A-7628082077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D842FC-4619-443A-E806-8CE184FCF8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E6A3C-9EA7-4341-82E1-579EF9B30AB9}" type="slidenum">
              <a:rPr lang="en-IN" smtClean="0"/>
              <a:t>‹#›</a:t>
            </a:fld>
            <a:endParaRPr lang="en-IN"/>
          </a:p>
        </p:txBody>
      </p:sp>
    </p:spTree>
    <p:extLst>
      <p:ext uri="{BB962C8B-B14F-4D97-AF65-F5344CB8AC3E}">
        <p14:creationId xmlns:p14="http://schemas.microsoft.com/office/powerpoint/2010/main" val="3570902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E806-4AB7-7965-B5CA-923460CA9CB7}"/>
              </a:ext>
            </a:extLst>
          </p:cNvPr>
          <p:cNvSpPr>
            <a:spLocks noGrp="1"/>
          </p:cNvSpPr>
          <p:nvPr>
            <p:ph type="title"/>
          </p:nvPr>
        </p:nvSpPr>
        <p:spPr/>
        <p:txBody>
          <a:bodyPr/>
          <a:lstStyle/>
          <a:p>
            <a:r>
              <a:rPr lang="en-IN" dirty="0"/>
              <a:t>Unit 3: Data Visualization </a:t>
            </a:r>
          </a:p>
        </p:txBody>
      </p:sp>
      <p:sp>
        <p:nvSpPr>
          <p:cNvPr id="3" name="Content Placeholder 2">
            <a:extLst>
              <a:ext uri="{FF2B5EF4-FFF2-40B4-BE49-F238E27FC236}">
                <a16:creationId xmlns:a16="http://schemas.microsoft.com/office/drawing/2014/main" id="{D8F72A81-C37F-879A-C1E3-7D77E96E178F}"/>
              </a:ext>
            </a:extLst>
          </p:cNvPr>
          <p:cNvSpPr>
            <a:spLocks noGrp="1"/>
          </p:cNvSpPr>
          <p:nvPr>
            <p:ph idx="1"/>
          </p:nvPr>
        </p:nvSpPr>
        <p:spPr/>
        <p:txBody>
          <a:bodyPr/>
          <a:lstStyle/>
          <a:p>
            <a:r>
              <a:rPr lang="en-IN" sz="1800" b="0" i="0" u="none" strike="noStrike" baseline="0" dirty="0">
                <a:solidFill>
                  <a:srgbClr val="000000"/>
                </a:solidFill>
                <a:latin typeface="Times New Roman" panose="02020603050405020304" pitchFamily="18" charset="0"/>
              </a:rPr>
              <a:t>Visualization Design Principles,</a:t>
            </a:r>
          </a:p>
          <a:p>
            <a:r>
              <a:rPr lang="en-IN" sz="1800" b="0" i="0" u="none" strike="noStrike" baseline="0" dirty="0">
                <a:solidFill>
                  <a:srgbClr val="000000"/>
                </a:solidFill>
                <a:latin typeface="Times New Roman" panose="02020603050405020304" pitchFamily="18" charset="0"/>
              </a:rPr>
              <a:t> Tables, </a:t>
            </a:r>
          </a:p>
          <a:p>
            <a:r>
              <a:rPr lang="en-IN" sz="1800" b="0" i="0" u="none" strike="noStrike" baseline="0" dirty="0">
                <a:solidFill>
                  <a:srgbClr val="000000"/>
                </a:solidFill>
                <a:latin typeface="Times New Roman" panose="02020603050405020304" pitchFamily="18" charset="0"/>
              </a:rPr>
              <a:t>Univariate Data Visualization, Multivariate Data Visualization, </a:t>
            </a:r>
          </a:p>
          <a:p>
            <a:r>
              <a:rPr lang="en-IN" sz="1800" b="0" i="0" u="none" strike="noStrike" baseline="0" dirty="0">
                <a:solidFill>
                  <a:srgbClr val="000000"/>
                </a:solidFill>
                <a:latin typeface="Times New Roman" panose="02020603050405020304" pitchFamily="18" charset="0"/>
              </a:rPr>
              <a:t>Visualizing Groups, Dynamic Techniques General Matplotlib Tips, </a:t>
            </a:r>
          </a:p>
          <a:p>
            <a:r>
              <a:rPr lang="en-IN" sz="1800" b="0" i="0" u="none" strike="noStrike" baseline="0" dirty="0">
                <a:solidFill>
                  <a:srgbClr val="000000"/>
                </a:solidFill>
                <a:latin typeface="Times New Roman" panose="02020603050405020304" pitchFamily="18" charset="0"/>
              </a:rPr>
              <a:t>Two Interfaces for the Price of One, </a:t>
            </a:r>
          </a:p>
          <a:p>
            <a:r>
              <a:rPr lang="en-IN" sz="1800" b="0" i="0" u="none" strike="noStrike" baseline="0" dirty="0">
                <a:solidFill>
                  <a:srgbClr val="000000"/>
                </a:solidFill>
                <a:latin typeface="Times New Roman" panose="02020603050405020304" pitchFamily="18" charset="0"/>
              </a:rPr>
              <a:t>Simple Line Plots, </a:t>
            </a:r>
          </a:p>
          <a:p>
            <a:r>
              <a:rPr lang="en-IN" sz="1800" b="0" i="0" u="none" strike="noStrike" baseline="0" dirty="0">
                <a:solidFill>
                  <a:srgbClr val="000000"/>
                </a:solidFill>
                <a:latin typeface="Times New Roman" panose="02020603050405020304" pitchFamily="18" charset="0"/>
              </a:rPr>
              <a:t>Visualizing Errors, Density and Contour Plots, Histograms, </a:t>
            </a:r>
          </a:p>
          <a:p>
            <a:r>
              <a:rPr lang="en-IN" sz="1800" b="0" i="0" u="none" strike="noStrike" baseline="0" dirty="0">
                <a:solidFill>
                  <a:srgbClr val="000000"/>
                </a:solidFill>
                <a:latin typeface="Times New Roman" panose="02020603050405020304" pitchFamily="18" charset="0"/>
              </a:rPr>
              <a:t>Binning, and Density, Customizing Plot Legends, </a:t>
            </a:r>
          </a:p>
          <a:p>
            <a:r>
              <a:rPr lang="en-IN" sz="1800" b="0" i="0" u="none" strike="noStrike" baseline="0" dirty="0">
                <a:solidFill>
                  <a:srgbClr val="000000"/>
                </a:solidFill>
                <a:latin typeface="Times New Roman" panose="02020603050405020304" pitchFamily="18" charset="0"/>
              </a:rPr>
              <a:t>Customizing </a:t>
            </a:r>
            <a:r>
              <a:rPr lang="en-IN" sz="1800" b="0" i="0" u="none" strike="noStrike" baseline="0" dirty="0" err="1">
                <a:solidFill>
                  <a:srgbClr val="000000"/>
                </a:solidFill>
                <a:latin typeface="Times New Roman" panose="02020603050405020304" pitchFamily="18" charset="0"/>
              </a:rPr>
              <a:t>Color</a:t>
            </a:r>
            <a:r>
              <a:rPr lang="en-IN" sz="1800" b="0" i="0" u="none" strike="noStrike" baseline="0" dirty="0">
                <a:solidFill>
                  <a:srgbClr val="000000"/>
                </a:solidFill>
                <a:latin typeface="Times New Roman" panose="02020603050405020304" pitchFamily="18" charset="0"/>
              </a:rPr>
              <a:t> bars, Multiple Subplots, Text and Annotation, Customizing Matplotlib. </a:t>
            </a:r>
            <a:endParaRPr lang="en-IN" dirty="0"/>
          </a:p>
        </p:txBody>
      </p:sp>
    </p:spTree>
    <p:extLst>
      <p:ext uri="{BB962C8B-B14F-4D97-AF65-F5344CB8AC3E}">
        <p14:creationId xmlns:p14="http://schemas.microsoft.com/office/powerpoint/2010/main" val="2391217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2C4D6CC8-5860-BB06-A97D-C2072F0EE433}"/>
              </a:ext>
            </a:extLst>
          </p:cNvPr>
          <p:cNvPicPr>
            <a:picLocks noChangeAspect="1"/>
          </p:cNvPicPr>
          <p:nvPr/>
        </p:nvPicPr>
        <p:blipFill>
          <a:blip r:embed="rId2"/>
          <a:stretch>
            <a:fillRect/>
          </a:stretch>
        </p:blipFill>
        <p:spPr>
          <a:xfrm>
            <a:off x="2623103" y="556591"/>
            <a:ext cx="7206697" cy="5029200"/>
          </a:xfrm>
          <a:prstGeom prst="rect">
            <a:avLst/>
          </a:prstGeom>
        </p:spPr>
      </p:pic>
    </p:spTree>
    <p:extLst>
      <p:ext uri="{BB962C8B-B14F-4D97-AF65-F5344CB8AC3E}">
        <p14:creationId xmlns:p14="http://schemas.microsoft.com/office/powerpoint/2010/main" val="96397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E3B92-157D-E09C-23A2-2F67C3647594}"/>
              </a:ext>
            </a:extLst>
          </p:cNvPr>
          <p:cNvSpPr>
            <a:spLocks noGrp="1"/>
          </p:cNvSpPr>
          <p:nvPr>
            <p:ph idx="1"/>
          </p:nvPr>
        </p:nvSpPr>
        <p:spPr>
          <a:xfrm>
            <a:off x="838200" y="69574"/>
            <a:ext cx="10515600" cy="6107389"/>
          </a:xfrm>
        </p:spPr>
        <p:txBody>
          <a:bodyPr>
            <a:normAutofit fontScale="40000" lnSpcReduction="20000"/>
          </a:bodyPr>
          <a:lstStyle/>
          <a:p>
            <a:r>
              <a:rPr lang="en-IN" b="0" dirty="0">
                <a:solidFill>
                  <a:srgbClr val="008000"/>
                </a:solidFill>
                <a:effectLst/>
                <a:latin typeface="Courier New" panose="02070309020205020404" pitchFamily="49" charset="0"/>
              </a:rPr>
              <a:t>#1. Write a Pandas program to split the following </a:t>
            </a:r>
            <a:r>
              <a:rPr lang="en-IN" b="0" dirty="0" err="1">
                <a:solidFill>
                  <a:srgbClr val="008000"/>
                </a:solidFill>
                <a:effectLst/>
                <a:latin typeface="Courier New" panose="02070309020205020404" pitchFamily="49" charset="0"/>
              </a:rPr>
              <a:t>dataframe</a:t>
            </a:r>
            <a:r>
              <a:rPr lang="en-IN" b="0" dirty="0">
                <a:solidFill>
                  <a:srgbClr val="008000"/>
                </a:solidFill>
                <a:effectLst/>
                <a:latin typeface="Courier New" panose="02070309020205020404" pitchFamily="49" charset="0"/>
              </a:rPr>
              <a:t> into groups based on school code. Also check the type of </a:t>
            </a:r>
            <a:r>
              <a:rPr lang="en-IN" b="0" dirty="0" err="1">
                <a:solidFill>
                  <a:srgbClr val="008000"/>
                </a:solidFill>
                <a:effectLst/>
                <a:latin typeface="Courier New" panose="02070309020205020404" pitchFamily="49" charset="0"/>
              </a:rPr>
              <a:t>GroupBy</a:t>
            </a:r>
            <a:r>
              <a:rPr lang="en-IN" b="0" dirty="0">
                <a:solidFill>
                  <a:srgbClr val="008000"/>
                </a:solidFill>
                <a:effectLst/>
                <a:latin typeface="Courier New" panose="02070309020205020404" pitchFamily="49" charset="0"/>
              </a:rPr>
              <a:t> object.</a:t>
            </a:r>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pandas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pd</a:t>
            </a:r>
          </a:p>
          <a:p>
            <a:r>
              <a:rPr lang="en-IN" b="0" dirty="0" err="1">
                <a:solidFill>
                  <a:srgbClr val="000000"/>
                </a:solidFill>
                <a:effectLst/>
                <a:latin typeface="Courier New" panose="02070309020205020404" pitchFamily="49" charset="0"/>
              </a:rPr>
              <a:t>pd.set_option</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display.max_rows</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r>
              <a:rPr lang="en-IN" b="0" dirty="0">
                <a:solidFill>
                  <a:srgbClr val="0000FF"/>
                </a:solidFill>
                <a:effectLst/>
                <a:latin typeface="Courier New" panose="02070309020205020404" pitchFamily="49" charset="0"/>
              </a:rPr>
              <a:t>None</a:t>
            </a:r>
            <a:r>
              <a:rPr lang="en-IN" b="0" dirty="0">
                <a:solidFill>
                  <a:srgbClr val="000000"/>
                </a:solidFill>
                <a:effectLst/>
                <a:latin typeface="Courier New" panose="02070309020205020404" pitchFamily="49" charset="0"/>
              </a:rPr>
              <a:t>)</a:t>
            </a:r>
          </a:p>
          <a:p>
            <a:r>
              <a:rPr lang="en-IN" b="0" dirty="0">
                <a:solidFill>
                  <a:srgbClr val="008000"/>
                </a:solidFill>
                <a:effectLst/>
                <a:latin typeface="Courier New" panose="02070309020205020404" pitchFamily="49" charset="0"/>
              </a:rPr>
              <a:t>#pd.set_option('display.max_columns', None)</a:t>
            </a:r>
            <a:endParaRPr lang="en-IN" b="0" dirty="0">
              <a:solidFill>
                <a:srgbClr val="000000"/>
              </a:solidFill>
              <a:effectLst/>
              <a:latin typeface="Courier New" panose="02070309020205020404" pitchFamily="49" charset="0"/>
            </a:endParaRPr>
          </a:p>
          <a:p>
            <a:r>
              <a:rPr lang="en-IN" b="0" dirty="0" err="1">
                <a:solidFill>
                  <a:srgbClr val="000000"/>
                </a:solidFill>
                <a:effectLst/>
                <a:latin typeface="Courier New" panose="02070309020205020404" pitchFamily="49" charset="0"/>
              </a:rPr>
              <a:t>student_data</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pd.DataFrame</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school_code</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's001'</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's003'</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's001'</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's004'</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'class'</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'VI'</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'VI'</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'VI'</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'name'</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'Alberto </a:t>
            </a:r>
            <a:r>
              <a:rPr lang="en-IN" b="0" dirty="0" err="1">
                <a:solidFill>
                  <a:srgbClr val="A31515"/>
                </a:solidFill>
                <a:effectLst/>
                <a:latin typeface="Courier New" panose="02070309020205020404" pitchFamily="49" charset="0"/>
              </a:rPr>
              <a:t>Franco'</a:t>
            </a:r>
            <a:r>
              <a:rPr lang="en-IN" b="0" dirty="0" err="1">
                <a:solidFill>
                  <a:srgbClr val="000000"/>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'Gino</a:t>
            </a:r>
            <a:r>
              <a:rPr lang="en-IN" b="0" dirty="0">
                <a:solidFill>
                  <a:srgbClr val="A31515"/>
                </a:solidFill>
                <a:effectLst/>
                <a:latin typeface="Courier New" panose="02070309020205020404" pitchFamily="49" charset="0"/>
              </a:rPr>
              <a:t> </a:t>
            </a:r>
            <a:r>
              <a:rPr lang="en-IN" b="0" dirty="0" err="1">
                <a:solidFill>
                  <a:srgbClr val="A31515"/>
                </a:solidFill>
                <a:effectLst/>
                <a:latin typeface="Courier New" panose="02070309020205020404" pitchFamily="49" charset="0"/>
              </a:rPr>
              <a:t>Mcneill</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'Ryan Parkes'</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'Eesha Hinton'</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'Gino </a:t>
            </a:r>
            <a:r>
              <a:rPr lang="en-IN" b="0" dirty="0" err="1">
                <a:solidFill>
                  <a:srgbClr val="A31515"/>
                </a:solidFill>
                <a:effectLst/>
                <a:latin typeface="Courier New" panose="02070309020205020404" pitchFamily="49" charset="0"/>
              </a:rPr>
              <a:t>Mcneill</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'David Parkes'</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date_Of_Birth</a:t>
            </a:r>
            <a:r>
              <a:rPr lang="en-IN" b="0" dirty="0">
                <a:solidFill>
                  <a:srgbClr val="A31515"/>
                </a:solidFill>
                <a:effectLst/>
                <a:latin typeface="Courier New" panose="02070309020205020404" pitchFamily="49" charset="0"/>
              </a:rPr>
              <a:t> '</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'15/05/2002'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'17/05/2002'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'16/02/1999'</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'25/09/1998'</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'11/05/2002'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'15/09/1997'</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'age'</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13</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13</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14</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12</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'height'</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173</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192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186</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167</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151</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159</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'weight'</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35</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33</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30</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31</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32</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'address'</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'street1'</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'street2'</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'street3'</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'street1'</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'street2'</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'street4'</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index=[</a:t>
            </a:r>
            <a:r>
              <a:rPr lang="en-IN" b="0" dirty="0">
                <a:solidFill>
                  <a:srgbClr val="A31515"/>
                </a:solidFill>
                <a:effectLst/>
                <a:latin typeface="Courier New" panose="02070309020205020404" pitchFamily="49" charset="0"/>
              </a:rPr>
              <a:t>'S1'</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'S2'</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'S3'</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'S4'</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'S5'</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'S6'</a:t>
            </a:r>
            <a:r>
              <a:rPr lang="en-IN" b="0" dirty="0">
                <a:solidFill>
                  <a:srgbClr val="000000"/>
                </a:solidFill>
                <a:effectLst/>
                <a:latin typeface="Courier New" panose="02070309020205020404" pitchFamily="49" charset="0"/>
              </a:rPr>
              <a:t>])</a:t>
            </a:r>
          </a:p>
          <a:p>
            <a:br>
              <a:rPr lang="en-IN" b="0" dirty="0">
                <a:solidFill>
                  <a:srgbClr val="000000"/>
                </a:solidFill>
                <a:effectLst/>
                <a:latin typeface="Courier New" panose="02070309020205020404" pitchFamily="49" charset="0"/>
              </a:rPr>
            </a:b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"Original </a:t>
            </a:r>
            <a:r>
              <a:rPr lang="en-IN" b="0" dirty="0" err="1">
                <a:solidFill>
                  <a:srgbClr val="A31515"/>
                </a:solidFill>
                <a:effectLst/>
                <a:latin typeface="Courier New" panose="02070309020205020404" pitchFamily="49" charset="0"/>
              </a:rPr>
              <a:t>DataFrame</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student_data</a:t>
            </a:r>
            <a:r>
              <a:rPr lang="en-IN" b="0" dirty="0">
                <a:solidFill>
                  <a:srgbClr val="000000"/>
                </a:solidFill>
                <a:effectLst/>
                <a:latin typeface="Courier New" panose="02070309020205020404" pitchFamily="49" charset="0"/>
              </a:rPr>
              <a:t>)</a:t>
            </a:r>
          </a:p>
          <a:p>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nSplit</a:t>
            </a:r>
            <a:r>
              <a:rPr lang="en-IN" b="0" dirty="0">
                <a:solidFill>
                  <a:srgbClr val="A31515"/>
                </a:solidFill>
                <a:effectLst/>
                <a:latin typeface="Courier New" panose="02070309020205020404" pitchFamily="49" charset="0"/>
              </a:rPr>
              <a:t> the said data on </a:t>
            </a:r>
            <a:r>
              <a:rPr lang="en-IN" b="0" dirty="0" err="1">
                <a:solidFill>
                  <a:srgbClr val="A31515"/>
                </a:solidFill>
                <a:effectLst/>
                <a:latin typeface="Courier New" panose="02070309020205020404" pitchFamily="49" charset="0"/>
              </a:rPr>
              <a:t>school_code</a:t>
            </a:r>
            <a:r>
              <a:rPr lang="en-IN" b="0" dirty="0">
                <a:solidFill>
                  <a:srgbClr val="A31515"/>
                </a:solidFill>
                <a:effectLst/>
                <a:latin typeface="Courier New" panose="02070309020205020404" pitchFamily="49" charset="0"/>
              </a:rPr>
              <a:t> wise:'</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result = </a:t>
            </a:r>
            <a:r>
              <a:rPr lang="en-IN" b="0" dirty="0" err="1">
                <a:solidFill>
                  <a:srgbClr val="000000"/>
                </a:solidFill>
                <a:effectLst/>
                <a:latin typeface="Courier New" panose="02070309020205020404" pitchFamily="49" charset="0"/>
              </a:rPr>
              <a:t>student_data.groupby</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school_code</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name,group</a:t>
            </a:r>
            <a:r>
              <a:rPr lang="en-IN" b="0" dirty="0">
                <a:solidFill>
                  <a:srgbClr val="000000"/>
                </a:solidFill>
                <a:effectLst/>
                <a:latin typeface="Courier New" panose="02070309020205020404" pitchFamily="49" charset="0"/>
              </a:rPr>
              <a:t>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result:</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nGroup</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(name)</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(group)</a:t>
            </a:r>
          </a:p>
          <a:p>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nType</a:t>
            </a:r>
            <a:r>
              <a:rPr lang="en-IN" b="0" dirty="0">
                <a:solidFill>
                  <a:srgbClr val="A31515"/>
                </a:solidFill>
                <a:effectLst/>
                <a:latin typeface="Courier New" panose="02070309020205020404" pitchFamily="49" charset="0"/>
              </a:rPr>
              <a:t> of the object:"</a:t>
            </a:r>
            <a:r>
              <a:rPr lang="en-IN" b="0" dirty="0">
                <a:solidFill>
                  <a:srgbClr val="000000"/>
                </a:solidFill>
                <a:effectLst/>
                <a:latin typeface="Courier New" panose="02070309020205020404" pitchFamily="49" charset="0"/>
              </a:rPr>
              <a:t>)</a:t>
            </a:r>
          </a:p>
          <a:p>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257693"/>
                </a:solidFill>
                <a:effectLst/>
                <a:latin typeface="Courier New" panose="02070309020205020404" pitchFamily="49" charset="0"/>
              </a:rPr>
              <a:t>type</a:t>
            </a:r>
            <a:r>
              <a:rPr lang="en-IN" b="0" dirty="0">
                <a:solidFill>
                  <a:srgbClr val="000000"/>
                </a:solidFill>
                <a:effectLst/>
                <a:latin typeface="Courier New" panose="02070309020205020404" pitchFamily="49" charset="0"/>
              </a:rPr>
              <a:t>(result))</a:t>
            </a:r>
          </a:p>
          <a:p>
            <a:pPr marL="0" indent="0">
              <a:buNone/>
            </a:pPr>
            <a:endParaRPr lang="en-IN" dirty="0"/>
          </a:p>
        </p:txBody>
      </p:sp>
    </p:spTree>
    <p:extLst>
      <p:ext uri="{BB962C8B-B14F-4D97-AF65-F5344CB8AC3E}">
        <p14:creationId xmlns:p14="http://schemas.microsoft.com/office/powerpoint/2010/main" val="314066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43285-6DA4-0402-6D96-2C7D16A9FDAB}"/>
              </a:ext>
            </a:extLst>
          </p:cNvPr>
          <p:cNvSpPr>
            <a:spLocks noGrp="1"/>
          </p:cNvSpPr>
          <p:nvPr>
            <p:ph idx="1"/>
          </p:nvPr>
        </p:nvSpPr>
        <p:spPr>
          <a:xfrm>
            <a:off x="838200" y="318052"/>
            <a:ext cx="10515600" cy="5858911"/>
          </a:xfrm>
        </p:spPr>
        <p:txBody>
          <a:bodyPr>
            <a:normAutofit fontScale="40000" lnSpcReduction="20000"/>
          </a:bodyPr>
          <a:lstStyle/>
          <a:p>
            <a:r>
              <a:rPr lang="en-IN" b="0" dirty="0">
                <a:solidFill>
                  <a:srgbClr val="008000"/>
                </a:solidFill>
                <a:effectLst/>
                <a:latin typeface="Courier New" panose="02070309020205020404" pitchFamily="49" charset="0"/>
              </a:rPr>
              <a:t>#Write a Pandas program to split the following given </a:t>
            </a:r>
            <a:r>
              <a:rPr lang="en-IN" b="0" dirty="0" err="1">
                <a:solidFill>
                  <a:srgbClr val="008000"/>
                </a:solidFill>
                <a:effectLst/>
                <a:latin typeface="Courier New" panose="02070309020205020404" pitchFamily="49" charset="0"/>
              </a:rPr>
              <a:t>dataframe</a:t>
            </a:r>
            <a:r>
              <a:rPr lang="en-IN" b="0" dirty="0">
                <a:solidFill>
                  <a:srgbClr val="008000"/>
                </a:solidFill>
                <a:effectLst/>
                <a:latin typeface="Courier New" panose="02070309020205020404" pitchFamily="49" charset="0"/>
              </a:rPr>
              <a:t> into groups based on school code and class.</a:t>
            </a:r>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pandas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pd</a:t>
            </a:r>
          </a:p>
          <a:p>
            <a:r>
              <a:rPr lang="en-IN" b="0" dirty="0" err="1">
                <a:solidFill>
                  <a:srgbClr val="000000"/>
                </a:solidFill>
                <a:effectLst/>
                <a:latin typeface="Courier New" panose="02070309020205020404" pitchFamily="49" charset="0"/>
              </a:rPr>
              <a:t>pd.set_option</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display.max_rows</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r>
              <a:rPr lang="en-IN" b="0" dirty="0">
                <a:solidFill>
                  <a:srgbClr val="0000FF"/>
                </a:solidFill>
                <a:effectLst/>
                <a:latin typeface="Courier New" panose="02070309020205020404" pitchFamily="49" charset="0"/>
              </a:rPr>
              <a:t>None</a:t>
            </a:r>
            <a:r>
              <a:rPr lang="en-IN" b="0" dirty="0">
                <a:solidFill>
                  <a:srgbClr val="000000"/>
                </a:solidFill>
                <a:effectLst/>
                <a:latin typeface="Courier New" panose="02070309020205020404" pitchFamily="49" charset="0"/>
              </a:rPr>
              <a:t>)</a:t>
            </a:r>
          </a:p>
          <a:p>
            <a:r>
              <a:rPr lang="en-IN" b="0" dirty="0">
                <a:solidFill>
                  <a:srgbClr val="008000"/>
                </a:solidFill>
                <a:effectLst/>
                <a:latin typeface="Courier New" panose="02070309020205020404" pitchFamily="49" charset="0"/>
              </a:rPr>
              <a:t>#pd.set_option('display.max_columns', None)</a:t>
            </a:r>
            <a:endParaRPr lang="en-IN" b="0" dirty="0">
              <a:solidFill>
                <a:srgbClr val="000000"/>
              </a:solidFill>
              <a:effectLst/>
              <a:latin typeface="Courier New" panose="02070309020205020404" pitchFamily="49" charset="0"/>
            </a:endParaRPr>
          </a:p>
          <a:p>
            <a:r>
              <a:rPr lang="en-IN" b="0" dirty="0" err="1">
                <a:solidFill>
                  <a:srgbClr val="000000"/>
                </a:solidFill>
                <a:effectLst/>
                <a:latin typeface="Courier New" panose="02070309020205020404" pitchFamily="49" charset="0"/>
              </a:rPr>
              <a:t>student_data</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pd.DataFrame</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school_code</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's001'</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's003'</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's001'</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's004'</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'class'</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'VI'</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'VI'</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'VI'</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'name'</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'Alberto </a:t>
            </a:r>
            <a:r>
              <a:rPr lang="en-IN" b="0" dirty="0" err="1">
                <a:solidFill>
                  <a:srgbClr val="A31515"/>
                </a:solidFill>
                <a:effectLst/>
                <a:latin typeface="Courier New" panose="02070309020205020404" pitchFamily="49" charset="0"/>
              </a:rPr>
              <a:t>Franco'</a:t>
            </a:r>
            <a:r>
              <a:rPr lang="en-IN" b="0" dirty="0" err="1">
                <a:solidFill>
                  <a:srgbClr val="000000"/>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'Gino</a:t>
            </a:r>
            <a:r>
              <a:rPr lang="en-IN" b="0" dirty="0">
                <a:solidFill>
                  <a:srgbClr val="A31515"/>
                </a:solidFill>
                <a:effectLst/>
                <a:latin typeface="Courier New" panose="02070309020205020404" pitchFamily="49" charset="0"/>
              </a:rPr>
              <a:t> </a:t>
            </a:r>
            <a:r>
              <a:rPr lang="en-IN" b="0" dirty="0" err="1">
                <a:solidFill>
                  <a:srgbClr val="A31515"/>
                </a:solidFill>
                <a:effectLst/>
                <a:latin typeface="Courier New" panose="02070309020205020404" pitchFamily="49" charset="0"/>
              </a:rPr>
              <a:t>Mcneill</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'Ryan Parkes'</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'Eesha Hinton'</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'Gino </a:t>
            </a:r>
            <a:r>
              <a:rPr lang="en-IN" b="0" dirty="0" err="1">
                <a:solidFill>
                  <a:srgbClr val="A31515"/>
                </a:solidFill>
                <a:effectLst/>
                <a:latin typeface="Courier New" panose="02070309020205020404" pitchFamily="49" charset="0"/>
              </a:rPr>
              <a:t>Mcneill</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'David Parkes'</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date_Of_Birth</a:t>
            </a:r>
            <a:r>
              <a:rPr lang="en-IN" b="0" dirty="0">
                <a:solidFill>
                  <a:srgbClr val="A31515"/>
                </a:solidFill>
                <a:effectLst/>
                <a:latin typeface="Courier New" panose="02070309020205020404" pitchFamily="49" charset="0"/>
              </a:rPr>
              <a:t> '</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'15/05/2002'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'17/05/2002'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'16/02/1999'</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'25/09/1998'</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'11/05/2002'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'15/09/1997'</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'age'</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13</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13</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14</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12</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'height'</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173</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192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186</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167</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151</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159</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'weight'</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35</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33</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30</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31</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32</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'address'</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'street1'</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'street2'</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'street3'</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'street1'</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'street2'</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'street4'</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index=[</a:t>
            </a:r>
            <a:r>
              <a:rPr lang="en-IN" b="0" dirty="0">
                <a:solidFill>
                  <a:srgbClr val="A31515"/>
                </a:solidFill>
                <a:effectLst/>
                <a:latin typeface="Courier New" panose="02070309020205020404" pitchFamily="49" charset="0"/>
              </a:rPr>
              <a:t>'S1'</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'S2'</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'S3'</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'S4'</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'S5'</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'S6'</a:t>
            </a:r>
            <a:r>
              <a:rPr lang="en-IN" b="0" dirty="0">
                <a:solidFill>
                  <a:srgbClr val="000000"/>
                </a:solidFill>
                <a:effectLst/>
                <a:latin typeface="Courier New" panose="02070309020205020404" pitchFamily="49" charset="0"/>
              </a:rPr>
              <a:t>])</a:t>
            </a:r>
          </a:p>
          <a:p>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"Original </a:t>
            </a:r>
            <a:r>
              <a:rPr lang="en-IN" b="0" dirty="0" err="1">
                <a:solidFill>
                  <a:srgbClr val="A31515"/>
                </a:solidFill>
                <a:effectLst/>
                <a:latin typeface="Courier New" panose="02070309020205020404" pitchFamily="49" charset="0"/>
              </a:rPr>
              <a:t>DataFrame</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student_data</a:t>
            </a:r>
            <a:r>
              <a:rPr lang="en-IN" b="0" dirty="0">
                <a:solidFill>
                  <a:srgbClr val="000000"/>
                </a:solidFill>
                <a:effectLst/>
                <a:latin typeface="Courier New" panose="02070309020205020404" pitchFamily="49" charset="0"/>
              </a:rPr>
              <a:t>)</a:t>
            </a:r>
          </a:p>
          <a:p>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nSplit</a:t>
            </a:r>
            <a:r>
              <a:rPr lang="en-IN" b="0" dirty="0">
                <a:solidFill>
                  <a:srgbClr val="A31515"/>
                </a:solidFill>
                <a:effectLst/>
                <a:latin typeface="Courier New" panose="02070309020205020404" pitchFamily="49" charset="0"/>
              </a:rPr>
              <a:t> the said data on </a:t>
            </a:r>
            <a:r>
              <a:rPr lang="en-IN" b="0" dirty="0" err="1">
                <a:solidFill>
                  <a:srgbClr val="A31515"/>
                </a:solidFill>
                <a:effectLst/>
                <a:latin typeface="Courier New" panose="02070309020205020404" pitchFamily="49" charset="0"/>
              </a:rPr>
              <a:t>school_code</a:t>
            </a:r>
            <a:r>
              <a:rPr lang="en-IN" b="0" dirty="0">
                <a:solidFill>
                  <a:srgbClr val="A31515"/>
                </a:solidFill>
                <a:effectLst/>
                <a:latin typeface="Courier New" panose="02070309020205020404" pitchFamily="49" charset="0"/>
              </a:rPr>
              <a:t>, class wise:'</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result = </a:t>
            </a:r>
            <a:r>
              <a:rPr lang="en-IN" b="0" dirty="0" err="1">
                <a:solidFill>
                  <a:srgbClr val="000000"/>
                </a:solidFill>
                <a:effectLst/>
                <a:latin typeface="Courier New" panose="02070309020205020404" pitchFamily="49" charset="0"/>
              </a:rPr>
              <a:t>student_data.groupby</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school_code</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'class'</a:t>
            </a:r>
            <a:r>
              <a:rPr lang="en-IN" b="0" dirty="0">
                <a:solidFill>
                  <a:srgbClr val="000000"/>
                </a:solidFill>
                <a:effectLst/>
                <a:latin typeface="Courier New" panose="02070309020205020404" pitchFamily="49" charset="0"/>
              </a:rPr>
              <a:t>])</a:t>
            </a:r>
          </a:p>
          <a:p>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name,group</a:t>
            </a:r>
            <a:r>
              <a:rPr lang="en-IN" b="0" dirty="0">
                <a:solidFill>
                  <a:srgbClr val="000000"/>
                </a:solidFill>
                <a:effectLst/>
                <a:latin typeface="Courier New" panose="02070309020205020404" pitchFamily="49" charset="0"/>
              </a:rPr>
              <a:t>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result:</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nGroup</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(name)</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(group)</a:t>
            </a:r>
          </a:p>
          <a:p>
            <a:endParaRPr lang="en-IN" dirty="0"/>
          </a:p>
        </p:txBody>
      </p:sp>
    </p:spTree>
    <p:extLst>
      <p:ext uri="{BB962C8B-B14F-4D97-AF65-F5344CB8AC3E}">
        <p14:creationId xmlns:p14="http://schemas.microsoft.com/office/powerpoint/2010/main" val="168636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11F92-0F46-C8C9-CF0B-180473AB7C15}"/>
              </a:ext>
            </a:extLst>
          </p:cNvPr>
          <p:cNvSpPr>
            <a:spLocks noGrp="1"/>
          </p:cNvSpPr>
          <p:nvPr>
            <p:ph idx="1"/>
          </p:nvPr>
        </p:nvSpPr>
        <p:spPr>
          <a:xfrm>
            <a:off x="838200" y="318052"/>
            <a:ext cx="10515600" cy="5858911"/>
          </a:xfrm>
        </p:spPr>
        <p:txBody>
          <a:bodyPr>
            <a:normAutofit fontScale="47500" lnSpcReduction="20000"/>
          </a:bodyPr>
          <a:lstStyle/>
          <a:p>
            <a:r>
              <a:rPr lang="en-IN" b="0" dirty="0">
                <a:solidFill>
                  <a:srgbClr val="008000"/>
                </a:solidFill>
                <a:effectLst/>
                <a:latin typeface="Courier New" panose="02070309020205020404" pitchFamily="49" charset="0"/>
              </a:rPr>
              <a:t>#Write a Pandas program to split the following given </a:t>
            </a:r>
            <a:r>
              <a:rPr lang="en-IN" b="0" dirty="0" err="1">
                <a:solidFill>
                  <a:srgbClr val="008000"/>
                </a:solidFill>
                <a:effectLst/>
                <a:latin typeface="Courier New" panose="02070309020205020404" pitchFamily="49" charset="0"/>
              </a:rPr>
              <a:t>dataframe</a:t>
            </a:r>
            <a:r>
              <a:rPr lang="en-IN" b="0" dirty="0">
                <a:solidFill>
                  <a:srgbClr val="008000"/>
                </a:solidFill>
                <a:effectLst/>
                <a:latin typeface="Courier New" panose="02070309020205020404" pitchFamily="49" charset="0"/>
              </a:rPr>
              <a:t> into groups based on school code and cast grouping as a list.</a:t>
            </a:r>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pandas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pd</a:t>
            </a:r>
          </a:p>
          <a:p>
            <a:r>
              <a:rPr lang="en-IN" b="0" dirty="0" err="1">
                <a:solidFill>
                  <a:srgbClr val="000000"/>
                </a:solidFill>
                <a:effectLst/>
                <a:latin typeface="Courier New" panose="02070309020205020404" pitchFamily="49" charset="0"/>
              </a:rPr>
              <a:t>pd.set_option</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display.max_rows</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r>
              <a:rPr lang="en-IN" b="0" dirty="0">
                <a:solidFill>
                  <a:srgbClr val="0000FF"/>
                </a:solidFill>
                <a:effectLst/>
                <a:latin typeface="Courier New" panose="02070309020205020404" pitchFamily="49" charset="0"/>
              </a:rPr>
              <a:t>None</a:t>
            </a:r>
            <a:r>
              <a:rPr lang="en-IN" b="0" dirty="0">
                <a:solidFill>
                  <a:srgbClr val="000000"/>
                </a:solidFill>
                <a:effectLst/>
                <a:latin typeface="Courier New" panose="02070309020205020404" pitchFamily="49" charset="0"/>
              </a:rPr>
              <a:t>)</a:t>
            </a:r>
          </a:p>
          <a:p>
            <a:r>
              <a:rPr lang="en-IN" b="0" dirty="0">
                <a:solidFill>
                  <a:srgbClr val="008000"/>
                </a:solidFill>
                <a:effectLst/>
                <a:latin typeface="Courier New" panose="02070309020205020404" pitchFamily="49" charset="0"/>
              </a:rPr>
              <a:t>#pd.set_option('display.max_columns', None)</a:t>
            </a:r>
            <a:endParaRPr lang="en-IN" b="0" dirty="0">
              <a:solidFill>
                <a:srgbClr val="000000"/>
              </a:solidFill>
              <a:effectLst/>
              <a:latin typeface="Courier New" panose="02070309020205020404" pitchFamily="49" charset="0"/>
            </a:endParaRPr>
          </a:p>
          <a:p>
            <a:r>
              <a:rPr lang="en-IN" b="0" dirty="0" err="1">
                <a:solidFill>
                  <a:srgbClr val="000000"/>
                </a:solidFill>
                <a:effectLst/>
                <a:latin typeface="Courier New" panose="02070309020205020404" pitchFamily="49" charset="0"/>
              </a:rPr>
              <a:t>student_data</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pd.DataFrame</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school_code</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's001'</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's003'</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's001'</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's004'</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'class'</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'VI'</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'VI'</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'VI'</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'name'</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'Alberto </a:t>
            </a:r>
            <a:r>
              <a:rPr lang="en-IN" b="0" dirty="0" err="1">
                <a:solidFill>
                  <a:srgbClr val="A31515"/>
                </a:solidFill>
                <a:effectLst/>
                <a:latin typeface="Courier New" panose="02070309020205020404" pitchFamily="49" charset="0"/>
              </a:rPr>
              <a:t>Franco'</a:t>
            </a:r>
            <a:r>
              <a:rPr lang="en-IN" b="0" dirty="0" err="1">
                <a:solidFill>
                  <a:srgbClr val="000000"/>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'Gino</a:t>
            </a:r>
            <a:r>
              <a:rPr lang="en-IN" b="0" dirty="0">
                <a:solidFill>
                  <a:srgbClr val="A31515"/>
                </a:solidFill>
                <a:effectLst/>
                <a:latin typeface="Courier New" panose="02070309020205020404" pitchFamily="49" charset="0"/>
              </a:rPr>
              <a:t> </a:t>
            </a:r>
            <a:r>
              <a:rPr lang="en-IN" b="0" dirty="0" err="1">
                <a:solidFill>
                  <a:srgbClr val="A31515"/>
                </a:solidFill>
                <a:effectLst/>
                <a:latin typeface="Courier New" panose="02070309020205020404" pitchFamily="49" charset="0"/>
              </a:rPr>
              <a:t>Mcneill</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'Ryan Parkes'</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'Eesha Hinton'</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'Gino </a:t>
            </a:r>
            <a:r>
              <a:rPr lang="en-IN" b="0" dirty="0" err="1">
                <a:solidFill>
                  <a:srgbClr val="A31515"/>
                </a:solidFill>
                <a:effectLst/>
                <a:latin typeface="Courier New" panose="02070309020205020404" pitchFamily="49" charset="0"/>
              </a:rPr>
              <a:t>Mcneill</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'David Parkes'</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date_Of_Birth</a:t>
            </a:r>
            <a:r>
              <a:rPr lang="en-IN" b="0" dirty="0">
                <a:solidFill>
                  <a:srgbClr val="A31515"/>
                </a:solidFill>
                <a:effectLst/>
                <a:latin typeface="Courier New" panose="02070309020205020404" pitchFamily="49" charset="0"/>
              </a:rPr>
              <a:t> '</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'15/05/2002'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'17/05/2002'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'16/02/1999'</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'25/09/1998'</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'11/05/2002'</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'15/09/1997'</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'age'</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13</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13</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14</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12</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'height'</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173</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192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186</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167</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151</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159</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'weight'</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35</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33</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30</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31</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32</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'address'</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'street1'</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'street2'</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'street3'</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'street1'</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'street2'</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'street4'</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index=[</a:t>
            </a:r>
            <a:r>
              <a:rPr lang="en-IN" b="0" dirty="0">
                <a:solidFill>
                  <a:srgbClr val="A31515"/>
                </a:solidFill>
                <a:effectLst/>
                <a:latin typeface="Courier New" panose="02070309020205020404" pitchFamily="49" charset="0"/>
              </a:rPr>
              <a:t>'S1'</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'S2'</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'S3'</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'S4'</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'S5'</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'S6'</a:t>
            </a:r>
            <a:r>
              <a:rPr lang="en-IN" b="0" dirty="0">
                <a:solidFill>
                  <a:srgbClr val="000000"/>
                </a:solidFill>
                <a:effectLst/>
                <a:latin typeface="Courier New" panose="02070309020205020404" pitchFamily="49" charset="0"/>
              </a:rPr>
              <a:t>])</a:t>
            </a:r>
          </a:p>
          <a:p>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"Original </a:t>
            </a:r>
            <a:r>
              <a:rPr lang="en-IN" b="0" dirty="0" err="1">
                <a:solidFill>
                  <a:srgbClr val="A31515"/>
                </a:solidFill>
                <a:effectLst/>
                <a:latin typeface="Courier New" panose="02070309020205020404" pitchFamily="49" charset="0"/>
              </a:rPr>
              <a:t>DataFrame</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student_data</a:t>
            </a:r>
            <a:r>
              <a:rPr lang="en-IN" b="0" dirty="0">
                <a:solidFill>
                  <a:srgbClr val="000000"/>
                </a:solidFill>
                <a:effectLst/>
                <a:latin typeface="Courier New" panose="02070309020205020404" pitchFamily="49" charset="0"/>
              </a:rPr>
              <a:t>)</a:t>
            </a:r>
          </a:p>
          <a:p>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nCast</a:t>
            </a:r>
            <a:r>
              <a:rPr lang="en-IN" b="0" dirty="0">
                <a:solidFill>
                  <a:srgbClr val="A31515"/>
                </a:solidFill>
                <a:effectLst/>
                <a:latin typeface="Courier New" panose="02070309020205020404" pitchFamily="49" charset="0"/>
              </a:rPr>
              <a:t> grouping as a list:'</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result = </a:t>
            </a:r>
            <a:r>
              <a:rPr lang="en-IN" b="0" dirty="0" err="1">
                <a:solidFill>
                  <a:srgbClr val="000000"/>
                </a:solidFill>
                <a:effectLst/>
                <a:latin typeface="Courier New" panose="02070309020205020404" pitchFamily="49" charset="0"/>
              </a:rPr>
              <a:t>student_data.groupby</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school_code</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257693"/>
                </a:solidFill>
                <a:effectLst/>
                <a:latin typeface="Courier New" panose="02070309020205020404" pitchFamily="49" charset="0"/>
              </a:rPr>
              <a:t>list</a:t>
            </a:r>
            <a:r>
              <a:rPr lang="en-IN" b="0" dirty="0">
                <a:solidFill>
                  <a:srgbClr val="000000"/>
                </a:solidFill>
                <a:effectLst/>
                <a:latin typeface="Courier New" panose="02070309020205020404" pitchFamily="49" charset="0"/>
              </a:rPr>
              <a:t>(result))</a:t>
            </a:r>
          </a:p>
          <a:p>
            <a:endParaRPr lang="en-IN" dirty="0"/>
          </a:p>
        </p:txBody>
      </p:sp>
    </p:spTree>
    <p:extLst>
      <p:ext uri="{BB962C8B-B14F-4D97-AF65-F5344CB8AC3E}">
        <p14:creationId xmlns:p14="http://schemas.microsoft.com/office/powerpoint/2010/main" val="3100538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C559-2882-011B-EEA4-10412604F88D}"/>
              </a:ext>
            </a:extLst>
          </p:cNvPr>
          <p:cNvSpPr>
            <a:spLocks noGrp="1"/>
          </p:cNvSpPr>
          <p:nvPr>
            <p:ph type="title"/>
          </p:nvPr>
        </p:nvSpPr>
        <p:spPr/>
        <p:txBody>
          <a:bodyPr>
            <a:normAutofit/>
          </a:bodyPr>
          <a:lstStyle/>
          <a:p>
            <a:r>
              <a:rPr lang="en-US" sz="3600" b="0" i="0" dirty="0">
                <a:solidFill>
                  <a:srgbClr val="273239"/>
                </a:solidFill>
                <a:effectLst/>
                <a:latin typeface="Nunito" pitchFamily="2" charset="0"/>
              </a:rPr>
              <a:t>how to visualize data with the help of the Matplotlib library of Python?</a:t>
            </a:r>
            <a:endParaRPr lang="en-IN" sz="3600" dirty="0"/>
          </a:p>
        </p:txBody>
      </p:sp>
      <p:sp>
        <p:nvSpPr>
          <p:cNvPr id="3" name="Content Placeholder 2">
            <a:extLst>
              <a:ext uri="{FF2B5EF4-FFF2-40B4-BE49-F238E27FC236}">
                <a16:creationId xmlns:a16="http://schemas.microsoft.com/office/drawing/2014/main" id="{5B8EEE16-9E3B-0D5A-F825-83A9E10936ED}"/>
              </a:ext>
            </a:extLst>
          </p:cNvPr>
          <p:cNvSpPr>
            <a:spLocks noGrp="1"/>
          </p:cNvSpPr>
          <p:nvPr>
            <p:ph idx="1"/>
          </p:nvPr>
        </p:nvSpPr>
        <p:spPr/>
        <p:txBody>
          <a:bodyPr/>
          <a:lstStyle/>
          <a:p>
            <a:r>
              <a:rPr lang="en-US" dirty="0"/>
              <a:t>Matplotlib</a:t>
            </a:r>
          </a:p>
          <a:p>
            <a:r>
              <a:rPr lang="en-US" dirty="0"/>
              <a:t>Matplotlib is a low-level library of Python which is used for data visualization. It is easy to use and emulates MATLAB like graphs and visualization. This library is built on the top of NumPy arrays and consist of several plots like line chart, bar chart, histogram, etc. It provides a lot of flexibility but at the cost of writing more code.</a:t>
            </a:r>
          </a:p>
          <a:p>
            <a:r>
              <a:rPr lang="en-US" dirty="0"/>
              <a:t>To install Matplotlib type the below command in the terminal.</a:t>
            </a:r>
          </a:p>
          <a:p>
            <a:pPr marL="0" indent="0">
              <a:buNone/>
            </a:pPr>
            <a:r>
              <a:rPr lang="en-US" dirty="0"/>
              <a:t>pip install matplotlib</a:t>
            </a:r>
            <a:endParaRPr lang="en-IN" dirty="0"/>
          </a:p>
        </p:txBody>
      </p:sp>
    </p:spTree>
    <p:extLst>
      <p:ext uri="{BB962C8B-B14F-4D97-AF65-F5344CB8AC3E}">
        <p14:creationId xmlns:p14="http://schemas.microsoft.com/office/powerpoint/2010/main" val="20537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51C6-8F02-DCC1-0D43-E35DB557FACF}"/>
              </a:ext>
            </a:extLst>
          </p:cNvPr>
          <p:cNvSpPr>
            <a:spLocks noGrp="1"/>
          </p:cNvSpPr>
          <p:nvPr>
            <p:ph type="title"/>
          </p:nvPr>
        </p:nvSpPr>
        <p:spPr/>
        <p:txBody>
          <a:bodyPr/>
          <a:lstStyle/>
          <a:p>
            <a:r>
              <a:rPr lang="en-US" dirty="0" err="1"/>
              <a:t>Pyplot</a:t>
            </a:r>
            <a:br>
              <a:rPr lang="en-US" dirty="0"/>
            </a:br>
            <a:endParaRPr lang="en-IN" dirty="0"/>
          </a:p>
        </p:txBody>
      </p:sp>
      <p:sp>
        <p:nvSpPr>
          <p:cNvPr id="3" name="Content Placeholder 2">
            <a:extLst>
              <a:ext uri="{FF2B5EF4-FFF2-40B4-BE49-F238E27FC236}">
                <a16:creationId xmlns:a16="http://schemas.microsoft.com/office/drawing/2014/main" id="{562DCBCF-7C27-E42C-544E-A83CB0BF9B16}"/>
              </a:ext>
            </a:extLst>
          </p:cNvPr>
          <p:cNvSpPr>
            <a:spLocks noGrp="1"/>
          </p:cNvSpPr>
          <p:nvPr>
            <p:ph idx="1"/>
          </p:nvPr>
        </p:nvSpPr>
        <p:spPr/>
        <p:txBody>
          <a:bodyPr/>
          <a:lstStyle/>
          <a:p>
            <a:r>
              <a:rPr lang="en-US" dirty="0" err="1"/>
              <a:t>Pyplot</a:t>
            </a:r>
            <a:r>
              <a:rPr lang="en-US" dirty="0"/>
              <a:t> is a Matplotlib module that provides a MATLAB-like interface.</a:t>
            </a:r>
          </a:p>
          <a:p>
            <a:r>
              <a:rPr lang="en-US" dirty="0"/>
              <a:t> Matplotlib is designed to be as usable as MATLAB, with the ability to use Python and the advantage of being free and open-source. </a:t>
            </a:r>
          </a:p>
          <a:p>
            <a:r>
              <a:rPr lang="en-US" dirty="0"/>
              <a:t>Each </a:t>
            </a:r>
            <a:r>
              <a:rPr lang="en-US" dirty="0" err="1"/>
              <a:t>pyplot</a:t>
            </a:r>
            <a:r>
              <a:rPr lang="en-US" dirty="0"/>
              <a:t> function makes some change to a figure: e.g., creates a figure, creates a plotting area in a figure, plots some lines in a plotting area, decorates the plot with labels, etc. </a:t>
            </a:r>
          </a:p>
          <a:p>
            <a:r>
              <a:rPr lang="en-US" dirty="0"/>
              <a:t>The various plots we can utilize using </a:t>
            </a:r>
            <a:r>
              <a:rPr lang="en-US" dirty="0" err="1"/>
              <a:t>Pyplot</a:t>
            </a:r>
            <a:r>
              <a:rPr lang="en-US" dirty="0"/>
              <a:t> are Line Plot, Histogram, Scatter, 3D Plot, Image, Contour, and Polar.</a:t>
            </a:r>
            <a:endParaRPr lang="en-IN" dirty="0"/>
          </a:p>
        </p:txBody>
      </p:sp>
    </p:spTree>
    <p:extLst>
      <p:ext uri="{BB962C8B-B14F-4D97-AF65-F5344CB8AC3E}">
        <p14:creationId xmlns:p14="http://schemas.microsoft.com/office/powerpoint/2010/main" val="1701948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99CB9-E7A6-CA2C-7718-8D8EA803BCE4}"/>
              </a:ext>
            </a:extLst>
          </p:cNvPr>
          <p:cNvSpPr>
            <a:spLocks noGrp="1"/>
          </p:cNvSpPr>
          <p:nvPr>
            <p:ph idx="1"/>
          </p:nvPr>
        </p:nvSpPr>
        <p:spPr>
          <a:xfrm>
            <a:off x="838201" y="1825625"/>
            <a:ext cx="4916556" cy="4351338"/>
          </a:xfrm>
        </p:spPr>
        <p:txBody>
          <a:bodyPr>
            <a:normAutofit/>
          </a:bodyPr>
          <a:lstStyle/>
          <a:p>
            <a:r>
              <a:rPr lang="en-US" dirty="0"/>
              <a:t>import </a:t>
            </a:r>
            <a:r>
              <a:rPr lang="en-US" dirty="0" err="1"/>
              <a:t>matplotlib.pyplot</a:t>
            </a:r>
            <a:r>
              <a:rPr lang="en-US" dirty="0"/>
              <a:t> as </a:t>
            </a:r>
            <a:r>
              <a:rPr lang="en-US" dirty="0" err="1"/>
              <a:t>plt</a:t>
            </a:r>
            <a:endParaRPr lang="en-US" dirty="0"/>
          </a:p>
          <a:p>
            <a:r>
              <a:rPr lang="en-US" dirty="0"/>
              <a:t># initializing the data</a:t>
            </a:r>
          </a:p>
          <a:p>
            <a:r>
              <a:rPr lang="en-US" dirty="0"/>
              <a:t>x = [10, 20, 30, 40]</a:t>
            </a:r>
          </a:p>
          <a:p>
            <a:r>
              <a:rPr lang="en-US" dirty="0"/>
              <a:t>y = [20, 25, 35, 55]</a:t>
            </a:r>
          </a:p>
          <a:p>
            <a:r>
              <a:rPr lang="en-US" dirty="0"/>
              <a:t># plotting the data</a:t>
            </a:r>
          </a:p>
          <a:p>
            <a:r>
              <a:rPr lang="en-US" dirty="0" err="1"/>
              <a:t>plt.plot</a:t>
            </a:r>
            <a:r>
              <a:rPr lang="en-US" dirty="0"/>
              <a:t>(x, y)</a:t>
            </a:r>
          </a:p>
          <a:p>
            <a:endParaRPr lang="en-US" dirty="0"/>
          </a:p>
          <a:p>
            <a:r>
              <a:rPr lang="en-US" dirty="0" err="1"/>
              <a:t>plt.show</a:t>
            </a:r>
            <a:r>
              <a:rPr lang="en-US" dirty="0"/>
              <a:t>()</a:t>
            </a:r>
          </a:p>
          <a:p>
            <a:endParaRPr lang="en-IN" dirty="0"/>
          </a:p>
        </p:txBody>
      </p:sp>
      <p:pic>
        <p:nvPicPr>
          <p:cNvPr id="1028" name="Picture 4" descr="simple plot matplotlib">
            <a:extLst>
              <a:ext uri="{FF2B5EF4-FFF2-40B4-BE49-F238E27FC236}">
                <a16:creationId xmlns:a16="http://schemas.microsoft.com/office/drawing/2014/main" id="{9A3E9BFF-36E2-EB52-4817-68F41D7BF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75" y="2621239"/>
            <a:ext cx="360045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47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C733F-9021-7DC2-2CC2-D1C7C403A40B}"/>
              </a:ext>
            </a:extLst>
          </p:cNvPr>
          <p:cNvSpPr>
            <a:spLocks noGrp="1"/>
          </p:cNvSpPr>
          <p:nvPr>
            <p:ph idx="1"/>
          </p:nvPr>
        </p:nvSpPr>
        <p:spPr>
          <a:xfrm>
            <a:off x="838200" y="646043"/>
            <a:ext cx="6099313" cy="5530920"/>
          </a:xfrm>
        </p:spPr>
        <p:txBody>
          <a:bodyPr>
            <a:normAutofit fontScale="70000" lnSpcReduction="20000"/>
          </a:bodyPr>
          <a:lstStyle/>
          <a:p>
            <a:r>
              <a:rPr lang="en-US" dirty="0"/>
              <a:t>Adding Title</a:t>
            </a:r>
          </a:p>
          <a:p>
            <a:r>
              <a:rPr lang="en-US" dirty="0"/>
              <a:t>The title() method in matplotlib module is used to specify the title of the visualization depicted and displays the title using various attributes.</a:t>
            </a:r>
          </a:p>
          <a:p>
            <a:r>
              <a:rPr lang="en-US" dirty="0"/>
              <a:t>import </a:t>
            </a:r>
            <a:r>
              <a:rPr lang="en-US" dirty="0" err="1"/>
              <a:t>matplotlib.pyplot</a:t>
            </a:r>
            <a:r>
              <a:rPr lang="en-US" dirty="0"/>
              <a:t> as </a:t>
            </a:r>
            <a:r>
              <a:rPr lang="en-US" dirty="0" err="1"/>
              <a:t>plt</a:t>
            </a:r>
            <a:endParaRPr lang="en-US" dirty="0"/>
          </a:p>
          <a:p>
            <a:endParaRPr lang="en-US" dirty="0"/>
          </a:p>
          <a:p>
            <a:r>
              <a:rPr lang="en-US" dirty="0"/>
              <a:t># initializing the data</a:t>
            </a:r>
          </a:p>
          <a:p>
            <a:r>
              <a:rPr lang="en-US" dirty="0"/>
              <a:t>x = [10, 20, 30, 40]</a:t>
            </a:r>
          </a:p>
          <a:p>
            <a:r>
              <a:rPr lang="en-US" dirty="0"/>
              <a:t>y = [20, 25, 35, 55]</a:t>
            </a:r>
          </a:p>
          <a:p>
            <a:endParaRPr lang="en-US" dirty="0"/>
          </a:p>
          <a:p>
            <a:r>
              <a:rPr lang="en-US" dirty="0"/>
              <a:t># plotting the data</a:t>
            </a:r>
          </a:p>
          <a:p>
            <a:r>
              <a:rPr lang="en-US" dirty="0" err="1"/>
              <a:t>plt.plot</a:t>
            </a:r>
            <a:r>
              <a:rPr lang="en-US" dirty="0"/>
              <a:t>(x, y)</a:t>
            </a:r>
          </a:p>
          <a:p>
            <a:endParaRPr lang="en-US" dirty="0"/>
          </a:p>
          <a:p>
            <a:r>
              <a:rPr lang="en-US" dirty="0"/>
              <a:t># Adding title to the plot</a:t>
            </a:r>
          </a:p>
          <a:p>
            <a:r>
              <a:rPr lang="en-US" dirty="0" err="1"/>
              <a:t>plt.title</a:t>
            </a:r>
            <a:r>
              <a:rPr lang="en-US" dirty="0"/>
              <a:t>("Linear graph")</a:t>
            </a:r>
          </a:p>
          <a:p>
            <a:endParaRPr lang="en-US" dirty="0"/>
          </a:p>
          <a:p>
            <a:r>
              <a:rPr lang="en-US" dirty="0" err="1"/>
              <a:t>plt.show</a:t>
            </a:r>
            <a:r>
              <a:rPr lang="en-US" dirty="0"/>
              <a:t>()</a:t>
            </a:r>
          </a:p>
          <a:p>
            <a:endParaRPr lang="en-IN" dirty="0"/>
          </a:p>
        </p:txBody>
      </p:sp>
      <p:pic>
        <p:nvPicPr>
          <p:cNvPr id="4" name="Picture 3">
            <a:extLst>
              <a:ext uri="{FF2B5EF4-FFF2-40B4-BE49-F238E27FC236}">
                <a16:creationId xmlns:a16="http://schemas.microsoft.com/office/drawing/2014/main" id="{88FBD190-5339-721F-8DA0-D3483E11345F}"/>
              </a:ext>
            </a:extLst>
          </p:cNvPr>
          <p:cNvPicPr>
            <a:picLocks noChangeAspect="1"/>
          </p:cNvPicPr>
          <p:nvPr/>
        </p:nvPicPr>
        <p:blipFill>
          <a:blip r:embed="rId2"/>
          <a:stretch>
            <a:fillRect/>
          </a:stretch>
        </p:blipFill>
        <p:spPr>
          <a:xfrm>
            <a:off x="6381543" y="2322857"/>
            <a:ext cx="3762375" cy="2609850"/>
          </a:xfrm>
          <a:prstGeom prst="rect">
            <a:avLst/>
          </a:prstGeom>
        </p:spPr>
      </p:pic>
    </p:spTree>
    <p:extLst>
      <p:ext uri="{BB962C8B-B14F-4D97-AF65-F5344CB8AC3E}">
        <p14:creationId xmlns:p14="http://schemas.microsoft.com/office/powerpoint/2010/main" val="2336286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FA58D-0DDF-FCD7-E7F3-CD95453CFF83}"/>
              </a:ext>
            </a:extLst>
          </p:cNvPr>
          <p:cNvSpPr>
            <a:spLocks noGrp="1"/>
          </p:cNvSpPr>
          <p:nvPr>
            <p:ph idx="1"/>
          </p:nvPr>
        </p:nvSpPr>
        <p:spPr>
          <a:xfrm>
            <a:off x="838200" y="0"/>
            <a:ext cx="6467061" cy="6176963"/>
          </a:xfrm>
        </p:spPr>
        <p:txBody>
          <a:bodyPr>
            <a:normAutofit fontScale="92500" lnSpcReduction="20000"/>
          </a:bodyPr>
          <a:lstStyle/>
          <a:p>
            <a:pPr marL="0" indent="0">
              <a:buNone/>
            </a:pPr>
            <a:r>
              <a:rPr lang="en-US" dirty="0"/>
              <a:t>#</a:t>
            </a:r>
            <a:r>
              <a:rPr lang="en-US" b="0" i="0" dirty="0">
                <a:solidFill>
                  <a:srgbClr val="273239"/>
                </a:solidFill>
                <a:effectLst/>
                <a:latin typeface="Nunito" pitchFamily="2" charset="0"/>
              </a:rPr>
              <a:t>We can also change the appearance of the title by using the parameters of this</a:t>
            </a:r>
            <a:endParaRPr lang="en-US" dirty="0"/>
          </a:p>
          <a:p>
            <a:r>
              <a:rPr lang="en-US" dirty="0"/>
              <a:t>import </a:t>
            </a:r>
            <a:r>
              <a:rPr lang="en-US" dirty="0" err="1"/>
              <a:t>matplotlib.pyplot</a:t>
            </a:r>
            <a:r>
              <a:rPr lang="en-US" dirty="0"/>
              <a:t> as </a:t>
            </a:r>
            <a:r>
              <a:rPr lang="en-US" dirty="0" err="1"/>
              <a:t>plt</a:t>
            </a:r>
            <a:endParaRPr lang="en-US" dirty="0"/>
          </a:p>
          <a:p>
            <a:r>
              <a:rPr lang="en-US" dirty="0"/>
              <a:t># initializing the data</a:t>
            </a:r>
          </a:p>
          <a:p>
            <a:r>
              <a:rPr lang="en-US" dirty="0"/>
              <a:t>x = [10, 20, 30, 40]</a:t>
            </a:r>
          </a:p>
          <a:p>
            <a:r>
              <a:rPr lang="en-US" dirty="0"/>
              <a:t>y = [20, 25, 35, 55]</a:t>
            </a:r>
          </a:p>
          <a:p>
            <a:endParaRPr lang="en-US" dirty="0"/>
          </a:p>
          <a:p>
            <a:r>
              <a:rPr lang="en-US" dirty="0"/>
              <a:t># plotting the data</a:t>
            </a:r>
          </a:p>
          <a:p>
            <a:r>
              <a:rPr lang="en-US" dirty="0" err="1"/>
              <a:t>plt.plot</a:t>
            </a:r>
            <a:r>
              <a:rPr lang="en-US" dirty="0"/>
              <a:t>(x, y)</a:t>
            </a:r>
          </a:p>
          <a:p>
            <a:endParaRPr lang="en-US" dirty="0"/>
          </a:p>
          <a:p>
            <a:r>
              <a:rPr lang="en-US" dirty="0"/>
              <a:t># Adding title to the plot</a:t>
            </a:r>
          </a:p>
          <a:p>
            <a:r>
              <a:rPr lang="en-US" dirty="0" err="1"/>
              <a:t>plt.title</a:t>
            </a:r>
            <a:r>
              <a:rPr lang="en-US" dirty="0"/>
              <a:t>("Linear graph", </a:t>
            </a:r>
            <a:r>
              <a:rPr lang="en-US" dirty="0" err="1"/>
              <a:t>fontsize</a:t>
            </a:r>
            <a:r>
              <a:rPr lang="en-US" dirty="0"/>
              <a:t>=25, color="green")</a:t>
            </a:r>
          </a:p>
          <a:p>
            <a:endParaRPr lang="en-US" dirty="0"/>
          </a:p>
          <a:p>
            <a:r>
              <a:rPr lang="en-US" dirty="0" err="1"/>
              <a:t>plt.show</a:t>
            </a:r>
            <a:r>
              <a:rPr lang="en-US" dirty="0"/>
              <a:t>()</a:t>
            </a:r>
          </a:p>
          <a:p>
            <a:endParaRPr lang="en-IN" dirty="0"/>
          </a:p>
        </p:txBody>
      </p:sp>
      <p:pic>
        <p:nvPicPr>
          <p:cNvPr id="2050" name="Picture 2" descr="title to the plot matplotlib">
            <a:extLst>
              <a:ext uri="{FF2B5EF4-FFF2-40B4-BE49-F238E27FC236}">
                <a16:creationId xmlns:a16="http://schemas.microsoft.com/office/drawing/2014/main" id="{D15E0793-F954-0D8F-C3DB-4987D5200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842" y="1952004"/>
            <a:ext cx="371475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5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6FEE65-86EF-3CE7-FF6A-108CBEEAAD99}"/>
              </a:ext>
            </a:extLst>
          </p:cNvPr>
          <p:cNvSpPr>
            <a:spLocks noGrp="1"/>
          </p:cNvSpPr>
          <p:nvPr>
            <p:ph idx="1"/>
          </p:nvPr>
        </p:nvSpPr>
        <p:spPr>
          <a:xfrm>
            <a:off x="838200" y="248478"/>
            <a:ext cx="6516757" cy="5928485"/>
          </a:xfrm>
        </p:spPr>
        <p:txBody>
          <a:bodyPr>
            <a:normAutofit fontScale="70000" lnSpcReduction="20000"/>
          </a:bodyPr>
          <a:lstStyle/>
          <a:p>
            <a:r>
              <a:rPr lang="en-US" dirty="0"/>
              <a:t>Adding X Label and Y Label</a:t>
            </a:r>
          </a:p>
          <a:p>
            <a:r>
              <a:rPr lang="en-US" dirty="0"/>
              <a:t>In layman’s terms, the X label and the Y label are the titles given to X-axis and Y-axis respectively. These can be added to the graph by using the </a:t>
            </a:r>
            <a:r>
              <a:rPr lang="en-US" dirty="0" err="1"/>
              <a:t>xlabel</a:t>
            </a:r>
            <a:r>
              <a:rPr lang="en-US" dirty="0"/>
              <a:t>() and </a:t>
            </a:r>
            <a:r>
              <a:rPr lang="en-US" dirty="0" err="1"/>
              <a:t>ylabel</a:t>
            </a:r>
            <a:r>
              <a:rPr lang="en-US" dirty="0"/>
              <a:t>() methods.</a:t>
            </a:r>
          </a:p>
          <a:p>
            <a:r>
              <a:rPr lang="en-IN" dirty="0"/>
              <a:t>import </a:t>
            </a:r>
            <a:r>
              <a:rPr lang="en-IN" dirty="0" err="1"/>
              <a:t>matplotlib.pyplot</a:t>
            </a:r>
            <a:r>
              <a:rPr lang="en-IN" dirty="0"/>
              <a:t> as </a:t>
            </a:r>
            <a:r>
              <a:rPr lang="en-IN" dirty="0" err="1"/>
              <a:t>plt</a:t>
            </a:r>
            <a:endParaRPr lang="en-IN" dirty="0"/>
          </a:p>
          <a:p>
            <a:r>
              <a:rPr lang="en-IN" dirty="0"/>
              <a:t># initializing the data</a:t>
            </a:r>
          </a:p>
          <a:p>
            <a:r>
              <a:rPr lang="en-IN" dirty="0"/>
              <a:t>x = [10, 20, 30, 40]</a:t>
            </a:r>
          </a:p>
          <a:p>
            <a:r>
              <a:rPr lang="en-IN" dirty="0"/>
              <a:t>y = [20, 25, 35, 55]</a:t>
            </a:r>
          </a:p>
          <a:p>
            <a:r>
              <a:rPr lang="en-IN" dirty="0"/>
              <a:t># plotting the data</a:t>
            </a:r>
          </a:p>
          <a:p>
            <a:r>
              <a:rPr lang="en-IN" dirty="0" err="1"/>
              <a:t>plt.plot</a:t>
            </a:r>
            <a:r>
              <a:rPr lang="en-IN" dirty="0"/>
              <a:t>(x, y)</a:t>
            </a:r>
          </a:p>
          <a:p>
            <a:r>
              <a:rPr lang="en-IN" dirty="0"/>
              <a:t># Adding title to the plot</a:t>
            </a:r>
          </a:p>
          <a:p>
            <a:r>
              <a:rPr lang="en-IN" dirty="0" err="1"/>
              <a:t>plt.title</a:t>
            </a:r>
            <a:r>
              <a:rPr lang="en-IN" dirty="0"/>
              <a:t>("Linear graph", </a:t>
            </a:r>
            <a:r>
              <a:rPr lang="en-IN" dirty="0" err="1"/>
              <a:t>fontsize</a:t>
            </a:r>
            <a:r>
              <a:rPr lang="en-IN" dirty="0"/>
              <a:t>=25, </a:t>
            </a:r>
            <a:r>
              <a:rPr lang="en-IN" dirty="0" err="1"/>
              <a:t>color</a:t>
            </a:r>
            <a:r>
              <a:rPr lang="en-IN" dirty="0"/>
              <a:t>="green")</a:t>
            </a:r>
          </a:p>
          <a:p>
            <a:r>
              <a:rPr lang="en-IN" dirty="0"/>
              <a:t># Adding label on the y-axis</a:t>
            </a:r>
          </a:p>
          <a:p>
            <a:r>
              <a:rPr lang="en-IN" dirty="0" err="1"/>
              <a:t>plt.ylabel</a:t>
            </a:r>
            <a:r>
              <a:rPr lang="en-IN" dirty="0"/>
              <a:t>('Y-Axis')</a:t>
            </a:r>
          </a:p>
          <a:p>
            <a:r>
              <a:rPr lang="en-IN" dirty="0"/>
              <a:t># Adding label on the x-axis</a:t>
            </a:r>
          </a:p>
          <a:p>
            <a:r>
              <a:rPr lang="en-IN" dirty="0" err="1"/>
              <a:t>plt.xlabel</a:t>
            </a:r>
            <a:r>
              <a:rPr lang="en-IN" dirty="0"/>
              <a:t>('X-Axis')</a:t>
            </a:r>
          </a:p>
          <a:p>
            <a:r>
              <a:rPr lang="en-IN" dirty="0" err="1"/>
              <a:t>plt.show</a:t>
            </a:r>
            <a:r>
              <a:rPr lang="en-IN" dirty="0"/>
              <a:t>()</a:t>
            </a:r>
          </a:p>
          <a:p>
            <a:endParaRPr lang="en-IN" dirty="0"/>
          </a:p>
        </p:txBody>
      </p:sp>
      <p:pic>
        <p:nvPicPr>
          <p:cNvPr id="4" name="Picture 3">
            <a:extLst>
              <a:ext uri="{FF2B5EF4-FFF2-40B4-BE49-F238E27FC236}">
                <a16:creationId xmlns:a16="http://schemas.microsoft.com/office/drawing/2014/main" id="{01C4C6BA-1D0F-6905-80CA-4951B94C8492}"/>
              </a:ext>
            </a:extLst>
          </p:cNvPr>
          <p:cNvPicPr>
            <a:picLocks noChangeAspect="1"/>
          </p:cNvPicPr>
          <p:nvPr/>
        </p:nvPicPr>
        <p:blipFill>
          <a:blip r:embed="rId2"/>
          <a:stretch>
            <a:fillRect/>
          </a:stretch>
        </p:blipFill>
        <p:spPr>
          <a:xfrm>
            <a:off x="7211046" y="1822070"/>
            <a:ext cx="3971925" cy="2781300"/>
          </a:xfrm>
          <a:prstGeom prst="rect">
            <a:avLst/>
          </a:prstGeom>
        </p:spPr>
      </p:pic>
    </p:spTree>
    <p:extLst>
      <p:ext uri="{BB962C8B-B14F-4D97-AF65-F5344CB8AC3E}">
        <p14:creationId xmlns:p14="http://schemas.microsoft.com/office/powerpoint/2010/main" val="330796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004C6-1B6A-A4E0-DAD3-C2EFF0677F37}"/>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sz="2800" b="0" i="0" u="none" strike="noStrike" baseline="0" dirty="0">
                <a:solidFill>
                  <a:srgbClr val="000000"/>
                </a:solidFill>
                <a:latin typeface="Times New Roman" panose="02020603050405020304" pitchFamily="18" charset="0"/>
              </a:rPr>
              <a:t>Visualizing Groups, Dynamic Techniques General Matplotlib Tips</a:t>
            </a:r>
          </a:p>
          <a:p>
            <a:pPr marL="0" indent="0">
              <a:buNone/>
            </a:pPr>
            <a:endParaRPr lang="en-IN" dirty="0"/>
          </a:p>
        </p:txBody>
      </p:sp>
    </p:spTree>
    <p:extLst>
      <p:ext uri="{BB962C8B-B14F-4D97-AF65-F5344CB8AC3E}">
        <p14:creationId xmlns:p14="http://schemas.microsoft.com/office/powerpoint/2010/main" val="3666240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2777B-E6F1-71FE-8DA8-FA9C5940186F}"/>
              </a:ext>
            </a:extLst>
          </p:cNvPr>
          <p:cNvSpPr>
            <a:spLocks noGrp="1"/>
          </p:cNvSpPr>
          <p:nvPr>
            <p:ph idx="1"/>
          </p:nvPr>
        </p:nvSpPr>
        <p:spPr>
          <a:xfrm>
            <a:off x="838200" y="556591"/>
            <a:ext cx="6496878" cy="5620372"/>
          </a:xfrm>
        </p:spPr>
        <p:txBody>
          <a:bodyPr>
            <a:normAutofit fontScale="25000" lnSpcReduction="20000"/>
          </a:bodyPr>
          <a:lstStyle/>
          <a:p>
            <a:r>
              <a:rPr lang="en-US" sz="4400" dirty="0"/>
              <a:t>Setting Limits and Tick labels</a:t>
            </a:r>
          </a:p>
          <a:p>
            <a:r>
              <a:rPr lang="en-US" sz="4400" dirty="0"/>
              <a:t>You might have seen that Matplotlib automatically sets the values and the markers(points) of the X and Y axis, however, it is possible to set the limit and markers manually. </a:t>
            </a:r>
            <a:r>
              <a:rPr lang="en-US" sz="4400" dirty="0" err="1"/>
              <a:t>xlim</a:t>
            </a:r>
            <a:r>
              <a:rPr lang="en-US" sz="4400" dirty="0"/>
              <a:t>() and </a:t>
            </a:r>
            <a:r>
              <a:rPr lang="en-US" sz="4400" dirty="0" err="1"/>
              <a:t>ylim</a:t>
            </a:r>
            <a:r>
              <a:rPr lang="en-US" sz="4400" dirty="0"/>
              <a:t>() functions are used to set the limits of the X-axis and Y-axis respectively. Similarly, </a:t>
            </a:r>
            <a:r>
              <a:rPr lang="en-US" sz="4400" dirty="0" err="1"/>
              <a:t>xticks</a:t>
            </a:r>
            <a:r>
              <a:rPr lang="en-US" sz="4400" dirty="0"/>
              <a:t>() and </a:t>
            </a:r>
            <a:r>
              <a:rPr lang="en-US" sz="4400" dirty="0" err="1"/>
              <a:t>yticks</a:t>
            </a:r>
            <a:r>
              <a:rPr lang="en-US" sz="4400" dirty="0"/>
              <a:t>() functions are used to set tick labels.</a:t>
            </a:r>
          </a:p>
          <a:p>
            <a:r>
              <a:rPr lang="en-IN" sz="4400" dirty="0"/>
              <a:t>import </a:t>
            </a:r>
            <a:r>
              <a:rPr lang="en-IN" sz="4400" dirty="0" err="1"/>
              <a:t>matplotlib.pyplot</a:t>
            </a:r>
            <a:r>
              <a:rPr lang="en-IN" sz="4400" dirty="0"/>
              <a:t> as </a:t>
            </a:r>
            <a:r>
              <a:rPr lang="en-IN" sz="4400" dirty="0" err="1"/>
              <a:t>plt</a:t>
            </a:r>
            <a:endParaRPr lang="en-IN" sz="4400" dirty="0"/>
          </a:p>
          <a:p>
            <a:r>
              <a:rPr lang="en-IN" sz="4400" dirty="0"/>
              <a:t># initializing the data</a:t>
            </a:r>
          </a:p>
          <a:p>
            <a:r>
              <a:rPr lang="en-IN" sz="4400" dirty="0"/>
              <a:t>x = [10, 20, 30, 40]</a:t>
            </a:r>
          </a:p>
          <a:p>
            <a:r>
              <a:rPr lang="en-IN" sz="4400" dirty="0"/>
              <a:t>y = [20, 25, 35, 55]</a:t>
            </a:r>
          </a:p>
          <a:p>
            <a:r>
              <a:rPr lang="en-IN" sz="4400" dirty="0"/>
              <a:t># plotting the data</a:t>
            </a:r>
          </a:p>
          <a:p>
            <a:r>
              <a:rPr lang="en-IN" sz="4400" dirty="0" err="1"/>
              <a:t>plt.plot</a:t>
            </a:r>
            <a:r>
              <a:rPr lang="en-IN" sz="4400" dirty="0"/>
              <a:t>(x, y)</a:t>
            </a:r>
          </a:p>
          <a:p>
            <a:r>
              <a:rPr lang="en-IN" sz="4400" dirty="0"/>
              <a:t># Adding title to the plot</a:t>
            </a:r>
          </a:p>
          <a:p>
            <a:r>
              <a:rPr lang="en-IN" sz="4400" dirty="0" err="1"/>
              <a:t>plt.title</a:t>
            </a:r>
            <a:r>
              <a:rPr lang="en-IN" sz="4400" dirty="0"/>
              <a:t>("Linear graph", </a:t>
            </a:r>
            <a:r>
              <a:rPr lang="en-IN" sz="4400" dirty="0" err="1"/>
              <a:t>fontsize</a:t>
            </a:r>
            <a:r>
              <a:rPr lang="en-IN" sz="4400" dirty="0"/>
              <a:t>=25, </a:t>
            </a:r>
            <a:r>
              <a:rPr lang="en-IN" sz="4400" dirty="0" err="1"/>
              <a:t>color</a:t>
            </a:r>
            <a:r>
              <a:rPr lang="en-IN" sz="4400" dirty="0"/>
              <a:t>="green")</a:t>
            </a:r>
          </a:p>
          <a:p>
            <a:r>
              <a:rPr lang="en-IN" sz="4400" dirty="0"/>
              <a:t># Adding label on the y-axis</a:t>
            </a:r>
          </a:p>
          <a:p>
            <a:r>
              <a:rPr lang="en-IN" sz="4400" dirty="0" err="1"/>
              <a:t>plt.ylabel</a:t>
            </a:r>
            <a:r>
              <a:rPr lang="en-IN" sz="4400" dirty="0"/>
              <a:t>('Y-Axis')</a:t>
            </a:r>
          </a:p>
          <a:p>
            <a:r>
              <a:rPr lang="en-IN" sz="4400" dirty="0"/>
              <a:t># Adding label on the x-axis</a:t>
            </a:r>
          </a:p>
          <a:p>
            <a:r>
              <a:rPr lang="en-IN" sz="4400" dirty="0" err="1"/>
              <a:t>plt.xlabel</a:t>
            </a:r>
            <a:r>
              <a:rPr lang="en-IN" sz="4400" dirty="0"/>
              <a:t>('X-Axis')</a:t>
            </a:r>
          </a:p>
          <a:p>
            <a:r>
              <a:rPr lang="en-IN" sz="4400" dirty="0"/>
              <a:t># Setting the limit of y-axis</a:t>
            </a:r>
          </a:p>
          <a:p>
            <a:r>
              <a:rPr lang="en-IN" sz="4400" dirty="0" err="1"/>
              <a:t>plt.ylim</a:t>
            </a:r>
            <a:r>
              <a:rPr lang="en-IN" sz="4400" dirty="0"/>
              <a:t>(0, 80)</a:t>
            </a:r>
          </a:p>
          <a:p>
            <a:r>
              <a:rPr lang="en-IN" sz="4400" dirty="0"/>
              <a:t># setting the labels of x-axis</a:t>
            </a:r>
          </a:p>
          <a:p>
            <a:r>
              <a:rPr lang="en-IN" sz="4400" dirty="0" err="1"/>
              <a:t>plt.xticks</a:t>
            </a:r>
            <a:r>
              <a:rPr lang="en-IN" sz="4400" dirty="0"/>
              <a:t>(x, labels=["one", "two", "three", "four"])</a:t>
            </a:r>
          </a:p>
          <a:p>
            <a:r>
              <a:rPr lang="en-IN" sz="4400" dirty="0" err="1"/>
              <a:t>plt.show</a:t>
            </a:r>
            <a:r>
              <a:rPr lang="en-IN" sz="4400" dirty="0"/>
              <a:t>()</a:t>
            </a:r>
          </a:p>
          <a:p>
            <a:endParaRPr lang="en-IN" dirty="0"/>
          </a:p>
        </p:txBody>
      </p:sp>
      <p:pic>
        <p:nvPicPr>
          <p:cNvPr id="4" name="Picture 3">
            <a:extLst>
              <a:ext uri="{FF2B5EF4-FFF2-40B4-BE49-F238E27FC236}">
                <a16:creationId xmlns:a16="http://schemas.microsoft.com/office/drawing/2014/main" id="{F773D237-7CE3-5E50-73CD-C837324545C5}"/>
              </a:ext>
            </a:extLst>
          </p:cNvPr>
          <p:cNvPicPr>
            <a:picLocks noChangeAspect="1"/>
          </p:cNvPicPr>
          <p:nvPr/>
        </p:nvPicPr>
        <p:blipFill>
          <a:blip r:embed="rId2"/>
          <a:stretch>
            <a:fillRect/>
          </a:stretch>
        </p:blipFill>
        <p:spPr>
          <a:xfrm>
            <a:off x="7916723" y="1874560"/>
            <a:ext cx="3971925" cy="2790825"/>
          </a:xfrm>
          <a:prstGeom prst="rect">
            <a:avLst/>
          </a:prstGeom>
        </p:spPr>
      </p:pic>
    </p:spTree>
    <p:extLst>
      <p:ext uri="{BB962C8B-B14F-4D97-AF65-F5344CB8AC3E}">
        <p14:creationId xmlns:p14="http://schemas.microsoft.com/office/powerpoint/2010/main" val="2370908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B65573-A523-9D02-6AB5-EE06DBCA5894}"/>
              </a:ext>
            </a:extLst>
          </p:cNvPr>
          <p:cNvSpPr>
            <a:spLocks noGrp="1"/>
          </p:cNvSpPr>
          <p:nvPr>
            <p:ph idx="1"/>
          </p:nvPr>
        </p:nvSpPr>
        <p:spPr>
          <a:xfrm>
            <a:off x="202096" y="304939"/>
            <a:ext cx="10045147" cy="4351338"/>
          </a:xfrm>
        </p:spPr>
        <p:txBody>
          <a:bodyPr/>
          <a:lstStyle/>
          <a:p>
            <a:r>
              <a:rPr lang="en-US" dirty="0"/>
              <a:t>Adding Legends</a:t>
            </a:r>
          </a:p>
          <a:p>
            <a:r>
              <a:rPr lang="en-US" dirty="0"/>
              <a:t>A legend is an area describing the elements of the graph. In simple terms, it reflects the data displayed in the graph’s Y-axis. It generally appears as the box containing a small sample of each color on the graph and a small description of what this data means.</a:t>
            </a:r>
          </a:p>
          <a:p>
            <a:r>
              <a:rPr lang="en-US" dirty="0"/>
              <a:t>The attribute </a:t>
            </a:r>
            <a:r>
              <a:rPr lang="en-US" dirty="0" err="1"/>
              <a:t>bbox_to_anchor</a:t>
            </a:r>
            <a:r>
              <a:rPr lang="en-US" dirty="0"/>
              <a:t>=(x, y) of legend() function is used to specify the coordinates of the legend, and the attribute </a:t>
            </a:r>
            <a:r>
              <a:rPr lang="en-US" dirty="0" err="1"/>
              <a:t>ncol</a:t>
            </a:r>
            <a:r>
              <a:rPr lang="en-US" dirty="0"/>
              <a:t> represents the number of columns that the legend has. Its default value is 1.</a:t>
            </a:r>
          </a:p>
          <a:p>
            <a:endParaRPr lang="en-IN" dirty="0"/>
          </a:p>
        </p:txBody>
      </p:sp>
    </p:spTree>
    <p:extLst>
      <p:ext uri="{BB962C8B-B14F-4D97-AF65-F5344CB8AC3E}">
        <p14:creationId xmlns:p14="http://schemas.microsoft.com/office/powerpoint/2010/main" val="3187810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D0096-D94F-A0E4-635C-5B6EFD172F63}"/>
              </a:ext>
            </a:extLst>
          </p:cNvPr>
          <p:cNvSpPr>
            <a:spLocks noGrp="1"/>
          </p:cNvSpPr>
          <p:nvPr>
            <p:ph idx="1"/>
          </p:nvPr>
        </p:nvSpPr>
        <p:spPr>
          <a:xfrm>
            <a:off x="838200" y="159026"/>
            <a:ext cx="5055704" cy="6017937"/>
          </a:xfrm>
        </p:spPr>
        <p:txBody>
          <a:bodyPr>
            <a:normAutofit fontScale="55000" lnSpcReduction="20000"/>
          </a:bodyPr>
          <a:lstStyle/>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 initializing the data</a:t>
            </a:r>
          </a:p>
          <a:p>
            <a:pPr marL="0" indent="0">
              <a:buNone/>
            </a:pPr>
            <a:r>
              <a:rPr lang="en-IN" dirty="0"/>
              <a:t>x = [10, 20, 30, 40]</a:t>
            </a:r>
          </a:p>
          <a:p>
            <a:pPr marL="0" indent="0">
              <a:buNone/>
            </a:pPr>
            <a:r>
              <a:rPr lang="en-IN" dirty="0"/>
              <a:t>y = [20, 25, 35, 55]</a:t>
            </a:r>
          </a:p>
          <a:p>
            <a:pPr marL="0" indent="0">
              <a:buNone/>
            </a:pPr>
            <a:r>
              <a:rPr lang="en-IN" dirty="0"/>
              <a:t># plotting the data</a:t>
            </a:r>
          </a:p>
          <a:p>
            <a:pPr marL="0" indent="0">
              <a:buNone/>
            </a:pPr>
            <a:r>
              <a:rPr lang="en-IN" dirty="0" err="1"/>
              <a:t>plt.plot</a:t>
            </a:r>
            <a:r>
              <a:rPr lang="en-IN" dirty="0"/>
              <a:t>(x, y)</a:t>
            </a:r>
          </a:p>
          <a:p>
            <a:pPr marL="0" indent="0">
              <a:buNone/>
            </a:pPr>
            <a:r>
              <a:rPr lang="en-IN" dirty="0"/>
              <a:t># Adding title to the plot</a:t>
            </a:r>
          </a:p>
          <a:p>
            <a:pPr marL="0" indent="0">
              <a:buNone/>
            </a:pPr>
            <a:r>
              <a:rPr lang="en-IN" dirty="0" err="1"/>
              <a:t>plt.title</a:t>
            </a:r>
            <a:r>
              <a:rPr lang="en-IN" dirty="0"/>
              <a:t>("Linear graph", </a:t>
            </a:r>
            <a:r>
              <a:rPr lang="en-IN" dirty="0" err="1"/>
              <a:t>fontsize</a:t>
            </a:r>
            <a:r>
              <a:rPr lang="en-IN" dirty="0"/>
              <a:t>=25, </a:t>
            </a:r>
            <a:r>
              <a:rPr lang="en-IN" dirty="0" err="1"/>
              <a:t>color</a:t>
            </a:r>
            <a:r>
              <a:rPr lang="en-IN" dirty="0"/>
              <a:t>="green")</a:t>
            </a:r>
          </a:p>
          <a:p>
            <a:pPr marL="0" indent="0">
              <a:buNone/>
            </a:pPr>
            <a:r>
              <a:rPr lang="en-IN" dirty="0"/>
              <a:t># Adding label on the y-axis</a:t>
            </a:r>
          </a:p>
          <a:p>
            <a:pPr marL="0" indent="0">
              <a:buNone/>
            </a:pPr>
            <a:r>
              <a:rPr lang="en-IN" dirty="0" err="1"/>
              <a:t>plt.ylabel</a:t>
            </a:r>
            <a:r>
              <a:rPr lang="en-IN" dirty="0"/>
              <a:t>('Y-Axis')</a:t>
            </a:r>
          </a:p>
          <a:p>
            <a:pPr marL="0" indent="0">
              <a:buNone/>
            </a:pPr>
            <a:r>
              <a:rPr lang="en-IN" dirty="0"/>
              <a:t># Adding label on the x-axis</a:t>
            </a:r>
          </a:p>
          <a:p>
            <a:pPr marL="0" indent="0">
              <a:buNone/>
            </a:pPr>
            <a:r>
              <a:rPr lang="en-IN" dirty="0" err="1"/>
              <a:t>plt.xlabel</a:t>
            </a:r>
            <a:r>
              <a:rPr lang="en-IN" dirty="0"/>
              <a:t>('X-Axis')</a:t>
            </a:r>
          </a:p>
          <a:p>
            <a:pPr marL="0" indent="0">
              <a:buNone/>
            </a:pPr>
            <a:r>
              <a:rPr lang="en-IN" dirty="0"/>
              <a:t># Setting the limit of y-axis</a:t>
            </a:r>
          </a:p>
          <a:p>
            <a:pPr marL="0" indent="0">
              <a:buNone/>
            </a:pPr>
            <a:r>
              <a:rPr lang="en-IN" dirty="0" err="1"/>
              <a:t>plt.ylim</a:t>
            </a:r>
            <a:r>
              <a:rPr lang="en-IN" dirty="0"/>
              <a:t>(0, 80)</a:t>
            </a:r>
          </a:p>
          <a:p>
            <a:pPr marL="0" indent="0">
              <a:buNone/>
            </a:pPr>
            <a:r>
              <a:rPr lang="en-IN" dirty="0"/>
              <a:t># setting the labels of x-axis</a:t>
            </a:r>
          </a:p>
          <a:p>
            <a:pPr marL="0" indent="0">
              <a:buNone/>
            </a:pPr>
            <a:r>
              <a:rPr lang="en-IN" dirty="0" err="1"/>
              <a:t>plt.xticks</a:t>
            </a:r>
            <a:r>
              <a:rPr lang="en-IN" dirty="0"/>
              <a:t>(x, labels=["one", "two", "three", "four"])</a:t>
            </a:r>
          </a:p>
          <a:p>
            <a:pPr marL="0" indent="0">
              <a:buNone/>
            </a:pPr>
            <a:r>
              <a:rPr lang="en-IN" dirty="0"/>
              <a:t># Adding legends</a:t>
            </a:r>
          </a:p>
          <a:p>
            <a:pPr marL="0" indent="0">
              <a:buNone/>
            </a:pPr>
            <a:r>
              <a:rPr lang="en-IN" dirty="0" err="1"/>
              <a:t>plt.legend</a:t>
            </a:r>
            <a:r>
              <a:rPr lang="en-IN" dirty="0"/>
              <a:t>(["GFG"])</a:t>
            </a:r>
          </a:p>
          <a:p>
            <a:pPr marL="0" indent="0">
              <a:buNone/>
            </a:pPr>
            <a:r>
              <a:rPr lang="en-IN" dirty="0" err="1"/>
              <a:t>plt.show</a:t>
            </a:r>
            <a:r>
              <a:rPr lang="en-IN" dirty="0"/>
              <a:t>()</a:t>
            </a:r>
          </a:p>
          <a:p>
            <a:pPr marL="0" indent="0">
              <a:buNone/>
            </a:pPr>
            <a:endParaRPr lang="en-IN" dirty="0"/>
          </a:p>
        </p:txBody>
      </p:sp>
      <p:pic>
        <p:nvPicPr>
          <p:cNvPr id="4" name="Picture 3">
            <a:extLst>
              <a:ext uri="{FF2B5EF4-FFF2-40B4-BE49-F238E27FC236}">
                <a16:creationId xmlns:a16="http://schemas.microsoft.com/office/drawing/2014/main" id="{0EE11799-FF60-EB49-D19C-20D1A02A147E}"/>
              </a:ext>
            </a:extLst>
          </p:cNvPr>
          <p:cNvPicPr>
            <a:picLocks noChangeAspect="1"/>
          </p:cNvPicPr>
          <p:nvPr/>
        </p:nvPicPr>
        <p:blipFill>
          <a:blip r:embed="rId2"/>
          <a:stretch>
            <a:fillRect/>
          </a:stretch>
        </p:blipFill>
        <p:spPr>
          <a:xfrm>
            <a:off x="6941861" y="1908727"/>
            <a:ext cx="3933825" cy="2762250"/>
          </a:xfrm>
          <a:prstGeom prst="rect">
            <a:avLst/>
          </a:prstGeom>
        </p:spPr>
      </p:pic>
    </p:spTree>
    <p:extLst>
      <p:ext uri="{BB962C8B-B14F-4D97-AF65-F5344CB8AC3E}">
        <p14:creationId xmlns:p14="http://schemas.microsoft.com/office/powerpoint/2010/main" val="3055586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F532-64A4-00C3-07D9-4A2F35D5FB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74614F-5AA1-A8EF-BEFB-C8284A4C8BC9}"/>
              </a:ext>
            </a:extLst>
          </p:cNvPr>
          <p:cNvSpPr>
            <a:spLocks noGrp="1"/>
          </p:cNvSpPr>
          <p:nvPr>
            <p:ph idx="1"/>
          </p:nvPr>
        </p:nvSpPr>
        <p:spPr/>
        <p:txBody>
          <a:bodyPr/>
          <a:lstStyle/>
          <a:p>
            <a:r>
              <a:rPr lang="en-US" dirty="0"/>
              <a:t>Figure class</a:t>
            </a:r>
          </a:p>
          <a:p>
            <a:r>
              <a:rPr lang="en-US" dirty="0"/>
              <a:t>Consider the figure class as the overall window or page on which everything is drawn. It is a top-level container that contains one or more axes. A figure can be created using the figure() method.</a:t>
            </a:r>
            <a:endParaRPr lang="en-IN" dirty="0"/>
          </a:p>
        </p:txBody>
      </p:sp>
    </p:spTree>
    <p:extLst>
      <p:ext uri="{BB962C8B-B14F-4D97-AF65-F5344CB8AC3E}">
        <p14:creationId xmlns:p14="http://schemas.microsoft.com/office/powerpoint/2010/main" val="1502998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9D075-D8E0-5239-1462-C1DCD693BFB2}"/>
              </a:ext>
            </a:extLst>
          </p:cNvPr>
          <p:cNvSpPr>
            <a:spLocks noGrp="1"/>
          </p:cNvSpPr>
          <p:nvPr>
            <p:ph idx="1"/>
          </p:nvPr>
        </p:nvSpPr>
        <p:spPr>
          <a:xfrm>
            <a:off x="112643" y="0"/>
            <a:ext cx="5572540" cy="6374157"/>
          </a:xfrm>
        </p:spPr>
        <p:txBody>
          <a:bodyPr>
            <a:normAutofit fontScale="25000" lnSpcReduction="20000"/>
          </a:bodyPr>
          <a:lstStyle/>
          <a:p>
            <a:r>
              <a:rPr lang="en-IN" sz="5600" dirty="0"/>
              <a:t># Python program to show </a:t>
            </a:r>
            <a:r>
              <a:rPr lang="en-IN" sz="5600" dirty="0" err="1"/>
              <a:t>pyplot</a:t>
            </a:r>
            <a:r>
              <a:rPr lang="en-IN" sz="5600" dirty="0"/>
              <a:t> module</a:t>
            </a:r>
          </a:p>
          <a:p>
            <a:r>
              <a:rPr lang="en-IN" sz="5600" dirty="0"/>
              <a:t>import </a:t>
            </a:r>
            <a:r>
              <a:rPr lang="en-IN" sz="5600" dirty="0" err="1"/>
              <a:t>matplotlib.pyplot</a:t>
            </a:r>
            <a:r>
              <a:rPr lang="en-IN" sz="5600" dirty="0"/>
              <a:t> as </a:t>
            </a:r>
            <a:r>
              <a:rPr lang="en-IN" sz="5600" dirty="0" err="1"/>
              <a:t>plt</a:t>
            </a:r>
            <a:endParaRPr lang="en-IN" sz="5600" dirty="0"/>
          </a:p>
          <a:p>
            <a:r>
              <a:rPr lang="en-IN" sz="5600" dirty="0"/>
              <a:t>from </a:t>
            </a:r>
            <a:r>
              <a:rPr lang="en-IN" sz="5600" dirty="0" err="1"/>
              <a:t>matplotlib.figure</a:t>
            </a:r>
            <a:r>
              <a:rPr lang="en-IN" sz="5600" dirty="0"/>
              <a:t> import Figure</a:t>
            </a:r>
          </a:p>
          <a:p>
            <a:r>
              <a:rPr lang="en-IN" sz="5600" dirty="0"/>
              <a:t># initializing the data</a:t>
            </a:r>
          </a:p>
          <a:p>
            <a:r>
              <a:rPr lang="en-IN" sz="5600" dirty="0"/>
              <a:t>x = [10, 20, 30, 40] ,y = [20, 25, 35, 55]</a:t>
            </a:r>
          </a:p>
          <a:p>
            <a:r>
              <a:rPr lang="en-IN" sz="5600" dirty="0"/>
              <a:t># Creating a new figure with width = 7 inches</a:t>
            </a:r>
          </a:p>
          <a:p>
            <a:r>
              <a:rPr lang="en-IN" sz="5600" dirty="0"/>
              <a:t># and height = 5 inches with face </a:t>
            </a:r>
            <a:r>
              <a:rPr lang="en-IN" sz="5600" dirty="0" err="1"/>
              <a:t>color</a:t>
            </a:r>
            <a:r>
              <a:rPr lang="en-IN" sz="5600" dirty="0"/>
              <a:t> as</a:t>
            </a:r>
          </a:p>
          <a:p>
            <a:r>
              <a:rPr lang="en-IN" sz="5600" dirty="0"/>
              <a:t># green, </a:t>
            </a:r>
            <a:r>
              <a:rPr lang="en-IN" sz="5600" dirty="0" err="1"/>
              <a:t>edgecolor</a:t>
            </a:r>
            <a:r>
              <a:rPr lang="en-IN" sz="5600" dirty="0"/>
              <a:t> as red and the line width of the edge as 7</a:t>
            </a:r>
          </a:p>
          <a:p>
            <a:r>
              <a:rPr lang="en-IN" sz="5600" dirty="0"/>
              <a:t>fig = </a:t>
            </a:r>
            <a:r>
              <a:rPr lang="en-IN" sz="5600" dirty="0" err="1"/>
              <a:t>plt.figure</a:t>
            </a:r>
            <a:r>
              <a:rPr lang="en-IN" sz="5600" dirty="0"/>
              <a:t>(</a:t>
            </a:r>
            <a:r>
              <a:rPr lang="en-IN" sz="5600" dirty="0" err="1"/>
              <a:t>figsize</a:t>
            </a:r>
            <a:r>
              <a:rPr lang="en-IN" sz="5600" dirty="0"/>
              <a:t> =(7, 5), </a:t>
            </a:r>
            <a:r>
              <a:rPr lang="en-IN" sz="5600" dirty="0" err="1"/>
              <a:t>facecolor</a:t>
            </a:r>
            <a:r>
              <a:rPr lang="en-IN" sz="5600" dirty="0"/>
              <a:t>='g',</a:t>
            </a:r>
          </a:p>
          <a:p>
            <a:r>
              <a:rPr lang="en-IN" sz="5600" dirty="0" err="1"/>
              <a:t>edgecolor</a:t>
            </a:r>
            <a:r>
              <a:rPr lang="en-IN" sz="5600" dirty="0"/>
              <a:t>='b', linewidth=7)</a:t>
            </a:r>
          </a:p>
          <a:p>
            <a:r>
              <a:rPr lang="en-IN" sz="5600" dirty="0"/>
              <a:t># Creating a new axes for the figure</a:t>
            </a:r>
          </a:p>
          <a:p>
            <a:r>
              <a:rPr lang="en-IN" sz="5600" dirty="0" err="1"/>
              <a:t>ax</a:t>
            </a:r>
            <a:r>
              <a:rPr lang="en-IN" sz="5600" dirty="0"/>
              <a:t> = </a:t>
            </a:r>
            <a:r>
              <a:rPr lang="en-IN" sz="5600" dirty="0" err="1"/>
              <a:t>fig.add_axes</a:t>
            </a:r>
            <a:r>
              <a:rPr lang="en-IN" sz="5600" dirty="0"/>
              <a:t>([1, 1, 1, 1])</a:t>
            </a:r>
          </a:p>
          <a:p>
            <a:r>
              <a:rPr lang="en-IN" sz="5600" dirty="0"/>
              <a:t># Adding the data to be plotted</a:t>
            </a:r>
          </a:p>
          <a:p>
            <a:r>
              <a:rPr lang="en-IN" sz="5600" dirty="0" err="1"/>
              <a:t>ax.plot</a:t>
            </a:r>
            <a:r>
              <a:rPr lang="en-IN" sz="5600" dirty="0"/>
              <a:t>(x, y)</a:t>
            </a:r>
          </a:p>
          <a:p>
            <a:r>
              <a:rPr lang="en-IN" sz="5600" dirty="0"/>
              <a:t># Adding title to the plot</a:t>
            </a:r>
          </a:p>
          <a:p>
            <a:r>
              <a:rPr lang="en-IN" sz="5600" dirty="0" err="1"/>
              <a:t>plt.title</a:t>
            </a:r>
            <a:r>
              <a:rPr lang="en-IN" sz="5600" dirty="0"/>
              <a:t>("Linear graph", </a:t>
            </a:r>
            <a:r>
              <a:rPr lang="en-IN" sz="5600" dirty="0" err="1"/>
              <a:t>fontsize</a:t>
            </a:r>
            <a:r>
              <a:rPr lang="en-IN" sz="5600" dirty="0"/>
              <a:t>=25, </a:t>
            </a:r>
            <a:r>
              <a:rPr lang="en-IN" sz="5600" dirty="0" err="1"/>
              <a:t>color</a:t>
            </a:r>
            <a:r>
              <a:rPr lang="en-IN" sz="5600" dirty="0"/>
              <a:t>="yellow")</a:t>
            </a:r>
          </a:p>
          <a:p>
            <a:r>
              <a:rPr lang="en-IN" sz="5600" dirty="0"/>
              <a:t># Adding label on the y-axis</a:t>
            </a:r>
          </a:p>
          <a:p>
            <a:r>
              <a:rPr lang="en-IN" sz="5600" dirty="0" err="1"/>
              <a:t>plt.ylabel</a:t>
            </a:r>
            <a:r>
              <a:rPr lang="en-IN" sz="5600" dirty="0"/>
              <a:t>('Y-Axis’) # Adding label on the x-axis</a:t>
            </a:r>
          </a:p>
          <a:p>
            <a:r>
              <a:rPr lang="en-IN" sz="5600" dirty="0" err="1"/>
              <a:t>plt.xlabel</a:t>
            </a:r>
            <a:r>
              <a:rPr lang="en-IN" sz="5600" dirty="0"/>
              <a:t>('X-Axis')</a:t>
            </a:r>
          </a:p>
          <a:p>
            <a:r>
              <a:rPr lang="en-IN" sz="5600" dirty="0"/>
              <a:t># Setting the limit of y-axis    </a:t>
            </a:r>
            <a:r>
              <a:rPr lang="en-IN" sz="5600" dirty="0" err="1"/>
              <a:t>plt.ylim</a:t>
            </a:r>
            <a:r>
              <a:rPr lang="en-IN" sz="5600" dirty="0"/>
              <a:t>(0, 80)</a:t>
            </a:r>
          </a:p>
          <a:p>
            <a:r>
              <a:rPr lang="en-IN" sz="5600" dirty="0"/>
              <a:t># setting the labels of x-axis</a:t>
            </a:r>
          </a:p>
          <a:p>
            <a:r>
              <a:rPr lang="en-IN" sz="5600" dirty="0" err="1"/>
              <a:t>plt.xticks</a:t>
            </a:r>
            <a:r>
              <a:rPr lang="en-IN" sz="5600" dirty="0"/>
              <a:t>(x, labels=["one", "two", "three", "four"])</a:t>
            </a:r>
          </a:p>
          <a:p>
            <a:r>
              <a:rPr lang="en-IN" sz="5600" dirty="0"/>
              <a:t># Adding legends</a:t>
            </a:r>
          </a:p>
          <a:p>
            <a:r>
              <a:rPr lang="en-IN" sz="5600" dirty="0" err="1"/>
              <a:t>plt.legend</a:t>
            </a:r>
            <a:r>
              <a:rPr lang="en-IN" sz="5600" dirty="0"/>
              <a:t>(["GFG"])</a:t>
            </a:r>
          </a:p>
          <a:p>
            <a:r>
              <a:rPr lang="en-IN" sz="5600" dirty="0" err="1"/>
              <a:t>plt.show</a:t>
            </a:r>
            <a:r>
              <a:rPr lang="en-IN" sz="5600" dirty="0"/>
              <a:t>()</a:t>
            </a:r>
          </a:p>
          <a:p>
            <a:endParaRPr lang="en-IN" dirty="0"/>
          </a:p>
        </p:txBody>
      </p:sp>
      <p:pic>
        <p:nvPicPr>
          <p:cNvPr id="4" name="Picture 3">
            <a:extLst>
              <a:ext uri="{FF2B5EF4-FFF2-40B4-BE49-F238E27FC236}">
                <a16:creationId xmlns:a16="http://schemas.microsoft.com/office/drawing/2014/main" id="{75129638-6FD3-885C-C583-85F43C0105DC}"/>
              </a:ext>
            </a:extLst>
          </p:cNvPr>
          <p:cNvPicPr>
            <a:picLocks noChangeAspect="1"/>
          </p:cNvPicPr>
          <p:nvPr/>
        </p:nvPicPr>
        <p:blipFill>
          <a:blip r:embed="rId2"/>
          <a:stretch>
            <a:fillRect/>
          </a:stretch>
        </p:blipFill>
        <p:spPr>
          <a:xfrm>
            <a:off x="6640582" y="1077290"/>
            <a:ext cx="5438775" cy="4219575"/>
          </a:xfrm>
          <a:prstGeom prst="rect">
            <a:avLst/>
          </a:prstGeom>
        </p:spPr>
      </p:pic>
    </p:spTree>
    <p:extLst>
      <p:ext uri="{BB962C8B-B14F-4D97-AF65-F5344CB8AC3E}">
        <p14:creationId xmlns:p14="http://schemas.microsoft.com/office/powerpoint/2010/main" val="3174886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2E1056B-E22B-B548-38B5-BBF983D51092}"/>
              </a:ext>
            </a:extLst>
          </p:cNvPr>
          <p:cNvSpPr>
            <a:spLocks noGrp="1" noChangeArrowheads="1"/>
          </p:cNvSpPr>
          <p:nvPr>
            <p:ph type="ctrTitle" idx="4294967295"/>
          </p:nvPr>
        </p:nvSpPr>
        <p:spPr>
          <a:xfrm>
            <a:off x="2209800" y="2130426"/>
            <a:ext cx="7772400" cy="1470025"/>
          </a:xfrm>
          <a:ln/>
        </p:spPr>
        <p:txBody>
          <a:bodyPr/>
          <a:lstStyle/>
          <a:p>
            <a:r>
              <a:rPr lang="en-US" altLang="zh-CN"/>
              <a:t>Function Overloading</a:t>
            </a:r>
          </a:p>
        </p:txBody>
      </p:sp>
      <p:sp>
        <p:nvSpPr>
          <p:cNvPr id="3075" name="Subtitle 2">
            <a:extLst>
              <a:ext uri="{FF2B5EF4-FFF2-40B4-BE49-F238E27FC236}">
                <a16:creationId xmlns:a16="http://schemas.microsoft.com/office/drawing/2014/main" id="{0447A5C4-E0D3-7C6B-FEF5-2E6FAA2125D1}"/>
              </a:ext>
            </a:extLst>
          </p:cNvPr>
          <p:cNvSpPr>
            <a:spLocks noGrp="1" noChangeArrowheads="1"/>
          </p:cNvSpPr>
          <p:nvPr>
            <p:ph type="subTitle" idx="4294967295"/>
          </p:nvPr>
        </p:nvSpPr>
        <p:spPr bwMode="auto">
          <a:xfrm>
            <a:off x="2895600" y="3886200"/>
            <a:ext cx="6400800" cy="1752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None/>
            </a:pPr>
            <a:endParaRPr lang="en-US" altLang="en-US">
              <a:solidFill>
                <a:srgbClr val="8D8F8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8EB24D2-C27D-1365-6ADB-E0A191D39B86}"/>
              </a:ext>
            </a:extLst>
          </p:cNvPr>
          <p:cNvSpPr>
            <a:spLocks noGrp="1" noChangeArrowheads="1"/>
          </p:cNvSpPr>
          <p:nvPr>
            <p:ph type="title" idx="4294967295"/>
          </p:nvPr>
        </p:nvSpPr>
        <p:spPr>
          <a:xfrm>
            <a:off x="1952625" y="214313"/>
            <a:ext cx="8229600" cy="654050"/>
          </a:xfrm>
          <a:ln/>
        </p:spPr>
        <p:txBody>
          <a:bodyPr/>
          <a:lstStyle/>
          <a:p>
            <a:r>
              <a:rPr lang="en-US" altLang="zh-CN" sz="4000"/>
              <a:t>Finding Gross Pay </a:t>
            </a:r>
          </a:p>
        </p:txBody>
      </p:sp>
      <p:sp>
        <p:nvSpPr>
          <p:cNvPr id="4099" name="Content Placeholder 2">
            <a:extLst>
              <a:ext uri="{FF2B5EF4-FFF2-40B4-BE49-F238E27FC236}">
                <a16:creationId xmlns:a16="http://schemas.microsoft.com/office/drawing/2014/main" id="{60A63B8A-C43B-1360-8ED2-F7251153F929}"/>
              </a:ext>
            </a:extLst>
          </p:cNvPr>
          <p:cNvSpPr>
            <a:spLocks noGrp="1" noChangeArrowheads="1"/>
          </p:cNvSpPr>
          <p:nvPr>
            <p:ph idx="4294967295"/>
          </p:nvPr>
        </p:nvSpPr>
        <p:spPr bwMode="auto">
          <a:xfrm>
            <a:off x="1981200" y="1071563"/>
            <a:ext cx="8229600" cy="5357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50000"/>
              </a:lnSpc>
            </a:pPr>
            <a:r>
              <a:rPr lang="en-US" altLang="zh-CN"/>
              <a:t>Three are three types of employees in Indian railways. They are regular, daily wages and consolidated employees. Gross Pay for the employees are calculated as follows: </a:t>
            </a:r>
          </a:p>
          <a:p>
            <a:pPr lvl="1" algn="just">
              <a:lnSpc>
                <a:spcPct val="150000"/>
              </a:lnSpc>
            </a:pPr>
            <a:r>
              <a:rPr lang="en-US" altLang="zh-CN"/>
              <a:t>regular employees - basic + hra + % of DA * basic</a:t>
            </a:r>
          </a:p>
          <a:p>
            <a:pPr lvl="1" algn="just">
              <a:lnSpc>
                <a:spcPct val="150000"/>
              </a:lnSpc>
            </a:pPr>
            <a:r>
              <a:rPr lang="en-US" altLang="zh-CN"/>
              <a:t>Daily wages – wages per hour * number of hours</a:t>
            </a:r>
          </a:p>
          <a:p>
            <a:pPr lvl="1" algn="just">
              <a:lnSpc>
                <a:spcPct val="150000"/>
              </a:lnSpc>
            </a:pPr>
            <a:r>
              <a:rPr lang="en-US" altLang="zh-CN"/>
              <a:t>Consolidated – fixed amount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CEBC0DBC-4E35-60CC-3991-2777DD458423}"/>
              </a:ext>
            </a:extLst>
          </p:cNvPr>
          <p:cNvSpPr>
            <a:spLocks noGrp="1" noChangeArrowheads="1"/>
          </p:cNvSpPr>
          <p:nvPr>
            <p:ph type="title" idx="4294967295"/>
          </p:nvPr>
        </p:nvSpPr>
        <p:spPr>
          <a:ln/>
        </p:spPr>
        <p:txBody>
          <a:bodyPr/>
          <a:lstStyle/>
          <a:p>
            <a:r>
              <a:rPr lang="en-US" altLang="zh-CN"/>
              <a:t>PAC - Finding Gross pay</a:t>
            </a:r>
          </a:p>
        </p:txBody>
      </p:sp>
      <p:graphicFrame>
        <p:nvGraphicFramePr>
          <p:cNvPr id="5123" name="Content Placeholder 3">
            <a:extLst>
              <a:ext uri="{FF2B5EF4-FFF2-40B4-BE49-F238E27FC236}">
                <a16:creationId xmlns:a16="http://schemas.microsoft.com/office/drawing/2014/main" id="{BF386E5A-CADC-BFB7-E450-53ED31852601}"/>
              </a:ext>
            </a:extLst>
          </p:cNvPr>
          <p:cNvGraphicFramePr>
            <a:graphicFrameLocks noGrp="1"/>
          </p:cNvGraphicFramePr>
          <p:nvPr/>
        </p:nvGraphicFramePr>
        <p:xfrm>
          <a:off x="1809750" y="1571625"/>
          <a:ext cx="8643938" cy="3322638"/>
        </p:xfrm>
        <a:graphic>
          <a:graphicData uri="http://schemas.openxmlformats.org/drawingml/2006/table">
            <a:tbl>
              <a:tblPr/>
              <a:tblGrid>
                <a:gridCol w="2881313">
                  <a:extLst>
                    <a:ext uri="{9D8B030D-6E8A-4147-A177-3AD203B41FA5}">
                      <a16:colId xmlns:a16="http://schemas.microsoft.com/office/drawing/2014/main" val="262651055"/>
                    </a:ext>
                  </a:extLst>
                </a:gridCol>
                <a:gridCol w="2503487">
                  <a:extLst>
                    <a:ext uri="{9D8B030D-6E8A-4147-A177-3AD203B41FA5}">
                      <a16:colId xmlns:a16="http://schemas.microsoft.com/office/drawing/2014/main" val="612762487"/>
                    </a:ext>
                  </a:extLst>
                </a:gridCol>
                <a:gridCol w="3259138">
                  <a:extLst>
                    <a:ext uri="{9D8B030D-6E8A-4147-A177-3AD203B41FA5}">
                      <a16:colId xmlns:a16="http://schemas.microsoft.com/office/drawing/2014/main" val="2605126701"/>
                    </a:ext>
                  </a:extLst>
                </a:gridCol>
              </a:tblGrid>
              <a:tr h="57943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313739"/>
                          </a:solidFill>
                          <a:effectLst/>
                          <a:latin typeface="Calibri" panose="020F0502020204030204" pitchFamily="34" charset="0"/>
                          <a:ea typeface="SimSun" panose="02010600030101010101" pitchFamily="2" charset="-122"/>
                          <a:cs typeface="Calibri" panose="020F0502020204030204" pitchFamily="34" charset="0"/>
                          <a:sym typeface="Calibri" panose="020F0502020204030204" pitchFamily="34" charset="0"/>
                        </a:rPr>
                        <a:t>Input</a:t>
                      </a:r>
                    </a:p>
                  </a:txBody>
                  <a:tcPr horzOverflow="overflow">
                    <a:lnL>
                      <a:noFill/>
                    </a:lnL>
                    <a:lnR>
                      <a:noFill/>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313739"/>
                          </a:solidFill>
                          <a:effectLst/>
                          <a:latin typeface="Calibri" panose="020F0502020204030204" pitchFamily="34" charset="0"/>
                          <a:ea typeface="SimSun" panose="02010600030101010101" pitchFamily="2" charset="-122"/>
                          <a:cs typeface="Calibri" panose="020F0502020204030204" pitchFamily="34" charset="0"/>
                          <a:sym typeface="Calibri" panose="020F0502020204030204" pitchFamily="34" charset="0"/>
                        </a:rPr>
                        <a:t>Output</a:t>
                      </a:r>
                    </a:p>
                  </a:txBody>
                  <a:tcPr horzOverflow="overflow">
                    <a:lnL>
                      <a:noFill/>
                    </a:lnL>
                    <a:lnR>
                      <a:noFill/>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313739"/>
                          </a:solidFill>
                          <a:effectLst/>
                          <a:latin typeface="Calibri" panose="020F0502020204030204" pitchFamily="34" charset="0"/>
                          <a:ea typeface="SimSun" panose="02010600030101010101" pitchFamily="2" charset="-122"/>
                          <a:cs typeface="Calibri" panose="020F0502020204030204" pitchFamily="34" charset="0"/>
                          <a:sym typeface="Calibri" panose="020F0502020204030204" pitchFamily="34" charset="0"/>
                        </a:rPr>
                        <a:t>Logic Involved</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143881434"/>
                  </a:ext>
                </a:extLst>
              </a:tr>
              <a:tr h="274320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313739"/>
                          </a:solidFill>
                          <a:effectLst/>
                          <a:latin typeface="Calibri" panose="020F0502020204030204" pitchFamily="34" charset="0"/>
                          <a:ea typeface="SimSun" panose="02010600030101010101" pitchFamily="2" charset="-122"/>
                          <a:cs typeface="Calibri" panose="020F0502020204030204" pitchFamily="34" charset="0"/>
                          <a:sym typeface="Calibri" panose="020F0502020204030204" pitchFamily="34" charset="0"/>
                        </a:rPr>
                        <a:t>Components for calculating gross pay</a:t>
                      </a:r>
                    </a:p>
                  </a:txBody>
                  <a:tcPr horzOverflow="overflow">
                    <a:lnL>
                      <a:noFill/>
                    </a:lnL>
                    <a:lnR>
                      <a:noFill/>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313739"/>
                          </a:solidFill>
                          <a:effectLst/>
                          <a:latin typeface="Calibri" panose="020F0502020204030204" pitchFamily="34" charset="0"/>
                          <a:ea typeface="SimSun" panose="02010600030101010101" pitchFamily="2" charset="-122"/>
                          <a:cs typeface="Calibri" panose="020F0502020204030204" pitchFamily="34" charset="0"/>
                          <a:sym typeface="Calibri" panose="020F0502020204030204" pitchFamily="34" charset="0"/>
                        </a:rPr>
                        <a:t>Gross pay</a:t>
                      </a:r>
                    </a:p>
                  </a:txBody>
                  <a:tcPr horzOverflow="overflow">
                    <a:lnL>
                      <a:noFill/>
                    </a:lnL>
                    <a:lnR>
                      <a:noFill/>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313739"/>
                          </a:solidFill>
                          <a:effectLst/>
                          <a:latin typeface="Calibri" panose="020F0502020204030204" pitchFamily="34" charset="0"/>
                          <a:ea typeface="SimSun" panose="02010600030101010101" pitchFamily="2" charset="-122"/>
                          <a:cs typeface="Calibri" panose="020F0502020204030204" pitchFamily="34" charset="0"/>
                          <a:sym typeface="Calibri" panose="020F0502020204030204" pitchFamily="34" charset="0"/>
                        </a:rPr>
                        <a:t>Based on type of employees – Calculate gross pay</a:t>
                      </a:r>
                      <a:endParaRPr kumimoji="0" lang="en-US" altLang="zh-CN" sz="2800" b="0" i="0" u="none" strike="noStrike" cap="none" normalizeH="0" baseline="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36995986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C501AFD-C5EA-D004-0BC2-36611E6A6479}"/>
              </a:ext>
            </a:extLst>
          </p:cNvPr>
          <p:cNvSpPr>
            <a:spLocks noGrp="1" noChangeArrowheads="1"/>
          </p:cNvSpPr>
          <p:nvPr>
            <p:ph type="title" idx="4294967295"/>
          </p:nvPr>
        </p:nvSpPr>
        <p:spPr>
          <a:xfrm>
            <a:off x="1981200" y="274638"/>
            <a:ext cx="8229600" cy="868362"/>
          </a:xfrm>
          <a:ln/>
        </p:spPr>
        <p:txBody>
          <a:bodyPr/>
          <a:lstStyle/>
          <a:p>
            <a:r>
              <a:rPr lang="en-US" altLang="zh-CN"/>
              <a:t>Writing Functions</a:t>
            </a:r>
          </a:p>
        </p:txBody>
      </p:sp>
      <p:sp>
        <p:nvSpPr>
          <p:cNvPr id="6147" name="Content Placeholder 2">
            <a:extLst>
              <a:ext uri="{FF2B5EF4-FFF2-40B4-BE49-F238E27FC236}">
                <a16:creationId xmlns:a16="http://schemas.microsoft.com/office/drawing/2014/main" id="{72B6F681-6BAF-30F1-19CF-205EFD49CCDD}"/>
              </a:ext>
            </a:extLst>
          </p:cNvPr>
          <p:cNvSpPr>
            <a:spLocks noGrp="1" noChangeArrowheads="1"/>
          </p:cNvSpPr>
          <p:nvPr>
            <p:ph idx="4294967295"/>
          </p:nvPr>
        </p:nvSpPr>
        <p:spPr bwMode="auto">
          <a:xfrm>
            <a:off x="1981200" y="1214439"/>
            <a:ext cx="8229600" cy="4911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en-US" altLang="zh-CN"/>
              <a:t>Same function name for all three type of employees</a:t>
            </a:r>
          </a:p>
          <a:p>
            <a:pPr>
              <a:lnSpc>
                <a:spcPct val="150000"/>
              </a:lnSpc>
            </a:pPr>
            <a:r>
              <a:rPr lang="en-US" altLang="zh-CN"/>
              <a:t>More meaningful and elegant way of doing things</a:t>
            </a:r>
          </a:p>
          <a:p>
            <a:pPr>
              <a:lnSpc>
                <a:spcPct val="150000"/>
              </a:lnSpc>
            </a:pPr>
            <a:r>
              <a:rPr lang="en-US" altLang="zh-CN"/>
              <a:t>I prefer the name - calculate_Gross_Pay for all types of employees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qph.is.quoracdn.net/main-qimg-c77ee59e4402e640f3521317dcab0492?convert_to_webp=true">
            <a:extLst>
              <a:ext uri="{FF2B5EF4-FFF2-40B4-BE49-F238E27FC236}">
                <a16:creationId xmlns:a16="http://schemas.microsoft.com/office/drawing/2014/main" id="{EDBAE3A0-C2E8-04E1-CFDA-E40F146CE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
            <a:ext cx="7315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7171" name="TextBox 2">
            <a:extLst>
              <a:ext uri="{FF2B5EF4-FFF2-40B4-BE49-F238E27FC236}">
                <a16:creationId xmlns:a16="http://schemas.microsoft.com/office/drawing/2014/main" id="{0AF578D3-D396-9EDD-6723-96FCD7D981BA}"/>
              </a:ext>
            </a:extLst>
          </p:cNvPr>
          <p:cNvSpPr>
            <a:spLocks noChangeArrowheads="1"/>
          </p:cNvSpPr>
          <p:nvPr/>
        </p:nvSpPr>
        <p:spPr bwMode="auto">
          <a:xfrm>
            <a:off x="1981200" y="5486400"/>
            <a:ext cx="845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r>
              <a:rPr lang="en-US" altLang="zh-CN" sz="3200">
                <a:solidFill>
                  <a:srgbClr val="313739"/>
                </a:solidFill>
                <a:latin typeface="Calibri" panose="020F0502020204030204" pitchFamily="34" charset="0"/>
                <a:cs typeface="Calibri" panose="020F0502020204030204" pitchFamily="34" charset="0"/>
                <a:sym typeface="Calibri" panose="020F0502020204030204" pitchFamily="34" charset="0"/>
              </a:rPr>
              <a:t>Look alike but exhibit different characters</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C275-F833-B8D9-A20F-E3E3BB7A7898}"/>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C7D49307-3191-A5BC-C338-9E21B6CFA43E}"/>
              </a:ext>
            </a:extLst>
          </p:cNvPr>
          <p:cNvSpPr>
            <a:spLocks noGrp="1"/>
          </p:cNvSpPr>
          <p:nvPr>
            <p:ph idx="1"/>
          </p:nvPr>
        </p:nvSpPr>
        <p:spPr>
          <a:xfrm>
            <a:off x="838200" y="1421296"/>
            <a:ext cx="10515600" cy="4755667"/>
          </a:xfrm>
        </p:spPr>
        <p:txBody>
          <a:bodyPr>
            <a:normAutofit lnSpcReduction="10000"/>
          </a:bodyPr>
          <a:lstStyle/>
          <a:p>
            <a:pPr algn="l"/>
            <a:r>
              <a:rPr lang="en-US" b="0" i="0" dirty="0">
                <a:solidFill>
                  <a:srgbClr val="242424"/>
                </a:solidFill>
                <a:effectLst/>
                <a:latin typeface="source-serif-pro"/>
              </a:rPr>
              <a:t>we can use </a:t>
            </a:r>
            <a:r>
              <a:rPr lang="en-US" b="0" i="0" dirty="0" err="1">
                <a:solidFill>
                  <a:srgbClr val="242424"/>
                </a:solidFill>
                <a:effectLst/>
                <a:latin typeface="source-serif-pro"/>
              </a:rPr>
              <a:t>Groupby</a:t>
            </a:r>
            <a:r>
              <a:rPr lang="en-US" b="0" i="0" dirty="0">
                <a:solidFill>
                  <a:srgbClr val="242424"/>
                </a:solidFill>
                <a:effectLst/>
                <a:latin typeface="source-serif-pro"/>
              </a:rPr>
              <a:t> &amp; Aggregate functions with the matplotlib and seaborn functions to make beautiful graphic representations of our data.</a:t>
            </a:r>
          </a:p>
          <a:p>
            <a:pPr algn="l"/>
            <a:r>
              <a:rPr lang="en-US" b="1" i="0" dirty="0" err="1">
                <a:solidFill>
                  <a:srgbClr val="242424"/>
                </a:solidFill>
                <a:effectLst/>
                <a:latin typeface="sohne"/>
              </a:rPr>
              <a:t>Groupby</a:t>
            </a:r>
            <a:r>
              <a:rPr lang="en-US" b="1" i="0" dirty="0">
                <a:solidFill>
                  <a:srgbClr val="242424"/>
                </a:solidFill>
                <a:effectLst/>
                <a:latin typeface="sohne"/>
              </a:rPr>
              <a:t> Function</a:t>
            </a:r>
          </a:p>
          <a:p>
            <a:pPr algn="l"/>
            <a:r>
              <a:rPr lang="en-US" b="0" i="0" dirty="0" err="1">
                <a:solidFill>
                  <a:srgbClr val="242424"/>
                </a:solidFill>
                <a:effectLst/>
                <a:latin typeface="source-serif-pro"/>
              </a:rPr>
              <a:t>Groupby</a:t>
            </a:r>
            <a:r>
              <a:rPr lang="en-US" b="0" i="0" dirty="0">
                <a:solidFill>
                  <a:srgbClr val="242424"/>
                </a:solidFill>
                <a:effectLst/>
                <a:latin typeface="source-serif-pro"/>
              </a:rPr>
              <a:t> function is applied on a dataset and provides the set of </a:t>
            </a:r>
            <a:r>
              <a:rPr lang="en-US" b="1" i="0" dirty="0">
                <a:solidFill>
                  <a:srgbClr val="242424"/>
                </a:solidFill>
                <a:effectLst/>
                <a:latin typeface="source-serif-pro"/>
              </a:rPr>
              <a:t>grouped datasets based on column values</a:t>
            </a:r>
            <a:r>
              <a:rPr lang="en-US" b="0" i="0" dirty="0">
                <a:solidFill>
                  <a:srgbClr val="242424"/>
                </a:solidFill>
                <a:effectLst/>
                <a:latin typeface="source-serif-pro"/>
              </a:rPr>
              <a:t>. In simple terms, if any column has a set of values, then we want a smaller dataset where each smaller dataset contains each type of value based on that column.</a:t>
            </a:r>
          </a:p>
          <a:p>
            <a:pPr algn="l"/>
            <a:r>
              <a:rPr lang="en-US" b="0" i="0" dirty="0">
                <a:solidFill>
                  <a:srgbClr val="242424"/>
                </a:solidFill>
                <a:effectLst/>
                <a:latin typeface="source-serif-pro"/>
              </a:rPr>
              <a:t>Let’s say we have a dataset where we have a column named “Region,” and we want the set of datasets where each smaller datasets represent each region.</a:t>
            </a:r>
          </a:p>
          <a:p>
            <a:endParaRPr lang="en-IN" dirty="0"/>
          </a:p>
        </p:txBody>
      </p:sp>
    </p:spTree>
    <p:extLst>
      <p:ext uri="{BB962C8B-B14F-4D97-AF65-F5344CB8AC3E}">
        <p14:creationId xmlns:p14="http://schemas.microsoft.com/office/powerpoint/2010/main" val="1144785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84C451A-3994-70A4-A9ED-243E51D8F929}"/>
              </a:ext>
            </a:extLst>
          </p:cNvPr>
          <p:cNvSpPr>
            <a:spLocks noGrp="1" noChangeArrowheads="1"/>
          </p:cNvSpPr>
          <p:nvPr>
            <p:ph type="title" idx="4294967295"/>
          </p:nvPr>
        </p:nvSpPr>
        <p:spPr>
          <a:xfrm>
            <a:off x="1981200" y="274638"/>
            <a:ext cx="8229600" cy="582612"/>
          </a:xfrm>
          <a:ln/>
        </p:spPr>
        <p:txBody>
          <a:bodyPr>
            <a:normAutofit fontScale="90000"/>
          </a:bodyPr>
          <a:lstStyle/>
          <a:p>
            <a:r>
              <a:rPr lang="en-US" altLang="zh-CN" sz="4000"/>
              <a:t>Polymorphism</a:t>
            </a:r>
          </a:p>
        </p:txBody>
      </p:sp>
      <p:sp>
        <p:nvSpPr>
          <p:cNvPr id="8195" name="Content Placeholder 2">
            <a:extLst>
              <a:ext uri="{FF2B5EF4-FFF2-40B4-BE49-F238E27FC236}">
                <a16:creationId xmlns:a16="http://schemas.microsoft.com/office/drawing/2014/main" id="{4000B3F5-7D92-50F2-6778-FB4D4AFEA855}"/>
              </a:ext>
            </a:extLst>
          </p:cNvPr>
          <p:cNvSpPr>
            <a:spLocks noGrp="1" noChangeArrowheads="1"/>
          </p:cNvSpPr>
          <p:nvPr>
            <p:ph idx="4294967295"/>
          </p:nvPr>
        </p:nvSpPr>
        <p:spPr bwMode="auto">
          <a:xfrm>
            <a:off x="1981200" y="1000126"/>
            <a:ext cx="8229600" cy="56435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35000"/>
              </a:lnSpc>
            </a:pPr>
            <a:r>
              <a:rPr lang="en-US" altLang="zh-CN">
                <a:latin typeface="Book Antiqua" panose="02040602050305030304" pitchFamily="18" charset="0"/>
                <a:sym typeface="Book Antiqua" panose="02040602050305030304" pitchFamily="18" charset="0"/>
              </a:rPr>
              <a:t>Refers to ‘one name having many forms’, ‘one interface doing multiple actions’. </a:t>
            </a:r>
          </a:p>
          <a:p>
            <a:pPr algn="just">
              <a:lnSpc>
                <a:spcPct val="135000"/>
              </a:lnSpc>
            </a:pPr>
            <a:r>
              <a:rPr lang="en-US" altLang="zh-CN">
                <a:latin typeface="Book Antiqua" panose="02040602050305030304" pitchFamily="18" charset="0"/>
                <a:sym typeface="Book Antiqua" panose="02040602050305030304" pitchFamily="18" charset="0"/>
              </a:rPr>
              <a:t>In C++, polymorphism can be either </a:t>
            </a:r>
          </a:p>
          <a:p>
            <a:pPr lvl="1" algn="just">
              <a:lnSpc>
                <a:spcPct val="135000"/>
              </a:lnSpc>
            </a:pPr>
            <a:r>
              <a:rPr lang="en-US" altLang="zh-CN">
                <a:latin typeface="Book Antiqua" panose="02040602050305030304" pitchFamily="18" charset="0"/>
                <a:sym typeface="Book Antiqua" panose="02040602050305030304" pitchFamily="18" charset="0"/>
              </a:rPr>
              <a:t>static polymorphism or </a:t>
            </a:r>
          </a:p>
          <a:p>
            <a:pPr lvl="1" algn="just">
              <a:lnSpc>
                <a:spcPct val="135000"/>
              </a:lnSpc>
            </a:pPr>
            <a:r>
              <a:rPr lang="en-US" altLang="zh-CN">
                <a:latin typeface="Book Antiqua" panose="02040602050305030304" pitchFamily="18" charset="0"/>
                <a:sym typeface="Book Antiqua" panose="02040602050305030304" pitchFamily="18" charset="0"/>
              </a:rPr>
              <a:t>dynamic polymorphism. </a:t>
            </a:r>
          </a:p>
          <a:p>
            <a:pPr algn="just">
              <a:lnSpc>
                <a:spcPct val="135000"/>
              </a:lnSpc>
            </a:pPr>
            <a:r>
              <a:rPr lang="en-US" altLang="zh-CN">
                <a:latin typeface="Book Antiqua" panose="02040602050305030304" pitchFamily="18" charset="0"/>
                <a:sym typeface="Book Antiqua" panose="02040602050305030304" pitchFamily="18" charset="0"/>
              </a:rPr>
              <a:t>C++ implements </a:t>
            </a:r>
            <a:r>
              <a:rPr lang="en-US" altLang="zh-CN" i="1">
                <a:latin typeface="Book Antiqua" panose="02040602050305030304" pitchFamily="18" charset="0"/>
                <a:sym typeface="Book Antiqua" panose="02040602050305030304" pitchFamily="18" charset="0"/>
              </a:rPr>
              <a:t>static</a:t>
            </a:r>
            <a:r>
              <a:rPr lang="en-US" altLang="zh-CN">
                <a:latin typeface="Book Antiqua" panose="02040602050305030304" pitchFamily="18" charset="0"/>
                <a:sym typeface="Book Antiqua" panose="02040602050305030304" pitchFamily="18" charset="0"/>
              </a:rPr>
              <a:t> </a:t>
            </a:r>
            <a:r>
              <a:rPr lang="en-US" altLang="zh-CN" i="1">
                <a:latin typeface="Book Antiqua" panose="02040602050305030304" pitchFamily="18" charset="0"/>
                <a:sym typeface="Book Antiqua" panose="02040602050305030304" pitchFamily="18" charset="0"/>
              </a:rPr>
              <a:t>polymorphism </a:t>
            </a:r>
            <a:r>
              <a:rPr lang="en-US" altLang="zh-CN">
                <a:latin typeface="Book Antiqua" panose="02040602050305030304" pitchFamily="18" charset="0"/>
                <a:sym typeface="Book Antiqua" panose="02040602050305030304" pitchFamily="18" charset="0"/>
              </a:rPr>
              <a:t>through </a:t>
            </a:r>
          </a:p>
          <a:p>
            <a:pPr lvl="1" algn="just">
              <a:lnSpc>
                <a:spcPct val="135000"/>
              </a:lnSpc>
            </a:pPr>
            <a:r>
              <a:rPr lang="en-US" altLang="zh-CN" i="1">
                <a:latin typeface="Book Antiqua" panose="02040602050305030304" pitchFamily="18" charset="0"/>
                <a:sym typeface="Book Antiqua" panose="02040602050305030304" pitchFamily="18" charset="0"/>
              </a:rPr>
              <a:t>overloaded functions </a:t>
            </a:r>
          </a:p>
          <a:p>
            <a:pPr lvl="1" algn="just">
              <a:lnSpc>
                <a:spcPct val="135000"/>
              </a:lnSpc>
            </a:pPr>
            <a:r>
              <a:rPr lang="en-US" altLang="zh-CN" i="1">
                <a:latin typeface="Book Antiqua" panose="02040602050305030304" pitchFamily="18" charset="0"/>
                <a:sym typeface="Book Antiqua" panose="02040602050305030304" pitchFamily="18" charset="0"/>
              </a:rPr>
              <a:t>overloaded operators</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DB7D647-DEBF-DC8E-D69B-76CAF0EFC25D}"/>
              </a:ext>
            </a:extLst>
          </p:cNvPr>
          <p:cNvSpPr>
            <a:spLocks noGrp="1" noChangeArrowheads="1"/>
          </p:cNvSpPr>
          <p:nvPr>
            <p:ph type="title" idx="4294967295"/>
          </p:nvPr>
        </p:nvSpPr>
        <p:spPr>
          <a:ln/>
        </p:spPr>
        <p:txBody>
          <a:bodyPr/>
          <a:lstStyle/>
          <a:p>
            <a:r>
              <a:rPr lang="en-US" altLang="en-US"/>
              <a:t>Polymorphism</a:t>
            </a:r>
          </a:p>
        </p:txBody>
      </p:sp>
      <p:sp>
        <p:nvSpPr>
          <p:cNvPr id="9219" name="Rectangle 3">
            <a:extLst>
              <a:ext uri="{FF2B5EF4-FFF2-40B4-BE49-F238E27FC236}">
                <a16:creationId xmlns:a16="http://schemas.microsoft.com/office/drawing/2014/main" id="{7EE8110D-D428-6EF2-788A-6ED0F141A33B}"/>
              </a:ext>
            </a:extLst>
          </p:cNvPr>
          <p:cNvSpPr>
            <a:spLocks noGrp="1" noChangeArrowheads="1"/>
          </p:cNvSpPr>
          <p:nvPr>
            <p:ph type="body" idx="4294967295"/>
          </p:nvPr>
        </p:nvSpPr>
        <p:spPr bwMode="auto">
          <a:xfrm>
            <a:off x="1905000" y="1295400"/>
            <a:ext cx="8229600" cy="4724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50000"/>
              </a:lnSpc>
            </a:pPr>
            <a:r>
              <a:rPr lang="en-US" altLang="zh-CN" sz="2400"/>
              <a:t>Derived from the Greek many forms</a:t>
            </a:r>
          </a:p>
          <a:p>
            <a:pPr marL="609600" indent="-609600">
              <a:lnSpc>
                <a:spcPct val="150000"/>
              </a:lnSpc>
            </a:pPr>
            <a:r>
              <a:rPr lang="en-US" altLang="zh-CN" sz="2400"/>
              <a:t>Single name can be used for different purposes</a:t>
            </a:r>
          </a:p>
          <a:p>
            <a:pPr marL="609600" indent="-609600">
              <a:lnSpc>
                <a:spcPct val="150000"/>
              </a:lnSpc>
            </a:pPr>
            <a:r>
              <a:rPr lang="en-US" altLang="zh-CN" sz="2400"/>
              <a:t>Different ways of achieving the polymorphism: </a:t>
            </a:r>
          </a:p>
          <a:p>
            <a:pPr marL="609600" indent="-609600">
              <a:lnSpc>
                <a:spcPct val="150000"/>
              </a:lnSpc>
              <a:buNone/>
            </a:pPr>
            <a:r>
              <a:rPr lang="en-US" altLang="zh-CN" sz="2400"/>
              <a:t>          1. Function overloading</a:t>
            </a:r>
          </a:p>
          <a:p>
            <a:pPr marL="609600" indent="-609600">
              <a:lnSpc>
                <a:spcPct val="150000"/>
              </a:lnSpc>
              <a:buNone/>
            </a:pPr>
            <a:r>
              <a:rPr lang="en-US" altLang="zh-CN" sz="2400"/>
              <a:t>          2. Operator overloading</a:t>
            </a:r>
          </a:p>
          <a:p>
            <a:pPr marL="609600" indent="-609600">
              <a:lnSpc>
                <a:spcPct val="150000"/>
              </a:lnSpc>
              <a:buNone/>
            </a:pPr>
            <a:r>
              <a:rPr lang="en-US" altLang="zh-CN" sz="2400"/>
              <a:t>          3. Dynamic binding		</a:t>
            </a:r>
          </a:p>
          <a:p>
            <a:pPr marL="609600" indent="-609600">
              <a:lnSpc>
                <a:spcPct val="150000"/>
              </a:lnSpc>
              <a:buNone/>
            </a:pPr>
            <a:endParaRPr lang="en-US" altLang="zh-CN"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3F86AD3-4E82-35B9-0438-255717C8A05E}"/>
              </a:ext>
            </a:extLst>
          </p:cNvPr>
          <p:cNvSpPr>
            <a:spLocks noGrp="1" noChangeArrowheads="1"/>
          </p:cNvSpPr>
          <p:nvPr>
            <p:ph type="title" idx="4294967295"/>
          </p:nvPr>
        </p:nvSpPr>
        <p:spPr>
          <a:xfrm>
            <a:off x="1981200" y="71438"/>
            <a:ext cx="8229600" cy="582612"/>
          </a:xfrm>
          <a:ln/>
        </p:spPr>
        <p:txBody>
          <a:bodyPr>
            <a:normAutofit fontScale="90000"/>
          </a:bodyPr>
          <a:lstStyle/>
          <a:p>
            <a:r>
              <a:rPr lang="en-US" altLang="zh-CN" sz="4000"/>
              <a:t>Overloading</a:t>
            </a:r>
          </a:p>
        </p:txBody>
      </p:sp>
      <p:sp>
        <p:nvSpPr>
          <p:cNvPr id="10243" name="Content Placeholder 2">
            <a:extLst>
              <a:ext uri="{FF2B5EF4-FFF2-40B4-BE49-F238E27FC236}">
                <a16:creationId xmlns:a16="http://schemas.microsoft.com/office/drawing/2014/main" id="{A6F625CB-1F62-7A3A-B2D1-634DAFB305D0}"/>
              </a:ext>
            </a:extLst>
          </p:cNvPr>
          <p:cNvSpPr>
            <a:spLocks noGrp="1" noChangeArrowheads="1"/>
          </p:cNvSpPr>
          <p:nvPr>
            <p:ph idx="4294967295"/>
          </p:nvPr>
        </p:nvSpPr>
        <p:spPr bwMode="auto">
          <a:xfrm>
            <a:off x="1981200" y="785813"/>
            <a:ext cx="8229600" cy="56435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50000"/>
              </a:lnSpc>
            </a:pPr>
            <a:r>
              <a:rPr lang="en-US" altLang="zh-CN">
                <a:latin typeface="Book Antiqua" panose="02040602050305030304" pitchFamily="18" charset="0"/>
                <a:sym typeface="Book Antiqua" panose="02040602050305030304" pitchFamily="18" charset="0"/>
              </a:rPr>
              <a:t>Overloading – A name having two or more distinct meanings</a:t>
            </a:r>
          </a:p>
          <a:p>
            <a:pPr algn="just">
              <a:lnSpc>
                <a:spcPct val="150000"/>
              </a:lnSpc>
            </a:pPr>
            <a:r>
              <a:rPr lang="en-US" altLang="zh-CN">
                <a:latin typeface="Book Antiqua" panose="02040602050305030304" pitchFamily="18" charset="0"/>
                <a:sym typeface="Book Antiqua" panose="02040602050305030304" pitchFamily="18" charset="0"/>
              </a:rPr>
              <a:t>Overloaded function -  a function having more than one distinct meanings</a:t>
            </a:r>
          </a:p>
          <a:p>
            <a:pPr algn="just">
              <a:lnSpc>
                <a:spcPct val="150000"/>
              </a:lnSpc>
            </a:pPr>
            <a:r>
              <a:rPr lang="en-US" altLang="zh-CN">
                <a:latin typeface="Book Antiqua" panose="02040602050305030304" pitchFamily="18" charset="0"/>
                <a:sym typeface="Book Antiqua" panose="02040602050305030304" pitchFamily="18" charset="0"/>
              </a:rPr>
              <a:t>Overloaded operator - When two or more distinct meanings are defined for an operator</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56E4AA7-DB82-DC35-F3C9-FF851913F811}"/>
              </a:ext>
            </a:extLst>
          </p:cNvPr>
          <p:cNvSpPr>
            <a:spLocks noGrp="1" noChangeArrowheads="1"/>
          </p:cNvSpPr>
          <p:nvPr>
            <p:ph type="title" idx="4294967295"/>
          </p:nvPr>
        </p:nvSpPr>
        <p:spPr>
          <a:xfrm>
            <a:off x="1981200" y="71438"/>
            <a:ext cx="8229600" cy="582612"/>
          </a:xfrm>
          <a:ln/>
        </p:spPr>
        <p:txBody>
          <a:bodyPr>
            <a:normAutofit fontScale="90000"/>
          </a:bodyPr>
          <a:lstStyle/>
          <a:p>
            <a:r>
              <a:rPr lang="en-US" altLang="zh-CN" sz="4000"/>
              <a:t>Overloading</a:t>
            </a:r>
          </a:p>
        </p:txBody>
      </p:sp>
      <p:sp>
        <p:nvSpPr>
          <p:cNvPr id="11267" name="Content Placeholder 2">
            <a:extLst>
              <a:ext uri="{FF2B5EF4-FFF2-40B4-BE49-F238E27FC236}">
                <a16:creationId xmlns:a16="http://schemas.microsoft.com/office/drawing/2014/main" id="{AEBA9360-A6D3-FAF1-5DFD-74D5F88CB0B1}"/>
              </a:ext>
            </a:extLst>
          </p:cNvPr>
          <p:cNvSpPr>
            <a:spLocks noGrp="1" noChangeArrowheads="1"/>
          </p:cNvSpPr>
          <p:nvPr>
            <p:ph idx="4294967295"/>
          </p:nvPr>
        </p:nvSpPr>
        <p:spPr bwMode="auto">
          <a:xfrm>
            <a:off x="1981200" y="785814"/>
            <a:ext cx="8229600" cy="5857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20000"/>
              </a:lnSpc>
            </a:pPr>
            <a:r>
              <a:rPr lang="en-US" altLang="zh-CN">
                <a:latin typeface="Book Antiqua" panose="02040602050305030304" pitchFamily="18" charset="0"/>
                <a:sym typeface="Book Antiqua" panose="02040602050305030304" pitchFamily="18" charset="0"/>
              </a:rPr>
              <a:t>Operator overloading is inbuilt in C and C++. </a:t>
            </a:r>
          </a:p>
          <a:p>
            <a:pPr algn="just">
              <a:lnSpc>
                <a:spcPct val="120000"/>
              </a:lnSpc>
            </a:pPr>
            <a:r>
              <a:rPr lang="en-US" altLang="zh-CN">
                <a:latin typeface="Book Antiqua" panose="02040602050305030304" pitchFamily="18" charset="0"/>
                <a:sym typeface="Book Antiqua" panose="02040602050305030304" pitchFamily="18" charset="0"/>
              </a:rPr>
              <a:t>‘-’ can be unary as well as binary</a:t>
            </a:r>
          </a:p>
          <a:p>
            <a:pPr algn="just">
              <a:lnSpc>
                <a:spcPct val="120000"/>
              </a:lnSpc>
            </a:pPr>
            <a:r>
              <a:rPr lang="en-US" altLang="zh-CN">
                <a:latin typeface="Book Antiqua" panose="02040602050305030304" pitchFamily="18" charset="0"/>
                <a:sym typeface="Book Antiqua" panose="02040602050305030304" pitchFamily="18" charset="0"/>
              </a:rPr>
              <a:t>‘*’ is used for multiplication as well as pointers</a:t>
            </a:r>
          </a:p>
          <a:p>
            <a:pPr algn="just">
              <a:lnSpc>
                <a:spcPct val="120000"/>
              </a:lnSpc>
            </a:pPr>
            <a:r>
              <a:rPr lang="en-US" altLang="zh-CN">
                <a:latin typeface="Book Antiqua" panose="02040602050305030304" pitchFamily="18" charset="0"/>
                <a:sym typeface="Book Antiqua" panose="02040602050305030304" pitchFamily="18" charset="0"/>
              </a:rPr>
              <a:t>‘&lt;&lt;‘, ‘&gt;&gt;’ used as bitwise shift as well as insertion and extraction operators</a:t>
            </a:r>
          </a:p>
          <a:p>
            <a:pPr algn="just">
              <a:lnSpc>
                <a:spcPct val="120000"/>
              </a:lnSpc>
            </a:pPr>
            <a:r>
              <a:rPr lang="en-US" altLang="zh-CN">
                <a:latin typeface="Book Antiqua" panose="02040602050305030304" pitchFamily="18" charset="0"/>
                <a:sym typeface="Book Antiqua" panose="02040602050305030304" pitchFamily="18" charset="0"/>
              </a:rPr>
              <a:t>All arithmetic operators can work with any type of data</a:t>
            </a:r>
          </a:p>
          <a:p>
            <a:pPr algn="just">
              <a:lnSpc>
                <a:spcPct val="120000"/>
              </a:lnSpc>
            </a:pPr>
            <a:endParaRPr lang="en-US" altLang="zh-CN">
              <a:latin typeface="Book Antiqua" panose="02040602050305030304" pitchFamily="18" charset="0"/>
              <a:sym typeface="Book Antiqua" panose="0204060205030503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AEE7D90-1394-5C81-6CBC-244518D5AE3D}"/>
              </a:ext>
            </a:extLst>
          </p:cNvPr>
          <p:cNvSpPr>
            <a:spLocks noGrp="1" noChangeArrowheads="1"/>
          </p:cNvSpPr>
          <p:nvPr>
            <p:ph type="title" idx="4294967295"/>
          </p:nvPr>
        </p:nvSpPr>
        <p:spPr>
          <a:xfrm>
            <a:off x="1981200" y="142876"/>
            <a:ext cx="8229600" cy="796925"/>
          </a:xfrm>
          <a:ln/>
        </p:spPr>
        <p:txBody>
          <a:bodyPr/>
          <a:lstStyle/>
          <a:p>
            <a:r>
              <a:rPr lang="en-US" altLang="zh-CN"/>
              <a:t>Function Overloading</a:t>
            </a:r>
          </a:p>
        </p:txBody>
      </p:sp>
      <p:sp>
        <p:nvSpPr>
          <p:cNvPr id="12291" name="Content Placeholder 2">
            <a:extLst>
              <a:ext uri="{FF2B5EF4-FFF2-40B4-BE49-F238E27FC236}">
                <a16:creationId xmlns:a16="http://schemas.microsoft.com/office/drawing/2014/main" id="{5BFD6A09-96CB-6DED-1B66-13D2B199E870}"/>
              </a:ext>
            </a:extLst>
          </p:cNvPr>
          <p:cNvSpPr>
            <a:spLocks noGrp="1" noChangeArrowheads="1"/>
          </p:cNvSpPr>
          <p:nvPr>
            <p:ph idx="4294967295"/>
          </p:nvPr>
        </p:nvSpPr>
        <p:spPr bwMode="auto">
          <a:xfrm>
            <a:off x="1981200" y="1285875"/>
            <a:ext cx="8229600" cy="4840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65125" indent="-255588">
              <a:lnSpc>
                <a:spcPct val="150000"/>
              </a:lnSpc>
              <a:spcBef>
                <a:spcPts val="400"/>
              </a:spcBef>
              <a:buClr>
                <a:srgbClr val="2DA2BF"/>
              </a:buClr>
              <a:buSzPct val="68000"/>
              <a:buFont typeface="Wingdings 3" panose="05040102010807070707" pitchFamily="18" charset="2"/>
              <a:buChar char=""/>
            </a:pPr>
            <a:r>
              <a:rPr lang="en-US" altLang="zh-CN" sz="2700">
                <a:solidFill>
                  <a:srgbClr val="000000"/>
                </a:solidFill>
                <a:latin typeface="Times New Roman" panose="02020603050405020304" pitchFamily="18" charset="0"/>
                <a:sym typeface="Times New Roman" panose="02020603050405020304" pitchFamily="18" charset="0"/>
              </a:rPr>
              <a:t>C++ enables several functions of the same name to be defined, as long as they have different signatures.</a:t>
            </a:r>
          </a:p>
          <a:p>
            <a:pPr marL="365125" indent="-255588">
              <a:lnSpc>
                <a:spcPct val="150000"/>
              </a:lnSpc>
              <a:spcBef>
                <a:spcPts val="400"/>
              </a:spcBef>
              <a:buClr>
                <a:srgbClr val="2DA2BF"/>
              </a:buClr>
              <a:buSzPct val="68000"/>
              <a:buFont typeface="Wingdings 3" panose="05040102010807070707" pitchFamily="18" charset="2"/>
              <a:buChar char=""/>
            </a:pPr>
            <a:r>
              <a:rPr lang="en-US" altLang="zh-CN" sz="2700">
                <a:solidFill>
                  <a:srgbClr val="000000"/>
                </a:solidFill>
                <a:latin typeface="Times New Roman" panose="02020603050405020304" pitchFamily="18" charset="0"/>
                <a:sym typeface="Times New Roman" panose="02020603050405020304" pitchFamily="18" charset="0"/>
              </a:rPr>
              <a:t>This is called </a:t>
            </a:r>
            <a:r>
              <a:rPr lang="en-US" altLang="zh-CN" sz="2700">
                <a:solidFill>
                  <a:srgbClr val="0000FF"/>
                </a:solidFill>
                <a:latin typeface="Times New Roman" panose="02020603050405020304" pitchFamily="18" charset="0"/>
                <a:sym typeface="Times New Roman" panose="02020603050405020304" pitchFamily="18" charset="0"/>
              </a:rPr>
              <a:t>function overloading</a:t>
            </a:r>
            <a:r>
              <a:rPr lang="en-US" altLang="zh-CN" sz="2700">
                <a:solidFill>
                  <a:srgbClr val="000000"/>
                </a:solidFill>
                <a:latin typeface="Times New Roman" panose="02020603050405020304" pitchFamily="18" charset="0"/>
                <a:sym typeface="Times New Roman" panose="02020603050405020304" pitchFamily="18" charset="0"/>
              </a:rPr>
              <a:t>.</a:t>
            </a:r>
          </a:p>
          <a:p>
            <a:pPr marL="365125" indent="-255588">
              <a:lnSpc>
                <a:spcPct val="150000"/>
              </a:lnSpc>
              <a:spcBef>
                <a:spcPts val="400"/>
              </a:spcBef>
              <a:buClr>
                <a:srgbClr val="2DA2BF"/>
              </a:buClr>
              <a:buSzPct val="68000"/>
              <a:buFont typeface="Wingdings 3" panose="05040102010807070707" pitchFamily="18" charset="2"/>
              <a:buChar char=""/>
            </a:pPr>
            <a:r>
              <a:rPr lang="en-US" altLang="zh-CN" sz="2700">
                <a:solidFill>
                  <a:srgbClr val="000000"/>
                </a:solidFill>
                <a:latin typeface="Times New Roman" panose="02020603050405020304" pitchFamily="18" charset="0"/>
                <a:sym typeface="Times New Roman" panose="02020603050405020304" pitchFamily="18" charset="0"/>
              </a:rPr>
              <a:t>The C++ compiler selects the proper function to call by examining the number, types and order of the arguments in the call.</a:t>
            </a:r>
          </a:p>
          <a:p>
            <a:pPr marL="365125" indent="-255588">
              <a:lnSpc>
                <a:spcPct val="150000"/>
              </a:lnSpc>
            </a:pP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id="{9D0FBC9E-8A6C-D1CC-BE20-C41DF8A6063E}"/>
              </a:ext>
            </a:extLst>
          </p:cNvPr>
          <p:cNvSpPr>
            <a:spLocks noGrp="1" noChangeArrowheads="1"/>
          </p:cNvSpPr>
          <p:nvPr>
            <p:ph idx="4294967295"/>
          </p:nvPr>
        </p:nvSpPr>
        <p:spPr bwMode="auto">
          <a:xfrm>
            <a:off x="1738313" y="71439"/>
            <a:ext cx="8786812" cy="66436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65125" indent="-255588">
              <a:lnSpc>
                <a:spcPct val="200000"/>
              </a:lnSpc>
              <a:spcBef>
                <a:spcPts val="400"/>
              </a:spcBef>
              <a:buClr>
                <a:srgbClr val="2DA2BF"/>
              </a:buClr>
              <a:buSzPct val="68000"/>
              <a:buFont typeface="Wingdings 3" panose="05040102010807070707" pitchFamily="18" charset="2"/>
              <a:buChar char=""/>
            </a:pPr>
            <a:r>
              <a:rPr lang="en-US" altLang="zh-CN" sz="2700">
                <a:solidFill>
                  <a:srgbClr val="000000"/>
                </a:solidFill>
                <a:latin typeface="Times New Roman" panose="02020603050405020304" pitchFamily="18" charset="0"/>
                <a:sym typeface="Times New Roman" panose="02020603050405020304" pitchFamily="18" charset="0"/>
              </a:rPr>
              <a:t>Overloaded functions are distinguished by their signatures</a:t>
            </a:r>
          </a:p>
          <a:p>
            <a:pPr marL="365125" indent="-255588">
              <a:lnSpc>
                <a:spcPct val="200000"/>
              </a:lnSpc>
              <a:spcBef>
                <a:spcPts val="400"/>
              </a:spcBef>
              <a:buClr>
                <a:srgbClr val="2DA2BF"/>
              </a:buClr>
              <a:buSzPct val="68000"/>
              <a:buFont typeface="Wingdings 3" panose="05040102010807070707" pitchFamily="18" charset="2"/>
              <a:buChar char=""/>
            </a:pPr>
            <a:r>
              <a:rPr lang="en-US" altLang="zh-CN" sz="2700">
                <a:solidFill>
                  <a:srgbClr val="000000"/>
                </a:solidFill>
                <a:latin typeface="Times New Roman" panose="02020603050405020304" pitchFamily="18" charset="0"/>
                <a:sym typeface="Times New Roman" panose="02020603050405020304" pitchFamily="18" charset="0"/>
              </a:rPr>
              <a:t>Signature - Combination of a function’s name and its parameter types (in order)</a:t>
            </a:r>
          </a:p>
          <a:p>
            <a:pPr marL="365125" indent="-255588">
              <a:lnSpc>
                <a:spcPct val="200000"/>
              </a:lnSpc>
              <a:spcBef>
                <a:spcPts val="400"/>
              </a:spcBef>
              <a:buClr>
                <a:srgbClr val="2DA2BF"/>
              </a:buClr>
              <a:buSzPct val="68000"/>
              <a:buFont typeface="Wingdings 3" panose="05040102010807070707" pitchFamily="18" charset="2"/>
              <a:buChar char=""/>
            </a:pPr>
            <a:r>
              <a:rPr lang="en-US" altLang="zh-CN" sz="2700">
                <a:solidFill>
                  <a:srgbClr val="000000"/>
                </a:solidFill>
                <a:latin typeface="Times New Roman" panose="02020603050405020304" pitchFamily="18" charset="0"/>
                <a:sym typeface="Times New Roman" panose="02020603050405020304" pitchFamily="18" charset="0"/>
              </a:rPr>
              <a:t>C++ compilers encodes each function identifier with the number and types of its parameters (sometimes referred to as </a:t>
            </a:r>
            <a:r>
              <a:rPr lang="en-US" altLang="zh-CN" sz="2700">
                <a:solidFill>
                  <a:srgbClr val="0000FF"/>
                </a:solidFill>
                <a:latin typeface="Times New Roman" panose="02020603050405020304" pitchFamily="18" charset="0"/>
                <a:sym typeface="Times New Roman" panose="02020603050405020304" pitchFamily="18" charset="0"/>
              </a:rPr>
              <a:t>name mangling</a:t>
            </a:r>
            <a:r>
              <a:rPr lang="en-US" altLang="zh-CN" sz="2700">
                <a:solidFill>
                  <a:srgbClr val="000000"/>
                </a:solidFill>
                <a:latin typeface="Times New Roman" panose="02020603050405020304" pitchFamily="18" charset="0"/>
                <a:sym typeface="Times New Roman" panose="02020603050405020304" pitchFamily="18" charset="0"/>
              </a:rPr>
              <a:t> or </a:t>
            </a:r>
            <a:r>
              <a:rPr lang="en-US" altLang="zh-CN" sz="2700">
                <a:solidFill>
                  <a:srgbClr val="0000FF"/>
                </a:solidFill>
                <a:latin typeface="Times New Roman" panose="02020603050405020304" pitchFamily="18" charset="0"/>
                <a:sym typeface="Times New Roman" panose="02020603050405020304" pitchFamily="18" charset="0"/>
              </a:rPr>
              <a:t>name decoration</a:t>
            </a:r>
            <a:r>
              <a:rPr lang="en-US" altLang="zh-CN" sz="2700">
                <a:solidFill>
                  <a:srgbClr val="000000"/>
                </a:solidFill>
                <a:latin typeface="Times New Roman" panose="02020603050405020304" pitchFamily="18" charset="0"/>
                <a:sym typeface="Times New Roman" panose="02020603050405020304" pitchFamily="18" charset="0"/>
              </a:rPr>
              <a:t>) to enable </a:t>
            </a:r>
            <a:r>
              <a:rPr lang="en-US" altLang="zh-CN" sz="2700">
                <a:solidFill>
                  <a:srgbClr val="0000FF"/>
                </a:solidFill>
                <a:latin typeface="Times New Roman" panose="02020603050405020304" pitchFamily="18" charset="0"/>
                <a:sym typeface="Times New Roman" panose="02020603050405020304" pitchFamily="18" charset="0"/>
              </a:rPr>
              <a:t>type-safe linkage</a:t>
            </a:r>
            <a:r>
              <a:rPr lang="en-US" altLang="zh-CN" sz="2700">
                <a:solidFill>
                  <a:srgbClr val="000000"/>
                </a:solidFill>
                <a:latin typeface="Times New Roman" panose="02020603050405020304" pitchFamily="18" charset="0"/>
                <a:sym typeface="Times New Roman" panose="02020603050405020304" pitchFamily="18"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C14025C2-5E0E-F9A7-6DD6-7D3815462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57188"/>
            <a:ext cx="6000750" cy="615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FAA5BCCF-4D72-6483-1F73-09A19F4AF490}"/>
              </a:ext>
            </a:extLst>
          </p:cNvPr>
          <p:cNvSpPr>
            <a:spLocks noGrp="1" noChangeArrowheads="1"/>
          </p:cNvSpPr>
          <p:nvPr/>
        </p:nvSpPr>
        <p:spPr bwMode="auto">
          <a:xfrm>
            <a:off x="8077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1AC1C90-7026-4EBA-BC7F-D509B97B1229}" type="slidenum">
              <a:rPr lang="en-US" altLang="en-US"/>
              <a:pPr/>
              <a:t>37</a:t>
            </a:fld>
            <a:endParaRPr lang="en-US" altLang="en-US"/>
          </a:p>
        </p:txBody>
      </p:sp>
      <p:sp>
        <p:nvSpPr>
          <p:cNvPr id="15363" name="Rectangle 2">
            <a:extLst>
              <a:ext uri="{FF2B5EF4-FFF2-40B4-BE49-F238E27FC236}">
                <a16:creationId xmlns:a16="http://schemas.microsoft.com/office/drawing/2014/main" id="{132BDE8C-60A5-11DE-E97C-14F0E9BAF123}"/>
              </a:ext>
            </a:extLst>
          </p:cNvPr>
          <p:cNvSpPr>
            <a:spLocks noGrp="1" noChangeArrowheads="1"/>
          </p:cNvSpPr>
          <p:nvPr>
            <p:ph type="title" idx="4294967295"/>
          </p:nvPr>
        </p:nvSpPr>
        <p:spPr>
          <a:xfrm>
            <a:off x="1981200" y="142876"/>
            <a:ext cx="8229600" cy="868363"/>
          </a:xfrm>
          <a:ln/>
        </p:spPr>
        <p:txBody>
          <a:bodyPr/>
          <a:lstStyle/>
          <a:p>
            <a:r>
              <a:rPr lang="en-US" altLang="en-US"/>
              <a:t>Signature of a Function</a:t>
            </a:r>
          </a:p>
        </p:txBody>
      </p:sp>
      <p:sp>
        <p:nvSpPr>
          <p:cNvPr id="15364" name="Content Placeholder 6">
            <a:extLst>
              <a:ext uri="{FF2B5EF4-FFF2-40B4-BE49-F238E27FC236}">
                <a16:creationId xmlns:a16="http://schemas.microsoft.com/office/drawing/2014/main" id="{E732D0A1-0DFB-804F-CF42-F0306AD89DD8}"/>
              </a:ext>
            </a:extLst>
          </p:cNvPr>
          <p:cNvSpPr>
            <a:spLocks noGrp="1" noChangeArrowheads="1"/>
          </p:cNvSpPr>
          <p:nvPr>
            <p:ph idx="4294967295"/>
          </p:nvPr>
        </p:nvSpPr>
        <p:spPr bwMode="auto">
          <a:xfrm>
            <a:off x="1981200" y="1143000"/>
            <a:ext cx="8229600" cy="5500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i="1">
                <a:solidFill>
                  <a:srgbClr val="FF0066"/>
                </a:solidFill>
              </a:rPr>
              <a:t>A function’s argument list (i.e., number and type of argument) is known as the function’s signature.</a:t>
            </a:r>
          </a:p>
          <a:p>
            <a:r>
              <a:rPr lang="en-US" altLang="zh-CN">
                <a:latin typeface="Book Antiqua" panose="02040602050305030304" pitchFamily="18" charset="0"/>
                <a:sym typeface="Book Antiqua" panose="02040602050305030304" pitchFamily="18" charset="0"/>
              </a:rPr>
              <a:t>Functions with Same </a:t>
            </a:r>
            <a:r>
              <a:rPr lang="en-US" altLang="zh-CN" i="1">
                <a:latin typeface="Book Antiqua" panose="02040602050305030304" pitchFamily="18" charset="0"/>
                <a:sym typeface="Book Antiqua" panose="02040602050305030304" pitchFamily="18" charset="0"/>
              </a:rPr>
              <a:t>signature</a:t>
            </a:r>
            <a:r>
              <a:rPr lang="en-US" altLang="zh-CN" i="1">
                <a:solidFill>
                  <a:srgbClr val="FF0066"/>
                </a:solidFill>
              </a:rPr>
              <a:t> - </a:t>
            </a:r>
            <a:r>
              <a:rPr lang="en-US" altLang="zh-CN" i="1">
                <a:solidFill>
                  <a:srgbClr val="FF0066"/>
                </a:solidFill>
                <a:latin typeface="Book Antiqua" panose="02040602050305030304" pitchFamily="18" charset="0"/>
                <a:sym typeface="Book Antiqua" panose="02040602050305030304" pitchFamily="18" charset="0"/>
              </a:rPr>
              <a:t>T</a:t>
            </a:r>
            <a:r>
              <a:rPr lang="en-US" altLang="zh-CN">
                <a:latin typeface="Book Antiqua" panose="02040602050305030304" pitchFamily="18" charset="0"/>
                <a:sym typeface="Book Antiqua" panose="02040602050305030304" pitchFamily="18" charset="0"/>
              </a:rPr>
              <a:t>wo functions with same number and types of arguments in same order</a:t>
            </a:r>
          </a:p>
          <a:p>
            <a:pPr algn="just"/>
            <a:r>
              <a:rPr lang="en-US" altLang="zh-CN">
                <a:latin typeface="Book Antiqua" panose="02040602050305030304" pitchFamily="18" charset="0"/>
                <a:sym typeface="Book Antiqua" panose="02040602050305030304" pitchFamily="18" charset="0"/>
              </a:rPr>
              <a:t>variable names doesn’t matter. For instance, following two functions have same signature.</a:t>
            </a:r>
          </a:p>
          <a:p>
            <a:pPr algn="just">
              <a:buFont typeface="Arial" panose="020B0604020202020204" pitchFamily="34" charset="0"/>
              <a:buNone/>
            </a:pPr>
            <a:r>
              <a:rPr lang="en-US" altLang="zh-CN">
                <a:latin typeface="Book Antiqua" panose="02040602050305030304" pitchFamily="18" charset="0"/>
                <a:sym typeface="Book Antiqua" panose="02040602050305030304" pitchFamily="18" charset="0"/>
              </a:rPr>
              <a:t>	</a:t>
            </a:r>
            <a:r>
              <a:rPr lang="en-US" altLang="zh-CN">
                <a:latin typeface="FangSong" panose="020B0503020204020204" pitchFamily="49" charset="-122"/>
                <a:sym typeface="FangSong" panose="020B0503020204020204" pitchFamily="49" charset="-122"/>
              </a:rPr>
              <a:t>	</a:t>
            </a:r>
            <a:r>
              <a:rPr lang="en-US" altLang="zh-CN" i="1">
                <a:latin typeface="Book Antiqua" panose="02040602050305030304" pitchFamily="18" charset="0"/>
                <a:sym typeface="Book Antiqua" panose="02040602050305030304" pitchFamily="18" charset="0"/>
              </a:rPr>
              <a:t>void </a:t>
            </a:r>
            <a:r>
              <a:rPr lang="en-US" altLang="zh-CN">
                <a:latin typeface="Book Antiqua" panose="02040602050305030304" pitchFamily="18" charset="0"/>
                <a:sym typeface="Book Antiqua" panose="02040602050305030304" pitchFamily="18" charset="0"/>
              </a:rPr>
              <a:t>squar (int </a:t>
            </a:r>
            <a:r>
              <a:rPr lang="en-US" altLang="zh-CN" i="1">
                <a:latin typeface="Book Antiqua" panose="02040602050305030304" pitchFamily="18" charset="0"/>
                <a:sym typeface="Book Antiqua" panose="02040602050305030304" pitchFamily="18" charset="0"/>
              </a:rPr>
              <a:t>a</a:t>
            </a:r>
            <a:r>
              <a:rPr lang="en-US" altLang="zh-CN">
                <a:latin typeface="Book Antiqua" panose="02040602050305030304" pitchFamily="18" charset="0"/>
                <a:sym typeface="Book Antiqua" panose="02040602050305030304" pitchFamily="18" charset="0"/>
              </a:rPr>
              <a:t>, float </a:t>
            </a:r>
            <a:r>
              <a:rPr lang="en-US" altLang="zh-CN" i="1">
                <a:latin typeface="Book Antiqua" panose="02040602050305030304" pitchFamily="18" charset="0"/>
                <a:sym typeface="Book Antiqua" panose="02040602050305030304" pitchFamily="18" charset="0"/>
              </a:rPr>
              <a:t>b</a:t>
            </a:r>
            <a:r>
              <a:rPr lang="en-US" altLang="zh-CN">
                <a:latin typeface="Book Antiqua" panose="02040602050305030304" pitchFamily="18" charset="0"/>
                <a:sym typeface="Book Antiqua" panose="02040602050305030304" pitchFamily="18" charset="0"/>
              </a:rPr>
              <a:t>);	</a:t>
            </a:r>
            <a:r>
              <a:rPr lang="en-US" altLang="zh-CN"/>
              <a:t>//function 1</a:t>
            </a:r>
          </a:p>
          <a:p>
            <a:pPr algn="just">
              <a:buFont typeface="Arial" panose="020B0604020202020204" pitchFamily="34" charset="0"/>
              <a:buNone/>
            </a:pPr>
            <a:r>
              <a:rPr lang="en-US" altLang="zh-CN">
                <a:latin typeface="Book Antiqua" panose="02040602050305030304" pitchFamily="18" charset="0"/>
                <a:sym typeface="Book Antiqua" panose="02040602050305030304" pitchFamily="18" charset="0"/>
              </a:rPr>
              <a:t>		</a:t>
            </a:r>
            <a:r>
              <a:rPr lang="en-US" altLang="zh-CN" i="1">
                <a:latin typeface="Book Antiqua" panose="02040602050305030304" pitchFamily="18" charset="0"/>
                <a:sym typeface="Book Antiqua" panose="02040602050305030304" pitchFamily="18" charset="0"/>
              </a:rPr>
              <a:t>void </a:t>
            </a:r>
            <a:r>
              <a:rPr lang="en-US" altLang="zh-CN">
                <a:latin typeface="Book Antiqua" panose="02040602050305030304" pitchFamily="18" charset="0"/>
                <a:sym typeface="Book Antiqua" panose="02040602050305030304" pitchFamily="18" charset="0"/>
              </a:rPr>
              <a:t>squar (int </a:t>
            </a:r>
            <a:r>
              <a:rPr lang="en-US" altLang="zh-CN" i="1">
                <a:latin typeface="Book Antiqua" panose="02040602050305030304" pitchFamily="18" charset="0"/>
                <a:sym typeface="Book Antiqua" panose="02040602050305030304" pitchFamily="18" charset="0"/>
              </a:rPr>
              <a:t>x, </a:t>
            </a:r>
            <a:r>
              <a:rPr lang="en-US" altLang="zh-CN">
                <a:latin typeface="Book Antiqua" panose="02040602050305030304" pitchFamily="18" charset="0"/>
                <a:sym typeface="Book Antiqua" panose="02040602050305030304" pitchFamily="18" charset="0"/>
              </a:rPr>
              <a:t>float </a:t>
            </a:r>
            <a:r>
              <a:rPr lang="en-US" altLang="zh-CN" i="1">
                <a:latin typeface="Book Antiqua" panose="02040602050305030304" pitchFamily="18" charset="0"/>
                <a:sym typeface="Book Antiqua" panose="02040602050305030304" pitchFamily="18" charset="0"/>
              </a:rPr>
              <a:t>y);	</a:t>
            </a:r>
            <a:endParaRPr lang="en-US" altLang="zh-CN" sz="2400">
              <a:latin typeface="Book Antiqua" panose="02040602050305030304" pitchFamily="18" charset="0"/>
              <a:sym typeface="Book Antiqua" panose="02040602050305030304" pitchFamily="18" charset="0"/>
            </a:endParaRPr>
          </a:p>
          <a:p>
            <a:endParaRPr lang="en-US" altLang="zh-CN">
              <a:latin typeface="Book Antiqua" panose="02040602050305030304" pitchFamily="18" charset="0"/>
              <a:sym typeface="Book Antiqua" panose="02040602050305030304" pitchFamily="18" charset="0"/>
            </a:endParaRPr>
          </a:p>
          <a:p>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275232AD-AC3C-A0D8-145D-17E5CEAFF825}"/>
              </a:ext>
            </a:extLst>
          </p:cNvPr>
          <p:cNvSpPr>
            <a:spLocks noGrp="1"/>
          </p:cNvSpPr>
          <p:nvPr>
            <p:ph type="sldNum" sz="quarter" idx="12"/>
          </p:nvPr>
        </p:nvSpPr>
        <p:spPr/>
        <p:txBody>
          <a:bodyPr/>
          <a:lstStyle/>
          <a:p>
            <a:fld id="{8F8E547A-6C10-44BB-82FC-C867E206A98D}" type="slidenum">
              <a:rPr lang="en-US" altLang="zh-CN"/>
              <a:pPr/>
              <a:t>38</a:t>
            </a:fld>
            <a:endParaRPr lang="en-US" altLang="zh-CN" sz="1800">
              <a:solidFill>
                <a:schemeClr val="tx1"/>
              </a:solidFill>
            </a:endParaRPr>
          </a:p>
        </p:txBody>
      </p:sp>
      <p:sp>
        <p:nvSpPr>
          <p:cNvPr id="16386" name="Slide Number Placeholder 5">
            <a:extLst>
              <a:ext uri="{FF2B5EF4-FFF2-40B4-BE49-F238E27FC236}">
                <a16:creationId xmlns:a16="http://schemas.microsoft.com/office/drawing/2014/main" id="{21D53E00-E11A-42AE-177A-198D0B556082}"/>
              </a:ext>
            </a:extLst>
          </p:cNvPr>
          <p:cNvSpPr>
            <a:spLocks noGrp="1" noChangeArrowheads="1"/>
          </p:cNvSpPr>
          <p:nvPr/>
        </p:nvSpPr>
        <p:spPr bwMode="auto">
          <a:xfrm>
            <a:off x="8077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E1E901F-9E1E-44E6-B44A-BA51B1818939}" type="slidenum">
              <a:rPr lang="en-US" altLang="en-US"/>
              <a:pPr/>
              <a:t>38</a:t>
            </a:fld>
            <a:endParaRPr lang="en-US" altLang="en-US"/>
          </a:p>
        </p:txBody>
      </p:sp>
      <p:sp>
        <p:nvSpPr>
          <p:cNvPr id="16387" name="Rectangle 3">
            <a:extLst>
              <a:ext uri="{FF2B5EF4-FFF2-40B4-BE49-F238E27FC236}">
                <a16:creationId xmlns:a16="http://schemas.microsoft.com/office/drawing/2014/main" id="{02456D78-0881-A4B8-2D29-08F2E6849A28}"/>
              </a:ext>
            </a:extLst>
          </p:cNvPr>
          <p:cNvSpPr>
            <a:spLocks noGrp="1" noChangeArrowheads="1"/>
          </p:cNvSpPr>
          <p:nvPr>
            <p:ph type="body" idx="4294967295"/>
          </p:nvPr>
        </p:nvSpPr>
        <p:spPr bwMode="auto">
          <a:xfrm>
            <a:off x="1881188" y="357188"/>
            <a:ext cx="8229600" cy="1028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Arial" panose="020B0604020202020204" pitchFamily="34" charset="0"/>
              <a:buNone/>
            </a:pPr>
            <a:r>
              <a:rPr lang="en-US" altLang="zh-CN">
                <a:latin typeface="Book Antiqua" panose="02040602050305030304" pitchFamily="18" charset="0"/>
                <a:sym typeface="Book Antiqua" panose="02040602050305030304" pitchFamily="18" charset="0"/>
              </a:rPr>
              <a:t>Following code fragment overloads a function name </a:t>
            </a:r>
            <a:r>
              <a:rPr lang="en-US" altLang="zh-CN" b="1">
                <a:latin typeface="Book Antiqua" panose="02040602050305030304" pitchFamily="18" charset="0"/>
                <a:sym typeface="Book Antiqua" panose="02040602050305030304" pitchFamily="18" charset="0"/>
              </a:rPr>
              <a:t>prnsqr( ).</a:t>
            </a:r>
            <a:r>
              <a:rPr lang="en-US" altLang="zh-CN">
                <a:latin typeface="FangSong" panose="020B0503020204020204" pitchFamily="49" charset="-122"/>
                <a:sym typeface="FangSong" panose="020B0503020204020204" pitchFamily="49" charset="-122"/>
              </a:rPr>
              <a:t>	</a:t>
            </a:r>
            <a:endParaRPr lang="en-US" altLang="zh-CN"/>
          </a:p>
        </p:txBody>
      </p:sp>
      <p:sp>
        <p:nvSpPr>
          <p:cNvPr id="16388" name="Text Box 4">
            <a:extLst>
              <a:ext uri="{FF2B5EF4-FFF2-40B4-BE49-F238E27FC236}">
                <a16:creationId xmlns:a16="http://schemas.microsoft.com/office/drawing/2014/main" id="{B303E2E8-81DF-DE02-9717-A6A88515CD7F}"/>
              </a:ext>
            </a:extLst>
          </p:cNvPr>
          <p:cNvSpPr>
            <a:spLocks noChangeArrowheads="1"/>
          </p:cNvSpPr>
          <p:nvPr/>
        </p:nvSpPr>
        <p:spPr bwMode="auto">
          <a:xfrm>
            <a:off x="1981200" y="1643063"/>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DejaVu Sans" charset="0"/>
              <a:defRPr>
                <a:solidFill>
                  <a:schemeClr val="tx1"/>
                </a:solidFill>
                <a:latin typeface="Arial" panose="020B0604020202020204" pitchFamily="34" charset="0"/>
              </a:defRPr>
            </a:lvl6pPr>
            <a:lvl7pPr marL="2971800" indent="-228600" fontAlgn="base">
              <a:spcBef>
                <a:spcPct val="0"/>
              </a:spcBef>
              <a:spcAft>
                <a:spcPct val="0"/>
              </a:spcAft>
              <a:buFont typeface="DejaVu Sans" charset="0"/>
              <a:defRPr>
                <a:solidFill>
                  <a:schemeClr val="tx1"/>
                </a:solidFill>
                <a:latin typeface="Arial" panose="020B0604020202020204" pitchFamily="34" charset="0"/>
              </a:defRPr>
            </a:lvl7pPr>
            <a:lvl8pPr marL="3429000" indent="-228600" fontAlgn="base">
              <a:spcBef>
                <a:spcPct val="0"/>
              </a:spcBef>
              <a:spcAft>
                <a:spcPct val="0"/>
              </a:spcAft>
              <a:buFont typeface="DejaVu Sans" charset="0"/>
              <a:defRPr>
                <a:solidFill>
                  <a:schemeClr val="tx1"/>
                </a:solidFill>
                <a:latin typeface="Arial" panose="020B0604020202020204" pitchFamily="34" charset="0"/>
              </a:defRPr>
            </a:lvl8pPr>
            <a:lvl9pPr marL="3886200" indent="-228600" fontAlgn="base">
              <a:spcBef>
                <a:spcPct val="0"/>
              </a:spcBef>
              <a:spcAft>
                <a:spcPct val="0"/>
              </a:spcAft>
              <a:buFont typeface="DejaVu Sans" charset="0"/>
              <a:defRPr>
                <a:solidFill>
                  <a:schemeClr val="tx1"/>
                </a:solidFill>
                <a:latin typeface="Arial" panose="020B0604020202020204" pitchFamily="34" charset="0"/>
              </a:defRPr>
            </a:lvl9pPr>
          </a:lstStyle>
          <a:p>
            <a:pPr algn="just">
              <a:spcBef>
                <a:spcPct val="50000"/>
              </a:spcBef>
            </a:pPr>
            <a:r>
              <a:rPr lang="en-US" altLang="en-US" sz="2800" i="1">
                <a:latin typeface="Calibri" panose="020F0502020204030204" pitchFamily="34" charset="0"/>
                <a:sym typeface="Calibri" panose="020F0502020204030204" pitchFamily="34" charset="0"/>
              </a:rPr>
              <a:t>void </a:t>
            </a:r>
            <a:r>
              <a:rPr lang="en-US" altLang="en-US" sz="2800">
                <a:latin typeface="Calibri" panose="020F0502020204030204" pitchFamily="34" charset="0"/>
                <a:sym typeface="Calibri" panose="020F0502020204030204" pitchFamily="34" charset="0"/>
              </a:rPr>
              <a:t>prnsqr (int </a:t>
            </a:r>
            <a:r>
              <a:rPr lang="en-US" altLang="en-US" sz="2800" i="1">
                <a:latin typeface="Calibri" panose="020F0502020204030204" pitchFamily="34" charset="0"/>
                <a:sym typeface="Calibri" panose="020F0502020204030204" pitchFamily="34" charset="0"/>
              </a:rPr>
              <a:t>i);</a:t>
            </a:r>
            <a:endParaRPr lang="en-US" altLang="en-US"/>
          </a:p>
        </p:txBody>
      </p:sp>
      <p:sp>
        <p:nvSpPr>
          <p:cNvPr id="16389" name="Text Box 7">
            <a:extLst>
              <a:ext uri="{FF2B5EF4-FFF2-40B4-BE49-F238E27FC236}">
                <a16:creationId xmlns:a16="http://schemas.microsoft.com/office/drawing/2014/main" id="{74D37F1E-07EB-B271-58E2-7BE4AC5FCD60}"/>
              </a:ext>
            </a:extLst>
          </p:cNvPr>
          <p:cNvSpPr>
            <a:spLocks noChangeArrowheads="1"/>
          </p:cNvSpPr>
          <p:nvPr/>
        </p:nvSpPr>
        <p:spPr bwMode="auto">
          <a:xfrm>
            <a:off x="1981201" y="2236788"/>
            <a:ext cx="3756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DejaVu Sans" charset="0"/>
              <a:defRPr>
                <a:solidFill>
                  <a:schemeClr val="tx1"/>
                </a:solidFill>
                <a:latin typeface="Arial" panose="020B0604020202020204" pitchFamily="34" charset="0"/>
              </a:defRPr>
            </a:lvl6pPr>
            <a:lvl7pPr marL="2971800" indent="-228600" fontAlgn="base">
              <a:spcBef>
                <a:spcPct val="0"/>
              </a:spcBef>
              <a:spcAft>
                <a:spcPct val="0"/>
              </a:spcAft>
              <a:buFont typeface="DejaVu Sans" charset="0"/>
              <a:defRPr>
                <a:solidFill>
                  <a:schemeClr val="tx1"/>
                </a:solidFill>
                <a:latin typeface="Arial" panose="020B0604020202020204" pitchFamily="34" charset="0"/>
              </a:defRPr>
            </a:lvl7pPr>
            <a:lvl8pPr marL="3429000" indent="-228600" fontAlgn="base">
              <a:spcBef>
                <a:spcPct val="0"/>
              </a:spcBef>
              <a:spcAft>
                <a:spcPct val="0"/>
              </a:spcAft>
              <a:buFont typeface="DejaVu Sans" charset="0"/>
              <a:defRPr>
                <a:solidFill>
                  <a:schemeClr val="tx1"/>
                </a:solidFill>
                <a:latin typeface="Arial" panose="020B0604020202020204" pitchFamily="34" charset="0"/>
              </a:defRPr>
            </a:lvl8pPr>
            <a:lvl9pPr marL="3886200" indent="-228600" fontAlgn="base">
              <a:spcBef>
                <a:spcPct val="0"/>
              </a:spcBef>
              <a:spcAft>
                <a:spcPct val="0"/>
              </a:spcAft>
              <a:buFont typeface="DejaVu Sans" charset="0"/>
              <a:defRPr>
                <a:solidFill>
                  <a:schemeClr val="tx1"/>
                </a:solidFill>
                <a:latin typeface="Arial" panose="020B0604020202020204" pitchFamily="34" charset="0"/>
              </a:defRPr>
            </a:lvl9pPr>
          </a:lstStyle>
          <a:p>
            <a:pPr algn="just">
              <a:spcBef>
                <a:spcPct val="50000"/>
              </a:spcBef>
            </a:pPr>
            <a:r>
              <a:rPr lang="en-US" altLang="en-US" sz="2800" i="1">
                <a:latin typeface="Calibri" panose="020F0502020204030204" pitchFamily="34" charset="0"/>
                <a:sym typeface="Calibri" panose="020F0502020204030204" pitchFamily="34" charset="0"/>
              </a:rPr>
              <a:t>void </a:t>
            </a:r>
            <a:r>
              <a:rPr lang="en-US" altLang="en-US" sz="2800">
                <a:latin typeface="Calibri" panose="020F0502020204030204" pitchFamily="34" charset="0"/>
                <a:sym typeface="Calibri" panose="020F0502020204030204" pitchFamily="34" charset="0"/>
              </a:rPr>
              <a:t>prnsqr (char </a:t>
            </a:r>
            <a:r>
              <a:rPr lang="en-US" altLang="en-US" sz="2800" i="1">
                <a:latin typeface="Calibri" panose="020F0502020204030204" pitchFamily="34" charset="0"/>
                <a:sym typeface="Calibri" panose="020F0502020204030204" pitchFamily="34" charset="0"/>
              </a:rPr>
              <a:t>c);</a:t>
            </a:r>
            <a:endParaRPr lang="en-US" altLang="en-US"/>
          </a:p>
        </p:txBody>
      </p:sp>
      <p:sp>
        <p:nvSpPr>
          <p:cNvPr id="16390" name="Text Box 8">
            <a:extLst>
              <a:ext uri="{FF2B5EF4-FFF2-40B4-BE49-F238E27FC236}">
                <a16:creationId xmlns:a16="http://schemas.microsoft.com/office/drawing/2014/main" id="{13A35609-41BE-6A0D-A2D2-3D1471E955A9}"/>
              </a:ext>
            </a:extLst>
          </p:cNvPr>
          <p:cNvSpPr>
            <a:spLocks noChangeArrowheads="1"/>
          </p:cNvSpPr>
          <p:nvPr/>
        </p:nvSpPr>
        <p:spPr bwMode="auto">
          <a:xfrm>
            <a:off x="1981200" y="2830513"/>
            <a:ext cx="335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DejaVu Sans" charset="0"/>
              <a:defRPr>
                <a:solidFill>
                  <a:schemeClr val="tx1"/>
                </a:solidFill>
                <a:latin typeface="Arial" panose="020B0604020202020204" pitchFamily="34" charset="0"/>
              </a:defRPr>
            </a:lvl6pPr>
            <a:lvl7pPr marL="2971800" indent="-228600" fontAlgn="base">
              <a:spcBef>
                <a:spcPct val="0"/>
              </a:spcBef>
              <a:spcAft>
                <a:spcPct val="0"/>
              </a:spcAft>
              <a:buFont typeface="DejaVu Sans" charset="0"/>
              <a:defRPr>
                <a:solidFill>
                  <a:schemeClr val="tx1"/>
                </a:solidFill>
                <a:latin typeface="Arial" panose="020B0604020202020204" pitchFamily="34" charset="0"/>
              </a:defRPr>
            </a:lvl7pPr>
            <a:lvl8pPr marL="3429000" indent="-228600" fontAlgn="base">
              <a:spcBef>
                <a:spcPct val="0"/>
              </a:spcBef>
              <a:spcAft>
                <a:spcPct val="0"/>
              </a:spcAft>
              <a:buFont typeface="DejaVu Sans" charset="0"/>
              <a:defRPr>
                <a:solidFill>
                  <a:schemeClr val="tx1"/>
                </a:solidFill>
                <a:latin typeface="Arial" panose="020B0604020202020204" pitchFamily="34" charset="0"/>
              </a:defRPr>
            </a:lvl8pPr>
            <a:lvl9pPr marL="3886200" indent="-228600" fontAlgn="base">
              <a:spcBef>
                <a:spcPct val="0"/>
              </a:spcBef>
              <a:spcAft>
                <a:spcPct val="0"/>
              </a:spcAft>
              <a:buFont typeface="DejaVu Sans" charset="0"/>
              <a:defRPr>
                <a:solidFill>
                  <a:schemeClr val="tx1"/>
                </a:solidFill>
                <a:latin typeface="Arial" panose="020B0604020202020204" pitchFamily="34" charset="0"/>
              </a:defRPr>
            </a:lvl9pPr>
          </a:lstStyle>
          <a:p>
            <a:pPr algn="just">
              <a:spcBef>
                <a:spcPct val="50000"/>
              </a:spcBef>
            </a:pPr>
            <a:r>
              <a:rPr lang="en-US" altLang="en-US" sz="2800" i="1">
                <a:latin typeface="Calibri" panose="020F0502020204030204" pitchFamily="34" charset="0"/>
                <a:sym typeface="Calibri" panose="020F0502020204030204" pitchFamily="34" charset="0"/>
              </a:rPr>
              <a:t>void </a:t>
            </a:r>
            <a:r>
              <a:rPr lang="en-US" altLang="en-US" sz="2800">
                <a:latin typeface="Calibri" panose="020F0502020204030204" pitchFamily="34" charset="0"/>
                <a:sym typeface="Calibri" panose="020F0502020204030204" pitchFamily="34" charset="0"/>
              </a:rPr>
              <a:t>prnsqr (float </a:t>
            </a:r>
            <a:r>
              <a:rPr lang="en-US" altLang="en-US" sz="2800" i="1">
                <a:latin typeface="Calibri" panose="020F0502020204030204" pitchFamily="34" charset="0"/>
                <a:sym typeface="Calibri" panose="020F0502020204030204" pitchFamily="34" charset="0"/>
              </a:rPr>
              <a:t>f);</a:t>
            </a:r>
            <a:endParaRPr lang="en-US" altLang="en-US"/>
          </a:p>
        </p:txBody>
      </p:sp>
      <p:sp>
        <p:nvSpPr>
          <p:cNvPr id="16391" name="Text Box 9">
            <a:extLst>
              <a:ext uri="{FF2B5EF4-FFF2-40B4-BE49-F238E27FC236}">
                <a16:creationId xmlns:a16="http://schemas.microsoft.com/office/drawing/2014/main" id="{F12B946E-0692-C280-E927-662177E01C09}"/>
              </a:ext>
            </a:extLst>
          </p:cNvPr>
          <p:cNvSpPr>
            <a:spLocks noChangeArrowheads="1"/>
          </p:cNvSpPr>
          <p:nvPr/>
        </p:nvSpPr>
        <p:spPr bwMode="auto">
          <a:xfrm>
            <a:off x="1981200" y="3425826"/>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DejaVu Sans" charset="0"/>
              <a:defRPr>
                <a:solidFill>
                  <a:schemeClr val="tx1"/>
                </a:solidFill>
                <a:latin typeface="Arial" panose="020B0604020202020204" pitchFamily="34" charset="0"/>
              </a:defRPr>
            </a:lvl6pPr>
            <a:lvl7pPr marL="2971800" indent="-228600" fontAlgn="base">
              <a:spcBef>
                <a:spcPct val="0"/>
              </a:spcBef>
              <a:spcAft>
                <a:spcPct val="0"/>
              </a:spcAft>
              <a:buFont typeface="DejaVu Sans" charset="0"/>
              <a:defRPr>
                <a:solidFill>
                  <a:schemeClr val="tx1"/>
                </a:solidFill>
                <a:latin typeface="Arial" panose="020B0604020202020204" pitchFamily="34" charset="0"/>
              </a:defRPr>
            </a:lvl7pPr>
            <a:lvl8pPr marL="3429000" indent="-228600" fontAlgn="base">
              <a:spcBef>
                <a:spcPct val="0"/>
              </a:spcBef>
              <a:spcAft>
                <a:spcPct val="0"/>
              </a:spcAft>
              <a:buFont typeface="DejaVu Sans" charset="0"/>
              <a:defRPr>
                <a:solidFill>
                  <a:schemeClr val="tx1"/>
                </a:solidFill>
                <a:latin typeface="Arial" panose="020B0604020202020204" pitchFamily="34" charset="0"/>
              </a:defRPr>
            </a:lvl8pPr>
            <a:lvl9pPr marL="3886200" indent="-228600" fontAlgn="base">
              <a:spcBef>
                <a:spcPct val="0"/>
              </a:spcBef>
              <a:spcAft>
                <a:spcPct val="0"/>
              </a:spcAft>
              <a:buFont typeface="DejaVu Sans" charset="0"/>
              <a:defRPr>
                <a:solidFill>
                  <a:schemeClr val="tx1"/>
                </a:solidFill>
                <a:latin typeface="Arial" panose="020B0604020202020204" pitchFamily="34" charset="0"/>
              </a:defRPr>
            </a:lvl9pPr>
          </a:lstStyle>
          <a:p>
            <a:pPr algn="just">
              <a:spcBef>
                <a:spcPct val="50000"/>
              </a:spcBef>
            </a:pPr>
            <a:r>
              <a:rPr lang="en-US" altLang="en-US" sz="2800" i="1">
                <a:latin typeface="Calibri" panose="020F0502020204030204" pitchFamily="34" charset="0"/>
                <a:sym typeface="Calibri" panose="020F0502020204030204" pitchFamily="34" charset="0"/>
              </a:rPr>
              <a:t>void </a:t>
            </a:r>
            <a:r>
              <a:rPr lang="en-US" altLang="en-US" sz="2800">
                <a:latin typeface="Calibri" panose="020F0502020204030204" pitchFamily="34" charset="0"/>
                <a:sym typeface="Calibri" panose="020F0502020204030204" pitchFamily="34" charset="0"/>
              </a:rPr>
              <a:t>prnsqr (double </a:t>
            </a:r>
            <a:r>
              <a:rPr lang="en-US" altLang="en-US" sz="2800" i="1">
                <a:latin typeface="Calibri" panose="020F0502020204030204" pitchFamily="34" charset="0"/>
                <a:sym typeface="Calibri" panose="020F0502020204030204" pitchFamily="34" charset="0"/>
              </a:rPr>
              <a:t>d);</a:t>
            </a:r>
            <a:endParaRPr lang="en-US" altLang="en-US"/>
          </a:p>
        </p:txBody>
      </p:sp>
      <p:sp>
        <p:nvSpPr>
          <p:cNvPr id="16392" name="Text Box 12">
            <a:extLst>
              <a:ext uri="{FF2B5EF4-FFF2-40B4-BE49-F238E27FC236}">
                <a16:creationId xmlns:a16="http://schemas.microsoft.com/office/drawing/2014/main" id="{00B336CF-8E9E-ABD5-7A79-1DAF58C4F4EF}"/>
              </a:ext>
            </a:extLst>
          </p:cNvPr>
          <p:cNvSpPr>
            <a:spLocks noChangeArrowheads="1"/>
          </p:cNvSpPr>
          <p:nvPr/>
        </p:nvSpPr>
        <p:spPr bwMode="auto">
          <a:xfrm>
            <a:off x="5910263" y="2830513"/>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DejaVu Sans" charset="0"/>
              <a:defRPr>
                <a:solidFill>
                  <a:schemeClr val="tx1"/>
                </a:solidFill>
                <a:latin typeface="Arial" panose="020B0604020202020204" pitchFamily="34" charset="0"/>
              </a:defRPr>
            </a:lvl6pPr>
            <a:lvl7pPr marL="2971800" indent="-228600" fontAlgn="base">
              <a:spcBef>
                <a:spcPct val="0"/>
              </a:spcBef>
              <a:spcAft>
                <a:spcPct val="0"/>
              </a:spcAft>
              <a:buFont typeface="DejaVu Sans" charset="0"/>
              <a:defRPr>
                <a:solidFill>
                  <a:schemeClr val="tx1"/>
                </a:solidFill>
                <a:latin typeface="Arial" panose="020B0604020202020204" pitchFamily="34" charset="0"/>
              </a:defRPr>
            </a:lvl7pPr>
            <a:lvl8pPr marL="3429000" indent="-228600" fontAlgn="base">
              <a:spcBef>
                <a:spcPct val="0"/>
              </a:spcBef>
              <a:spcAft>
                <a:spcPct val="0"/>
              </a:spcAft>
              <a:buFont typeface="DejaVu Sans" charset="0"/>
              <a:defRPr>
                <a:solidFill>
                  <a:schemeClr val="tx1"/>
                </a:solidFill>
                <a:latin typeface="Arial" panose="020B0604020202020204" pitchFamily="34" charset="0"/>
              </a:defRPr>
            </a:lvl8pPr>
            <a:lvl9pPr marL="3886200" indent="-228600" fontAlgn="base">
              <a:spcBef>
                <a:spcPct val="0"/>
              </a:spcBef>
              <a:spcAft>
                <a:spcPct val="0"/>
              </a:spcAft>
              <a:buFont typeface="DejaVu Sans" charset="0"/>
              <a:defRPr>
                <a:solidFill>
                  <a:schemeClr val="tx1"/>
                </a:solidFill>
                <a:latin typeface="Arial" panose="020B0604020202020204" pitchFamily="34" charset="0"/>
              </a:defRPr>
            </a:lvl9pPr>
          </a:lstStyle>
          <a:p>
            <a:pPr algn="just">
              <a:spcBef>
                <a:spcPct val="50000"/>
              </a:spcBef>
            </a:pPr>
            <a:r>
              <a:rPr lang="en-US" altLang="en-US" sz="2400">
                <a:solidFill>
                  <a:srgbClr val="FF99FF"/>
                </a:solidFill>
                <a:latin typeface="Calibri" panose="020F0502020204030204" pitchFamily="34" charset="0"/>
                <a:sym typeface="Calibri" panose="020F0502020204030204" pitchFamily="34" charset="0"/>
              </a:rPr>
              <a:t>//overloaded for floats #3</a:t>
            </a:r>
            <a:endParaRPr lang="en-US" altLang="en-US"/>
          </a:p>
        </p:txBody>
      </p:sp>
      <p:sp>
        <p:nvSpPr>
          <p:cNvPr id="16393" name="Text Box 13">
            <a:extLst>
              <a:ext uri="{FF2B5EF4-FFF2-40B4-BE49-F238E27FC236}">
                <a16:creationId xmlns:a16="http://schemas.microsoft.com/office/drawing/2014/main" id="{CA78A07C-BC02-2C4A-2868-9D595F720391}"/>
              </a:ext>
            </a:extLst>
          </p:cNvPr>
          <p:cNvSpPr>
            <a:spLocks noChangeArrowheads="1"/>
          </p:cNvSpPr>
          <p:nvPr/>
        </p:nvSpPr>
        <p:spPr bwMode="auto">
          <a:xfrm>
            <a:off x="5910263" y="342582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DejaVu Sans" charset="0"/>
              <a:defRPr>
                <a:solidFill>
                  <a:schemeClr val="tx1"/>
                </a:solidFill>
                <a:latin typeface="Arial" panose="020B0604020202020204" pitchFamily="34" charset="0"/>
              </a:defRPr>
            </a:lvl6pPr>
            <a:lvl7pPr marL="2971800" indent="-228600" fontAlgn="base">
              <a:spcBef>
                <a:spcPct val="0"/>
              </a:spcBef>
              <a:spcAft>
                <a:spcPct val="0"/>
              </a:spcAft>
              <a:buFont typeface="DejaVu Sans" charset="0"/>
              <a:defRPr>
                <a:solidFill>
                  <a:schemeClr val="tx1"/>
                </a:solidFill>
                <a:latin typeface="Arial" panose="020B0604020202020204" pitchFamily="34" charset="0"/>
              </a:defRPr>
            </a:lvl7pPr>
            <a:lvl8pPr marL="3429000" indent="-228600" fontAlgn="base">
              <a:spcBef>
                <a:spcPct val="0"/>
              </a:spcBef>
              <a:spcAft>
                <a:spcPct val="0"/>
              </a:spcAft>
              <a:buFont typeface="DejaVu Sans" charset="0"/>
              <a:defRPr>
                <a:solidFill>
                  <a:schemeClr val="tx1"/>
                </a:solidFill>
                <a:latin typeface="Arial" panose="020B0604020202020204" pitchFamily="34" charset="0"/>
              </a:defRPr>
            </a:lvl8pPr>
            <a:lvl9pPr marL="3886200" indent="-228600" fontAlgn="base">
              <a:spcBef>
                <a:spcPct val="0"/>
              </a:spcBef>
              <a:spcAft>
                <a:spcPct val="0"/>
              </a:spcAft>
              <a:buFont typeface="DejaVu Sans" charset="0"/>
              <a:defRPr>
                <a:solidFill>
                  <a:schemeClr val="tx1"/>
                </a:solidFill>
                <a:latin typeface="Arial" panose="020B0604020202020204" pitchFamily="34" charset="0"/>
              </a:defRPr>
            </a:lvl9pPr>
          </a:lstStyle>
          <a:p>
            <a:pPr algn="just">
              <a:spcBef>
                <a:spcPct val="50000"/>
              </a:spcBef>
            </a:pPr>
            <a:r>
              <a:rPr lang="en-US" altLang="en-US" sz="2400">
                <a:solidFill>
                  <a:srgbClr val="FF99FF"/>
                </a:solidFill>
                <a:latin typeface="Calibri" panose="020F0502020204030204" pitchFamily="34" charset="0"/>
                <a:sym typeface="Calibri" panose="020F0502020204030204" pitchFamily="34" charset="0"/>
              </a:rPr>
              <a:t>//overloaded for double floats #4</a:t>
            </a:r>
            <a:endParaRPr lang="en-US" altLang="en-US"/>
          </a:p>
        </p:txBody>
      </p:sp>
      <p:sp>
        <p:nvSpPr>
          <p:cNvPr id="16394" name="Text Box 15">
            <a:extLst>
              <a:ext uri="{FF2B5EF4-FFF2-40B4-BE49-F238E27FC236}">
                <a16:creationId xmlns:a16="http://schemas.microsoft.com/office/drawing/2014/main" id="{283D7D41-664D-4F30-C4FC-D5D6B79E28E6}"/>
              </a:ext>
            </a:extLst>
          </p:cNvPr>
          <p:cNvSpPr>
            <a:spLocks noChangeArrowheads="1"/>
          </p:cNvSpPr>
          <p:nvPr/>
        </p:nvSpPr>
        <p:spPr bwMode="auto">
          <a:xfrm>
            <a:off x="5943600" y="2236788"/>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DejaVu Sans" charset="0"/>
              <a:defRPr>
                <a:solidFill>
                  <a:schemeClr val="tx1"/>
                </a:solidFill>
                <a:latin typeface="Arial" panose="020B0604020202020204" pitchFamily="34" charset="0"/>
              </a:defRPr>
            </a:lvl6pPr>
            <a:lvl7pPr marL="2971800" indent="-228600" fontAlgn="base">
              <a:spcBef>
                <a:spcPct val="0"/>
              </a:spcBef>
              <a:spcAft>
                <a:spcPct val="0"/>
              </a:spcAft>
              <a:buFont typeface="DejaVu Sans" charset="0"/>
              <a:defRPr>
                <a:solidFill>
                  <a:schemeClr val="tx1"/>
                </a:solidFill>
                <a:latin typeface="Arial" panose="020B0604020202020204" pitchFamily="34" charset="0"/>
              </a:defRPr>
            </a:lvl7pPr>
            <a:lvl8pPr marL="3429000" indent="-228600" fontAlgn="base">
              <a:spcBef>
                <a:spcPct val="0"/>
              </a:spcBef>
              <a:spcAft>
                <a:spcPct val="0"/>
              </a:spcAft>
              <a:buFont typeface="DejaVu Sans" charset="0"/>
              <a:defRPr>
                <a:solidFill>
                  <a:schemeClr val="tx1"/>
                </a:solidFill>
                <a:latin typeface="Arial" panose="020B0604020202020204" pitchFamily="34" charset="0"/>
              </a:defRPr>
            </a:lvl8pPr>
            <a:lvl9pPr marL="3886200" indent="-228600" fontAlgn="base">
              <a:spcBef>
                <a:spcPct val="0"/>
              </a:spcBef>
              <a:spcAft>
                <a:spcPct val="0"/>
              </a:spcAft>
              <a:buFont typeface="DejaVu Sans" charset="0"/>
              <a:defRPr>
                <a:solidFill>
                  <a:schemeClr val="tx1"/>
                </a:solidFill>
                <a:latin typeface="Arial" panose="020B0604020202020204" pitchFamily="34" charset="0"/>
              </a:defRPr>
            </a:lvl9pPr>
          </a:lstStyle>
          <a:p>
            <a:pPr algn="just">
              <a:spcBef>
                <a:spcPct val="50000"/>
              </a:spcBef>
            </a:pPr>
            <a:r>
              <a:rPr lang="en-US" altLang="en-US" sz="2400">
                <a:solidFill>
                  <a:srgbClr val="FF99FF"/>
                </a:solidFill>
                <a:latin typeface="Calibri" panose="020F0502020204030204" pitchFamily="34" charset="0"/>
                <a:sym typeface="Calibri" panose="020F0502020204030204" pitchFamily="34" charset="0"/>
              </a:rPr>
              <a:t>//overloaded for character #2</a:t>
            </a:r>
            <a:endParaRPr lang="en-US" altLang="en-US"/>
          </a:p>
        </p:txBody>
      </p:sp>
      <p:sp>
        <p:nvSpPr>
          <p:cNvPr id="16395" name="Text Box 16">
            <a:extLst>
              <a:ext uri="{FF2B5EF4-FFF2-40B4-BE49-F238E27FC236}">
                <a16:creationId xmlns:a16="http://schemas.microsoft.com/office/drawing/2014/main" id="{BDFE86F3-0DC2-2D59-6F78-A232F00F1572}"/>
              </a:ext>
            </a:extLst>
          </p:cNvPr>
          <p:cNvSpPr>
            <a:spLocks noChangeArrowheads="1"/>
          </p:cNvSpPr>
          <p:nvPr/>
        </p:nvSpPr>
        <p:spPr bwMode="auto">
          <a:xfrm>
            <a:off x="5910263" y="2830513"/>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DejaVu Sans" charset="0"/>
              <a:defRPr>
                <a:solidFill>
                  <a:schemeClr val="tx1"/>
                </a:solidFill>
                <a:latin typeface="Arial" panose="020B0604020202020204" pitchFamily="34" charset="0"/>
              </a:defRPr>
            </a:lvl6pPr>
            <a:lvl7pPr marL="2971800" indent="-228600" fontAlgn="base">
              <a:spcBef>
                <a:spcPct val="0"/>
              </a:spcBef>
              <a:spcAft>
                <a:spcPct val="0"/>
              </a:spcAft>
              <a:buFont typeface="DejaVu Sans" charset="0"/>
              <a:defRPr>
                <a:solidFill>
                  <a:schemeClr val="tx1"/>
                </a:solidFill>
                <a:latin typeface="Arial" panose="020B0604020202020204" pitchFamily="34" charset="0"/>
              </a:defRPr>
            </a:lvl7pPr>
            <a:lvl8pPr marL="3429000" indent="-228600" fontAlgn="base">
              <a:spcBef>
                <a:spcPct val="0"/>
              </a:spcBef>
              <a:spcAft>
                <a:spcPct val="0"/>
              </a:spcAft>
              <a:buFont typeface="DejaVu Sans" charset="0"/>
              <a:defRPr>
                <a:solidFill>
                  <a:schemeClr val="tx1"/>
                </a:solidFill>
                <a:latin typeface="Arial" panose="020B0604020202020204" pitchFamily="34" charset="0"/>
              </a:defRPr>
            </a:lvl8pPr>
            <a:lvl9pPr marL="3886200" indent="-228600" fontAlgn="base">
              <a:spcBef>
                <a:spcPct val="0"/>
              </a:spcBef>
              <a:spcAft>
                <a:spcPct val="0"/>
              </a:spcAft>
              <a:buFont typeface="DejaVu Sans" charset="0"/>
              <a:defRPr>
                <a:solidFill>
                  <a:schemeClr val="tx1"/>
                </a:solidFill>
                <a:latin typeface="Arial" panose="020B0604020202020204" pitchFamily="34" charset="0"/>
              </a:defRPr>
            </a:lvl9pPr>
          </a:lstStyle>
          <a:p>
            <a:pPr algn="just">
              <a:spcBef>
                <a:spcPct val="50000"/>
              </a:spcBef>
            </a:pPr>
            <a:r>
              <a:rPr lang="en-US" altLang="en-US" sz="2400">
                <a:solidFill>
                  <a:srgbClr val="FF99FF"/>
                </a:solidFill>
                <a:latin typeface="Calibri" panose="020F0502020204030204" pitchFamily="34" charset="0"/>
                <a:sym typeface="Calibri" panose="020F0502020204030204" pitchFamily="34" charset="0"/>
              </a:rPr>
              <a:t>//overloaded for floats #3</a:t>
            </a:r>
            <a:endParaRPr lang="en-US" altLang="en-US"/>
          </a:p>
        </p:txBody>
      </p:sp>
      <p:sp>
        <p:nvSpPr>
          <p:cNvPr id="16396" name="Text Box 18">
            <a:extLst>
              <a:ext uri="{FF2B5EF4-FFF2-40B4-BE49-F238E27FC236}">
                <a16:creationId xmlns:a16="http://schemas.microsoft.com/office/drawing/2014/main" id="{5E65E993-18E9-739C-688D-34B10D20CA84}"/>
              </a:ext>
            </a:extLst>
          </p:cNvPr>
          <p:cNvSpPr>
            <a:spLocks noChangeArrowheads="1"/>
          </p:cNvSpPr>
          <p:nvPr/>
        </p:nvSpPr>
        <p:spPr bwMode="auto">
          <a:xfrm>
            <a:off x="5910263" y="1643063"/>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DejaVu Sans" charset="0"/>
              <a:defRPr>
                <a:solidFill>
                  <a:schemeClr val="tx1"/>
                </a:solidFill>
                <a:latin typeface="Arial" panose="020B0604020202020204" pitchFamily="34" charset="0"/>
              </a:defRPr>
            </a:lvl6pPr>
            <a:lvl7pPr marL="2971800" indent="-228600" fontAlgn="base">
              <a:spcBef>
                <a:spcPct val="0"/>
              </a:spcBef>
              <a:spcAft>
                <a:spcPct val="0"/>
              </a:spcAft>
              <a:buFont typeface="DejaVu Sans" charset="0"/>
              <a:defRPr>
                <a:solidFill>
                  <a:schemeClr val="tx1"/>
                </a:solidFill>
                <a:latin typeface="Arial" panose="020B0604020202020204" pitchFamily="34" charset="0"/>
              </a:defRPr>
            </a:lvl7pPr>
            <a:lvl8pPr marL="3429000" indent="-228600" fontAlgn="base">
              <a:spcBef>
                <a:spcPct val="0"/>
              </a:spcBef>
              <a:spcAft>
                <a:spcPct val="0"/>
              </a:spcAft>
              <a:buFont typeface="DejaVu Sans" charset="0"/>
              <a:defRPr>
                <a:solidFill>
                  <a:schemeClr val="tx1"/>
                </a:solidFill>
                <a:latin typeface="Arial" panose="020B0604020202020204" pitchFamily="34" charset="0"/>
              </a:defRPr>
            </a:lvl8pPr>
            <a:lvl9pPr marL="3886200" indent="-228600" fontAlgn="base">
              <a:spcBef>
                <a:spcPct val="0"/>
              </a:spcBef>
              <a:spcAft>
                <a:spcPct val="0"/>
              </a:spcAft>
              <a:buFont typeface="DejaVu Sans" charset="0"/>
              <a:defRPr>
                <a:solidFill>
                  <a:schemeClr val="tx1"/>
                </a:solidFill>
                <a:latin typeface="Arial" panose="020B0604020202020204" pitchFamily="34" charset="0"/>
              </a:defRPr>
            </a:lvl9pPr>
          </a:lstStyle>
          <a:p>
            <a:pPr algn="just">
              <a:spcBef>
                <a:spcPct val="50000"/>
              </a:spcBef>
            </a:pPr>
            <a:r>
              <a:rPr lang="en-US" altLang="en-US" sz="2400">
                <a:solidFill>
                  <a:srgbClr val="FF99FF"/>
                </a:solidFill>
                <a:latin typeface="Calibri" panose="020F0502020204030204" pitchFamily="34" charset="0"/>
                <a:sym typeface="Calibri" panose="020F0502020204030204" pitchFamily="34" charset="0"/>
              </a:rPr>
              <a:t>//overloaded for integer #1</a:t>
            </a: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6B6E69B0-79A3-DCED-3246-6449D33656F4}"/>
              </a:ext>
            </a:extLst>
          </p:cNvPr>
          <p:cNvSpPr>
            <a:spLocks noGrp="1"/>
          </p:cNvSpPr>
          <p:nvPr>
            <p:ph type="sldNum" sz="quarter" idx="12"/>
          </p:nvPr>
        </p:nvSpPr>
        <p:spPr/>
        <p:txBody>
          <a:bodyPr/>
          <a:lstStyle/>
          <a:p>
            <a:fld id="{981D0C82-B171-4986-8246-3FE608ED8F5D}" type="slidenum">
              <a:rPr lang="en-US" altLang="zh-CN"/>
              <a:pPr/>
              <a:t>39</a:t>
            </a:fld>
            <a:endParaRPr lang="en-US" altLang="zh-CN" sz="1800">
              <a:solidFill>
                <a:schemeClr val="tx1"/>
              </a:solidFill>
            </a:endParaRPr>
          </a:p>
        </p:txBody>
      </p:sp>
      <p:sp>
        <p:nvSpPr>
          <p:cNvPr id="17410" name="Slide Number Placeholder 5">
            <a:extLst>
              <a:ext uri="{FF2B5EF4-FFF2-40B4-BE49-F238E27FC236}">
                <a16:creationId xmlns:a16="http://schemas.microsoft.com/office/drawing/2014/main" id="{228D2B60-9267-24FA-42CE-C0A9669DAA45}"/>
              </a:ext>
            </a:extLst>
          </p:cNvPr>
          <p:cNvSpPr>
            <a:spLocks noGrp="1" noChangeArrowheads="1"/>
          </p:cNvSpPr>
          <p:nvPr/>
        </p:nvSpPr>
        <p:spPr bwMode="auto">
          <a:xfrm>
            <a:off x="8077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F5DE672-AF30-4EA0-896E-AFED70507089}" type="slidenum">
              <a:rPr lang="en-US" altLang="en-US"/>
              <a:pPr/>
              <a:t>39</a:t>
            </a:fld>
            <a:endParaRPr lang="en-US" altLang="en-US"/>
          </a:p>
        </p:txBody>
      </p:sp>
      <p:sp>
        <p:nvSpPr>
          <p:cNvPr id="17411" name="Rectangle 3">
            <a:extLst>
              <a:ext uri="{FF2B5EF4-FFF2-40B4-BE49-F238E27FC236}">
                <a16:creationId xmlns:a16="http://schemas.microsoft.com/office/drawing/2014/main" id="{725DA9F8-58DC-4670-3171-99D3D22F0F93}"/>
              </a:ext>
            </a:extLst>
          </p:cNvPr>
          <p:cNvSpPr>
            <a:spLocks noGrp="1" noChangeArrowheads="1"/>
          </p:cNvSpPr>
          <p:nvPr>
            <p:ph type="body" idx="4294967295"/>
          </p:nvPr>
        </p:nvSpPr>
        <p:spPr bwMode="auto">
          <a:xfrm>
            <a:off x="1809751" y="71438"/>
            <a:ext cx="8543925" cy="67865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a:lnSpc>
                <a:spcPct val="90000"/>
              </a:lnSpc>
              <a:buFont typeface="Arial" panose="020B0604020202020204" pitchFamily="34" charset="0"/>
              <a:buNone/>
            </a:pPr>
            <a:r>
              <a:rPr lang="en-US" altLang="zh-CN" sz="2400" i="1"/>
              <a:t>void </a:t>
            </a:r>
            <a:r>
              <a:rPr lang="en-US" altLang="zh-CN" sz="2400"/>
              <a:t>prnsqr (int </a:t>
            </a:r>
            <a:r>
              <a:rPr lang="en-US" altLang="zh-CN" sz="2400" i="1"/>
              <a:t>i</a:t>
            </a:r>
            <a:r>
              <a:rPr lang="en-US" altLang="zh-CN" sz="2400"/>
              <a:t>)</a:t>
            </a:r>
          </a:p>
          <a:p>
            <a:pPr>
              <a:lnSpc>
                <a:spcPct val="90000"/>
              </a:lnSpc>
              <a:buFont typeface="Arial" panose="020B0604020202020204" pitchFamily="34" charset="0"/>
              <a:buNone/>
            </a:pPr>
            <a:r>
              <a:rPr lang="en-US" altLang="zh-CN" sz="2400"/>
              <a:t>{</a:t>
            </a:r>
          </a:p>
          <a:p>
            <a:pPr>
              <a:lnSpc>
                <a:spcPct val="90000"/>
              </a:lnSpc>
              <a:buFont typeface="Arial" panose="020B0604020202020204" pitchFamily="34" charset="0"/>
              <a:buNone/>
            </a:pPr>
            <a:r>
              <a:rPr lang="en-US" altLang="zh-CN" sz="2400"/>
              <a:t>cout&lt;&lt;“Integer”&lt;&lt;</a:t>
            </a:r>
            <a:r>
              <a:rPr lang="en-US" altLang="zh-CN" sz="2400" i="1"/>
              <a:t>i</a:t>
            </a:r>
            <a:r>
              <a:rPr lang="en-US" altLang="zh-CN" sz="2400"/>
              <a:t>&lt;&lt;“’</a:t>
            </a:r>
            <a:r>
              <a:rPr lang="en-US" altLang="zh-CN" sz="2400" i="1"/>
              <a:t>s square is”</a:t>
            </a:r>
            <a:r>
              <a:rPr lang="en-US" altLang="zh-CN" sz="2400"/>
              <a:t>&lt;&lt;</a:t>
            </a:r>
            <a:r>
              <a:rPr lang="en-US" altLang="zh-CN" sz="2400" i="1"/>
              <a:t>i*i&lt;&lt;“\n”;</a:t>
            </a:r>
          </a:p>
          <a:p>
            <a:pPr>
              <a:lnSpc>
                <a:spcPct val="90000"/>
              </a:lnSpc>
              <a:buFont typeface="Arial" panose="020B0604020202020204" pitchFamily="34" charset="0"/>
              <a:buNone/>
            </a:pPr>
            <a:r>
              <a:rPr lang="en-US" altLang="zh-CN" sz="2400"/>
              <a:t>}</a:t>
            </a:r>
          </a:p>
          <a:p>
            <a:pPr>
              <a:lnSpc>
                <a:spcPct val="90000"/>
              </a:lnSpc>
              <a:buFont typeface="Arial" panose="020B0604020202020204" pitchFamily="34" charset="0"/>
              <a:buNone/>
            </a:pPr>
            <a:r>
              <a:rPr lang="en-US" altLang="zh-CN" sz="2400" i="1"/>
              <a:t>void </a:t>
            </a:r>
            <a:r>
              <a:rPr lang="en-US" altLang="zh-CN" sz="2400"/>
              <a:t>prnsqr (char </a:t>
            </a:r>
            <a:r>
              <a:rPr lang="en-US" altLang="zh-CN" sz="2400" i="1"/>
              <a:t>c</a:t>
            </a:r>
            <a:r>
              <a:rPr lang="en-US" altLang="zh-CN" sz="2400"/>
              <a:t>);</a:t>
            </a:r>
          </a:p>
          <a:p>
            <a:pPr>
              <a:lnSpc>
                <a:spcPct val="90000"/>
              </a:lnSpc>
              <a:buFont typeface="Arial" panose="020B0604020202020204" pitchFamily="34" charset="0"/>
              <a:buNone/>
            </a:pPr>
            <a:r>
              <a:rPr lang="en-US" altLang="zh-CN" sz="2400"/>
              <a:t>{</a:t>
            </a:r>
          </a:p>
          <a:p>
            <a:pPr>
              <a:lnSpc>
                <a:spcPct val="90000"/>
              </a:lnSpc>
              <a:buFont typeface="Arial" panose="020B0604020202020204" pitchFamily="34" charset="0"/>
              <a:buNone/>
            </a:pPr>
            <a:r>
              <a:rPr lang="en-US" altLang="zh-CN" sz="2400"/>
              <a:t>cout &lt;&lt;“No Square for characters”&lt;&lt;“\n”;</a:t>
            </a:r>
          </a:p>
          <a:p>
            <a:pPr>
              <a:lnSpc>
                <a:spcPct val="90000"/>
              </a:lnSpc>
              <a:buFont typeface="Arial" panose="020B0604020202020204" pitchFamily="34" charset="0"/>
              <a:buNone/>
            </a:pPr>
            <a:r>
              <a:rPr lang="en-US" altLang="zh-CN" sz="2400"/>
              <a:t>}</a:t>
            </a:r>
          </a:p>
          <a:p>
            <a:pPr>
              <a:lnSpc>
                <a:spcPct val="90000"/>
              </a:lnSpc>
              <a:buFont typeface="Arial" panose="020B0604020202020204" pitchFamily="34" charset="0"/>
              <a:buNone/>
            </a:pPr>
            <a:r>
              <a:rPr lang="en-US" altLang="zh-CN" sz="2400" i="1"/>
              <a:t>void</a:t>
            </a:r>
            <a:r>
              <a:rPr lang="en-US" altLang="zh-CN" sz="2400"/>
              <a:t> prnsqr (float f)</a:t>
            </a:r>
          </a:p>
          <a:p>
            <a:pPr>
              <a:lnSpc>
                <a:spcPct val="90000"/>
              </a:lnSpc>
              <a:buFont typeface="Arial" panose="020B0604020202020204" pitchFamily="34" charset="0"/>
              <a:buNone/>
            </a:pPr>
            <a:r>
              <a:rPr lang="en-US" altLang="zh-CN" sz="2400"/>
              <a:t>{</a:t>
            </a:r>
          </a:p>
          <a:p>
            <a:pPr>
              <a:lnSpc>
                <a:spcPct val="90000"/>
              </a:lnSpc>
              <a:buFont typeface="Arial" panose="020B0604020202020204" pitchFamily="34" charset="0"/>
              <a:buNone/>
            </a:pPr>
            <a:r>
              <a:rPr lang="en-US" altLang="zh-CN" sz="2400"/>
              <a:t>cout&lt;&lt;“float”&lt;&lt;f &lt;&lt;“’s square is”&lt;&lt;f *f&lt;&lt;“\n”;</a:t>
            </a:r>
          </a:p>
          <a:p>
            <a:pPr>
              <a:lnSpc>
                <a:spcPct val="90000"/>
              </a:lnSpc>
              <a:buFont typeface="Arial" panose="020B0604020202020204" pitchFamily="34" charset="0"/>
              <a:buNone/>
            </a:pPr>
            <a:r>
              <a:rPr lang="en-US" altLang="zh-CN" sz="2400"/>
              <a:t>}</a:t>
            </a:r>
          </a:p>
          <a:p>
            <a:pPr>
              <a:lnSpc>
                <a:spcPct val="90000"/>
              </a:lnSpc>
              <a:buFont typeface="Arial" panose="020B0604020202020204" pitchFamily="34" charset="0"/>
              <a:buNone/>
            </a:pPr>
            <a:r>
              <a:rPr lang="en-US" altLang="zh-CN" sz="2400" i="1"/>
              <a:t>void</a:t>
            </a:r>
            <a:r>
              <a:rPr lang="en-US" altLang="zh-CN" sz="2400"/>
              <a:t> prnsqr (double </a:t>
            </a:r>
            <a:r>
              <a:rPr lang="en-US" altLang="zh-CN" sz="2400" i="1"/>
              <a:t>d</a:t>
            </a:r>
            <a:r>
              <a:rPr lang="en-US" altLang="zh-CN" sz="2400"/>
              <a:t>)</a:t>
            </a:r>
          </a:p>
          <a:p>
            <a:pPr>
              <a:lnSpc>
                <a:spcPct val="90000"/>
              </a:lnSpc>
              <a:buFont typeface="Arial" panose="020B0604020202020204" pitchFamily="34" charset="0"/>
              <a:buNone/>
            </a:pPr>
            <a:r>
              <a:rPr lang="en-US" altLang="zh-CN" sz="2400"/>
              <a:t>{</a:t>
            </a:r>
          </a:p>
          <a:p>
            <a:pPr>
              <a:lnSpc>
                <a:spcPct val="90000"/>
              </a:lnSpc>
              <a:buFont typeface="Arial" panose="020B0604020202020204" pitchFamily="34" charset="0"/>
              <a:buNone/>
            </a:pPr>
            <a:r>
              <a:rPr lang="en-US" altLang="zh-CN" sz="2400"/>
              <a:t>cout &lt;&lt;“Double float”&lt;&lt;</a:t>
            </a:r>
            <a:r>
              <a:rPr lang="en-US" altLang="zh-CN" sz="2400" i="1"/>
              <a:t>d</a:t>
            </a:r>
            <a:r>
              <a:rPr lang="en-US" altLang="zh-CN" sz="2400"/>
              <a:t>&lt;&lt;“’</a:t>
            </a:r>
            <a:r>
              <a:rPr lang="en-US" altLang="zh-CN" sz="2400" i="1"/>
              <a:t>s</a:t>
            </a:r>
            <a:r>
              <a:rPr lang="en-US" altLang="zh-CN" sz="2400"/>
              <a:t> square is”&lt;&lt;</a:t>
            </a:r>
            <a:r>
              <a:rPr lang="en-US" altLang="zh-CN" sz="2400" i="1"/>
              <a:t>d*d</a:t>
            </a:r>
            <a:r>
              <a:rPr lang="en-US" altLang="zh-CN" sz="2400"/>
              <a:t>&lt;&lt;“\n’;</a:t>
            </a:r>
          </a:p>
          <a:p>
            <a:pPr>
              <a:lnSpc>
                <a:spcPct val="90000"/>
              </a:lnSpc>
              <a:buFont typeface="Arial" panose="020B0604020202020204" pitchFamily="34" charset="0"/>
              <a:buNone/>
            </a:pPr>
            <a:r>
              <a:rPr lang="en-US" altLang="zh-CN" sz="2400"/>
              <a:t>}</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3D5C-5514-A690-FD74-4EC3AA6CFB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6F41F3-1675-85C1-CA8C-AB22C3FCF362}"/>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76DC279C-92BD-6110-1B73-7C750F7A2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057275"/>
            <a:ext cx="8334375"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495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654C-3C5E-2E7C-8B80-EBEBBE24E81C}"/>
              </a:ext>
            </a:extLst>
          </p:cNvPr>
          <p:cNvSpPr>
            <a:spLocks noGrp="1"/>
          </p:cNvSpPr>
          <p:nvPr>
            <p:ph type="title"/>
          </p:nvPr>
        </p:nvSpPr>
        <p:spPr/>
        <p:txBody>
          <a:bodyPr/>
          <a:lstStyle/>
          <a:p>
            <a:r>
              <a:rPr lang="en-US" b="1" i="0" dirty="0">
                <a:solidFill>
                  <a:srgbClr val="000000"/>
                </a:solidFill>
                <a:effectLst/>
                <a:latin typeface="arial" panose="020B0604020202020204" pitchFamily="34" charset="0"/>
              </a:rPr>
              <a:t>Where does Python belong to?</a:t>
            </a:r>
            <a:br>
              <a:rPr lang="en-US" b="1" i="0" dirty="0">
                <a:solidFill>
                  <a:srgbClr val="3A3A3A"/>
                </a:solidFill>
                <a:effectLst/>
                <a:latin typeface="-apple-system"/>
              </a:rPr>
            </a:br>
            <a:endParaRPr lang="en-IN" dirty="0"/>
          </a:p>
        </p:txBody>
      </p:sp>
      <p:sp>
        <p:nvSpPr>
          <p:cNvPr id="3" name="Content Placeholder 2">
            <a:extLst>
              <a:ext uri="{FF2B5EF4-FFF2-40B4-BE49-F238E27FC236}">
                <a16:creationId xmlns:a16="http://schemas.microsoft.com/office/drawing/2014/main" id="{DD33BAC8-D4AA-2A97-B350-135EDFBD0E6A}"/>
              </a:ext>
            </a:extLst>
          </p:cNvPr>
          <p:cNvSpPr>
            <a:spLocks noGrp="1"/>
          </p:cNvSpPr>
          <p:nvPr>
            <p:ph idx="1"/>
          </p:nvPr>
        </p:nvSpPr>
        <p:spPr/>
        <p:txBody>
          <a:bodyPr>
            <a:normAutofit fontScale="92500" lnSpcReduction="20000"/>
          </a:bodyPr>
          <a:lstStyle/>
          <a:p>
            <a:pPr algn="just" fontAlgn="base"/>
            <a:r>
              <a:rPr lang="en-US" b="0" i="0" dirty="0">
                <a:solidFill>
                  <a:srgbClr val="000000"/>
                </a:solidFill>
                <a:effectLst/>
                <a:latin typeface="arial" panose="020B0604020202020204" pitchFamily="34" charset="0"/>
              </a:rPr>
              <a:t>Python follows both functional oriented and object oriented programming approaches.</a:t>
            </a:r>
            <a:endParaRPr lang="en-US" b="0" i="0" dirty="0">
              <a:solidFill>
                <a:srgbClr val="3A3A3A"/>
              </a:solidFill>
              <a:effectLst/>
              <a:latin typeface="-apple-system"/>
            </a:endParaRPr>
          </a:p>
          <a:p>
            <a:pPr algn="just" fontAlgn="base"/>
            <a:r>
              <a:rPr lang="en-US" b="1" i="0" dirty="0">
                <a:solidFill>
                  <a:srgbClr val="000000"/>
                </a:solidFill>
                <a:effectLst/>
                <a:latin typeface="arial" panose="020B0604020202020204" pitchFamily="34" charset="0"/>
              </a:rPr>
              <a:t>FEATURES OF OOPS:</a:t>
            </a:r>
            <a:endParaRPr lang="en-US" b="1"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Let’s understand the terms familiar in OOPS.</a:t>
            </a:r>
            <a:endParaRPr lang="en-US" b="0" i="0" dirty="0">
              <a:solidFill>
                <a:srgbClr val="3A3A3A"/>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Class</a:t>
            </a:r>
            <a:endParaRPr lang="en-US" b="0" i="0" dirty="0">
              <a:solidFill>
                <a:srgbClr val="3A3A3A"/>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Object</a:t>
            </a:r>
            <a:endParaRPr lang="en-US" b="0" i="0" dirty="0">
              <a:solidFill>
                <a:srgbClr val="3A3A3A"/>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Encapsulation</a:t>
            </a:r>
            <a:endParaRPr lang="en-US" b="0" i="0" dirty="0">
              <a:solidFill>
                <a:srgbClr val="3A3A3A"/>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Abstraction</a:t>
            </a:r>
            <a:endParaRPr lang="en-US" b="0" i="0" dirty="0">
              <a:solidFill>
                <a:srgbClr val="3A3A3A"/>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Inheritance</a:t>
            </a:r>
            <a:endParaRPr lang="en-US" b="0" i="0" dirty="0">
              <a:solidFill>
                <a:srgbClr val="3A3A3A"/>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Polymorphism</a:t>
            </a:r>
            <a:endParaRPr lang="en-US" b="0" i="0" dirty="0">
              <a:solidFill>
                <a:srgbClr val="3A3A3A"/>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Abstract class</a:t>
            </a:r>
            <a:endParaRPr lang="en-US" b="0" i="0" dirty="0">
              <a:solidFill>
                <a:srgbClr val="3A3A3A"/>
              </a:solidFill>
              <a:effectLst/>
              <a:latin typeface="-apple-system"/>
            </a:endParaRPr>
          </a:p>
          <a:p>
            <a:endParaRPr lang="en-IN" dirty="0"/>
          </a:p>
        </p:txBody>
      </p:sp>
    </p:spTree>
    <p:extLst>
      <p:ext uri="{BB962C8B-B14F-4D97-AF65-F5344CB8AC3E}">
        <p14:creationId xmlns:p14="http://schemas.microsoft.com/office/powerpoint/2010/main" val="4271717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C064BD-4F56-E5D0-3892-DB74D48F2CDA}"/>
              </a:ext>
            </a:extLst>
          </p:cNvPr>
          <p:cNvPicPr>
            <a:picLocks noGrp="1" noChangeAspect="1"/>
          </p:cNvPicPr>
          <p:nvPr>
            <p:ph idx="1"/>
          </p:nvPr>
        </p:nvPicPr>
        <p:blipFill>
          <a:blip r:embed="rId2"/>
          <a:stretch>
            <a:fillRect/>
          </a:stretch>
        </p:blipFill>
        <p:spPr>
          <a:xfrm>
            <a:off x="8589479" y="410610"/>
            <a:ext cx="3143250" cy="2352675"/>
          </a:xfrm>
          <a:prstGeom prst="rect">
            <a:avLst/>
          </a:prstGeom>
        </p:spPr>
      </p:pic>
      <p:sp>
        <p:nvSpPr>
          <p:cNvPr id="4" name="AutoShape 2" descr="Defining a class in Python">
            <a:extLst>
              <a:ext uri="{FF2B5EF4-FFF2-40B4-BE49-F238E27FC236}">
                <a16:creationId xmlns:a16="http://schemas.microsoft.com/office/drawing/2014/main" id="{2A4B075B-30CF-4E3C-77FC-A9FB35564EC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8FD0C882-137F-6BFB-8238-9D37C4738C38}"/>
              </a:ext>
            </a:extLst>
          </p:cNvPr>
          <p:cNvSpPr txBox="1"/>
          <p:nvPr/>
        </p:nvSpPr>
        <p:spPr>
          <a:xfrm>
            <a:off x="459271" y="109619"/>
            <a:ext cx="6097656" cy="1477328"/>
          </a:xfrm>
          <a:prstGeom prst="rect">
            <a:avLst/>
          </a:prstGeom>
          <a:noFill/>
        </p:spPr>
        <p:txBody>
          <a:bodyPr wrap="square">
            <a:spAutoFit/>
          </a:bodyPr>
          <a:lstStyle/>
          <a:p>
            <a:r>
              <a:rPr lang="en-US" b="0" dirty="0">
                <a:solidFill>
                  <a:srgbClr val="0000FF"/>
                </a:solidFill>
                <a:effectLst/>
                <a:latin typeface="Courier New" panose="02070309020205020404" pitchFamily="49" charset="0"/>
              </a:rPr>
              <a:t>class</a:t>
            </a:r>
            <a:r>
              <a:rPr lang="en-US" b="0" dirty="0">
                <a:solidFill>
                  <a:srgbClr val="000000"/>
                </a:solidFill>
                <a:effectLst/>
                <a:latin typeface="Courier New" panose="02070309020205020404" pitchFamily="49" charset="0"/>
              </a:rPr>
              <a:t> Employee:</a:t>
            </a:r>
          </a:p>
          <a:p>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display</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self</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"Hello my name is Prachi"</a:t>
            </a:r>
            <a:r>
              <a:rPr lang="en-US" b="0" dirty="0">
                <a:solidFill>
                  <a:srgbClr val="000000"/>
                </a:solidFill>
                <a:effectLst/>
                <a:latin typeface="Courier New" panose="02070309020205020404" pitchFamily="49" charset="0"/>
              </a:rPr>
              <a:t>)</a:t>
            </a:r>
          </a:p>
          <a:p>
            <a:r>
              <a:rPr lang="en-US" b="0" dirty="0" err="1">
                <a:solidFill>
                  <a:srgbClr val="000000"/>
                </a:solidFill>
                <a:effectLst/>
                <a:latin typeface="Courier New" panose="02070309020205020404" pitchFamily="49" charset="0"/>
              </a:rPr>
              <a:t>emp_obj</a:t>
            </a:r>
            <a:r>
              <a:rPr lang="en-US" b="0" dirty="0">
                <a:solidFill>
                  <a:srgbClr val="000000"/>
                </a:solidFill>
                <a:effectLst/>
                <a:latin typeface="Courier New" panose="02070309020205020404" pitchFamily="49" charset="0"/>
              </a:rPr>
              <a:t> = Employee()</a:t>
            </a:r>
          </a:p>
          <a:p>
            <a:r>
              <a:rPr lang="en-US" b="0" dirty="0" err="1">
                <a:solidFill>
                  <a:srgbClr val="000000"/>
                </a:solidFill>
                <a:effectLst/>
                <a:latin typeface="Courier New" panose="02070309020205020404" pitchFamily="49" charset="0"/>
              </a:rPr>
              <a:t>emp_obj.display</a:t>
            </a:r>
            <a:r>
              <a:rPr lang="en-US" b="0" dirty="0">
                <a:solidFill>
                  <a:srgbClr val="000000"/>
                </a:solidFill>
                <a:effectLst/>
                <a:latin typeface="Courier New" panose="02070309020205020404" pitchFamily="49" charset="0"/>
              </a:rPr>
              <a:t>()</a:t>
            </a:r>
          </a:p>
        </p:txBody>
      </p:sp>
      <p:sp>
        <p:nvSpPr>
          <p:cNvPr id="9" name="TextBox 8">
            <a:extLst>
              <a:ext uri="{FF2B5EF4-FFF2-40B4-BE49-F238E27FC236}">
                <a16:creationId xmlns:a16="http://schemas.microsoft.com/office/drawing/2014/main" id="{32A926DE-F193-B7A8-C523-6FDD017C61F6}"/>
              </a:ext>
            </a:extLst>
          </p:cNvPr>
          <p:cNvSpPr txBox="1"/>
          <p:nvPr/>
        </p:nvSpPr>
        <p:spPr>
          <a:xfrm>
            <a:off x="459271" y="1676180"/>
            <a:ext cx="6097656" cy="369332"/>
          </a:xfrm>
          <a:prstGeom prst="rect">
            <a:avLst/>
          </a:prstGeom>
          <a:noFill/>
        </p:spPr>
        <p:txBody>
          <a:bodyPr wrap="square">
            <a:spAutoFit/>
          </a:bodyPr>
          <a:lstStyle/>
          <a:p>
            <a:r>
              <a:rPr lang="en-US" b="0" i="0" dirty="0">
                <a:solidFill>
                  <a:srgbClr val="212121"/>
                </a:solidFill>
                <a:effectLst/>
                <a:latin typeface="Courier New" panose="02070309020205020404" pitchFamily="49" charset="0"/>
              </a:rPr>
              <a:t>Hello my name is </a:t>
            </a:r>
            <a:r>
              <a:rPr lang="en-US" dirty="0">
                <a:solidFill>
                  <a:srgbClr val="212121"/>
                </a:solidFill>
                <a:latin typeface="Courier New" panose="02070309020205020404" pitchFamily="49" charset="0"/>
              </a:rPr>
              <a:t>Prachi</a:t>
            </a:r>
            <a:endParaRPr lang="en-IN" dirty="0"/>
          </a:p>
        </p:txBody>
      </p:sp>
      <p:sp>
        <p:nvSpPr>
          <p:cNvPr id="11" name="TextBox 10">
            <a:extLst>
              <a:ext uri="{FF2B5EF4-FFF2-40B4-BE49-F238E27FC236}">
                <a16:creationId xmlns:a16="http://schemas.microsoft.com/office/drawing/2014/main" id="{F2A5F769-AC31-4FC0-833D-1F6EA144A69D}"/>
              </a:ext>
            </a:extLst>
          </p:cNvPr>
          <p:cNvSpPr txBox="1"/>
          <p:nvPr/>
        </p:nvSpPr>
        <p:spPr>
          <a:xfrm>
            <a:off x="275810" y="3135001"/>
            <a:ext cx="6097656" cy="2862322"/>
          </a:xfrm>
          <a:prstGeom prst="rect">
            <a:avLst/>
          </a:prstGeom>
          <a:noFill/>
        </p:spPr>
        <p:txBody>
          <a:bodyPr wrap="square">
            <a:spAutoFit/>
          </a:bodyPr>
          <a:lstStyle/>
          <a:p>
            <a:r>
              <a:rPr lang="en-US" b="0" dirty="0">
                <a:solidFill>
                  <a:srgbClr val="0000FF"/>
                </a:solidFill>
                <a:effectLst/>
                <a:latin typeface="Courier New" panose="02070309020205020404" pitchFamily="49" charset="0"/>
              </a:rPr>
              <a:t>class</a:t>
            </a:r>
            <a:r>
              <a:rPr lang="en-US" b="0" dirty="0">
                <a:solidFill>
                  <a:srgbClr val="000000"/>
                </a:solidFill>
                <a:effectLst/>
                <a:latin typeface="Courier New" panose="02070309020205020404" pitchFamily="49" charset="0"/>
              </a:rPr>
              <a:t> Employee:</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display</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self</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"Hello my name is Rahul"</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emp_obj1 = Employee()</a:t>
            </a:r>
          </a:p>
          <a:p>
            <a:r>
              <a:rPr lang="en-US" b="0" dirty="0">
                <a:solidFill>
                  <a:srgbClr val="000000"/>
                </a:solidFill>
                <a:effectLst/>
                <a:latin typeface="Courier New" panose="02070309020205020404" pitchFamily="49" charset="0"/>
              </a:rPr>
              <a:t>emp_obj1.display()</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emp_obj2 = Employee()</a:t>
            </a:r>
          </a:p>
          <a:p>
            <a:r>
              <a:rPr lang="en-US" b="0" dirty="0">
                <a:solidFill>
                  <a:srgbClr val="000000"/>
                </a:solidFill>
                <a:effectLst/>
                <a:latin typeface="Courier New" panose="02070309020205020404" pitchFamily="49" charset="0"/>
              </a:rPr>
              <a:t>emp_obj2.display()</a:t>
            </a:r>
          </a:p>
        </p:txBody>
      </p:sp>
      <p:sp>
        <p:nvSpPr>
          <p:cNvPr id="13" name="TextBox 12">
            <a:extLst>
              <a:ext uri="{FF2B5EF4-FFF2-40B4-BE49-F238E27FC236}">
                <a16:creationId xmlns:a16="http://schemas.microsoft.com/office/drawing/2014/main" id="{68905D11-0E2D-9D36-CF1E-8F81DA17B78B}"/>
              </a:ext>
            </a:extLst>
          </p:cNvPr>
          <p:cNvSpPr txBox="1"/>
          <p:nvPr/>
        </p:nvSpPr>
        <p:spPr>
          <a:xfrm>
            <a:off x="459271" y="6102050"/>
            <a:ext cx="6097656" cy="646331"/>
          </a:xfrm>
          <a:prstGeom prst="rect">
            <a:avLst/>
          </a:prstGeom>
          <a:noFill/>
        </p:spPr>
        <p:txBody>
          <a:bodyPr wrap="square">
            <a:spAutoFit/>
          </a:bodyPr>
          <a:lstStyle/>
          <a:p>
            <a:r>
              <a:rPr lang="en-US" b="0" i="0" dirty="0">
                <a:solidFill>
                  <a:srgbClr val="212121"/>
                </a:solidFill>
                <a:effectLst/>
                <a:latin typeface="Courier New" panose="02070309020205020404" pitchFamily="49" charset="0"/>
              </a:rPr>
              <a:t>Hello my name is Rahul </a:t>
            </a:r>
          </a:p>
          <a:p>
            <a:r>
              <a:rPr lang="en-US" b="0" i="0" dirty="0">
                <a:solidFill>
                  <a:srgbClr val="212121"/>
                </a:solidFill>
                <a:effectLst/>
                <a:latin typeface="Courier New" panose="02070309020205020404" pitchFamily="49" charset="0"/>
              </a:rPr>
              <a:t>Hello my name is Rahul</a:t>
            </a:r>
            <a:endParaRPr lang="en-IN" dirty="0"/>
          </a:p>
        </p:txBody>
      </p:sp>
    </p:spTree>
    <p:extLst>
      <p:ext uri="{BB962C8B-B14F-4D97-AF65-F5344CB8AC3E}">
        <p14:creationId xmlns:p14="http://schemas.microsoft.com/office/powerpoint/2010/main" val="237652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EFC1E5-1C14-BB2F-6BBC-632F7EA01518}"/>
              </a:ext>
            </a:extLst>
          </p:cNvPr>
          <p:cNvSpPr>
            <a:spLocks noGrp="1"/>
          </p:cNvSpPr>
          <p:nvPr>
            <p:ph idx="1"/>
          </p:nvPr>
        </p:nvSpPr>
        <p:spPr>
          <a:xfrm>
            <a:off x="387626" y="245304"/>
            <a:ext cx="5923722" cy="4351338"/>
          </a:xfrm>
        </p:spPr>
        <p:txBody>
          <a:bodyPr>
            <a:normAutofit lnSpcReduction="10000"/>
          </a:bodyPr>
          <a:lstStyle/>
          <a:p>
            <a:r>
              <a:rPr lang="en-US" dirty="0"/>
              <a:t>We can use the following code:</a:t>
            </a:r>
          </a:p>
          <a:p>
            <a:endParaRPr lang="en-US" dirty="0"/>
          </a:p>
          <a:p>
            <a:r>
              <a:rPr lang="en-US" dirty="0"/>
              <a:t>test=</a:t>
            </a:r>
            <a:r>
              <a:rPr lang="en-US" dirty="0" err="1"/>
              <a:t>sales.groupby</a:t>
            </a:r>
            <a:r>
              <a:rPr lang="en-US" dirty="0"/>
              <a:t>(by=["Region"])</a:t>
            </a:r>
          </a:p>
          <a:p>
            <a:r>
              <a:rPr lang="en-US" dirty="0"/>
              <a:t>Here, the main dataset name is sales that have a column named “Region.” We can utilize the </a:t>
            </a:r>
            <a:r>
              <a:rPr lang="en-US" dirty="0" err="1"/>
              <a:t>get_group</a:t>
            </a:r>
            <a:r>
              <a:rPr lang="en-US" dirty="0"/>
              <a:t> function to grab specific groups, as follows:</a:t>
            </a:r>
          </a:p>
          <a:p>
            <a:endParaRPr lang="en-US" dirty="0"/>
          </a:p>
          <a:p>
            <a:r>
              <a:rPr lang="en-US" dirty="0" err="1"/>
              <a:t>test.get_group</a:t>
            </a:r>
            <a:r>
              <a:rPr lang="en-US" dirty="0"/>
              <a:t>("East")</a:t>
            </a:r>
          </a:p>
          <a:p>
            <a:r>
              <a:rPr lang="en-US" dirty="0" err="1"/>
              <a:t>test.get_group</a:t>
            </a:r>
            <a:r>
              <a:rPr lang="en-US" dirty="0"/>
              <a:t>("West")</a:t>
            </a:r>
            <a:endParaRPr lang="en-IN" dirty="0"/>
          </a:p>
        </p:txBody>
      </p:sp>
      <p:pic>
        <p:nvPicPr>
          <p:cNvPr id="2053" name="Picture 5">
            <a:extLst>
              <a:ext uri="{FF2B5EF4-FFF2-40B4-BE49-F238E27FC236}">
                <a16:creationId xmlns:a16="http://schemas.microsoft.com/office/drawing/2014/main" id="{2A101F4A-20AE-ADBA-51F4-1F2D56104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5991" y="748126"/>
            <a:ext cx="4696861" cy="289190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105F27AB-3EE9-ECA6-FD9E-69F1A0B5B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748" y="4058478"/>
            <a:ext cx="649605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37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0AB0-3A48-B76B-891B-C8CDB23B6F98}"/>
              </a:ext>
            </a:extLst>
          </p:cNvPr>
          <p:cNvSpPr>
            <a:spLocks noGrp="1"/>
          </p:cNvSpPr>
          <p:nvPr>
            <p:ph type="title"/>
          </p:nvPr>
        </p:nvSpPr>
        <p:spPr/>
        <p:txBody>
          <a:bodyPr>
            <a:normAutofit fontScale="90000"/>
          </a:bodyPr>
          <a:lstStyle/>
          <a:p>
            <a:r>
              <a:rPr lang="en-IN" b="1" i="0" dirty="0">
                <a:solidFill>
                  <a:srgbClr val="222222"/>
                </a:solidFill>
                <a:effectLst/>
                <a:latin typeface="Lato" panose="020F0502020204030203" pitchFamily="34" charset="0"/>
              </a:rPr>
              <a:t>Understanding Pandas </a:t>
            </a:r>
            <a:r>
              <a:rPr lang="en-IN" b="1" i="0" dirty="0" err="1">
                <a:solidFill>
                  <a:srgbClr val="222222"/>
                </a:solidFill>
                <a:effectLst/>
                <a:latin typeface="Lato" panose="020F0502020204030203" pitchFamily="34" charset="0"/>
              </a:rPr>
              <a:t>Groupby</a:t>
            </a:r>
            <a:r>
              <a:rPr lang="en-IN" b="1" i="0" dirty="0">
                <a:solidFill>
                  <a:srgbClr val="222222"/>
                </a:solidFill>
                <a:effectLst/>
                <a:latin typeface="Lato" panose="020F0502020204030203" pitchFamily="34" charset="0"/>
              </a:rPr>
              <a:t> for Data Aggregation</a:t>
            </a:r>
            <a:br>
              <a:rPr lang="en-IN" b="1"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A41E6216-981C-F728-2A71-28DEFF24DF37}"/>
              </a:ext>
            </a:extLst>
          </p:cNvPr>
          <p:cNvSpPr>
            <a:spLocks noGrp="1"/>
          </p:cNvSpPr>
          <p:nvPr>
            <p:ph idx="1"/>
          </p:nvPr>
        </p:nvSpPr>
        <p:spPr/>
        <p:txBody>
          <a:bodyPr>
            <a:normAutofit/>
          </a:bodyPr>
          <a:lstStyle/>
          <a:p>
            <a:pPr algn="just"/>
            <a:r>
              <a:rPr lang="en-US" b="1" i="0" dirty="0">
                <a:solidFill>
                  <a:srgbClr val="222222"/>
                </a:solidFill>
                <a:effectLst/>
                <a:latin typeface="Lato" panose="020F0502020204030203" pitchFamily="34" charset="0"/>
              </a:rPr>
              <a:t>What if I told you that we could derive effective and impactful insights from our dataset in just a few lines of code? </a:t>
            </a:r>
          </a:p>
          <a:p>
            <a:pPr algn="just"/>
            <a:r>
              <a:rPr lang="en-US" b="0" i="0" dirty="0" err="1">
                <a:solidFill>
                  <a:srgbClr val="222222"/>
                </a:solidFill>
                <a:effectLst/>
                <a:latin typeface="Lato" panose="020F0502020204030203" pitchFamily="34" charset="0"/>
              </a:rPr>
              <a:t>GroupBy</a:t>
            </a:r>
            <a:r>
              <a:rPr lang="en-US" b="0" i="0" dirty="0">
                <a:solidFill>
                  <a:srgbClr val="222222"/>
                </a:solidFill>
                <a:effectLst/>
                <a:latin typeface="Lato" panose="020F0502020204030203" pitchFamily="34" charset="0"/>
              </a:rPr>
              <a:t> function in Pandas saves us a ton of effort by delivering super quick results in a matter of seconds. </a:t>
            </a:r>
            <a:endParaRPr lang="en-IN" dirty="0"/>
          </a:p>
        </p:txBody>
      </p:sp>
    </p:spTree>
    <p:extLst>
      <p:ext uri="{BB962C8B-B14F-4D97-AF65-F5344CB8AC3E}">
        <p14:creationId xmlns:p14="http://schemas.microsoft.com/office/powerpoint/2010/main" val="323737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94EC7-9CDA-20AD-8A44-E63E4D856976}"/>
              </a:ext>
            </a:extLst>
          </p:cNvPr>
          <p:cNvSpPr>
            <a:spLocks noGrp="1"/>
          </p:cNvSpPr>
          <p:nvPr>
            <p:ph idx="1"/>
          </p:nvPr>
        </p:nvSpPr>
        <p:spPr>
          <a:xfrm>
            <a:off x="838200" y="347870"/>
            <a:ext cx="10515600" cy="5829093"/>
          </a:xfrm>
        </p:spPr>
        <p:txBody>
          <a:bodyPr>
            <a:normAutofit/>
          </a:bodyPr>
          <a:lstStyle/>
          <a:p>
            <a:endParaRPr lang="en-US" dirty="0"/>
          </a:p>
          <a:p>
            <a:r>
              <a:rPr lang="en-US" dirty="0"/>
              <a:t>Learning Objectives</a:t>
            </a:r>
          </a:p>
          <a:p>
            <a:r>
              <a:rPr lang="en-US" dirty="0"/>
              <a:t>Understanding the syntax and functionality of the </a:t>
            </a:r>
            <a:r>
              <a:rPr lang="en-US" dirty="0" err="1"/>
              <a:t>groupby</a:t>
            </a:r>
            <a:r>
              <a:rPr lang="en-US" dirty="0"/>
              <a:t>() method is important for efficient data grouping.</a:t>
            </a:r>
          </a:p>
          <a:p>
            <a:r>
              <a:rPr lang="en-US" dirty="0"/>
              <a:t>Different types of aggregation functions available in pandas, including sum(), mean(), count(), max(), and min(), is necessary to perform effective data analysis.</a:t>
            </a:r>
          </a:p>
          <a:p>
            <a:r>
              <a:rPr lang="en-US" dirty="0"/>
              <a:t>Knowing how to apply various aggregation functions to grouped data enables data analysts to extract useful insights from large data sets.</a:t>
            </a:r>
            <a:endParaRPr lang="en-IN" dirty="0"/>
          </a:p>
        </p:txBody>
      </p:sp>
    </p:spTree>
    <p:extLst>
      <p:ext uri="{BB962C8B-B14F-4D97-AF65-F5344CB8AC3E}">
        <p14:creationId xmlns:p14="http://schemas.microsoft.com/office/powerpoint/2010/main" val="181278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A1803-352A-411E-B2EF-66F2B46729B3}"/>
              </a:ext>
            </a:extLst>
          </p:cNvPr>
          <p:cNvSpPr>
            <a:spLocks noGrp="1"/>
          </p:cNvSpPr>
          <p:nvPr>
            <p:ph idx="1"/>
          </p:nvPr>
        </p:nvSpPr>
        <p:spPr>
          <a:xfrm>
            <a:off x="838200" y="566530"/>
            <a:ext cx="10515600" cy="5610433"/>
          </a:xfrm>
        </p:spPr>
        <p:txBody>
          <a:bodyPr>
            <a:normAutofit fontScale="92500" lnSpcReduction="20000"/>
          </a:bodyPr>
          <a:lstStyle/>
          <a:p>
            <a:r>
              <a:rPr lang="en-US" dirty="0"/>
              <a:t>Aggregation</a:t>
            </a:r>
          </a:p>
          <a:p>
            <a:r>
              <a:rPr lang="en-US" dirty="0"/>
              <a:t> These perform statistical operations on a set of data. Have a glance at all the aggregate functions in the Pandas package:</a:t>
            </a:r>
          </a:p>
          <a:p>
            <a:endParaRPr lang="en-US" dirty="0"/>
          </a:p>
          <a:p>
            <a:r>
              <a:rPr lang="en-US" dirty="0"/>
              <a:t>count() – Number of non-null observations</a:t>
            </a:r>
          </a:p>
          <a:p>
            <a:r>
              <a:rPr lang="en-US" dirty="0"/>
              <a:t>sum() – Sum of values</a:t>
            </a:r>
          </a:p>
          <a:p>
            <a:r>
              <a:rPr lang="en-US" dirty="0"/>
              <a:t>mean() – Mean of values</a:t>
            </a:r>
          </a:p>
          <a:p>
            <a:r>
              <a:rPr lang="en-US" dirty="0"/>
              <a:t>median() – Arithmetic median of values</a:t>
            </a:r>
          </a:p>
          <a:p>
            <a:r>
              <a:rPr lang="en-US" dirty="0"/>
              <a:t>min() – Minimum</a:t>
            </a:r>
          </a:p>
          <a:p>
            <a:r>
              <a:rPr lang="en-US" dirty="0"/>
              <a:t>max() – Maximum</a:t>
            </a:r>
          </a:p>
          <a:p>
            <a:r>
              <a:rPr lang="en-US" dirty="0"/>
              <a:t>mode() – Mode</a:t>
            </a:r>
          </a:p>
          <a:p>
            <a:r>
              <a:rPr lang="en-US" dirty="0"/>
              <a:t>std() – Standard deviation</a:t>
            </a:r>
          </a:p>
          <a:p>
            <a:r>
              <a:rPr lang="en-US" dirty="0"/>
              <a:t>var() – Variance</a:t>
            </a:r>
            <a:endParaRPr lang="en-IN" dirty="0"/>
          </a:p>
        </p:txBody>
      </p:sp>
    </p:spTree>
    <p:extLst>
      <p:ext uri="{BB962C8B-B14F-4D97-AF65-F5344CB8AC3E}">
        <p14:creationId xmlns:p14="http://schemas.microsoft.com/office/powerpoint/2010/main" val="250940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DF00-62F1-F7EB-10A9-DE0E042BE6B1}"/>
              </a:ext>
            </a:extLst>
          </p:cNvPr>
          <p:cNvSpPr>
            <a:spLocks noGrp="1"/>
          </p:cNvSpPr>
          <p:nvPr>
            <p:ph type="title"/>
          </p:nvPr>
        </p:nvSpPr>
        <p:spPr/>
        <p:txBody>
          <a:bodyPr/>
          <a:lstStyle/>
          <a:p>
            <a:r>
              <a:rPr lang="en-IN" dirty="0"/>
              <a:t>Problem1</a:t>
            </a:r>
          </a:p>
        </p:txBody>
      </p:sp>
      <p:sp>
        <p:nvSpPr>
          <p:cNvPr id="7" name="TextBox 6">
            <a:extLst>
              <a:ext uri="{FF2B5EF4-FFF2-40B4-BE49-F238E27FC236}">
                <a16:creationId xmlns:a16="http://schemas.microsoft.com/office/drawing/2014/main" id="{973213D5-ACF0-69E3-C4B3-56040C82C65A}"/>
              </a:ext>
            </a:extLst>
          </p:cNvPr>
          <p:cNvSpPr txBox="1"/>
          <p:nvPr/>
        </p:nvSpPr>
        <p:spPr>
          <a:xfrm>
            <a:off x="1470991" y="1690688"/>
            <a:ext cx="9134061" cy="2862322"/>
          </a:xfrm>
          <a:prstGeom prst="rect">
            <a:avLst/>
          </a:prstGeom>
          <a:noFill/>
        </p:spPr>
        <p:txBody>
          <a:bodyPr wrap="square">
            <a:spAutoFit/>
          </a:bodyPr>
          <a:lstStyle/>
          <a:p>
            <a:r>
              <a:rPr lang="en-US" dirty="0"/>
              <a:t>1. Write a Pandas program to split the following </a:t>
            </a:r>
            <a:r>
              <a:rPr lang="en-US" dirty="0" err="1"/>
              <a:t>dataframe</a:t>
            </a:r>
            <a:r>
              <a:rPr lang="en-US" dirty="0"/>
              <a:t> into groups based on school code. Also check the type of </a:t>
            </a:r>
            <a:r>
              <a:rPr lang="en-US" dirty="0" err="1"/>
              <a:t>GroupBy</a:t>
            </a:r>
            <a:r>
              <a:rPr lang="en-US" dirty="0"/>
              <a:t> object.</a:t>
            </a:r>
          </a:p>
          <a:p>
            <a:r>
              <a:rPr lang="en-US" dirty="0"/>
              <a:t>Test Data:</a:t>
            </a:r>
          </a:p>
          <a:p>
            <a:r>
              <a:rPr lang="en-US" dirty="0"/>
              <a:t>   school class            name </a:t>
            </a:r>
            <a:r>
              <a:rPr lang="en-US" dirty="0" err="1"/>
              <a:t>date_Of_Birth</a:t>
            </a:r>
            <a:r>
              <a:rPr lang="en-US" dirty="0"/>
              <a:t>   age  height  weight  address</a:t>
            </a:r>
          </a:p>
          <a:p>
            <a:r>
              <a:rPr lang="en-US" dirty="0"/>
              <a:t>S1   s001     V  Alberto Franco     15/05/2002   12    173      35  street1</a:t>
            </a:r>
          </a:p>
          <a:p>
            <a:r>
              <a:rPr lang="en-US" dirty="0"/>
              <a:t>S2   s002     V    Gino </a:t>
            </a:r>
            <a:r>
              <a:rPr lang="en-US" dirty="0" err="1"/>
              <a:t>Mcneill</a:t>
            </a:r>
            <a:r>
              <a:rPr lang="en-US" dirty="0"/>
              <a:t>     17/05/2002   12    192      32  street2</a:t>
            </a:r>
          </a:p>
          <a:p>
            <a:r>
              <a:rPr lang="en-US" dirty="0"/>
              <a:t>S3   s003    VI     Ryan Parkes     16/02/1999   13    186      33  street3</a:t>
            </a:r>
          </a:p>
          <a:p>
            <a:r>
              <a:rPr lang="en-US" dirty="0"/>
              <a:t>S4   s001    VI    Eesha Hinton     25/09/1998   13    167      30  street1</a:t>
            </a:r>
          </a:p>
          <a:p>
            <a:r>
              <a:rPr lang="en-US" dirty="0"/>
              <a:t>S5   s002     V    Gino </a:t>
            </a:r>
            <a:r>
              <a:rPr lang="en-US" dirty="0" err="1"/>
              <a:t>Mcneill</a:t>
            </a:r>
            <a:r>
              <a:rPr lang="en-US" dirty="0"/>
              <a:t>     11/05/2002   14    151      31  street2</a:t>
            </a:r>
          </a:p>
          <a:p>
            <a:r>
              <a:rPr lang="en-US" dirty="0"/>
              <a:t>S6   s004    VI    David Parkes     15/09/1997   12    159      32  street4</a:t>
            </a:r>
            <a:endParaRPr lang="en-IN" dirty="0"/>
          </a:p>
        </p:txBody>
      </p:sp>
    </p:spTree>
    <p:extLst>
      <p:ext uri="{BB962C8B-B14F-4D97-AF65-F5344CB8AC3E}">
        <p14:creationId xmlns:p14="http://schemas.microsoft.com/office/powerpoint/2010/main" val="783386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3444</Words>
  <Application>Microsoft Office PowerPoint</Application>
  <PresentationFormat>Widescreen</PresentationFormat>
  <Paragraphs>362</Paragraphs>
  <Slides>41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41</vt:i4>
      </vt:variant>
    </vt:vector>
  </HeadingPairs>
  <TitlesOfParts>
    <vt:vector size="56" baseType="lpstr">
      <vt:lpstr>FangSong</vt:lpstr>
      <vt:lpstr>-apple-system</vt:lpstr>
      <vt:lpstr>Arial</vt:lpstr>
      <vt:lpstr>Arial</vt:lpstr>
      <vt:lpstr>Book Antiqua</vt:lpstr>
      <vt:lpstr>Calibri</vt:lpstr>
      <vt:lpstr>Calibri Light</vt:lpstr>
      <vt:lpstr>Courier New</vt:lpstr>
      <vt:lpstr>Lato</vt:lpstr>
      <vt:lpstr>Nunito</vt:lpstr>
      <vt:lpstr>sohne</vt:lpstr>
      <vt:lpstr>source-serif-pro</vt:lpstr>
      <vt:lpstr>Times New Roman</vt:lpstr>
      <vt:lpstr>Wingdings 3</vt:lpstr>
      <vt:lpstr>Office Theme</vt:lpstr>
      <vt:lpstr>Unit 3: Data Visualization </vt:lpstr>
      <vt:lpstr>PowerPoint Presentation</vt:lpstr>
      <vt:lpstr>Data visualization</vt:lpstr>
      <vt:lpstr>PowerPoint Presentation</vt:lpstr>
      <vt:lpstr>PowerPoint Presentation</vt:lpstr>
      <vt:lpstr>Understanding Pandas Groupby for Data Aggregation </vt:lpstr>
      <vt:lpstr>PowerPoint Presentation</vt:lpstr>
      <vt:lpstr>PowerPoint Presentation</vt:lpstr>
      <vt:lpstr>Problem1</vt:lpstr>
      <vt:lpstr>PowerPoint Presentation</vt:lpstr>
      <vt:lpstr>PowerPoint Presentation</vt:lpstr>
      <vt:lpstr>PowerPoint Presentation</vt:lpstr>
      <vt:lpstr>PowerPoint Presentation</vt:lpstr>
      <vt:lpstr>how to visualize data with the help of the Matplotlib library of Python?</vt:lpstr>
      <vt:lpstr>Pyplot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 Overloading</vt:lpstr>
      <vt:lpstr>Finding Gross Pay </vt:lpstr>
      <vt:lpstr>PAC - Finding Gross pay</vt:lpstr>
      <vt:lpstr>Writing Functions</vt:lpstr>
      <vt:lpstr>PowerPoint Presentation</vt:lpstr>
      <vt:lpstr>Polymorphism</vt:lpstr>
      <vt:lpstr>Polymorphism</vt:lpstr>
      <vt:lpstr>Overloading</vt:lpstr>
      <vt:lpstr>Overloading</vt:lpstr>
      <vt:lpstr>Function Overloading</vt:lpstr>
      <vt:lpstr>PowerPoint Presentation</vt:lpstr>
      <vt:lpstr>PowerPoint Presentation</vt:lpstr>
      <vt:lpstr>Signature of a Function</vt:lpstr>
      <vt:lpstr>PowerPoint Presentation</vt:lpstr>
      <vt:lpstr>PowerPoint Presentation</vt:lpstr>
      <vt:lpstr>Where does Python belong to?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13</cp:revision>
  <dcterms:created xsi:type="dcterms:W3CDTF">2023-08-29T11:32:00Z</dcterms:created>
  <dcterms:modified xsi:type="dcterms:W3CDTF">2023-09-07T13:53:38Z</dcterms:modified>
</cp:coreProperties>
</file>