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84" r:id="rId19"/>
    <p:sldId id="282" r:id="rId20"/>
    <p:sldId id="283" r:id="rId21"/>
    <p:sldId id="274" r:id="rId22"/>
    <p:sldId id="275" r:id="rId23"/>
    <p:sldId id="276" r:id="rId24"/>
    <p:sldId id="277" r:id="rId25"/>
    <p:sldId id="278"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102" autoAdjust="0"/>
    <p:restoredTop sz="94660"/>
  </p:normalViewPr>
  <p:slideViewPr>
    <p:cSldViewPr snapToGrid="0">
      <p:cViewPr>
        <p:scale>
          <a:sx n="50" d="100"/>
          <a:sy n="50" d="100"/>
        </p:scale>
        <p:origin x="965"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BE48-9FC3-9E4D-BE32-E3CFEE761C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9D2B04-0E75-7215-767A-C8E810693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8760C7-33BF-25F4-2220-E766E8E3EFBD}"/>
              </a:ext>
            </a:extLst>
          </p:cNvPr>
          <p:cNvSpPr>
            <a:spLocks noGrp="1"/>
          </p:cNvSpPr>
          <p:nvPr>
            <p:ph type="dt" sz="half" idx="10"/>
          </p:nvPr>
        </p:nvSpPr>
        <p:spPr/>
        <p:txBody>
          <a:bodyPr/>
          <a:lstStyle/>
          <a:p>
            <a:fld id="{F67C5A94-0E04-4BD3-8A14-7C28B37E4DCB}" type="datetimeFigureOut">
              <a:rPr lang="en-IN" smtClean="0"/>
              <a:t>26-09-2024</a:t>
            </a:fld>
            <a:endParaRPr lang="en-IN"/>
          </a:p>
        </p:txBody>
      </p:sp>
      <p:sp>
        <p:nvSpPr>
          <p:cNvPr id="5" name="Footer Placeholder 4">
            <a:extLst>
              <a:ext uri="{FF2B5EF4-FFF2-40B4-BE49-F238E27FC236}">
                <a16:creationId xmlns:a16="http://schemas.microsoft.com/office/drawing/2014/main" id="{9F6FE1B7-665E-4A33-0CBA-F70213F688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2E5BA-8DEC-69EC-8DEE-F340DBDA4820}"/>
              </a:ext>
            </a:extLst>
          </p:cNvPr>
          <p:cNvSpPr>
            <a:spLocks noGrp="1"/>
          </p:cNvSpPr>
          <p:nvPr>
            <p:ph type="sldNum" sz="quarter" idx="12"/>
          </p:nvPr>
        </p:nvSpPr>
        <p:spPr/>
        <p:txBody>
          <a:bodyPr/>
          <a:lstStyle/>
          <a:p>
            <a:fld id="{A9FCE687-3850-4C40-8B7B-429C1C912337}" type="slidenum">
              <a:rPr lang="en-IN" smtClean="0"/>
              <a:t>‹#›</a:t>
            </a:fld>
            <a:endParaRPr lang="en-IN"/>
          </a:p>
        </p:txBody>
      </p:sp>
    </p:spTree>
    <p:extLst>
      <p:ext uri="{BB962C8B-B14F-4D97-AF65-F5344CB8AC3E}">
        <p14:creationId xmlns:p14="http://schemas.microsoft.com/office/powerpoint/2010/main" val="1575919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E3EC-768B-CB70-A128-935661F184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ED2341-1550-25DF-8888-292CA25376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0F01C-C087-247B-0A19-6E1AA9004FDA}"/>
              </a:ext>
            </a:extLst>
          </p:cNvPr>
          <p:cNvSpPr>
            <a:spLocks noGrp="1"/>
          </p:cNvSpPr>
          <p:nvPr>
            <p:ph type="dt" sz="half" idx="10"/>
          </p:nvPr>
        </p:nvSpPr>
        <p:spPr/>
        <p:txBody>
          <a:bodyPr/>
          <a:lstStyle/>
          <a:p>
            <a:fld id="{F67C5A94-0E04-4BD3-8A14-7C28B37E4DCB}" type="datetimeFigureOut">
              <a:rPr lang="en-IN" smtClean="0"/>
              <a:t>26-09-2024</a:t>
            </a:fld>
            <a:endParaRPr lang="en-IN"/>
          </a:p>
        </p:txBody>
      </p:sp>
      <p:sp>
        <p:nvSpPr>
          <p:cNvPr id="5" name="Footer Placeholder 4">
            <a:extLst>
              <a:ext uri="{FF2B5EF4-FFF2-40B4-BE49-F238E27FC236}">
                <a16:creationId xmlns:a16="http://schemas.microsoft.com/office/drawing/2014/main" id="{58067BFF-AA08-D993-DF47-4735BF6935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0A352F-DBA3-C321-5245-081BEE3B2FC1}"/>
              </a:ext>
            </a:extLst>
          </p:cNvPr>
          <p:cNvSpPr>
            <a:spLocks noGrp="1"/>
          </p:cNvSpPr>
          <p:nvPr>
            <p:ph type="sldNum" sz="quarter" idx="12"/>
          </p:nvPr>
        </p:nvSpPr>
        <p:spPr/>
        <p:txBody>
          <a:bodyPr/>
          <a:lstStyle/>
          <a:p>
            <a:fld id="{A9FCE687-3850-4C40-8B7B-429C1C912337}" type="slidenum">
              <a:rPr lang="en-IN" smtClean="0"/>
              <a:t>‹#›</a:t>
            </a:fld>
            <a:endParaRPr lang="en-IN"/>
          </a:p>
        </p:txBody>
      </p:sp>
    </p:spTree>
    <p:extLst>
      <p:ext uri="{BB962C8B-B14F-4D97-AF65-F5344CB8AC3E}">
        <p14:creationId xmlns:p14="http://schemas.microsoft.com/office/powerpoint/2010/main" val="353819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B8FC6-3A5A-E8B4-F59C-4BC6133219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DFA905-31AF-F12D-5BC6-9455145F4F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95E1C3-9A22-9CEE-CD45-70828AD83460}"/>
              </a:ext>
            </a:extLst>
          </p:cNvPr>
          <p:cNvSpPr>
            <a:spLocks noGrp="1"/>
          </p:cNvSpPr>
          <p:nvPr>
            <p:ph type="dt" sz="half" idx="10"/>
          </p:nvPr>
        </p:nvSpPr>
        <p:spPr/>
        <p:txBody>
          <a:bodyPr/>
          <a:lstStyle/>
          <a:p>
            <a:fld id="{F67C5A94-0E04-4BD3-8A14-7C28B37E4DCB}" type="datetimeFigureOut">
              <a:rPr lang="en-IN" smtClean="0"/>
              <a:t>26-09-2024</a:t>
            </a:fld>
            <a:endParaRPr lang="en-IN"/>
          </a:p>
        </p:txBody>
      </p:sp>
      <p:sp>
        <p:nvSpPr>
          <p:cNvPr id="5" name="Footer Placeholder 4">
            <a:extLst>
              <a:ext uri="{FF2B5EF4-FFF2-40B4-BE49-F238E27FC236}">
                <a16:creationId xmlns:a16="http://schemas.microsoft.com/office/drawing/2014/main" id="{CBC3ADE2-CC7E-0EEF-236E-426327F7E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4F9C42-24F3-88EE-2AD4-D6A8CEB3A0F9}"/>
              </a:ext>
            </a:extLst>
          </p:cNvPr>
          <p:cNvSpPr>
            <a:spLocks noGrp="1"/>
          </p:cNvSpPr>
          <p:nvPr>
            <p:ph type="sldNum" sz="quarter" idx="12"/>
          </p:nvPr>
        </p:nvSpPr>
        <p:spPr/>
        <p:txBody>
          <a:bodyPr/>
          <a:lstStyle/>
          <a:p>
            <a:fld id="{A9FCE687-3850-4C40-8B7B-429C1C912337}" type="slidenum">
              <a:rPr lang="en-IN" smtClean="0"/>
              <a:t>‹#›</a:t>
            </a:fld>
            <a:endParaRPr lang="en-IN"/>
          </a:p>
        </p:txBody>
      </p:sp>
    </p:spTree>
    <p:extLst>
      <p:ext uri="{BB962C8B-B14F-4D97-AF65-F5344CB8AC3E}">
        <p14:creationId xmlns:p14="http://schemas.microsoft.com/office/powerpoint/2010/main" val="388386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EC19-0EDC-5D04-65D5-18E7763AC3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4F2047-B434-347C-3080-44145D0EA5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DB9AA-E6B5-71D6-6FE8-9020B8AE1693}"/>
              </a:ext>
            </a:extLst>
          </p:cNvPr>
          <p:cNvSpPr>
            <a:spLocks noGrp="1"/>
          </p:cNvSpPr>
          <p:nvPr>
            <p:ph type="dt" sz="half" idx="10"/>
          </p:nvPr>
        </p:nvSpPr>
        <p:spPr/>
        <p:txBody>
          <a:bodyPr/>
          <a:lstStyle/>
          <a:p>
            <a:fld id="{F67C5A94-0E04-4BD3-8A14-7C28B37E4DCB}" type="datetimeFigureOut">
              <a:rPr lang="en-IN" smtClean="0"/>
              <a:t>26-09-2024</a:t>
            </a:fld>
            <a:endParaRPr lang="en-IN"/>
          </a:p>
        </p:txBody>
      </p:sp>
      <p:sp>
        <p:nvSpPr>
          <p:cNvPr id="5" name="Footer Placeholder 4">
            <a:extLst>
              <a:ext uri="{FF2B5EF4-FFF2-40B4-BE49-F238E27FC236}">
                <a16:creationId xmlns:a16="http://schemas.microsoft.com/office/drawing/2014/main" id="{C27F2651-6739-8B4A-D1EF-F87E3112E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BDFA0-3CA7-7F9F-D359-A652B5EE3B9B}"/>
              </a:ext>
            </a:extLst>
          </p:cNvPr>
          <p:cNvSpPr>
            <a:spLocks noGrp="1"/>
          </p:cNvSpPr>
          <p:nvPr>
            <p:ph type="sldNum" sz="quarter" idx="12"/>
          </p:nvPr>
        </p:nvSpPr>
        <p:spPr/>
        <p:txBody>
          <a:bodyPr/>
          <a:lstStyle/>
          <a:p>
            <a:fld id="{A9FCE687-3850-4C40-8B7B-429C1C912337}" type="slidenum">
              <a:rPr lang="en-IN" smtClean="0"/>
              <a:t>‹#›</a:t>
            </a:fld>
            <a:endParaRPr lang="en-IN"/>
          </a:p>
        </p:txBody>
      </p:sp>
    </p:spTree>
    <p:extLst>
      <p:ext uri="{BB962C8B-B14F-4D97-AF65-F5344CB8AC3E}">
        <p14:creationId xmlns:p14="http://schemas.microsoft.com/office/powerpoint/2010/main" val="325010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7638-D02B-0D33-E0D6-E38BA20D21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4AEFF4-2E89-05B9-3B6B-99EFE5899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F5C85A-567D-E9FA-D098-8AD9CD937DB3}"/>
              </a:ext>
            </a:extLst>
          </p:cNvPr>
          <p:cNvSpPr>
            <a:spLocks noGrp="1"/>
          </p:cNvSpPr>
          <p:nvPr>
            <p:ph type="dt" sz="half" idx="10"/>
          </p:nvPr>
        </p:nvSpPr>
        <p:spPr/>
        <p:txBody>
          <a:bodyPr/>
          <a:lstStyle/>
          <a:p>
            <a:fld id="{F67C5A94-0E04-4BD3-8A14-7C28B37E4DCB}" type="datetimeFigureOut">
              <a:rPr lang="en-IN" smtClean="0"/>
              <a:t>26-09-2024</a:t>
            </a:fld>
            <a:endParaRPr lang="en-IN"/>
          </a:p>
        </p:txBody>
      </p:sp>
      <p:sp>
        <p:nvSpPr>
          <p:cNvPr id="5" name="Footer Placeholder 4">
            <a:extLst>
              <a:ext uri="{FF2B5EF4-FFF2-40B4-BE49-F238E27FC236}">
                <a16:creationId xmlns:a16="http://schemas.microsoft.com/office/drawing/2014/main" id="{14DD5ED0-3CF6-A5A2-6662-C01E0383EA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293503-F08A-E6AF-A8FC-D29BE6969EC9}"/>
              </a:ext>
            </a:extLst>
          </p:cNvPr>
          <p:cNvSpPr>
            <a:spLocks noGrp="1"/>
          </p:cNvSpPr>
          <p:nvPr>
            <p:ph type="sldNum" sz="quarter" idx="12"/>
          </p:nvPr>
        </p:nvSpPr>
        <p:spPr/>
        <p:txBody>
          <a:bodyPr/>
          <a:lstStyle/>
          <a:p>
            <a:fld id="{A9FCE687-3850-4C40-8B7B-429C1C912337}" type="slidenum">
              <a:rPr lang="en-IN" smtClean="0"/>
              <a:t>‹#›</a:t>
            </a:fld>
            <a:endParaRPr lang="en-IN"/>
          </a:p>
        </p:txBody>
      </p:sp>
    </p:spTree>
    <p:extLst>
      <p:ext uri="{BB962C8B-B14F-4D97-AF65-F5344CB8AC3E}">
        <p14:creationId xmlns:p14="http://schemas.microsoft.com/office/powerpoint/2010/main" val="419156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8B84-9C7E-2581-358B-523DBC6B48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B2635E-89A8-0F6C-931B-72C105F148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C4E0E1-6D8C-E4B0-99AC-563D87E3CC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7BF4B7-C1D2-FEC6-4973-26273334EC04}"/>
              </a:ext>
            </a:extLst>
          </p:cNvPr>
          <p:cNvSpPr>
            <a:spLocks noGrp="1"/>
          </p:cNvSpPr>
          <p:nvPr>
            <p:ph type="dt" sz="half" idx="10"/>
          </p:nvPr>
        </p:nvSpPr>
        <p:spPr/>
        <p:txBody>
          <a:bodyPr/>
          <a:lstStyle/>
          <a:p>
            <a:fld id="{F67C5A94-0E04-4BD3-8A14-7C28B37E4DCB}" type="datetimeFigureOut">
              <a:rPr lang="en-IN" smtClean="0"/>
              <a:t>26-09-2024</a:t>
            </a:fld>
            <a:endParaRPr lang="en-IN"/>
          </a:p>
        </p:txBody>
      </p:sp>
      <p:sp>
        <p:nvSpPr>
          <p:cNvPr id="6" name="Footer Placeholder 5">
            <a:extLst>
              <a:ext uri="{FF2B5EF4-FFF2-40B4-BE49-F238E27FC236}">
                <a16:creationId xmlns:a16="http://schemas.microsoft.com/office/drawing/2014/main" id="{C5CD5966-2052-9FA5-01F3-A7C65C1887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5EFA69-52B7-2FFE-EE2D-3E30C4375A17}"/>
              </a:ext>
            </a:extLst>
          </p:cNvPr>
          <p:cNvSpPr>
            <a:spLocks noGrp="1"/>
          </p:cNvSpPr>
          <p:nvPr>
            <p:ph type="sldNum" sz="quarter" idx="12"/>
          </p:nvPr>
        </p:nvSpPr>
        <p:spPr/>
        <p:txBody>
          <a:bodyPr/>
          <a:lstStyle/>
          <a:p>
            <a:fld id="{A9FCE687-3850-4C40-8B7B-429C1C912337}" type="slidenum">
              <a:rPr lang="en-IN" smtClean="0"/>
              <a:t>‹#›</a:t>
            </a:fld>
            <a:endParaRPr lang="en-IN"/>
          </a:p>
        </p:txBody>
      </p:sp>
    </p:spTree>
    <p:extLst>
      <p:ext uri="{BB962C8B-B14F-4D97-AF65-F5344CB8AC3E}">
        <p14:creationId xmlns:p14="http://schemas.microsoft.com/office/powerpoint/2010/main" val="41110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BFF0-5847-3443-0EB0-71C3FAD7DB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267ADA-5A33-381B-BB49-A8E5A30C64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AE7A7B-2343-2C00-73EA-5B86667438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2FF030-64CE-505D-7380-E0976388B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740F88-ADE5-3E39-014C-A443C67A47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3802A9-A8E6-901C-E323-048B042F461C}"/>
              </a:ext>
            </a:extLst>
          </p:cNvPr>
          <p:cNvSpPr>
            <a:spLocks noGrp="1"/>
          </p:cNvSpPr>
          <p:nvPr>
            <p:ph type="dt" sz="half" idx="10"/>
          </p:nvPr>
        </p:nvSpPr>
        <p:spPr/>
        <p:txBody>
          <a:bodyPr/>
          <a:lstStyle/>
          <a:p>
            <a:fld id="{F67C5A94-0E04-4BD3-8A14-7C28B37E4DCB}" type="datetimeFigureOut">
              <a:rPr lang="en-IN" smtClean="0"/>
              <a:t>26-09-2024</a:t>
            </a:fld>
            <a:endParaRPr lang="en-IN"/>
          </a:p>
        </p:txBody>
      </p:sp>
      <p:sp>
        <p:nvSpPr>
          <p:cNvPr id="8" name="Footer Placeholder 7">
            <a:extLst>
              <a:ext uri="{FF2B5EF4-FFF2-40B4-BE49-F238E27FC236}">
                <a16:creationId xmlns:a16="http://schemas.microsoft.com/office/drawing/2014/main" id="{30406380-AB90-65C0-FFC5-1DFECFA200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567D7-AC18-9D37-AE07-A77B82C9238A}"/>
              </a:ext>
            </a:extLst>
          </p:cNvPr>
          <p:cNvSpPr>
            <a:spLocks noGrp="1"/>
          </p:cNvSpPr>
          <p:nvPr>
            <p:ph type="sldNum" sz="quarter" idx="12"/>
          </p:nvPr>
        </p:nvSpPr>
        <p:spPr/>
        <p:txBody>
          <a:bodyPr/>
          <a:lstStyle/>
          <a:p>
            <a:fld id="{A9FCE687-3850-4C40-8B7B-429C1C912337}" type="slidenum">
              <a:rPr lang="en-IN" smtClean="0"/>
              <a:t>‹#›</a:t>
            </a:fld>
            <a:endParaRPr lang="en-IN"/>
          </a:p>
        </p:txBody>
      </p:sp>
    </p:spTree>
    <p:extLst>
      <p:ext uri="{BB962C8B-B14F-4D97-AF65-F5344CB8AC3E}">
        <p14:creationId xmlns:p14="http://schemas.microsoft.com/office/powerpoint/2010/main" val="402617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DB46-A737-43A0-01FB-2E6AA77A5E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6B0897-D330-99EA-B205-393D573597C0}"/>
              </a:ext>
            </a:extLst>
          </p:cNvPr>
          <p:cNvSpPr>
            <a:spLocks noGrp="1"/>
          </p:cNvSpPr>
          <p:nvPr>
            <p:ph type="dt" sz="half" idx="10"/>
          </p:nvPr>
        </p:nvSpPr>
        <p:spPr/>
        <p:txBody>
          <a:bodyPr/>
          <a:lstStyle/>
          <a:p>
            <a:fld id="{F67C5A94-0E04-4BD3-8A14-7C28B37E4DCB}" type="datetimeFigureOut">
              <a:rPr lang="en-IN" smtClean="0"/>
              <a:t>26-09-2024</a:t>
            </a:fld>
            <a:endParaRPr lang="en-IN"/>
          </a:p>
        </p:txBody>
      </p:sp>
      <p:sp>
        <p:nvSpPr>
          <p:cNvPr id="4" name="Footer Placeholder 3">
            <a:extLst>
              <a:ext uri="{FF2B5EF4-FFF2-40B4-BE49-F238E27FC236}">
                <a16:creationId xmlns:a16="http://schemas.microsoft.com/office/drawing/2014/main" id="{63DE5D7A-3F63-3402-102F-AD9F3DE695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9F5B79-E9C5-7565-16BA-301B5B080CA9}"/>
              </a:ext>
            </a:extLst>
          </p:cNvPr>
          <p:cNvSpPr>
            <a:spLocks noGrp="1"/>
          </p:cNvSpPr>
          <p:nvPr>
            <p:ph type="sldNum" sz="quarter" idx="12"/>
          </p:nvPr>
        </p:nvSpPr>
        <p:spPr/>
        <p:txBody>
          <a:bodyPr/>
          <a:lstStyle/>
          <a:p>
            <a:fld id="{A9FCE687-3850-4C40-8B7B-429C1C912337}" type="slidenum">
              <a:rPr lang="en-IN" smtClean="0"/>
              <a:t>‹#›</a:t>
            </a:fld>
            <a:endParaRPr lang="en-IN"/>
          </a:p>
        </p:txBody>
      </p:sp>
    </p:spTree>
    <p:extLst>
      <p:ext uri="{BB962C8B-B14F-4D97-AF65-F5344CB8AC3E}">
        <p14:creationId xmlns:p14="http://schemas.microsoft.com/office/powerpoint/2010/main" val="302938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7EEBF-272F-3211-C905-C98E26D3A16A}"/>
              </a:ext>
            </a:extLst>
          </p:cNvPr>
          <p:cNvSpPr>
            <a:spLocks noGrp="1"/>
          </p:cNvSpPr>
          <p:nvPr>
            <p:ph type="dt" sz="half" idx="10"/>
          </p:nvPr>
        </p:nvSpPr>
        <p:spPr/>
        <p:txBody>
          <a:bodyPr/>
          <a:lstStyle/>
          <a:p>
            <a:fld id="{F67C5A94-0E04-4BD3-8A14-7C28B37E4DCB}" type="datetimeFigureOut">
              <a:rPr lang="en-IN" smtClean="0"/>
              <a:t>26-09-2024</a:t>
            </a:fld>
            <a:endParaRPr lang="en-IN"/>
          </a:p>
        </p:txBody>
      </p:sp>
      <p:sp>
        <p:nvSpPr>
          <p:cNvPr id="3" name="Footer Placeholder 2">
            <a:extLst>
              <a:ext uri="{FF2B5EF4-FFF2-40B4-BE49-F238E27FC236}">
                <a16:creationId xmlns:a16="http://schemas.microsoft.com/office/drawing/2014/main" id="{AF01AB7D-72C4-2D9C-997B-0819797478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59789C-34F3-11A3-693F-985D114ADDE4}"/>
              </a:ext>
            </a:extLst>
          </p:cNvPr>
          <p:cNvSpPr>
            <a:spLocks noGrp="1"/>
          </p:cNvSpPr>
          <p:nvPr>
            <p:ph type="sldNum" sz="quarter" idx="12"/>
          </p:nvPr>
        </p:nvSpPr>
        <p:spPr/>
        <p:txBody>
          <a:bodyPr/>
          <a:lstStyle/>
          <a:p>
            <a:fld id="{A9FCE687-3850-4C40-8B7B-429C1C912337}" type="slidenum">
              <a:rPr lang="en-IN" smtClean="0"/>
              <a:t>‹#›</a:t>
            </a:fld>
            <a:endParaRPr lang="en-IN"/>
          </a:p>
        </p:txBody>
      </p:sp>
    </p:spTree>
    <p:extLst>
      <p:ext uri="{BB962C8B-B14F-4D97-AF65-F5344CB8AC3E}">
        <p14:creationId xmlns:p14="http://schemas.microsoft.com/office/powerpoint/2010/main" val="3598446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AD29-03E0-7599-6237-0572AF72C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39E0E7-8307-C671-F3A6-93A7186562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116B13-1A97-7ACA-53E6-8218B8CB8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18E0FA-420F-0A8A-B2B1-846A65D9A240}"/>
              </a:ext>
            </a:extLst>
          </p:cNvPr>
          <p:cNvSpPr>
            <a:spLocks noGrp="1"/>
          </p:cNvSpPr>
          <p:nvPr>
            <p:ph type="dt" sz="half" idx="10"/>
          </p:nvPr>
        </p:nvSpPr>
        <p:spPr/>
        <p:txBody>
          <a:bodyPr/>
          <a:lstStyle/>
          <a:p>
            <a:fld id="{F67C5A94-0E04-4BD3-8A14-7C28B37E4DCB}" type="datetimeFigureOut">
              <a:rPr lang="en-IN" smtClean="0"/>
              <a:t>26-09-2024</a:t>
            </a:fld>
            <a:endParaRPr lang="en-IN"/>
          </a:p>
        </p:txBody>
      </p:sp>
      <p:sp>
        <p:nvSpPr>
          <p:cNvPr id="6" name="Footer Placeholder 5">
            <a:extLst>
              <a:ext uri="{FF2B5EF4-FFF2-40B4-BE49-F238E27FC236}">
                <a16:creationId xmlns:a16="http://schemas.microsoft.com/office/drawing/2014/main" id="{B814EC8A-ED0C-2B92-EA2F-F0770EA9C9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66DDA-7DA6-D3D9-47BB-CD23D2094A58}"/>
              </a:ext>
            </a:extLst>
          </p:cNvPr>
          <p:cNvSpPr>
            <a:spLocks noGrp="1"/>
          </p:cNvSpPr>
          <p:nvPr>
            <p:ph type="sldNum" sz="quarter" idx="12"/>
          </p:nvPr>
        </p:nvSpPr>
        <p:spPr/>
        <p:txBody>
          <a:bodyPr/>
          <a:lstStyle/>
          <a:p>
            <a:fld id="{A9FCE687-3850-4C40-8B7B-429C1C912337}" type="slidenum">
              <a:rPr lang="en-IN" smtClean="0"/>
              <a:t>‹#›</a:t>
            </a:fld>
            <a:endParaRPr lang="en-IN"/>
          </a:p>
        </p:txBody>
      </p:sp>
    </p:spTree>
    <p:extLst>
      <p:ext uri="{BB962C8B-B14F-4D97-AF65-F5344CB8AC3E}">
        <p14:creationId xmlns:p14="http://schemas.microsoft.com/office/powerpoint/2010/main" val="113435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7DE5-FF62-0A7B-B46E-DBEA508BF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856683-43D9-15A5-845F-04F119F4FD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6F7F70-A767-7DCD-5F0C-E6E591C09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3B345-2AE9-19C3-058B-81496C935C3D}"/>
              </a:ext>
            </a:extLst>
          </p:cNvPr>
          <p:cNvSpPr>
            <a:spLocks noGrp="1"/>
          </p:cNvSpPr>
          <p:nvPr>
            <p:ph type="dt" sz="half" idx="10"/>
          </p:nvPr>
        </p:nvSpPr>
        <p:spPr/>
        <p:txBody>
          <a:bodyPr/>
          <a:lstStyle/>
          <a:p>
            <a:fld id="{F67C5A94-0E04-4BD3-8A14-7C28B37E4DCB}" type="datetimeFigureOut">
              <a:rPr lang="en-IN" smtClean="0"/>
              <a:t>26-09-2024</a:t>
            </a:fld>
            <a:endParaRPr lang="en-IN"/>
          </a:p>
        </p:txBody>
      </p:sp>
      <p:sp>
        <p:nvSpPr>
          <p:cNvPr id="6" name="Footer Placeholder 5">
            <a:extLst>
              <a:ext uri="{FF2B5EF4-FFF2-40B4-BE49-F238E27FC236}">
                <a16:creationId xmlns:a16="http://schemas.microsoft.com/office/drawing/2014/main" id="{38DC007B-3CB5-38C3-87F4-C396873D6E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0393AE-8B6D-6708-B07A-E36E5825534F}"/>
              </a:ext>
            </a:extLst>
          </p:cNvPr>
          <p:cNvSpPr>
            <a:spLocks noGrp="1"/>
          </p:cNvSpPr>
          <p:nvPr>
            <p:ph type="sldNum" sz="quarter" idx="12"/>
          </p:nvPr>
        </p:nvSpPr>
        <p:spPr/>
        <p:txBody>
          <a:bodyPr/>
          <a:lstStyle/>
          <a:p>
            <a:fld id="{A9FCE687-3850-4C40-8B7B-429C1C912337}" type="slidenum">
              <a:rPr lang="en-IN" smtClean="0"/>
              <a:t>‹#›</a:t>
            </a:fld>
            <a:endParaRPr lang="en-IN"/>
          </a:p>
        </p:txBody>
      </p:sp>
    </p:spTree>
    <p:extLst>
      <p:ext uri="{BB962C8B-B14F-4D97-AF65-F5344CB8AC3E}">
        <p14:creationId xmlns:p14="http://schemas.microsoft.com/office/powerpoint/2010/main" val="2281489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33D2B-7DB8-9F2C-67D4-A9AC04BA0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2D9CC7-AD77-2B94-A2CB-A9C8E560A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75A146-A755-230A-4DF3-7764AEAA0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C5A94-0E04-4BD3-8A14-7C28B37E4DCB}" type="datetimeFigureOut">
              <a:rPr lang="en-IN" smtClean="0"/>
              <a:t>26-09-2024</a:t>
            </a:fld>
            <a:endParaRPr lang="en-IN"/>
          </a:p>
        </p:txBody>
      </p:sp>
      <p:sp>
        <p:nvSpPr>
          <p:cNvPr id="5" name="Footer Placeholder 4">
            <a:extLst>
              <a:ext uri="{FF2B5EF4-FFF2-40B4-BE49-F238E27FC236}">
                <a16:creationId xmlns:a16="http://schemas.microsoft.com/office/drawing/2014/main" id="{8B6B526B-2490-438A-DAE2-4C638C8DC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E1D6CA-2AC5-1E6E-53DA-5A1CE6DF11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CE687-3850-4C40-8B7B-429C1C912337}" type="slidenum">
              <a:rPr lang="en-IN" smtClean="0"/>
              <a:t>‹#›</a:t>
            </a:fld>
            <a:endParaRPr lang="en-IN"/>
          </a:p>
        </p:txBody>
      </p:sp>
    </p:spTree>
    <p:extLst>
      <p:ext uri="{BB962C8B-B14F-4D97-AF65-F5344CB8AC3E}">
        <p14:creationId xmlns:p14="http://schemas.microsoft.com/office/powerpoint/2010/main" val="3485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F548F0-67A2-DFD5-18AA-54CC831BD4C0}"/>
              </a:ext>
            </a:extLst>
          </p:cNvPr>
          <p:cNvSpPr>
            <a:spLocks noGrp="1"/>
          </p:cNvSpPr>
          <p:nvPr>
            <p:ph type="title"/>
          </p:nvPr>
        </p:nvSpPr>
        <p:spPr/>
        <p:txBody>
          <a:bodyPr/>
          <a:lstStyle/>
          <a:p>
            <a:r>
              <a:rPr lang="en-IN" b="0" i="0" dirty="0">
                <a:solidFill>
                  <a:srgbClr val="1D1D27"/>
                </a:solidFill>
                <a:effectLst/>
                <a:latin typeface="montserrat" panose="00000500000000000000" pitchFamily="2" charset="0"/>
              </a:rPr>
              <a:t>Pushdown Automata(PDA)</a:t>
            </a:r>
            <a:br>
              <a:rPr lang="en-IN" b="0" i="0" dirty="0">
                <a:solidFill>
                  <a:srgbClr val="1D1D27"/>
                </a:solidFill>
                <a:effectLst/>
                <a:latin typeface="montserrat" panose="00000500000000000000" pitchFamily="2" charset="0"/>
              </a:rPr>
            </a:br>
            <a:endParaRPr lang="en-IN" dirty="0"/>
          </a:p>
        </p:txBody>
      </p:sp>
      <p:sp>
        <p:nvSpPr>
          <p:cNvPr id="5" name="Content Placeholder 4">
            <a:extLst>
              <a:ext uri="{FF2B5EF4-FFF2-40B4-BE49-F238E27FC236}">
                <a16:creationId xmlns:a16="http://schemas.microsoft.com/office/drawing/2014/main" id="{572B7D0E-6373-6DEB-A3F6-7AA1AD4CE9E5}"/>
              </a:ext>
            </a:extLst>
          </p:cNvPr>
          <p:cNvSpPr>
            <a:spLocks noGrp="1"/>
          </p:cNvSpPr>
          <p:nvPr>
            <p:ph idx="1"/>
          </p:nvPr>
        </p:nvSpPr>
        <p:spPr>
          <a:xfrm>
            <a:off x="838200" y="1309255"/>
            <a:ext cx="10515600" cy="4867708"/>
          </a:xfrm>
        </p:spPr>
        <p:txBody>
          <a:bodyPr>
            <a:normAutofit/>
          </a:bodyPr>
          <a:lstStyle/>
          <a:p>
            <a:pPr algn="just">
              <a:buFont typeface="Arial" panose="020B0604020202020204" pitchFamily="34" charset="0"/>
              <a:buChar char="•"/>
            </a:pPr>
            <a:r>
              <a:rPr lang="en-US" sz="2000" b="0" i="0" dirty="0">
                <a:solidFill>
                  <a:srgbClr val="2B2A29"/>
                </a:solidFill>
                <a:effectLst/>
                <a:latin typeface="montserrat" panose="00000500000000000000" pitchFamily="2" charset="0"/>
              </a:rPr>
              <a:t>Pushdown automata is a way to implement a CFG in the same way we design DFA for a regular grammar. A DFA can remember a finite amount of information, but a PDA can remember an infinite amount of information.</a:t>
            </a:r>
          </a:p>
          <a:p>
            <a:pPr algn="just">
              <a:buFont typeface="Arial" panose="020B0604020202020204" pitchFamily="34" charset="0"/>
              <a:buChar char="•"/>
            </a:pPr>
            <a:r>
              <a:rPr lang="en-US" sz="2000" b="0" i="0" dirty="0">
                <a:solidFill>
                  <a:srgbClr val="2B2A29"/>
                </a:solidFill>
                <a:effectLst/>
                <a:latin typeface="montserrat" panose="00000500000000000000" pitchFamily="2" charset="0"/>
              </a:rPr>
              <a:t>Pushdown automata is simply an NFA augmented with an "external stack memory". The addition of stack is used to provide a last-in-first-out memory management capability to Pushdown automata. Pushdown automata can store an unbounded amount of information on the stack. It can access a limited amount of information on the stack. A PDA can push an element onto the top of the stack and pop off an element from the top of the stack. To read an element into the stack, the top elements must be popped off and are lost.</a:t>
            </a:r>
          </a:p>
          <a:p>
            <a:pPr algn="just">
              <a:buFont typeface="Arial" panose="020B0604020202020204" pitchFamily="34" charset="0"/>
              <a:buChar char="•"/>
            </a:pPr>
            <a:r>
              <a:rPr lang="en-US" sz="2000" b="0" i="0" dirty="0">
                <a:solidFill>
                  <a:srgbClr val="2B2A29"/>
                </a:solidFill>
                <a:effectLst/>
                <a:latin typeface="montserrat" panose="00000500000000000000" pitchFamily="2" charset="0"/>
              </a:rPr>
              <a:t>A PDA is more powerful than FA. Any language which can be acceptable by FA can also be acceptable by PDA. PDA also accepts a class of language which even cannot be accepted by FA. Thus PDA is much more superior to FA.</a:t>
            </a:r>
          </a:p>
          <a:p>
            <a:endParaRPr lang="en-IN" sz="2000" dirty="0"/>
          </a:p>
        </p:txBody>
      </p:sp>
    </p:spTree>
    <p:extLst>
      <p:ext uri="{BB962C8B-B14F-4D97-AF65-F5344CB8AC3E}">
        <p14:creationId xmlns:p14="http://schemas.microsoft.com/office/powerpoint/2010/main" val="313879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7741-E519-2FD1-74DC-86667AC1ACA0}"/>
              </a:ext>
            </a:extLst>
          </p:cNvPr>
          <p:cNvSpPr>
            <a:spLocks noGrp="1"/>
          </p:cNvSpPr>
          <p:nvPr>
            <p:ph type="title"/>
          </p:nvPr>
        </p:nvSpPr>
        <p:spPr/>
        <p:txBody>
          <a:bodyPr>
            <a:normAutofit/>
          </a:bodyPr>
          <a:lstStyle/>
          <a:p>
            <a:r>
              <a:rPr lang="en-US" sz="2000" b="1" i="0" dirty="0">
                <a:solidFill>
                  <a:srgbClr val="1D1D27"/>
                </a:solidFill>
                <a:effectLst/>
                <a:latin typeface="montserrat" panose="00000500000000000000" pitchFamily="2" charset="0"/>
              </a:rPr>
              <a:t>PDA Acceptance:</a:t>
            </a:r>
            <a:br>
              <a:rPr lang="en-US" sz="2000" b="0" i="0" dirty="0">
                <a:solidFill>
                  <a:srgbClr val="1D1D27"/>
                </a:solidFill>
                <a:effectLst/>
                <a:latin typeface="montserrat" panose="00000500000000000000" pitchFamily="2" charset="0"/>
              </a:rPr>
            </a:br>
            <a:r>
              <a:rPr lang="en-US" sz="2000" b="0" i="0" dirty="0">
                <a:solidFill>
                  <a:srgbClr val="2B2A29"/>
                </a:solidFill>
                <a:effectLst/>
                <a:latin typeface="montserrat" panose="00000500000000000000" pitchFamily="2" charset="0"/>
              </a:rPr>
              <a:t>A language can be accepted by Pushdown automata using two approaches:</a:t>
            </a:r>
            <a:br>
              <a:rPr lang="en-US" sz="2000" b="0" i="0" dirty="0">
                <a:solidFill>
                  <a:srgbClr val="2B2A29"/>
                </a:solidFill>
                <a:effectLst/>
                <a:latin typeface="montserrat" panose="00000500000000000000" pitchFamily="2" charset="0"/>
              </a:rPr>
            </a:br>
            <a:endParaRPr lang="en-IN" sz="2000" dirty="0"/>
          </a:p>
        </p:txBody>
      </p:sp>
      <p:sp>
        <p:nvSpPr>
          <p:cNvPr id="3" name="Content Placeholder 2">
            <a:extLst>
              <a:ext uri="{FF2B5EF4-FFF2-40B4-BE49-F238E27FC236}">
                <a16:creationId xmlns:a16="http://schemas.microsoft.com/office/drawing/2014/main" id="{3A268289-0D92-43F5-CD88-0C6A6C4BAF76}"/>
              </a:ext>
            </a:extLst>
          </p:cNvPr>
          <p:cNvSpPr>
            <a:spLocks noGrp="1"/>
          </p:cNvSpPr>
          <p:nvPr>
            <p:ph idx="1"/>
          </p:nvPr>
        </p:nvSpPr>
        <p:spPr>
          <a:xfrm>
            <a:off x="838200" y="1307690"/>
            <a:ext cx="10515600" cy="4869273"/>
          </a:xfrm>
        </p:spPr>
        <p:txBody>
          <a:bodyPr>
            <a:normAutofit/>
          </a:bodyPr>
          <a:lstStyle/>
          <a:p>
            <a:pPr marL="0" indent="0">
              <a:buNone/>
            </a:pPr>
            <a:r>
              <a:rPr lang="en-US" sz="2000" b="1" i="0" dirty="0">
                <a:solidFill>
                  <a:srgbClr val="2B2A29"/>
                </a:solidFill>
                <a:effectLst/>
                <a:latin typeface="montserrat" panose="00000500000000000000" pitchFamily="2" charset="0"/>
              </a:rPr>
              <a:t>1. Acceptance by Final State:</a:t>
            </a:r>
            <a:r>
              <a:rPr lang="en-US" sz="2000" b="0" i="0" dirty="0">
                <a:solidFill>
                  <a:srgbClr val="2B2A29"/>
                </a:solidFill>
                <a:effectLst/>
                <a:latin typeface="montserrat" panose="00000500000000000000" pitchFamily="2" charset="0"/>
              </a:rPr>
              <a:t> The PDA is said to accept its input by the final state if it enters any final state in zero or more moves after reading the entire input.</a:t>
            </a:r>
          </a:p>
          <a:p>
            <a:r>
              <a:rPr lang="en-US" sz="2000" b="0" i="0" dirty="0">
                <a:solidFill>
                  <a:srgbClr val="2B2A29"/>
                </a:solidFill>
                <a:effectLst/>
                <a:latin typeface="montserrat" panose="00000500000000000000" pitchFamily="2" charset="0"/>
              </a:rPr>
              <a:t>Let P =(Q, ∑, Γ, δ, q0, Z, F) be a PDA. The language acceptable by the final state can be defined as:</a:t>
            </a:r>
            <a:endParaRPr lang="en-US" sz="2000" dirty="0">
              <a:solidFill>
                <a:srgbClr val="2B2A29"/>
              </a:solidFill>
              <a:latin typeface="montserrat" panose="00000500000000000000" pitchFamily="2" charset="0"/>
            </a:endParaRPr>
          </a:p>
          <a:p>
            <a:r>
              <a:rPr lang="en-IN" sz="2000" b="0" i="0" dirty="0">
                <a:solidFill>
                  <a:srgbClr val="2B2A29"/>
                </a:solidFill>
                <a:effectLst/>
                <a:latin typeface="montserrat" panose="00000500000000000000" pitchFamily="2" charset="0"/>
              </a:rPr>
              <a:t>L(PDA) = {w | (q0, w, Z) ⊢* (p, </a:t>
            </a:r>
            <a:r>
              <a:rPr lang="el-GR" sz="2000" b="0" i="0" dirty="0">
                <a:solidFill>
                  <a:srgbClr val="2B2A29"/>
                </a:solidFill>
                <a:effectLst/>
                <a:latin typeface="montserrat" panose="00000500000000000000" pitchFamily="2" charset="0"/>
              </a:rPr>
              <a:t>ε, ε), </a:t>
            </a:r>
            <a:r>
              <a:rPr lang="en-IN" sz="2000" b="0" i="0" dirty="0">
                <a:solidFill>
                  <a:srgbClr val="2B2A29"/>
                </a:solidFill>
                <a:effectLst/>
                <a:latin typeface="montserrat" panose="00000500000000000000" pitchFamily="2" charset="0"/>
              </a:rPr>
              <a:t>q ∈ F}  </a:t>
            </a:r>
          </a:p>
          <a:p>
            <a:pPr marL="0" indent="0">
              <a:buNone/>
            </a:pPr>
            <a:endParaRPr lang="en-IN" sz="2000" b="0" i="0" dirty="0">
              <a:solidFill>
                <a:srgbClr val="2B2A29"/>
              </a:solidFill>
              <a:effectLst/>
              <a:latin typeface="montserrat" panose="00000500000000000000" pitchFamily="2" charset="0"/>
            </a:endParaRPr>
          </a:p>
          <a:p>
            <a:pPr marL="0" indent="0">
              <a:buNone/>
            </a:pPr>
            <a:r>
              <a:rPr lang="en-US" sz="2000" b="1" i="0" dirty="0">
                <a:solidFill>
                  <a:srgbClr val="2B2A29"/>
                </a:solidFill>
                <a:effectLst/>
                <a:latin typeface="montserrat" panose="00000500000000000000" pitchFamily="2" charset="0"/>
              </a:rPr>
              <a:t>2. Acceptance by Empty Stack:</a:t>
            </a:r>
            <a:r>
              <a:rPr lang="en-US" sz="2000" b="0" i="0" dirty="0">
                <a:solidFill>
                  <a:srgbClr val="2B2A29"/>
                </a:solidFill>
                <a:effectLst/>
                <a:latin typeface="montserrat" panose="00000500000000000000" pitchFamily="2" charset="0"/>
              </a:rPr>
              <a:t> On reading the input string from the initial configuration for some PDA, the stack of PDA gets empty.</a:t>
            </a:r>
          </a:p>
          <a:p>
            <a:r>
              <a:rPr lang="en-US" sz="2000" b="0" i="0" dirty="0">
                <a:solidFill>
                  <a:srgbClr val="2B2A29"/>
                </a:solidFill>
                <a:effectLst/>
                <a:latin typeface="montserrat" panose="00000500000000000000" pitchFamily="2" charset="0"/>
              </a:rPr>
              <a:t>Let P =(Q, ∑, Γ, δ, q0, Z, F) be a PDA. The language acceptable by empty stack can be defined as:</a:t>
            </a:r>
            <a:endParaRPr lang="en-US" sz="2000" dirty="0">
              <a:solidFill>
                <a:srgbClr val="2B2A29"/>
              </a:solidFill>
              <a:latin typeface="montserrat" panose="00000500000000000000" pitchFamily="2" charset="0"/>
            </a:endParaRPr>
          </a:p>
          <a:p>
            <a:r>
              <a:rPr lang="en-IN" sz="2000" b="0" i="0" dirty="0">
                <a:solidFill>
                  <a:srgbClr val="2B2A29"/>
                </a:solidFill>
                <a:effectLst/>
                <a:latin typeface="montserrat" panose="00000500000000000000" pitchFamily="2" charset="0"/>
              </a:rPr>
              <a:t>N(PDA) = {w | (q0, w, Z) ⊢* (p, </a:t>
            </a:r>
            <a:r>
              <a:rPr lang="el-GR" sz="2000" b="0" i="0" dirty="0">
                <a:solidFill>
                  <a:srgbClr val="2B2A29"/>
                </a:solidFill>
                <a:effectLst/>
                <a:latin typeface="montserrat" panose="00000500000000000000" pitchFamily="2" charset="0"/>
              </a:rPr>
              <a:t>ε, ε), </a:t>
            </a:r>
            <a:r>
              <a:rPr lang="en-IN" sz="2000" b="0" i="0" dirty="0">
                <a:solidFill>
                  <a:srgbClr val="2B2A29"/>
                </a:solidFill>
                <a:effectLst/>
                <a:latin typeface="montserrat" panose="00000500000000000000" pitchFamily="2" charset="0"/>
              </a:rPr>
              <a:t>q ∈ Q}  </a:t>
            </a:r>
          </a:p>
          <a:p>
            <a:endParaRPr lang="en-IN" sz="2000" dirty="0"/>
          </a:p>
        </p:txBody>
      </p:sp>
    </p:spTree>
    <p:extLst>
      <p:ext uri="{BB962C8B-B14F-4D97-AF65-F5344CB8AC3E}">
        <p14:creationId xmlns:p14="http://schemas.microsoft.com/office/powerpoint/2010/main" val="148226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5DBF-5AA0-9820-837D-4FE4147B0A2B}"/>
              </a:ext>
            </a:extLst>
          </p:cNvPr>
          <p:cNvSpPr>
            <a:spLocks noGrp="1"/>
          </p:cNvSpPr>
          <p:nvPr>
            <p:ph type="title"/>
          </p:nvPr>
        </p:nvSpPr>
        <p:spPr/>
        <p:txBody>
          <a:bodyPr>
            <a:normAutofit/>
          </a:bodyPr>
          <a:lstStyle/>
          <a:p>
            <a:r>
              <a:rPr lang="en-US" sz="2000" b="1" i="0" dirty="0">
                <a:solidFill>
                  <a:srgbClr val="1D1D27"/>
                </a:solidFill>
                <a:effectLst/>
                <a:latin typeface="montserrat" panose="00000500000000000000" pitchFamily="2" charset="0"/>
              </a:rPr>
              <a:t>Equivalence of Acceptance by Final State and Empty Stack</a:t>
            </a:r>
            <a:br>
              <a:rPr lang="en-US" sz="2000" b="1" i="0" dirty="0">
                <a:solidFill>
                  <a:srgbClr val="1D1D27"/>
                </a:solidFill>
                <a:effectLst/>
                <a:latin typeface="montserrat" panose="00000500000000000000" pitchFamily="2" charset="0"/>
              </a:rPr>
            </a:br>
            <a:endParaRPr lang="en-IN" sz="2000" b="1" dirty="0"/>
          </a:p>
        </p:txBody>
      </p:sp>
      <p:sp>
        <p:nvSpPr>
          <p:cNvPr id="3" name="Content Placeholder 2">
            <a:extLst>
              <a:ext uri="{FF2B5EF4-FFF2-40B4-BE49-F238E27FC236}">
                <a16:creationId xmlns:a16="http://schemas.microsoft.com/office/drawing/2014/main" id="{D0066C01-9A1D-4067-7D9A-EDC511C5110C}"/>
              </a:ext>
            </a:extLst>
          </p:cNvPr>
          <p:cNvSpPr>
            <a:spLocks noGrp="1"/>
          </p:cNvSpPr>
          <p:nvPr>
            <p:ph idx="1"/>
          </p:nvPr>
        </p:nvSpPr>
        <p:spPr>
          <a:xfrm>
            <a:off x="838200" y="1278194"/>
            <a:ext cx="10515600" cy="4898769"/>
          </a:xfrm>
        </p:spPr>
        <p:txBody>
          <a:bodyPr/>
          <a:lstStyle/>
          <a:p>
            <a:pPr algn="just">
              <a:buFont typeface="Arial" panose="020B0604020202020204" pitchFamily="34" charset="0"/>
              <a:buChar char="•"/>
            </a:pPr>
            <a:r>
              <a:rPr lang="en-US" b="0" i="0" dirty="0">
                <a:solidFill>
                  <a:srgbClr val="2B2A29"/>
                </a:solidFill>
                <a:effectLst/>
                <a:latin typeface="montserrat" panose="00000500000000000000" pitchFamily="2" charset="0"/>
              </a:rPr>
              <a:t>If L = N(P1) for some PDA P1, then there is a PDA P2 such that L = L(P2). That means the language accepted by empty stack PDA will also be accepted by final state PDA.</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If there is a language L = L (P1) for some PDA P1 then there is a PDA P2 such that L = N(P2). That means language accepted by final state PDA is also acceptable by empty stack PDA.</a:t>
            </a:r>
          </a:p>
          <a:p>
            <a:endParaRPr lang="en-IN" dirty="0"/>
          </a:p>
        </p:txBody>
      </p:sp>
    </p:spTree>
    <p:extLst>
      <p:ext uri="{BB962C8B-B14F-4D97-AF65-F5344CB8AC3E}">
        <p14:creationId xmlns:p14="http://schemas.microsoft.com/office/powerpoint/2010/main" val="357715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75AFF-6787-A4B7-0161-B743213969E3}"/>
              </a:ext>
            </a:extLst>
          </p:cNvPr>
          <p:cNvSpPr>
            <a:spLocks noGrp="1"/>
          </p:cNvSpPr>
          <p:nvPr>
            <p:ph type="title"/>
          </p:nvPr>
        </p:nvSpPr>
        <p:spPr/>
        <p:txBody>
          <a:bodyPr>
            <a:noAutofit/>
          </a:bodyPr>
          <a:lstStyle/>
          <a:p>
            <a:r>
              <a:rPr lang="en-US" sz="2000" b="0" i="0" dirty="0">
                <a:solidFill>
                  <a:srgbClr val="1D1D27"/>
                </a:solidFill>
                <a:effectLst/>
                <a:latin typeface="montserrat" panose="00000500000000000000" pitchFamily="2" charset="0"/>
              </a:rPr>
              <a:t>Example:</a:t>
            </a:r>
            <a:br>
              <a:rPr lang="en-US" sz="2000" b="0" i="0" dirty="0">
                <a:solidFill>
                  <a:srgbClr val="1D1D27"/>
                </a:solidFill>
                <a:effectLst/>
                <a:latin typeface="montserrat" panose="00000500000000000000" pitchFamily="2" charset="0"/>
              </a:rPr>
            </a:br>
            <a:r>
              <a:rPr lang="en-US" sz="2000" b="0" i="0" dirty="0">
                <a:solidFill>
                  <a:srgbClr val="2B2A29"/>
                </a:solidFill>
                <a:effectLst/>
                <a:latin typeface="montserrat" panose="00000500000000000000" pitchFamily="2" charset="0"/>
              </a:rPr>
              <a:t>Construct a PDA that accepts the language L over {0, 1} by empty stack which accepts all the string of 0's and 1's in which a number of 0's are twice of number of 1's.</a:t>
            </a:r>
            <a:br>
              <a:rPr lang="en-US" sz="2000" b="0" i="0" dirty="0">
                <a:solidFill>
                  <a:srgbClr val="2B2A29"/>
                </a:solidFill>
                <a:effectLst/>
                <a:latin typeface="montserrat" panose="00000500000000000000" pitchFamily="2" charset="0"/>
              </a:rPr>
            </a:br>
            <a:endParaRPr lang="en-IN" sz="2000" dirty="0"/>
          </a:p>
        </p:txBody>
      </p:sp>
      <p:sp>
        <p:nvSpPr>
          <p:cNvPr id="3" name="Content Placeholder 2">
            <a:extLst>
              <a:ext uri="{FF2B5EF4-FFF2-40B4-BE49-F238E27FC236}">
                <a16:creationId xmlns:a16="http://schemas.microsoft.com/office/drawing/2014/main" id="{7E5E0D40-E7C3-DC5E-E25C-9B6AE1A4129B}"/>
              </a:ext>
            </a:extLst>
          </p:cNvPr>
          <p:cNvSpPr>
            <a:spLocks noGrp="1"/>
          </p:cNvSpPr>
          <p:nvPr>
            <p:ph idx="1"/>
          </p:nvPr>
        </p:nvSpPr>
        <p:spPr/>
        <p:txBody>
          <a:bodyPr>
            <a:normAutofit/>
          </a:bodyPr>
          <a:lstStyle/>
          <a:p>
            <a:pPr marL="0" indent="0" algn="just">
              <a:buNone/>
            </a:pPr>
            <a:r>
              <a:rPr lang="en-US" sz="2200" b="1" i="0" dirty="0">
                <a:solidFill>
                  <a:srgbClr val="2B2A29"/>
                </a:solidFill>
                <a:effectLst/>
                <a:latin typeface="montserrat" panose="00000500000000000000" pitchFamily="2" charset="0"/>
              </a:rPr>
              <a:t>Solution:</a:t>
            </a:r>
            <a:endParaRPr lang="en-US" sz="2200" b="0" i="0" dirty="0">
              <a:solidFill>
                <a:srgbClr val="2B2A29"/>
              </a:solidFill>
              <a:effectLst/>
              <a:latin typeface="montserrat" panose="00000500000000000000" pitchFamily="2" charset="0"/>
            </a:endParaRPr>
          </a:p>
          <a:p>
            <a:pPr marL="0" indent="0" algn="just">
              <a:buNone/>
            </a:pPr>
            <a:r>
              <a:rPr lang="en-US" sz="2200" b="0" i="0" dirty="0">
                <a:solidFill>
                  <a:srgbClr val="2B2A29"/>
                </a:solidFill>
                <a:effectLst/>
                <a:latin typeface="montserrat" panose="00000500000000000000" pitchFamily="2" charset="0"/>
              </a:rPr>
              <a:t>There are two parts for designing this PDA:</a:t>
            </a:r>
          </a:p>
          <a:p>
            <a:pPr algn="just">
              <a:buFont typeface="Arial" panose="020B0604020202020204" pitchFamily="34" charset="0"/>
              <a:buChar char="•"/>
            </a:pPr>
            <a:r>
              <a:rPr lang="en-US" sz="2200" b="0" i="0" dirty="0">
                <a:solidFill>
                  <a:srgbClr val="2B2A29"/>
                </a:solidFill>
                <a:effectLst/>
                <a:latin typeface="montserrat" panose="00000500000000000000" pitchFamily="2" charset="0"/>
              </a:rPr>
              <a:t>If 1 comes before any 0's</a:t>
            </a:r>
          </a:p>
          <a:p>
            <a:pPr algn="just">
              <a:buFont typeface="Arial" panose="020B0604020202020204" pitchFamily="34" charset="0"/>
              <a:buChar char="•"/>
            </a:pPr>
            <a:r>
              <a:rPr lang="en-US" sz="2200" b="0" i="0" dirty="0">
                <a:solidFill>
                  <a:srgbClr val="2B2A29"/>
                </a:solidFill>
                <a:effectLst/>
                <a:latin typeface="montserrat" panose="00000500000000000000" pitchFamily="2" charset="0"/>
              </a:rPr>
              <a:t>If 0 comes before any 1's.</a:t>
            </a:r>
          </a:p>
          <a:p>
            <a:pPr marL="0" indent="0" algn="just">
              <a:buNone/>
            </a:pPr>
            <a:r>
              <a:rPr lang="en-US" sz="2200" b="0" i="0" dirty="0">
                <a:solidFill>
                  <a:srgbClr val="2B2A29"/>
                </a:solidFill>
                <a:effectLst/>
                <a:latin typeface="montserrat" panose="00000500000000000000" pitchFamily="2" charset="0"/>
              </a:rPr>
              <a:t>We are going to design the first part i.e. 1 comes before 0's. The logic is that read single 1 and push two 1's onto the stack. Thereafter on reading two 0's, POP two 1's from the stack. The δ can be</a:t>
            </a:r>
          </a:p>
          <a:p>
            <a:pPr marL="0" indent="0" algn="l">
              <a:buNone/>
            </a:pPr>
            <a:endParaRPr lang="en-US" sz="2200" b="0" i="0" dirty="0">
              <a:solidFill>
                <a:srgbClr val="2B2A29"/>
              </a:solidFill>
              <a:effectLst/>
              <a:latin typeface="montserrat" panose="00000500000000000000" pitchFamily="2" charset="0"/>
            </a:endParaRPr>
          </a:p>
          <a:p>
            <a:pPr marL="0" indent="0" algn="l">
              <a:buNone/>
            </a:pPr>
            <a:r>
              <a:rPr lang="en-US" sz="2200" b="0" i="0" dirty="0">
                <a:solidFill>
                  <a:srgbClr val="2B2A29"/>
                </a:solidFill>
                <a:effectLst/>
                <a:latin typeface="montserrat" panose="00000500000000000000" pitchFamily="2" charset="0"/>
              </a:rPr>
              <a:t>δ(q0, </a:t>
            </a:r>
            <a:r>
              <a:rPr lang="en-US" sz="2200" b="0" i="0" dirty="0">
                <a:solidFill>
                  <a:srgbClr val="C00000"/>
                </a:solidFill>
                <a:effectLst/>
                <a:latin typeface="montserrat" panose="00000500000000000000" pitchFamily="2" charset="0"/>
              </a:rPr>
              <a:t>1</a:t>
            </a:r>
            <a:r>
              <a:rPr lang="en-US" sz="2200" b="0" i="0" dirty="0">
                <a:solidFill>
                  <a:srgbClr val="2B2A29"/>
                </a:solidFill>
                <a:effectLst/>
                <a:latin typeface="montserrat" panose="00000500000000000000" pitchFamily="2" charset="0"/>
              </a:rPr>
              <a:t>, Z) = (q0, </a:t>
            </a:r>
            <a:r>
              <a:rPr lang="en-US" sz="2200" b="0" i="0" dirty="0">
                <a:solidFill>
                  <a:srgbClr val="C00000"/>
                </a:solidFill>
                <a:effectLst/>
                <a:latin typeface="montserrat" panose="00000500000000000000" pitchFamily="2" charset="0"/>
              </a:rPr>
              <a:t>11</a:t>
            </a:r>
            <a:r>
              <a:rPr lang="en-US" sz="2200" b="0" i="0" dirty="0">
                <a:solidFill>
                  <a:srgbClr val="2B2A29"/>
                </a:solidFill>
                <a:effectLst/>
                <a:latin typeface="montserrat" panose="00000500000000000000" pitchFamily="2" charset="0"/>
              </a:rPr>
              <a:t>, Z)        Here Z represents that stack is empty  </a:t>
            </a:r>
          </a:p>
          <a:p>
            <a:pPr marL="0" indent="0" algn="l">
              <a:buNone/>
            </a:pPr>
            <a:r>
              <a:rPr lang="en-US" sz="2200" b="0" i="0" dirty="0">
                <a:solidFill>
                  <a:srgbClr val="2B2A29"/>
                </a:solidFill>
                <a:effectLst/>
                <a:latin typeface="montserrat" panose="00000500000000000000" pitchFamily="2" charset="0"/>
              </a:rPr>
              <a:t>δ(q0, </a:t>
            </a:r>
            <a:r>
              <a:rPr lang="en-US" sz="2200" b="0" i="0" dirty="0">
                <a:solidFill>
                  <a:srgbClr val="C00000"/>
                </a:solidFill>
                <a:effectLst/>
                <a:latin typeface="montserrat" panose="00000500000000000000" pitchFamily="2" charset="0"/>
              </a:rPr>
              <a:t>0</a:t>
            </a:r>
            <a:r>
              <a:rPr lang="en-US" sz="2200" b="0" i="0" dirty="0">
                <a:solidFill>
                  <a:srgbClr val="2B2A29"/>
                </a:solidFill>
                <a:effectLst/>
                <a:latin typeface="montserrat" panose="00000500000000000000" pitchFamily="2" charset="0"/>
              </a:rPr>
              <a:t>, </a:t>
            </a:r>
            <a:r>
              <a:rPr lang="en-US" sz="2200" b="0" i="0" dirty="0">
                <a:solidFill>
                  <a:srgbClr val="C00000"/>
                </a:solidFill>
                <a:effectLst/>
                <a:latin typeface="montserrat" panose="00000500000000000000" pitchFamily="2" charset="0"/>
              </a:rPr>
              <a:t>1</a:t>
            </a:r>
            <a:r>
              <a:rPr lang="en-US" sz="2200" b="0" i="0" dirty="0">
                <a:solidFill>
                  <a:srgbClr val="2B2A29"/>
                </a:solidFill>
                <a:effectLst/>
                <a:latin typeface="montserrat" panose="00000500000000000000" pitchFamily="2" charset="0"/>
              </a:rPr>
              <a:t>) = (q0, ε)  </a:t>
            </a:r>
          </a:p>
          <a:p>
            <a:endParaRPr lang="en-IN" dirty="0"/>
          </a:p>
        </p:txBody>
      </p:sp>
    </p:spTree>
    <p:extLst>
      <p:ext uri="{BB962C8B-B14F-4D97-AF65-F5344CB8AC3E}">
        <p14:creationId xmlns:p14="http://schemas.microsoft.com/office/powerpoint/2010/main" val="283927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425FD-D63F-9527-931C-DA931EB6DA58}"/>
              </a:ext>
            </a:extLst>
          </p:cNvPr>
          <p:cNvSpPr>
            <a:spLocks noGrp="1"/>
          </p:cNvSpPr>
          <p:nvPr>
            <p:ph idx="1"/>
          </p:nvPr>
        </p:nvSpPr>
        <p:spPr>
          <a:xfrm>
            <a:off x="838200" y="481780"/>
            <a:ext cx="10515600" cy="6086167"/>
          </a:xfrm>
        </p:spPr>
        <p:txBody>
          <a:bodyPr>
            <a:normAutofit/>
          </a:bodyPr>
          <a:lstStyle/>
          <a:p>
            <a:r>
              <a:rPr lang="en-US" sz="1800" b="0" i="0" dirty="0">
                <a:solidFill>
                  <a:srgbClr val="2B2A29"/>
                </a:solidFill>
                <a:effectLst/>
                <a:latin typeface="montserrat" panose="00000500000000000000" pitchFamily="2" charset="0"/>
              </a:rPr>
              <a:t>Now, consider the second part i.e. if 0 comes before 1's. The logic is that read first 0, push it onto the stack and change state from q0 to q1. [Note that state q1 indicates that first 0 is read and still second 0 has yet to read].</a:t>
            </a:r>
          </a:p>
          <a:p>
            <a:r>
              <a:rPr lang="en-US" sz="1800" b="0" i="0" dirty="0">
                <a:solidFill>
                  <a:srgbClr val="2B2A29"/>
                </a:solidFill>
                <a:effectLst/>
                <a:latin typeface="montserrat" panose="00000500000000000000" pitchFamily="2" charset="0"/>
              </a:rPr>
              <a:t>Being in q1, if 1 is encountered then POP 0. Being in q1, if 0 is read then simply read that second 0 and move ahead. The δ will be:</a:t>
            </a:r>
            <a:endParaRPr lang="en-US" sz="1800" dirty="0">
              <a:solidFill>
                <a:srgbClr val="2B2A29"/>
              </a:solidFill>
              <a:latin typeface="montserrat" panose="00000500000000000000" pitchFamily="2" charset="0"/>
            </a:endParaRPr>
          </a:p>
          <a:p>
            <a:pPr marL="0" indent="0" algn="l">
              <a:buNone/>
            </a:pPr>
            <a:r>
              <a:rPr lang="en-US" sz="1800" b="0" i="0" dirty="0">
                <a:solidFill>
                  <a:srgbClr val="2B2A29"/>
                </a:solidFill>
                <a:effectLst/>
                <a:latin typeface="montserrat" panose="00000500000000000000" pitchFamily="2" charset="0"/>
              </a:rPr>
              <a:t>δ(q0, </a:t>
            </a:r>
            <a:r>
              <a:rPr lang="en-US" sz="1800" b="0" i="0" dirty="0">
                <a:solidFill>
                  <a:srgbClr val="C00000"/>
                </a:solidFill>
                <a:effectLst/>
                <a:latin typeface="montserrat" panose="00000500000000000000" pitchFamily="2" charset="0"/>
              </a:rPr>
              <a:t>0</a:t>
            </a:r>
            <a:r>
              <a:rPr lang="en-US" sz="1800" b="0" i="0" dirty="0">
                <a:solidFill>
                  <a:srgbClr val="2B2A29"/>
                </a:solidFill>
                <a:effectLst/>
                <a:latin typeface="montserrat" panose="00000500000000000000" pitchFamily="2" charset="0"/>
              </a:rPr>
              <a:t>, Z) = (q1, 0Z)  </a:t>
            </a:r>
          </a:p>
          <a:p>
            <a:pPr marL="0" indent="0" algn="l">
              <a:buNone/>
            </a:pPr>
            <a:r>
              <a:rPr lang="en-US" sz="1800" b="0" i="0" dirty="0">
                <a:solidFill>
                  <a:srgbClr val="2B2A29"/>
                </a:solidFill>
                <a:effectLst/>
                <a:latin typeface="montserrat" panose="00000500000000000000" pitchFamily="2" charset="0"/>
              </a:rPr>
              <a:t> δ(q1, </a:t>
            </a:r>
            <a:r>
              <a:rPr lang="en-US" sz="1800" b="0" i="0" dirty="0">
                <a:solidFill>
                  <a:srgbClr val="C00000"/>
                </a:solidFill>
                <a:effectLst/>
                <a:latin typeface="montserrat" panose="00000500000000000000" pitchFamily="2" charset="0"/>
              </a:rPr>
              <a:t>0</a:t>
            </a:r>
            <a:r>
              <a:rPr lang="en-US" sz="1800" b="0" i="0" dirty="0">
                <a:solidFill>
                  <a:srgbClr val="2B2A29"/>
                </a:solidFill>
                <a:effectLst/>
                <a:latin typeface="montserrat" panose="00000500000000000000" pitchFamily="2" charset="0"/>
              </a:rPr>
              <a:t>, </a:t>
            </a:r>
            <a:r>
              <a:rPr lang="en-US" sz="1800" b="0" i="0" dirty="0">
                <a:solidFill>
                  <a:srgbClr val="C00000"/>
                </a:solidFill>
                <a:effectLst/>
                <a:latin typeface="montserrat" panose="00000500000000000000" pitchFamily="2" charset="0"/>
              </a:rPr>
              <a:t>0</a:t>
            </a:r>
            <a:r>
              <a:rPr lang="en-US" sz="1800" b="0" i="0" dirty="0">
                <a:solidFill>
                  <a:srgbClr val="2B2A29"/>
                </a:solidFill>
                <a:effectLst/>
                <a:latin typeface="montserrat" panose="00000500000000000000" pitchFamily="2" charset="0"/>
              </a:rPr>
              <a:t>) = (q1, </a:t>
            </a:r>
            <a:r>
              <a:rPr lang="en-US" sz="1800" b="0" i="0" dirty="0">
                <a:solidFill>
                  <a:srgbClr val="C00000"/>
                </a:solidFill>
                <a:effectLst/>
                <a:latin typeface="montserrat" panose="00000500000000000000" pitchFamily="2" charset="0"/>
              </a:rPr>
              <a:t>0</a:t>
            </a:r>
            <a:r>
              <a:rPr lang="en-US" sz="1800" b="0" i="0" dirty="0">
                <a:solidFill>
                  <a:srgbClr val="2B2A29"/>
                </a:solidFill>
                <a:effectLst/>
                <a:latin typeface="montserrat" panose="00000500000000000000" pitchFamily="2" charset="0"/>
              </a:rPr>
              <a:t>)  </a:t>
            </a:r>
          </a:p>
          <a:p>
            <a:pPr marL="0" indent="0" algn="l">
              <a:buNone/>
            </a:pPr>
            <a:r>
              <a:rPr lang="en-US" sz="1800" b="0" i="0" dirty="0">
                <a:solidFill>
                  <a:srgbClr val="2B2A29"/>
                </a:solidFill>
                <a:effectLst/>
                <a:latin typeface="montserrat" panose="00000500000000000000" pitchFamily="2" charset="0"/>
              </a:rPr>
              <a:t>δ(q1, </a:t>
            </a:r>
            <a:r>
              <a:rPr lang="en-US" sz="1800" b="0" i="0" dirty="0">
                <a:solidFill>
                  <a:srgbClr val="C00000"/>
                </a:solidFill>
                <a:effectLst/>
                <a:latin typeface="montserrat" panose="00000500000000000000" pitchFamily="2" charset="0"/>
              </a:rPr>
              <a:t>0</a:t>
            </a:r>
            <a:r>
              <a:rPr lang="en-US" sz="1800" b="0" i="0" dirty="0">
                <a:solidFill>
                  <a:srgbClr val="2B2A29"/>
                </a:solidFill>
                <a:effectLst/>
                <a:latin typeface="montserrat" panose="00000500000000000000" pitchFamily="2" charset="0"/>
              </a:rPr>
              <a:t>, Z) = (q0, ε)       </a:t>
            </a:r>
            <a:r>
              <a:rPr lang="en-US" sz="1600" b="0" i="0" dirty="0">
                <a:solidFill>
                  <a:srgbClr val="2B2A29"/>
                </a:solidFill>
                <a:effectLst/>
                <a:latin typeface="montserrat" panose="00000500000000000000" pitchFamily="2" charset="0"/>
              </a:rPr>
              <a:t> (indicate that one </a:t>
            </a:r>
            <a:r>
              <a:rPr lang="en-US" sz="1600" b="0" i="0" dirty="0">
                <a:solidFill>
                  <a:srgbClr val="C00000"/>
                </a:solidFill>
                <a:effectLst/>
                <a:latin typeface="montserrat" panose="00000500000000000000" pitchFamily="2" charset="0"/>
              </a:rPr>
              <a:t>0</a:t>
            </a:r>
            <a:r>
              <a:rPr lang="en-US" sz="1600" b="0" i="0" dirty="0">
                <a:solidFill>
                  <a:srgbClr val="2B2A29"/>
                </a:solidFill>
                <a:effectLst/>
                <a:latin typeface="montserrat" panose="00000500000000000000" pitchFamily="2" charset="0"/>
              </a:rPr>
              <a:t> and one </a:t>
            </a:r>
            <a:r>
              <a:rPr lang="en-US" sz="1600" b="0" i="0" dirty="0">
                <a:solidFill>
                  <a:srgbClr val="C00000"/>
                </a:solidFill>
                <a:effectLst/>
                <a:latin typeface="montserrat" panose="00000500000000000000" pitchFamily="2" charset="0"/>
              </a:rPr>
              <a:t>1</a:t>
            </a:r>
            <a:r>
              <a:rPr lang="en-US" sz="1600" b="0" i="0" dirty="0">
                <a:solidFill>
                  <a:srgbClr val="2B2A29"/>
                </a:solidFill>
                <a:effectLst/>
                <a:latin typeface="montserrat" panose="00000500000000000000" pitchFamily="2" charset="0"/>
              </a:rPr>
              <a:t> is already read, so simply read the second </a:t>
            </a:r>
            <a:r>
              <a:rPr lang="en-US" sz="1600" b="0" i="0" dirty="0">
                <a:solidFill>
                  <a:srgbClr val="C00000"/>
                </a:solidFill>
                <a:effectLst/>
                <a:latin typeface="montserrat" panose="00000500000000000000" pitchFamily="2" charset="0"/>
              </a:rPr>
              <a:t>0</a:t>
            </a:r>
            <a:r>
              <a:rPr lang="en-US" sz="1600" b="0" i="0" dirty="0">
                <a:solidFill>
                  <a:srgbClr val="2B2A29"/>
                </a:solidFill>
                <a:effectLst/>
                <a:latin typeface="montserrat" panose="00000500000000000000" pitchFamily="2" charset="0"/>
              </a:rPr>
              <a:t>)  </a:t>
            </a:r>
          </a:p>
          <a:p>
            <a:pPr marL="0" indent="0" algn="l">
              <a:buNone/>
            </a:pPr>
            <a:r>
              <a:rPr lang="en-US" sz="1800" b="0" i="0" dirty="0">
                <a:solidFill>
                  <a:srgbClr val="2B2A29"/>
                </a:solidFill>
                <a:effectLst/>
                <a:latin typeface="montserrat" panose="00000500000000000000" pitchFamily="2" charset="0"/>
              </a:rPr>
              <a:t>δ(q1, </a:t>
            </a:r>
            <a:r>
              <a:rPr lang="en-US" sz="1800" b="0" i="0" dirty="0">
                <a:solidFill>
                  <a:srgbClr val="C00000"/>
                </a:solidFill>
                <a:effectLst/>
                <a:latin typeface="montserrat" panose="00000500000000000000" pitchFamily="2" charset="0"/>
              </a:rPr>
              <a:t>1</a:t>
            </a:r>
            <a:r>
              <a:rPr lang="en-US" sz="1800" b="0" i="0" dirty="0">
                <a:solidFill>
                  <a:srgbClr val="2B2A29"/>
                </a:solidFill>
                <a:effectLst/>
                <a:latin typeface="montserrat" panose="00000500000000000000" pitchFamily="2" charset="0"/>
              </a:rPr>
              <a:t>, </a:t>
            </a:r>
            <a:r>
              <a:rPr lang="en-US" sz="1800" b="0" i="0" dirty="0">
                <a:solidFill>
                  <a:srgbClr val="C00000"/>
                </a:solidFill>
                <a:effectLst/>
                <a:latin typeface="montserrat" panose="00000500000000000000" pitchFamily="2" charset="0"/>
              </a:rPr>
              <a:t>0</a:t>
            </a:r>
            <a:r>
              <a:rPr lang="en-US" sz="1800" b="0" i="0" dirty="0">
                <a:solidFill>
                  <a:srgbClr val="2B2A29"/>
                </a:solidFill>
                <a:effectLst/>
                <a:latin typeface="montserrat" panose="00000500000000000000" pitchFamily="2" charset="0"/>
              </a:rPr>
              <a:t>) = (q1, ε)  </a:t>
            </a:r>
          </a:p>
          <a:p>
            <a:pPr marL="0" indent="0">
              <a:buNone/>
            </a:pPr>
            <a:endParaRPr lang="en-US" sz="1800" b="0" i="0" dirty="0">
              <a:solidFill>
                <a:srgbClr val="2B2A29"/>
              </a:solidFill>
              <a:effectLst/>
              <a:latin typeface="montserrat" panose="00000500000000000000" pitchFamily="2" charset="0"/>
            </a:endParaRPr>
          </a:p>
          <a:p>
            <a:pPr marL="0" indent="0">
              <a:buNone/>
            </a:pPr>
            <a:r>
              <a:rPr lang="en-US" sz="1800" b="0" i="0" dirty="0">
                <a:solidFill>
                  <a:srgbClr val="2B2A29"/>
                </a:solidFill>
                <a:effectLst/>
                <a:latin typeface="montserrat" panose="00000500000000000000" pitchFamily="2" charset="0"/>
              </a:rPr>
              <a:t>Now, summarize the complete PDA for given L is:</a:t>
            </a:r>
          </a:p>
          <a:p>
            <a:pPr marL="0" indent="0" algn="l">
              <a:buNone/>
            </a:pPr>
            <a:r>
              <a:rPr lang="el-GR" sz="1800" b="0" i="0" dirty="0">
                <a:solidFill>
                  <a:srgbClr val="2B2A29"/>
                </a:solidFill>
                <a:effectLst/>
                <a:latin typeface="montserrat" panose="00000500000000000000" pitchFamily="2" charset="0"/>
              </a:rPr>
              <a:t>δ(</a:t>
            </a:r>
            <a:r>
              <a:rPr lang="en-IN" sz="1800" b="0" i="0" dirty="0">
                <a:solidFill>
                  <a:srgbClr val="2B2A29"/>
                </a:solidFill>
                <a:effectLst/>
                <a:latin typeface="montserrat" panose="00000500000000000000" pitchFamily="2" charset="0"/>
              </a:rPr>
              <a:t>q0, </a:t>
            </a:r>
            <a:r>
              <a:rPr lang="en-IN" sz="1800" b="0" i="0" dirty="0">
                <a:solidFill>
                  <a:srgbClr val="C00000"/>
                </a:solidFill>
                <a:effectLst/>
                <a:latin typeface="montserrat" panose="00000500000000000000" pitchFamily="2" charset="0"/>
              </a:rPr>
              <a:t>1</a:t>
            </a:r>
            <a:r>
              <a:rPr lang="en-IN" sz="1800" b="0" i="0" dirty="0">
                <a:solidFill>
                  <a:srgbClr val="2B2A29"/>
                </a:solidFill>
                <a:effectLst/>
                <a:latin typeface="montserrat" panose="00000500000000000000" pitchFamily="2" charset="0"/>
              </a:rPr>
              <a:t>, Z) = (q0, 11Z)  </a:t>
            </a:r>
          </a:p>
          <a:p>
            <a:pPr marL="0" indent="0" algn="l">
              <a:buNone/>
            </a:pPr>
            <a:r>
              <a:rPr lang="el-GR" sz="1800" b="0" i="0" dirty="0">
                <a:solidFill>
                  <a:srgbClr val="2B2A29"/>
                </a:solidFill>
                <a:effectLst/>
                <a:latin typeface="montserrat" panose="00000500000000000000" pitchFamily="2" charset="0"/>
              </a:rPr>
              <a:t>δ(</a:t>
            </a:r>
            <a:r>
              <a:rPr lang="en-IN" sz="1800" b="0" i="0" dirty="0">
                <a:solidFill>
                  <a:srgbClr val="2B2A29"/>
                </a:solidFill>
                <a:effectLst/>
                <a:latin typeface="montserrat" panose="00000500000000000000" pitchFamily="2" charset="0"/>
              </a:rPr>
              <a:t>q0, </a:t>
            </a:r>
            <a:r>
              <a:rPr lang="en-IN" sz="1800" b="0" i="0" dirty="0">
                <a:solidFill>
                  <a:srgbClr val="C00000"/>
                </a:solidFill>
                <a:effectLst/>
                <a:latin typeface="montserrat" panose="00000500000000000000" pitchFamily="2" charset="0"/>
              </a:rPr>
              <a:t>0</a:t>
            </a:r>
            <a:r>
              <a:rPr lang="en-IN" sz="1800" b="0" i="0" dirty="0">
                <a:solidFill>
                  <a:srgbClr val="2B2A29"/>
                </a:solidFill>
                <a:effectLst/>
                <a:latin typeface="montserrat" panose="00000500000000000000" pitchFamily="2" charset="0"/>
              </a:rPr>
              <a:t>, </a:t>
            </a:r>
            <a:r>
              <a:rPr lang="en-IN" sz="1800" b="0" i="0" dirty="0">
                <a:solidFill>
                  <a:srgbClr val="C00000"/>
                </a:solidFill>
                <a:effectLst/>
                <a:latin typeface="montserrat" panose="00000500000000000000" pitchFamily="2" charset="0"/>
              </a:rPr>
              <a:t>1</a:t>
            </a:r>
            <a:r>
              <a:rPr lang="en-IN" sz="1800" b="0" i="0" dirty="0">
                <a:solidFill>
                  <a:srgbClr val="2B2A29"/>
                </a:solidFill>
                <a:effectLst/>
                <a:latin typeface="montserrat" panose="00000500000000000000" pitchFamily="2" charset="0"/>
              </a:rPr>
              <a:t>) = (q1, </a:t>
            </a:r>
            <a:r>
              <a:rPr lang="el-GR" sz="1800" b="0" i="0" dirty="0">
                <a:solidFill>
                  <a:srgbClr val="2B2A29"/>
                </a:solidFill>
                <a:effectLst/>
                <a:latin typeface="montserrat" panose="00000500000000000000" pitchFamily="2" charset="0"/>
              </a:rPr>
              <a:t>ε)  </a:t>
            </a:r>
          </a:p>
          <a:p>
            <a:pPr marL="0" indent="0" algn="l">
              <a:buNone/>
            </a:pPr>
            <a:r>
              <a:rPr lang="el-GR" sz="1800" b="0" i="0" dirty="0">
                <a:solidFill>
                  <a:srgbClr val="2B2A29"/>
                </a:solidFill>
                <a:effectLst/>
                <a:latin typeface="montserrat" panose="00000500000000000000" pitchFamily="2" charset="0"/>
              </a:rPr>
              <a:t>δ(</a:t>
            </a:r>
            <a:r>
              <a:rPr lang="en-IN" sz="1800" b="0" i="0" dirty="0">
                <a:solidFill>
                  <a:srgbClr val="2B2A29"/>
                </a:solidFill>
                <a:effectLst/>
                <a:latin typeface="montserrat" panose="00000500000000000000" pitchFamily="2" charset="0"/>
              </a:rPr>
              <a:t>q0, </a:t>
            </a:r>
            <a:r>
              <a:rPr lang="en-IN" sz="1800" b="0" i="0" dirty="0">
                <a:solidFill>
                  <a:srgbClr val="C00000"/>
                </a:solidFill>
                <a:effectLst/>
                <a:latin typeface="montserrat" panose="00000500000000000000" pitchFamily="2" charset="0"/>
              </a:rPr>
              <a:t>0</a:t>
            </a:r>
            <a:r>
              <a:rPr lang="en-IN" sz="1800" b="0" i="0" dirty="0">
                <a:solidFill>
                  <a:srgbClr val="2B2A29"/>
                </a:solidFill>
                <a:effectLst/>
                <a:latin typeface="montserrat" panose="00000500000000000000" pitchFamily="2" charset="0"/>
              </a:rPr>
              <a:t>, Z) = (q1, 0Z)  </a:t>
            </a:r>
          </a:p>
          <a:p>
            <a:pPr marL="0" indent="0" algn="l">
              <a:buNone/>
            </a:pPr>
            <a:r>
              <a:rPr lang="el-GR" sz="1800" b="0" i="0" dirty="0">
                <a:solidFill>
                  <a:srgbClr val="2B2A29"/>
                </a:solidFill>
                <a:effectLst/>
                <a:latin typeface="montserrat" panose="00000500000000000000" pitchFamily="2" charset="0"/>
              </a:rPr>
              <a:t>δ(</a:t>
            </a:r>
            <a:r>
              <a:rPr lang="en-IN" sz="1800" b="0" i="0" dirty="0">
                <a:solidFill>
                  <a:srgbClr val="2B2A29"/>
                </a:solidFill>
                <a:effectLst/>
                <a:latin typeface="montserrat" panose="00000500000000000000" pitchFamily="2" charset="0"/>
              </a:rPr>
              <a:t>q1, </a:t>
            </a:r>
            <a:r>
              <a:rPr lang="en-IN" sz="1800" b="0" i="0" dirty="0">
                <a:solidFill>
                  <a:srgbClr val="C00000"/>
                </a:solidFill>
                <a:effectLst/>
                <a:latin typeface="montserrat" panose="00000500000000000000" pitchFamily="2" charset="0"/>
              </a:rPr>
              <a:t>0</a:t>
            </a:r>
            <a:r>
              <a:rPr lang="en-IN" sz="1800" b="0" i="0" dirty="0">
                <a:solidFill>
                  <a:srgbClr val="2B2A29"/>
                </a:solidFill>
                <a:effectLst/>
                <a:latin typeface="montserrat" panose="00000500000000000000" pitchFamily="2" charset="0"/>
              </a:rPr>
              <a:t>, </a:t>
            </a:r>
            <a:r>
              <a:rPr lang="en-IN" sz="1800" b="0" i="0" dirty="0">
                <a:solidFill>
                  <a:srgbClr val="C00000"/>
                </a:solidFill>
                <a:effectLst/>
                <a:latin typeface="montserrat" panose="00000500000000000000" pitchFamily="2" charset="0"/>
              </a:rPr>
              <a:t>0</a:t>
            </a:r>
            <a:r>
              <a:rPr lang="en-IN" sz="1800" b="0" i="0" dirty="0">
                <a:solidFill>
                  <a:srgbClr val="2B2A29"/>
                </a:solidFill>
                <a:effectLst/>
                <a:latin typeface="montserrat" panose="00000500000000000000" pitchFamily="2" charset="0"/>
              </a:rPr>
              <a:t>) = (q1, </a:t>
            </a:r>
            <a:r>
              <a:rPr lang="en-IN" sz="1800" b="0" i="0" dirty="0">
                <a:solidFill>
                  <a:srgbClr val="C00000"/>
                </a:solidFill>
                <a:effectLst/>
                <a:latin typeface="montserrat" panose="00000500000000000000" pitchFamily="2" charset="0"/>
              </a:rPr>
              <a:t>0</a:t>
            </a:r>
            <a:r>
              <a:rPr lang="en-IN" sz="1800" b="0" i="0" dirty="0">
                <a:solidFill>
                  <a:srgbClr val="2B2A29"/>
                </a:solidFill>
                <a:effectLst/>
                <a:latin typeface="montserrat" panose="00000500000000000000" pitchFamily="2" charset="0"/>
              </a:rPr>
              <a:t>)  </a:t>
            </a:r>
          </a:p>
          <a:p>
            <a:pPr marL="0" indent="0" algn="l">
              <a:buNone/>
            </a:pPr>
            <a:r>
              <a:rPr lang="el-GR" sz="1800" b="0" i="0" dirty="0">
                <a:solidFill>
                  <a:srgbClr val="2B2A29"/>
                </a:solidFill>
                <a:effectLst/>
                <a:latin typeface="montserrat" panose="00000500000000000000" pitchFamily="2" charset="0"/>
              </a:rPr>
              <a:t>δ(</a:t>
            </a:r>
            <a:r>
              <a:rPr lang="en-IN" sz="1800" b="0" i="0" dirty="0">
                <a:solidFill>
                  <a:srgbClr val="2B2A29"/>
                </a:solidFill>
                <a:effectLst/>
                <a:latin typeface="montserrat" panose="00000500000000000000" pitchFamily="2" charset="0"/>
              </a:rPr>
              <a:t>q1, </a:t>
            </a:r>
            <a:r>
              <a:rPr lang="en-IN" sz="1800" b="0" i="0" dirty="0">
                <a:solidFill>
                  <a:srgbClr val="C00000"/>
                </a:solidFill>
                <a:effectLst/>
                <a:latin typeface="montserrat" panose="00000500000000000000" pitchFamily="2" charset="0"/>
              </a:rPr>
              <a:t>0</a:t>
            </a:r>
            <a:r>
              <a:rPr lang="en-IN" sz="1800" b="0" i="0" dirty="0">
                <a:solidFill>
                  <a:srgbClr val="2B2A29"/>
                </a:solidFill>
                <a:effectLst/>
                <a:latin typeface="montserrat" panose="00000500000000000000" pitchFamily="2" charset="0"/>
              </a:rPr>
              <a:t>, Z) = (q0, </a:t>
            </a:r>
            <a:r>
              <a:rPr lang="el-GR" sz="1800" b="0" i="0" dirty="0">
                <a:solidFill>
                  <a:srgbClr val="2B2A29"/>
                </a:solidFill>
                <a:effectLst/>
                <a:latin typeface="montserrat" panose="00000500000000000000" pitchFamily="2" charset="0"/>
              </a:rPr>
              <a:t>ε)  </a:t>
            </a:r>
          </a:p>
          <a:p>
            <a:pPr marL="0" indent="0" algn="l">
              <a:buNone/>
            </a:pPr>
            <a:r>
              <a:rPr lang="el-GR" sz="1800" b="0" i="0" dirty="0">
                <a:solidFill>
                  <a:srgbClr val="2B2A29"/>
                </a:solidFill>
                <a:effectLst/>
                <a:latin typeface="montserrat" panose="00000500000000000000" pitchFamily="2" charset="0"/>
              </a:rPr>
              <a:t>δ(</a:t>
            </a:r>
            <a:r>
              <a:rPr lang="en-IN" sz="1800" b="0" i="0" dirty="0">
                <a:solidFill>
                  <a:srgbClr val="2B2A29"/>
                </a:solidFill>
                <a:effectLst/>
                <a:latin typeface="montserrat" panose="00000500000000000000" pitchFamily="2" charset="0"/>
              </a:rPr>
              <a:t>q0, </a:t>
            </a:r>
            <a:r>
              <a:rPr lang="el-GR" sz="1800" b="0" i="0" dirty="0">
                <a:solidFill>
                  <a:srgbClr val="2B2A29"/>
                </a:solidFill>
                <a:effectLst/>
                <a:latin typeface="montserrat" panose="00000500000000000000" pitchFamily="2" charset="0"/>
              </a:rPr>
              <a:t>ε, </a:t>
            </a:r>
            <a:r>
              <a:rPr lang="en-IN" sz="1800" b="0" i="0" dirty="0">
                <a:solidFill>
                  <a:srgbClr val="2B2A29"/>
                </a:solidFill>
                <a:effectLst/>
                <a:latin typeface="montserrat" panose="00000500000000000000" pitchFamily="2" charset="0"/>
              </a:rPr>
              <a:t>Z) = (q0, </a:t>
            </a:r>
            <a:r>
              <a:rPr lang="el-GR" sz="1800" b="0" i="0" dirty="0">
                <a:solidFill>
                  <a:srgbClr val="2B2A29"/>
                </a:solidFill>
                <a:effectLst/>
                <a:latin typeface="montserrat" panose="00000500000000000000" pitchFamily="2" charset="0"/>
              </a:rPr>
              <a:t>ε)      </a:t>
            </a:r>
            <a:r>
              <a:rPr lang="en-IN" sz="1800" b="0" i="0" dirty="0">
                <a:solidFill>
                  <a:srgbClr val="2B2A29"/>
                </a:solidFill>
                <a:effectLst/>
                <a:latin typeface="montserrat" panose="00000500000000000000" pitchFamily="2" charset="0"/>
              </a:rPr>
              <a:t>ACCEPT state </a:t>
            </a:r>
          </a:p>
          <a:p>
            <a:endParaRPr lang="en-IN" sz="1800" dirty="0"/>
          </a:p>
        </p:txBody>
      </p:sp>
    </p:spTree>
    <p:extLst>
      <p:ext uri="{BB962C8B-B14F-4D97-AF65-F5344CB8AC3E}">
        <p14:creationId xmlns:p14="http://schemas.microsoft.com/office/powerpoint/2010/main" val="1955378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ABA18-7186-6C62-51A6-88F6258D339E}"/>
              </a:ext>
            </a:extLst>
          </p:cNvPr>
          <p:cNvSpPr>
            <a:spLocks noGrp="1"/>
          </p:cNvSpPr>
          <p:nvPr>
            <p:ph type="title"/>
          </p:nvPr>
        </p:nvSpPr>
        <p:spPr>
          <a:xfrm>
            <a:off x="838200" y="365125"/>
            <a:ext cx="10515600" cy="775417"/>
          </a:xfrm>
        </p:spPr>
        <p:txBody>
          <a:bodyPr>
            <a:normAutofit/>
          </a:bodyPr>
          <a:lstStyle/>
          <a:p>
            <a:r>
              <a:rPr lang="en-IN" sz="2400" b="1" i="0" dirty="0">
                <a:solidFill>
                  <a:srgbClr val="1D1D27"/>
                </a:solidFill>
                <a:effectLst/>
                <a:latin typeface="montserrat" panose="00000500000000000000" pitchFamily="2" charset="0"/>
              </a:rPr>
              <a:t>Non-deterministic Pushdown Automata</a:t>
            </a:r>
            <a:br>
              <a:rPr lang="en-IN" sz="2400" b="1" i="0" dirty="0">
                <a:solidFill>
                  <a:srgbClr val="1D1D27"/>
                </a:solidFill>
                <a:effectLst/>
                <a:latin typeface="montserrat" panose="00000500000000000000" pitchFamily="2" charset="0"/>
              </a:rPr>
            </a:br>
            <a:endParaRPr lang="en-IN" sz="2400" b="1" dirty="0"/>
          </a:p>
        </p:txBody>
      </p:sp>
      <p:sp>
        <p:nvSpPr>
          <p:cNvPr id="3" name="Content Placeholder 2">
            <a:extLst>
              <a:ext uri="{FF2B5EF4-FFF2-40B4-BE49-F238E27FC236}">
                <a16:creationId xmlns:a16="http://schemas.microsoft.com/office/drawing/2014/main" id="{81DF61E1-F37B-8963-7BA9-FB6F2A11D8E6}"/>
              </a:ext>
            </a:extLst>
          </p:cNvPr>
          <p:cNvSpPr>
            <a:spLocks noGrp="1"/>
          </p:cNvSpPr>
          <p:nvPr>
            <p:ph idx="1"/>
          </p:nvPr>
        </p:nvSpPr>
        <p:spPr>
          <a:xfrm>
            <a:off x="838200" y="875071"/>
            <a:ext cx="10515600" cy="5301892"/>
          </a:xfrm>
        </p:spPr>
        <p:txBody>
          <a:bodyPr>
            <a:noAutofit/>
          </a:bodyPr>
          <a:lstStyle/>
          <a:p>
            <a:pPr algn="just"/>
            <a:r>
              <a:rPr lang="en-US" sz="1800" b="0" i="0" dirty="0">
                <a:solidFill>
                  <a:srgbClr val="2B2A29"/>
                </a:solidFill>
                <a:effectLst/>
                <a:latin typeface="montserrat" panose="00000500000000000000" pitchFamily="2" charset="0"/>
              </a:rPr>
              <a:t>The non-deterministic pushdown automata is very much similar to NFA. We will discuss some CFGs which accepts NPDA.</a:t>
            </a:r>
          </a:p>
          <a:p>
            <a:pPr algn="just"/>
            <a:r>
              <a:rPr lang="en-US" sz="1800" b="0" i="0" dirty="0">
                <a:solidFill>
                  <a:srgbClr val="2B2A29"/>
                </a:solidFill>
                <a:effectLst/>
                <a:latin typeface="montserrat" panose="00000500000000000000" pitchFamily="2" charset="0"/>
              </a:rPr>
              <a:t>The CFG which accepts deterministic PDA accepts non-deterministic PDAs as well. Similarly, there are some CFGs which can be accepted only by NPDA and not by DPDA. Thus NPDA is more powerful than DPDA.</a:t>
            </a:r>
          </a:p>
          <a:p>
            <a:pPr marL="0" indent="0" algn="l">
              <a:buNone/>
            </a:pPr>
            <a:r>
              <a:rPr lang="en-IN" sz="1800" b="1" i="0" dirty="0">
                <a:solidFill>
                  <a:srgbClr val="1D1D27"/>
                </a:solidFill>
                <a:effectLst/>
                <a:latin typeface="montserrat" panose="00000500000000000000" pitchFamily="2" charset="0"/>
              </a:rPr>
              <a:t>Example:</a:t>
            </a:r>
          </a:p>
          <a:p>
            <a:pPr algn="just"/>
            <a:r>
              <a:rPr lang="en-IN" sz="1800" b="0" i="0" dirty="0">
                <a:solidFill>
                  <a:srgbClr val="2B2A29"/>
                </a:solidFill>
                <a:effectLst/>
                <a:latin typeface="montserrat" panose="00000500000000000000" pitchFamily="2" charset="0"/>
              </a:rPr>
              <a:t>Design PDA for Palindrome strips.</a:t>
            </a:r>
          </a:p>
          <a:p>
            <a:pPr marL="0" indent="0">
              <a:buNone/>
            </a:pPr>
            <a:r>
              <a:rPr lang="en-IN" sz="1800" b="1" i="0" dirty="0">
                <a:solidFill>
                  <a:srgbClr val="2B2A29"/>
                </a:solidFill>
                <a:effectLst/>
                <a:latin typeface="montserrat" panose="00000500000000000000" pitchFamily="2" charset="0"/>
              </a:rPr>
              <a:t>Solution:</a:t>
            </a:r>
          </a:p>
          <a:p>
            <a:r>
              <a:rPr lang="en-US" sz="1800" b="0" i="0" dirty="0">
                <a:solidFill>
                  <a:srgbClr val="2B2A29"/>
                </a:solidFill>
                <a:effectLst/>
                <a:latin typeface="montserrat" panose="00000500000000000000" pitchFamily="2" charset="0"/>
              </a:rPr>
              <a:t>Suppose the language consists of string L = {aba, aa, bb, </a:t>
            </a:r>
            <a:r>
              <a:rPr lang="en-US" sz="1800" b="0" i="0" dirty="0" err="1">
                <a:solidFill>
                  <a:srgbClr val="2B2A29"/>
                </a:solidFill>
                <a:effectLst/>
                <a:latin typeface="montserrat" panose="00000500000000000000" pitchFamily="2" charset="0"/>
              </a:rPr>
              <a:t>bab</a:t>
            </a:r>
            <a:r>
              <a:rPr lang="en-US" sz="1800" b="0" i="0" dirty="0">
                <a:solidFill>
                  <a:srgbClr val="2B2A29"/>
                </a:solidFill>
                <a:effectLst/>
                <a:latin typeface="montserrat" panose="00000500000000000000" pitchFamily="2" charset="0"/>
              </a:rPr>
              <a:t>, </a:t>
            </a:r>
            <a:r>
              <a:rPr lang="en-US" sz="1800" b="0" i="0" dirty="0" err="1">
                <a:solidFill>
                  <a:srgbClr val="2B2A29"/>
                </a:solidFill>
                <a:effectLst/>
                <a:latin typeface="montserrat" panose="00000500000000000000" pitchFamily="2" charset="0"/>
              </a:rPr>
              <a:t>bbabb</a:t>
            </a:r>
            <a:r>
              <a:rPr lang="en-US" sz="1800" b="0" i="0" dirty="0">
                <a:solidFill>
                  <a:srgbClr val="2B2A29"/>
                </a:solidFill>
                <a:effectLst/>
                <a:latin typeface="montserrat" panose="00000500000000000000" pitchFamily="2" charset="0"/>
              </a:rPr>
              <a:t>, </a:t>
            </a:r>
            <a:r>
              <a:rPr lang="en-US" sz="1800" b="0" i="0" dirty="0" err="1">
                <a:solidFill>
                  <a:srgbClr val="2B2A29"/>
                </a:solidFill>
                <a:effectLst/>
                <a:latin typeface="montserrat" panose="00000500000000000000" pitchFamily="2" charset="0"/>
              </a:rPr>
              <a:t>aabaa</a:t>
            </a:r>
            <a:r>
              <a:rPr lang="en-US" sz="1800" b="0" i="0" dirty="0">
                <a:solidFill>
                  <a:srgbClr val="2B2A29"/>
                </a:solidFill>
                <a:effectLst/>
                <a:latin typeface="montserrat" panose="00000500000000000000" pitchFamily="2" charset="0"/>
              </a:rPr>
              <a:t>, ......]. The string can be odd palindrome or even palindrome. The logic for constructing PDA is that we will push a symbol onto the stack till half of the string then we will read each symbol and then perform the pop operation. We will compare to see whether the symbol which is popped is similar to the symbol which is read. Whether we reach to end of the input, we expect the stack to be empty.</a:t>
            </a:r>
            <a:endParaRPr lang="en-IN" sz="1800" b="1" dirty="0">
              <a:solidFill>
                <a:srgbClr val="2B2A29"/>
              </a:solidFill>
              <a:latin typeface="montserrat" panose="00000500000000000000" pitchFamily="2" charset="0"/>
            </a:endParaRPr>
          </a:p>
          <a:p>
            <a:r>
              <a:rPr lang="en-US" sz="1800" b="0" i="0" dirty="0">
                <a:solidFill>
                  <a:srgbClr val="2B2A29"/>
                </a:solidFill>
                <a:effectLst/>
                <a:latin typeface="montserrat" panose="00000500000000000000" pitchFamily="2" charset="0"/>
              </a:rPr>
              <a:t>This PDA is a non-deterministic PDA because finding the mid for the given string and reading the string from left and matching it with from right (reverse) direction leads to non-deterministic moves. Here is the ID</a:t>
            </a:r>
            <a:r>
              <a:rPr lang="en-IN" sz="1800" b="1" i="0" dirty="0">
                <a:solidFill>
                  <a:srgbClr val="2B2A29"/>
                </a:solidFill>
                <a:effectLst/>
                <a:latin typeface="montserrat" panose="00000500000000000000" pitchFamily="2" charset="0"/>
              </a:rPr>
              <a:t>.</a:t>
            </a:r>
            <a:endParaRPr lang="en-IN" sz="1800" dirty="0"/>
          </a:p>
        </p:txBody>
      </p:sp>
    </p:spTree>
    <p:extLst>
      <p:ext uri="{BB962C8B-B14F-4D97-AF65-F5344CB8AC3E}">
        <p14:creationId xmlns:p14="http://schemas.microsoft.com/office/powerpoint/2010/main" val="209415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on-deterministic Pushdown Automata">
            <a:extLst>
              <a:ext uri="{FF2B5EF4-FFF2-40B4-BE49-F238E27FC236}">
                <a16:creationId xmlns:a16="http://schemas.microsoft.com/office/drawing/2014/main" id="{B1E323D4-1C57-025E-E325-3E9204A9EA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3665" y="511277"/>
            <a:ext cx="8190270" cy="5928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61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BBBC-E8CC-2B8D-F2EE-4EBC61BE252F}"/>
              </a:ext>
            </a:extLst>
          </p:cNvPr>
          <p:cNvSpPr>
            <a:spLocks noGrp="1"/>
          </p:cNvSpPr>
          <p:nvPr>
            <p:ph type="title"/>
          </p:nvPr>
        </p:nvSpPr>
        <p:spPr/>
        <p:txBody>
          <a:bodyPr>
            <a:normAutofit/>
          </a:bodyPr>
          <a:lstStyle/>
          <a:p>
            <a:r>
              <a:rPr lang="en-IN" sz="2800" b="1" i="0" dirty="0">
                <a:solidFill>
                  <a:srgbClr val="2B2A29"/>
                </a:solidFill>
                <a:effectLst/>
                <a:latin typeface="montserrat" panose="00000500000000000000" pitchFamily="2" charset="0"/>
              </a:rPr>
              <a:t>Simulation of </a:t>
            </a:r>
            <a:r>
              <a:rPr lang="en-IN" sz="2800" b="1" i="0" dirty="0" err="1">
                <a:solidFill>
                  <a:srgbClr val="2B2A29"/>
                </a:solidFill>
                <a:effectLst/>
                <a:latin typeface="montserrat" panose="00000500000000000000" pitchFamily="2" charset="0"/>
              </a:rPr>
              <a:t>abaaba</a:t>
            </a:r>
            <a:endParaRPr lang="en-IN" sz="2800" dirty="0"/>
          </a:p>
        </p:txBody>
      </p:sp>
      <p:sp>
        <p:nvSpPr>
          <p:cNvPr id="3" name="Content Placeholder 2">
            <a:extLst>
              <a:ext uri="{FF2B5EF4-FFF2-40B4-BE49-F238E27FC236}">
                <a16:creationId xmlns:a16="http://schemas.microsoft.com/office/drawing/2014/main" id="{FC3DB4FB-5776-A145-93C6-53677F17F464}"/>
              </a:ext>
            </a:extLst>
          </p:cNvPr>
          <p:cNvSpPr>
            <a:spLocks noGrp="1"/>
          </p:cNvSpPr>
          <p:nvPr>
            <p:ph idx="1"/>
          </p:nvPr>
        </p:nvSpPr>
        <p:spPr/>
        <p:txBody>
          <a:bodyPr/>
          <a:lstStyle/>
          <a:p>
            <a:pPr algn="l">
              <a:buFont typeface="+mj-lt"/>
              <a:buAutoNum type="arabicPeriod"/>
            </a:pP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q1, </a:t>
            </a:r>
            <a:r>
              <a:rPr lang="en-IN" b="0" i="0" dirty="0" err="1">
                <a:solidFill>
                  <a:srgbClr val="2B2A29"/>
                </a:solidFill>
                <a:effectLst/>
                <a:latin typeface="montserrat" panose="00000500000000000000" pitchFamily="2" charset="0"/>
              </a:rPr>
              <a:t>abaaba</a:t>
            </a:r>
            <a:r>
              <a:rPr lang="en-IN" b="0" i="0" dirty="0">
                <a:solidFill>
                  <a:srgbClr val="2B2A29"/>
                </a:solidFill>
                <a:effectLst/>
                <a:latin typeface="montserrat" panose="00000500000000000000" pitchFamily="2" charset="0"/>
              </a:rPr>
              <a:t>, Z)            Apply rule </a:t>
            </a:r>
            <a:r>
              <a:rPr lang="en-IN" b="0" i="0" dirty="0">
                <a:solidFill>
                  <a:srgbClr val="C00000"/>
                </a:solidFill>
                <a:effectLst/>
                <a:latin typeface="montserrat" panose="00000500000000000000" pitchFamily="2" charset="0"/>
              </a:rPr>
              <a:t>1</a:t>
            </a:r>
            <a:r>
              <a:rPr lang="en-IN" b="0" i="0" dirty="0">
                <a:solidFill>
                  <a:srgbClr val="2B2A29"/>
                </a:solidFill>
                <a:effectLst/>
                <a:latin typeface="montserrat" panose="00000500000000000000" pitchFamily="2" charset="0"/>
              </a:rPr>
              <a:t>  </a:t>
            </a:r>
          </a:p>
          <a:p>
            <a:pPr algn="l">
              <a:buFont typeface="+mj-lt"/>
              <a:buAutoNum type="arabicPeriod"/>
            </a:pPr>
            <a:r>
              <a:rPr lang="en-IN" b="0" i="0" dirty="0">
                <a:solidFill>
                  <a:srgbClr val="2B2A29"/>
                </a:solidFill>
                <a:effectLst/>
                <a:latin typeface="montserrat" panose="00000500000000000000" pitchFamily="2" charset="0"/>
              </a:rPr>
              <a:t>⊢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q1, </a:t>
            </a:r>
            <a:r>
              <a:rPr lang="en-IN" b="0" i="0" dirty="0" err="1">
                <a:solidFill>
                  <a:srgbClr val="2B2A29"/>
                </a:solidFill>
                <a:effectLst/>
                <a:latin typeface="montserrat" panose="00000500000000000000" pitchFamily="2" charset="0"/>
              </a:rPr>
              <a:t>baaba</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aZ</a:t>
            </a:r>
            <a:r>
              <a:rPr lang="en-IN" b="0" i="0" dirty="0">
                <a:solidFill>
                  <a:srgbClr val="2B2A29"/>
                </a:solidFill>
                <a:effectLst/>
                <a:latin typeface="montserrat" panose="00000500000000000000" pitchFamily="2" charset="0"/>
              </a:rPr>
              <a:t>)          Apply rule </a:t>
            </a:r>
            <a:r>
              <a:rPr lang="en-IN" b="0" i="0" dirty="0">
                <a:solidFill>
                  <a:srgbClr val="C00000"/>
                </a:solidFill>
                <a:effectLst/>
                <a:latin typeface="montserrat" panose="00000500000000000000" pitchFamily="2" charset="0"/>
              </a:rPr>
              <a:t>5</a:t>
            </a:r>
            <a:r>
              <a:rPr lang="en-IN" b="0" i="0" dirty="0">
                <a:solidFill>
                  <a:srgbClr val="2B2A29"/>
                </a:solidFill>
                <a:effectLst/>
                <a:latin typeface="montserrat" panose="00000500000000000000" pitchFamily="2" charset="0"/>
              </a:rPr>
              <a:t>  </a:t>
            </a:r>
          </a:p>
          <a:p>
            <a:pPr algn="l">
              <a:buFont typeface="+mj-lt"/>
              <a:buAutoNum type="arabicPeriod"/>
            </a:pPr>
            <a:r>
              <a:rPr lang="en-IN" b="0" i="0" dirty="0">
                <a:solidFill>
                  <a:srgbClr val="2B2A29"/>
                </a:solidFill>
                <a:effectLst/>
                <a:latin typeface="montserrat" panose="00000500000000000000" pitchFamily="2" charset="0"/>
              </a:rPr>
              <a:t>⊢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q1, </a:t>
            </a:r>
            <a:r>
              <a:rPr lang="en-IN" b="0" i="0" dirty="0" err="1">
                <a:solidFill>
                  <a:srgbClr val="2B2A29"/>
                </a:solidFill>
                <a:effectLst/>
                <a:latin typeface="montserrat" panose="00000500000000000000" pitchFamily="2" charset="0"/>
              </a:rPr>
              <a:t>aaba</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baZ</a:t>
            </a:r>
            <a:r>
              <a:rPr lang="en-IN" b="0" i="0" dirty="0">
                <a:solidFill>
                  <a:srgbClr val="2B2A29"/>
                </a:solidFill>
                <a:effectLst/>
                <a:latin typeface="montserrat" panose="00000500000000000000" pitchFamily="2" charset="0"/>
              </a:rPr>
              <a:t>)          Apply rule </a:t>
            </a:r>
            <a:r>
              <a:rPr lang="en-IN" b="0" i="0" dirty="0">
                <a:solidFill>
                  <a:srgbClr val="C00000"/>
                </a:solidFill>
                <a:effectLst/>
                <a:latin typeface="montserrat" panose="00000500000000000000" pitchFamily="2" charset="0"/>
              </a:rPr>
              <a:t>4</a:t>
            </a:r>
            <a:r>
              <a:rPr lang="en-IN" b="0" i="0" dirty="0">
                <a:solidFill>
                  <a:srgbClr val="2B2A29"/>
                </a:solidFill>
                <a:effectLst/>
                <a:latin typeface="montserrat" panose="00000500000000000000" pitchFamily="2" charset="0"/>
              </a:rPr>
              <a:t>  </a:t>
            </a:r>
          </a:p>
          <a:p>
            <a:pPr algn="l">
              <a:buFont typeface="+mj-lt"/>
              <a:buAutoNum type="arabicPeriod"/>
            </a:pPr>
            <a:r>
              <a:rPr lang="en-IN" b="0" i="0" dirty="0">
                <a:solidFill>
                  <a:srgbClr val="2B2A29"/>
                </a:solidFill>
                <a:effectLst/>
                <a:latin typeface="montserrat" panose="00000500000000000000" pitchFamily="2" charset="0"/>
              </a:rPr>
              <a:t>⊢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q1, aba, </a:t>
            </a:r>
            <a:r>
              <a:rPr lang="en-IN" b="0" i="0" dirty="0" err="1">
                <a:solidFill>
                  <a:srgbClr val="2B2A29"/>
                </a:solidFill>
                <a:effectLst/>
                <a:latin typeface="montserrat" panose="00000500000000000000" pitchFamily="2" charset="0"/>
              </a:rPr>
              <a:t>abaZ</a:t>
            </a:r>
            <a:r>
              <a:rPr lang="en-IN" b="0" i="0" dirty="0">
                <a:solidFill>
                  <a:srgbClr val="2B2A29"/>
                </a:solidFill>
                <a:effectLst/>
                <a:latin typeface="montserrat" panose="00000500000000000000" pitchFamily="2" charset="0"/>
              </a:rPr>
              <a:t>)          Apply rule </a:t>
            </a:r>
            <a:r>
              <a:rPr lang="en-IN" b="0" i="0" dirty="0">
                <a:solidFill>
                  <a:srgbClr val="C00000"/>
                </a:solidFill>
                <a:effectLst/>
                <a:latin typeface="montserrat" panose="00000500000000000000" pitchFamily="2" charset="0"/>
              </a:rPr>
              <a:t>7</a:t>
            </a:r>
            <a:r>
              <a:rPr lang="en-IN" b="0" i="0" dirty="0">
                <a:solidFill>
                  <a:srgbClr val="2B2A29"/>
                </a:solidFill>
                <a:effectLst/>
                <a:latin typeface="montserrat" panose="00000500000000000000" pitchFamily="2" charset="0"/>
              </a:rPr>
              <a:t>  </a:t>
            </a:r>
          </a:p>
          <a:p>
            <a:pPr algn="l">
              <a:buFont typeface="+mj-lt"/>
              <a:buAutoNum type="arabicPeriod"/>
            </a:pPr>
            <a:r>
              <a:rPr lang="en-IN" b="0" i="0" dirty="0">
                <a:solidFill>
                  <a:srgbClr val="2B2A29"/>
                </a:solidFill>
                <a:effectLst/>
                <a:latin typeface="montserrat" panose="00000500000000000000" pitchFamily="2" charset="0"/>
              </a:rPr>
              <a:t>⊢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q2, </a:t>
            </a:r>
            <a:r>
              <a:rPr lang="en-IN" b="0" i="0" dirty="0" err="1">
                <a:solidFill>
                  <a:srgbClr val="2B2A29"/>
                </a:solidFill>
                <a:effectLst/>
                <a:latin typeface="montserrat" panose="00000500000000000000" pitchFamily="2" charset="0"/>
              </a:rPr>
              <a:t>ba</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baZ</a:t>
            </a:r>
            <a:r>
              <a:rPr lang="en-IN" b="0" i="0" dirty="0">
                <a:solidFill>
                  <a:srgbClr val="2B2A29"/>
                </a:solidFill>
                <a:effectLst/>
                <a:latin typeface="montserrat" panose="00000500000000000000" pitchFamily="2" charset="0"/>
              </a:rPr>
              <a:t>)            Apply rule </a:t>
            </a:r>
            <a:r>
              <a:rPr lang="en-IN" b="0" i="0" dirty="0">
                <a:solidFill>
                  <a:srgbClr val="C00000"/>
                </a:solidFill>
                <a:effectLst/>
                <a:latin typeface="montserrat" panose="00000500000000000000" pitchFamily="2" charset="0"/>
              </a:rPr>
              <a:t>8</a:t>
            </a:r>
            <a:r>
              <a:rPr lang="en-IN" b="0" i="0" dirty="0">
                <a:solidFill>
                  <a:srgbClr val="2B2A29"/>
                </a:solidFill>
                <a:effectLst/>
                <a:latin typeface="montserrat" panose="00000500000000000000" pitchFamily="2" charset="0"/>
              </a:rPr>
              <a:t>  </a:t>
            </a:r>
          </a:p>
          <a:p>
            <a:pPr algn="l">
              <a:buFont typeface="+mj-lt"/>
              <a:buAutoNum type="arabicPeriod"/>
            </a:pPr>
            <a:r>
              <a:rPr lang="en-IN" b="0" i="0" dirty="0">
                <a:solidFill>
                  <a:srgbClr val="2B2A29"/>
                </a:solidFill>
                <a:effectLst/>
                <a:latin typeface="montserrat" panose="00000500000000000000" pitchFamily="2" charset="0"/>
              </a:rPr>
              <a:t>⊢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q2, a, </a:t>
            </a:r>
            <a:r>
              <a:rPr lang="en-IN" b="0" i="0" dirty="0" err="1">
                <a:solidFill>
                  <a:srgbClr val="2B2A29"/>
                </a:solidFill>
                <a:effectLst/>
                <a:latin typeface="montserrat" panose="00000500000000000000" pitchFamily="2" charset="0"/>
              </a:rPr>
              <a:t>aZ</a:t>
            </a:r>
            <a:r>
              <a:rPr lang="en-IN" b="0" i="0" dirty="0">
                <a:solidFill>
                  <a:srgbClr val="2B2A29"/>
                </a:solidFill>
                <a:effectLst/>
                <a:latin typeface="montserrat" panose="00000500000000000000" pitchFamily="2" charset="0"/>
              </a:rPr>
              <a:t>)              Apply rule </a:t>
            </a:r>
            <a:r>
              <a:rPr lang="en-IN" b="0" i="0" dirty="0">
                <a:solidFill>
                  <a:srgbClr val="C00000"/>
                </a:solidFill>
                <a:effectLst/>
                <a:latin typeface="montserrat" panose="00000500000000000000" pitchFamily="2" charset="0"/>
              </a:rPr>
              <a:t>7</a:t>
            </a:r>
            <a:r>
              <a:rPr lang="en-IN" b="0" i="0" dirty="0">
                <a:solidFill>
                  <a:srgbClr val="2B2A29"/>
                </a:solidFill>
                <a:effectLst/>
                <a:latin typeface="montserrat" panose="00000500000000000000" pitchFamily="2" charset="0"/>
              </a:rPr>
              <a:t>  </a:t>
            </a:r>
          </a:p>
          <a:p>
            <a:pPr algn="l">
              <a:buFont typeface="+mj-lt"/>
              <a:buAutoNum type="arabicPeriod"/>
            </a:pPr>
            <a:r>
              <a:rPr lang="en-IN" b="0" i="0" dirty="0">
                <a:solidFill>
                  <a:srgbClr val="2B2A29"/>
                </a:solidFill>
                <a:effectLst/>
                <a:latin typeface="montserrat" panose="00000500000000000000" pitchFamily="2" charset="0"/>
              </a:rPr>
              <a:t>⊢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q2, </a:t>
            </a:r>
            <a:r>
              <a:rPr lang="el-GR" b="0" i="0" dirty="0">
                <a:solidFill>
                  <a:srgbClr val="2B2A29"/>
                </a:solidFill>
                <a:effectLst/>
                <a:latin typeface="montserrat" panose="00000500000000000000" pitchFamily="2" charset="0"/>
              </a:rPr>
              <a:t>ε, </a:t>
            </a:r>
            <a:r>
              <a:rPr lang="en-IN" b="0" i="0" dirty="0">
                <a:solidFill>
                  <a:srgbClr val="2B2A29"/>
                </a:solidFill>
                <a:effectLst/>
                <a:latin typeface="montserrat" panose="00000500000000000000" pitchFamily="2" charset="0"/>
              </a:rPr>
              <a:t>Z)               Apply rule </a:t>
            </a:r>
            <a:r>
              <a:rPr lang="en-IN" b="0" i="0" dirty="0">
                <a:solidFill>
                  <a:srgbClr val="C00000"/>
                </a:solidFill>
                <a:effectLst/>
                <a:latin typeface="montserrat" panose="00000500000000000000" pitchFamily="2" charset="0"/>
              </a:rPr>
              <a:t>11</a:t>
            </a:r>
            <a:r>
              <a:rPr lang="en-IN" b="0" i="0" dirty="0">
                <a:solidFill>
                  <a:srgbClr val="2B2A29"/>
                </a:solidFill>
                <a:effectLst/>
                <a:latin typeface="montserrat" panose="00000500000000000000" pitchFamily="2" charset="0"/>
              </a:rPr>
              <a:t>  </a:t>
            </a:r>
          </a:p>
          <a:p>
            <a:pPr algn="l">
              <a:buFont typeface="+mj-lt"/>
              <a:buAutoNum type="arabicPeriod"/>
            </a:pPr>
            <a:r>
              <a:rPr lang="en-IN" b="0" i="0" dirty="0">
                <a:solidFill>
                  <a:srgbClr val="2B2A29"/>
                </a:solidFill>
                <a:effectLst/>
                <a:latin typeface="montserrat" panose="00000500000000000000" pitchFamily="2" charset="0"/>
              </a:rPr>
              <a:t>⊢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q2, </a:t>
            </a:r>
            <a:r>
              <a:rPr lang="el-GR" b="0" i="0" dirty="0">
                <a:solidFill>
                  <a:srgbClr val="2B2A29"/>
                </a:solidFill>
                <a:effectLst/>
                <a:latin typeface="montserrat" panose="00000500000000000000" pitchFamily="2" charset="0"/>
              </a:rPr>
              <a:t>ε)                  </a:t>
            </a:r>
            <a:r>
              <a:rPr lang="en-IN" b="0" i="0" dirty="0">
                <a:solidFill>
                  <a:srgbClr val="2B2A29"/>
                </a:solidFill>
                <a:effectLst/>
                <a:latin typeface="montserrat" panose="00000500000000000000" pitchFamily="2" charset="0"/>
              </a:rPr>
              <a:t>Accept  </a:t>
            </a:r>
          </a:p>
          <a:p>
            <a:endParaRPr lang="en-IN" dirty="0"/>
          </a:p>
        </p:txBody>
      </p:sp>
    </p:spTree>
    <p:extLst>
      <p:ext uri="{BB962C8B-B14F-4D97-AF65-F5344CB8AC3E}">
        <p14:creationId xmlns:p14="http://schemas.microsoft.com/office/powerpoint/2010/main" val="322079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ED95-58DC-A74C-58F0-E63349B3AF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4DE3DF-D5FE-CBD3-D055-FDE55242389B}"/>
              </a:ext>
            </a:extLst>
          </p:cNvPr>
          <p:cNvSpPr>
            <a:spLocks noGrp="1"/>
          </p:cNvSpPr>
          <p:nvPr>
            <p:ph idx="1"/>
          </p:nvPr>
        </p:nvSpPr>
        <p:spPr/>
        <p:txBody>
          <a:bodyPr/>
          <a:lstStyle/>
          <a:p>
            <a:r>
              <a:rPr lang="en-IN" dirty="0"/>
              <a:t>https://www.javatpoint.com/automata-cfg-to-pda-conversion</a:t>
            </a:r>
          </a:p>
        </p:txBody>
      </p:sp>
    </p:spTree>
    <p:extLst>
      <p:ext uri="{BB962C8B-B14F-4D97-AF65-F5344CB8AC3E}">
        <p14:creationId xmlns:p14="http://schemas.microsoft.com/office/powerpoint/2010/main" val="2154023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8438-E66F-710E-D253-096AFEE4A0E6}"/>
              </a:ext>
            </a:extLst>
          </p:cNvPr>
          <p:cNvSpPr>
            <a:spLocks noGrp="1"/>
          </p:cNvSpPr>
          <p:nvPr>
            <p:ph type="title"/>
          </p:nvPr>
        </p:nvSpPr>
        <p:spPr>
          <a:xfrm>
            <a:off x="838200" y="173621"/>
            <a:ext cx="10515600" cy="729204"/>
          </a:xfrm>
        </p:spPr>
        <p:txBody>
          <a:bodyPr/>
          <a:lstStyle/>
          <a:p>
            <a:r>
              <a:rPr lang="en-US" b="1" dirty="0"/>
              <a:t>PDA to CFG</a:t>
            </a:r>
            <a:endParaRPr lang="en-IN" dirty="0"/>
          </a:p>
        </p:txBody>
      </p:sp>
      <p:sp>
        <p:nvSpPr>
          <p:cNvPr id="3" name="Content Placeholder 2">
            <a:extLst>
              <a:ext uri="{FF2B5EF4-FFF2-40B4-BE49-F238E27FC236}">
                <a16:creationId xmlns:a16="http://schemas.microsoft.com/office/drawing/2014/main" id="{48C1F2F9-883D-9734-341D-70009AA99040}"/>
              </a:ext>
            </a:extLst>
          </p:cNvPr>
          <p:cNvSpPr>
            <a:spLocks noGrp="1"/>
          </p:cNvSpPr>
          <p:nvPr>
            <p:ph idx="1"/>
          </p:nvPr>
        </p:nvSpPr>
        <p:spPr>
          <a:xfrm>
            <a:off x="838200" y="810228"/>
            <a:ext cx="10515600" cy="5366735"/>
          </a:xfrm>
        </p:spPr>
        <p:txBody>
          <a:bodyPr/>
          <a:lstStyle/>
          <a:p>
            <a:pPr marL="342900" lvl="0" indent="-342900">
              <a:lnSpc>
                <a:spcPct val="107000"/>
              </a:lnSpc>
              <a:spcAft>
                <a:spcPts val="800"/>
              </a:spcAft>
              <a:buFont typeface="Arial" panose="020B0604020202020204" pitchFamily="34" charset="0"/>
              <a:buChar char="•"/>
              <a:tabLst>
                <a:tab pos="457200" algn="l"/>
              </a:tabLst>
            </a:pPr>
            <a:r>
              <a:rPr lang="el-GR" b="0" i="0" dirty="0">
                <a:solidFill>
                  <a:srgbClr val="001D35"/>
                </a:solidFill>
                <a:effectLst/>
                <a:latin typeface="Google Sans"/>
              </a:rPr>
              <a:t> </a:t>
            </a: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δ</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0 </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 Z</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(q</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0 </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aZ</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δ</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0 </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 a) = (q</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0 </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δ</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0 </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 , a) = (q</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δ</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 a) = (q</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δ</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 a) = (q</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baseline="-25000" dirty="0">
                <a:effectLst/>
                <a:latin typeface="Calibri" panose="020F0502020204030204" pitchFamily="34" charset="0"/>
                <a:ea typeface="Calibri" panose="020F0502020204030204" pitchFamily="34" charset="0"/>
                <a:cs typeface="Calibri" panose="020F0502020204030204" pitchFamily="34" charset="0"/>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l-GR" sz="1800" kern="100" dirty="0">
                <a:effectLst/>
                <a:latin typeface="Calibri" panose="020F0502020204030204" pitchFamily="34" charset="0"/>
                <a:ea typeface="Calibri" panose="020F0502020204030204" pitchFamily="34" charset="0"/>
                <a:cs typeface="Times New Roman" panose="02020603050405020304" pitchFamily="18" charset="0"/>
              </a:rPr>
              <a:t>δ</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Z</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(q</a:t>
            </a:r>
            <a:r>
              <a:rPr lang="en-US" sz="1800" kern="1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0" i="0" dirty="0">
              <a:solidFill>
                <a:srgbClr val="001D35"/>
              </a:solidFill>
              <a:effectLst/>
              <a:latin typeface="Google Sans"/>
            </a:endParaRPr>
          </a:p>
          <a:p>
            <a:endParaRPr lang="en-US" b="0" i="0" dirty="0">
              <a:solidFill>
                <a:srgbClr val="001D35"/>
              </a:solidFill>
              <a:effectLst/>
              <a:latin typeface="Google Sans"/>
            </a:endParaRPr>
          </a:p>
          <a:p>
            <a:endParaRPr lang="en-US" b="0" i="0" dirty="0">
              <a:solidFill>
                <a:srgbClr val="001D35"/>
              </a:solidFill>
              <a:effectLst/>
              <a:latin typeface="Google Sans"/>
            </a:endParaRPr>
          </a:p>
          <a:p>
            <a:endParaRPr lang="en-IN" dirty="0"/>
          </a:p>
        </p:txBody>
      </p:sp>
    </p:spTree>
    <p:extLst>
      <p:ext uri="{BB962C8B-B14F-4D97-AF65-F5344CB8AC3E}">
        <p14:creationId xmlns:p14="http://schemas.microsoft.com/office/powerpoint/2010/main" val="3908330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9C86-0DFF-8D04-193F-64032E555517}"/>
              </a:ext>
            </a:extLst>
          </p:cNvPr>
          <p:cNvSpPr>
            <a:spLocks noGrp="1"/>
          </p:cNvSpPr>
          <p:nvPr>
            <p:ph type="title"/>
          </p:nvPr>
        </p:nvSpPr>
        <p:spPr>
          <a:xfrm>
            <a:off x="838200" y="1"/>
            <a:ext cx="10515600" cy="426026"/>
          </a:xfrm>
        </p:spPr>
        <p:txBody>
          <a:bodyPr>
            <a:normAutofit fontScale="90000"/>
          </a:bodyPr>
          <a:lstStyle/>
          <a:p>
            <a:r>
              <a:rPr lang="en-US" b="1" dirty="0"/>
              <a:t>PDA to CFG</a:t>
            </a:r>
            <a:endParaRPr lang="en-IN" b="1" dirty="0"/>
          </a:p>
        </p:txBody>
      </p:sp>
      <p:pic>
        <p:nvPicPr>
          <p:cNvPr id="5" name="Content Placeholder 4">
            <a:extLst>
              <a:ext uri="{FF2B5EF4-FFF2-40B4-BE49-F238E27FC236}">
                <a16:creationId xmlns:a16="http://schemas.microsoft.com/office/drawing/2014/main" id="{7973401E-7FB3-7766-6123-A8537DA2F3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910" y="426028"/>
            <a:ext cx="6931042" cy="6223866"/>
          </a:xfrm>
        </p:spPr>
      </p:pic>
    </p:spTree>
    <p:extLst>
      <p:ext uri="{BB962C8B-B14F-4D97-AF65-F5344CB8AC3E}">
        <p14:creationId xmlns:p14="http://schemas.microsoft.com/office/powerpoint/2010/main" val="3028230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F548F0-67A2-DFD5-18AA-54CC831BD4C0}"/>
              </a:ext>
            </a:extLst>
          </p:cNvPr>
          <p:cNvSpPr>
            <a:spLocks noGrp="1"/>
          </p:cNvSpPr>
          <p:nvPr>
            <p:ph type="title"/>
          </p:nvPr>
        </p:nvSpPr>
        <p:spPr/>
        <p:txBody>
          <a:bodyPr/>
          <a:lstStyle/>
          <a:p>
            <a:r>
              <a:rPr lang="en-IN" b="0" i="0" dirty="0">
                <a:solidFill>
                  <a:srgbClr val="1D1D27"/>
                </a:solidFill>
                <a:effectLst/>
                <a:latin typeface="montserrat" panose="00000500000000000000" pitchFamily="2" charset="0"/>
              </a:rPr>
              <a:t>Pushdown Automata(PDA)</a:t>
            </a:r>
            <a:br>
              <a:rPr lang="en-IN" b="0" i="0" dirty="0">
                <a:solidFill>
                  <a:srgbClr val="1D1D27"/>
                </a:solidFill>
                <a:effectLst/>
                <a:latin typeface="montserrat" panose="00000500000000000000" pitchFamily="2" charset="0"/>
              </a:rPr>
            </a:br>
            <a:endParaRPr lang="en-IN" dirty="0"/>
          </a:p>
        </p:txBody>
      </p:sp>
      <p:pic>
        <p:nvPicPr>
          <p:cNvPr id="1026" name="Picture 2" descr="Pushdown Automata">
            <a:extLst>
              <a:ext uri="{FF2B5EF4-FFF2-40B4-BE49-F238E27FC236}">
                <a16:creationId xmlns:a16="http://schemas.microsoft.com/office/drawing/2014/main" id="{8BF74EEF-BE55-0F3F-1E5D-145A982ED8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148" y="1883569"/>
            <a:ext cx="8534400" cy="4409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9117BC-9826-45B6-710B-477FB9F33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870" y="185195"/>
            <a:ext cx="9378259" cy="6447099"/>
          </a:xfrm>
        </p:spPr>
      </p:pic>
    </p:spTree>
    <p:extLst>
      <p:ext uri="{BB962C8B-B14F-4D97-AF65-F5344CB8AC3E}">
        <p14:creationId xmlns:p14="http://schemas.microsoft.com/office/powerpoint/2010/main" val="258263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00F6-B44D-975C-DC1A-9B28F8BD7DD4}"/>
              </a:ext>
            </a:extLst>
          </p:cNvPr>
          <p:cNvSpPr>
            <a:spLocks noGrp="1"/>
          </p:cNvSpPr>
          <p:nvPr>
            <p:ph type="title"/>
          </p:nvPr>
        </p:nvSpPr>
        <p:spPr/>
        <p:txBody>
          <a:bodyPr>
            <a:normAutofit fontScale="90000"/>
          </a:bodyPr>
          <a:lstStyle/>
          <a:p>
            <a:r>
              <a:rPr lang="en-US" b="1" i="0" dirty="0">
                <a:solidFill>
                  <a:srgbClr val="273239"/>
                </a:solidFill>
                <a:effectLst/>
                <a:latin typeface="Source Sans 3"/>
              </a:rPr>
              <a:t>Closure Properties of Context Free Languages</a:t>
            </a:r>
            <a:br>
              <a:rPr lang="en-US"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79BF3D5B-62BB-7D38-192E-A4792F6BA954}"/>
              </a:ext>
            </a:extLst>
          </p:cNvPr>
          <p:cNvSpPr>
            <a:spLocks noGrp="1"/>
          </p:cNvSpPr>
          <p:nvPr>
            <p:ph idx="1"/>
          </p:nvPr>
        </p:nvSpPr>
        <p:spPr/>
        <p:txBody>
          <a:bodyPr>
            <a:normAutofit/>
          </a:bodyPr>
          <a:lstStyle/>
          <a:p>
            <a:pPr marL="0" indent="0" algn="l" fontAlgn="base">
              <a:buNone/>
            </a:pPr>
            <a:r>
              <a:rPr lang="en-US" b="1" i="0" dirty="0">
                <a:solidFill>
                  <a:srgbClr val="273239"/>
                </a:solidFill>
                <a:effectLst/>
                <a:latin typeface="Times New Roman" panose="02020603050405020304" pitchFamily="18" charset="0"/>
                <a:cs typeface="Times New Roman" panose="02020603050405020304" pitchFamily="18" charset="0"/>
              </a:rPr>
              <a:t>1) Union :</a:t>
            </a:r>
            <a:r>
              <a:rPr lang="en-US" b="0" i="0" dirty="0">
                <a:solidFill>
                  <a:srgbClr val="273239"/>
                </a:solidFill>
                <a:effectLst/>
                <a:latin typeface="Times New Roman" panose="02020603050405020304" pitchFamily="18" charset="0"/>
                <a:cs typeface="Times New Roman" panose="02020603050405020304" pitchFamily="18" charset="0"/>
              </a:rPr>
              <a:t> If L1 and L2 are two context free languages, their union L1 ? L2 will also be context free. For example, </a:t>
            </a:r>
            <a:br>
              <a:rPr lang="en-US" b="0" i="0" dirty="0">
                <a:solidFill>
                  <a:srgbClr val="273239"/>
                </a:solidFill>
                <a:effectLst/>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L1 = { </a:t>
            </a:r>
            <a:r>
              <a:rPr lang="en-US" b="0" i="0" dirty="0" err="1">
                <a:solidFill>
                  <a:srgbClr val="273239"/>
                </a:solidFill>
                <a:effectLst/>
                <a:latin typeface="Times New Roman" panose="02020603050405020304" pitchFamily="18" charset="0"/>
                <a:cs typeface="Times New Roman" panose="02020603050405020304" pitchFamily="18" charset="0"/>
              </a:rPr>
              <a:t>a</a:t>
            </a:r>
            <a:r>
              <a:rPr lang="en-US" b="0" i="0" baseline="30000" dirty="0" err="1">
                <a:solidFill>
                  <a:srgbClr val="273239"/>
                </a:solidFill>
                <a:effectLst/>
                <a:latin typeface="Times New Roman" panose="02020603050405020304" pitchFamily="18" charset="0"/>
                <a:cs typeface="Times New Roman" panose="02020603050405020304" pitchFamily="18" charset="0"/>
              </a:rPr>
              <a:t>n</a:t>
            </a:r>
            <a:r>
              <a:rPr lang="en-US" b="0" i="0" dirty="0" err="1">
                <a:solidFill>
                  <a:srgbClr val="273239"/>
                </a:solidFill>
                <a:effectLst/>
                <a:latin typeface="Times New Roman" panose="02020603050405020304" pitchFamily="18" charset="0"/>
                <a:cs typeface="Times New Roman" panose="02020603050405020304" pitchFamily="18" charset="0"/>
              </a:rPr>
              <a:t>b</a:t>
            </a:r>
            <a:r>
              <a:rPr lang="en-US" b="0" i="0" baseline="30000" dirty="0" err="1">
                <a:solidFill>
                  <a:srgbClr val="273239"/>
                </a:solidFill>
                <a:effectLst/>
                <a:latin typeface="Times New Roman" panose="02020603050405020304" pitchFamily="18" charset="0"/>
                <a:cs typeface="Times New Roman" panose="02020603050405020304" pitchFamily="18" charset="0"/>
              </a:rPr>
              <a:t>n</a:t>
            </a:r>
            <a:r>
              <a:rPr lang="en-US" b="0" i="0" dirty="0" err="1">
                <a:solidFill>
                  <a:srgbClr val="273239"/>
                </a:solidFill>
                <a:effectLst/>
                <a:latin typeface="Times New Roman" panose="02020603050405020304" pitchFamily="18" charset="0"/>
                <a:cs typeface="Times New Roman" panose="02020603050405020304" pitchFamily="18" charset="0"/>
              </a:rPr>
              <a:t>c</a:t>
            </a:r>
            <a:r>
              <a:rPr lang="en-US" b="0" i="0" baseline="30000" dirty="0" err="1">
                <a:solidFill>
                  <a:srgbClr val="273239"/>
                </a:solidFill>
                <a:effectLst/>
                <a:latin typeface="Times New Roman" panose="02020603050405020304" pitchFamily="18" charset="0"/>
                <a:cs typeface="Times New Roman" panose="02020603050405020304" pitchFamily="18" charset="0"/>
              </a:rPr>
              <a:t>m</a:t>
            </a:r>
            <a:r>
              <a:rPr lang="en-US" b="0" i="0" dirty="0">
                <a:solidFill>
                  <a:srgbClr val="273239"/>
                </a:solidFill>
                <a:effectLst/>
                <a:latin typeface="Times New Roman" panose="02020603050405020304" pitchFamily="18" charset="0"/>
                <a:cs typeface="Times New Roman" panose="02020603050405020304" pitchFamily="18" charset="0"/>
              </a:rPr>
              <a:t> | m &gt;= 0 and n &gt;= 0 } and L2 = { </a:t>
            </a:r>
            <a:r>
              <a:rPr lang="en-US" b="0" i="0" dirty="0" err="1">
                <a:solidFill>
                  <a:srgbClr val="273239"/>
                </a:solidFill>
                <a:effectLst/>
                <a:latin typeface="Times New Roman" panose="02020603050405020304" pitchFamily="18" charset="0"/>
                <a:cs typeface="Times New Roman" panose="02020603050405020304" pitchFamily="18" charset="0"/>
              </a:rPr>
              <a:t>a</a:t>
            </a:r>
            <a:r>
              <a:rPr lang="en-US" b="0" i="0" baseline="30000" dirty="0" err="1">
                <a:solidFill>
                  <a:srgbClr val="273239"/>
                </a:solidFill>
                <a:effectLst/>
                <a:latin typeface="Times New Roman" panose="02020603050405020304" pitchFamily="18" charset="0"/>
                <a:cs typeface="Times New Roman" panose="02020603050405020304" pitchFamily="18" charset="0"/>
              </a:rPr>
              <a:t>n</a:t>
            </a:r>
            <a:r>
              <a:rPr lang="en-US" b="0" i="0" dirty="0" err="1">
                <a:solidFill>
                  <a:srgbClr val="273239"/>
                </a:solidFill>
                <a:effectLst/>
                <a:latin typeface="Times New Roman" panose="02020603050405020304" pitchFamily="18" charset="0"/>
                <a:cs typeface="Times New Roman" panose="02020603050405020304" pitchFamily="18" charset="0"/>
              </a:rPr>
              <a:t>b</a:t>
            </a:r>
            <a:r>
              <a:rPr lang="en-US" b="0" i="0" baseline="30000" dirty="0" err="1">
                <a:solidFill>
                  <a:srgbClr val="273239"/>
                </a:solidFill>
                <a:effectLst/>
                <a:latin typeface="Times New Roman" panose="02020603050405020304" pitchFamily="18" charset="0"/>
                <a:cs typeface="Times New Roman" panose="02020603050405020304" pitchFamily="18" charset="0"/>
              </a:rPr>
              <a:t>m</a:t>
            </a:r>
            <a:r>
              <a:rPr lang="en-US" b="0" i="0" dirty="0" err="1">
                <a:solidFill>
                  <a:srgbClr val="273239"/>
                </a:solidFill>
                <a:effectLst/>
                <a:latin typeface="Times New Roman" panose="02020603050405020304" pitchFamily="18" charset="0"/>
                <a:cs typeface="Times New Roman" panose="02020603050405020304" pitchFamily="18" charset="0"/>
              </a:rPr>
              <a:t>c</a:t>
            </a:r>
            <a:r>
              <a:rPr lang="en-US" b="0" i="0" baseline="30000" dirty="0" err="1">
                <a:solidFill>
                  <a:srgbClr val="273239"/>
                </a:solidFill>
                <a:effectLst/>
                <a:latin typeface="Times New Roman" panose="02020603050405020304" pitchFamily="18" charset="0"/>
                <a:cs typeface="Times New Roman" panose="02020603050405020304" pitchFamily="18" charset="0"/>
              </a:rPr>
              <a:t>m</a:t>
            </a:r>
            <a:r>
              <a:rPr lang="en-US" b="0" i="0" dirty="0">
                <a:solidFill>
                  <a:srgbClr val="273239"/>
                </a:solidFill>
                <a:effectLst/>
                <a:latin typeface="Times New Roman" panose="02020603050405020304" pitchFamily="18" charset="0"/>
                <a:cs typeface="Times New Roman" panose="02020603050405020304" pitchFamily="18" charset="0"/>
              </a:rPr>
              <a:t> | n &gt;= 0 and m &gt;= 0 } </a:t>
            </a:r>
            <a:br>
              <a:rPr lang="en-US" b="0" i="0" dirty="0">
                <a:solidFill>
                  <a:srgbClr val="273239"/>
                </a:solidFill>
                <a:effectLst/>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L3 = L1 ? L2 = { </a:t>
            </a:r>
            <a:r>
              <a:rPr lang="en-US" b="0" i="0" dirty="0" err="1">
                <a:solidFill>
                  <a:srgbClr val="273239"/>
                </a:solidFill>
                <a:effectLst/>
                <a:latin typeface="Times New Roman" panose="02020603050405020304" pitchFamily="18" charset="0"/>
                <a:cs typeface="Times New Roman" panose="02020603050405020304" pitchFamily="18" charset="0"/>
              </a:rPr>
              <a:t>a</a:t>
            </a:r>
            <a:r>
              <a:rPr lang="en-US" b="0" i="0" baseline="30000" dirty="0" err="1">
                <a:solidFill>
                  <a:srgbClr val="273239"/>
                </a:solidFill>
                <a:effectLst/>
                <a:latin typeface="Times New Roman" panose="02020603050405020304" pitchFamily="18" charset="0"/>
                <a:cs typeface="Times New Roman" panose="02020603050405020304" pitchFamily="18" charset="0"/>
              </a:rPr>
              <a:t>n</a:t>
            </a:r>
            <a:r>
              <a:rPr lang="en-US" b="0" i="0" dirty="0" err="1">
                <a:solidFill>
                  <a:srgbClr val="273239"/>
                </a:solidFill>
                <a:effectLst/>
                <a:latin typeface="Times New Roman" panose="02020603050405020304" pitchFamily="18" charset="0"/>
                <a:cs typeface="Times New Roman" panose="02020603050405020304" pitchFamily="18" charset="0"/>
              </a:rPr>
              <a:t>b</a:t>
            </a:r>
            <a:r>
              <a:rPr lang="en-US" b="0" i="0" baseline="30000" dirty="0" err="1">
                <a:solidFill>
                  <a:srgbClr val="273239"/>
                </a:solidFill>
                <a:effectLst/>
                <a:latin typeface="Times New Roman" panose="02020603050405020304" pitchFamily="18" charset="0"/>
                <a:cs typeface="Times New Roman" panose="02020603050405020304" pitchFamily="18" charset="0"/>
              </a:rPr>
              <a:t>n</a:t>
            </a:r>
            <a:r>
              <a:rPr lang="en-US" b="0" i="0" dirty="0" err="1">
                <a:solidFill>
                  <a:srgbClr val="273239"/>
                </a:solidFill>
                <a:effectLst/>
                <a:latin typeface="Times New Roman" panose="02020603050405020304" pitchFamily="18" charset="0"/>
                <a:cs typeface="Times New Roman" panose="02020603050405020304" pitchFamily="18" charset="0"/>
              </a:rPr>
              <a:t>c</a:t>
            </a:r>
            <a:r>
              <a:rPr lang="en-US" b="0" i="0" baseline="30000" dirty="0" err="1">
                <a:solidFill>
                  <a:srgbClr val="273239"/>
                </a:solidFill>
                <a:effectLst/>
                <a:latin typeface="Times New Roman" panose="02020603050405020304" pitchFamily="18" charset="0"/>
                <a:cs typeface="Times New Roman" panose="02020603050405020304" pitchFamily="18" charset="0"/>
              </a:rPr>
              <a:t>m</a:t>
            </a:r>
            <a:r>
              <a:rPr lang="en-US" b="0" i="0" dirty="0">
                <a:solidFill>
                  <a:srgbClr val="273239"/>
                </a:solidFill>
                <a:effectLst/>
                <a:latin typeface="Times New Roman" panose="02020603050405020304" pitchFamily="18" charset="0"/>
                <a:cs typeface="Times New Roman" panose="02020603050405020304" pitchFamily="18" charset="0"/>
              </a:rPr>
              <a:t> ? </a:t>
            </a:r>
            <a:r>
              <a:rPr lang="en-US" b="0" i="0" dirty="0" err="1">
                <a:solidFill>
                  <a:srgbClr val="273239"/>
                </a:solidFill>
                <a:effectLst/>
                <a:latin typeface="Times New Roman" panose="02020603050405020304" pitchFamily="18" charset="0"/>
                <a:cs typeface="Times New Roman" panose="02020603050405020304" pitchFamily="18" charset="0"/>
              </a:rPr>
              <a:t>a</a:t>
            </a:r>
            <a:r>
              <a:rPr lang="en-US" b="0" i="0" baseline="30000" dirty="0" err="1">
                <a:solidFill>
                  <a:srgbClr val="273239"/>
                </a:solidFill>
                <a:effectLst/>
                <a:latin typeface="Times New Roman" panose="02020603050405020304" pitchFamily="18" charset="0"/>
                <a:cs typeface="Times New Roman" panose="02020603050405020304" pitchFamily="18" charset="0"/>
              </a:rPr>
              <a:t>n</a:t>
            </a:r>
            <a:r>
              <a:rPr lang="en-US" b="0" i="0" dirty="0" err="1">
                <a:solidFill>
                  <a:srgbClr val="273239"/>
                </a:solidFill>
                <a:effectLst/>
                <a:latin typeface="Times New Roman" panose="02020603050405020304" pitchFamily="18" charset="0"/>
                <a:cs typeface="Times New Roman" panose="02020603050405020304" pitchFamily="18" charset="0"/>
              </a:rPr>
              <a:t>b</a:t>
            </a:r>
            <a:r>
              <a:rPr lang="en-US" b="0" i="0" baseline="30000" dirty="0" err="1">
                <a:solidFill>
                  <a:srgbClr val="273239"/>
                </a:solidFill>
                <a:effectLst/>
                <a:latin typeface="Times New Roman" panose="02020603050405020304" pitchFamily="18" charset="0"/>
                <a:cs typeface="Times New Roman" panose="02020603050405020304" pitchFamily="18" charset="0"/>
              </a:rPr>
              <a:t>m</a:t>
            </a:r>
            <a:r>
              <a:rPr lang="en-US" b="0" i="0" dirty="0" err="1">
                <a:solidFill>
                  <a:srgbClr val="273239"/>
                </a:solidFill>
                <a:effectLst/>
                <a:latin typeface="Times New Roman" panose="02020603050405020304" pitchFamily="18" charset="0"/>
                <a:cs typeface="Times New Roman" panose="02020603050405020304" pitchFamily="18" charset="0"/>
              </a:rPr>
              <a:t>c</a:t>
            </a:r>
            <a:r>
              <a:rPr lang="en-US" b="0" i="0" baseline="30000" dirty="0" err="1">
                <a:solidFill>
                  <a:srgbClr val="273239"/>
                </a:solidFill>
                <a:effectLst/>
                <a:latin typeface="Times New Roman" panose="02020603050405020304" pitchFamily="18" charset="0"/>
                <a:cs typeface="Times New Roman" panose="02020603050405020304" pitchFamily="18" charset="0"/>
              </a:rPr>
              <a:t>m</a:t>
            </a:r>
            <a:r>
              <a:rPr lang="en-US" b="0" i="0" dirty="0">
                <a:solidFill>
                  <a:srgbClr val="273239"/>
                </a:solidFill>
                <a:effectLst/>
                <a:latin typeface="Times New Roman" panose="02020603050405020304" pitchFamily="18" charset="0"/>
                <a:cs typeface="Times New Roman" panose="02020603050405020304" pitchFamily="18" charset="0"/>
              </a:rPr>
              <a:t> | n &gt;= 0, m &gt;= 0 } is also context free. </a:t>
            </a:r>
            <a:br>
              <a:rPr lang="en-US" b="0" i="0" dirty="0">
                <a:solidFill>
                  <a:srgbClr val="273239"/>
                </a:solidFill>
                <a:effectLst/>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L1 says number of a’s should be equal to number of b’s and L2 says number of b’s should be equal to number of c’s. Their union says either of two conditions to be true. So it is also context free language. </a:t>
            </a:r>
          </a:p>
          <a:p>
            <a:pPr algn="l" fontAlgn="base"/>
            <a:r>
              <a:rPr lang="en-US" b="1" i="0" dirty="0">
                <a:solidFill>
                  <a:srgbClr val="273239"/>
                </a:solidFill>
                <a:effectLst/>
                <a:latin typeface="Times New Roman" panose="02020603050405020304" pitchFamily="18" charset="0"/>
                <a:cs typeface="Times New Roman" panose="02020603050405020304" pitchFamily="18" charset="0"/>
              </a:rPr>
              <a:t>Note:</a:t>
            </a:r>
            <a:r>
              <a:rPr lang="en-US" b="0" i="0" dirty="0">
                <a:solidFill>
                  <a:srgbClr val="273239"/>
                </a:solidFill>
                <a:effectLst/>
                <a:latin typeface="Times New Roman" panose="02020603050405020304" pitchFamily="18" charset="0"/>
                <a:cs typeface="Times New Roman" panose="02020603050405020304" pitchFamily="18" charset="0"/>
              </a:rPr>
              <a:t> So CFL are closed under Union.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374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FA598-ACB8-AC66-7439-6359202DC812}"/>
              </a:ext>
            </a:extLst>
          </p:cNvPr>
          <p:cNvSpPr>
            <a:spLocks noGrp="1"/>
          </p:cNvSpPr>
          <p:nvPr>
            <p:ph idx="1"/>
          </p:nvPr>
        </p:nvSpPr>
        <p:spPr>
          <a:xfrm>
            <a:off x="838200" y="301337"/>
            <a:ext cx="10515600" cy="5896408"/>
          </a:xfrm>
        </p:spPr>
        <p:txBody>
          <a:bodyPr>
            <a:normAutofit fontScale="85000" lnSpcReduction="20000"/>
          </a:bodyPr>
          <a:lstStyle/>
          <a:p>
            <a:pPr marL="0" indent="0" algn="l" fontAlgn="base">
              <a:buNone/>
            </a:pPr>
            <a:r>
              <a:rPr lang="en-US" b="1" i="0" dirty="0">
                <a:solidFill>
                  <a:srgbClr val="273239"/>
                </a:solidFill>
                <a:effectLst/>
                <a:latin typeface="Times New Roman" panose="02020603050405020304" pitchFamily="18" charset="0"/>
                <a:cs typeface="Times New Roman" panose="02020603050405020304" pitchFamily="18" charset="0"/>
              </a:rPr>
              <a:t>2) Concatenation :</a:t>
            </a:r>
            <a:r>
              <a:rPr lang="en-US" b="0" i="0" dirty="0">
                <a:solidFill>
                  <a:srgbClr val="273239"/>
                </a:solidFill>
                <a:effectLst/>
                <a:latin typeface="Times New Roman" panose="02020603050405020304" pitchFamily="18" charset="0"/>
                <a:cs typeface="Times New Roman" panose="02020603050405020304" pitchFamily="18" charset="0"/>
              </a:rPr>
              <a:t> If L1 and If L2 are two context free languages, their concatenation L1.L2 will also be context free. For example, </a:t>
            </a:r>
            <a:br>
              <a:rPr lang="en-US" b="0" i="0" dirty="0">
                <a:solidFill>
                  <a:srgbClr val="273239"/>
                </a:solidFill>
                <a:effectLst/>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L1 = { </a:t>
            </a:r>
            <a:r>
              <a:rPr lang="en-US" b="0" i="0" dirty="0" err="1">
                <a:solidFill>
                  <a:srgbClr val="273239"/>
                </a:solidFill>
                <a:effectLst/>
                <a:latin typeface="Times New Roman" panose="02020603050405020304" pitchFamily="18" charset="0"/>
                <a:cs typeface="Times New Roman" panose="02020603050405020304" pitchFamily="18" charset="0"/>
              </a:rPr>
              <a:t>a</a:t>
            </a:r>
            <a:r>
              <a:rPr lang="en-US" b="0" i="0" baseline="30000" dirty="0" err="1">
                <a:solidFill>
                  <a:srgbClr val="273239"/>
                </a:solidFill>
                <a:effectLst/>
                <a:latin typeface="Times New Roman" panose="02020603050405020304" pitchFamily="18" charset="0"/>
                <a:cs typeface="Times New Roman" panose="02020603050405020304" pitchFamily="18" charset="0"/>
              </a:rPr>
              <a:t>n</a:t>
            </a:r>
            <a:r>
              <a:rPr lang="en-US" b="0" i="0" dirty="0" err="1">
                <a:solidFill>
                  <a:srgbClr val="273239"/>
                </a:solidFill>
                <a:effectLst/>
                <a:latin typeface="Times New Roman" panose="02020603050405020304" pitchFamily="18" charset="0"/>
                <a:cs typeface="Times New Roman" panose="02020603050405020304" pitchFamily="18" charset="0"/>
              </a:rPr>
              <a:t>b</a:t>
            </a:r>
            <a:r>
              <a:rPr lang="en-US" b="0" i="0" baseline="30000" dirty="0" err="1">
                <a:solidFill>
                  <a:srgbClr val="273239"/>
                </a:solidFill>
                <a:effectLst/>
                <a:latin typeface="Times New Roman" panose="02020603050405020304" pitchFamily="18" charset="0"/>
                <a:cs typeface="Times New Roman" panose="02020603050405020304" pitchFamily="18" charset="0"/>
              </a:rPr>
              <a:t>n</a:t>
            </a:r>
            <a:r>
              <a:rPr lang="en-US" b="0" i="0" dirty="0">
                <a:solidFill>
                  <a:srgbClr val="273239"/>
                </a:solidFill>
                <a:effectLst/>
                <a:latin typeface="Times New Roman" panose="02020603050405020304" pitchFamily="18" charset="0"/>
                <a:cs typeface="Times New Roman" panose="02020603050405020304" pitchFamily="18" charset="0"/>
              </a:rPr>
              <a:t> | n &gt;= 0 } and L2 = { </a:t>
            </a:r>
            <a:r>
              <a:rPr lang="en-US" b="0" i="0" dirty="0" err="1">
                <a:solidFill>
                  <a:srgbClr val="273239"/>
                </a:solidFill>
                <a:effectLst/>
                <a:latin typeface="Times New Roman" panose="02020603050405020304" pitchFamily="18" charset="0"/>
                <a:cs typeface="Times New Roman" panose="02020603050405020304" pitchFamily="18" charset="0"/>
              </a:rPr>
              <a:t>c</a:t>
            </a:r>
            <a:r>
              <a:rPr lang="en-US" b="0" i="0" baseline="30000" dirty="0" err="1">
                <a:solidFill>
                  <a:srgbClr val="273239"/>
                </a:solidFill>
                <a:effectLst/>
                <a:latin typeface="Times New Roman" panose="02020603050405020304" pitchFamily="18" charset="0"/>
                <a:cs typeface="Times New Roman" panose="02020603050405020304" pitchFamily="18" charset="0"/>
              </a:rPr>
              <a:t>m</a:t>
            </a:r>
            <a:r>
              <a:rPr lang="en-US" b="0" i="0" dirty="0" err="1">
                <a:solidFill>
                  <a:srgbClr val="273239"/>
                </a:solidFill>
                <a:effectLst/>
                <a:latin typeface="Times New Roman" panose="02020603050405020304" pitchFamily="18" charset="0"/>
                <a:cs typeface="Times New Roman" panose="02020603050405020304" pitchFamily="18" charset="0"/>
              </a:rPr>
              <a:t>d</a:t>
            </a:r>
            <a:r>
              <a:rPr lang="en-US" b="0" i="0" baseline="30000" dirty="0" err="1">
                <a:solidFill>
                  <a:srgbClr val="273239"/>
                </a:solidFill>
                <a:effectLst/>
                <a:latin typeface="Times New Roman" panose="02020603050405020304" pitchFamily="18" charset="0"/>
                <a:cs typeface="Times New Roman" panose="02020603050405020304" pitchFamily="18" charset="0"/>
              </a:rPr>
              <a:t>m</a:t>
            </a:r>
            <a:r>
              <a:rPr lang="en-US" b="0" i="0" dirty="0">
                <a:solidFill>
                  <a:srgbClr val="273239"/>
                </a:solidFill>
                <a:effectLst/>
                <a:latin typeface="Times New Roman" panose="02020603050405020304" pitchFamily="18" charset="0"/>
                <a:cs typeface="Times New Roman" panose="02020603050405020304" pitchFamily="18" charset="0"/>
              </a:rPr>
              <a:t> | m &gt;= 0 }  </a:t>
            </a:r>
            <a:br>
              <a:rPr lang="en-US" b="0" i="0" dirty="0">
                <a:solidFill>
                  <a:srgbClr val="273239"/>
                </a:solidFill>
                <a:effectLst/>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L3 = L1.L2 = { </a:t>
            </a:r>
            <a:r>
              <a:rPr lang="en-US" b="0" i="0" dirty="0" err="1">
                <a:solidFill>
                  <a:srgbClr val="273239"/>
                </a:solidFill>
                <a:effectLst/>
                <a:latin typeface="Times New Roman" panose="02020603050405020304" pitchFamily="18" charset="0"/>
                <a:cs typeface="Times New Roman" panose="02020603050405020304" pitchFamily="18" charset="0"/>
              </a:rPr>
              <a:t>a</a:t>
            </a:r>
            <a:r>
              <a:rPr lang="en-US" b="0" i="0" baseline="30000" dirty="0" err="1">
                <a:solidFill>
                  <a:srgbClr val="273239"/>
                </a:solidFill>
                <a:effectLst/>
                <a:latin typeface="Times New Roman" panose="02020603050405020304" pitchFamily="18" charset="0"/>
                <a:cs typeface="Times New Roman" panose="02020603050405020304" pitchFamily="18" charset="0"/>
              </a:rPr>
              <a:t>n</a:t>
            </a:r>
            <a:r>
              <a:rPr lang="en-US" b="0" i="0" dirty="0" err="1">
                <a:solidFill>
                  <a:srgbClr val="273239"/>
                </a:solidFill>
                <a:effectLst/>
                <a:latin typeface="Times New Roman" panose="02020603050405020304" pitchFamily="18" charset="0"/>
                <a:cs typeface="Times New Roman" panose="02020603050405020304" pitchFamily="18" charset="0"/>
              </a:rPr>
              <a:t>b</a:t>
            </a:r>
            <a:r>
              <a:rPr lang="en-US" b="0" i="0" baseline="30000" dirty="0" err="1">
                <a:solidFill>
                  <a:srgbClr val="273239"/>
                </a:solidFill>
                <a:effectLst/>
                <a:latin typeface="Times New Roman" panose="02020603050405020304" pitchFamily="18" charset="0"/>
                <a:cs typeface="Times New Roman" panose="02020603050405020304" pitchFamily="18" charset="0"/>
              </a:rPr>
              <a:t>n</a:t>
            </a:r>
            <a:r>
              <a:rPr lang="en-US" b="0" i="0" dirty="0" err="1">
                <a:solidFill>
                  <a:srgbClr val="273239"/>
                </a:solidFill>
                <a:effectLst/>
                <a:latin typeface="Times New Roman" panose="02020603050405020304" pitchFamily="18" charset="0"/>
                <a:cs typeface="Times New Roman" panose="02020603050405020304" pitchFamily="18" charset="0"/>
              </a:rPr>
              <a:t>c</a:t>
            </a:r>
            <a:r>
              <a:rPr lang="en-US" b="0" i="0" baseline="30000" dirty="0" err="1">
                <a:solidFill>
                  <a:srgbClr val="273239"/>
                </a:solidFill>
                <a:effectLst/>
                <a:latin typeface="Times New Roman" panose="02020603050405020304" pitchFamily="18" charset="0"/>
                <a:cs typeface="Times New Roman" panose="02020603050405020304" pitchFamily="18" charset="0"/>
              </a:rPr>
              <a:t>m</a:t>
            </a:r>
            <a:r>
              <a:rPr lang="en-US" b="0" i="0" dirty="0" err="1">
                <a:solidFill>
                  <a:srgbClr val="273239"/>
                </a:solidFill>
                <a:effectLst/>
                <a:latin typeface="Times New Roman" panose="02020603050405020304" pitchFamily="18" charset="0"/>
                <a:cs typeface="Times New Roman" panose="02020603050405020304" pitchFamily="18" charset="0"/>
              </a:rPr>
              <a:t>d</a:t>
            </a:r>
            <a:r>
              <a:rPr lang="en-US" b="0" i="0" baseline="30000" dirty="0" err="1">
                <a:solidFill>
                  <a:srgbClr val="273239"/>
                </a:solidFill>
                <a:effectLst/>
                <a:latin typeface="Times New Roman" panose="02020603050405020304" pitchFamily="18" charset="0"/>
                <a:cs typeface="Times New Roman" panose="02020603050405020304" pitchFamily="18" charset="0"/>
              </a:rPr>
              <a:t>m</a:t>
            </a:r>
            <a:r>
              <a:rPr lang="en-US" b="0" i="0" dirty="0">
                <a:solidFill>
                  <a:srgbClr val="273239"/>
                </a:solidFill>
                <a:effectLst/>
                <a:latin typeface="Times New Roman" panose="02020603050405020304" pitchFamily="18" charset="0"/>
                <a:cs typeface="Times New Roman" panose="02020603050405020304" pitchFamily="18" charset="0"/>
              </a:rPr>
              <a:t> | m &gt;= 0 and n &gt;= 0} is also context free. </a:t>
            </a:r>
          </a:p>
          <a:p>
            <a:pPr marL="0" indent="0" algn="l" fontAlgn="base">
              <a:buNone/>
            </a:pPr>
            <a:br>
              <a:rPr lang="en-US" b="0" i="0" dirty="0">
                <a:solidFill>
                  <a:srgbClr val="273239"/>
                </a:solidFill>
                <a:effectLst/>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L1 says number of a’s should be equal to number of b’s and L2 says number of c’s should be equal to number of d’s. Their concatenation says first number of a’s should be equal to number of b’s, then number of c’s should be equal to number of d’s. So, we can create a PDA which will first push for a’s, pop for b’s, push for c’s then pop for d’s. So it can be accepted by pushdown automata, hence context free. </a:t>
            </a:r>
          </a:p>
          <a:p>
            <a:pPr algn="l" fontAlgn="base"/>
            <a:r>
              <a:rPr lang="en-US" b="1" i="0" dirty="0">
                <a:solidFill>
                  <a:srgbClr val="273239"/>
                </a:solidFill>
                <a:effectLst/>
                <a:latin typeface="Times New Roman" panose="02020603050405020304" pitchFamily="18" charset="0"/>
                <a:cs typeface="Times New Roman" panose="02020603050405020304" pitchFamily="18" charset="0"/>
              </a:rPr>
              <a:t>Note:</a:t>
            </a:r>
            <a:r>
              <a:rPr lang="en-US" b="0" i="0" dirty="0">
                <a:solidFill>
                  <a:srgbClr val="273239"/>
                </a:solidFill>
                <a:effectLst/>
                <a:latin typeface="Times New Roman" panose="02020603050405020304" pitchFamily="18" charset="0"/>
                <a:cs typeface="Times New Roman" panose="02020603050405020304" pitchFamily="18" charset="0"/>
              </a:rPr>
              <a:t> So CFL are closed under Concatenation. </a:t>
            </a:r>
          </a:p>
          <a:p>
            <a:pPr marL="0" indent="0" algn="l" fontAlgn="base">
              <a:buNone/>
            </a:pPr>
            <a:endParaRPr lang="en-US"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endParaRPr lang="en-US"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b="1" i="0" dirty="0">
                <a:solidFill>
                  <a:srgbClr val="273239"/>
                </a:solidFill>
                <a:effectLst/>
                <a:latin typeface="Times New Roman" panose="02020603050405020304" pitchFamily="18" charset="0"/>
                <a:cs typeface="Times New Roman" panose="02020603050405020304" pitchFamily="18" charset="0"/>
              </a:rPr>
              <a:t>3) Kleene Closure :</a:t>
            </a:r>
            <a:r>
              <a:rPr lang="en-US" b="0" i="0" dirty="0">
                <a:solidFill>
                  <a:srgbClr val="273239"/>
                </a:solidFill>
                <a:effectLst/>
                <a:latin typeface="Times New Roman" panose="02020603050405020304" pitchFamily="18" charset="0"/>
                <a:cs typeface="Times New Roman" panose="02020603050405020304" pitchFamily="18" charset="0"/>
              </a:rPr>
              <a:t> If L1 is context free, its Kleene closure L1* will also be context free. For example, </a:t>
            </a:r>
            <a:br>
              <a:rPr lang="en-US" b="0" i="0" dirty="0">
                <a:solidFill>
                  <a:srgbClr val="273239"/>
                </a:solidFill>
                <a:effectLst/>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L1 = { </a:t>
            </a:r>
            <a:r>
              <a:rPr lang="en-US" b="0" i="0" dirty="0" err="1">
                <a:solidFill>
                  <a:srgbClr val="273239"/>
                </a:solidFill>
                <a:effectLst/>
                <a:latin typeface="Times New Roman" panose="02020603050405020304" pitchFamily="18" charset="0"/>
                <a:cs typeface="Times New Roman" panose="02020603050405020304" pitchFamily="18" charset="0"/>
              </a:rPr>
              <a:t>a</a:t>
            </a:r>
            <a:r>
              <a:rPr lang="en-US" b="0" i="0" baseline="30000" dirty="0" err="1">
                <a:solidFill>
                  <a:srgbClr val="273239"/>
                </a:solidFill>
                <a:effectLst/>
                <a:latin typeface="Times New Roman" panose="02020603050405020304" pitchFamily="18" charset="0"/>
                <a:cs typeface="Times New Roman" panose="02020603050405020304" pitchFamily="18" charset="0"/>
              </a:rPr>
              <a:t>n</a:t>
            </a:r>
            <a:r>
              <a:rPr lang="en-US" b="0" i="0" dirty="0" err="1">
                <a:solidFill>
                  <a:srgbClr val="273239"/>
                </a:solidFill>
                <a:effectLst/>
                <a:latin typeface="Times New Roman" panose="02020603050405020304" pitchFamily="18" charset="0"/>
                <a:cs typeface="Times New Roman" panose="02020603050405020304" pitchFamily="18" charset="0"/>
              </a:rPr>
              <a:t>b</a:t>
            </a:r>
            <a:r>
              <a:rPr lang="en-US" b="0" i="0" baseline="30000" dirty="0" err="1">
                <a:solidFill>
                  <a:srgbClr val="273239"/>
                </a:solidFill>
                <a:effectLst/>
                <a:latin typeface="Times New Roman" panose="02020603050405020304" pitchFamily="18" charset="0"/>
                <a:cs typeface="Times New Roman" panose="02020603050405020304" pitchFamily="18" charset="0"/>
              </a:rPr>
              <a:t>n</a:t>
            </a:r>
            <a:r>
              <a:rPr lang="en-US" b="0" i="0" dirty="0">
                <a:solidFill>
                  <a:srgbClr val="273239"/>
                </a:solidFill>
                <a:effectLst/>
                <a:latin typeface="Times New Roman" panose="02020603050405020304" pitchFamily="18" charset="0"/>
                <a:cs typeface="Times New Roman" panose="02020603050405020304" pitchFamily="18" charset="0"/>
              </a:rPr>
              <a:t> | n &gt;= 0 } </a:t>
            </a:r>
            <a:br>
              <a:rPr lang="en-US" b="0" i="0" dirty="0">
                <a:solidFill>
                  <a:srgbClr val="273239"/>
                </a:solidFill>
                <a:effectLst/>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L1* = { </a:t>
            </a:r>
            <a:r>
              <a:rPr lang="en-US" b="0" i="0" dirty="0" err="1">
                <a:solidFill>
                  <a:srgbClr val="273239"/>
                </a:solidFill>
                <a:effectLst/>
                <a:latin typeface="Times New Roman" panose="02020603050405020304" pitchFamily="18" charset="0"/>
                <a:cs typeface="Times New Roman" panose="02020603050405020304" pitchFamily="18" charset="0"/>
              </a:rPr>
              <a:t>a</a:t>
            </a:r>
            <a:r>
              <a:rPr lang="en-US" b="0" i="0" baseline="30000" dirty="0" err="1">
                <a:solidFill>
                  <a:srgbClr val="273239"/>
                </a:solidFill>
                <a:effectLst/>
                <a:latin typeface="Times New Roman" panose="02020603050405020304" pitchFamily="18" charset="0"/>
                <a:cs typeface="Times New Roman" panose="02020603050405020304" pitchFamily="18" charset="0"/>
              </a:rPr>
              <a:t>n</a:t>
            </a:r>
            <a:r>
              <a:rPr lang="en-US" b="0" i="0" dirty="0" err="1">
                <a:solidFill>
                  <a:srgbClr val="273239"/>
                </a:solidFill>
                <a:effectLst/>
                <a:latin typeface="Times New Roman" panose="02020603050405020304" pitchFamily="18" charset="0"/>
                <a:cs typeface="Times New Roman" panose="02020603050405020304" pitchFamily="18" charset="0"/>
              </a:rPr>
              <a:t>b</a:t>
            </a:r>
            <a:r>
              <a:rPr lang="en-US" b="0" i="0" baseline="30000" dirty="0" err="1">
                <a:solidFill>
                  <a:srgbClr val="273239"/>
                </a:solidFill>
                <a:effectLst/>
                <a:latin typeface="Times New Roman" panose="02020603050405020304" pitchFamily="18" charset="0"/>
                <a:cs typeface="Times New Roman" panose="02020603050405020304" pitchFamily="18" charset="0"/>
              </a:rPr>
              <a:t>n</a:t>
            </a:r>
            <a:r>
              <a:rPr lang="en-US" b="0" i="0" dirty="0">
                <a:solidFill>
                  <a:srgbClr val="273239"/>
                </a:solidFill>
                <a:effectLst/>
                <a:latin typeface="Times New Roman" panose="02020603050405020304" pitchFamily="18" charset="0"/>
                <a:cs typeface="Times New Roman" panose="02020603050405020304" pitchFamily="18" charset="0"/>
              </a:rPr>
              <a:t> | n &gt;= 0 }* is also context free. </a:t>
            </a:r>
          </a:p>
          <a:p>
            <a:pPr algn="l" fontAlgn="base"/>
            <a:r>
              <a:rPr lang="en-US" b="1" i="0" dirty="0">
                <a:solidFill>
                  <a:srgbClr val="273239"/>
                </a:solidFill>
                <a:effectLst/>
                <a:latin typeface="Times New Roman" panose="02020603050405020304" pitchFamily="18" charset="0"/>
                <a:cs typeface="Times New Roman" panose="02020603050405020304" pitchFamily="18" charset="0"/>
              </a:rPr>
              <a:t>Note :</a:t>
            </a:r>
            <a:r>
              <a:rPr lang="en-US" b="0" i="0" dirty="0">
                <a:solidFill>
                  <a:srgbClr val="273239"/>
                </a:solidFill>
                <a:effectLst/>
                <a:latin typeface="Times New Roman" panose="02020603050405020304" pitchFamily="18" charset="0"/>
                <a:cs typeface="Times New Roman" panose="02020603050405020304" pitchFamily="18" charset="0"/>
              </a:rPr>
              <a:t>So CFL are closed under </a:t>
            </a:r>
            <a:r>
              <a:rPr lang="en-US" b="0" i="0" dirty="0" err="1">
                <a:solidFill>
                  <a:srgbClr val="273239"/>
                </a:solidFill>
                <a:effectLst/>
                <a:latin typeface="Times New Roman" panose="02020603050405020304" pitchFamily="18" charset="0"/>
                <a:cs typeface="Times New Roman" panose="02020603050405020304" pitchFamily="18" charset="0"/>
              </a:rPr>
              <a:t>Kleen</a:t>
            </a:r>
            <a:r>
              <a:rPr lang="en-US" b="0" i="0" dirty="0">
                <a:solidFill>
                  <a:srgbClr val="273239"/>
                </a:solidFill>
                <a:effectLst/>
                <a:latin typeface="Times New Roman" panose="02020603050405020304" pitchFamily="18" charset="0"/>
                <a:cs typeface="Times New Roman" panose="02020603050405020304" pitchFamily="18" charset="0"/>
              </a:rPr>
              <a:t> Closure. </a:t>
            </a:r>
          </a:p>
          <a:p>
            <a:pPr algn="l" fontAlgn="base"/>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97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E9CCC2-FCEC-74AC-8332-654C63998666}"/>
              </a:ext>
            </a:extLst>
          </p:cNvPr>
          <p:cNvSpPr>
            <a:spLocks noGrp="1"/>
          </p:cNvSpPr>
          <p:nvPr>
            <p:ph idx="1"/>
          </p:nvPr>
        </p:nvSpPr>
        <p:spPr>
          <a:xfrm>
            <a:off x="838200" y="540327"/>
            <a:ext cx="10515600" cy="5636636"/>
          </a:xfrm>
        </p:spPr>
        <p:txBody>
          <a:bodyPr>
            <a:normAutofit/>
          </a:bodyPr>
          <a:lstStyle/>
          <a:p>
            <a:pPr marL="0" indent="0" algn="l" fontAlgn="base">
              <a:buNone/>
            </a:pPr>
            <a:r>
              <a:rPr lang="en-US" sz="2600" b="1" i="0" dirty="0">
                <a:solidFill>
                  <a:srgbClr val="273239"/>
                </a:solidFill>
                <a:effectLst/>
                <a:latin typeface="Times New Roman" panose="02020603050405020304" pitchFamily="18" charset="0"/>
                <a:cs typeface="Times New Roman" panose="02020603050405020304" pitchFamily="18" charset="0"/>
              </a:rPr>
              <a:t>4) Intersection and complementation :</a:t>
            </a:r>
            <a:r>
              <a:rPr lang="en-US" sz="2600" b="0" i="0" dirty="0">
                <a:solidFill>
                  <a:srgbClr val="273239"/>
                </a:solidFill>
                <a:effectLst/>
                <a:latin typeface="Times New Roman" panose="02020603050405020304" pitchFamily="18" charset="0"/>
                <a:cs typeface="Times New Roman" panose="02020603050405020304" pitchFamily="18" charset="0"/>
              </a:rPr>
              <a:t> If L1 and If L2 are two context free languages, their intersection L1 ? L2 need not be context free. For example, </a:t>
            </a:r>
            <a:br>
              <a:rPr lang="en-US" sz="2600" b="0" i="0" dirty="0">
                <a:solidFill>
                  <a:srgbClr val="273239"/>
                </a:solidFill>
                <a:effectLst/>
                <a:latin typeface="Times New Roman" panose="02020603050405020304" pitchFamily="18" charset="0"/>
                <a:cs typeface="Times New Roman" panose="02020603050405020304" pitchFamily="18" charset="0"/>
              </a:rPr>
            </a:br>
            <a:r>
              <a:rPr lang="en-US" sz="2600" b="0" i="0" dirty="0">
                <a:solidFill>
                  <a:srgbClr val="273239"/>
                </a:solidFill>
                <a:effectLst/>
                <a:latin typeface="Times New Roman" panose="02020603050405020304" pitchFamily="18" charset="0"/>
                <a:cs typeface="Times New Roman" panose="02020603050405020304" pitchFamily="18" charset="0"/>
              </a:rPr>
              <a:t>L1 = { </a:t>
            </a:r>
            <a:r>
              <a:rPr lang="en-US" sz="2600" b="0" i="0" dirty="0" err="1">
                <a:solidFill>
                  <a:srgbClr val="273239"/>
                </a:solidFill>
                <a:effectLst/>
                <a:latin typeface="Times New Roman" panose="02020603050405020304" pitchFamily="18" charset="0"/>
                <a:cs typeface="Times New Roman" panose="02020603050405020304" pitchFamily="18" charset="0"/>
              </a:rPr>
              <a:t>a</a:t>
            </a:r>
            <a:r>
              <a:rPr lang="en-US" sz="2600" b="0" i="0" baseline="30000" dirty="0" err="1">
                <a:solidFill>
                  <a:srgbClr val="273239"/>
                </a:solidFill>
                <a:effectLst/>
                <a:latin typeface="Times New Roman" panose="02020603050405020304" pitchFamily="18" charset="0"/>
                <a:cs typeface="Times New Roman" panose="02020603050405020304" pitchFamily="18" charset="0"/>
              </a:rPr>
              <a:t>n</a:t>
            </a:r>
            <a:r>
              <a:rPr lang="en-US" sz="2600" b="0" i="0" dirty="0" err="1">
                <a:solidFill>
                  <a:srgbClr val="273239"/>
                </a:solidFill>
                <a:effectLst/>
                <a:latin typeface="Times New Roman" panose="02020603050405020304" pitchFamily="18" charset="0"/>
                <a:cs typeface="Times New Roman" panose="02020603050405020304" pitchFamily="18" charset="0"/>
              </a:rPr>
              <a:t>b</a:t>
            </a:r>
            <a:r>
              <a:rPr lang="en-US" sz="2600" b="0" i="0" baseline="30000" dirty="0" err="1">
                <a:solidFill>
                  <a:srgbClr val="273239"/>
                </a:solidFill>
                <a:effectLst/>
                <a:latin typeface="Times New Roman" panose="02020603050405020304" pitchFamily="18" charset="0"/>
                <a:cs typeface="Times New Roman" panose="02020603050405020304" pitchFamily="18" charset="0"/>
              </a:rPr>
              <a:t>n</a:t>
            </a:r>
            <a:r>
              <a:rPr lang="en-US" sz="2600" b="0" i="0" dirty="0" err="1">
                <a:solidFill>
                  <a:srgbClr val="273239"/>
                </a:solidFill>
                <a:effectLst/>
                <a:latin typeface="Times New Roman" panose="02020603050405020304" pitchFamily="18" charset="0"/>
                <a:cs typeface="Times New Roman" panose="02020603050405020304" pitchFamily="18" charset="0"/>
              </a:rPr>
              <a:t>c</a:t>
            </a:r>
            <a:r>
              <a:rPr lang="en-US" sz="2600" b="0" i="0" baseline="30000" dirty="0" err="1">
                <a:solidFill>
                  <a:srgbClr val="273239"/>
                </a:solidFill>
                <a:effectLst/>
                <a:latin typeface="Times New Roman" panose="02020603050405020304" pitchFamily="18" charset="0"/>
                <a:cs typeface="Times New Roman" panose="02020603050405020304" pitchFamily="18" charset="0"/>
              </a:rPr>
              <a:t>m</a:t>
            </a:r>
            <a:r>
              <a:rPr lang="en-US" sz="2600" b="0" i="0" dirty="0">
                <a:solidFill>
                  <a:srgbClr val="273239"/>
                </a:solidFill>
                <a:effectLst/>
                <a:latin typeface="Times New Roman" panose="02020603050405020304" pitchFamily="18" charset="0"/>
                <a:cs typeface="Times New Roman" panose="02020603050405020304" pitchFamily="18" charset="0"/>
              </a:rPr>
              <a:t> | n &gt;= 0 and m &gt;= 0 } and L2 = (</a:t>
            </a:r>
            <a:r>
              <a:rPr lang="en-US" sz="2600" b="0" i="0" dirty="0" err="1">
                <a:solidFill>
                  <a:srgbClr val="273239"/>
                </a:solidFill>
                <a:effectLst/>
                <a:latin typeface="Times New Roman" panose="02020603050405020304" pitchFamily="18" charset="0"/>
                <a:cs typeface="Times New Roman" panose="02020603050405020304" pitchFamily="18" charset="0"/>
              </a:rPr>
              <a:t>a</a:t>
            </a:r>
            <a:r>
              <a:rPr lang="en-US" sz="2600" b="0" i="0" baseline="30000" dirty="0" err="1">
                <a:solidFill>
                  <a:srgbClr val="273239"/>
                </a:solidFill>
                <a:effectLst/>
                <a:latin typeface="Times New Roman" panose="02020603050405020304" pitchFamily="18" charset="0"/>
                <a:cs typeface="Times New Roman" panose="02020603050405020304" pitchFamily="18" charset="0"/>
              </a:rPr>
              <a:t>m</a:t>
            </a:r>
            <a:r>
              <a:rPr lang="en-US" sz="2600" b="0" i="0" dirty="0" err="1">
                <a:solidFill>
                  <a:srgbClr val="273239"/>
                </a:solidFill>
                <a:effectLst/>
                <a:latin typeface="Times New Roman" panose="02020603050405020304" pitchFamily="18" charset="0"/>
                <a:cs typeface="Times New Roman" panose="02020603050405020304" pitchFamily="18" charset="0"/>
              </a:rPr>
              <a:t>b</a:t>
            </a:r>
            <a:r>
              <a:rPr lang="en-US" sz="2600" b="0" i="0" baseline="30000" dirty="0" err="1">
                <a:solidFill>
                  <a:srgbClr val="273239"/>
                </a:solidFill>
                <a:effectLst/>
                <a:latin typeface="Times New Roman" panose="02020603050405020304" pitchFamily="18" charset="0"/>
                <a:cs typeface="Times New Roman" panose="02020603050405020304" pitchFamily="18" charset="0"/>
              </a:rPr>
              <a:t>n</a:t>
            </a:r>
            <a:r>
              <a:rPr lang="en-US" sz="2600" b="0" i="0" dirty="0" err="1">
                <a:solidFill>
                  <a:srgbClr val="273239"/>
                </a:solidFill>
                <a:effectLst/>
                <a:latin typeface="Times New Roman" panose="02020603050405020304" pitchFamily="18" charset="0"/>
                <a:cs typeface="Times New Roman" panose="02020603050405020304" pitchFamily="18" charset="0"/>
              </a:rPr>
              <a:t>c</a:t>
            </a:r>
            <a:r>
              <a:rPr lang="en-US" sz="2600" b="0" i="0" baseline="30000" dirty="0" err="1">
                <a:solidFill>
                  <a:srgbClr val="273239"/>
                </a:solidFill>
                <a:effectLst/>
                <a:latin typeface="Times New Roman" panose="02020603050405020304" pitchFamily="18" charset="0"/>
                <a:cs typeface="Times New Roman" panose="02020603050405020304" pitchFamily="18" charset="0"/>
              </a:rPr>
              <a:t>n</a:t>
            </a:r>
            <a:r>
              <a:rPr lang="en-US" sz="2600" b="0" i="0" dirty="0">
                <a:solidFill>
                  <a:srgbClr val="273239"/>
                </a:solidFill>
                <a:effectLst/>
                <a:latin typeface="Times New Roman" panose="02020603050405020304" pitchFamily="18" charset="0"/>
                <a:cs typeface="Times New Roman" panose="02020603050405020304" pitchFamily="18" charset="0"/>
              </a:rPr>
              <a:t> | n &gt;= 0 and m &gt;= 0 } </a:t>
            </a:r>
            <a:br>
              <a:rPr lang="en-US" sz="2600" b="0" i="0" dirty="0">
                <a:solidFill>
                  <a:srgbClr val="273239"/>
                </a:solidFill>
                <a:effectLst/>
                <a:latin typeface="Times New Roman" panose="02020603050405020304" pitchFamily="18" charset="0"/>
                <a:cs typeface="Times New Roman" panose="02020603050405020304" pitchFamily="18" charset="0"/>
              </a:rPr>
            </a:br>
            <a:r>
              <a:rPr lang="en-US" sz="2600" b="0" i="0" dirty="0">
                <a:solidFill>
                  <a:srgbClr val="273239"/>
                </a:solidFill>
                <a:effectLst/>
                <a:latin typeface="Times New Roman" panose="02020603050405020304" pitchFamily="18" charset="0"/>
                <a:cs typeface="Times New Roman" panose="02020603050405020304" pitchFamily="18" charset="0"/>
              </a:rPr>
              <a:t>L3 = L1 ? L2 = { </a:t>
            </a:r>
            <a:r>
              <a:rPr lang="en-US" sz="2600" b="0" i="0" dirty="0" err="1">
                <a:solidFill>
                  <a:srgbClr val="273239"/>
                </a:solidFill>
                <a:effectLst/>
                <a:latin typeface="Times New Roman" panose="02020603050405020304" pitchFamily="18" charset="0"/>
                <a:cs typeface="Times New Roman" panose="02020603050405020304" pitchFamily="18" charset="0"/>
              </a:rPr>
              <a:t>a</a:t>
            </a:r>
            <a:r>
              <a:rPr lang="en-US" sz="2600" b="0" i="0" baseline="30000" dirty="0" err="1">
                <a:solidFill>
                  <a:srgbClr val="273239"/>
                </a:solidFill>
                <a:effectLst/>
                <a:latin typeface="Times New Roman" panose="02020603050405020304" pitchFamily="18" charset="0"/>
                <a:cs typeface="Times New Roman" panose="02020603050405020304" pitchFamily="18" charset="0"/>
              </a:rPr>
              <a:t>n</a:t>
            </a:r>
            <a:r>
              <a:rPr lang="en-US" sz="2600" b="0" i="0" dirty="0" err="1">
                <a:solidFill>
                  <a:srgbClr val="273239"/>
                </a:solidFill>
                <a:effectLst/>
                <a:latin typeface="Times New Roman" panose="02020603050405020304" pitchFamily="18" charset="0"/>
                <a:cs typeface="Times New Roman" panose="02020603050405020304" pitchFamily="18" charset="0"/>
              </a:rPr>
              <a:t>b</a:t>
            </a:r>
            <a:r>
              <a:rPr lang="en-US" sz="2600" b="0" i="0" baseline="30000" dirty="0" err="1">
                <a:solidFill>
                  <a:srgbClr val="273239"/>
                </a:solidFill>
                <a:effectLst/>
                <a:latin typeface="Times New Roman" panose="02020603050405020304" pitchFamily="18" charset="0"/>
                <a:cs typeface="Times New Roman" panose="02020603050405020304" pitchFamily="18" charset="0"/>
              </a:rPr>
              <a:t>n</a:t>
            </a:r>
            <a:r>
              <a:rPr lang="en-US" sz="2600" b="0" i="0" dirty="0" err="1">
                <a:solidFill>
                  <a:srgbClr val="273239"/>
                </a:solidFill>
                <a:effectLst/>
                <a:latin typeface="Times New Roman" panose="02020603050405020304" pitchFamily="18" charset="0"/>
                <a:cs typeface="Times New Roman" panose="02020603050405020304" pitchFamily="18" charset="0"/>
              </a:rPr>
              <a:t>c</a:t>
            </a:r>
            <a:r>
              <a:rPr lang="en-US" sz="2600" b="0" i="0" baseline="30000" dirty="0" err="1">
                <a:solidFill>
                  <a:srgbClr val="273239"/>
                </a:solidFill>
                <a:effectLst/>
                <a:latin typeface="Times New Roman" panose="02020603050405020304" pitchFamily="18" charset="0"/>
                <a:cs typeface="Times New Roman" panose="02020603050405020304" pitchFamily="18" charset="0"/>
              </a:rPr>
              <a:t>n</a:t>
            </a:r>
            <a:r>
              <a:rPr lang="en-US" sz="2600" b="0" i="0" dirty="0">
                <a:solidFill>
                  <a:srgbClr val="273239"/>
                </a:solidFill>
                <a:effectLst/>
                <a:latin typeface="Times New Roman" panose="02020603050405020304" pitchFamily="18" charset="0"/>
                <a:cs typeface="Times New Roman" panose="02020603050405020304" pitchFamily="18" charset="0"/>
              </a:rPr>
              <a:t> | n &gt;= 0 } need not be context free. </a:t>
            </a:r>
          </a:p>
          <a:p>
            <a:pPr marL="0" indent="0" algn="l" fontAlgn="base">
              <a:buNone/>
            </a:pPr>
            <a:br>
              <a:rPr lang="en-US" sz="2600" b="0" i="0" dirty="0">
                <a:solidFill>
                  <a:srgbClr val="273239"/>
                </a:solidFill>
                <a:effectLst/>
                <a:latin typeface="Times New Roman" panose="02020603050405020304" pitchFamily="18" charset="0"/>
                <a:cs typeface="Times New Roman" panose="02020603050405020304" pitchFamily="18" charset="0"/>
              </a:rPr>
            </a:br>
            <a:r>
              <a:rPr lang="en-US" sz="2600" b="0" i="0" dirty="0">
                <a:solidFill>
                  <a:srgbClr val="273239"/>
                </a:solidFill>
                <a:effectLst/>
                <a:latin typeface="Times New Roman" panose="02020603050405020304" pitchFamily="18" charset="0"/>
                <a:cs typeface="Times New Roman" panose="02020603050405020304" pitchFamily="18" charset="0"/>
              </a:rPr>
              <a:t>L1 says number of a’s should be equal to number of b’s and L2 says number of b’s should be equal to number of c’s. Their intersection says both conditions need to be true, but push down automata can compare only two. So it cannot be accepted by pushdown automata, hence not context free. </a:t>
            </a:r>
            <a:br>
              <a:rPr lang="en-US" sz="2600" b="0" i="0" dirty="0">
                <a:solidFill>
                  <a:srgbClr val="273239"/>
                </a:solidFill>
                <a:effectLst/>
                <a:latin typeface="Times New Roman" panose="02020603050405020304" pitchFamily="18" charset="0"/>
                <a:cs typeface="Times New Roman" panose="02020603050405020304" pitchFamily="18" charset="0"/>
              </a:rPr>
            </a:br>
            <a:r>
              <a:rPr lang="en-US" sz="2600" b="0" i="0" dirty="0">
                <a:solidFill>
                  <a:srgbClr val="273239"/>
                </a:solidFill>
                <a:effectLst/>
                <a:latin typeface="Times New Roman" panose="02020603050405020304" pitchFamily="18" charset="0"/>
                <a:cs typeface="Times New Roman" panose="02020603050405020304" pitchFamily="18" charset="0"/>
              </a:rPr>
              <a:t>Similarly, complementation of context free language L1 which is ?* – L1, need not be context free. </a:t>
            </a:r>
          </a:p>
          <a:p>
            <a:pPr algn="l" fontAlgn="base"/>
            <a:r>
              <a:rPr lang="en-US" sz="2600" b="1" i="0" dirty="0">
                <a:solidFill>
                  <a:srgbClr val="273239"/>
                </a:solidFill>
                <a:effectLst/>
                <a:latin typeface="Times New Roman" panose="02020603050405020304" pitchFamily="18" charset="0"/>
                <a:cs typeface="Times New Roman" panose="02020603050405020304" pitchFamily="18" charset="0"/>
              </a:rPr>
              <a:t>Note :</a:t>
            </a:r>
            <a:r>
              <a:rPr lang="en-US" sz="2600" b="0" i="0" dirty="0">
                <a:solidFill>
                  <a:srgbClr val="273239"/>
                </a:solidFill>
                <a:effectLst/>
                <a:latin typeface="Times New Roman" panose="02020603050405020304" pitchFamily="18" charset="0"/>
                <a:cs typeface="Times New Roman" panose="02020603050405020304" pitchFamily="18" charset="0"/>
              </a:rPr>
              <a:t> So CFL are not closed under Intersection and Complementation. </a:t>
            </a:r>
          </a:p>
        </p:txBody>
      </p:sp>
    </p:spTree>
    <p:extLst>
      <p:ext uri="{BB962C8B-B14F-4D97-AF65-F5344CB8AC3E}">
        <p14:creationId xmlns:p14="http://schemas.microsoft.com/office/powerpoint/2010/main" val="1043567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372A-668C-0947-38CA-F22F52EDE2A4}"/>
              </a:ext>
            </a:extLst>
          </p:cNvPr>
          <p:cNvSpPr>
            <a:spLocks noGrp="1"/>
          </p:cNvSpPr>
          <p:nvPr>
            <p:ph type="title"/>
          </p:nvPr>
        </p:nvSpPr>
        <p:spPr/>
        <p:txBody>
          <a:bodyPr/>
          <a:lstStyle/>
          <a:p>
            <a:r>
              <a:rPr lang="en-US" b="1" i="0" dirty="0">
                <a:solidFill>
                  <a:srgbClr val="000000"/>
                </a:solidFill>
                <a:effectLst/>
                <a:latin typeface="var(--ff-lato)"/>
              </a:rPr>
              <a:t>Pumping lemma for context free language</a:t>
            </a:r>
            <a:br>
              <a:rPr lang="en-US" b="1"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26AC10A6-2B1D-5C2C-7356-B7779138D8B7}"/>
              </a:ext>
            </a:extLst>
          </p:cNvPr>
          <p:cNvSpPr>
            <a:spLocks noGrp="1"/>
          </p:cNvSpPr>
          <p:nvPr>
            <p:ph idx="1"/>
          </p:nvPr>
        </p:nvSpPr>
        <p:spPr>
          <a:xfrm>
            <a:off x="838200" y="1080655"/>
            <a:ext cx="10515600" cy="5096308"/>
          </a:xfrm>
        </p:spPr>
        <p:txBody>
          <a:bodyPr>
            <a:normAutofit/>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Pumping lemma for context free language (CFL) is used to prove that a language is not a Context free language</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Assume L is context free language</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Then there is a pumping length n such that any string w </a:t>
            </a:r>
            <a:r>
              <a:rPr lang="en-US" b="0" i="0" dirty="0" err="1">
                <a:solidFill>
                  <a:srgbClr val="000000"/>
                </a:solidFill>
                <a:effectLst/>
                <a:latin typeface="Times New Roman" panose="02020603050405020304" pitchFamily="18" charset="0"/>
                <a:cs typeface="Times New Roman" panose="02020603050405020304" pitchFamily="18" charset="0"/>
              </a:rPr>
              <a:t>εL</a:t>
            </a:r>
            <a:r>
              <a:rPr lang="en-US" b="0" i="0" dirty="0">
                <a:solidFill>
                  <a:srgbClr val="000000"/>
                </a:solidFill>
                <a:effectLst/>
                <a:latin typeface="Times New Roman" panose="02020603050405020304" pitchFamily="18" charset="0"/>
                <a:cs typeface="Times New Roman" panose="02020603050405020304" pitchFamily="18" charset="0"/>
              </a:rPr>
              <a:t> of length&gt;=n can be written as follows −</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|w|&gt;=n</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We can break w into 5 strings, w=</a:t>
            </a:r>
            <a:r>
              <a:rPr lang="en-US" b="0" i="0" dirty="0" err="1">
                <a:solidFill>
                  <a:srgbClr val="000000"/>
                </a:solidFill>
                <a:effectLst/>
                <a:latin typeface="Times New Roman" panose="02020603050405020304" pitchFamily="18" charset="0"/>
                <a:cs typeface="Times New Roman" panose="02020603050405020304" pitchFamily="18" charset="0"/>
              </a:rPr>
              <a:t>uvxyz</a:t>
            </a:r>
            <a:r>
              <a:rPr lang="en-US" b="0" i="0" dirty="0">
                <a:solidFill>
                  <a:srgbClr val="000000"/>
                </a:solidFill>
                <a:effectLst/>
                <a:latin typeface="Times New Roman" panose="02020603050405020304" pitchFamily="18" charset="0"/>
                <a:cs typeface="Times New Roman" panose="02020603050405020304" pitchFamily="18" charset="0"/>
              </a:rPr>
              <a:t>, such as the ones given below</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t>
            </a:r>
            <a:r>
              <a:rPr lang="en-US" b="0" i="0" dirty="0" err="1">
                <a:solidFill>
                  <a:srgbClr val="000000"/>
                </a:solidFill>
                <a:effectLst/>
                <a:latin typeface="Times New Roman" panose="02020603050405020304" pitchFamily="18" charset="0"/>
                <a:cs typeface="Times New Roman" panose="02020603050405020304" pitchFamily="18" charset="0"/>
              </a:rPr>
              <a:t>vxy</a:t>
            </a:r>
            <a:r>
              <a:rPr lang="en-US" b="0" i="0" dirty="0">
                <a:solidFill>
                  <a:srgbClr val="000000"/>
                </a:solidFill>
                <a:effectLst/>
                <a:latin typeface="Times New Roman" panose="02020603050405020304" pitchFamily="18" charset="0"/>
                <a:cs typeface="Times New Roman" panose="02020603050405020304" pitchFamily="18" charset="0"/>
              </a:rPr>
              <a:t>| &gt;=n</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t>
            </a:r>
            <a:r>
              <a:rPr lang="en-US" b="0" i="0" dirty="0" err="1">
                <a:solidFill>
                  <a:srgbClr val="000000"/>
                </a:solidFill>
                <a:effectLst/>
                <a:latin typeface="Times New Roman" panose="02020603050405020304" pitchFamily="18" charset="0"/>
                <a:cs typeface="Times New Roman" panose="02020603050405020304" pitchFamily="18" charset="0"/>
              </a:rPr>
              <a:t>vy</a:t>
            </a:r>
            <a:r>
              <a:rPr lang="en-US" b="0" i="0" dirty="0">
                <a:solidFill>
                  <a:srgbClr val="000000"/>
                </a:solidFill>
                <a:effectLst/>
                <a:latin typeface="Times New Roman" panose="02020603050405020304" pitchFamily="18" charset="0"/>
                <a:cs typeface="Times New Roman" panose="02020603050405020304" pitchFamily="18" charset="0"/>
              </a:rPr>
              <a:t>| # ε</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For all k&gt;=0, the string </a:t>
            </a:r>
            <a:r>
              <a:rPr lang="en-US" b="0" i="0" dirty="0" err="1">
                <a:solidFill>
                  <a:srgbClr val="000000"/>
                </a:solidFill>
                <a:effectLst/>
                <a:latin typeface="Times New Roman" panose="02020603050405020304" pitchFamily="18" charset="0"/>
                <a:cs typeface="Times New Roman" panose="02020603050405020304" pitchFamily="18" charset="0"/>
              </a:rPr>
              <a:t>uv</a:t>
            </a:r>
            <a:r>
              <a:rPr lang="en-US" b="0" i="0" baseline="30000" dirty="0" err="1">
                <a:solidFill>
                  <a:srgbClr val="000000"/>
                </a:solidFill>
                <a:effectLst/>
                <a:latin typeface="Times New Roman" panose="02020603050405020304" pitchFamily="18" charset="0"/>
                <a:cs typeface="Times New Roman" panose="02020603050405020304" pitchFamily="18" charset="0"/>
              </a:rPr>
              <a:t>k</a:t>
            </a:r>
            <a:r>
              <a:rPr lang="en-US" b="0" i="0" dirty="0" err="1">
                <a:solidFill>
                  <a:srgbClr val="000000"/>
                </a:solidFill>
                <a:effectLst/>
                <a:latin typeface="Times New Roman" panose="02020603050405020304" pitchFamily="18" charset="0"/>
                <a:cs typeface="Times New Roman" panose="02020603050405020304" pitchFamily="18" charset="0"/>
              </a:rPr>
              <a:t>xy</a:t>
            </a:r>
            <a:r>
              <a:rPr lang="en-US" b="0" i="0" baseline="30000" dirty="0" err="1">
                <a:solidFill>
                  <a:srgbClr val="000000"/>
                </a:solidFill>
                <a:effectLst/>
                <a:latin typeface="Times New Roman" panose="02020603050405020304" pitchFamily="18" charset="0"/>
                <a:cs typeface="Times New Roman" panose="02020603050405020304" pitchFamily="18" charset="0"/>
              </a:rPr>
              <a:t>y</a:t>
            </a:r>
            <a:r>
              <a:rPr lang="en-US" b="0" i="0" dirty="0" err="1">
                <a:solidFill>
                  <a:srgbClr val="000000"/>
                </a:solidFill>
                <a:effectLst/>
                <a:latin typeface="Times New Roman" panose="02020603050405020304" pitchFamily="18" charset="0"/>
                <a:cs typeface="Times New Roman" panose="02020603050405020304" pitchFamily="18" charset="0"/>
              </a:rPr>
              <a:t>z∈L</a:t>
            </a: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946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9509E-1B61-E589-44B2-B39CC0E5A2A6}"/>
              </a:ext>
            </a:extLst>
          </p:cNvPr>
          <p:cNvSpPr>
            <a:spLocks noGrp="1"/>
          </p:cNvSpPr>
          <p:nvPr>
            <p:ph idx="1"/>
          </p:nvPr>
        </p:nvSpPr>
        <p:spPr>
          <a:xfrm>
            <a:off x="838200" y="540327"/>
            <a:ext cx="10515600" cy="5636636"/>
          </a:xfrm>
        </p:spPr>
        <p:txBody>
          <a:bodyPr>
            <a:normAutofit fontScale="92500" lnSpcReduction="10000"/>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The steps to prove that the language is not a context free by using pumping lemma are explained below −</a:t>
            </a: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Assume that L is context free.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pumping length is n.</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All strings longer than n can be pumped |w|&gt;=n.</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Now find a string 'w' in L such that |w|&gt;=n.</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Divide w into </a:t>
            </a:r>
            <a:r>
              <a:rPr lang="en-US" b="0" i="0" dirty="0" err="1">
                <a:solidFill>
                  <a:srgbClr val="000000"/>
                </a:solidFill>
                <a:effectLst/>
                <a:latin typeface="Times New Roman" panose="02020603050405020304" pitchFamily="18" charset="0"/>
                <a:cs typeface="Times New Roman" panose="02020603050405020304" pitchFamily="18" charset="0"/>
              </a:rPr>
              <a:t>uvxyz</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Show that </a:t>
            </a:r>
            <a:r>
              <a:rPr lang="en-US" b="0" i="0" dirty="0" err="1">
                <a:solidFill>
                  <a:srgbClr val="000000"/>
                </a:solidFill>
                <a:effectLst/>
                <a:latin typeface="Times New Roman" panose="02020603050405020304" pitchFamily="18" charset="0"/>
                <a:cs typeface="Times New Roman" panose="02020603050405020304" pitchFamily="18" charset="0"/>
              </a:rPr>
              <a:t>uv</a:t>
            </a:r>
            <a:r>
              <a:rPr lang="en-US" b="0" i="0" baseline="30000" dirty="0" err="1">
                <a:solidFill>
                  <a:srgbClr val="000000"/>
                </a:solidFill>
                <a:effectLst/>
                <a:latin typeface="Times New Roman" panose="02020603050405020304" pitchFamily="18" charset="0"/>
                <a:cs typeface="Times New Roman" panose="02020603050405020304" pitchFamily="18" charset="0"/>
              </a:rPr>
              <a:t>k</a:t>
            </a:r>
            <a:r>
              <a:rPr lang="en-US" b="0" i="0" dirty="0" err="1">
                <a:solidFill>
                  <a:srgbClr val="000000"/>
                </a:solidFill>
                <a:effectLst/>
                <a:latin typeface="Times New Roman" panose="02020603050405020304" pitchFamily="18" charset="0"/>
                <a:cs typeface="Times New Roman" panose="02020603050405020304" pitchFamily="18" charset="0"/>
              </a:rPr>
              <a:t>xy</a:t>
            </a:r>
            <a:r>
              <a:rPr lang="en-US" b="0" i="0" baseline="30000" dirty="0" err="1">
                <a:solidFill>
                  <a:srgbClr val="000000"/>
                </a:solidFill>
                <a:effectLst/>
                <a:latin typeface="Times New Roman" panose="02020603050405020304" pitchFamily="18" charset="0"/>
                <a:cs typeface="Times New Roman" panose="02020603050405020304" pitchFamily="18" charset="0"/>
              </a:rPr>
              <a:t>k</a:t>
            </a:r>
            <a:r>
              <a:rPr lang="en-US" b="0" i="0" dirty="0" err="1">
                <a:solidFill>
                  <a:srgbClr val="000000"/>
                </a:solidFill>
                <a:effectLst/>
                <a:latin typeface="Times New Roman" panose="02020603050405020304" pitchFamily="18" charset="0"/>
                <a:cs typeface="Times New Roman" panose="02020603050405020304" pitchFamily="18" charset="0"/>
              </a:rPr>
              <a:t>z</a:t>
            </a:r>
            <a:r>
              <a:rPr lang="en-US" b="0" i="0" dirty="0">
                <a:solidFill>
                  <a:srgbClr val="000000"/>
                </a:solidFill>
                <a:effectLst/>
                <a:latin typeface="Times New Roman" panose="02020603050405020304" pitchFamily="18" charset="0"/>
                <a:cs typeface="Times New Roman" panose="02020603050405020304" pitchFamily="18" charset="0"/>
              </a:rPr>
              <a:t> ∉L for some k</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Then, consider the ways that w can be divided into </a:t>
            </a:r>
            <a:r>
              <a:rPr lang="en-US" b="0" i="0" dirty="0" err="1">
                <a:solidFill>
                  <a:srgbClr val="000000"/>
                </a:solidFill>
                <a:effectLst/>
                <a:latin typeface="Times New Roman" panose="02020603050405020304" pitchFamily="18" charset="0"/>
                <a:cs typeface="Times New Roman" panose="02020603050405020304" pitchFamily="18" charset="0"/>
              </a:rPr>
              <a:t>uvxyz</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Show that none of these can satisfy all the 3 pumping conditions at same time.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 cannot be pumped.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899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A109-F6D3-7E89-8CD7-5294FAFA3987}"/>
              </a:ext>
            </a:extLst>
          </p:cNvPr>
          <p:cNvSpPr>
            <a:spLocks noGrp="1"/>
          </p:cNvSpPr>
          <p:nvPr>
            <p:ph type="title"/>
          </p:nvPr>
        </p:nvSpPr>
        <p:spPr>
          <a:xfrm>
            <a:off x="599209" y="987136"/>
            <a:ext cx="10515600" cy="356682"/>
          </a:xfrm>
        </p:spPr>
        <p:txBody>
          <a:bodyPr>
            <a:noAutofit/>
          </a:bodyPr>
          <a:lstStyle/>
          <a:p>
            <a:br>
              <a:rPr lang="en-US" sz="2800" b="1" dirty="0">
                <a:effectLst/>
                <a:latin typeface="Times New Roman" panose="02020603050405020304" pitchFamily="18" charset="0"/>
                <a:cs typeface="Times New Roman" panose="02020603050405020304" pitchFamily="18" charset="0"/>
              </a:rPr>
            </a:br>
            <a:r>
              <a:rPr lang="en-US" sz="2800" b="1" dirty="0">
                <a:effectLst/>
                <a:latin typeface="Times New Roman" panose="02020603050405020304" pitchFamily="18" charset="0"/>
                <a:cs typeface="Times New Roman" panose="02020603050405020304" pitchFamily="18" charset="0"/>
              </a:rPr>
              <a:t>Example</a:t>
            </a:r>
            <a:br>
              <a:rPr lang="en-US" sz="2800" b="1" dirty="0">
                <a:effectLst/>
                <a:latin typeface="Times New Roman" panose="02020603050405020304" pitchFamily="18" charset="0"/>
                <a:cs typeface="Times New Roman" panose="02020603050405020304" pitchFamily="18" charset="0"/>
              </a:rPr>
            </a:br>
            <a:r>
              <a:rPr lang="en-US" sz="2800" b="1" dirty="0">
                <a:effectLst/>
                <a:latin typeface="Times New Roman" panose="02020603050405020304" pitchFamily="18" charset="0"/>
                <a:cs typeface="Times New Roman" panose="02020603050405020304" pitchFamily="18" charset="0"/>
              </a:rPr>
              <a:t>Find out whether L={</a:t>
            </a:r>
            <a:r>
              <a:rPr lang="en-US" sz="2800" b="1" dirty="0" err="1">
                <a:effectLst/>
                <a:latin typeface="Times New Roman" panose="02020603050405020304" pitchFamily="18" charset="0"/>
                <a:cs typeface="Times New Roman" panose="02020603050405020304" pitchFamily="18" charset="0"/>
              </a:rPr>
              <a:t>x</a:t>
            </a:r>
            <a:r>
              <a:rPr lang="en-US" sz="2800" b="1" baseline="30000" dirty="0" err="1">
                <a:effectLst/>
                <a:latin typeface="Times New Roman" panose="02020603050405020304" pitchFamily="18" charset="0"/>
                <a:cs typeface="Times New Roman" panose="02020603050405020304" pitchFamily="18" charset="0"/>
              </a:rPr>
              <a:t>n</a:t>
            </a:r>
            <a:r>
              <a:rPr lang="en-US" sz="2800" b="1" dirty="0" err="1">
                <a:effectLst/>
                <a:latin typeface="Times New Roman" panose="02020603050405020304" pitchFamily="18" charset="0"/>
                <a:cs typeface="Times New Roman" panose="02020603050405020304" pitchFamily="18" charset="0"/>
              </a:rPr>
              <a:t>yn</a:t>
            </a:r>
            <a:r>
              <a:rPr lang="en-US" sz="2800" b="1" baseline="30000" dirty="0" err="1">
                <a:effectLst/>
                <a:latin typeface="Times New Roman" panose="02020603050405020304" pitchFamily="18" charset="0"/>
                <a:cs typeface="Times New Roman" panose="02020603050405020304" pitchFamily="18" charset="0"/>
              </a:rPr>
              <a:t>z</a:t>
            </a:r>
            <a:r>
              <a:rPr lang="en-US" sz="2800" b="1" dirty="0" err="1">
                <a:effectLst/>
                <a:latin typeface="Times New Roman" panose="02020603050405020304" pitchFamily="18" charset="0"/>
                <a:cs typeface="Times New Roman" panose="02020603050405020304" pitchFamily="18" charset="0"/>
              </a:rPr>
              <a:t>n|n</a:t>
            </a:r>
            <a:r>
              <a:rPr lang="en-US" sz="2800" b="1" dirty="0">
                <a:effectLst/>
                <a:latin typeface="Times New Roman" panose="02020603050405020304" pitchFamily="18" charset="0"/>
                <a:cs typeface="Times New Roman" panose="02020603050405020304" pitchFamily="18" charset="0"/>
              </a:rPr>
              <a:t>&gt;=1} is context free or not</a:t>
            </a:r>
            <a:br>
              <a:rPr lang="en-US" sz="2800" b="1" dirty="0">
                <a:effectLst/>
                <a:latin typeface="Times New Roman" panose="02020603050405020304" pitchFamily="18" charset="0"/>
                <a:cs typeface="Times New Roman" panose="02020603050405020304" pitchFamily="18" charset="0"/>
              </a:rPr>
            </a:br>
            <a:br>
              <a:rPr lang="en-US" sz="2800" b="1" i="0" dirty="0">
                <a:solidFill>
                  <a:srgbClr val="000000"/>
                </a:solidFill>
                <a:effectLst/>
                <a:latin typeface="Times New Roman" panose="02020603050405020304" pitchFamily="18" charset="0"/>
                <a:cs typeface="Times New Roman" panose="02020603050405020304" pitchFamily="18" charset="0"/>
              </a:rPr>
            </a:br>
            <a:r>
              <a:rPr lang="en-US" sz="1600" b="1" i="0" dirty="0">
                <a:solidFill>
                  <a:srgbClr val="000000"/>
                </a:solidFill>
                <a:effectLst/>
                <a:latin typeface="var(--ff-lato)"/>
              </a:rPr>
              <a:t>Solution:</a:t>
            </a:r>
            <a:br>
              <a:rPr lang="en-US" sz="1600" b="0" i="0" dirty="0">
                <a:solidFill>
                  <a:srgbClr val="000000"/>
                </a:solidFill>
                <a:effectLst/>
                <a:latin typeface="var(--ff-lato)"/>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62BDF9-6CA0-3CD1-0B84-9BB37B930701}"/>
              </a:ext>
            </a:extLst>
          </p:cNvPr>
          <p:cNvSpPr>
            <a:spLocks noGrp="1"/>
          </p:cNvSpPr>
          <p:nvPr>
            <p:ph idx="1"/>
          </p:nvPr>
        </p:nvSpPr>
        <p:spPr>
          <a:xfrm>
            <a:off x="838200" y="1974273"/>
            <a:ext cx="10515600" cy="4202690"/>
          </a:xfrm>
        </p:spPr>
        <p:txBody>
          <a:bodyPr/>
          <a:lstStyle/>
          <a:p>
            <a:pPr marL="0" indent="0" algn="just">
              <a:buNone/>
            </a:pPr>
            <a:r>
              <a:rPr lang="en-US" b="0" i="0" dirty="0">
                <a:solidFill>
                  <a:srgbClr val="000000"/>
                </a:solidFill>
                <a:effectLst/>
                <a:latin typeface="inherit"/>
              </a:rPr>
              <a:t>Let L be context free.</a:t>
            </a:r>
          </a:p>
          <a:p>
            <a:pPr marL="0" indent="0" algn="just">
              <a:buNone/>
            </a:pPr>
            <a:r>
              <a:rPr lang="en-US" b="0" i="0" dirty="0">
                <a:solidFill>
                  <a:srgbClr val="000000"/>
                </a:solidFill>
                <a:effectLst/>
                <a:latin typeface="inherit"/>
              </a:rPr>
              <a:t>L must satisfy pumping length, say n.</a:t>
            </a:r>
          </a:p>
          <a:p>
            <a:pPr marL="0" indent="0" algn="just">
              <a:buNone/>
            </a:pPr>
            <a:r>
              <a:rPr lang="en-US" b="0" i="0" dirty="0">
                <a:solidFill>
                  <a:srgbClr val="000000"/>
                </a:solidFill>
                <a:effectLst/>
                <a:latin typeface="inherit"/>
              </a:rPr>
              <a:t>Now we can take a string such that s=</a:t>
            </a:r>
            <a:r>
              <a:rPr lang="en-US" b="0" i="0" dirty="0" err="1">
                <a:solidFill>
                  <a:srgbClr val="000000"/>
                </a:solidFill>
                <a:effectLst/>
                <a:latin typeface="inherit"/>
              </a:rPr>
              <a:t>x</a:t>
            </a:r>
            <a:r>
              <a:rPr lang="en-US" b="0" i="0" baseline="30000" dirty="0" err="1">
                <a:solidFill>
                  <a:srgbClr val="000000"/>
                </a:solidFill>
                <a:effectLst/>
                <a:latin typeface="inherit"/>
              </a:rPr>
              <a:t>n</a:t>
            </a:r>
            <a:r>
              <a:rPr lang="en-US" b="0" i="0" dirty="0" err="1">
                <a:solidFill>
                  <a:srgbClr val="000000"/>
                </a:solidFill>
                <a:effectLst/>
                <a:latin typeface="inherit"/>
              </a:rPr>
              <a:t>y</a:t>
            </a:r>
            <a:r>
              <a:rPr lang="en-US" b="0" i="0" baseline="30000" dirty="0" err="1">
                <a:solidFill>
                  <a:srgbClr val="000000"/>
                </a:solidFill>
                <a:effectLst/>
                <a:latin typeface="inherit"/>
              </a:rPr>
              <a:t>n</a:t>
            </a:r>
            <a:r>
              <a:rPr lang="en-US" b="0" i="0" dirty="0" err="1">
                <a:solidFill>
                  <a:srgbClr val="000000"/>
                </a:solidFill>
                <a:effectLst/>
                <a:latin typeface="inherit"/>
              </a:rPr>
              <a:t>z</a:t>
            </a:r>
            <a:r>
              <a:rPr lang="en-US" b="0" i="0" baseline="30000" dirty="0" err="1">
                <a:solidFill>
                  <a:srgbClr val="000000"/>
                </a:solidFill>
                <a:effectLst/>
                <a:latin typeface="inherit"/>
              </a:rPr>
              <a:t>n</a:t>
            </a:r>
            <a:endParaRPr lang="en-US" b="0" i="0" dirty="0">
              <a:solidFill>
                <a:srgbClr val="000000"/>
              </a:solidFill>
              <a:effectLst/>
              <a:latin typeface="inherit"/>
            </a:endParaRPr>
          </a:p>
          <a:p>
            <a:pPr marL="0" indent="0" algn="just">
              <a:buNone/>
            </a:pPr>
            <a:r>
              <a:rPr lang="en-US" b="0" i="0" dirty="0">
                <a:solidFill>
                  <a:srgbClr val="000000"/>
                </a:solidFill>
                <a:effectLst/>
                <a:latin typeface="inherit"/>
              </a:rPr>
              <a:t>We divide s into 5 strings </a:t>
            </a:r>
            <a:r>
              <a:rPr lang="en-US" b="0" i="0" dirty="0" err="1">
                <a:solidFill>
                  <a:srgbClr val="000000"/>
                </a:solidFill>
                <a:effectLst/>
                <a:latin typeface="inherit"/>
              </a:rPr>
              <a:t>uvxyz</a:t>
            </a:r>
            <a:r>
              <a:rPr lang="en-US" b="0" i="0" dirty="0">
                <a:solidFill>
                  <a:srgbClr val="000000"/>
                </a:solidFill>
                <a:effectLst/>
                <a:latin typeface="inherit"/>
              </a:rPr>
              <a:t>.</a:t>
            </a:r>
          </a:p>
          <a:p>
            <a:pPr marL="0" indent="0" algn="just">
              <a:buNone/>
            </a:pPr>
            <a:r>
              <a:rPr lang="en-US" b="0" i="0" dirty="0">
                <a:solidFill>
                  <a:srgbClr val="000000"/>
                </a:solidFill>
                <a:effectLst/>
                <a:latin typeface="Verdana" panose="020B0604030504040204" pitchFamily="34" charset="0"/>
              </a:rPr>
              <a:t>Let n=4 so, s=x</a:t>
            </a:r>
            <a:r>
              <a:rPr lang="en-US" b="0" i="0" baseline="30000" dirty="0">
                <a:solidFill>
                  <a:srgbClr val="000000"/>
                </a:solidFill>
                <a:effectLst/>
                <a:latin typeface="Verdana" panose="020B0604030504040204" pitchFamily="34" charset="0"/>
              </a:rPr>
              <a:t>4</a:t>
            </a:r>
            <a:r>
              <a:rPr lang="en-US" b="0" i="0" dirty="0">
                <a:solidFill>
                  <a:srgbClr val="000000"/>
                </a:solidFill>
                <a:effectLst/>
                <a:latin typeface="Verdana" panose="020B0604030504040204" pitchFamily="34" charset="0"/>
              </a:rPr>
              <a:t>y</a:t>
            </a:r>
            <a:r>
              <a:rPr lang="en-US" b="0" i="0" baseline="30000" dirty="0">
                <a:solidFill>
                  <a:srgbClr val="000000"/>
                </a:solidFill>
                <a:effectLst/>
                <a:latin typeface="Verdana" panose="020B0604030504040204" pitchFamily="34" charset="0"/>
              </a:rPr>
              <a:t>4</a:t>
            </a:r>
            <a:r>
              <a:rPr lang="en-US" b="0" i="0" dirty="0">
                <a:solidFill>
                  <a:srgbClr val="000000"/>
                </a:solidFill>
                <a:effectLst/>
                <a:latin typeface="Verdana" panose="020B0604030504040204" pitchFamily="34" charset="0"/>
              </a:rPr>
              <a:t>z</a:t>
            </a:r>
            <a:r>
              <a:rPr lang="en-US" b="0" i="0" baseline="30000" dirty="0">
                <a:solidFill>
                  <a:srgbClr val="000000"/>
                </a:solidFill>
                <a:effectLst/>
                <a:latin typeface="Verdana" panose="020B0604030504040204" pitchFamily="34" charset="0"/>
              </a:rPr>
              <a:t>4</a:t>
            </a:r>
          </a:p>
          <a:p>
            <a:pPr marL="0" indent="0" algn="just">
              <a:buNone/>
            </a:pP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3853999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CD7A6-55B2-207B-1932-02395E1D9152}"/>
              </a:ext>
            </a:extLst>
          </p:cNvPr>
          <p:cNvSpPr>
            <a:spLocks noGrp="1"/>
          </p:cNvSpPr>
          <p:nvPr>
            <p:ph idx="1"/>
          </p:nvPr>
        </p:nvSpPr>
        <p:spPr>
          <a:xfrm>
            <a:off x="838200" y="737755"/>
            <a:ext cx="10515600" cy="5439208"/>
          </a:xfrm>
        </p:spPr>
        <p:txBody>
          <a:bodyPr>
            <a:normAutofit fontScale="85000" lnSpcReduction="20000"/>
          </a:bodyPr>
          <a:lstStyle/>
          <a:p>
            <a:pPr marL="0" indent="0">
              <a:buNone/>
            </a:pPr>
            <a:r>
              <a:rPr lang="en-US" b="0" dirty="0">
                <a:effectLst/>
                <a:latin typeface="Times New Roman" panose="02020603050405020304" pitchFamily="18" charset="0"/>
                <a:cs typeface="Times New Roman" panose="02020603050405020304" pitchFamily="18" charset="0"/>
              </a:rPr>
              <a:t>Case 1:</a:t>
            </a:r>
          </a:p>
          <a:p>
            <a:pPr marL="0" indent="0" algn="just">
              <a:buNone/>
            </a:pPr>
            <a:r>
              <a:rPr lang="en-US" dirty="0">
                <a:effectLst/>
                <a:latin typeface="Times New Roman" panose="02020603050405020304" pitchFamily="18" charset="0"/>
                <a:cs typeface="Times New Roman" panose="02020603050405020304" pitchFamily="18" charset="0"/>
              </a:rPr>
              <a:t>v and y each contain only one type of symbol.</a:t>
            </a:r>
          </a:p>
          <a:p>
            <a:pPr marL="0" indent="0" algn="just">
              <a:buNone/>
            </a:pPr>
            <a:r>
              <a:rPr lang="en-US" dirty="0">
                <a:effectLst/>
                <a:latin typeface="Times New Roman" panose="02020603050405020304" pitchFamily="18" charset="0"/>
                <a:cs typeface="Times New Roman" panose="02020603050405020304" pitchFamily="18" charset="0"/>
              </a:rPr>
              <a:t>{we are considering only v and y because v and y has power uv</a:t>
            </a:r>
            <a:r>
              <a:rPr lang="en-US" baseline="30000" dirty="0">
                <a:effectLst/>
                <a:latin typeface="Times New Roman" panose="02020603050405020304" pitchFamily="18" charset="0"/>
                <a:cs typeface="Times New Roman" panose="02020603050405020304" pitchFamily="18" charset="0"/>
              </a:rPr>
              <a:t>2</a:t>
            </a:r>
            <a:r>
              <a:rPr lang="en-US" dirty="0">
                <a:effectLst/>
                <a:latin typeface="Times New Roman" panose="02020603050405020304" pitchFamily="18" charset="0"/>
                <a:cs typeface="Times New Roman" panose="02020603050405020304" pitchFamily="18" charset="0"/>
              </a:rPr>
              <a:t>xy</a:t>
            </a:r>
            <a:r>
              <a:rPr lang="en-US" baseline="30000" dirty="0">
                <a:effectLst/>
                <a:latin typeface="Times New Roman" panose="02020603050405020304" pitchFamily="18" charset="0"/>
                <a:cs typeface="Times New Roman" panose="02020603050405020304" pitchFamily="18" charset="0"/>
              </a:rPr>
              <a:t>2</a:t>
            </a:r>
            <a:r>
              <a:rPr lang="en-US" dirty="0">
                <a:effectLst/>
                <a:latin typeface="Times New Roman" panose="02020603050405020304" pitchFamily="18" charset="0"/>
                <a:cs typeface="Times New Roman" panose="02020603050405020304" pitchFamily="18" charset="0"/>
              </a:rPr>
              <a:t>z}</a:t>
            </a:r>
          </a:p>
          <a:p>
            <a:pPr marL="0" indent="0" algn="just">
              <a:buNone/>
            </a:pPr>
            <a:r>
              <a:rPr lang="en-US" dirty="0">
                <a:effectLst/>
                <a:latin typeface="Times New Roman" panose="02020603050405020304" pitchFamily="18" charset="0"/>
                <a:cs typeface="Times New Roman" panose="02020603050405020304" pitchFamily="18" charset="0"/>
              </a:rPr>
              <a:t>X xx x </a:t>
            </a:r>
            <a:r>
              <a:rPr lang="en-US" dirty="0" err="1">
                <a:effectLst/>
                <a:latin typeface="Times New Roman" panose="02020603050405020304" pitchFamily="18" charset="0"/>
                <a:cs typeface="Times New Roman" panose="02020603050405020304" pitchFamily="18" charset="0"/>
              </a:rPr>
              <a:t>yyyyz</a:t>
            </a:r>
            <a:r>
              <a:rPr lang="en-US" dirty="0">
                <a:effectLst/>
                <a:latin typeface="Times New Roman" panose="02020603050405020304" pitchFamily="18" charset="0"/>
                <a:cs typeface="Times New Roman" panose="02020603050405020304" pitchFamily="18" charset="0"/>
              </a:rPr>
              <a:t> z </a:t>
            </a:r>
            <a:r>
              <a:rPr lang="en-US" dirty="0" err="1">
                <a:effectLst/>
                <a:latin typeface="Times New Roman" panose="02020603050405020304" pitchFamily="18" charset="0"/>
                <a:cs typeface="Times New Roman" panose="02020603050405020304" pitchFamily="18" charset="0"/>
              </a:rPr>
              <a:t>zz</a:t>
            </a:r>
            <a:endParaRPr lang="en-US" dirty="0">
              <a:effectLst/>
              <a:latin typeface="Times New Roman" panose="02020603050405020304" pitchFamily="18" charset="0"/>
              <a:cs typeface="Times New Roman" panose="02020603050405020304" pitchFamily="18" charset="0"/>
            </a:endParaRPr>
          </a:p>
          <a:p>
            <a:pPr marL="0" indent="0" algn="just">
              <a:buNone/>
            </a:pP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uv</a:t>
            </a:r>
            <a:r>
              <a:rPr lang="en-US" baseline="30000" dirty="0" err="1">
                <a:effectLst/>
                <a:latin typeface="Times New Roman" panose="02020603050405020304" pitchFamily="18" charset="0"/>
                <a:cs typeface="Times New Roman" panose="02020603050405020304" pitchFamily="18" charset="0"/>
              </a:rPr>
              <a:t>k</a:t>
            </a:r>
            <a:r>
              <a:rPr lang="en-US" dirty="0" err="1">
                <a:effectLst/>
                <a:latin typeface="Times New Roman" panose="02020603050405020304" pitchFamily="18" charset="0"/>
                <a:cs typeface="Times New Roman" panose="02020603050405020304" pitchFamily="18" charset="0"/>
              </a:rPr>
              <a:t>xy</a:t>
            </a:r>
            <a:r>
              <a:rPr lang="en-US" baseline="30000" dirty="0" err="1">
                <a:effectLst/>
                <a:latin typeface="Times New Roman" panose="02020603050405020304" pitchFamily="18" charset="0"/>
                <a:cs typeface="Times New Roman" panose="02020603050405020304" pitchFamily="18" charset="0"/>
              </a:rPr>
              <a:t>k</a:t>
            </a:r>
            <a:r>
              <a:rPr lang="en-US" dirty="0" err="1">
                <a:effectLst/>
                <a:latin typeface="Times New Roman" panose="02020603050405020304" pitchFamily="18" charset="0"/>
                <a:cs typeface="Times New Roman" panose="02020603050405020304" pitchFamily="18" charset="0"/>
              </a:rPr>
              <a:t>z</a:t>
            </a:r>
            <a:r>
              <a:rPr lang="en-US" dirty="0">
                <a:effectLst/>
                <a:latin typeface="Times New Roman" panose="02020603050405020304" pitchFamily="18" charset="0"/>
                <a:cs typeface="Times New Roman" panose="02020603050405020304" pitchFamily="18" charset="0"/>
              </a:rPr>
              <a:t> when k=2</a:t>
            </a:r>
          </a:p>
          <a:p>
            <a:pPr marL="0" indent="0" algn="just">
              <a:buNone/>
            </a:pPr>
            <a:r>
              <a:rPr lang="en-US" dirty="0">
                <a:effectLst/>
                <a:latin typeface="Times New Roman" panose="02020603050405020304" pitchFamily="18" charset="0"/>
                <a:cs typeface="Times New Roman" panose="02020603050405020304" pitchFamily="18" charset="0"/>
              </a:rPr>
              <a:t>=uv</a:t>
            </a:r>
            <a:r>
              <a:rPr lang="en-US" baseline="30000" dirty="0">
                <a:effectLst/>
                <a:latin typeface="Times New Roman" panose="02020603050405020304" pitchFamily="18" charset="0"/>
                <a:cs typeface="Times New Roman" panose="02020603050405020304" pitchFamily="18" charset="0"/>
              </a:rPr>
              <a:t>2</a:t>
            </a:r>
            <a:r>
              <a:rPr lang="en-US" dirty="0">
                <a:effectLst/>
                <a:latin typeface="Times New Roman" panose="02020603050405020304" pitchFamily="18" charset="0"/>
                <a:cs typeface="Times New Roman" panose="02020603050405020304" pitchFamily="18" charset="0"/>
              </a:rPr>
              <a:t>xy</a:t>
            </a:r>
            <a:r>
              <a:rPr lang="en-US" baseline="30000" dirty="0">
                <a:effectLst/>
                <a:latin typeface="Times New Roman" panose="02020603050405020304" pitchFamily="18" charset="0"/>
                <a:cs typeface="Times New Roman" panose="02020603050405020304" pitchFamily="18" charset="0"/>
              </a:rPr>
              <a:t>2</a:t>
            </a:r>
            <a:r>
              <a:rPr lang="en-US" dirty="0">
                <a:effectLst/>
                <a:latin typeface="Times New Roman" panose="02020603050405020304" pitchFamily="18" charset="0"/>
                <a:cs typeface="Times New Roman" panose="02020603050405020304" pitchFamily="18" charset="0"/>
              </a:rPr>
              <a:t>z</a:t>
            </a:r>
          </a:p>
          <a:p>
            <a:pPr marL="0" indent="0" algn="just">
              <a:buNone/>
            </a:pP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xxxxxxyyyyzzzzz</a:t>
            </a:r>
            <a:endParaRPr lang="en-US" dirty="0">
              <a:effectLst/>
              <a:latin typeface="Times New Roman" panose="02020603050405020304" pitchFamily="18" charset="0"/>
              <a:cs typeface="Times New Roman" panose="02020603050405020304" pitchFamily="18" charset="0"/>
            </a:endParaRPr>
          </a:p>
          <a:p>
            <a:pPr marL="0" indent="0" algn="just">
              <a:buNone/>
            </a:pPr>
            <a:r>
              <a:rPr lang="en-US" dirty="0">
                <a:effectLst/>
                <a:latin typeface="Times New Roman" panose="02020603050405020304" pitchFamily="18" charset="0"/>
                <a:cs typeface="Times New Roman" panose="02020603050405020304" pitchFamily="18" charset="0"/>
              </a:rPr>
              <a:t>=x</a:t>
            </a:r>
            <a:r>
              <a:rPr lang="en-US" baseline="30000" dirty="0">
                <a:effectLst/>
                <a:latin typeface="Times New Roman" panose="02020603050405020304" pitchFamily="18" charset="0"/>
                <a:cs typeface="Times New Roman" panose="02020603050405020304" pitchFamily="18" charset="0"/>
              </a:rPr>
              <a:t>6</a:t>
            </a:r>
            <a:r>
              <a:rPr lang="en-US" dirty="0">
                <a:effectLst/>
                <a:latin typeface="Times New Roman" panose="02020603050405020304" pitchFamily="18" charset="0"/>
                <a:cs typeface="Times New Roman" panose="02020603050405020304" pitchFamily="18" charset="0"/>
              </a:rPr>
              <a:t>y</a:t>
            </a:r>
            <a:r>
              <a:rPr lang="en-US" baseline="30000" dirty="0">
                <a:effectLst/>
                <a:latin typeface="Times New Roman" panose="02020603050405020304" pitchFamily="18" charset="0"/>
                <a:cs typeface="Times New Roman" panose="02020603050405020304" pitchFamily="18" charset="0"/>
              </a:rPr>
              <a:t>4</a:t>
            </a:r>
            <a:r>
              <a:rPr lang="en-US" dirty="0">
                <a:effectLst/>
                <a:latin typeface="Times New Roman" panose="02020603050405020304" pitchFamily="18" charset="0"/>
                <a:cs typeface="Times New Roman" panose="02020603050405020304" pitchFamily="18" charset="0"/>
              </a:rPr>
              <a:t>z</a:t>
            </a:r>
            <a:r>
              <a:rPr lang="en-US" baseline="30000" dirty="0">
                <a:effectLst/>
                <a:latin typeface="Times New Roman" panose="02020603050405020304" pitchFamily="18" charset="0"/>
                <a:cs typeface="Times New Roman" panose="02020603050405020304" pitchFamily="18" charset="0"/>
              </a:rPr>
              <a:t>5</a:t>
            </a:r>
            <a:endParaRPr lang="en-US" dirty="0">
              <a:effectLst/>
              <a:latin typeface="Times New Roman" panose="02020603050405020304" pitchFamily="18" charset="0"/>
              <a:cs typeface="Times New Roman" panose="02020603050405020304" pitchFamily="18" charset="0"/>
            </a:endParaRPr>
          </a:p>
          <a:p>
            <a:pPr marL="0" indent="0" algn="just">
              <a:buNone/>
            </a:pPr>
            <a:r>
              <a:rPr lang="en-US" dirty="0">
                <a:effectLst/>
                <a:latin typeface="Times New Roman" panose="02020603050405020304" pitchFamily="18" charset="0"/>
                <a:cs typeface="Times New Roman" panose="02020603050405020304" pitchFamily="18" charset="0"/>
              </a:rPr>
              <a:t>(Number of x # number of y #number of z)</a:t>
            </a:r>
          </a:p>
          <a:p>
            <a:pPr marL="0" indent="0" algn="just">
              <a:buNone/>
            </a:pPr>
            <a:r>
              <a:rPr lang="en-US" dirty="0" err="1">
                <a:effectLst/>
                <a:latin typeface="Times New Roman" panose="02020603050405020304" pitchFamily="18" charset="0"/>
                <a:cs typeface="Times New Roman" panose="02020603050405020304" pitchFamily="18" charset="0"/>
              </a:rPr>
              <a:t>Therefore,The</a:t>
            </a:r>
            <a:r>
              <a:rPr lang="en-US" dirty="0">
                <a:effectLst/>
                <a:latin typeface="Times New Roman" panose="02020603050405020304" pitchFamily="18" charset="0"/>
                <a:cs typeface="Times New Roman" panose="02020603050405020304" pitchFamily="18" charset="0"/>
              </a:rPr>
              <a:t> resultant string is not satisfying the condition</a:t>
            </a:r>
          </a:p>
          <a:p>
            <a:pPr marL="0" indent="0" algn="just">
              <a:buNone/>
            </a:pPr>
            <a:r>
              <a:rPr lang="en-US" dirty="0">
                <a:effectLst/>
                <a:latin typeface="Times New Roman" panose="02020603050405020304" pitchFamily="18" charset="0"/>
                <a:cs typeface="Times New Roman" panose="02020603050405020304" pitchFamily="18" charset="0"/>
              </a:rPr>
              <a:t>x</a:t>
            </a:r>
            <a:r>
              <a:rPr lang="en-US" baseline="30000" dirty="0">
                <a:effectLst/>
                <a:latin typeface="Times New Roman" panose="02020603050405020304" pitchFamily="18" charset="0"/>
                <a:cs typeface="Times New Roman" panose="02020603050405020304" pitchFamily="18" charset="0"/>
              </a:rPr>
              <a:t>6</a:t>
            </a:r>
            <a:r>
              <a:rPr lang="en-US" dirty="0">
                <a:effectLst/>
                <a:latin typeface="Times New Roman" panose="02020603050405020304" pitchFamily="18" charset="0"/>
                <a:cs typeface="Times New Roman" panose="02020603050405020304" pitchFamily="18" charset="0"/>
              </a:rPr>
              <a:t>y</a:t>
            </a:r>
            <a:r>
              <a:rPr lang="en-US" baseline="30000" dirty="0">
                <a:effectLst/>
                <a:latin typeface="Times New Roman" panose="02020603050405020304" pitchFamily="18" charset="0"/>
                <a:cs typeface="Times New Roman" panose="02020603050405020304" pitchFamily="18" charset="0"/>
              </a:rPr>
              <a:t>4</a:t>
            </a:r>
            <a:r>
              <a:rPr lang="en-US" dirty="0">
                <a:effectLst/>
                <a:latin typeface="Times New Roman" panose="02020603050405020304" pitchFamily="18" charset="0"/>
                <a:cs typeface="Times New Roman" panose="02020603050405020304" pitchFamily="18" charset="0"/>
              </a:rPr>
              <a:t>z</a:t>
            </a:r>
            <a:r>
              <a:rPr lang="en-US" baseline="30000" dirty="0">
                <a:effectLst/>
                <a:latin typeface="Times New Roman" panose="02020603050405020304" pitchFamily="18" charset="0"/>
                <a:cs typeface="Times New Roman" panose="02020603050405020304" pitchFamily="18" charset="0"/>
              </a:rPr>
              <a:t>5</a:t>
            </a:r>
            <a:r>
              <a:rPr lang="en-US" dirty="0">
                <a:effectLst/>
                <a:latin typeface="Times New Roman" panose="02020603050405020304" pitchFamily="18" charset="0"/>
                <a:cs typeface="Times New Roman" panose="02020603050405020304" pitchFamily="18" charset="0"/>
              </a:rPr>
              <a:t> ∉ L</a:t>
            </a:r>
          </a:p>
          <a:p>
            <a:pPr marL="0" indent="0" algn="just">
              <a:buNone/>
            </a:pPr>
            <a:r>
              <a:rPr lang="en-US" dirty="0">
                <a:effectLst/>
                <a:latin typeface="Times New Roman" panose="02020603050405020304" pitchFamily="18" charset="0"/>
                <a:cs typeface="Times New Roman" panose="02020603050405020304" pitchFamily="18" charset="0"/>
              </a:rPr>
              <a:t>If one case fails then no need to check another condition.</a:t>
            </a:r>
          </a:p>
          <a:p>
            <a:pPr marL="0" indent="0">
              <a:buNone/>
            </a:pPr>
            <a:br>
              <a:rPr lang="en-US" b="0"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75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B1DBC-FDF1-BA29-5093-7FC70B4C35B4}"/>
              </a:ext>
            </a:extLst>
          </p:cNvPr>
          <p:cNvSpPr>
            <a:spLocks noGrp="1"/>
          </p:cNvSpPr>
          <p:nvPr>
            <p:ph idx="1"/>
          </p:nvPr>
        </p:nvSpPr>
        <p:spPr>
          <a:xfrm>
            <a:off x="838200" y="665018"/>
            <a:ext cx="10515600" cy="5511945"/>
          </a:xfrm>
        </p:spPr>
        <p:txBody>
          <a:bodyPr/>
          <a:lstStyle/>
          <a:p>
            <a:pPr marL="0" indent="0" algn="l">
              <a:buNone/>
            </a:pPr>
            <a:r>
              <a:rPr lang="en-US" b="0" i="0" dirty="0">
                <a:solidFill>
                  <a:srgbClr val="000000"/>
                </a:solidFill>
                <a:effectLst/>
                <a:latin typeface="Times New Roman" panose="02020603050405020304" pitchFamily="18" charset="0"/>
                <a:cs typeface="Times New Roman" panose="02020603050405020304" pitchFamily="18" charset="0"/>
              </a:rPr>
              <a:t>Case 2:</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Either v or y has more than one kind of symbols</a:t>
            </a:r>
          </a:p>
          <a:p>
            <a:pPr marL="0" indent="0" algn="just">
              <a:buNone/>
            </a:pPr>
            <a:r>
              <a:rPr lang="en-US" b="0" i="0" dirty="0" err="1">
                <a:solidFill>
                  <a:srgbClr val="000000"/>
                </a:solidFill>
                <a:effectLst/>
                <a:latin typeface="Times New Roman" panose="02020603050405020304" pitchFamily="18" charset="0"/>
                <a:cs typeface="Times New Roman" panose="02020603050405020304" pitchFamily="18" charset="0"/>
              </a:rPr>
              <a:t>Xx</a:t>
            </a:r>
            <a:r>
              <a:rPr lang="en-US" b="0" i="0" dirty="0">
                <a:solidFill>
                  <a:srgbClr val="000000"/>
                </a:solidFill>
                <a:effectLst/>
                <a:latin typeface="Times New Roman" panose="02020603050405020304" pitchFamily="18" charset="0"/>
                <a:cs typeface="Times New Roman" panose="02020603050405020304" pitchFamily="18" charset="0"/>
              </a:rPr>
              <a:t> xx </a:t>
            </a:r>
            <a:r>
              <a:rPr lang="en-US" b="0" i="0" dirty="0" err="1">
                <a:solidFill>
                  <a:srgbClr val="000000"/>
                </a:solidFill>
                <a:effectLst/>
                <a:latin typeface="Times New Roman" panose="02020603050405020304" pitchFamily="18" charset="0"/>
                <a:cs typeface="Times New Roman" panose="02020603050405020304" pitchFamily="18" charset="0"/>
              </a:rPr>
              <a:t>yy</a:t>
            </a:r>
            <a:r>
              <a:rPr lang="en-US" b="0" i="0" dirty="0">
                <a:solidFill>
                  <a:srgbClr val="000000"/>
                </a:solidFill>
                <a:effectLst/>
                <a:latin typeface="Times New Roman" panose="02020603050405020304" pitchFamily="18" charset="0"/>
                <a:cs typeface="Times New Roman" panose="02020603050405020304" pitchFamily="18" charset="0"/>
              </a:rPr>
              <a:t> y </a:t>
            </a:r>
            <a:r>
              <a:rPr lang="en-US" b="0" i="0" dirty="0" err="1">
                <a:solidFill>
                  <a:srgbClr val="000000"/>
                </a:solidFill>
                <a:effectLst/>
                <a:latin typeface="Times New Roman" panose="02020603050405020304" pitchFamily="18" charset="0"/>
                <a:cs typeface="Times New Roman" panose="02020603050405020304" pitchFamily="18" charset="0"/>
              </a:rPr>
              <a:t>y</a:t>
            </a:r>
            <a:r>
              <a:rPr lang="en-US" b="0" i="0" dirty="0">
                <a:solidFill>
                  <a:srgbClr val="000000"/>
                </a:solidFill>
                <a:effectLst/>
                <a:latin typeface="Times New Roman" panose="02020603050405020304" pitchFamily="18" charset="0"/>
                <a:cs typeface="Times New Roman" panose="02020603050405020304" pitchFamily="18" charset="0"/>
              </a:rPr>
              <a:t> zzzz</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a:t>
            </a:r>
            <a:r>
              <a:rPr lang="en-US" b="0" i="0" dirty="0" err="1">
                <a:solidFill>
                  <a:srgbClr val="000000"/>
                </a:solidFill>
                <a:effectLst/>
                <a:latin typeface="Times New Roman" panose="02020603050405020304" pitchFamily="18" charset="0"/>
                <a:cs typeface="Times New Roman" panose="02020603050405020304" pitchFamily="18" charset="0"/>
              </a:rPr>
              <a:t>uv</a:t>
            </a:r>
            <a:r>
              <a:rPr lang="en-US" b="0" i="0" baseline="30000" dirty="0" err="1">
                <a:solidFill>
                  <a:srgbClr val="000000"/>
                </a:solidFill>
                <a:effectLst/>
                <a:latin typeface="Times New Roman" panose="02020603050405020304" pitchFamily="18" charset="0"/>
                <a:cs typeface="Times New Roman" panose="02020603050405020304" pitchFamily="18" charset="0"/>
              </a:rPr>
              <a:t>k</a:t>
            </a:r>
            <a:r>
              <a:rPr lang="en-US" b="0" i="0" dirty="0" err="1">
                <a:solidFill>
                  <a:srgbClr val="000000"/>
                </a:solidFill>
                <a:effectLst/>
                <a:latin typeface="Times New Roman" panose="02020603050405020304" pitchFamily="18" charset="0"/>
                <a:cs typeface="Times New Roman" panose="02020603050405020304" pitchFamily="18" charset="0"/>
              </a:rPr>
              <a:t>xy</a:t>
            </a:r>
            <a:r>
              <a:rPr lang="en-US" b="0" i="0" baseline="30000" dirty="0" err="1">
                <a:solidFill>
                  <a:srgbClr val="000000"/>
                </a:solidFill>
                <a:effectLst/>
                <a:latin typeface="Times New Roman" panose="02020603050405020304" pitchFamily="18" charset="0"/>
                <a:cs typeface="Times New Roman" panose="02020603050405020304" pitchFamily="18" charset="0"/>
              </a:rPr>
              <a:t>k</a:t>
            </a:r>
            <a:r>
              <a:rPr lang="en-US" b="0" i="0" dirty="0" err="1">
                <a:solidFill>
                  <a:srgbClr val="000000"/>
                </a:solidFill>
                <a:effectLst/>
                <a:latin typeface="Times New Roman" panose="02020603050405020304" pitchFamily="18" charset="0"/>
                <a:cs typeface="Times New Roman" panose="02020603050405020304" pitchFamily="18" charset="0"/>
              </a:rPr>
              <a:t>z</a:t>
            </a:r>
            <a:r>
              <a:rPr lang="en-US" b="0" i="0" dirty="0">
                <a:solidFill>
                  <a:srgbClr val="000000"/>
                </a:solidFill>
                <a:effectLst/>
                <a:latin typeface="Times New Roman" panose="02020603050405020304" pitchFamily="18" charset="0"/>
                <a:cs typeface="Times New Roman" panose="02020603050405020304" pitchFamily="18" charset="0"/>
              </a:rPr>
              <a:t> (k=2)</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=uv</a:t>
            </a:r>
            <a:r>
              <a:rPr lang="en-US" b="0" i="0" baseline="30000" dirty="0">
                <a:solidFill>
                  <a:srgbClr val="000000"/>
                </a:solidFill>
                <a:effectLst/>
                <a:latin typeface="Times New Roman" panose="02020603050405020304" pitchFamily="18" charset="0"/>
                <a:cs typeface="Times New Roman" panose="02020603050405020304" pitchFamily="18" charset="0"/>
              </a:rPr>
              <a:t>2</a:t>
            </a:r>
            <a:r>
              <a:rPr lang="en-US" b="0" i="0" dirty="0">
                <a:solidFill>
                  <a:srgbClr val="000000"/>
                </a:solidFill>
                <a:effectLst/>
                <a:latin typeface="Times New Roman" panose="02020603050405020304" pitchFamily="18" charset="0"/>
                <a:cs typeface="Times New Roman" panose="02020603050405020304" pitchFamily="18" charset="0"/>
              </a:rPr>
              <a:t>xy</a:t>
            </a:r>
            <a:r>
              <a:rPr lang="en-US" b="0" i="0" baseline="30000" dirty="0">
                <a:solidFill>
                  <a:srgbClr val="000000"/>
                </a:solidFill>
                <a:effectLst/>
                <a:latin typeface="Times New Roman" panose="02020603050405020304" pitchFamily="18" charset="0"/>
                <a:cs typeface="Times New Roman" panose="02020603050405020304" pitchFamily="18" charset="0"/>
              </a:rPr>
              <a:t>2</a:t>
            </a:r>
            <a:r>
              <a:rPr lang="en-US" b="0" i="0" dirty="0">
                <a:solidFill>
                  <a:srgbClr val="000000"/>
                </a:solidFill>
                <a:effectLst/>
                <a:latin typeface="Times New Roman" panose="02020603050405020304" pitchFamily="18" charset="0"/>
                <a:cs typeface="Times New Roman" panose="02020603050405020304" pitchFamily="18" charset="0"/>
              </a:rPr>
              <a:t>z</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a:t>
            </a:r>
            <a:r>
              <a:rPr lang="en-US" b="0" i="0" dirty="0" err="1">
                <a:solidFill>
                  <a:srgbClr val="000000"/>
                </a:solidFill>
                <a:effectLst/>
                <a:latin typeface="Times New Roman" panose="02020603050405020304" pitchFamily="18" charset="0"/>
                <a:cs typeface="Times New Roman" panose="02020603050405020304" pitchFamily="18" charset="0"/>
              </a:rPr>
              <a:t>xxxxyyxxyyyyyzzzz</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=x</a:t>
            </a:r>
            <a:r>
              <a:rPr lang="en-US" b="0" i="0" baseline="30000" dirty="0">
                <a:solidFill>
                  <a:srgbClr val="000000"/>
                </a:solidFill>
                <a:effectLst/>
                <a:latin typeface="Times New Roman" panose="02020603050405020304" pitchFamily="18" charset="0"/>
                <a:cs typeface="Times New Roman" panose="02020603050405020304" pitchFamily="18" charset="0"/>
              </a:rPr>
              <a:t>4</a:t>
            </a:r>
            <a:r>
              <a:rPr lang="en-US" b="0" i="0" dirty="0">
                <a:solidFill>
                  <a:srgbClr val="000000"/>
                </a:solidFill>
                <a:effectLst/>
                <a:latin typeface="Times New Roman" panose="02020603050405020304" pitchFamily="18" charset="0"/>
                <a:cs typeface="Times New Roman" panose="02020603050405020304" pitchFamily="18" charset="0"/>
              </a:rPr>
              <a:t>y</a:t>
            </a:r>
            <a:r>
              <a:rPr lang="en-US" b="0" i="0" baseline="30000" dirty="0">
                <a:solidFill>
                  <a:srgbClr val="000000"/>
                </a:solidFill>
                <a:effectLst/>
                <a:latin typeface="Times New Roman" panose="02020603050405020304" pitchFamily="18" charset="0"/>
                <a:cs typeface="Times New Roman" panose="02020603050405020304" pitchFamily="18" charset="0"/>
              </a:rPr>
              <a:t>2</a:t>
            </a:r>
            <a:r>
              <a:rPr lang="en-US" b="0" i="0" dirty="0">
                <a:solidFill>
                  <a:srgbClr val="000000"/>
                </a:solidFill>
                <a:effectLst/>
                <a:latin typeface="Times New Roman" panose="02020603050405020304" pitchFamily="18" charset="0"/>
                <a:cs typeface="Times New Roman" panose="02020603050405020304" pitchFamily="18" charset="0"/>
              </a:rPr>
              <a:t>x</a:t>
            </a:r>
            <a:r>
              <a:rPr lang="en-US" b="0" i="0" baseline="30000" dirty="0">
                <a:solidFill>
                  <a:srgbClr val="000000"/>
                </a:solidFill>
                <a:effectLst/>
                <a:latin typeface="Times New Roman" panose="02020603050405020304" pitchFamily="18" charset="0"/>
                <a:cs typeface="Times New Roman" panose="02020603050405020304" pitchFamily="18" charset="0"/>
              </a:rPr>
              <a:t>2</a:t>
            </a:r>
            <a:r>
              <a:rPr lang="en-US" b="0" i="0" dirty="0">
                <a:solidFill>
                  <a:srgbClr val="000000"/>
                </a:solidFill>
                <a:effectLst/>
                <a:latin typeface="Times New Roman" panose="02020603050405020304" pitchFamily="18" charset="0"/>
                <a:cs typeface="Times New Roman" panose="02020603050405020304" pitchFamily="18" charset="0"/>
              </a:rPr>
              <a:t>y</a:t>
            </a:r>
            <a:r>
              <a:rPr lang="en-US" b="0" i="0" baseline="30000" dirty="0">
                <a:solidFill>
                  <a:srgbClr val="000000"/>
                </a:solidFill>
                <a:effectLst/>
                <a:latin typeface="Times New Roman" panose="02020603050405020304" pitchFamily="18" charset="0"/>
                <a:cs typeface="Times New Roman" panose="02020603050405020304" pitchFamily="18" charset="0"/>
              </a:rPr>
              <a:t>5</a:t>
            </a:r>
            <a:r>
              <a:rPr lang="en-US" b="0" i="0" dirty="0">
                <a:solidFill>
                  <a:srgbClr val="000000"/>
                </a:solidFill>
                <a:effectLst/>
                <a:latin typeface="Times New Roman" panose="02020603050405020304" pitchFamily="18" charset="0"/>
                <a:cs typeface="Times New Roman" panose="02020603050405020304" pitchFamily="18" charset="0"/>
              </a:rPr>
              <a:t>z</a:t>
            </a:r>
            <a:r>
              <a:rPr lang="en-US" b="0" i="0" baseline="30000" dirty="0">
                <a:solidFill>
                  <a:srgbClr val="000000"/>
                </a:solidFill>
                <a:effectLst/>
                <a:latin typeface="Times New Roman" panose="02020603050405020304" pitchFamily="18" charset="0"/>
                <a:cs typeface="Times New Roman" panose="02020603050405020304" pitchFamily="18" charset="0"/>
              </a:rPr>
              <a:t>2</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This string is not following the pattern of our string </a:t>
            </a:r>
            <a:r>
              <a:rPr lang="en-US" b="0" i="0" dirty="0" err="1">
                <a:solidFill>
                  <a:srgbClr val="000000"/>
                </a:solidFill>
                <a:effectLst/>
                <a:latin typeface="Times New Roman" panose="02020603050405020304" pitchFamily="18" charset="0"/>
                <a:cs typeface="Times New Roman" panose="02020603050405020304" pitchFamily="18" charset="0"/>
              </a:rPr>
              <a:t>x</a:t>
            </a:r>
            <a:r>
              <a:rPr lang="en-US" b="0" i="0" baseline="30000" dirty="0" err="1">
                <a:solidFill>
                  <a:srgbClr val="000000"/>
                </a:solidFill>
                <a:effectLst/>
                <a:latin typeface="Times New Roman" panose="02020603050405020304" pitchFamily="18" charset="0"/>
                <a:cs typeface="Times New Roman" panose="02020603050405020304" pitchFamily="18" charset="0"/>
              </a:rPr>
              <a:t>n</a:t>
            </a:r>
            <a:r>
              <a:rPr lang="en-US" b="0" i="0" dirty="0" err="1">
                <a:solidFill>
                  <a:srgbClr val="000000"/>
                </a:solidFill>
                <a:effectLst/>
                <a:latin typeface="Times New Roman" panose="02020603050405020304" pitchFamily="18" charset="0"/>
                <a:cs typeface="Times New Roman" panose="02020603050405020304" pitchFamily="18" charset="0"/>
              </a:rPr>
              <a:t>y</a:t>
            </a:r>
            <a:r>
              <a:rPr lang="en-US" b="0" i="0" baseline="30000" dirty="0" err="1">
                <a:solidFill>
                  <a:srgbClr val="000000"/>
                </a:solidFill>
                <a:effectLst/>
                <a:latin typeface="Times New Roman" panose="02020603050405020304" pitchFamily="18" charset="0"/>
                <a:cs typeface="Times New Roman" panose="02020603050405020304" pitchFamily="18" charset="0"/>
              </a:rPr>
              <a:t>n</a:t>
            </a:r>
            <a:r>
              <a:rPr lang="en-US" b="0" i="0" dirty="0" err="1">
                <a:solidFill>
                  <a:srgbClr val="000000"/>
                </a:solidFill>
                <a:effectLst/>
                <a:latin typeface="Times New Roman" panose="02020603050405020304" pitchFamily="18" charset="0"/>
                <a:cs typeface="Times New Roman" panose="02020603050405020304" pitchFamily="18" charset="0"/>
              </a:rPr>
              <a:t>z</a:t>
            </a:r>
            <a:r>
              <a:rPr lang="en-US" b="0" i="0" baseline="30000" dirty="0" err="1">
                <a:solidFill>
                  <a:srgbClr val="000000"/>
                </a:solidFill>
                <a:effectLst/>
                <a:latin typeface="Times New Roman" panose="02020603050405020304" pitchFamily="18" charset="0"/>
                <a:cs typeface="Times New Roman" panose="02020603050405020304" pitchFamily="18" charset="0"/>
              </a:rPr>
              <a:t>n</a:t>
            </a: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14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F548F0-67A2-DFD5-18AA-54CC831BD4C0}"/>
              </a:ext>
            </a:extLst>
          </p:cNvPr>
          <p:cNvSpPr>
            <a:spLocks noGrp="1"/>
          </p:cNvSpPr>
          <p:nvPr>
            <p:ph type="title"/>
          </p:nvPr>
        </p:nvSpPr>
        <p:spPr/>
        <p:txBody>
          <a:bodyPr/>
          <a:lstStyle/>
          <a:p>
            <a:r>
              <a:rPr lang="en-IN" b="0" i="0" dirty="0">
                <a:solidFill>
                  <a:srgbClr val="1D1D27"/>
                </a:solidFill>
                <a:effectLst/>
                <a:latin typeface="montserrat" panose="00000500000000000000" pitchFamily="2" charset="0"/>
              </a:rPr>
              <a:t>Pushdown Automata(PDA)</a:t>
            </a:r>
            <a:br>
              <a:rPr lang="en-IN" b="0" i="0" dirty="0">
                <a:solidFill>
                  <a:srgbClr val="1D1D27"/>
                </a:solidFill>
                <a:effectLst/>
                <a:latin typeface="montserrat" panose="00000500000000000000" pitchFamily="2" charset="0"/>
              </a:rPr>
            </a:br>
            <a:endParaRPr lang="en-IN" dirty="0"/>
          </a:p>
        </p:txBody>
      </p:sp>
      <p:sp>
        <p:nvSpPr>
          <p:cNvPr id="2" name="Content Placeholder 1">
            <a:extLst>
              <a:ext uri="{FF2B5EF4-FFF2-40B4-BE49-F238E27FC236}">
                <a16:creationId xmlns:a16="http://schemas.microsoft.com/office/drawing/2014/main" id="{CDAC109A-BD08-FF1F-525A-F2B64B9959DB}"/>
              </a:ext>
            </a:extLst>
          </p:cNvPr>
          <p:cNvSpPr>
            <a:spLocks noGrp="1"/>
          </p:cNvSpPr>
          <p:nvPr>
            <p:ph idx="1"/>
          </p:nvPr>
        </p:nvSpPr>
        <p:spPr>
          <a:xfrm>
            <a:off x="838200" y="1209368"/>
            <a:ext cx="10515600" cy="4967595"/>
          </a:xfrm>
        </p:spPr>
        <p:txBody>
          <a:bodyPr>
            <a:normAutofit/>
          </a:bodyPr>
          <a:lstStyle/>
          <a:p>
            <a:pPr algn="l"/>
            <a:r>
              <a:rPr lang="en-US" sz="2400" b="0" i="0" dirty="0">
                <a:solidFill>
                  <a:srgbClr val="1D1D27"/>
                </a:solidFill>
                <a:effectLst/>
                <a:latin typeface="montserrat" panose="00000500000000000000" pitchFamily="2" charset="0"/>
              </a:rPr>
              <a:t>PDA Components:</a:t>
            </a:r>
          </a:p>
          <a:p>
            <a:pPr algn="just"/>
            <a:r>
              <a:rPr lang="en-US" sz="2400" b="1" i="0" dirty="0">
                <a:solidFill>
                  <a:srgbClr val="2B2A29"/>
                </a:solidFill>
                <a:effectLst/>
                <a:latin typeface="montserrat" panose="00000500000000000000" pitchFamily="2" charset="0"/>
              </a:rPr>
              <a:t>Input tape:</a:t>
            </a:r>
            <a:r>
              <a:rPr lang="en-US" sz="2400" b="0" i="0" dirty="0">
                <a:solidFill>
                  <a:srgbClr val="2B2A29"/>
                </a:solidFill>
                <a:effectLst/>
                <a:latin typeface="montserrat" panose="00000500000000000000" pitchFamily="2" charset="0"/>
              </a:rPr>
              <a:t> The input tape is divided in many cells or symbols. The input head is read-only and may only move from left to right, one symbol at a time.</a:t>
            </a:r>
          </a:p>
          <a:p>
            <a:pPr algn="just"/>
            <a:r>
              <a:rPr lang="en-US" sz="2400" b="1" i="0" dirty="0">
                <a:solidFill>
                  <a:srgbClr val="2B2A29"/>
                </a:solidFill>
                <a:effectLst/>
                <a:latin typeface="montserrat" panose="00000500000000000000" pitchFamily="2" charset="0"/>
              </a:rPr>
              <a:t>Finite control:</a:t>
            </a:r>
            <a:r>
              <a:rPr lang="en-US" sz="2400" b="0" i="0" dirty="0">
                <a:solidFill>
                  <a:srgbClr val="2B2A29"/>
                </a:solidFill>
                <a:effectLst/>
                <a:latin typeface="montserrat" panose="00000500000000000000" pitchFamily="2" charset="0"/>
              </a:rPr>
              <a:t> The finite control has some pointer which points the current symbol which is to be read.</a:t>
            </a:r>
          </a:p>
          <a:p>
            <a:pPr algn="just"/>
            <a:r>
              <a:rPr lang="en-US" sz="2400" b="1" i="0" dirty="0">
                <a:solidFill>
                  <a:srgbClr val="2B2A29"/>
                </a:solidFill>
                <a:effectLst/>
                <a:latin typeface="montserrat" panose="00000500000000000000" pitchFamily="2" charset="0"/>
              </a:rPr>
              <a:t>Stack:</a:t>
            </a:r>
            <a:r>
              <a:rPr lang="en-US" sz="2400" b="0" i="0" dirty="0">
                <a:solidFill>
                  <a:srgbClr val="2B2A29"/>
                </a:solidFill>
                <a:effectLst/>
                <a:latin typeface="montserrat" panose="00000500000000000000" pitchFamily="2" charset="0"/>
              </a:rPr>
              <a:t> The stack is a structure in which we can push and remove the items from one end only. It has an infinite size. In PDA, the stack is used to store the items temporarily.</a:t>
            </a:r>
          </a:p>
          <a:p>
            <a:endParaRPr lang="en-IN" sz="2400" dirty="0"/>
          </a:p>
        </p:txBody>
      </p:sp>
    </p:spTree>
    <p:extLst>
      <p:ext uri="{BB962C8B-B14F-4D97-AF65-F5344CB8AC3E}">
        <p14:creationId xmlns:p14="http://schemas.microsoft.com/office/powerpoint/2010/main" val="34941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51D3-7261-0DC9-283C-999D1E4B1B0A}"/>
              </a:ext>
            </a:extLst>
          </p:cNvPr>
          <p:cNvSpPr>
            <a:spLocks noGrp="1"/>
          </p:cNvSpPr>
          <p:nvPr>
            <p:ph type="title"/>
          </p:nvPr>
        </p:nvSpPr>
        <p:spPr/>
        <p:txBody>
          <a:bodyPr>
            <a:normAutofit/>
          </a:bodyPr>
          <a:lstStyle/>
          <a:p>
            <a:r>
              <a:rPr lang="en-US" sz="2000" b="1" i="0" dirty="0">
                <a:solidFill>
                  <a:srgbClr val="1D1D27"/>
                </a:solidFill>
                <a:effectLst/>
                <a:latin typeface="montserrat" panose="00000500000000000000" pitchFamily="2" charset="0"/>
              </a:rPr>
              <a:t>Formal definition of PDA:</a:t>
            </a:r>
            <a:br>
              <a:rPr lang="en-US" sz="2000" b="0" i="0" dirty="0">
                <a:solidFill>
                  <a:srgbClr val="1D1D27"/>
                </a:solidFill>
                <a:effectLst/>
                <a:latin typeface="montserrat" panose="00000500000000000000" pitchFamily="2" charset="0"/>
              </a:rPr>
            </a:br>
            <a:r>
              <a:rPr lang="en-US" sz="2000" b="0" i="0" dirty="0">
                <a:solidFill>
                  <a:srgbClr val="2B2A29"/>
                </a:solidFill>
                <a:effectLst/>
                <a:latin typeface="montserrat" panose="00000500000000000000" pitchFamily="2" charset="0"/>
              </a:rPr>
              <a:t>The PDA can be defined as a collection of 7 components:</a:t>
            </a:r>
            <a:br>
              <a:rPr lang="en-US" sz="2000" b="0" i="0" dirty="0">
                <a:solidFill>
                  <a:srgbClr val="2B2A29"/>
                </a:solidFill>
                <a:effectLst/>
                <a:latin typeface="montserrat" panose="00000500000000000000" pitchFamily="2" charset="0"/>
              </a:rPr>
            </a:br>
            <a:endParaRPr lang="en-IN" sz="2000" dirty="0"/>
          </a:p>
        </p:txBody>
      </p:sp>
      <p:sp>
        <p:nvSpPr>
          <p:cNvPr id="3" name="Content Placeholder 2">
            <a:extLst>
              <a:ext uri="{FF2B5EF4-FFF2-40B4-BE49-F238E27FC236}">
                <a16:creationId xmlns:a16="http://schemas.microsoft.com/office/drawing/2014/main" id="{A2E4509F-94A2-3731-382D-9B725E84EBE7}"/>
              </a:ext>
            </a:extLst>
          </p:cNvPr>
          <p:cNvSpPr>
            <a:spLocks noGrp="1"/>
          </p:cNvSpPr>
          <p:nvPr>
            <p:ph idx="1"/>
          </p:nvPr>
        </p:nvSpPr>
        <p:spPr/>
        <p:txBody>
          <a:bodyPr/>
          <a:lstStyle/>
          <a:p>
            <a:pPr algn="just"/>
            <a:r>
              <a:rPr lang="en-US" b="1" i="0" dirty="0">
                <a:solidFill>
                  <a:srgbClr val="2B2A29"/>
                </a:solidFill>
                <a:effectLst/>
                <a:latin typeface="montserrat" panose="00000500000000000000" pitchFamily="2" charset="0"/>
              </a:rPr>
              <a:t>Q:</a:t>
            </a:r>
            <a:r>
              <a:rPr lang="en-US" b="0" i="0" dirty="0">
                <a:solidFill>
                  <a:srgbClr val="2B2A29"/>
                </a:solidFill>
                <a:effectLst/>
                <a:latin typeface="montserrat" panose="00000500000000000000" pitchFamily="2" charset="0"/>
              </a:rPr>
              <a:t> the finite set of states</a:t>
            </a:r>
          </a:p>
          <a:p>
            <a:pPr algn="just"/>
            <a:r>
              <a:rPr lang="en-US" b="1" i="0" dirty="0">
                <a:solidFill>
                  <a:srgbClr val="2B2A29"/>
                </a:solidFill>
                <a:effectLst/>
                <a:latin typeface="montserrat" panose="00000500000000000000" pitchFamily="2" charset="0"/>
              </a:rPr>
              <a:t>∑:</a:t>
            </a:r>
            <a:r>
              <a:rPr lang="en-US" b="0" i="0" dirty="0">
                <a:solidFill>
                  <a:srgbClr val="2B2A29"/>
                </a:solidFill>
                <a:effectLst/>
                <a:latin typeface="montserrat" panose="00000500000000000000" pitchFamily="2" charset="0"/>
              </a:rPr>
              <a:t> the input set</a:t>
            </a:r>
          </a:p>
          <a:p>
            <a:pPr algn="just"/>
            <a:r>
              <a:rPr lang="en-US" b="1" i="0" dirty="0">
                <a:solidFill>
                  <a:srgbClr val="2B2A29"/>
                </a:solidFill>
                <a:effectLst/>
                <a:latin typeface="montserrat" panose="00000500000000000000" pitchFamily="2" charset="0"/>
              </a:rPr>
              <a:t>Γ:</a:t>
            </a:r>
            <a:r>
              <a:rPr lang="en-US" b="0" i="0" dirty="0">
                <a:solidFill>
                  <a:srgbClr val="2B2A29"/>
                </a:solidFill>
                <a:effectLst/>
                <a:latin typeface="montserrat" panose="00000500000000000000" pitchFamily="2" charset="0"/>
              </a:rPr>
              <a:t> a stack symbol which can be pushed and popped from the stack</a:t>
            </a:r>
          </a:p>
          <a:p>
            <a:pPr algn="just"/>
            <a:r>
              <a:rPr lang="en-US" b="1" i="0" dirty="0">
                <a:solidFill>
                  <a:srgbClr val="2B2A29"/>
                </a:solidFill>
                <a:effectLst/>
                <a:latin typeface="montserrat" panose="00000500000000000000" pitchFamily="2" charset="0"/>
              </a:rPr>
              <a:t>q0:</a:t>
            </a:r>
            <a:r>
              <a:rPr lang="en-US" b="0" i="0" dirty="0">
                <a:solidFill>
                  <a:srgbClr val="2B2A29"/>
                </a:solidFill>
                <a:effectLst/>
                <a:latin typeface="montserrat" panose="00000500000000000000" pitchFamily="2" charset="0"/>
              </a:rPr>
              <a:t> the initial state</a:t>
            </a:r>
          </a:p>
          <a:p>
            <a:pPr algn="just"/>
            <a:r>
              <a:rPr lang="en-US" b="1" i="0" dirty="0">
                <a:solidFill>
                  <a:srgbClr val="2B2A29"/>
                </a:solidFill>
                <a:effectLst/>
                <a:latin typeface="montserrat" panose="00000500000000000000" pitchFamily="2" charset="0"/>
              </a:rPr>
              <a:t>Z:</a:t>
            </a:r>
            <a:r>
              <a:rPr lang="en-US" b="0" i="0" dirty="0">
                <a:solidFill>
                  <a:srgbClr val="2B2A29"/>
                </a:solidFill>
                <a:effectLst/>
                <a:latin typeface="montserrat" panose="00000500000000000000" pitchFamily="2" charset="0"/>
              </a:rPr>
              <a:t> a start symbol which is in Γ.</a:t>
            </a:r>
          </a:p>
          <a:p>
            <a:pPr algn="just"/>
            <a:r>
              <a:rPr lang="en-US" b="1" i="0" dirty="0">
                <a:solidFill>
                  <a:srgbClr val="2B2A29"/>
                </a:solidFill>
                <a:effectLst/>
                <a:latin typeface="montserrat" panose="00000500000000000000" pitchFamily="2" charset="0"/>
              </a:rPr>
              <a:t>F:</a:t>
            </a:r>
            <a:r>
              <a:rPr lang="en-US" b="0" i="0" dirty="0">
                <a:solidFill>
                  <a:srgbClr val="2B2A29"/>
                </a:solidFill>
                <a:effectLst/>
                <a:latin typeface="montserrat" panose="00000500000000000000" pitchFamily="2" charset="0"/>
              </a:rPr>
              <a:t> a set of final states</a:t>
            </a:r>
          </a:p>
          <a:p>
            <a:r>
              <a:rPr lang="en-US" b="1" i="0" dirty="0">
                <a:solidFill>
                  <a:srgbClr val="2B2A29"/>
                </a:solidFill>
                <a:effectLst/>
                <a:latin typeface="montserrat" panose="00000500000000000000" pitchFamily="2" charset="0"/>
              </a:rPr>
              <a:t>δ:</a:t>
            </a:r>
            <a:r>
              <a:rPr lang="en-US" b="0" i="0" dirty="0">
                <a:solidFill>
                  <a:srgbClr val="2B2A29"/>
                </a:solidFill>
                <a:effectLst/>
                <a:latin typeface="montserrat" panose="00000500000000000000" pitchFamily="2" charset="0"/>
              </a:rPr>
              <a:t> mapping function which is used for moving from current state to next state.</a:t>
            </a:r>
            <a:endParaRPr lang="en-IN" dirty="0"/>
          </a:p>
        </p:txBody>
      </p:sp>
    </p:spTree>
    <p:extLst>
      <p:ext uri="{BB962C8B-B14F-4D97-AF65-F5344CB8AC3E}">
        <p14:creationId xmlns:p14="http://schemas.microsoft.com/office/powerpoint/2010/main" val="3241130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A97B19-3046-28F0-4E86-F8C76B1BFEE1}"/>
              </a:ext>
            </a:extLst>
          </p:cNvPr>
          <p:cNvSpPr>
            <a:spLocks noGrp="1"/>
          </p:cNvSpPr>
          <p:nvPr>
            <p:ph idx="1"/>
          </p:nvPr>
        </p:nvSpPr>
        <p:spPr>
          <a:xfrm>
            <a:off x="838200" y="678426"/>
            <a:ext cx="10515600" cy="5498537"/>
          </a:xfrm>
        </p:spPr>
        <p:txBody>
          <a:bodyPr>
            <a:normAutofit lnSpcReduction="10000"/>
          </a:bodyPr>
          <a:lstStyle/>
          <a:p>
            <a:pPr marL="0" indent="0" algn="l">
              <a:buNone/>
            </a:pPr>
            <a:r>
              <a:rPr lang="en-US" b="1" i="0" dirty="0">
                <a:solidFill>
                  <a:srgbClr val="1D1D27"/>
                </a:solidFill>
                <a:effectLst/>
                <a:latin typeface="montserrat" panose="00000500000000000000" pitchFamily="2" charset="0"/>
              </a:rPr>
              <a:t>Instantaneous Description (ID)</a:t>
            </a:r>
          </a:p>
          <a:p>
            <a:pPr algn="just"/>
            <a:r>
              <a:rPr lang="en-US" b="0" i="0" dirty="0">
                <a:solidFill>
                  <a:srgbClr val="2B2A29"/>
                </a:solidFill>
                <a:effectLst/>
                <a:latin typeface="montserrat" panose="00000500000000000000" pitchFamily="2" charset="0"/>
              </a:rPr>
              <a:t>ID is an informal notation of how a PDA computes an input string and make a decision that string is accepted or rejected.</a:t>
            </a:r>
          </a:p>
          <a:p>
            <a:pPr marL="0" indent="0" algn="just">
              <a:buNone/>
            </a:pPr>
            <a:r>
              <a:rPr lang="en-US" b="1" i="0" dirty="0">
                <a:solidFill>
                  <a:srgbClr val="2B2A29"/>
                </a:solidFill>
                <a:effectLst/>
                <a:latin typeface="montserrat" panose="00000500000000000000" pitchFamily="2" charset="0"/>
              </a:rPr>
              <a:t>An instantaneous description is a triple (q, w, α) where:</a:t>
            </a:r>
            <a:endParaRPr lang="en-US" b="0" i="0" dirty="0">
              <a:solidFill>
                <a:srgbClr val="2B2A29"/>
              </a:solidFill>
              <a:effectLst/>
              <a:latin typeface="montserrat" panose="00000500000000000000" pitchFamily="2" charset="0"/>
            </a:endParaRPr>
          </a:p>
          <a:p>
            <a:pPr algn="just"/>
            <a:r>
              <a:rPr lang="en-US" b="1" i="0" dirty="0">
                <a:solidFill>
                  <a:srgbClr val="2B2A29"/>
                </a:solidFill>
                <a:effectLst/>
                <a:latin typeface="montserrat" panose="00000500000000000000" pitchFamily="2" charset="0"/>
              </a:rPr>
              <a:t>q</a:t>
            </a:r>
            <a:r>
              <a:rPr lang="en-US" b="0" i="0" dirty="0">
                <a:solidFill>
                  <a:srgbClr val="2B2A29"/>
                </a:solidFill>
                <a:effectLst/>
                <a:latin typeface="montserrat" panose="00000500000000000000" pitchFamily="2" charset="0"/>
              </a:rPr>
              <a:t> describes the current state.</a:t>
            </a:r>
          </a:p>
          <a:p>
            <a:pPr algn="just"/>
            <a:r>
              <a:rPr lang="en-US" b="1" i="0" dirty="0">
                <a:solidFill>
                  <a:srgbClr val="2B2A29"/>
                </a:solidFill>
                <a:effectLst/>
                <a:latin typeface="montserrat" panose="00000500000000000000" pitchFamily="2" charset="0"/>
              </a:rPr>
              <a:t>w</a:t>
            </a:r>
            <a:r>
              <a:rPr lang="en-US" b="0" i="0" dirty="0">
                <a:solidFill>
                  <a:srgbClr val="2B2A29"/>
                </a:solidFill>
                <a:effectLst/>
                <a:latin typeface="montserrat" panose="00000500000000000000" pitchFamily="2" charset="0"/>
              </a:rPr>
              <a:t> describes the remaining input.</a:t>
            </a:r>
          </a:p>
          <a:p>
            <a:pPr algn="just"/>
            <a:r>
              <a:rPr lang="en-US" b="1" i="0" dirty="0">
                <a:solidFill>
                  <a:srgbClr val="2B2A29"/>
                </a:solidFill>
                <a:effectLst/>
                <a:latin typeface="montserrat" panose="00000500000000000000" pitchFamily="2" charset="0"/>
              </a:rPr>
              <a:t>α</a:t>
            </a:r>
            <a:r>
              <a:rPr lang="en-US" b="0" i="0" dirty="0">
                <a:solidFill>
                  <a:srgbClr val="2B2A29"/>
                </a:solidFill>
                <a:effectLst/>
                <a:latin typeface="montserrat" panose="00000500000000000000" pitchFamily="2" charset="0"/>
              </a:rPr>
              <a:t> describes the stack contents, top at the left.</a:t>
            </a:r>
          </a:p>
          <a:p>
            <a:pPr marL="0" indent="0" algn="l">
              <a:buNone/>
            </a:pPr>
            <a:r>
              <a:rPr lang="en-US" b="1" i="0" dirty="0">
                <a:solidFill>
                  <a:srgbClr val="1D1D27"/>
                </a:solidFill>
                <a:effectLst/>
                <a:latin typeface="montserrat" panose="00000500000000000000" pitchFamily="2" charset="0"/>
              </a:rPr>
              <a:t>Turnstile Notation:</a:t>
            </a:r>
          </a:p>
          <a:p>
            <a:pPr algn="just"/>
            <a:r>
              <a:rPr lang="en-US" b="0" i="0" dirty="0">
                <a:solidFill>
                  <a:srgbClr val="2B2A29"/>
                </a:solidFill>
                <a:effectLst/>
                <a:latin typeface="montserrat" panose="00000500000000000000" pitchFamily="2" charset="0"/>
              </a:rPr>
              <a:t>⊢ sign describes the turnstile notation and represents one move.</a:t>
            </a:r>
          </a:p>
          <a:p>
            <a:pPr algn="just"/>
            <a:r>
              <a:rPr lang="en-US" b="0" i="0" dirty="0">
                <a:solidFill>
                  <a:srgbClr val="2B2A29"/>
                </a:solidFill>
                <a:effectLst/>
                <a:latin typeface="montserrat" panose="00000500000000000000" pitchFamily="2" charset="0"/>
              </a:rPr>
              <a:t>⊢* sign describes a sequence of moves.</a:t>
            </a:r>
          </a:p>
          <a:p>
            <a:endParaRPr lang="en-IN" dirty="0"/>
          </a:p>
        </p:txBody>
      </p:sp>
    </p:spTree>
    <p:extLst>
      <p:ext uri="{BB962C8B-B14F-4D97-AF65-F5344CB8AC3E}">
        <p14:creationId xmlns:p14="http://schemas.microsoft.com/office/powerpoint/2010/main" val="383034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0F29-CA02-FCA9-5ED7-FC5943844C8A}"/>
              </a:ext>
            </a:extLst>
          </p:cNvPr>
          <p:cNvSpPr>
            <a:spLocks noGrp="1"/>
          </p:cNvSpPr>
          <p:nvPr>
            <p:ph type="title"/>
          </p:nvPr>
        </p:nvSpPr>
        <p:spPr/>
        <p:txBody>
          <a:bodyPr>
            <a:noAutofit/>
          </a:bodyPr>
          <a:lstStyle/>
          <a:p>
            <a:r>
              <a:rPr lang="en-US" sz="1600" b="1" i="0" dirty="0">
                <a:solidFill>
                  <a:srgbClr val="2B2A29"/>
                </a:solidFill>
                <a:effectLst/>
                <a:latin typeface="montserrat" panose="00000500000000000000" pitchFamily="2" charset="0"/>
              </a:rPr>
              <a:t>For example,</a:t>
            </a:r>
            <a:br>
              <a:rPr lang="en-US" sz="1600" b="0" i="0" dirty="0">
                <a:solidFill>
                  <a:srgbClr val="2B2A29"/>
                </a:solidFill>
                <a:effectLst/>
                <a:latin typeface="montserrat" panose="00000500000000000000" pitchFamily="2" charset="0"/>
              </a:rPr>
            </a:br>
            <a:r>
              <a:rPr lang="en-US" sz="1600" b="0" i="0" dirty="0">
                <a:solidFill>
                  <a:srgbClr val="2B2A29"/>
                </a:solidFill>
                <a:effectLst/>
                <a:latin typeface="montserrat" panose="00000500000000000000" pitchFamily="2" charset="0"/>
              </a:rPr>
              <a:t>(p, b, T) ⊢ (q, w, α)</a:t>
            </a:r>
            <a:br>
              <a:rPr lang="en-US" sz="1600" b="0" i="0" dirty="0">
                <a:solidFill>
                  <a:srgbClr val="2B2A29"/>
                </a:solidFill>
                <a:effectLst/>
                <a:latin typeface="montserrat" panose="00000500000000000000" pitchFamily="2" charset="0"/>
              </a:rPr>
            </a:br>
            <a:r>
              <a:rPr lang="en-US" sz="1600" b="0" i="0" dirty="0">
                <a:solidFill>
                  <a:srgbClr val="2B2A29"/>
                </a:solidFill>
                <a:effectLst/>
                <a:latin typeface="montserrat" panose="00000500000000000000" pitchFamily="2" charset="0"/>
              </a:rPr>
              <a:t>In the above example, while taking a transition from state p to q, the input symbol 'b' is consumed, and the top of the stack 'T' is represented by a new string α.</a:t>
            </a:r>
            <a:endParaRPr lang="en-IN" sz="1600" dirty="0"/>
          </a:p>
        </p:txBody>
      </p:sp>
      <p:sp>
        <p:nvSpPr>
          <p:cNvPr id="3" name="Content Placeholder 2">
            <a:extLst>
              <a:ext uri="{FF2B5EF4-FFF2-40B4-BE49-F238E27FC236}">
                <a16:creationId xmlns:a16="http://schemas.microsoft.com/office/drawing/2014/main" id="{02CB9A5A-0C6B-458D-2AED-6DE19628D06D}"/>
              </a:ext>
            </a:extLst>
          </p:cNvPr>
          <p:cNvSpPr>
            <a:spLocks noGrp="1"/>
          </p:cNvSpPr>
          <p:nvPr>
            <p:ph idx="1"/>
          </p:nvPr>
        </p:nvSpPr>
        <p:spPr/>
        <p:txBody>
          <a:bodyPr>
            <a:normAutofit fontScale="92500" lnSpcReduction="10000"/>
          </a:bodyPr>
          <a:lstStyle/>
          <a:p>
            <a:pPr marL="0" indent="0" algn="l">
              <a:buNone/>
            </a:pPr>
            <a:r>
              <a:rPr lang="en-IN" sz="1800" b="1" i="0" dirty="0">
                <a:solidFill>
                  <a:srgbClr val="1D1D27"/>
                </a:solidFill>
                <a:effectLst/>
                <a:latin typeface="montserrat" panose="00000500000000000000" pitchFamily="2" charset="0"/>
              </a:rPr>
              <a:t>Example 1:</a:t>
            </a:r>
          </a:p>
          <a:p>
            <a:pPr marL="0" indent="0" algn="just">
              <a:buNone/>
            </a:pPr>
            <a:r>
              <a:rPr lang="en-IN" sz="1800" b="0" i="0" dirty="0">
                <a:solidFill>
                  <a:srgbClr val="2B2A29"/>
                </a:solidFill>
                <a:effectLst/>
                <a:latin typeface="montserrat" panose="00000500000000000000" pitchFamily="2" charset="0"/>
              </a:rPr>
              <a:t>Design a PDA for accepting a language {a</a:t>
            </a:r>
            <a:r>
              <a:rPr lang="en-IN" sz="1800" b="0" i="0" baseline="30000" dirty="0">
                <a:solidFill>
                  <a:srgbClr val="2B2A29"/>
                </a:solidFill>
                <a:effectLst/>
                <a:latin typeface="montserrat" panose="00000500000000000000" pitchFamily="2" charset="0"/>
              </a:rPr>
              <a:t>n</a:t>
            </a:r>
            <a:r>
              <a:rPr lang="en-IN" sz="1800" b="0" i="0" dirty="0">
                <a:solidFill>
                  <a:srgbClr val="2B2A29"/>
                </a:solidFill>
                <a:effectLst/>
                <a:latin typeface="montserrat" panose="00000500000000000000" pitchFamily="2" charset="0"/>
              </a:rPr>
              <a:t>b</a:t>
            </a:r>
            <a:r>
              <a:rPr lang="en-IN" sz="1800" b="0" i="0" baseline="30000" dirty="0">
                <a:solidFill>
                  <a:srgbClr val="2B2A29"/>
                </a:solidFill>
                <a:effectLst/>
                <a:latin typeface="montserrat" panose="00000500000000000000" pitchFamily="2" charset="0"/>
              </a:rPr>
              <a:t>2n</a:t>
            </a:r>
            <a:r>
              <a:rPr lang="en-IN" sz="1800" b="0" i="0" dirty="0">
                <a:solidFill>
                  <a:srgbClr val="2B2A29"/>
                </a:solidFill>
                <a:effectLst/>
                <a:latin typeface="montserrat" panose="00000500000000000000" pitchFamily="2" charset="0"/>
              </a:rPr>
              <a:t> | n&gt;=1}.</a:t>
            </a:r>
          </a:p>
          <a:p>
            <a:pPr marL="0" indent="0" algn="just">
              <a:buNone/>
            </a:pPr>
            <a:endParaRPr lang="en-IN" sz="1800" b="0" i="0" dirty="0">
              <a:solidFill>
                <a:srgbClr val="2B2A29"/>
              </a:solidFill>
              <a:effectLst/>
              <a:latin typeface="montserrat" panose="00000500000000000000" pitchFamily="2" charset="0"/>
            </a:endParaRPr>
          </a:p>
          <a:p>
            <a:pPr marL="0" indent="0">
              <a:buNone/>
            </a:pPr>
            <a:r>
              <a:rPr lang="en-US" sz="1800" b="1" i="0" dirty="0">
                <a:solidFill>
                  <a:srgbClr val="2B2A29"/>
                </a:solidFill>
                <a:effectLst/>
                <a:latin typeface="montserrat" panose="00000500000000000000" pitchFamily="2" charset="0"/>
              </a:rPr>
              <a:t>Solution:</a:t>
            </a:r>
            <a:r>
              <a:rPr lang="en-US" sz="1800" b="0" i="0" dirty="0">
                <a:solidFill>
                  <a:srgbClr val="2B2A29"/>
                </a:solidFill>
                <a:effectLst/>
                <a:latin typeface="montserrat" panose="00000500000000000000" pitchFamily="2" charset="0"/>
              </a:rPr>
              <a:t> In this language, n number of a's should be followed by 2n number of b's. Hence, we will apply a very simple logic, and that is if we read single 'a', we will push two a's onto the stack. As soon as we read 'b' then for every single 'b' only one 'a' should get popped from the stack.</a:t>
            </a:r>
          </a:p>
          <a:p>
            <a:pPr marL="0" indent="0">
              <a:buNone/>
            </a:pPr>
            <a:endParaRPr lang="en-US" sz="1800" dirty="0">
              <a:solidFill>
                <a:srgbClr val="2B2A29"/>
              </a:solidFill>
              <a:latin typeface="montserrat" panose="00000500000000000000" pitchFamily="2" charset="0"/>
            </a:endParaRPr>
          </a:p>
          <a:p>
            <a:pPr marL="0" indent="0">
              <a:buNone/>
            </a:pPr>
            <a:r>
              <a:rPr lang="en-US" sz="1800" b="0" i="0" dirty="0">
                <a:solidFill>
                  <a:srgbClr val="2B2A29"/>
                </a:solidFill>
                <a:effectLst/>
                <a:latin typeface="montserrat" panose="00000500000000000000" pitchFamily="2" charset="0"/>
              </a:rPr>
              <a:t>The ID can be constructed as follows:</a:t>
            </a:r>
          </a:p>
          <a:p>
            <a:pPr marL="0" indent="0" algn="l">
              <a:buNone/>
            </a:pPr>
            <a:r>
              <a:rPr lang="pt-BR" sz="1800" b="1" i="0" dirty="0">
                <a:solidFill>
                  <a:srgbClr val="2B2A29"/>
                </a:solidFill>
                <a:effectLst/>
                <a:latin typeface="montserrat" panose="00000500000000000000" pitchFamily="2" charset="0"/>
              </a:rPr>
              <a:t>δ(q0, a, Z) = (q0, aaZ)  </a:t>
            </a:r>
          </a:p>
          <a:p>
            <a:pPr marL="0" indent="0" algn="l">
              <a:buNone/>
            </a:pPr>
            <a:r>
              <a:rPr lang="pt-BR" sz="1800" b="1" i="0" dirty="0">
                <a:solidFill>
                  <a:srgbClr val="2B2A29"/>
                </a:solidFill>
                <a:effectLst/>
                <a:latin typeface="montserrat" panose="00000500000000000000" pitchFamily="2" charset="0"/>
              </a:rPr>
              <a:t>δ(q0, a, a) = (q0, aaa)  </a:t>
            </a:r>
          </a:p>
          <a:p>
            <a:pPr marL="0" indent="0">
              <a:buNone/>
            </a:pPr>
            <a:endParaRPr lang="en-US" sz="1800" b="1" dirty="0">
              <a:solidFill>
                <a:srgbClr val="2B2A29"/>
              </a:solidFill>
              <a:latin typeface="montserrat" panose="00000500000000000000" pitchFamily="2" charset="0"/>
            </a:endParaRPr>
          </a:p>
          <a:p>
            <a:pPr marL="0" indent="0">
              <a:buNone/>
            </a:pPr>
            <a:r>
              <a:rPr lang="en-US" sz="1800" b="0" i="0" dirty="0">
                <a:solidFill>
                  <a:srgbClr val="2B2A29"/>
                </a:solidFill>
                <a:effectLst/>
                <a:latin typeface="montserrat" panose="00000500000000000000" pitchFamily="2" charset="0"/>
              </a:rPr>
              <a:t>Now when we read b, we will change the state from q0 to q1 and start popping corresponding 'a'. Hence,</a:t>
            </a:r>
          </a:p>
          <a:p>
            <a:pPr marL="0" indent="0">
              <a:buNone/>
            </a:pPr>
            <a:r>
              <a:rPr lang="pt-BR" sz="1800" b="1" i="0" dirty="0">
                <a:solidFill>
                  <a:srgbClr val="2B2A29"/>
                </a:solidFill>
                <a:effectLst/>
                <a:latin typeface="montserrat" panose="00000500000000000000" pitchFamily="2" charset="0"/>
              </a:rPr>
              <a:t>δ(q0, b, a) = (q1, ε)  </a:t>
            </a:r>
          </a:p>
          <a:p>
            <a:pPr marL="0" indent="0">
              <a:buNone/>
            </a:pPr>
            <a:endParaRPr lang="en-IN" dirty="0"/>
          </a:p>
        </p:txBody>
      </p:sp>
    </p:spTree>
    <p:extLst>
      <p:ext uri="{BB962C8B-B14F-4D97-AF65-F5344CB8AC3E}">
        <p14:creationId xmlns:p14="http://schemas.microsoft.com/office/powerpoint/2010/main" val="387877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29F11-3172-2034-A934-273E9A81921C}"/>
              </a:ext>
            </a:extLst>
          </p:cNvPr>
          <p:cNvSpPr>
            <a:spLocks noGrp="1"/>
          </p:cNvSpPr>
          <p:nvPr>
            <p:ph idx="1"/>
          </p:nvPr>
        </p:nvSpPr>
        <p:spPr>
          <a:xfrm>
            <a:off x="838200" y="344129"/>
            <a:ext cx="10515600" cy="5832834"/>
          </a:xfrm>
        </p:spPr>
        <p:txBody>
          <a:bodyPr>
            <a:normAutofit lnSpcReduction="10000"/>
          </a:bodyPr>
          <a:lstStyle/>
          <a:p>
            <a:pPr marL="0" indent="0">
              <a:buNone/>
            </a:pPr>
            <a:r>
              <a:rPr lang="en-US" b="0" i="0" dirty="0">
                <a:solidFill>
                  <a:srgbClr val="2B2A29"/>
                </a:solidFill>
                <a:effectLst/>
                <a:latin typeface="montserrat" panose="00000500000000000000" pitchFamily="2" charset="0"/>
              </a:rPr>
              <a:t>Thus this process of popping 'b' will be repeated unless all the symbols are read. Note that popping action occurs in state q1 only.</a:t>
            </a:r>
          </a:p>
          <a:p>
            <a:pPr marL="0" indent="0">
              <a:buNone/>
            </a:pPr>
            <a:r>
              <a:rPr lang="pt-BR" b="1" i="0" dirty="0">
                <a:solidFill>
                  <a:srgbClr val="2B2A29"/>
                </a:solidFill>
                <a:effectLst/>
                <a:latin typeface="montserrat" panose="00000500000000000000" pitchFamily="2" charset="0"/>
              </a:rPr>
              <a:t>δ(q1, b, a) = (q1, ε)  </a:t>
            </a:r>
          </a:p>
          <a:p>
            <a:endParaRPr lang="en-US" dirty="0">
              <a:solidFill>
                <a:srgbClr val="2B2A29"/>
              </a:solidFill>
              <a:latin typeface="montserrat" panose="00000500000000000000" pitchFamily="2" charset="0"/>
            </a:endParaRPr>
          </a:p>
          <a:p>
            <a:pPr marL="0" indent="0">
              <a:buNone/>
            </a:pPr>
            <a:r>
              <a:rPr lang="en-US" b="0" i="0" dirty="0">
                <a:solidFill>
                  <a:srgbClr val="2B2A29"/>
                </a:solidFill>
                <a:effectLst/>
                <a:latin typeface="montserrat" panose="00000500000000000000" pitchFamily="2" charset="0"/>
              </a:rPr>
              <a:t>After reading all b's, all the corresponding a's should get popped. Hence when we read ε as input symbol then there should be nothing in the stack. Hence the move will be:</a:t>
            </a:r>
          </a:p>
          <a:p>
            <a:pPr marL="0" indent="0">
              <a:buNone/>
            </a:pPr>
            <a:r>
              <a:rPr lang="pl-PL" b="1" i="0" dirty="0">
                <a:solidFill>
                  <a:srgbClr val="2B2A29"/>
                </a:solidFill>
                <a:effectLst/>
                <a:latin typeface="montserrat" panose="00000500000000000000" pitchFamily="2" charset="0"/>
              </a:rPr>
              <a:t>δ(q1, ε, Z) = (q2, ε) </a:t>
            </a:r>
            <a:endParaRPr lang="en-US" b="1" i="0" dirty="0">
              <a:solidFill>
                <a:srgbClr val="2B2A29"/>
              </a:solidFill>
              <a:effectLst/>
              <a:latin typeface="montserrat" panose="00000500000000000000" pitchFamily="2" charset="0"/>
            </a:endParaRPr>
          </a:p>
          <a:p>
            <a:pPr marL="0" indent="0">
              <a:buNone/>
            </a:pPr>
            <a:r>
              <a:rPr lang="pl-PL" b="1" i="0" dirty="0">
                <a:solidFill>
                  <a:srgbClr val="2B2A29"/>
                </a:solidFill>
                <a:effectLst/>
                <a:latin typeface="montserrat" panose="00000500000000000000" pitchFamily="2" charset="0"/>
              </a:rPr>
              <a:t> </a:t>
            </a:r>
          </a:p>
          <a:p>
            <a:pPr marL="0" indent="0">
              <a:buNone/>
            </a:pPr>
            <a:r>
              <a:rPr lang="en-IN" b="0" i="0" dirty="0">
                <a:solidFill>
                  <a:srgbClr val="2B2A29"/>
                </a:solidFill>
                <a:effectLst/>
                <a:latin typeface="montserrat" panose="00000500000000000000" pitchFamily="2" charset="0"/>
              </a:rPr>
              <a:t>Where</a:t>
            </a:r>
            <a:r>
              <a:rPr lang="en-US" dirty="0">
                <a:solidFill>
                  <a:srgbClr val="2B2A29"/>
                </a:solidFill>
                <a:latin typeface="montserrat" panose="00000500000000000000" pitchFamily="2" charset="0"/>
              </a:rPr>
              <a:t>,</a:t>
            </a:r>
          </a:p>
          <a:p>
            <a:pPr marL="0" indent="0">
              <a:buNone/>
            </a:pPr>
            <a:r>
              <a:rPr lang="en-IN" b="1" i="0" dirty="0">
                <a:solidFill>
                  <a:srgbClr val="2B2A29"/>
                </a:solidFill>
                <a:effectLst/>
                <a:latin typeface="montserrat" panose="00000500000000000000" pitchFamily="2" charset="0"/>
              </a:rPr>
              <a:t>PDA = ({q0, q1, q2}, {a, b}, {a, Z}, </a:t>
            </a:r>
            <a:r>
              <a:rPr lang="el-GR" b="1" i="0" dirty="0">
                <a:solidFill>
                  <a:srgbClr val="2B2A29"/>
                </a:solidFill>
                <a:effectLst/>
                <a:latin typeface="montserrat" panose="00000500000000000000" pitchFamily="2" charset="0"/>
              </a:rPr>
              <a:t>δ, </a:t>
            </a:r>
            <a:r>
              <a:rPr lang="en-IN" b="1" i="0" dirty="0">
                <a:solidFill>
                  <a:srgbClr val="2B2A29"/>
                </a:solidFill>
                <a:effectLst/>
                <a:latin typeface="montserrat" panose="00000500000000000000" pitchFamily="2" charset="0"/>
              </a:rPr>
              <a:t>q0, Z, {q2})</a:t>
            </a:r>
            <a:endParaRPr lang="en-IN" b="1" dirty="0"/>
          </a:p>
        </p:txBody>
      </p:sp>
    </p:spTree>
    <p:extLst>
      <p:ext uri="{BB962C8B-B14F-4D97-AF65-F5344CB8AC3E}">
        <p14:creationId xmlns:p14="http://schemas.microsoft.com/office/powerpoint/2010/main" val="136286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29F11-3172-2034-A934-273E9A81921C}"/>
              </a:ext>
            </a:extLst>
          </p:cNvPr>
          <p:cNvSpPr>
            <a:spLocks noGrp="1"/>
          </p:cNvSpPr>
          <p:nvPr>
            <p:ph idx="1"/>
          </p:nvPr>
        </p:nvSpPr>
        <p:spPr>
          <a:xfrm>
            <a:off x="838200" y="806245"/>
            <a:ext cx="10515600" cy="5370718"/>
          </a:xfrm>
        </p:spPr>
        <p:txBody>
          <a:bodyPr/>
          <a:lstStyle/>
          <a:p>
            <a:pPr marL="0" indent="0">
              <a:buNone/>
            </a:pPr>
            <a:r>
              <a:rPr lang="en-US" b="0" i="0" dirty="0">
                <a:solidFill>
                  <a:srgbClr val="2B2A29"/>
                </a:solidFill>
                <a:effectLst/>
                <a:latin typeface="montserrat" panose="00000500000000000000" pitchFamily="2" charset="0"/>
              </a:rPr>
              <a:t>We can summarize the ID as:</a:t>
            </a:r>
          </a:p>
          <a:p>
            <a:pPr marL="0" indent="0" algn="l">
              <a:buNone/>
            </a:pP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q0, a, Z) = (q0, </a:t>
            </a:r>
            <a:r>
              <a:rPr lang="en-IN" b="0" i="0" dirty="0" err="1">
                <a:solidFill>
                  <a:srgbClr val="2B2A29"/>
                </a:solidFill>
                <a:effectLst/>
                <a:latin typeface="montserrat" panose="00000500000000000000" pitchFamily="2" charset="0"/>
              </a:rPr>
              <a:t>aaZ</a:t>
            </a:r>
            <a:r>
              <a:rPr lang="en-IN" b="0" i="0" dirty="0">
                <a:solidFill>
                  <a:srgbClr val="2B2A29"/>
                </a:solidFill>
                <a:effectLst/>
                <a:latin typeface="montserrat" panose="00000500000000000000" pitchFamily="2" charset="0"/>
              </a:rPr>
              <a:t>)  </a:t>
            </a:r>
          </a:p>
          <a:p>
            <a:pPr marL="0" indent="0" algn="l">
              <a:buNone/>
            </a:pP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q0, a, a) = (q0, </a:t>
            </a:r>
            <a:r>
              <a:rPr lang="en-IN" b="0" i="0" dirty="0" err="1">
                <a:solidFill>
                  <a:srgbClr val="2B2A29"/>
                </a:solidFill>
                <a:effectLst/>
                <a:latin typeface="montserrat" panose="00000500000000000000" pitchFamily="2" charset="0"/>
              </a:rPr>
              <a:t>aaa</a:t>
            </a:r>
            <a:r>
              <a:rPr lang="en-IN" b="0" i="0" dirty="0">
                <a:solidFill>
                  <a:srgbClr val="2B2A29"/>
                </a:solidFill>
                <a:effectLst/>
                <a:latin typeface="montserrat" panose="00000500000000000000" pitchFamily="2" charset="0"/>
              </a:rPr>
              <a:t>)  </a:t>
            </a:r>
          </a:p>
          <a:p>
            <a:pPr marL="0" indent="0" algn="l">
              <a:buNone/>
            </a:pP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q0, b, a) = (q1, </a:t>
            </a:r>
            <a:r>
              <a:rPr lang="el-GR" b="0" i="0" dirty="0">
                <a:solidFill>
                  <a:srgbClr val="2B2A29"/>
                </a:solidFill>
                <a:effectLst/>
                <a:latin typeface="montserrat" panose="00000500000000000000" pitchFamily="2" charset="0"/>
              </a:rPr>
              <a:t>ε)  </a:t>
            </a:r>
          </a:p>
          <a:p>
            <a:pPr marL="0" indent="0" algn="l">
              <a:buNone/>
            </a:pP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q1, b, a) = (q1, </a:t>
            </a:r>
            <a:r>
              <a:rPr lang="el-GR" b="0" i="0" dirty="0">
                <a:solidFill>
                  <a:srgbClr val="2B2A29"/>
                </a:solidFill>
                <a:effectLst/>
                <a:latin typeface="montserrat" panose="00000500000000000000" pitchFamily="2" charset="0"/>
              </a:rPr>
              <a:t>ε)  </a:t>
            </a:r>
          </a:p>
          <a:p>
            <a:pPr marL="0" indent="0" algn="l">
              <a:buNone/>
            </a:pP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q1, </a:t>
            </a:r>
            <a:r>
              <a:rPr lang="el-GR" b="0" i="0" dirty="0">
                <a:solidFill>
                  <a:srgbClr val="2B2A29"/>
                </a:solidFill>
                <a:effectLst/>
                <a:latin typeface="montserrat" panose="00000500000000000000" pitchFamily="2" charset="0"/>
              </a:rPr>
              <a:t>ε, </a:t>
            </a:r>
            <a:r>
              <a:rPr lang="en-IN" b="0" i="0" dirty="0">
                <a:solidFill>
                  <a:srgbClr val="2B2A29"/>
                </a:solidFill>
                <a:effectLst/>
                <a:latin typeface="montserrat" panose="00000500000000000000" pitchFamily="2" charset="0"/>
              </a:rPr>
              <a:t>Z) = (q2, </a:t>
            </a:r>
            <a:r>
              <a:rPr lang="el-GR" b="0" i="0" dirty="0">
                <a:solidFill>
                  <a:srgbClr val="2B2A29"/>
                </a:solidFill>
                <a:effectLst/>
                <a:latin typeface="montserrat" panose="00000500000000000000" pitchFamily="2" charset="0"/>
              </a:rPr>
              <a:t>ε)  </a:t>
            </a:r>
          </a:p>
          <a:p>
            <a:pPr marL="0" indent="0">
              <a:buNone/>
            </a:pPr>
            <a:endParaRPr lang="en-US" b="0" i="0" dirty="0">
              <a:solidFill>
                <a:srgbClr val="2B2A29"/>
              </a:solidFill>
              <a:effectLst/>
              <a:latin typeface="montserrat" panose="00000500000000000000" pitchFamily="2" charset="0"/>
            </a:endParaRPr>
          </a:p>
          <a:p>
            <a:pPr marL="0" indent="0">
              <a:buNone/>
            </a:pPr>
            <a:r>
              <a:rPr lang="en-US" b="0" i="0" dirty="0">
                <a:solidFill>
                  <a:srgbClr val="2B2A29"/>
                </a:solidFill>
                <a:effectLst/>
                <a:latin typeface="montserrat" panose="00000500000000000000" pitchFamily="2" charset="0"/>
              </a:rPr>
              <a:t>Now we will simulate this PDA for the input string "</a:t>
            </a:r>
            <a:r>
              <a:rPr lang="en-US" b="0" i="0" dirty="0" err="1">
                <a:solidFill>
                  <a:srgbClr val="2B2A29"/>
                </a:solidFill>
                <a:effectLst/>
                <a:latin typeface="montserrat" panose="00000500000000000000" pitchFamily="2" charset="0"/>
              </a:rPr>
              <a:t>aaabbbbbb</a:t>
            </a:r>
            <a:r>
              <a:rPr lang="en-US" b="0" i="0" dirty="0">
                <a:solidFill>
                  <a:srgbClr val="2B2A29"/>
                </a:solidFill>
                <a:effectLst/>
                <a:latin typeface="montserrat" panose="00000500000000000000" pitchFamily="2" charset="0"/>
              </a:rPr>
              <a:t>".</a:t>
            </a:r>
            <a:endParaRPr lang="en-IN" dirty="0"/>
          </a:p>
        </p:txBody>
      </p:sp>
    </p:spTree>
    <p:extLst>
      <p:ext uri="{BB962C8B-B14F-4D97-AF65-F5344CB8AC3E}">
        <p14:creationId xmlns:p14="http://schemas.microsoft.com/office/powerpoint/2010/main" val="360190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29F11-3172-2034-A934-273E9A81921C}"/>
              </a:ext>
            </a:extLst>
          </p:cNvPr>
          <p:cNvSpPr>
            <a:spLocks noGrp="1"/>
          </p:cNvSpPr>
          <p:nvPr>
            <p:ph idx="1"/>
          </p:nvPr>
        </p:nvSpPr>
        <p:spPr>
          <a:xfrm>
            <a:off x="838200" y="344129"/>
            <a:ext cx="10515600" cy="5832834"/>
          </a:xfrm>
        </p:spPr>
        <p:txBody>
          <a:bodyPr/>
          <a:lstStyle/>
          <a:p>
            <a:pPr marL="0" indent="0" algn="l">
              <a:buNone/>
            </a:pP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q0, </a:t>
            </a:r>
            <a:r>
              <a:rPr lang="en-IN" b="0" i="0" dirty="0" err="1">
                <a:solidFill>
                  <a:srgbClr val="2B2A29"/>
                </a:solidFill>
                <a:effectLst/>
                <a:latin typeface="montserrat" panose="00000500000000000000" pitchFamily="2" charset="0"/>
              </a:rPr>
              <a:t>aaabbbbbb</a:t>
            </a:r>
            <a:r>
              <a:rPr lang="en-IN" b="0" i="0" dirty="0">
                <a:solidFill>
                  <a:srgbClr val="2B2A29"/>
                </a:solidFill>
                <a:effectLst/>
                <a:latin typeface="montserrat" panose="00000500000000000000" pitchFamily="2" charset="0"/>
              </a:rPr>
              <a:t>, Z) ⊢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q0, </a:t>
            </a:r>
            <a:r>
              <a:rPr lang="en-IN" b="0" i="0" dirty="0" err="1">
                <a:solidFill>
                  <a:srgbClr val="2B2A29"/>
                </a:solidFill>
                <a:effectLst/>
                <a:latin typeface="montserrat" panose="00000500000000000000" pitchFamily="2" charset="0"/>
              </a:rPr>
              <a:t>aabbbbbb</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aaZ</a:t>
            </a:r>
            <a:r>
              <a:rPr lang="en-IN" b="0" i="0" dirty="0">
                <a:solidFill>
                  <a:srgbClr val="2B2A29"/>
                </a:solidFill>
                <a:effectLst/>
                <a:latin typeface="montserrat" panose="00000500000000000000" pitchFamily="2" charset="0"/>
              </a:rPr>
              <a:t>)  </a:t>
            </a:r>
          </a:p>
          <a:p>
            <a:pPr marL="0" indent="0" algn="l">
              <a:buNone/>
            </a:pPr>
            <a:r>
              <a:rPr lang="en-IN" b="0" i="0" dirty="0">
                <a:solidFill>
                  <a:srgbClr val="2B2A29"/>
                </a:solidFill>
                <a:effectLst/>
                <a:latin typeface="montserrat" panose="00000500000000000000" pitchFamily="2" charset="0"/>
              </a:rPr>
              <a:t>                    ⊢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q0, </a:t>
            </a:r>
            <a:r>
              <a:rPr lang="en-IN" b="0" i="0" dirty="0" err="1">
                <a:solidFill>
                  <a:srgbClr val="2B2A29"/>
                </a:solidFill>
                <a:effectLst/>
                <a:latin typeface="montserrat" panose="00000500000000000000" pitchFamily="2" charset="0"/>
              </a:rPr>
              <a:t>abbbbbb</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aaaaZ</a:t>
            </a:r>
            <a:r>
              <a:rPr lang="en-IN" b="0" i="0" dirty="0">
                <a:solidFill>
                  <a:srgbClr val="2B2A29"/>
                </a:solidFill>
                <a:effectLst/>
                <a:latin typeface="montserrat" panose="00000500000000000000" pitchFamily="2" charset="0"/>
              </a:rPr>
              <a:t>)  </a:t>
            </a:r>
          </a:p>
          <a:p>
            <a:pPr marL="0" indent="0" algn="l">
              <a:buNone/>
            </a:pPr>
            <a:r>
              <a:rPr lang="en-IN" b="0" i="0" dirty="0">
                <a:solidFill>
                  <a:srgbClr val="2B2A29"/>
                </a:solidFill>
                <a:effectLst/>
                <a:latin typeface="montserrat" panose="00000500000000000000" pitchFamily="2" charset="0"/>
              </a:rPr>
              <a:t>                    ⊢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q0, </a:t>
            </a:r>
            <a:r>
              <a:rPr lang="en-IN" b="0" i="0" dirty="0" err="1">
                <a:solidFill>
                  <a:srgbClr val="2B2A29"/>
                </a:solidFill>
                <a:effectLst/>
                <a:latin typeface="montserrat" panose="00000500000000000000" pitchFamily="2" charset="0"/>
              </a:rPr>
              <a:t>bbbbbb</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aaaaaaZ</a:t>
            </a:r>
            <a:r>
              <a:rPr lang="en-IN" b="0" i="0" dirty="0">
                <a:solidFill>
                  <a:srgbClr val="2B2A29"/>
                </a:solidFill>
                <a:effectLst/>
                <a:latin typeface="montserrat" panose="00000500000000000000" pitchFamily="2" charset="0"/>
              </a:rPr>
              <a:t>)  </a:t>
            </a:r>
          </a:p>
          <a:p>
            <a:pPr marL="0" indent="0" algn="l">
              <a:buNone/>
            </a:pPr>
            <a:r>
              <a:rPr lang="en-IN" b="0" i="0" dirty="0">
                <a:solidFill>
                  <a:srgbClr val="2B2A29"/>
                </a:solidFill>
                <a:effectLst/>
                <a:latin typeface="montserrat" panose="00000500000000000000" pitchFamily="2" charset="0"/>
              </a:rPr>
              <a:t>                    ⊢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q1, </a:t>
            </a:r>
            <a:r>
              <a:rPr lang="en-IN" b="0" i="0" dirty="0" err="1">
                <a:solidFill>
                  <a:srgbClr val="2B2A29"/>
                </a:solidFill>
                <a:effectLst/>
                <a:latin typeface="montserrat" panose="00000500000000000000" pitchFamily="2" charset="0"/>
              </a:rPr>
              <a:t>bbbbb</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aaaaaZ</a:t>
            </a:r>
            <a:r>
              <a:rPr lang="en-IN" b="0" i="0" dirty="0">
                <a:solidFill>
                  <a:srgbClr val="2B2A29"/>
                </a:solidFill>
                <a:effectLst/>
                <a:latin typeface="montserrat" panose="00000500000000000000" pitchFamily="2" charset="0"/>
              </a:rPr>
              <a:t>)  </a:t>
            </a:r>
          </a:p>
          <a:p>
            <a:pPr marL="0" indent="0" algn="l">
              <a:buNone/>
            </a:pPr>
            <a:r>
              <a:rPr lang="en-IN" b="0" i="0" dirty="0">
                <a:solidFill>
                  <a:srgbClr val="2B2A29"/>
                </a:solidFill>
                <a:effectLst/>
                <a:latin typeface="montserrat" panose="00000500000000000000" pitchFamily="2" charset="0"/>
              </a:rPr>
              <a:t>                    ⊢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q1, </a:t>
            </a:r>
            <a:r>
              <a:rPr lang="en-IN" b="0" i="0" dirty="0" err="1">
                <a:solidFill>
                  <a:srgbClr val="2B2A29"/>
                </a:solidFill>
                <a:effectLst/>
                <a:latin typeface="montserrat" panose="00000500000000000000" pitchFamily="2" charset="0"/>
              </a:rPr>
              <a:t>bbbb</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aaaaZ</a:t>
            </a:r>
            <a:r>
              <a:rPr lang="en-IN" b="0" i="0" dirty="0">
                <a:solidFill>
                  <a:srgbClr val="2B2A29"/>
                </a:solidFill>
                <a:effectLst/>
                <a:latin typeface="montserrat" panose="00000500000000000000" pitchFamily="2" charset="0"/>
              </a:rPr>
              <a:t>)  </a:t>
            </a:r>
          </a:p>
          <a:p>
            <a:pPr marL="0" indent="0" algn="l">
              <a:buNone/>
            </a:pPr>
            <a:r>
              <a:rPr lang="en-IN" b="0" i="0" dirty="0">
                <a:solidFill>
                  <a:srgbClr val="2B2A29"/>
                </a:solidFill>
                <a:effectLst/>
                <a:latin typeface="montserrat" panose="00000500000000000000" pitchFamily="2" charset="0"/>
              </a:rPr>
              <a:t>                    ⊢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q1, </a:t>
            </a:r>
            <a:r>
              <a:rPr lang="en-IN" b="0" i="0" dirty="0" err="1">
                <a:solidFill>
                  <a:srgbClr val="2B2A29"/>
                </a:solidFill>
                <a:effectLst/>
                <a:latin typeface="montserrat" panose="00000500000000000000" pitchFamily="2" charset="0"/>
              </a:rPr>
              <a:t>bbb</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aaaZ</a:t>
            </a:r>
            <a:r>
              <a:rPr lang="en-IN" b="0" i="0" dirty="0">
                <a:solidFill>
                  <a:srgbClr val="2B2A29"/>
                </a:solidFill>
                <a:effectLst/>
                <a:latin typeface="montserrat" panose="00000500000000000000" pitchFamily="2" charset="0"/>
              </a:rPr>
              <a:t>)  </a:t>
            </a:r>
          </a:p>
          <a:p>
            <a:pPr marL="0" indent="0" algn="l">
              <a:buNone/>
            </a:pPr>
            <a:r>
              <a:rPr lang="en-IN" b="0" i="0" dirty="0">
                <a:solidFill>
                  <a:srgbClr val="2B2A29"/>
                </a:solidFill>
                <a:effectLst/>
                <a:latin typeface="montserrat" panose="00000500000000000000" pitchFamily="2" charset="0"/>
              </a:rPr>
              <a:t>                    ⊢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q1, bb, </a:t>
            </a:r>
            <a:r>
              <a:rPr lang="en-IN" b="0" i="0" dirty="0" err="1">
                <a:solidFill>
                  <a:srgbClr val="2B2A29"/>
                </a:solidFill>
                <a:effectLst/>
                <a:latin typeface="montserrat" panose="00000500000000000000" pitchFamily="2" charset="0"/>
              </a:rPr>
              <a:t>aaZ</a:t>
            </a:r>
            <a:r>
              <a:rPr lang="en-IN" b="0" i="0" dirty="0">
                <a:solidFill>
                  <a:srgbClr val="2B2A29"/>
                </a:solidFill>
                <a:effectLst/>
                <a:latin typeface="montserrat" panose="00000500000000000000" pitchFamily="2" charset="0"/>
              </a:rPr>
              <a:t>)  </a:t>
            </a:r>
          </a:p>
          <a:p>
            <a:pPr marL="0" indent="0" algn="l">
              <a:buNone/>
            </a:pPr>
            <a:r>
              <a:rPr lang="en-IN" b="0" i="0" dirty="0">
                <a:solidFill>
                  <a:srgbClr val="2B2A29"/>
                </a:solidFill>
                <a:effectLst/>
                <a:latin typeface="montserrat" panose="00000500000000000000" pitchFamily="2" charset="0"/>
              </a:rPr>
              <a:t>                    ⊢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q1, b, </a:t>
            </a:r>
            <a:r>
              <a:rPr lang="en-IN" b="0" i="0" dirty="0" err="1">
                <a:solidFill>
                  <a:srgbClr val="2B2A29"/>
                </a:solidFill>
                <a:effectLst/>
                <a:latin typeface="montserrat" panose="00000500000000000000" pitchFamily="2" charset="0"/>
              </a:rPr>
              <a:t>aZ</a:t>
            </a:r>
            <a:r>
              <a:rPr lang="en-IN" b="0" i="0" dirty="0">
                <a:solidFill>
                  <a:srgbClr val="2B2A29"/>
                </a:solidFill>
                <a:effectLst/>
                <a:latin typeface="montserrat" panose="00000500000000000000" pitchFamily="2" charset="0"/>
              </a:rPr>
              <a:t>)  </a:t>
            </a:r>
          </a:p>
          <a:p>
            <a:pPr marL="0" indent="0" algn="l">
              <a:buNone/>
            </a:pPr>
            <a:r>
              <a:rPr lang="en-IN" b="0" i="0" dirty="0">
                <a:solidFill>
                  <a:srgbClr val="2B2A29"/>
                </a:solidFill>
                <a:effectLst/>
                <a:latin typeface="montserrat" panose="00000500000000000000" pitchFamily="2" charset="0"/>
              </a:rPr>
              <a:t>                    ⊢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q1, </a:t>
            </a:r>
            <a:r>
              <a:rPr lang="el-GR" b="0" i="0" dirty="0">
                <a:solidFill>
                  <a:srgbClr val="2B2A29"/>
                </a:solidFill>
                <a:effectLst/>
                <a:latin typeface="montserrat" panose="00000500000000000000" pitchFamily="2" charset="0"/>
              </a:rPr>
              <a:t>ε, </a:t>
            </a:r>
            <a:r>
              <a:rPr lang="en-IN" b="0" i="0" dirty="0">
                <a:solidFill>
                  <a:srgbClr val="2B2A29"/>
                </a:solidFill>
                <a:effectLst/>
                <a:latin typeface="montserrat" panose="00000500000000000000" pitchFamily="2" charset="0"/>
              </a:rPr>
              <a:t>Z)  </a:t>
            </a:r>
          </a:p>
          <a:p>
            <a:pPr marL="0" indent="0" algn="l">
              <a:buNone/>
            </a:pPr>
            <a:r>
              <a:rPr lang="en-IN" b="0" i="0" dirty="0">
                <a:solidFill>
                  <a:srgbClr val="2B2A29"/>
                </a:solidFill>
                <a:effectLst/>
                <a:latin typeface="montserrat" panose="00000500000000000000" pitchFamily="2" charset="0"/>
              </a:rPr>
              <a:t>                    ⊢ </a:t>
            </a:r>
            <a:r>
              <a:rPr lang="el-GR" b="0" i="0" dirty="0">
                <a:solidFill>
                  <a:srgbClr val="2B2A29"/>
                </a:solidFill>
                <a:effectLst/>
                <a:latin typeface="montserrat" panose="00000500000000000000" pitchFamily="2" charset="0"/>
              </a:rPr>
              <a:t>δ(</a:t>
            </a:r>
            <a:r>
              <a:rPr lang="en-IN" b="0" i="0" dirty="0">
                <a:solidFill>
                  <a:srgbClr val="2B2A29"/>
                </a:solidFill>
                <a:effectLst/>
                <a:latin typeface="montserrat" panose="00000500000000000000" pitchFamily="2" charset="0"/>
              </a:rPr>
              <a:t>q2, </a:t>
            </a:r>
            <a:r>
              <a:rPr lang="el-GR" b="0" i="0" dirty="0">
                <a:solidFill>
                  <a:srgbClr val="2B2A29"/>
                </a:solidFill>
                <a:effectLst/>
                <a:latin typeface="montserrat" panose="00000500000000000000" pitchFamily="2" charset="0"/>
              </a:rPr>
              <a:t>ε)        </a:t>
            </a:r>
          </a:p>
          <a:p>
            <a:pPr marL="0" indent="0" algn="l">
              <a:buNone/>
            </a:pPr>
            <a:r>
              <a:rPr lang="el-GR" b="0" i="0" dirty="0">
                <a:solidFill>
                  <a:srgbClr val="2B2A29"/>
                </a:solidFill>
                <a:effectLst/>
                <a:latin typeface="montserrat" panose="00000500000000000000" pitchFamily="2" charset="0"/>
              </a:rPr>
              <a:t>                      </a:t>
            </a:r>
            <a:r>
              <a:rPr lang="en-IN" b="0" i="0" dirty="0">
                <a:solidFill>
                  <a:srgbClr val="2B2A29"/>
                </a:solidFill>
                <a:effectLst/>
                <a:latin typeface="montserrat" panose="00000500000000000000" pitchFamily="2" charset="0"/>
              </a:rPr>
              <a:t>ACCEPT  </a:t>
            </a:r>
          </a:p>
          <a:p>
            <a:endParaRPr lang="en-IN" dirty="0"/>
          </a:p>
        </p:txBody>
      </p:sp>
    </p:spTree>
    <p:extLst>
      <p:ext uri="{BB962C8B-B14F-4D97-AF65-F5344CB8AC3E}">
        <p14:creationId xmlns:p14="http://schemas.microsoft.com/office/powerpoint/2010/main" val="3632465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3097</Words>
  <Application>Microsoft Office PowerPoint</Application>
  <PresentationFormat>Widescreen</PresentationFormat>
  <Paragraphs>188</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Calibri Light</vt:lpstr>
      <vt:lpstr>Google Sans</vt:lpstr>
      <vt:lpstr>inherit</vt:lpstr>
      <vt:lpstr>montserrat</vt:lpstr>
      <vt:lpstr>Source Sans 3</vt:lpstr>
      <vt:lpstr>Times New Roman</vt:lpstr>
      <vt:lpstr>var(--ff-lato)</vt:lpstr>
      <vt:lpstr>Verdana</vt:lpstr>
      <vt:lpstr>Office Theme</vt:lpstr>
      <vt:lpstr>Pushdown Automata(PDA) </vt:lpstr>
      <vt:lpstr>Pushdown Automata(PDA) </vt:lpstr>
      <vt:lpstr>Pushdown Automata(PDA) </vt:lpstr>
      <vt:lpstr>Formal definition of PDA: The PDA can be defined as a collection of 7 components: </vt:lpstr>
      <vt:lpstr>PowerPoint Presentation</vt:lpstr>
      <vt:lpstr>For example, (p, b, T) ⊢ (q, w, α) In the above example, while taking a transition from state p to q, the input symbol 'b' is consumed, and the top of the stack 'T' is represented by a new string α.</vt:lpstr>
      <vt:lpstr>PowerPoint Presentation</vt:lpstr>
      <vt:lpstr>PowerPoint Presentation</vt:lpstr>
      <vt:lpstr>PowerPoint Presentation</vt:lpstr>
      <vt:lpstr>PDA Acceptance: A language can be accepted by Pushdown automata using two approaches: </vt:lpstr>
      <vt:lpstr>Equivalence of Acceptance by Final State and Empty Stack </vt:lpstr>
      <vt:lpstr>Example: Construct a PDA that accepts the language L over {0, 1} by empty stack which accepts all the string of 0's and 1's in which a number of 0's are twice of number of 1's. </vt:lpstr>
      <vt:lpstr>PowerPoint Presentation</vt:lpstr>
      <vt:lpstr>Non-deterministic Pushdown Automata </vt:lpstr>
      <vt:lpstr>PowerPoint Presentation</vt:lpstr>
      <vt:lpstr>Simulation of abaaba</vt:lpstr>
      <vt:lpstr>PowerPoint Presentation</vt:lpstr>
      <vt:lpstr>PDA to CFG</vt:lpstr>
      <vt:lpstr>PDA to CFG</vt:lpstr>
      <vt:lpstr>PowerPoint Presentation</vt:lpstr>
      <vt:lpstr>Closure Properties of Context Free Languages </vt:lpstr>
      <vt:lpstr>PowerPoint Presentation</vt:lpstr>
      <vt:lpstr>PowerPoint Presentation</vt:lpstr>
      <vt:lpstr>Pumping lemma for context free language </vt:lpstr>
      <vt:lpstr>PowerPoint Presentation</vt:lpstr>
      <vt:lpstr> Example Find out whether L={xnynzn|n&gt;=1} is context free or not  Solution: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Sanjivani Adsul</dc:creator>
  <cp:lastModifiedBy>Sanjivani Adsul</cp:lastModifiedBy>
  <cp:revision>65</cp:revision>
  <dcterms:created xsi:type="dcterms:W3CDTF">2024-09-18T11:10:30Z</dcterms:created>
  <dcterms:modified xsi:type="dcterms:W3CDTF">2024-09-26T10:10:01Z</dcterms:modified>
</cp:coreProperties>
</file>