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8288000" cy="10287000"/>
  <p:notesSz cx="6858000" cy="9144000"/>
  <p:embeddedFontLst>
    <p:embeddedFont>
      <p:font typeface="Sniglet" charset="1" panose="04070505030100020000"/>
      <p:regular r:id="rId43"/>
    </p:embeddedFont>
    <p:embeddedFont>
      <p:font typeface="Canva Sans Bold" charset="1" panose="020B0803030501040103"/>
      <p:regular r:id="rId44"/>
    </p:embeddedFont>
    <p:embeddedFont>
      <p:font typeface="Canva Sans" charset="1" panose="020B0503030501040103"/>
      <p:regular r:id="rId45"/>
    </p:embeddedFont>
    <p:embeddedFont>
      <p:font typeface="ไอติม" charset="1" panose="0000050000000000000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colab.research.google.com/drive/19COy6S3mSTvYv0isA5PVe5wR3AFTXJMw#scrollTo=nRgZRIsIeXv6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statisticsbyjim.com/regression/mean-squared-error-mse/" TargetMode="External" Type="http://schemas.openxmlformats.org/officeDocument/2006/relationships/hyperlink"/><Relationship Id="rId11" Target="https://www.questionpro.com/blog/regression-analysis/" TargetMode="External" Type="http://schemas.openxmlformats.org/officeDocument/2006/relationships/hyperlink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https://towardsdatascience.com/vector-norms-in-machine-learning-5b8381a5130c/" TargetMode="External" Type="http://schemas.openxmlformats.org/officeDocument/2006/relationships/hyperlink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gif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6545" y="-13776002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912927" y="9186410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9"/>
                </a:lnTo>
                <a:lnTo>
                  <a:pt x="0" y="38192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6258526" y="-397941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4" y="0"/>
                </a:lnTo>
                <a:lnTo>
                  <a:pt x="4848524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8589942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0050803">
            <a:off x="15268061" y="-2466920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30" y="0"/>
                </a:lnTo>
                <a:lnTo>
                  <a:pt x="1980930" y="3394115"/>
                </a:lnTo>
                <a:lnTo>
                  <a:pt x="0" y="33941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186910" y="1237564"/>
            <a:ext cx="9169412" cy="78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DEPARTMENT OF MULTIDISCIPLINARY ENGINEERING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VISHWAKARMA INSTITUTE OF TECHNOLOGY, PUNE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319279" y="176174"/>
            <a:ext cx="1862191" cy="1850059"/>
          </a:xfrm>
          <a:custGeom>
            <a:avLst/>
            <a:gdLst/>
            <a:ahLst/>
            <a:cxnLst/>
            <a:rect r="r" b="b" t="t" l="l"/>
            <a:pathLst>
              <a:path h="1850059" w="1862191">
                <a:moveTo>
                  <a:pt x="0" y="0"/>
                </a:moveTo>
                <a:lnTo>
                  <a:pt x="1862191" y="0"/>
                </a:lnTo>
                <a:lnTo>
                  <a:pt x="1862191" y="1850060"/>
                </a:lnTo>
                <a:lnTo>
                  <a:pt x="0" y="185006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9626926" y="5143500"/>
          <a:ext cx="7315200" cy="1057275"/>
        </p:xfrm>
        <a:graphic>
          <a:graphicData uri="http://schemas.openxmlformats.org/drawingml/2006/table">
            <a:tbl>
              <a:tblPr/>
              <a:tblGrid>
                <a:gridCol w="7315200"/>
              </a:tblGrid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1635664" y="4408759"/>
          <a:ext cx="7091611" cy="4868592"/>
        </p:xfrm>
        <a:graphic>
          <a:graphicData uri="http://schemas.openxmlformats.org/drawingml/2006/table">
            <a:tbl>
              <a:tblPr/>
              <a:tblGrid>
                <a:gridCol w="4436738"/>
                <a:gridCol w="2654873"/>
              </a:tblGrid>
              <a:tr h="10285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2F3954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2F3954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PRN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0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F3954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Ruturaj Sutar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2F3954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12310720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0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F3954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Tanishq Thuse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2F3954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12310237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0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F3954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Arya Barsode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2F3954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12420256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0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F3954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Nikhil Rajput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2F3954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12420272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3727645" y="2560694"/>
            <a:ext cx="11267864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TOPIC : VECTOR NORMS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03923" y="3641255"/>
            <a:ext cx="2830711" cy="538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1"/>
              </a:lnSpc>
              <a:spcBef>
                <a:spcPct val="0"/>
              </a:spcBef>
            </a:pPr>
            <a:r>
              <a:rPr lang="en-US" sz="3316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PRESENTED BY: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50374" y="283103"/>
            <a:ext cx="10222404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9"/>
              </a:lnSpc>
              <a:spcBef>
                <a:spcPct val="0"/>
              </a:spcBef>
            </a:pPr>
            <a:r>
              <a:rPr lang="en-US" sz="4499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MD2201 DATA SCIENCE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06704" y="5277661"/>
            <a:ext cx="6955644" cy="662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9"/>
              </a:lnSpc>
            </a:pPr>
            <a:r>
              <a:rPr lang="en-US" sz="392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Prof. Gajanan Gambhire Sir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769324" y="4604596"/>
            <a:ext cx="1280874" cy="538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1"/>
              </a:lnSpc>
              <a:spcBef>
                <a:spcPct val="0"/>
              </a:spcBef>
            </a:pPr>
            <a:r>
              <a:rPr lang="en-US" sz="3316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GUIDE: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620622" y="5517644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47503" y="3569401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22783" y="9002556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6259381" y="4490070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7"/>
                </a:lnTo>
                <a:lnTo>
                  <a:pt x="0" y="20481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636901" y="4928432"/>
            <a:ext cx="9259982" cy="5208740"/>
          </a:xfrm>
          <a:custGeom>
            <a:avLst/>
            <a:gdLst/>
            <a:ahLst/>
            <a:cxnLst/>
            <a:rect r="r" b="b" t="t" l="l"/>
            <a:pathLst>
              <a:path h="5208740" w="9259982">
                <a:moveTo>
                  <a:pt x="0" y="0"/>
                </a:moveTo>
                <a:lnTo>
                  <a:pt x="9259982" y="0"/>
                </a:lnTo>
                <a:lnTo>
                  <a:pt x="9259982" y="5208740"/>
                </a:lnTo>
                <a:lnTo>
                  <a:pt x="0" y="52087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82000"/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94081" y="1558951"/>
            <a:ext cx="11019263" cy="3104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5729" indent="-227865" lvl="1">
              <a:lnSpc>
                <a:spcPts val="2744"/>
              </a:lnSpc>
              <a:buFont typeface="Arial"/>
              <a:buChar char="•"/>
            </a:pPr>
            <a:r>
              <a:rPr lang="en-US" b="true" sz="211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VECTOR SPACE MODEL (VSM) IS A MATHEMATICAL FRAMEWORK USED IN INFORMATION RETRIEVAL AND NATURAL LANGUAGE PROCESSING TO REPRESENT TEXT DOCUMENTS.</a:t>
            </a:r>
          </a:p>
          <a:p>
            <a:pPr algn="l">
              <a:lnSpc>
                <a:spcPts val="2744"/>
              </a:lnSpc>
            </a:pPr>
          </a:p>
          <a:p>
            <a:pPr algn="l" marL="455729" indent="-227865" lvl="1">
              <a:lnSpc>
                <a:spcPts val="2744"/>
              </a:lnSpc>
              <a:buFont typeface="Arial"/>
              <a:buChar char="•"/>
            </a:pPr>
            <a:r>
              <a:rPr lang="en-US" b="true" sz="211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DOCUMENT IS THEN REPRESENTED AS A VECTOR, WHERE EACH COMPONENT CORRESPONDS TO A TERM'S WEIGHT, INDICATING ITS IMPORTANCE IN THAT DOCUMENT. THIS REPRESENTATION ALLOWS FOR THE COMPARISON OF DOCUMENTS BY MEASURING THE ANGLES BETWEEN THEIR VECTORS; SMALLER ANGLES INDICATE GREATER SIMILARITY.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47503" y="3569401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22783" y="9002556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65943" y="1441215"/>
            <a:ext cx="10397740" cy="99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73"/>
              </a:lnSpc>
            </a:pPr>
            <a:r>
              <a:rPr lang="en-US" sz="7704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 VECTOR NORMS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011064" y="2797876"/>
            <a:ext cx="11673794" cy="1543050"/>
            <a:chOff x="0" y="0"/>
            <a:chExt cx="3074580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74580" cy="406400"/>
            </a:xfrm>
            <a:custGeom>
              <a:avLst/>
              <a:gdLst/>
              <a:ahLst/>
              <a:cxnLst/>
              <a:rect r="r" b="b" t="t" l="l"/>
              <a:pathLst>
                <a:path h="406400" w="3074580">
                  <a:moveTo>
                    <a:pt x="287138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71380" y="406400"/>
                  </a:lnTo>
                  <a:lnTo>
                    <a:pt x="3074580" y="203200"/>
                  </a:lnTo>
                  <a:lnTo>
                    <a:pt x="2871380" y="0"/>
                  </a:ln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2960280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  <a:r>
                <a:rPr lang="en-US" b="true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 VECTOR NORM IS A FUNCTION THAT MEASURES THE LENGTH (MAGNITUDE) OF A VECTOR.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897394" y="4702876"/>
            <a:ext cx="11787464" cy="1543050"/>
            <a:chOff x="0" y="0"/>
            <a:chExt cx="3104517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04517" cy="406400"/>
            </a:xfrm>
            <a:custGeom>
              <a:avLst/>
              <a:gdLst/>
              <a:ahLst/>
              <a:cxnLst/>
              <a:rect r="r" b="b" t="t" l="l"/>
              <a:pathLst>
                <a:path h="406400" w="3104517">
                  <a:moveTo>
                    <a:pt x="2901317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901317" y="406400"/>
                  </a:lnTo>
                  <a:lnTo>
                    <a:pt x="3104517" y="203200"/>
                  </a:lnTo>
                  <a:lnTo>
                    <a:pt x="2901317" y="0"/>
                  </a:ln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2990217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  <a:r>
                <a:rPr lang="en-US" b="true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EACH VECTOR MUST SATISFY FOUR CONDITIONS SO AS TO BE CLASSIFIED AS A VECTOR NORMS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782758" y="6714201"/>
            <a:ext cx="12336870" cy="1543050"/>
            <a:chOff x="0" y="0"/>
            <a:chExt cx="3249217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249217" cy="406400"/>
            </a:xfrm>
            <a:custGeom>
              <a:avLst/>
              <a:gdLst/>
              <a:ahLst/>
              <a:cxnLst/>
              <a:rect r="r" b="b" t="t" l="l"/>
              <a:pathLst>
                <a:path h="406400" w="3249217">
                  <a:moveTo>
                    <a:pt x="3046017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3046017" y="406400"/>
                  </a:lnTo>
                  <a:lnTo>
                    <a:pt x="3249217" y="203200"/>
                  </a:lnTo>
                  <a:lnTo>
                    <a:pt x="3046017" y="0"/>
                  </a:ln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3134917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  <a:r>
                <a:rPr lang="en-US" b="true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FUN FACT : VECTOR NORMS ARE THE BACKBONE OF MANY ML CONCEPTS LIKE CLUSTERING (DISTANCE METRICS), CLASSIFICATION (REGULARIZATION), AND OPTIMIZATION (GRADIENT DESCENT).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-12300388" y="4490070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7"/>
                </a:lnTo>
                <a:lnTo>
                  <a:pt x="0" y="20481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987159" y="2880595"/>
            <a:ext cx="1609475" cy="160947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  <a:r>
                <a:rPr lang="en-US" b="true" sz="37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1.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987159" y="6728559"/>
            <a:ext cx="1609475" cy="160947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2001448" y="4721171"/>
            <a:ext cx="1609475" cy="160947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2588383" y="5271429"/>
            <a:ext cx="407028" cy="607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3"/>
              </a:lnSpc>
              <a:spcBef>
                <a:spcPct val="0"/>
              </a:spcBef>
            </a:pPr>
            <a:r>
              <a:rPr lang="en-US" sz="415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2.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612778" y="7269911"/>
            <a:ext cx="386815" cy="57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8"/>
              </a:lnSpc>
              <a:spcBef>
                <a:spcPct val="0"/>
              </a:spcBef>
            </a:pPr>
            <a:r>
              <a:rPr lang="en-US" sz="385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3.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63072" y="-1401344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28510" y="-1234112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6" y="0"/>
                </a:lnTo>
                <a:lnTo>
                  <a:pt x="6301816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586373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4" y="0"/>
                </a:lnTo>
                <a:lnTo>
                  <a:pt x="4848524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669283" y="-2284353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30" y="0"/>
                </a:lnTo>
                <a:lnTo>
                  <a:pt x="1980930" y="3394115"/>
                </a:lnTo>
                <a:lnTo>
                  <a:pt x="0" y="33941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822290" y="4905768"/>
            <a:ext cx="4643420" cy="1138908"/>
          </a:xfrm>
          <a:custGeom>
            <a:avLst/>
            <a:gdLst/>
            <a:ahLst/>
            <a:cxnLst/>
            <a:rect r="r" b="b" t="t" l="l"/>
            <a:pathLst>
              <a:path h="1138908" w="4643420">
                <a:moveTo>
                  <a:pt x="0" y="0"/>
                </a:moveTo>
                <a:lnTo>
                  <a:pt x="4643420" y="0"/>
                </a:lnTo>
                <a:lnTo>
                  <a:pt x="4643420" y="1138908"/>
                </a:lnTo>
                <a:lnTo>
                  <a:pt x="0" y="113890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942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22398" y="995574"/>
            <a:ext cx="14304123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CONDITIONS FOR VECTOR NORMS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59717" y="2314469"/>
            <a:ext cx="12333991" cy="1051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 A function ∣v∣ is considered a norm if it satisfies the following four conditions: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00728" y="3984809"/>
            <a:ext cx="12333991" cy="52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650" u="sng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1) Non-Negativity (Positivity) :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11064" y="6170732"/>
            <a:ext cx="12333991" cy="209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The norm of any vector is always non-negative.</a:t>
            </a:r>
          </a:p>
          <a:p>
            <a:pPr algn="l">
              <a:lnSpc>
                <a:spcPts val="4198"/>
              </a:lnSpc>
            </a:pPr>
          </a:p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∣v∣= 0 if and only if v=0 (zero vector).</a:t>
            </a:r>
          </a:p>
          <a:p>
            <a:pPr algn="l">
              <a:lnSpc>
                <a:spcPts val="4198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1438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253080" y="3415968"/>
            <a:ext cx="4511459" cy="1242021"/>
          </a:xfrm>
          <a:custGeom>
            <a:avLst/>
            <a:gdLst/>
            <a:ahLst/>
            <a:cxnLst/>
            <a:rect r="r" b="b" t="t" l="l"/>
            <a:pathLst>
              <a:path h="1242021" w="4511459">
                <a:moveTo>
                  <a:pt x="0" y="0"/>
                </a:moveTo>
                <a:lnTo>
                  <a:pt x="4511458" y="0"/>
                </a:lnTo>
                <a:lnTo>
                  <a:pt x="4511458" y="1242021"/>
                </a:lnTo>
                <a:lnTo>
                  <a:pt x="0" y="12420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91834" y="1789749"/>
            <a:ext cx="12333991" cy="64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3"/>
              </a:lnSpc>
            </a:pPr>
            <a:r>
              <a:rPr lang="en-US" sz="4350" u="sng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2. Absolute Homogeneity (Scaling Property) :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79989" y="5162550"/>
            <a:ext cx="12333991" cy="2623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Scaling a vector by a constant c scales its norm by ∣cv∣= ∣c∣.∣v∣</a:t>
            </a:r>
          </a:p>
          <a:p>
            <a:pPr algn="l">
              <a:lnSpc>
                <a:spcPts val="4198"/>
              </a:lnSpc>
            </a:pPr>
          </a:p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If you double a vector, its norm also doubles.</a:t>
            </a:r>
          </a:p>
          <a:p>
            <a:pPr algn="l">
              <a:lnSpc>
                <a:spcPts val="4198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1438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090828" y="2704111"/>
            <a:ext cx="5638151" cy="3015713"/>
          </a:xfrm>
          <a:custGeom>
            <a:avLst/>
            <a:gdLst/>
            <a:ahLst/>
            <a:cxnLst/>
            <a:rect r="r" b="b" t="t" l="l"/>
            <a:pathLst>
              <a:path h="3015713" w="5638151">
                <a:moveTo>
                  <a:pt x="0" y="0"/>
                </a:moveTo>
                <a:lnTo>
                  <a:pt x="5638150" y="0"/>
                </a:lnTo>
                <a:lnTo>
                  <a:pt x="5638150" y="3015713"/>
                </a:lnTo>
                <a:lnTo>
                  <a:pt x="0" y="301571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599" r="0" b="-2599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29236" y="2818759"/>
            <a:ext cx="4101506" cy="2901065"/>
          </a:xfrm>
          <a:custGeom>
            <a:avLst/>
            <a:gdLst/>
            <a:ahLst/>
            <a:cxnLst/>
            <a:rect r="r" b="b" t="t" l="l"/>
            <a:pathLst>
              <a:path h="2901065" w="4101506">
                <a:moveTo>
                  <a:pt x="0" y="0"/>
                </a:moveTo>
                <a:lnTo>
                  <a:pt x="4101506" y="0"/>
                </a:lnTo>
                <a:lnTo>
                  <a:pt x="4101506" y="2901065"/>
                </a:lnTo>
                <a:lnTo>
                  <a:pt x="0" y="290106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359219" y="1749427"/>
            <a:ext cx="12333991" cy="667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3"/>
              </a:lnSpc>
            </a:pPr>
            <a:r>
              <a:rPr lang="en-US" sz="4550" u="sng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3. Triangle Inequality 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79989" y="6063726"/>
            <a:ext cx="12333991" cy="2623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The norm of the sum of two vectors is at most the sum of their norms.</a:t>
            </a:r>
          </a:p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Represents the shortest path property (direct path is always shorter than taking a detour).</a:t>
            </a:r>
          </a:p>
          <a:p>
            <a:pPr algn="l">
              <a:lnSpc>
                <a:spcPts val="4198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1438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026223" y="2955705"/>
            <a:ext cx="10235554" cy="1668619"/>
          </a:xfrm>
          <a:custGeom>
            <a:avLst/>
            <a:gdLst/>
            <a:ahLst/>
            <a:cxnLst/>
            <a:rect r="r" b="b" t="t" l="l"/>
            <a:pathLst>
              <a:path h="1668619" w="10235554">
                <a:moveTo>
                  <a:pt x="0" y="0"/>
                </a:moveTo>
                <a:lnTo>
                  <a:pt x="10235554" y="0"/>
                </a:lnTo>
                <a:lnTo>
                  <a:pt x="10235554" y="1668619"/>
                </a:lnTo>
                <a:lnTo>
                  <a:pt x="0" y="166861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91834" y="1789749"/>
            <a:ext cx="12333991" cy="64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3"/>
              </a:lnSpc>
            </a:pPr>
            <a:r>
              <a:rPr lang="en-US" sz="4350" u="sng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4. Definiteness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79989" y="5162550"/>
            <a:ext cx="12333991" cy="52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Only the zero vector has a norm of zero.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742766" y="2060905"/>
            <a:ext cx="7950316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TYPES OF NORMS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02846" y="3229683"/>
            <a:ext cx="10082308" cy="468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7559"/>
              </a:lnSpc>
              <a:buAutoNum type="arabicPeriod" startAt="1"/>
            </a:pPr>
            <a:r>
              <a:rPr lang="en-US" sz="4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4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L₀ norm </a:t>
            </a:r>
          </a:p>
          <a:p>
            <a:pPr algn="just" marL="971550" indent="-485775" lvl="1">
              <a:lnSpc>
                <a:spcPts val="7559"/>
              </a:lnSpc>
              <a:buAutoNum type="arabicPeriod" startAt="1"/>
            </a:pPr>
            <a:r>
              <a:rPr lang="en-US" sz="4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L1 NORM (MANHATTAN NORM)</a:t>
            </a:r>
          </a:p>
          <a:p>
            <a:pPr algn="just" marL="971550" indent="-485775" lvl="1">
              <a:lnSpc>
                <a:spcPts val="7559"/>
              </a:lnSpc>
              <a:buAutoNum type="arabicPeriod" startAt="1"/>
            </a:pPr>
            <a:r>
              <a:rPr lang="en-US" sz="4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L2 NORM (EUCLIDEAN NORM)</a:t>
            </a:r>
          </a:p>
          <a:p>
            <a:pPr algn="just" marL="971550" indent="-485775" lvl="1">
              <a:lnSpc>
                <a:spcPts val="7559"/>
              </a:lnSpc>
              <a:buAutoNum type="arabicPeriod" startAt="1"/>
            </a:pPr>
            <a:r>
              <a:rPr lang="en-US" sz="4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 L∞ NORM</a:t>
            </a:r>
          </a:p>
          <a:p>
            <a:pPr algn="just">
              <a:lnSpc>
                <a:spcPts val="755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71761" y="370201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24785" y="956357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30" y="0"/>
                </a:lnTo>
                <a:lnTo>
                  <a:pt x="1980930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15241" y="2092474"/>
            <a:ext cx="10174259" cy="8386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The L₀ norm (L0 norm) is a measure used in mathematics and machine learning to count the number of nonzero elements in a vector.</a:t>
            </a:r>
          </a:p>
          <a:p>
            <a:pPr algn="l">
              <a:lnSpc>
                <a:spcPts val="4198"/>
              </a:lnSpc>
            </a:pPr>
          </a:p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 It is not a true norm in the strict mathematical sense because it does not satisfy the homogeneity property (i.e., scaling a vector does not scale its L₀ norm). However, it is widely used in sparse optimization and feature selection.</a:t>
            </a:r>
          </a:p>
          <a:p>
            <a:pPr algn="l">
              <a:lnSpc>
                <a:spcPts val="4198"/>
              </a:lnSpc>
            </a:pPr>
          </a:p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Example:</a:t>
            </a:r>
          </a:p>
          <a:p>
            <a:pPr algn="l">
              <a:lnSpc>
                <a:spcPts val="4198"/>
              </a:lnSpc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        For v=(3,0,4,0,5)</a:t>
            </a:r>
          </a:p>
          <a:p>
            <a:pPr algn="l">
              <a:lnSpc>
                <a:spcPts val="4198"/>
              </a:lnSpc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        ||v0||=3</a:t>
            </a:r>
          </a:p>
          <a:p>
            <a:pPr algn="l">
              <a:lnSpc>
                <a:spcPts val="4198"/>
              </a:lnSpc>
            </a:pPr>
          </a:p>
          <a:p>
            <a:pPr algn="l">
              <a:lnSpc>
                <a:spcPts val="4198"/>
              </a:lnSpc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           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11049" y="961747"/>
            <a:ext cx="9982644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L0 NORM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71761" y="370201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24785" y="956357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30" y="0"/>
                </a:lnTo>
                <a:lnTo>
                  <a:pt x="1980930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91834" y="996924"/>
            <a:ext cx="9982644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L0 NORM APPLICATIONS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4233" y="1474137"/>
            <a:ext cx="17733767" cy="746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3"/>
              </a:lnSpc>
            </a:pPr>
            <a:r>
              <a:rPr lang="en-US" sz="3874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       </a:t>
            </a:r>
          </a:p>
          <a:p>
            <a:pPr algn="l" marL="685278" indent="-342639" lvl="1">
              <a:lnSpc>
                <a:spcPts val="4443"/>
              </a:lnSpc>
              <a:spcBef>
                <a:spcPct val="0"/>
              </a:spcBef>
              <a:buFont typeface="Arial"/>
              <a:buChar char="•"/>
            </a:pPr>
            <a:r>
              <a:rPr lang="en-US" sz="3174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ANOMALY DETECTION: L0 IS USED </a:t>
            </a:r>
            <a:r>
              <a:rPr lang="en-US" sz="3174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in detecting </a:t>
            </a:r>
            <a:r>
              <a:rPr lang="en-US" sz="3174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OUTLIERS BY MEASURING THE SPARSITY OF CERTAIN FEATURE REPRESENTATIONS IN HIGH-DIMENSIONAL DATA.</a:t>
            </a:r>
          </a:p>
          <a:p>
            <a:pPr algn="l">
              <a:lnSpc>
                <a:spcPts val="4443"/>
              </a:lnSpc>
              <a:spcBef>
                <a:spcPct val="0"/>
              </a:spcBef>
            </a:pPr>
          </a:p>
          <a:p>
            <a:pPr algn="l" marL="685278" indent="-342639" lvl="1">
              <a:lnSpc>
                <a:spcPts val="4443"/>
              </a:lnSpc>
              <a:spcBef>
                <a:spcPct val="0"/>
              </a:spcBef>
              <a:buFont typeface="Arial"/>
              <a:buChar char="•"/>
            </a:pPr>
            <a:r>
              <a:rPr lang="en-US" sz="3174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SPARSE REGRESSION MODELS: UNLIKE LASSO (L₁ NORM), WHICH ENCOURAGES SPARSITY BUT DOES NOT STRICTLY LIMIT THE NUMBER OF NONZERO COEFFICIENTS, L₀-REGULARIZED REGRESSION DIRECTLY SELECTS A FIXED NUMBER OF FEATURES. THIS IS USEFUL IN HIGH-DIMENSIONAL DATASETS LIKE  FINANCE.</a:t>
            </a:r>
          </a:p>
          <a:p>
            <a:pPr algn="l">
              <a:lnSpc>
                <a:spcPts val="4443"/>
              </a:lnSpc>
              <a:spcBef>
                <a:spcPct val="0"/>
              </a:spcBef>
            </a:pPr>
          </a:p>
          <a:p>
            <a:pPr algn="l">
              <a:lnSpc>
                <a:spcPts val="4443"/>
              </a:lnSpc>
              <a:spcBef>
                <a:spcPct val="0"/>
              </a:spcBef>
            </a:pPr>
          </a:p>
          <a:p>
            <a:pPr algn="l">
              <a:lnSpc>
                <a:spcPts val="4863"/>
              </a:lnSpc>
            </a:pPr>
          </a:p>
          <a:p>
            <a:pPr algn="ctr">
              <a:lnSpc>
                <a:spcPts val="93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99521" y="-13577713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548724" y="-2401642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30" y="0"/>
                </a:lnTo>
                <a:lnTo>
                  <a:pt x="1980930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652278" y="2611958"/>
            <a:ext cx="7886911" cy="1252428"/>
          </a:xfrm>
          <a:custGeom>
            <a:avLst/>
            <a:gdLst/>
            <a:ahLst/>
            <a:cxnLst/>
            <a:rect r="r" b="b" t="t" l="l"/>
            <a:pathLst>
              <a:path h="1252428" w="7886911">
                <a:moveTo>
                  <a:pt x="0" y="0"/>
                </a:moveTo>
                <a:lnTo>
                  <a:pt x="7886911" y="0"/>
                </a:lnTo>
                <a:lnTo>
                  <a:pt x="7886911" y="1252428"/>
                </a:lnTo>
                <a:lnTo>
                  <a:pt x="0" y="1252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06243" y="4851432"/>
            <a:ext cx="2932208" cy="1554576"/>
          </a:xfrm>
          <a:custGeom>
            <a:avLst/>
            <a:gdLst/>
            <a:ahLst/>
            <a:cxnLst/>
            <a:rect r="r" b="b" t="t" l="l"/>
            <a:pathLst>
              <a:path h="1554576" w="2932208">
                <a:moveTo>
                  <a:pt x="0" y="0"/>
                </a:moveTo>
                <a:lnTo>
                  <a:pt x="2932208" y="0"/>
                </a:lnTo>
                <a:lnTo>
                  <a:pt x="2932208" y="1554576"/>
                </a:lnTo>
                <a:lnTo>
                  <a:pt x="0" y="155457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819449" y="4056029"/>
            <a:ext cx="10174259" cy="4719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Measures the sum of the absolute values of vector components.</a:t>
            </a:r>
          </a:p>
          <a:p>
            <a:pPr algn="l">
              <a:lnSpc>
                <a:spcPts val="4198"/>
              </a:lnSpc>
            </a:pPr>
          </a:p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Commonly used in sparse data analysis and feature selection.</a:t>
            </a:r>
          </a:p>
          <a:p>
            <a:pPr algn="l">
              <a:lnSpc>
                <a:spcPts val="4198"/>
              </a:lnSpc>
            </a:pPr>
          </a:p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L1 Norm is the sum of the magnitudes of the vectors in a space. </a:t>
            </a:r>
          </a:p>
          <a:p>
            <a:pPr algn="l">
              <a:lnSpc>
                <a:spcPts val="4198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999264" y="1318882"/>
            <a:ext cx="1155508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L1 NORM (MANHATTAN NORM)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49185" y="1181100"/>
            <a:ext cx="5816377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INDEX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95173" y="2740380"/>
            <a:ext cx="11724401" cy="592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5850"/>
              </a:lnSpc>
              <a:buAutoNum type="arabicPeriod" startAt="1"/>
            </a:pPr>
            <a:r>
              <a:rPr lang="en-US" sz="4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Vector Basics </a:t>
            </a:r>
          </a:p>
          <a:p>
            <a:pPr algn="l" marL="971550" indent="-485775" lvl="1">
              <a:lnSpc>
                <a:spcPts val="5850"/>
              </a:lnSpc>
              <a:buAutoNum type="arabicPeriod" startAt="1"/>
            </a:pPr>
            <a:r>
              <a:rPr lang="en-US" sz="4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Vectors &amp; ML </a:t>
            </a:r>
          </a:p>
          <a:p>
            <a:pPr algn="l" marL="971550" indent="-485775" lvl="1">
              <a:lnSpc>
                <a:spcPts val="5850"/>
              </a:lnSpc>
              <a:buAutoNum type="arabicPeriod" startAt="1"/>
            </a:pPr>
            <a:r>
              <a:rPr lang="en-US" sz="4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Introduction to Vector Space</a:t>
            </a:r>
          </a:p>
          <a:p>
            <a:pPr algn="l" marL="971550" indent="-485775" lvl="1">
              <a:lnSpc>
                <a:spcPts val="5850"/>
              </a:lnSpc>
              <a:buAutoNum type="arabicPeriod" startAt="1"/>
            </a:pPr>
            <a:r>
              <a:rPr lang="en-US" sz="4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Vector Norms Introduction</a:t>
            </a:r>
          </a:p>
          <a:p>
            <a:pPr algn="l" marL="971550" indent="-485775" lvl="1">
              <a:lnSpc>
                <a:spcPts val="5850"/>
              </a:lnSpc>
              <a:buAutoNum type="arabicPeriod" startAt="1"/>
            </a:pPr>
            <a:r>
              <a:rPr lang="en-US" sz="4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Conditions for Vector Norms</a:t>
            </a:r>
          </a:p>
          <a:p>
            <a:pPr algn="l" marL="971550" indent="-485775" lvl="1">
              <a:lnSpc>
                <a:spcPts val="5850"/>
              </a:lnSpc>
              <a:buAutoNum type="arabicPeriod" startAt="1"/>
            </a:pPr>
            <a:r>
              <a:rPr lang="en-US" sz="4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Types of Vectors Norms and Applications</a:t>
            </a:r>
          </a:p>
          <a:p>
            <a:pPr algn="l" marL="971550" indent="-485775" lvl="1">
              <a:lnSpc>
                <a:spcPts val="5850"/>
              </a:lnSpc>
              <a:buAutoNum type="arabicPeriod" startAt="1"/>
            </a:pPr>
            <a:r>
              <a:rPr lang="en-US" sz="4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Importance </a:t>
            </a:r>
          </a:p>
          <a:p>
            <a:pPr algn="ctr">
              <a:lnSpc>
                <a:spcPts val="5850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855769" y="4034173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99521" y="-13577713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548724" y="-2401642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30" y="0"/>
                </a:lnTo>
                <a:lnTo>
                  <a:pt x="1980930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34308" y="2458415"/>
            <a:ext cx="10174259" cy="157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Sparse Data Analysis refers to the study and processing of datasets where most of the elements are zero or missing.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99264" y="1309357"/>
            <a:ext cx="11555081" cy="777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91"/>
              </a:lnSpc>
            </a:pPr>
            <a:r>
              <a:rPr lang="en-US" sz="6073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 SPARSE DATA ANALYSIS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91766" y="4649271"/>
            <a:ext cx="7101954" cy="1051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3"/>
              </a:lnSpc>
              <a:spcBef>
                <a:spcPct val="0"/>
              </a:spcBef>
            </a:pPr>
            <a:r>
              <a:rPr lang="en-US" sz="6173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FEATURE SELECTION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89675" y="5863142"/>
            <a:ext cx="10174259" cy="209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Feature Selection is the process of selecting a subset of relevant features (variables, predictors) from a larger set of features to use in model construction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881122" y="4516652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99521" y="-13577713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06507" y="2780481"/>
            <a:ext cx="13868469" cy="5766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Sparse Data Analysis: Used in scenarios where sparsity is desired (e.g., feature selection in machine learning).</a:t>
            </a:r>
          </a:p>
          <a:p>
            <a:pPr algn="l">
              <a:lnSpc>
                <a:spcPts val="4198"/>
              </a:lnSpc>
            </a:pPr>
          </a:p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Feature Selection: Encourages sparsity in models (e.g., Lasso regression).</a:t>
            </a:r>
          </a:p>
          <a:p>
            <a:pPr algn="l">
              <a:lnSpc>
                <a:spcPts val="4198"/>
              </a:lnSpc>
            </a:pPr>
          </a:p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Signal Processing: Measures the total variation in signals.</a:t>
            </a:r>
          </a:p>
          <a:p>
            <a:pPr algn="l">
              <a:lnSpc>
                <a:spcPts val="4198"/>
              </a:lnSpc>
            </a:pPr>
          </a:p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. The L1 norm is used in the Naive Bayes algorithm to estimate the probability density function of the features</a:t>
            </a:r>
          </a:p>
          <a:p>
            <a:pPr algn="l">
              <a:lnSpc>
                <a:spcPts val="419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187503" y="1510168"/>
            <a:ext cx="1155508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APPLICATIONS OF L1 NORM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881122" y="4516652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99521" y="-13577713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87503" y="1500643"/>
            <a:ext cx="11555081" cy="883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0"/>
              </a:lnSpc>
            </a:pPr>
            <a:r>
              <a:rPr lang="en-US" sz="6773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CODING TIME!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91834" y="3978959"/>
            <a:ext cx="13051737" cy="637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7"/>
              </a:lnSpc>
            </a:pPr>
            <a:r>
              <a:rPr lang="en-US" sz="4874" u="sng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  <a:hlinkClick r:id="rId10" tooltip="https://colab.research.google.com/drive/19COy6S3mSTvYv0isA5PVe5wR3AFTXJMw#scrollTo=nRgZRIsIeXv6"/>
              </a:rPr>
              <a:t>CODE FOR L1 NORMS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443709" y="6795043"/>
            <a:ext cx="10098947" cy="1826405"/>
          </a:xfrm>
          <a:custGeom>
            <a:avLst/>
            <a:gdLst/>
            <a:ahLst/>
            <a:cxnLst/>
            <a:rect r="r" b="b" t="t" l="l"/>
            <a:pathLst>
              <a:path h="1826405" w="10098947">
                <a:moveTo>
                  <a:pt x="0" y="0"/>
                </a:moveTo>
                <a:lnTo>
                  <a:pt x="10098946" y="0"/>
                </a:lnTo>
                <a:lnTo>
                  <a:pt x="10098946" y="1826405"/>
                </a:lnTo>
                <a:lnTo>
                  <a:pt x="0" y="18264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90697" y="3446165"/>
            <a:ext cx="14127273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599"/>
              </a:lnSpc>
              <a:buFont typeface="Arial"/>
              <a:buChar char="•"/>
            </a:pPr>
            <a:r>
              <a:rPr lang="en-US" sz="3999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L2 norm is nothing but euclidian distance between two point.</a:t>
            </a:r>
          </a:p>
          <a:p>
            <a:pPr algn="l">
              <a:lnSpc>
                <a:spcPts val="4599"/>
              </a:lnSpc>
            </a:pPr>
          </a:p>
          <a:p>
            <a:pPr algn="l" marL="863599" indent="-431800" lvl="1">
              <a:lnSpc>
                <a:spcPts val="4599"/>
              </a:lnSpc>
              <a:buFont typeface="Arial"/>
              <a:buChar char="•"/>
            </a:pPr>
            <a:r>
              <a:rPr lang="en-US" sz="3999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 Distance is calculated using pythagorean formula.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91834" y="2023466"/>
            <a:ext cx="3649486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L2 NORM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36850" y="5685674"/>
            <a:ext cx="1392904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599"/>
              </a:lnSpc>
              <a:buFont typeface="Arial"/>
              <a:buChar char="•"/>
            </a:pPr>
            <a:r>
              <a:rPr lang="en-US" sz="3999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For vector  x = [x₁, x₂, ..., xₙ] distance from origin is given by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73105" y="3588346"/>
            <a:ext cx="17141790" cy="3453474"/>
          </a:xfrm>
          <a:custGeom>
            <a:avLst/>
            <a:gdLst/>
            <a:ahLst/>
            <a:cxnLst/>
            <a:rect r="r" b="b" t="t" l="l"/>
            <a:pathLst>
              <a:path h="3453474" w="17141790">
                <a:moveTo>
                  <a:pt x="0" y="0"/>
                </a:moveTo>
                <a:lnTo>
                  <a:pt x="17141790" y="0"/>
                </a:lnTo>
                <a:lnTo>
                  <a:pt x="17141790" y="3453474"/>
                </a:lnTo>
                <a:lnTo>
                  <a:pt x="0" y="345347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956" t="0" r="-1956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2225824"/>
            <a:ext cx="3791679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L2 NORM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96818" y="4139849"/>
            <a:ext cx="3755690" cy="4114800"/>
          </a:xfrm>
          <a:custGeom>
            <a:avLst/>
            <a:gdLst/>
            <a:ahLst/>
            <a:cxnLst/>
            <a:rect r="r" b="b" t="t" l="l"/>
            <a:pathLst>
              <a:path h="4114800" w="3755690">
                <a:moveTo>
                  <a:pt x="0" y="0"/>
                </a:moveTo>
                <a:lnTo>
                  <a:pt x="3755691" y="0"/>
                </a:lnTo>
                <a:lnTo>
                  <a:pt x="37556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13759" y="3067969"/>
            <a:ext cx="11728825" cy="213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6999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LET’S DIVE INTO REAL WORLD IMPLEMENTATION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845644" y="1871066"/>
            <a:ext cx="6225285" cy="1597613"/>
          </a:xfrm>
          <a:custGeom>
            <a:avLst/>
            <a:gdLst/>
            <a:ahLst/>
            <a:cxnLst/>
            <a:rect r="r" b="b" t="t" l="l"/>
            <a:pathLst>
              <a:path h="1597613" w="6225285">
                <a:moveTo>
                  <a:pt x="0" y="0"/>
                </a:moveTo>
                <a:lnTo>
                  <a:pt x="6225285" y="0"/>
                </a:lnTo>
                <a:lnTo>
                  <a:pt x="6225285" y="1597614"/>
                </a:lnTo>
                <a:lnTo>
                  <a:pt x="0" y="159761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6838" t="-22905" r="-19475" b="-576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733170" y="5143500"/>
            <a:ext cx="9120636" cy="4311478"/>
          </a:xfrm>
          <a:custGeom>
            <a:avLst/>
            <a:gdLst/>
            <a:ahLst/>
            <a:cxnLst/>
            <a:rect r="r" b="b" t="t" l="l"/>
            <a:pathLst>
              <a:path h="4311478" w="9120636">
                <a:moveTo>
                  <a:pt x="0" y="0"/>
                </a:moveTo>
                <a:lnTo>
                  <a:pt x="9120637" y="0"/>
                </a:lnTo>
                <a:lnTo>
                  <a:pt x="9120637" y="4311478"/>
                </a:lnTo>
                <a:lnTo>
                  <a:pt x="0" y="431147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237" t="0" r="-5452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268610" y="2102795"/>
            <a:ext cx="4748264" cy="136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5"/>
              </a:lnSpc>
            </a:pPr>
            <a:r>
              <a:rPr lang="en-US" sz="4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EQUATION OF BEST FIT LINE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40489" y="6616297"/>
            <a:ext cx="5604507" cy="136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5"/>
              </a:lnSpc>
            </a:pPr>
            <a:r>
              <a:rPr lang="en-US" sz="4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FINDING SLOPE AND Y-INTERCEPT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583835" y="5638005"/>
            <a:ext cx="7120330" cy="2022983"/>
          </a:xfrm>
          <a:custGeom>
            <a:avLst/>
            <a:gdLst/>
            <a:ahLst/>
            <a:cxnLst/>
            <a:rect r="r" b="b" t="t" l="l"/>
            <a:pathLst>
              <a:path h="2022983" w="7120330">
                <a:moveTo>
                  <a:pt x="0" y="0"/>
                </a:moveTo>
                <a:lnTo>
                  <a:pt x="7120330" y="0"/>
                </a:lnTo>
                <a:lnTo>
                  <a:pt x="7120330" y="2022983"/>
                </a:lnTo>
                <a:lnTo>
                  <a:pt x="0" y="20229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1625" t="-31546" r="-1997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79588" y="3327875"/>
            <a:ext cx="11728825" cy="159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5"/>
              </a:lnSpc>
            </a:pPr>
            <a:r>
              <a:rPr lang="en-US" sz="3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MEAN SQUARED ERROR IS A LOSS FUNCTION USED TO MEASURE HOW WELL A MODEL'S PREDICTIONS MATCH THE TRUE VALUES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06946" y="2099323"/>
            <a:ext cx="1474107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5"/>
              </a:lnSpc>
            </a:pPr>
            <a:r>
              <a:rPr lang="en-US" sz="4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MSE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219774" y="5550827"/>
            <a:ext cx="7848451" cy="3148275"/>
          </a:xfrm>
          <a:custGeom>
            <a:avLst/>
            <a:gdLst/>
            <a:ahLst/>
            <a:cxnLst/>
            <a:rect r="r" b="b" t="t" l="l"/>
            <a:pathLst>
              <a:path h="3148275" w="7848451">
                <a:moveTo>
                  <a:pt x="0" y="0"/>
                </a:moveTo>
                <a:lnTo>
                  <a:pt x="7848452" y="0"/>
                </a:lnTo>
                <a:lnTo>
                  <a:pt x="7848452" y="3148276"/>
                </a:lnTo>
                <a:lnTo>
                  <a:pt x="0" y="31482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6967" t="0" r="-12872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51483" y="3239101"/>
            <a:ext cx="14785034" cy="159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5"/>
              </a:lnSpc>
            </a:pPr>
            <a:r>
              <a:rPr lang="en-US" sz="3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The L² norm of the residuals (or errors) is the square root of the sum of squared differences between actual and predicted values, representing the Euclidean distance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84040" y="2031685"/>
            <a:ext cx="6119919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5"/>
              </a:lnSpc>
            </a:pPr>
            <a:r>
              <a:rPr lang="en-US" sz="45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L² NORM OF RESIDUALS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8503" y="156995"/>
            <a:ext cx="17630994" cy="9917434"/>
          </a:xfrm>
          <a:custGeom>
            <a:avLst/>
            <a:gdLst/>
            <a:ahLst/>
            <a:cxnLst/>
            <a:rect r="r" b="b" t="t" l="l"/>
            <a:pathLst>
              <a:path h="9917434" w="17630994">
                <a:moveTo>
                  <a:pt x="0" y="0"/>
                </a:moveTo>
                <a:lnTo>
                  <a:pt x="17630994" y="0"/>
                </a:lnTo>
                <a:lnTo>
                  <a:pt x="17630994" y="9917434"/>
                </a:lnTo>
                <a:lnTo>
                  <a:pt x="0" y="99174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708658" y="4036979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12392" y="-15693550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432363" y="-476578"/>
            <a:ext cx="6189425" cy="6933164"/>
          </a:xfrm>
          <a:custGeom>
            <a:avLst/>
            <a:gdLst/>
            <a:ahLst/>
            <a:cxnLst/>
            <a:rect r="r" b="b" t="t" l="l"/>
            <a:pathLst>
              <a:path h="6933164" w="6189425">
                <a:moveTo>
                  <a:pt x="0" y="0"/>
                </a:moveTo>
                <a:lnTo>
                  <a:pt x="6189425" y="0"/>
                </a:lnTo>
                <a:lnTo>
                  <a:pt x="6189425" y="6933165"/>
                </a:lnTo>
                <a:lnTo>
                  <a:pt x="0" y="6933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137143">
            <a:off x="16487904" y="148688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30" y="0"/>
                </a:lnTo>
                <a:lnTo>
                  <a:pt x="1980930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99183" y="2901342"/>
            <a:ext cx="3964014" cy="1886254"/>
            <a:chOff x="0" y="0"/>
            <a:chExt cx="812800" cy="38676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386766"/>
            </a:xfrm>
            <a:custGeom>
              <a:avLst/>
              <a:gdLst/>
              <a:ahLst/>
              <a:cxnLst/>
              <a:rect r="r" b="b" t="t" l="l"/>
              <a:pathLst>
                <a:path h="386766" w="812800">
                  <a:moveTo>
                    <a:pt x="609600" y="0"/>
                  </a:moveTo>
                  <a:cubicBezTo>
                    <a:pt x="721824" y="0"/>
                    <a:pt x="812800" y="86581"/>
                    <a:pt x="812800" y="193383"/>
                  </a:cubicBezTo>
                  <a:cubicBezTo>
                    <a:pt x="812800" y="300186"/>
                    <a:pt x="721824" y="386766"/>
                    <a:pt x="609600" y="386766"/>
                  </a:cubicBezTo>
                  <a:lnTo>
                    <a:pt x="203200" y="386766"/>
                  </a:lnTo>
                  <a:cubicBezTo>
                    <a:pt x="90976" y="386766"/>
                    <a:pt x="0" y="300186"/>
                    <a:pt x="0" y="193383"/>
                  </a:cubicBezTo>
                  <a:cubicBezTo>
                    <a:pt x="0" y="8658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248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9"/>
                </a:lnSpc>
              </a:pPr>
              <a:r>
                <a:rPr lang="en-US" b="true" sz="36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PHYSICS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121411" y="2901342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479053" y="801316"/>
            <a:ext cx="6866679" cy="909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2"/>
              </a:lnSpc>
            </a:pPr>
            <a:r>
              <a:rPr lang="en-US" sz="7002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VECTOR BASICS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223416" y="5572508"/>
            <a:ext cx="8103420" cy="1465062"/>
            <a:chOff x="0" y="0"/>
            <a:chExt cx="2247844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47844" cy="406400"/>
            </a:xfrm>
            <a:custGeom>
              <a:avLst/>
              <a:gdLst/>
              <a:ahLst/>
              <a:cxnLst/>
              <a:rect r="r" b="b" t="t" l="l"/>
              <a:pathLst>
                <a:path h="406400" w="2247844">
                  <a:moveTo>
                    <a:pt x="2044644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044644" y="406400"/>
                  </a:lnTo>
                  <a:lnTo>
                    <a:pt x="2247844" y="203200"/>
                  </a:lnTo>
                  <a:lnTo>
                    <a:pt x="2044644" y="0"/>
                  </a:ln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2133544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  <a:r>
                <a:rPr lang="en-US" b="true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 PHYSICAL QUANTITY HAVING MAGNITUDE AND DIRECTION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99183" y="5572508"/>
            <a:ext cx="1438387" cy="143838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220985" y="4327131"/>
            <a:ext cx="9772724" cy="2806010"/>
          </a:xfrm>
          <a:custGeom>
            <a:avLst/>
            <a:gdLst/>
            <a:ahLst/>
            <a:cxnLst/>
            <a:rect r="r" b="b" t="t" l="l"/>
            <a:pathLst>
              <a:path h="2806010" w="9772724">
                <a:moveTo>
                  <a:pt x="0" y="0"/>
                </a:moveTo>
                <a:lnTo>
                  <a:pt x="9772723" y="0"/>
                </a:lnTo>
                <a:lnTo>
                  <a:pt x="9772723" y="2806010"/>
                </a:lnTo>
                <a:lnTo>
                  <a:pt x="0" y="28060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5203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924427" y="2995219"/>
            <a:ext cx="836583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spc="261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L2 NORM AND MSE RELATION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71267" y="3095042"/>
            <a:ext cx="14545466" cy="576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140"/>
              </a:lnSpc>
              <a:buFont typeface="Arial"/>
              <a:buChar char="•"/>
            </a:pPr>
            <a:r>
              <a:rPr lang="en-US" sz="36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Machine Learning: As a loss function in regression tasks (e.g., mean squared error) to measure the difference between predicted and actual values.</a:t>
            </a:r>
          </a:p>
          <a:p>
            <a:pPr algn="l">
              <a:lnSpc>
                <a:spcPts val="4140"/>
              </a:lnSpc>
            </a:pPr>
          </a:p>
          <a:p>
            <a:pPr algn="l" marL="777240" indent="-388620" lvl="1">
              <a:lnSpc>
                <a:spcPts val="4140"/>
              </a:lnSpc>
              <a:buFont typeface="Arial"/>
              <a:buChar char="•"/>
            </a:pPr>
            <a:r>
              <a:rPr lang="en-US" sz="36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Optimization: In regularization techniques (e.g., ridge regression) to prevent overfitting by penalizing large coefficients in a model.</a:t>
            </a:r>
          </a:p>
          <a:p>
            <a:pPr algn="l">
              <a:lnSpc>
                <a:spcPts val="4140"/>
              </a:lnSpc>
            </a:pPr>
          </a:p>
          <a:p>
            <a:pPr algn="l" marL="777240" indent="-388620" lvl="1">
              <a:lnSpc>
                <a:spcPts val="4140"/>
              </a:lnSpc>
              <a:buFont typeface="Arial"/>
              <a:buChar char="•"/>
            </a:pPr>
            <a:r>
              <a:rPr lang="en-US" sz="36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Data Analysis: For clustering algorithms like k-means, where the distance between points and centroids is calculated using the L2 norm.</a:t>
            </a:r>
          </a:p>
          <a:p>
            <a:pPr algn="l">
              <a:lnSpc>
                <a:spcPts val="414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491834" y="1712553"/>
            <a:ext cx="9672140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L2 NORM APLLICATIONS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91834" y="4056029"/>
            <a:ext cx="13199847" cy="4719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·   The length of a vector can be calculated using the max norm.</a:t>
            </a: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 </a:t>
            </a:r>
          </a:p>
          <a:p>
            <a:pPr algn="l">
              <a:lnSpc>
                <a:spcPts val="4198"/>
              </a:lnSpc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    </a:t>
            </a: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The notation for max norm is ||v||inf .</a:t>
            </a:r>
          </a:p>
          <a:p>
            <a:pPr algn="l">
              <a:lnSpc>
                <a:spcPts val="4198"/>
              </a:lnSpc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 </a:t>
            </a: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·  The max norm is calculated as returning the max value of the  </a:t>
            </a:r>
          </a:p>
          <a:p>
            <a:pPr algn="l">
              <a:lnSpc>
                <a:spcPts val="4198"/>
              </a:lnSpc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     </a:t>
            </a: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vector.</a:t>
            </a:r>
          </a:p>
          <a:p>
            <a:pPr algn="l">
              <a:lnSpc>
                <a:spcPts val="4198"/>
              </a:lnSpc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·  The max norm of a vector can be calculated using the norm( ) </a:t>
            </a:r>
          </a:p>
          <a:p>
            <a:pPr algn="l">
              <a:lnSpc>
                <a:spcPts val="4198"/>
              </a:lnSpc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   </a:t>
            </a: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function along with set the parameter as inf which is a order for </a:t>
            </a:r>
          </a:p>
          <a:p>
            <a:pPr algn="l">
              <a:lnSpc>
                <a:spcPts val="4198"/>
              </a:lnSpc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   </a:t>
            </a: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norm.</a:t>
            </a:r>
          </a:p>
          <a:p>
            <a:pPr algn="l">
              <a:lnSpc>
                <a:spcPts val="4198"/>
              </a:lnSpc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                                  ex:-[1,3,5]    o/p :- 5   </a:t>
            </a:r>
          </a:p>
          <a:p>
            <a:pPr algn="l">
              <a:lnSpc>
                <a:spcPts val="4198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357909" y="2732832"/>
            <a:ext cx="7753575" cy="1122455"/>
          </a:xfrm>
          <a:custGeom>
            <a:avLst/>
            <a:gdLst/>
            <a:ahLst/>
            <a:cxnLst/>
            <a:rect r="r" b="b" t="t" l="l"/>
            <a:pathLst>
              <a:path h="1122455" w="7753575">
                <a:moveTo>
                  <a:pt x="0" y="0"/>
                </a:moveTo>
                <a:lnTo>
                  <a:pt x="7753576" y="0"/>
                </a:lnTo>
                <a:lnTo>
                  <a:pt x="7753576" y="1122455"/>
                </a:lnTo>
                <a:lnTo>
                  <a:pt x="0" y="11224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491834" y="1738584"/>
            <a:ext cx="12551156" cy="81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5"/>
              </a:lnSpc>
            </a:pPr>
            <a:r>
              <a:rPr lang="en-US" sz="6304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L∞  NORM: 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41277" y="2774240"/>
            <a:ext cx="13199847" cy="4719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1. Feature Scaling (Normalization)</a:t>
            </a:r>
          </a:p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W</a:t>
            </a: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hen we scale data (like bringing all values between 0</a:t>
            </a: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 and 1),</a:t>
            </a: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 sometimes we use max norm scaling: </a:t>
            </a:r>
          </a:p>
          <a:p>
            <a:pPr algn="l">
              <a:lnSpc>
                <a:spcPts val="4198"/>
              </a:lnSpc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                   Xscaled ​=||x||  /  ∞​x​</a:t>
            </a:r>
          </a:p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This ensures that the largest value becomes 1 and others are smaller.</a:t>
            </a:r>
          </a:p>
          <a:p>
            <a:pPr algn="l" marL="788217" indent="-394108" lvl="1">
              <a:lnSpc>
                <a:spcPts val="4198"/>
              </a:lnSpc>
              <a:buFont typeface="Arial"/>
              <a:buChar char="•"/>
            </a:pP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Use</a:t>
            </a:r>
            <a:r>
              <a:rPr lang="en-US" sz="365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ful in deep learning to keep numbers stable and avoid exploding values.</a:t>
            </a:r>
          </a:p>
          <a:p>
            <a:pPr algn="l">
              <a:lnSpc>
                <a:spcPts val="419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865622" y="1536226"/>
            <a:ext cx="12551156" cy="81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5"/>
              </a:lnSpc>
            </a:pPr>
            <a:r>
              <a:rPr lang="en-US" sz="6304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APPLICATION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691672" y="4036979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63072" y="-14752304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7"/>
                </a:lnTo>
                <a:lnTo>
                  <a:pt x="0" y="20481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5863738" y="-239534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4" y="0"/>
                </a:lnTo>
                <a:lnTo>
                  <a:pt x="4848524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68097" y="1200150"/>
            <a:ext cx="14679314" cy="998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73"/>
              </a:lnSpc>
            </a:pPr>
            <a:r>
              <a:rPr lang="en-US" sz="7704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IMPORTANCE OF VECTOR NORMS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67626" y="2235941"/>
            <a:ext cx="12552748" cy="6579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2483" indent="-486241" lvl="1">
              <a:lnSpc>
                <a:spcPts val="5179"/>
              </a:lnSpc>
              <a:buFont typeface="Arial"/>
              <a:buChar char="•"/>
            </a:pPr>
            <a:r>
              <a:rPr lang="en-US" sz="4504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Vector norms provide a way to measure distances, magnitudes, and errors in higher-dimensional spaces, which is essential in fields like:</a:t>
            </a:r>
          </a:p>
          <a:p>
            <a:pPr algn="l" marL="972483" indent="-486241" lvl="1">
              <a:lnSpc>
                <a:spcPts val="5179"/>
              </a:lnSpc>
              <a:buFont typeface="Arial"/>
              <a:buChar char="•"/>
            </a:pPr>
            <a:r>
              <a:rPr lang="en-US" sz="4504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Machine learning (e.g., regularization, clustering).</a:t>
            </a:r>
          </a:p>
          <a:p>
            <a:pPr algn="l" marL="972483" indent="-486241" lvl="1">
              <a:lnSpc>
                <a:spcPts val="5179"/>
              </a:lnSpc>
              <a:buFont typeface="Arial"/>
              <a:buChar char="•"/>
            </a:pPr>
            <a:r>
              <a:rPr lang="en-US" sz="4504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Physics (e.g., measuring forces, velocities).</a:t>
            </a:r>
          </a:p>
          <a:p>
            <a:pPr algn="l" marL="972483" indent="-486241" lvl="1">
              <a:lnSpc>
                <a:spcPts val="5179"/>
              </a:lnSpc>
              <a:buFont typeface="Arial"/>
              <a:buChar char="•"/>
            </a:pPr>
            <a:r>
              <a:rPr lang="en-US" sz="4504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Engineering (e.g., signal processing, control systems).</a:t>
            </a:r>
          </a:p>
          <a:p>
            <a:pPr algn="l">
              <a:lnSpc>
                <a:spcPts val="5179"/>
              </a:lnSpc>
            </a:pP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912927" y="9460229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52278" y="9460229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09125" y="2770743"/>
            <a:ext cx="15169336" cy="6689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8"/>
              </a:lnSpc>
            </a:pPr>
            <a:r>
              <a:rPr lang="en-US" sz="3285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1. https://www.geeksforgeeks.org/vector-norms/</a:t>
            </a:r>
          </a:p>
          <a:p>
            <a:pPr algn="l">
              <a:lnSpc>
                <a:spcPts val="3778"/>
              </a:lnSpc>
            </a:pPr>
            <a:r>
              <a:rPr lang="en-US" sz="3285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2. https://builtin.com/data-science/vector-norms</a:t>
            </a:r>
          </a:p>
          <a:p>
            <a:pPr algn="l">
              <a:lnSpc>
                <a:spcPts val="3778"/>
              </a:lnSpc>
            </a:pPr>
            <a:r>
              <a:rPr lang="en-US" sz="3285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3. https://www.analyticsvidhya.com/blog/2024/01/vector-norms-in-machine-learning-decoding-l1-and-l2-norms/</a:t>
            </a:r>
          </a:p>
          <a:p>
            <a:pPr algn="l">
              <a:lnSpc>
                <a:spcPts val="3778"/>
              </a:lnSpc>
            </a:pPr>
            <a:r>
              <a:rPr lang="en-US" sz="3285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4. https://montjoile.medium.com/l0-norm-l1-norm-l2-norm-l-infinity-norm-7a7d18a4f40c</a:t>
            </a:r>
          </a:p>
          <a:p>
            <a:pPr algn="l">
              <a:lnSpc>
                <a:spcPts val="3778"/>
              </a:lnSpc>
            </a:pPr>
            <a:r>
              <a:rPr lang="en-US" sz="3285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8. Towards Data Science. (2025, January 23). Vector Norms in Machine Learning. A guide to p-norms. </a:t>
            </a:r>
            <a:r>
              <a:rPr lang="en-US" sz="3285" u="sng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  <a:hlinkClick r:id="rId9" tooltip="https://towardsdatascience.com/vector-norms-in-machine-learning-5b8381a5130c/"/>
              </a:rPr>
              <a:t>https://towardsdatascience.com/vector-norms-in-machine-learning-5b8381a5130c/</a:t>
            </a:r>
          </a:p>
          <a:p>
            <a:pPr algn="l">
              <a:lnSpc>
                <a:spcPts val="3778"/>
              </a:lnSpc>
            </a:pPr>
            <a:r>
              <a:rPr lang="en-US" sz="3285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9. Statistics by Jim. (2024, September 24). Mean Squared Error (MSE).  </a:t>
            </a:r>
            <a:r>
              <a:rPr lang="en-US" sz="3285" u="sng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  <a:hlinkClick r:id="rId10" tooltip="https://statisticsbyjim.com/regression/mean-squared-error-mse/"/>
              </a:rPr>
              <a:t>https://statisticsbyjim.com/regression/mean-squared-error-mse/</a:t>
            </a:r>
          </a:p>
          <a:p>
            <a:pPr algn="l">
              <a:lnSpc>
                <a:spcPts val="3778"/>
              </a:lnSpc>
            </a:pPr>
            <a:r>
              <a:rPr lang="en-US" sz="3285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10. QuestionPro. (n.d.). Regression Analysis: Definition, Types, Usage &amp; Advantages.  </a:t>
            </a:r>
            <a:r>
              <a:rPr lang="en-US" sz="3285" u="sng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  <a:hlinkClick r:id="rId11" tooltip="https://www.questionpro.com/blog/regression-analysis/"/>
              </a:rPr>
              <a:t>https://www.questionpro.com/blog/regression-analysis/</a:t>
            </a:r>
          </a:p>
          <a:p>
            <a:pPr algn="l">
              <a:lnSpc>
                <a:spcPts val="377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491834" y="1738584"/>
            <a:ext cx="12551156" cy="812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5"/>
              </a:lnSpc>
            </a:pPr>
            <a:r>
              <a:rPr lang="en-US" sz="6304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REFERENCES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889362" y="4289558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1"/>
                </a:moveTo>
                <a:lnTo>
                  <a:pt x="0" y="7059061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7708487" y="3588346"/>
            <a:ext cx="5573617" cy="537854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541277" y="2361254"/>
            <a:ext cx="12088752" cy="1227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54"/>
              </a:lnSpc>
            </a:pPr>
            <a:r>
              <a:rPr lang="en-US" sz="9437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ANY QUESTIONS ?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01656" y="4440580"/>
            <a:ext cx="12884689" cy="1720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2"/>
              </a:lnSpc>
            </a:pPr>
            <a:r>
              <a:rPr lang="en-US" sz="1324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THANK YOU 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708658" y="4036979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12392" y="-15693550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799940" y="8808580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30" y="0"/>
                </a:lnTo>
                <a:lnTo>
                  <a:pt x="1980930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137143">
            <a:off x="16487904" y="148688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30" y="0"/>
                </a:lnTo>
                <a:lnTo>
                  <a:pt x="1980930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257370" y="2192635"/>
            <a:ext cx="4168958" cy="1543050"/>
            <a:chOff x="0" y="0"/>
            <a:chExt cx="1097997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97997" cy="406400"/>
            </a:xfrm>
            <a:custGeom>
              <a:avLst/>
              <a:gdLst/>
              <a:ahLst/>
              <a:cxnLst/>
              <a:rect r="r" b="b" t="t" l="l"/>
              <a:pathLst>
                <a:path h="406400" w="1097997">
                  <a:moveTo>
                    <a:pt x="894797" y="0"/>
                  </a:moveTo>
                  <a:cubicBezTo>
                    <a:pt x="1007021" y="0"/>
                    <a:pt x="1097997" y="90976"/>
                    <a:pt x="1097997" y="203200"/>
                  </a:cubicBezTo>
                  <a:cubicBezTo>
                    <a:pt x="1097997" y="315424"/>
                    <a:pt x="1007021" y="406400"/>
                    <a:pt x="89479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9799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9"/>
                </a:lnSpc>
              </a:pPr>
              <a:r>
                <a:rPr lang="en-US" b="true" sz="36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MATHEMATICS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333694" y="2880595"/>
            <a:ext cx="6558049" cy="6097100"/>
          </a:xfrm>
          <a:custGeom>
            <a:avLst/>
            <a:gdLst/>
            <a:ahLst/>
            <a:cxnLst/>
            <a:rect r="r" b="b" t="t" l="l"/>
            <a:pathLst>
              <a:path h="6097100" w="6558049">
                <a:moveTo>
                  <a:pt x="0" y="0"/>
                </a:moveTo>
                <a:lnTo>
                  <a:pt x="6558049" y="0"/>
                </a:lnTo>
                <a:lnTo>
                  <a:pt x="6558049" y="6097101"/>
                </a:lnTo>
                <a:lnTo>
                  <a:pt x="0" y="60971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479053" y="649129"/>
            <a:ext cx="6866679" cy="911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2"/>
              </a:lnSpc>
            </a:pPr>
            <a:r>
              <a:rPr lang="en-US" sz="7002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VECTOR BASICS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290139" y="4002385"/>
            <a:ext cx="8103420" cy="1465062"/>
            <a:chOff x="0" y="0"/>
            <a:chExt cx="2247844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47844" cy="406400"/>
            </a:xfrm>
            <a:custGeom>
              <a:avLst/>
              <a:gdLst/>
              <a:ahLst/>
              <a:cxnLst/>
              <a:rect r="r" b="b" t="t" l="l"/>
              <a:pathLst>
                <a:path h="406400" w="2247844">
                  <a:moveTo>
                    <a:pt x="2044644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044644" y="406400"/>
                  </a:lnTo>
                  <a:lnTo>
                    <a:pt x="2247844" y="203200"/>
                  </a:lnTo>
                  <a:lnTo>
                    <a:pt x="2044644" y="0"/>
                  </a:ln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2133544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  <a:r>
                <a:rPr lang="en-US" b="true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 POINT IN N-DIMENSIONAL CO-ORDINATE SYSTEM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290139" y="7504716"/>
            <a:ext cx="8103420" cy="1512730"/>
            <a:chOff x="0" y="0"/>
            <a:chExt cx="2177011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177011" cy="406400"/>
            </a:xfrm>
            <a:custGeom>
              <a:avLst/>
              <a:gdLst/>
              <a:ahLst/>
              <a:cxnLst/>
              <a:rect r="r" b="b" t="t" l="l"/>
              <a:pathLst>
                <a:path h="406400" w="2177011">
                  <a:moveTo>
                    <a:pt x="197381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973811" y="406400"/>
                  </a:lnTo>
                  <a:lnTo>
                    <a:pt x="2177011" y="203200"/>
                  </a:lnTo>
                  <a:lnTo>
                    <a:pt x="1973811" y="0"/>
                  </a:ln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2062711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  <a:r>
                <a:rPr lang="en-US" b="true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LENGTH UP TO THAT POINT IS MAGNITUDE</a:t>
              </a:r>
              <a:r>
                <a:rPr lang="en-US" b="true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290139" y="5735214"/>
            <a:ext cx="8103420" cy="1501734"/>
            <a:chOff x="0" y="0"/>
            <a:chExt cx="2192951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192951" cy="406400"/>
            </a:xfrm>
            <a:custGeom>
              <a:avLst/>
              <a:gdLst/>
              <a:ahLst/>
              <a:cxnLst/>
              <a:rect r="r" b="b" t="t" l="l"/>
              <a:pathLst>
                <a:path h="406400" w="2192951">
                  <a:moveTo>
                    <a:pt x="198975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989751" y="406400"/>
                  </a:lnTo>
                  <a:lnTo>
                    <a:pt x="2192951" y="203200"/>
                  </a:lnTo>
                  <a:lnTo>
                    <a:pt x="1989751" y="0"/>
                  </a:ln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2078651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  <a:r>
                <a:rPr lang="en-US" b="true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ANGLE AT WHICH THE LINE IS INCLINED IS DIRECTION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300388" y="4490070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7"/>
                </a:lnTo>
                <a:lnTo>
                  <a:pt x="0" y="20481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91897" y="-18388504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64270" y="-369769"/>
            <a:ext cx="6302858" cy="7060228"/>
          </a:xfrm>
          <a:custGeom>
            <a:avLst/>
            <a:gdLst/>
            <a:ahLst/>
            <a:cxnLst/>
            <a:rect r="r" b="b" t="t" l="l"/>
            <a:pathLst>
              <a:path h="7060228" w="6302858">
                <a:moveTo>
                  <a:pt x="0" y="0"/>
                </a:moveTo>
                <a:lnTo>
                  <a:pt x="6302858" y="0"/>
                </a:lnTo>
                <a:lnTo>
                  <a:pt x="6302858" y="7060228"/>
                </a:lnTo>
                <a:lnTo>
                  <a:pt x="0" y="7060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38462" y="4207970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1"/>
                </a:moveTo>
                <a:lnTo>
                  <a:pt x="0" y="7059061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681344" y="8164800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137143">
            <a:off x="16487904" y="148688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30" y="0"/>
                </a:lnTo>
                <a:lnTo>
                  <a:pt x="1980930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810948" y="2880595"/>
            <a:ext cx="11673794" cy="1543050"/>
            <a:chOff x="0" y="0"/>
            <a:chExt cx="307458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74580" cy="406400"/>
            </a:xfrm>
            <a:custGeom>
              <a:avLst/>
              <a:gdLst/>
              <a:ahLst/>
              <a:cxnLst/>
              <a:rect r="r" b="b" t="t" l="l"/>
              <a:pathLst>
                <a:path h="406400" w="3074580">
                  <a:moveTo>
                    <a:pt x="287138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71380" y="406400"/>
                  </a:lnTo>
                  <a:lnTo>
                    <a:pt x="3074580" y="203200"/>
                  </a:lnTo>
                  <a:lnTo>
                    <a:pt x="2871380" y="0"/>
                  </a:ln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960280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  <a:r>
                <a:rPr lang="en-US" b="true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VECTORS ARE TYPICALLY REPRESENTED AS ARRAYS OR LISTS OF NUMBERS.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987159" y="2880595"/>
            <a:ext cx="1609475" cy="160947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3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155839" y="1181100"/>
            <a:ext cx="5513106" cy="911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2"/>
              </a:lnSpc>
            </a:pPr>
            <a:r>
              <a:rPr lang="en-US" sz="7002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VECTOR IN CS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3810948" y="4787596"/>
            <a:ext cx="11673794" cy="1543050"/>
            <a:chOff x="0" y="0"/>
            <a:chExt cx="3074580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074580" cy="406400"/>
            </a:xfrm>
            <a:custGeom>
              <a:avLst/>
              <a:gdLst/>
              <a:ahLst/>
              <a:cxnLst/>
              <a:rect r="r" b="b" t="t" l="l"/>
              <a:pathLst>
                <a:path h="406400" w="3074580">
                  <a:moveTo>
                    <a:pt x="287138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71380" y="406400"/>
                  </a:lnTo>
                  <a:lnTo>
                    <a:pt x="3074580" y="203200"/>
                  </a:lnTo>
                  <a:lnTo>
                    <a:pt x="2871380" y="0"/>
                  </a:ln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2960280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  <a:r>
                <a:rPr lang="en-US" b="true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WIDELY USED IN MACHINE LEARNING, GRAPHICS, PHYSICS SIMULATIONS, AND NLP.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810948" y="6794984"/>
            <a:ext cx="11673794" cy="1543050"/>
            <a:chOff x="0" y="0"/>
            <a:chExt cx="3074580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074580" cy="406400"/>
            </a:xfrm>
            <a:custGeom>
              <a:avLst/>
              <a:gdLst/>
              <a:ahLst/>
              <a:cxnLst/>
              <a:rect r="r" b="b" t="t" l="l"/>
              <a:pathLst>
                <a:path h="406400" w="3074580">
                  <a:moveTo>
                    <a:pt x="287138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71380" y="406400"/>
                  </a:lnTo>
                  <a:lnTo>
                    <a:pt x="3074580" y="203200"/>
                  </a:lnTo>
                  <a:lnTo>
                    <a:pt x="2871380" y="0"/>
                  </a:ln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2960280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  <a:r>
                <a:rPr lang="en-US" b="true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THEY CAN BE 1D OR MULTI-DIMENSIONAL IN NATURE.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987159" y="6728559"/>
            <a:ext cx="1609475" cy="1609475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001448" y="4721171"/>
            <a:ext cx="1609475" cy="1609475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708658" y="4036979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12392" y="-15693550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799940" y="8808580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30" y="0"/>
                </a:lnTo>
                <a:lnTo>
                  <a:pt x="1980930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137143">
            <a:off x="16487904" y="148688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30" y="0"/>
                </a:lnTo>
                <a:lnTo>
                  <a:pt x="1980930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791897" y="-18388504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164270" y="-369769"/>
            <a:ext cx="6302858" cy="7060228"/>
          </a:xfrm>
          <a:custGeom>
            <a:avLst/>
            <a:gdLst/>
            <a:ahLst/>
            <a:cxnLst/>
            <a:rect r="r" b="b" t="t" l="l"/>
            <a:pathLst>
              <a:path h="7060228" w="6302858">
                <a:moveTo>
                  <a:pt x="0" y="0"/>
                </a:moveTo>
                <a:lnTo>
                  <a:pt x="6302858" y="0"/>
                </a:lnTo>
                <a:lnTo>
                  <a:pt x="6302858" y="7060228"/>
                </a:lnTo>
                <a:lnTo>
                  <a:pt x="0" y="7060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0">
            <a:off x="12780614" y="3933834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1"/>
                </a:moveTo>
                <a:lnTo>
                  <a:pt x="0" y="7059061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2469787" y="7223859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4423356" y="-1656217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4" y="0"/>
                </a:lnTo>
                <a:lnTo>
                  <a:pt x="4848524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086483" y="8315806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30" y="0"/>
                </a:lnTo>
                <a:lnTo>
                  <a:pt x="1980930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2137143">
            <a:off x="16487904" y="148688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30" y="0"/>
                </a:lnTo>
                <a:lnTo>
                  <a:pt x="1980930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3614399" y="3689318"/>
            <a:ext cx="11673794" cy="1543050"/>
            <a:chOff x="0" y="0"/>
            <a:chExt cx="3074580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074580" cy="406400"/>
            </a:xfrm>
            <a:custGeom>
              <a:avLst/>
              <a:gdLst/>
              <a:ahLst/>
              <a:cxnLst/>
              <a:rect r="r" b="b" t="t" l="l"/>
              <a:pathLst>
                <a:path h="406400" w="3074580">
                  <a:moveTo>
                    <a:pt x="287138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871380" y="406400"/>
                  </a:lnTo>
                  <a:lnTo>
                    <a:pt x="3074580" y="203200"/>
                  </a:lnTo>
                  <a:lnTo>
                    <a:pt x="2871380" y="0"/>
                  </a:ln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2960280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  <a:r>
                <a:rPr lang="en-US" b="true" sz="24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 MACHINE LEARNING, A DATA POINT WITH MULTIPLE FEATURES IS REPRESENTED AS A VECTOR IN A HIGH-DIMENSIONAL SPACE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814886" y="3963454"/>
            <a:ext cx="1609475" cy="160947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821614" y="6090672"/>
            <a:ext cx="11673794" cy="1718102"/>
            <a:chOff x="0" y="0"/>
            <a:chExt cx="3074580" cy="45250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074580" cy="452504"/>
            </a:xfrm>
            <a:custGeom>
              <a:avLst/>
              <a:gdLst/>
              <a:ahLst/>
              <a:cxnLst/>
              <a:rect r="r" b="b" t="t" l="l"/>
              <a:pathLst>
                <a:path h="452504" w="3074580">
                  <a:moveTo>
                    <a:pt x="2871380" y="0"/>
                  </a:moveTo>
                  <a:lnTo>
                    <a:pt x="0" y="0"/>
                  </a:lnTo>
                  <a:lnTo>
                    <a:pt x="0" y="452504"/>
                  </a:lnTo>
                  <a:lnTo>
                    <a:pt x="2871380" y="452504"/>
                  </a:lnTo>
                  <a:lnTo>
                    <a:pt x="3074580" y="226252"/>
                  </a:lnTo>
                  <a:lnTo>
                    <a:pt x="2871380" y="0"/>
                  </a:ln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2960280" cy="471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  <a:p>
              <a:pPr algn="ctr">
                <a:lnSpc>
                  <a:spcPts val="3120"/>
                </a:lnSpc>
              </a:pPr>
              <a:r>
                <a:rPr lang="en-US" sz="24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Each feature of the data point corresponds to a component of the vector.</a:t>
              </a:r>
            </a:p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814886" y="6144985"/>
            <a:ext cx="1609475" cy="1609475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ECCEA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607347" y="1596056"/>
            <a:ext cx="6694406" cy="911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2"/>
              </a:lnSpc>
            </a:pPr>
            <a:r>
              <a:rPr lang="en-US" sz="7002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VECTOR &amp; ML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814886" y="4422743"/>
            <a:ext cx="1609475" cy="626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9"/>
              </a:lnSpc>
              <a:spcBef>
                <a:spcPct val="0"/>
              </a:spcBef>
            </a:pPr>
            <a:r>
              <a:rPr lang="en-US" b="true" sz="3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814886" y="6614893"/>
            <a:ext cx="1609475" cy="608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02958">
            <a:off x="4961294" y="1807256"/>
            <a:ext cx="3981019" cy="16959488"/>
          </a:xfrm>
          <a:custGeom>
            <a:avLst/>
            <a:gdLst/>
            <a:ahLst/>
            <a:cxnLst/>
            <a:rect r="r" b="b" t="t" l="l"/>
            <a:pathLst>
              <a:path h="16959488" w="3981019">
                <a:moveTo>
                  <a:pt x="0" y="0"/>
                </a:moveTo>
                <a:lnTo>
                  <a:pt x="3981018" y="0"/>
                </a:lnTo>
                <a:lnTo>
                  <a:pt x="3981018" y="16959488"/>
                </a:lnTo>
                <a:lnTo>
                  <a:pt x="0" y="169594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34878" t="-12736" r="-482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385560">
            <a:off x="17182236" y="-1319989"/>
            <a:ext cx="2190446" cy="4758049"/>
          </a:xfrm>
          <a:custGeom>
            <a:avLst/>
            <a:gdLst/>
            <a:ahLst/>
            <a:cxnLst/>
            <a:rect r="r" b="b" t="t" l="l"/>
            <a:pathLst>
              <a:path h="4758049" w="2190446">
                <a:moveTo>
                  <a:pt x="0" y="0"/>
                </a:moveTo>
                <a:lnTo>
                  <a:pt x="2190446" y="0"/>
                </a:lnTo>
                <a:lnTo>
                  <a:pt x="2190446" y="4758049"/>
                </a:lnTo>
                <a:lnTo>
                  <a:pt x="0" y="47580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887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040352">
            <a:off x="8259089" y="4394114"/>
            <a:ext cx="2830955" cy="856364"/>
          </a:xfrm>
          <a:custGeom>
            <a:avLst/>
            <a:gdLst/>
            <a:ahLst/>
            <a:cxnLst/>
            <a:rect r="r" b="b" t="t" l="l"/>
            <a:pathLst>
              <a:path h="856364" w="2830955">
                <a:moveTo>
                  <a:pt x="0" y="0"/>
                </a:moveTo>
                <a:lnTo>
                  <a:pt x="2830955" y="0"/>
                </a:lnTo>
                <a:lnTo>
                  <a:pt x="2830955" y="856364"/>
                </a:lnTo>
                <a:lnTo>
                  <a:pt x="0" y="8563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028700" y="1871066"/>
          <a:ext cx="7602723" cy="5150644"/>
        </p:xfrm>
        <a:graphic>
          <a:graphicData uri="http://schemas.openxmlformats.org/drawingml/2006/table">
            <a:tbl>
              <a:tblPr/>
              <a:tblGrid>
                <a:gridCol w="1828529"/>
                <a:gridCol w="1828529"/>
                <a:gridCol w="2223781"/>
                <a:gridCol w="1721885"/>
              </a:tblGrid>
              <a:tr h="20688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5E17E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Student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5E17E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Study Hours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5E17E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Attendance (%)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5E17E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Test Score (out of 100)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72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5E17E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5E17E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5E17E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5E17E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72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5E17E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5E17E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5E17E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5E17E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85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72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5E17E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5E17E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5E17E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5E17E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13" id="13"/>
          <p:cNvSpPr/>
          <p:nvPr/>
        </p:nvSpPr>
        <p:spPr>
          <a:xfrm flipH="false" flipV="false" rot="0">
            <a:off x="10807141" y="3831237"/>
            <a:ext cx="6373135" cy="5017655"/>
          </a:xfrm>
          <a:custGeom>
            <a:avLst/>
            <a:gdLst/>
            <a:ahLst/>
            <a:cxnLst/>
            <a:rect r="r" b="b" t="t" l="l"/>
            <a:pathLst>
              <a:path h="5017655" w="6373135">
                <a:moveTo>
                  <a:pt x="0" y="0"/>
                </a:moveTo>
                <a:lnTo>
                  <a:pt x="6373135" y="0"/>
                </a:lnTo>
                <a:lnTo>
                  <a:pt x="6373135" y="5017655"/>
                </a:lnTo>
                <a:lnTo>
                  <a:pt x="0" y="501765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55043" y="0"/>
            <a:ext cx="13136282" cy="9898777"/>
          </a:xfrm>
          <a:custGeom>
            <a:avLst/>
            <a:gdLst/>
            <a:ahLst/>
            <a:cxnLst/>
            <a:rect r="r" b="b" t="t" l="l"/>
            <a:pathLst>
              <a:path h="9898777" w="13136282">
                <a:moveTo>
                  <a:pt x="0" y="0"/>
                </a:moveTo>
                <a:lnTo>
                  <a:pt x="13136281" y="0"/>
                </a:lnTo>
                <a:lnTo>
                  <a:pt x="13136281" y="9898777"/>
                </a:lnTo>
                <a:lnTo>
                  <a:pt x="0" y="98987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1988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2540416" y="3653553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7" y="7059061"/>
                </a:moveTo>
                <a:lnTo>
                  <a:pt x="0" y="7059061"/>
                </a:lnTo>
                <a:lnTo>
                  <a:pt x="0" y="0"/>
                </a:lnTo>
                <a:lnTo>
                  <a:pt x="6301817" y="0"/>
                </a:lnTo>
                <a:lnTo>
                  <a:pt x="6301817" y="7059061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984660">
            <a:off x="-825299" y="-1124648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174614" y="7566509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47503" y="3569401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22783" y="9002556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65943" y="1441215"/>
            <a:ext cx="10397740" cy="99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73"/>
              </a:lnSpc>
            </a:pPr>
            <a:r>
              <a:rPr lang="en-US" sz="7704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 VECTOR SPACE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6259381" y="4490070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7"/>
                </a:lnTo>
                <a:lnTo>
                  <a:pt x="0" y="20481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70573" y="3043858"/>
            <a:ext cx="13050821" cy="286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2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VECTOR SPACE IS A MATHEMATICAL STRUCTURE WHERE VECTORS CAN BE ADDED TOGETHER AND MULTIPLIED BY NUMBERS WHILE STILL REMAINING WITHIN THE SPACE.</a:t>
            </a:r>
          </a:p>
          <a:p>
            <a:pPr algn="l">
              <a:lnSpc>
                <a:spcPts val="3249"/>
              </a:lnSpc>
            </a:pPr>
          </a:p>
          <a:p>
            <a:pPr algn="l" marL="539749" indent="-269875" lvl="1">
              <a:lnSpc>
                <a:spcPts val="32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MACHINE LEARNING, A VECTOR SPACE IS WHERE DATA POINTS EXIST, AND ALGORITHMS OPERATE BY FINDING PATTERNS, RELATIONSHIPS, OR DECISION BOUNDARIES WITHIN THIS SPACE.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DAGcVeQmqqM</dc:identifier>
  <dcterms:modified xsi:type="dcterms:W3CDTF">2011-08-01T06:04:30Z</dcterms:modified>
  <cp:revision>1</cp:revision>
  <dc:title>Data Science Basics</dc:title>
</cp:coreProperties>
</file>