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369" r:id="rId2"/>
    <p:sldId id="346" r:id="rId3"/>
    <p:sldId id="257" r:id="rId4"/>
    <p:sldId id="368" r:id="rId5"/>
    <p:sldId id="272" r:id="rId6"/>
    <p:sldId id="347" r:id="rId7"/>
    <p:sldId id="270" r:id="rId8"/>
    <p:sldId id="352" r:id="rId9"/>
    <p:sldId id="320" r:id="rId10"/>
    <p:sldId id="289" r:id="rId11"/>
    <p:sldId id="276" r:id="rId12"/>
    <p:sldId id="273" r:id="rId13"/>
    <p:sldId id="274" r:id="rId14"/>
    <p:sldId id="332" r:id="rId15"/>
    <p:sldId id="335" r:id="rId16"/>
    <p:sldId id="275" r:id="rId17"/>
    <p:sldId id="277" r:id="rId18"/>
    <p:sldId id="263" r:id="rId19"/>
    <p:sldId id="353" r:id="rId20"/>
    <p:sldId id="290" r:id="rId21"/>
    <p:sldId id="334" r:id="rId22"/>
    <p:sldId id="310" r:id="rId23"/>
    <p:sldId id="365" r:id="rId24"/>
    <p:sldId id="364" r:id="rId25"/>
    <p:sldId id="291" r:id="rId26"/>
    <p:sldId id="338" r:id="rId27"/>
    <p:sldId id="336" r:id="rId28"/>
    <p:sldId id="363" r:id="rId29"/>
    <p:sldId id="367" r:id="rId30"/>
    <p:sldId id="295" r:id="rId31"/>
    <p:sldId id="294" r:id="rId32"/>
    <p:sldId id="362" r:id="rId33"/>
    <p:sldId id="297" r:id="rId34"/>
    <p:sldId id="298" r:id="rId35"/>
    <p:sldId id="361" r:id="rId36"/>
    <p:sldId id="305" r:id="rId37"/>
    <p:sldId id="324" r:id="rId38"/>
    <p:sldId id="360" r:id="rId39"/>
    <p:sldId id="302" r:id="rId40"/>
    <p:sldId id="359" r:id="rId41"/>
    <p:sldId id="358" r:id="rId42"/>
    <p:sldId id="304" r:id="rId43"/>
    <p:sldId id="357" r:id="rId44"/>
    <p:sldId id="356" r:id="rId45"/>
    <p:sldId id="355" r:id="rId46"/>
    <p:sldId id="348" r:id="rId47"/>
    <p:sldId id="307" r:id="rId48"/>
    <p:sldId id="308" r:id="rId49"/>
    <p:sldId id="340" r:id="rId50"/>
    <p:sldId id="343" r:id="rId51"/>
    <p:sldId id="309" r:id="rId52"/>
    <p:sldId id="351" r:id="rId53"/>
    <p:sldId id="328" r:id="rId54"/>
    <p:sldId id="327" r:id="rId55"/>
    <p:sldId id="329" r:id="rId56"/>
    <p:sldId id="354" r:id="rId57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A8FF"/>
    <a:srgbClr val="1BCDFF"/>
    <a:srgbClr val="68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ittlere Formatvorlage 1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0" autoAdjust="0"/>
    <p:restoredTop sz="94765" autoAdjust="0"/>
  </p:normalViewPr>
  <p:slideViewPr>
    <p:cSldViewPr snapToObjects="1">
      <p:cViewPr varScale="1">
        <p:scale>
          <a:sx n="66" d="100"/>
          <a:sy n="66" d="100"/>
        </p:scale>
        <p:origin x="126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4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-Arbeitsblat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D:\Dropbox\HTW\EU%20ed%20Macro%20in%20Context\Data%20download\Figure%205.1%20New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wage</c:v>
                </c:pt>
              </c:strCache>
            </c:strRef>
          </c:tx>
          <c:invertIfNegative val="0"/>
          <c:dPt>
            <c:idx val="3"/>
            <c:invertIfNegative val="0"/>
            <c:bubble3D val="0"/>
            <c:spPr>
              <a:ln w="57150" cmpd="sng">
                <a:solidFill>
                  <a:schemeClr val="tx1"/>
                </a:solidFill>
              </a:ln>
            </c:spPr>
          </c:dPt>
          <c:dPt>
            <c:idx val="4"/>
            <c:invertIfNegative val="0"/>
            <c:bubble3D val="0"/>
            <c:spPr>
              <a:ln w="57150" cmpd="sng">
                <a:solidFill>
                  <a:schemeClr val="tx1"/>
                </a:solidFill>
              </a:ln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wheat</c:v>
                </c:pt>
                <c:pt idx="1">
                  <c:v>flour</c:v>
                </c:pt>
                <c:pt idx="2">
                  <c:v>bread</c:v>
                </c:pt>
                <c:pt idx="3">
                  <c:v>sandwich</c:v>
                </c:pt>
              </c:strCache>
            </c:strRef>
          </c:cat>
          <c:val>
            <c:numRef>
              <c:f>Blatt1!$B$2:$B$5</c:f>
              <c:numCache>
                <c:formatCode>[$€-2]\ #,##0;[Red]\-[$€-2]\ #,##0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970637632"/>
        <c:axId val="970622400"/>
      </c:barChart>
      <c:catAx>
        <c:axId val="9706376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noFill/>
          </a:ln>
        </c:spPr>
        <c:crossAx val="970622400"/>
        <c:crosses val="autoZero"/>
        <c:auto val="1"/>
        <c:lblAlgn val="ctr"/>
        <c:lblOffset val="100"/>
        <c:noMultiLvlLbl val="0"/>
      </c:catAx>
      <c:valAx>
        <c:axId val="970622400"/>
        <c:scaling>
          <c:orientation val="minMax"/>
        </c:scaling>
        <c:delete val="1"/>
        <c:axPos val="l"/>
        <c:numFmt formatCode="[$€-2]\ #,##0;[Red]\-[$€-2]\ #,##0" sourceLinked="1"/>
        <c:majorTickMark val="none"/>
        <c:minorTickMark val="none"/>
        <c:tickLblPos val="nextTo"/>
        <c:crossAx val="97063763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606806520242799E-3"/>
          <c:y val="5.6250000000000001E-2"/>
          <c:w val="0.95964446060947395"/>
          <c:h val="0.834302165354330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Blatt1!$B$1</c:f>
              <c:strCache>
                <c:ptCount val="1"/>
                <c:pt idx="0">
                  <c:v>wage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c:spPr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wheat</c:v>
                </c:pt>
                <c:pt idx="1">
                  <c:v>flour</c:v>
                </c:pt>
                <c:pt idx="2">
                  <c:v>bread</c:v>
                </c:pt>
                <c:pt idx="3">
                  <c:v>sandwich</c:v>
                </c:pt>
              </c:strCache>
            </c:strRef>
          </c:cat>
          <c:val>
            <c:numRef>
              <c:f>Blatt1!$B$2:$B$5</c:f>
              <c:numCache>
                <c:formatCode>[$€-2]\ #,##0;[Red]\-[$€-2]\ #,##0</c:formatCode>
                <c:ptCount val="4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</c:ser>
        <c:ser>
          <c:idx val="1"/>
          <c:order val="1"/>
          <c:tx>
            <c:strRef>
              <c:f>Blatt1!$C$1</c:f>
              <c:strCache>
                <c:ptCount val="1"/>
                <c:pt idx="0">
                  <c:v>wheat</c:v>
                </c:pt>
              </c:strCache>
            </c:strRef>
          </c:tx>
          <c:spPr>
            <a:solidFill>
              <a:srgbClr val="93CDDD"/>
            </a:solidFill>
            <a:ln>
              <a:solidFill>
                <a:srgbClr val="000000"/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Blatt1!$A$2:$A$5</c:f>
              <c:strCache>
                <c:ptCount val="4"/>
                <c:pt idx="0">
                  <c:v>wheat</c:v>
                </c:pt>
                <c:pt idx="1">
                  <c:v>flour</c:v>
                </c:pt>
                <c:pt idx="2">
                  <c:v>bread</c:v>
                </c:pt>
                <c:pt idx="3">
                  <c:v>sandwich</c:v>
                </c:pt>
              </c:strCache>
            </c:strRef>
          </c:cat>
          <c:val>
            <c:numRef>
              <c:f>Blatt1!$C$2:$C$5</c:f>
              <c:numCache>
                <c:formatCode>[$€-2]\ #,##0;[Red]\-[$€-2]\ #,##0</c:formatCode>
                <c:ptCount val="4"/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970619680"/>
        <c:axId val="970613152"/>
      </c:barChart>
      <c:catAx>
        <c:axId val="9706196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noFill/>
          </a:ln>
        </c:spPr>
        <c:crossAx val="970613152"/>
        <c:crosses val="autoZero"/>
        <c:auto val="1"/>
        <c:lblAlgn val="ctr"/>
        <c:lblOffset val="100"/>
        <c:noMultiLvlLbl val="0"/>
      </c:catAx>
      <c:valAx>
        <c:axId val="970613152"/>
        <c:scaling>
          <c:orientation val="minMax"/>
        </c:scaling>
        <c:delete val="1"/>
        <c:axPos val="l"/>
        <c:numFmt formatCode="[$€-2]\ #,##0;[Red]\-[$€-2]\ #,##0" sourceLinked="1"/>
        <c:majorTickMark val="none"/>
        <c:minorTickMark val="none"/>
        <c:tickLblPos val="nextTo"/>
        <c:crossAx val="97061968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305110436346199"/>
          <c:y val="6.0155507254572402E-2"/>
          <c:w val="0.81410050970621295"/>
          <c:h val="0.84515104368306804"/>
        </c:manualLayout>
      </c:layout>
      <c:scatterChart>
        <c:scatterStyle val="smoothMarker"/>
        <c:varyColors val="0"/>
        <c:ser>
          <c:idx val="0"/>
          <c:order val="0"/>
          <c:spPr>
            <a:ln w="57150">
              <a:solidFill>
                <a:schemeClr val="tx2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Sheet1!$A$2:$A$22</c:f>
              <c:numCache>
                <c:formatCode>######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xVal>
          <c:yVal>
            <c:numRef>
              <c:f>Sheet1!$B$2:$B$22</c:f>
              <c:numCache>
                <c:formatCode>General</c:formatCode>
                <c:ptCount val="21"/>
                <c:pt idx="0">
                  <c:v>5.7467117999999999</c:v>
                </c:pt>
                <c:pt idx="1">
                  <c:v>5.9926905999999986</c:v>
                </c:pt>
                <c:pt idx="2">
                  <c:v>6.1378172999999707</c:v>
                </c:pt>
                <c:pt idx="3">
                  <c:v>6.3835464999999996</c:v>
                </c:pt>
                <c:pt idx="4">
                  <c:v>6.6788909000000007</c:v>
                </c:pt>
                <c:pt idx="5">
                  <c:v>7.0327260000000003</c:v>
                </c:pt>
                <c:pt idx="6">
                  <c:v>7.3565630999999998</c:v>
                </c:pt>
                <c:pt idx="7">
                  <c:v>7.6107946999999783</c:v>
                </c:pt>
                <c:pt idx="8">
                  <c:v>7.8300904000000013</c:v>
                </c:pt>
                <c:pt idx="9">
                  <c:v>8.1644805000000051</c:v>
                </c:pt>
                <c:pt idx="10">
                  <c:v>8.4597406000000106</c:v>
                </c:pt>
                <c:pt idx="11">
                  <c:v>8.9036934000000034</c:v>
                </c:pt>
                <c:pt idx="12">
                  <c:v>9.4005448000000094</c:v>
                </c:pt>
                <c:pt idx="13">
                  <c:v>9.6331490999999971</c:v>
                </c:pt>
                <c:pt idx="14">
                  <c:v>9.2878474999999998</c:v>
                </c:pt>
                <c:pt idx="15">
                  <c:v>9.5438285999999977</c:v>
                </c:pt>
                <c:pt idx="16">
                  <c:v>9.7990249000000009</c:v>
                </c:pt>
                <c:pt idx="17">
                  <c:v>9.8338078000000007</c:v>
                </c:pt>
                <c:pt idx="18">
                  <c:v>9.9318001999999996</c:v>
                </c:pt>
                <c:pt idx="19">
                  <c:v>10.10642</c:v>
                </c:pt>
                <c:pt idx="20">
                  <c:v>10.400160400000001</c:v>
                </c:pt>
              </c:numCache>
            </c:numRef>
          </c:yVal>
          <c:smooth val="1"/>
        </c:ser>
        <c:ser>
          <c:idx val="1"/>
          <c:order val="1"/>
          <c:spPr>
            <a:ln w="57150">
              <a:solidFill>
                <a:schemeClr val="bg1">
                  <a:lumMod val="65000"/>
                </a:schemeClr>
              </a:solidFill>
            </a:ln>
          </c:spPr>
          <c:marker>
            <c:symbol val="none"/>
          </c:marker>
          <c:xVal>
            <c:numRef>
              <c:f>Sheet1!$A$2:$A$22</c:f>
              <c:numCache>
                <c:formatCode>######</c:formatCode>
                <c:ptCount val="21"/>
                <c:pt idx="0">
                  <c:v>1995</c:v>
                </c:pt>
                <c:pt idx="1">
                  <c:v>1996</c:v>
                </c:pt>
                <c:pt idx="2">
                  <c:v>1997</c:v>
                </c:pt>
                <c:pt idx="3">
                  <c:v>1998</c:v>
                </c:pt>
                <c:pt idx="4">
                  <c:v>1999</c:v>
                </c:pt>
                <c:pt idx="5">
                  <c:v>2000</c:v>
                </c:pt>
                <c:pt idx="6">
                  <c:v>2001</c:v>
                </c:pt>
                <c:pt idx="7">
                  <c:v>2002</c:v>
                </c:pt>
                <c:pt idx="8">
                  <c:v>2003</c:v>
                </c:pt>
                <c:pt idx="9">
                  <c:v>2004</c:v>
                </c:pt>
                <c:pt idx="10">
                  <c:v>2005</c:v>
                </c:pt>
                <c:pt idx="11">
                  <c:v>2006</c:v>
                </c:pt>
                <c:pt idx="12">
                  <c:v>2007</c:v>
                </c:pt>
                <c:pt idx="13">
                  <c:v>2008</c:v>
                </c:pt>
                <c:pt idx="14">
                  <c:v>2009</c:v>
                </c:pt>
                <c:pt idx="15">
                  <c:v>2010</c:v>
                </c:pt>
                <c:pt idx="16">
                  <c:v>2011</c:v>
                </c:pt>
                <c:pt idx="17">
                  <c:v>2012</c:v>
                </c:pt>
                <c:pt idx="18">
                  <c:v>2013</c:v>
                </c:pt>
                <c:pt idx="19">
                  <c:v>2014</c:v>
                </c:pt>
                <c:pt idx="20">
                  <c:v>2015</c:v>
                </c:pt>
              </c:numCache>
            </c:numRef>
          </c:xVal>
          <c:yVal>
            <c:numRef>
              <c:f>Sheet1!$C$2:$C$22</c:f>
              <c:numCache>
                <c:formatCode>General</c:formatCode>
                <c:ptCount val="21"/>
                <c:pt idx="0">
                  <c:v>7.3968610000000004</c:v>
                </c:pt>
                <c:pt idx="1">
                  <c:v>7.5190889000000007</c:v>
                </c:pt>
                <c:pt idx="2">
                  <c:v>7.7181277999999987</c:v>
                </c:pt>
                <c:pt idx="3">
                  <c:v>7.9431820999999996</c:v>
                </c:pt>
                <c:pt idx="4">
                  <c:v>8.1775902000000027</c:v>
                </c:pt>
                <c:pt idx="5">
                  <c:v>8.4905885000000012</c:v>
                </c:pt>
                <c:pt idx="6">
                  <c:v>8.6711128999999971</c:v>
                </c:pt>
                <c:pt idx="7">
                  <c:v>8.7554410000000047</c:v>
                </c:pt>
                <c:pt idx="8">
                  <c:v>8.8139269000000002</c:v>
                </c:pt>
                <c:pt idx="9">
                  <c:v>9.0130777000000002</c:v>
                </c:pt>
                <c:pt idx="10">
                  <c:v>9.1646017000000004</c:v>
                </c:pt>
                <c:pt idx="11">
                  <c:v>9.4615921000000025</c:v>
                </c:pt>
                <c:pt idx="12">
                  <c:v>9.7502256999999997</c:v>
                </c:pt>
                <c:pt idx="13">
                  <c:v>9.7959579000000012</c:v>
                </c:pt>
                <c:pt idx="14">
                  <c:v>9.3510665000000053</c:v>
                </c:pt>
                <c:pt idx="15">
                  <c:v>9.5438285999999977</c:v>
                </c:pt>
                <c:pt idx="16">
                  <c:v>9.6960635999999987</c:v>
                </c:pt>
                <c:pt idx="17">
                  <c:v>9.6111362000000025</c:v>
                </c:pt>
                <c:pt idx="18">
                  <c:v>9.5827286000000012</c:v>
                </c:pt>
                <c:pt idx="19">
                  <c:v>9.6676006000000001</c:v>
                </c:pt>
                <c:pt idx="20">
                  <c:v>9.8259519000000015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6103584"/>
        <c:axId val="876118272"/>
      </c:scatterChart>
      <c:valAx>
        <c:axId val="876103584"/>
        <c:scaling>
          <c:orientation val="minMax"/>
          <c:max val="2015"/>
          <c:min val="1995"/>
        </c:scaling>
        <c:delete val="0"/>
        <c:axPos val="b"/>
        <c:numFmt formatCode="######" sourceLinked="1"/>
        <c:majorTickMark val="out"/>
        <c:minorTickMark val="none"/>
        <c:tickLblPos val="nextTo"/>
        <c:crossAx val="876118272"/>
        <c:crosses val="autoZero"/>
        <c:crossBetween val="midCat"/>
      </c:valAx>
      <c:valAx>
        <c:axId val="87611827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Real and Nominal GDP </a:t>
                </a:r>
                <a:br>
                  <a:rPr lang="de-DE"/>
                </a:br>
                <a:r>
                  <a:rPr lang="de-DE"/>
                  <a:t>(trillions of euros)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76103584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>
          <a:latin typeface="Arial" pitchFamily="34" charset="0"/>
          <a:cs typeface="Arial" pitchFamily="34" charset="0"/>
        </a:defRPr>
      </a:pPr>
      <a:endParaRPr lang="de-DE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5314632545932"/>
          <c:y val="0.37959775240356303"/>
          <c:w val="0.432280511811024"/>
          <c:h val="0.50648992702435902"/>
        </c:manualLayout>
      </c:layout>
      <c:doughnutChart>
        <c:varyColors val="1"/>
        <c:ser>
          <c:idx val="0"/>
          <c:order val="0"/>
          <c:tx>
            <c:strRef>
              <c:f>Blatt1!$B$1</c:f>
              <c:strCache>
                <c:ptCount val="1"/>
                <c:pt idx="0">
                  <c:v>Spalte1</c:v>
                </c:pt>
              </c:strCache>
            </c:strRef>
          </c:tx>
          <c:dLbls>
            <c:dLbl>
              <c:idx val="0"/>
              <c:layout>
                <c:manualLayout>
                  <c:x val="0.11389497725085"/>
                  <c:y val="-0.1060441129069390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153378891419894"/>
                  <c:y val="-5.1982011020552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3515553722071699"/>
                  <c:y val="3.6387264457439901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0.12673053368328999"/>
                  <c:y val="0.1055678907179779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1.7853605711947201E-2"/>
                  <c:y val="0.12428166363957099"/>
                </c:manualLayout>
              </c:layout>
              <c:spPr/>
              <c:txPr>
                <a:bodyPr anchor="b" anchorCtr="0"/>
                <a:lstStyle/>
                <a:p>
                  <a:pPr>
                    <a:defRPr sz="1600"/>
                  </a:pPr>
                  <a:endParaRPr lang="de-DE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4207239720034999E-2"/>
                  <c:y val="0.12894605604537401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0.100227790432802"/>
                  <c:y val="0.116959064327485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0.17069411636045501"/>
                  <c:y val="7.336081580185560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0.14284044181977301"/>
                  <c:y val="2.757203512753569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0.13211843832021"/>
                  <c:y val="-2.3368683311960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0"/>
              <c:layout>
                <c:manualLayout>
                  <c:x val="-0.10721019247594001"/>
                  <c:y val="-8.283155532730369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1"/>
              <c:layout>
                <c:manualLayout>
                  <c:x val="-6.3076581599461806E-2"/>
                  <c:y val="-0.13040670519861999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/>
                </a:pPr>
                <a:endParaRPr lang="de-DE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Blatt1!$A$2:$A$13</c:f>
              <c:strCache>
                <c:ptCount val="12"/>
                <c:pt idx="0">
                  <c:v>Food and non-alcoholic beverages</c:v>
                </c:pt>
                <c:pt idx="1">
                  <c:v>Alcoholic beverages, tobacco</c:v>
                </c:pt>
                <c:pt idx="2">
                  <c:v>Clothing and foodwear</c:v>
                </c:pt>
                <c:pt idx="3">
                  <c:v>Housing, water, electricity, gas</c:v>
                </c:pt>
                <c:pt idx="4">
                  <c:v>Household equipment</c:v>
                </c:pt>
                <c:pt idx="5">
                  <c:v>Health</c:v>
                </c:pt>
                <c:pt idx="6">
                  <c:v>Transport</c:v>
                </c:pt>
                <c:pt idx="7">
                  <c:v>Communications</c:v>
                </c:pt>
                <c:pt idx="8">
                  <c:v>Recreation and culture</c:v>
                </c:pt>
                <c:pt idx="9">
                  <c:v>Education</c:v>
                </c:pt>
                <c:pt idx="10">
                  <c:v>Restaurants and hotels</c:v>
                </c:pt>
                <c:pt idx="11">
                  <c:v>Micellaneous goods and services</c:v>
                </c:pt>
              </c:strCache>
            </c:strRef>
          </c:cat>
          <c:val>
            <c:numRef>
              <c:f>Blatt1!$B$2:$B$13</c:f>
              <c:numCache>
                <c:formatCode>General</c:formatCode>
                <c:ptCount val="12"/>
                <c:pt idx="0">
                  <c:v>154.72</c:v>
                </c:pt>
                <c:pt idx="1">
                  <c:v>44.73</c:v>
                </c:pt>
                <c:pt idx="2">
                  <c:v>61.17</c:v>
                </c:pt>
                <c:pt idx="3">
                  <c:v>151.12</c:v>
                </c:pt>
                <c:pt idx="4">
                  <c:v>61.8</c:v>
                </c:pt>
                <c:pt idx="5">
                  <c:v>45.84</c:v>
                </c:pt>
                <c:pt idx="6">
                  <c:v>48.97</c:v>
                </c:pt>
                <c:pt idx="7">
                  <c:v>31.66</c:v>
                </c:pt>
                <c:pt idx="8">
                  <c:v>98.98</c:v>
                </c:pt>
                <c:pt idx="9">
                  <c:v>12.59</c:v>
                </c:pt>
                <c:pt idx="10">
                  <c:v>94.65</c:v>
                </c:pt>
                <c:pt idx="11">
                  <c:v>93.77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0.63038</cdr:x>
      <cdr:y>0</cdr:y>
    </cdr:from>
    <cdr:to>
      <cdr:x>0.94702</cdr:x>
      <cdr:y>0.12875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5157936" y="0"/>
          <a:ext cx="2590835" cy="52324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de-DE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n-US" sz="2800" b="1" dirty="0" smtClean="0"/>
            <a:t>GDP = €4</a:t>
          </a:r>
          <a:endParaRPr lang="en-US" sz="2800" b="1" dirty="0"/>
        </a:p>
      </cdr:txBody>
    </cdr:sp>
  </cdr:relSizeAnchor>
  <cdr:relSizeAnchor xmlns:cdr="http://schemas.openxmlformats.org/drawingml/2006/chartDrawing">
    <cdr:from>
      <cdr:x>0.20796</cdr:x>
      <cdr:y>0.52803</cdr:y>
    </cdr:from>
    <cdr:to>
      <cdr:x>0.28717</cdr:x>
      <cdr:y>0.65206</cdr:y>
    </cdr:to>
    <cdr:sp macro="" textlink="">
      <cdr:nvSpPr>
        <cdr:cNvPr id="6" name="Textfeld 5"/>
        <cdr:cNvSpPr txBox="1"/>
      </cdr:nvSpPr>
      <cdr:spPr>
        <a:xfrm xmlns:a="http://schemas.openxmlformats.org/drawingml/2006/main">
          <a:off x="1701552" y="2145911"/>
          <a:ext cx="648118" cy="5040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 anchor="ctr" anchorCtr="1"/>
        <a:lstStyle xmlns:a="http://schemas.openxmlformats.org/drawingml/2006/main"/>
        <a:p xmlns:a="http://schemas.openxmlformats.org/drawingml/2006/main">
          <a:r>
            <a:rPr lang="en-US" sz="4800" dirty="0" smtClean="0"/>
            <a:t>+</a:t>
          </a:r>
          <a:endParaRPr lang="en-US" sz="4800" dirty="0"/>
        </a:p>
      </cdr:txBody>
    </cdr:sp>
  </cdr:relSizeAnchor>
  <cdr:relSizeAnchor xmlns:cdr="http://schemas.openxmlformats.org/drawingml/2006/chartDrawing">
    <cdr:from>
      <cdr:x>0.44557</cdr:x>
      <cdr:y>0.33313</cdr:y>
    </cdr:from>
    <cdr:to>
      <cdr:x>0.52478</cdr:x>
      <cdr:y>0.45716</cdr:y>
    </cdr:to>
    <cdr:sp macro="" textlink="">
      <cdr:nvSpPr>
        <cdr:cNvPr id="10" name="Textfeld 9"/>
        <cdr:cNvSpPr txBox="1"/>
      </cdr:nvSpPr>
      <cdr:spPr>
        <a:xfrm xmlns:a="http://schemas.openxmlformats.org/drawingml/2006/main">
          <a:off x="3645768" y="1353823"/>
          <a:ext cx="648118" cy="5040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 anchorCtr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4800" dirty="0" smtClean="0"/>
            <a:t>+</a:t>
          </a:r>
          <a:endParaRPr lang="en-US" sz="4800" dirty="0"/>
        </a:p>
      </cdr:txBody>
    </cdr:sp>
  </cdr:relSizeAnchor>
  <cdr:relSizeAnchor xmlns:cdr="http://schemas.openxmlformats.org/drawingml/2006/chartDrawing">
    <cdr:from>
      <cdr:x>0.68953</cdr:x>
      <cdr:y>0.15594</cdr:y>
    </cdr:from>
    <cdr:to>
      <cdr:x>0.76873</cdr:x>
      <cdr:y>0.27997</cdr:y>
    </cdr:to>
    <cdr:sp macro="" textlink="">
      <cdr:nvSpPr>
        <cdr:cNvPr id="11" name="Textfeld 10"/>
        <cdr:cNvSpPr txBox="1"/>
      </cdr:nvSpPr>
      <cdr:spPr>
        <a:xfrm xmlns:a="http://schemas.openxmlformats.org/drawingml/2006/main">
          <a:off x="5641906" y="633743"/>
          <a:ext cx="648036" cy="5040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 anchor="ctr" anchorCtr="1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4800" dirty="0" smtClean="0"/>
            <a:t>+</a:t>
          </a:r>
          <a:endParaRPr lang="en-US" sz="48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0.58649</cdr:x>
      <cdr:y>0.24598</cdr:y>
    </cdr:from>
    <cdr:to>
      <cdr:x>0.83233</cdr:x>
      <cdr:y>0.32011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3181350" y="927100"/>
          <a:ext cx="1333500" cy="279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de-DE" sz="1600" b="1" dirty="0">
              <a:latin typeface="Arial" pitchFamily="34" charset="0"/>
              <a:cs typeface="Arial" pitchFamily="34" charset="0"/>
            </a:rPr>
            <a:t>Nominal GDP</a:t>
          </a:r>
        </a:p>
      </cdr:txBody>
    </cdr:sp>
  </cdr:relSizeAnchor>
  <cdr:relSizeAnchor xmlns:cdr="http://schemas.openxmlformats.org/drawingml/2006/chartDrawing">
    <cdr:from>
      <cdr:x>0.27627</cdr:x>
      <cdr:y>0.10109</cdr:y>
    </cdr:from>
    <cdr:to>
      <cdr:x>0.52211</cdr:x>
      <cdr:y>0.17522</cdr:y>
    </cdr:to>
    <cdr:sp macro="" textlink="">
      <cdr:nvSpPr>
        <cdr:cNvPr id="3" name="Textfeld 1"/>
        <cdr:cNvSpPr txBox="1"/>
      </cdr:nvSpPr>
      <cdr:spPr>
        <a:xfrm xmlns:a="http://schemas.openxmlformats.org/drawingml/2006/main">
          <a:off x="1498600" y="381000"/>
          <a:ext cx="1333500" cy="279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de-DE" sz="1600" b="1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rPr>
            <a:t>Real GDP (chained</a:t>
          </a:r>
          <a:r>
            <a:rPr lang="de-DE" sz="1600" b="1" baseline="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rPr>
            <a:t> 2010 euros)</a:t>
          </a:r>
          <a:endParaRPr lang="de-DE" sz="1600" b="1" dirty="0">
            <a:solidFill>
              <a:schemeClr val="bg1">
                <a:lumMod val="65000"/>
              </a:schemeClr>
            </a:solidFill>
            <a:latin typeface="Arial" pitchFamily="34" charset="0"/>
            <a:cs typeface="Arial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BAB81-724F-2C4D-B366-0DB902AAAC1C}" type="datetimeFigureOut">
              <a:rPr lang="de-DE" smtClean="0"/>
              <a:t>20.08.2017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F0D0E-C939-1240-A0A1-B9DEF7703F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3145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7B795-56FD-2649-B15C-5A13C88E3F63}" type="datetimeFigureOut">
              <a:rPr lang="de-DE" smtClean="0"/>
              <a:t>20.08.2017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4287-9C00-1A4F-A531-25A1211E44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77145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4653136"/>
            <a:ext cx="7294611" cy="2204864"/>
          </a:xfrm>
        </p:spPr>
        <p:txBody>
          <a:bodyPr anchor="t" anchorCtr="0">
            <a:normAutofit/>
          </a:bodyPr>
          <a:lstStyle>
            <a:lvl1pPr>
              <a:defRPr sz="4800" b="1" baseline="0">
                <a:solidFill>
                  <a:schemeClr val="accent5">
                    <a:lumMod val="75000"/>
                  </a:schemeClr>
                </a:solidFill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799" y="3937581"/>
            <a:ext cx="6400800" cy="936103"/>
          </a:xfrm>
        </p:spPr>
        <p:txBody>
          <a:bodyPr/>
          <a:lstStyle>
            <a:lvl1pPr marL="0" indent="0" algn="l">
              <a:buNone/>
              <a:defRPr sz="2800" b="1" baseline="0">
                <a:solidFill>
                  <a:srgbClr val="E46C0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4639582" y="113173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4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965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117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585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877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086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828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6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27000" cmpd="sng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508000" y="1628775"/>
            <a:ext cx="8172450" cy="43180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2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4684490"/>
            <a:ext cx="7294611" cy="2920974"/>
          </a:xfrm>
          <a:ln>
            <a:noFill/>
          </a:ln>
        </p:spPr>
        <p:txBody>
          <a:bodyPr anchor="t" anchorCtr="0">
            <a:normAutofit/>
          </a:bodyPr>
          <a:lstStyle>
            <a:lvl1pPr>
              <a:defRPr sz="4800" b="1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799" y="4062738"/>
            <a:ext cx="6400800" cy="741915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4639582" y="113173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5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4886971"/>
          </a:xfrm>
        </p:spPr>
        <p:txBody>
          <a:bodyPr/>
          <a:lstStyle>
            <a:lvl1pPr>
              <a:lnSpc>
                <a:spcPct val="100000"/>
              </a:lnSpc>
              <a:buClr>
                <a:schemeClr val="accent6">
                  <a:lumMod val="75000"/>
                </a:schemeClr>
              </a:buClr>
              <a:buSzPct val="80000"/>
              <a:defRPr sz="2800"/>
            </a:lvl1pPr>
            <a:lvl2pPr>
              <a:defRPr sz="2400"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50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363272" cy="4886971"/>
          </a:xfrm>
        </p:spPr>
        <p:txBody>
          <a:bodyPr/>
          <a:lstStyle>
            <a:lvl1pPr>
              <a:buClr>
                <a:schemeClr val="accent6">
                  <a:lumMod val="75000"/>
                </a:schemeClr>
              </a:buClr>
              <a:buSzPct val="80000"/>
              <a:defRPr sz="2800"/>
            </a:lvl1pPr>
            <a:lvl2pPr>
              <a:buSzPct val="80000"/>
              <a:defRPr sz="2400"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01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31859C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556792"/>
            <a:ext cx="8229600" cy="3649189"/>
          </a:xfrm>
        </p:spPr>
        <p:txBody>
          <a:bodyPr anchor="t" anchorCtr="1"/>
          <a:lstStyle>
            <a:lvl1pPr marL="0" indent="0" algn="l">
              <a:lnSpc>
                <a:spcPct val="120000"/>
              </a:lnSpc>
              <a:buFontTx/>
              <a:buNone/>
              <a:defRPr sz="2800" baseline="0">
                <a:solidFill>
                  <a:schemeClr val="accent6">
                    <a:lumMod val="75000"/>
                  </a:schemeClr>
                </a:solidFill>
                <a:latin typeface="+mn-lt"/>
                <a:cs typeface="Courier"/>
              </a:defRPr>
            </a:lvl1pPr>
          </a:lstStyle>
          <a:p>
            <a:pPr marL="0" indent="0">
              <a:lnSpc>
                <a:spcPct val="120000"/>
              </a:lnSpc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584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31859C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293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31859C"/>
                </a:solidFill>
              </a:defRPr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457200" y="1773238"/>
            <a:ext cx="8229600" cy="4176712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2800"/>
            </a:lvl1pPr>
          </a:lstStyle>
          <a:p>
            <a:pPr lvl="0"/>
            <a:r>
              <a:rPr lang="en-US" dirty="0" err="1" smtClean="0"/>
              <a:t>Kalukulationen</a:t>
            </a:r>
            <a:endParaRPr lang="en-US" dirty="0" smtClean="0"/>
          </a:p>
          <a:p>
            <a:pPr lvl="0"/>
            <a:r>
              <a:rPr lang="en-US" dirty="0" smtClean="0"/>
              <a:t>Plus </a:t>
            </a:r>
            <a:r>
              <a:rPr lang="en-US" dirty="0" err="1" smtClean="0"/>
              <a:t>neue</a:t>
            </a:r>
            <a:r>
              <a:rPr lang="en-US" dirty="0" smtClean="0"/>
              <a:t> were</a:t>
            </a:r>
          </a:p>
          <a:p>
            <a:pPr lvl="0"/>
            <a:r>
              <a:rPr lang="en-US" dirty="0" err="1" smtClean="0"/>
              <a:t>Alte</a:t>
            </a:r>
            <a:r>
              <a:rPr lang="en-US" dirty="0" smtClean="0"/>
              <a:t> </a:t>
            </a:r>
            <a:r>
              <a:rPr lang="en-US" dirty="0" err="1" smtClean="0"/>
              <a:t>werte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39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5444279" y="1722439"/>
            <a:ext cx="3699722" cy="4338636"/>
          </a:xfrm>
        </p:spPr>
        <p:txBody>
          <a:bodyPr/>
          <a:lstStyle/>
          <a:p>
            <a:endParaRPr lang="de-DE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57200" y="1722438"/>
            <a:ext cx="4760913" cy="4338637"/>
          </a:xfrm>
        </p:spPr>
        <p:txBody>
          <a:bodyPr/>
          <a:lstStyle>
            <a:lvl1pPr>
              <a:lnSpc>
                <a:spcPct val="100000"/>
              </a:lnSpc>
              <a:buClrTx/>
              <a:defRPr sz="2800"/>
            </a:lvl1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1346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99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085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de-DE" dirty="0" smtClean="0"/>
              <a:t>Mastertitelformat bearbeiten</a:t>
            </a:r>
            <a:br>
              <a:rPr lang="de-DE" dirty="0" smtClean="0"/>
            </a:br>
            <a:r>
              <a:rPr lang="de-DE" dirty="0" err="1" smtClean="0"/>
              <a:t>hhhhhhhhhkkllööüäääääääää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810776"/>
            <a:ext cx="8363272" cy="441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21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8500" y="6356350"/>
            <a:ext cx="441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DD67E-A379-844E-9AB1-95D2EC404AD8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69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50" r:id="rId4"/>
    <p:sldLayoutId id="2147483661" r:id="rId5"/>
    <p:sldLayoutId id="2147483666" r:id="rId6"/>
    <p:sldLayoutId id="2147483665" r:id="rId7"/>
    <p:sldLayoutId id="2147483660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7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50000"/>
        </a:lnSpc>
        <a:spcBef>
          <a:spcPct val="20000"/>
        </a:spcBef>
        <a:spcAft>
          <a:spcPts val="0"/>
        </a:spcAft>
        <a:buClrTx/>
        <a:buSzPct val="100000"/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spcAft>
          <a:spcPts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-Dokument3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-Dokument4.docx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-Dokument5.docx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4.bin"/><Relationship Id="rId7" Type="http://schemas.openxmlformats.org/officeDocument/2006/relationships/package" Target="../embeddings/Microsoft_Word-Dokument7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4" Type="http://schemas.openxmlformats.org/officeDocument/2006/relationships/package" Target="../embeddings/Microsoft_Word-Dokument6.docx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package" Target="../embeddings/Microsoft_Word-Dokument10.doc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4" Type="http://schemas.openxmlformats.org/officeDocument/2006/relationships/package" Target="../embeddings/Microsoft_Word-Dokument9.docx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-Dokument11.docx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-Dokument12.docx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799" y="4015740"/>
            <a:ext cx="3611881" cy="2347373"/>
          </a:xfrm>
        </p:spPr>
        <p:txBody>
          <a:bodyPr>
            <a:noAutofit/>
          </a:bodyPr>
          <a:lstStyle/>
          <a:p>
            <a:r>
              <a:rPr lang="de-DE" sz="4000" dirty="0" err="1"/>
              <a:t>Macroeconomic</a:t>
            </a:r>
            <a:r>
              <a:rPr lang="de-DE" sz="4000" dirty="0"/>
              <a:t> Measurement </a:t>
            </a:r>
            <a:r>
              <a:rPr lang="mr-IN" sz="4000" dirty="0"/>
              <a:t>–</a:t>
            </a:r>
            <a:r>
              <a:rPr lang="de-DE" sz="4000" dirty="0"/>
              <a:t> The </a:t>
            </a:r>
            <a:r>
              <a:rPr lang="de-DE" sz="4000" dirty="0" err="1"/>
              <a:t>Current</a:t>
            </a:r>
            <a:r>
              <a:rPr lang="de-DE" sz="4000" dirty="0"/>
              <a:t> Approach</a:t>
            </a:r>
            <a:endParaRPr lang="en-US" sz="40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799" y="3352801"/>
            <a:ext cx="3611881" cy="1520884"/>
          </a:xfrm>
        </p:spPr>
        <p:txBody>
          <a:bodyPr/>
          <a:lstStyle/>
          <a:p>
            <a:r>
              <a:rPr lang="en-US" dirty="0" smtClean="0"/>
              <a:t>Chapter </a:t>
            </a:r>
            <a:r>
              <a:rPr lang="en-US" dirty="0"/>
              <a:t>5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40" y="280709"/>
            <a:ext cx="4442460" cy="630339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85799" y="6584106"/>
            <a:ext cx="4623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© Dünhaupt, Dullien, Goodwin, Harris, Nelson, Roach, </a:t>
            </a:r>
            <a:r>
              <a:rPr lang="de-DE" sz="1400" dirty="0" err="1" smtClean="0"/>
              <a:t>Torras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770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about Investment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Investment: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ddition to stocks of </a:t>
            </a:r>
            <a:r>
              <a:rPr lang="en-US" i="1" dirty="0" smtClean="0"/>
              <a:t>non</a:t>
            </a:r>
            <a:r>
              <a:rPr lang="en-US" dirty="0" smtClean="0"/>
              <a:t>financial assets</a:t>
            </a:r>
          </a:p>
          <a:p>
            <a:r>
              <a:rPr lang="en-US" dirty="0" smtClean="0"/>
              <a:t>Gross investment: </a:t>
            </a:r>
          </a:p>
          <a:p>
            <a:pPr lvl="1"/>
            <a:r>
              <a:rPr lang="en-US" dirty="0" smtClean="0"/>
              <a:t>All flows into the capital stock over a period of time</a:t>
            </a:r>
          </a:p>
          <a:p>
            <a:r>
              <a:rPr lang="en-US" dirty="0" smtClean="0"/>
              <a:t>Net investment:</a:t>
            </a:r>
          </a:p>
          <a:p>
            <a:pPr lvl="1"/>
            <a:r>
              <a:rPr lang="en-US" dirty="0" smtClean="0"/>
              <a:t> Gross investment minus depreciation</a:t>
            </a:r>
          </a:p>
          <a:p>
            <a:r>
              <a:rPr lang="en-US" dirty="0" smtClean="0"/>
              <a:t>Depreciation: </a:t>
            </a:r>
            <a:endParaRPr lang="en-US" dirty="0"/>
          </a:p>
          <a:p>
            <a:pPr lvl="1"/>
            <a:r>
              <a:rPr lang="en-US" dirty="0" smtClean="0"/>
              <a:t>Decrease in the quantity or quality of a stock of capital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79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Defining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Gross</a:t>
            </a:r>
            <a:r>
              <a:rPr lang="de-DE" dirty="0" smtClean="0"/>
              <a:t> </a:t>
            </a:r>
            <a:r>
              <a:rPr lang="de-DE" dirty="0" err="1" smtClean="0"/>
              <a:t>Domestic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986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Gross</a:t>
            </a:r>
            <a:r>
              <a:rPr lang="de-DE" dirty="0" smtClean="0"/>
              <a:t> </a:t>
            </a:r>
            <a:r>
              <a:rPr lang="de-DE" dirty="0" err="1" smtClean="0"/>
              <a:t>Domestic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measure of the total market value of final goods and services newly produced within a country‘s borders over a period of time (usually one year)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01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Gross</a:t>
            </a:r>
            <a:r>
              <a:rPr lang="de-DE" dirty="0"/>
              <a:t> </a:t>
            </a:r>
            <a:r>
              <a:rPr lang="de-DE" dirty="0" err="1"/>
              <a:t>Domestic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Market value</a:t>
            </a:r>
          </a:p>
          <a:p>
            <a:pPr lvl="1"/>
            <a:r>
              <a:rPr lang="en-US" dirty="0" smtClean="0"/>
              <a:t>For most components of GDP, we can simply refer to the market prices of goods and services to determine their contribution to GDP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35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Gross</a:t>
            </a:r>
            <a:r>
              <a:rPr lang="de-DE" dirty="0"/>
              <a:t> </a:t>
            </a:r>
            <a:r>
              <a:rPr lang="de-DE" dirty="0" err="1"/>
              <a:t>Domestic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goods and services</a:t>
            </a:r>
          </a:p>
          <a:p>
            <a:pPr lvl="1"/>
            <a:r>
              <a:rPr lang="en-US" dirty="0"/>
              <a:t>a good that is ready for use, needing no further processing </a:t>
            </a:r>
          </a:p>
          <a:p>
            <a:pPr lvl="1"/>
            <a:r>
              <a:rPr lang="en-US" dirty="0"/>
              <a:t>In contrast, an intermediate good is a good that will undergo further processing </a:t>
            </a:r>
          </a:p>
          <a:p>
            <a:pPr lvl="1"/>
            <a:r>
              <a:rPr lang="en-US" dirty="0"/>
              <a:t>Excluding intermediate goods and services avoids double counting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9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goods and services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968500" y="6273800"/>
            <a:ext cx="4419600" cy="365125"/>
          </a:xfrm>
        </p:spPr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15</a:t>
            </a:fld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876256" y="1862922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GDP = €4</a:t>
            </a:r>
            <a:endParaRPr lang="en-US" sz="2800" b="1" dirty="0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3993988872"/>
              </p:ext>
            </p:extLst>
          </p:nvPr>
        </p:nvGraphicFramePr>
        <p:xfrm>
          <a:off x="422176" y="1931161"/>
          <a:ext cx="8182272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hteck 5"/>
          <p:cNvSpPr/>
          <p:nvPr/>
        </p:nvSpPr>
        <p:spPr>
          <a:xfrm>
            <a:off x="-180528" y="1339702"/>
            <a:ext cx="604867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Aft>
                <a:spcPts val="600"/>
              </a:spcAft>
              <a:buFont typeface="Wingdings" charset="2"/>
              <a:buChar char="ü"/>
            </a:pPr>
            <a:r>
              <a:rPr lang="en-US" dirty="0"/>
              <a:t>a good that is ready for use, needing no further processing </a:t>
            </a:r>
            <a:endParaRPr lang="en-US" dirty="0" smtClean="0"/>
          </a:p>
          <a:p>
            <a:pPr marL="742950" lvl="1" indent="-285750">
              <a:buFont typeface="Wingdings" charset="2"/>
              <a:buChar char="ü"/>
            </a:pPr>
            <a:r>
              <a:rPr lang="en-US" dirty="0"/>
              <a:t>Excluding intermediate goods and services avoids double counting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Gross</a:t>
            </a:r>
            <a:r>
              <a:rPr lang="de-DE" dirty="0"/>
              <a:t> </a:t>
            </a:r>
            <a:r>
              <a:rPr lang="de-DE" dirty="0" err="1"/>
              <a:t>Domestic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 a period of time</a:t>
            </a:r>
          </a:p>
          <a:p>
            <a:pPr lvl="1"/>
            <a:r>
              <a:rPr lang="en-US" dirty="0" smtClean="0"/>
              <a:t>GDP measures production during a specific time period, normally a year or a quarter of a year</a:t>
            </a:r>
          </a:p>
          <a:p>
            <a:r>
              <a:rPr lang="en-US" dirty="0" smtClean="0"/>
              <a:t>Newly produced</a:t>
            </a:r>
          </a:p>
          <a:p>
            <a:pPr lvl="1"/>
            <a:r>
              <a:rPr lang="en-US" dirty="0" smtClean="0"/>
              <a:t>Only </a:t>
            </a:r>
            <a:r>
              <a:rPr lang="en-US" i="1" dirty="0" smtClean="0"/>
              <a:t>new</a:t>
            </a:r>
            <a:r>
              <a:rPr lang="en-US" dirty="0" smtClean="0"/>
              <a:t> goods and services are counted</a:t>
            </a:r>
          </a:p>
          <a:p>
            <a:r>
              <a:rPr lang="en-US" dirty="0" smtClean="0"/>
              <a:t>Within a country‘s borders</a:t>
            </a:r>
          </a:p>
          <a:p>
            <a:pPr lvl="1"/>
            <a:r>
              <a:rPr lang="en-US" dirty="0" smtClean="0"/>
              <a:t>The goods and services are produced within the physical borders of the country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40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Measuring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Gross</a:t>
            </a:r>
            <a:r>
              <a:rPr lang="de-DE" dirty="0" smtClean="0"/>
              <a:t> </a:t>
            </a:r>
            <a:r>
              <a:rPr lang="de-DE" dirty="0" err="1" smtClean="0"/>
              <a:t>Domestic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05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Measuring</a:t>
            </a:r>
            <a:r>
              <a:rPr lang="de-DE" dirty="0" smtClean="0"/>
              <a:t> </a:t>
            </a:r>
            <a:r>
              <a:rPr lang="de-DE" dirty="0" err="1"/>
              <a:t>G</a:t>
            </a:r>
            <a:r>
              <a:rPr lang="de-DE" dirty="0" err="1" smtClean="0"/>
              <a:t>ross</a:t>
            </a:r>
            <a:r>
              <a:rPr lang="de-DE" dirty="0" smtClean="0"/>
              <a:t> </a:t>
            </a:r>
            <a:r>
              <a:rPr lang="de-DE" dirty="0" err="1"/>
              <a:t>D</a:t>
            </a:r>
            <a:r>
              <a:rPr lang="de-DE" dirty="0" err="1" smtClean="0"/>
              <a:t>omestic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roduct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Production </a:t>
            </a:r>
            <a:r>
              <a:rPr lang="en-US" dirty="0"/>
              <a:t>approach </a:t>
            </a:r>
            <a:endParaRPr lang="en-US" dirty="0" smtClean="0"/>
          </a:p>
          <a:p>
            <a:pPr lvl="1"/>
            <a:r>
              <a:rPr lang="en-US" dirty="0" smtClean="0"/>
              <a:t>sums </a:t>
            </a:r>
            <a:r>
              <a:rPr lang="en-US" dirty="0"/>
              <a:t>up the </a:t>
            </a:r>
            <a:r>
              <a:rPr lang="en-US" dirty="0" smtClean="0"/>
              <a:t>euro </a:t>
            </a:r>
            <a:r>
              <a:rPr lang="en-US" dirty="0"/>
              <a:t>value of all final goods and services produced in each national accounting sector </a:t>
            </a:r>
            <a:endParaRPr lang="en-US" dirty="0" smtClean="0"/>
          </a:p>
          <a:p>
            <a:r>
              <a:rPr lang="en-US" dirty="0" smtClean="0"/>
              <a:t>Spending </a:t>
            </a:r>
            <a:r>
              <a:rPr lang="en-US" dirty="0"/>
              <a:t>approach </a:t>
            </a:r>
            <a:endParaRPr lang="en-US" dirty="0" smtClean="0"/>
          </a:p>
          <a:p>
            <a:pPr lvl="1"/>
            <a:r>
              <a:rPr lang="en-US" dirty="0" smtClean="0"/>
              <a:t>who buys </a:t>
            </a:r>
            <a:r>
              <a:rPr lang="en-US" dirty="0"/>
              <a:t>the final goods and services that have been </a:t>
            </a:r>
            <a:r>
              <a:rPr lang="en-US" dirty="0" smtClean="0"/>
              <a:t>produced</a:t>
            </a:r>
            <a:endParaRPr lang="de-DE" dirty="0"/>
          </a:p>
          <a:p>
            <a:pPr lvl="0"/>
            <a:r>
              <a:rPr lang="en-US" dirty="0" smtClean="0"/>
              <a:t>Income approach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totals compensation received by everyone involved in </a:t>
            </a:r>
            <a:r>
              <a:rPr lang="en-US" dirty="0" smtClean="0"/>
              <a:t>production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18</a:t>
            </a:fld>
            <a:endParaRPr lang="de-DE"/>
          </a:p>
        </p:txBody>
      </p:sp>
      <p:sp>
        <p:nvSpPr>
          <p:cNvPr id="6" name="Untertitel 2"/>
          <p:cNvSpPr txBox="1">
            <a:spLocks/>
          </p:cNvSpPr>
          <p:nvPr/>
        </p:nvSpPr>
        <p:spPr>
          <a:xfrm>
            <a:off x="904900" y="1396621"/>
            <a:ext cx="5930900" cy="488961"/>
          </a:xfrm>
          <a:prstGeom prst="rect">
            <a:avLst/>
          </a:prstGeom>
          <a:ln w="57150" cmpd="sng"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8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smtClean="0"/>
          </a:p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115616" y="1441444"/>
            <a:ext cx="5699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/>
              <a:t>Value of Production = Value of Spending = Value of Income</a:t>
            </a:r>
          </a:p>
        </p:txBody>
      </p:sp>
    </p:spTree>
    <p:extLst>
      <p:ext uri="{BB962C8B-B14F-4D97-AF65-F5344CB8AC3E}">
        <p14:creationId xmlns:p14="http://schemas.microsoft.com/office/powerpoint/2010/main" val="371014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19</a:t>
            </a:fld>
            <a:endParaRPr lang="de-DE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31859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Approaches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Measuring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Gross</a:t>
            </a:r>
            <a:r>
              <a:rPr lang="de-DE" dirty="0" smtClean="0"/>
              <a:t> </a:t>
            </a:r>
            <a:r>
              <a:rPr lang="de-DE" dirty="0" err="1" smtClean="0"/>
              <a:t>Domestic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endParaRPr lang="en-US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961256" y="1628800"/>
            <a:ext cx="1810544" cy="3600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sz="2400" smtClean="0"/>
              <a:t>Production</a:t>
            </a:r>
            <a:endParaRPr lang="en-US" sz="2400" dirty="0"/>
          </a:p>
        </p:txBody>
      </p:sp>
      <p:sp>
        <p:nvSpPr>
          <p:cNvPr id="8" name="Fußzeilenplatzhalter 3"/>
          <p:cNvSpPr txBox="1">
            <a:spLocks/>
          </p:cNvSpPr>
          <p:nvPr/>
        </p:nvSpPr>
        <p:spPr>
          <a:xfrm>
            <a:off x="1968500" y="6356350"/>
            <a:ext cx="441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9" name="Foliennummernplatzhalter 4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8DD67E-A379-844E-9AB1-95D2EC404AD8}" type="slidenum">
              <a:rPr lang="de-DE" smtClean="0"/>
              <a:pPr/>
              <a:t>19</a:t>
            </a:fld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99592" y="2391213"/>
            <a:ext cx="1872208" cy="3168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hteck 10"/>
          <p:cNvSpPr/>
          <p:nvPr/>
        </p:nvSpPr>
        <p:spPr>
          <a:xfrm>
            <a:off x="3455876" y="2420888"/>
            <a:ext cx="1872208" cy="3168352"/>
          </a:xfrm>
          <a:prstGeom prst="rect">
            <a:avLst/>
          </a:prstGeom>
          <a:solidFill>
            <a:srgbClr val="E6B9B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6012160" y="2420888"/>
            <a:ext cx="1872000" cy="3168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/>
          <p:cNvSpPr txBox="1"/>
          <p:nvPr/>
        </p:nvSpPr>
        <p:spPr>
          <a:xfrm>
            <a:off x="1115616" y="2924944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Market value of final goods and services</a:t>
            </a:r>
            <a:endParaRPr lang="en-US" dirty="0"/>
          </a:p>
        </p:txBody>
      </p:sp>
      <p:sp>
        <p:nvSpPr>
          <p:cNvPr id="14" name="Textfeld 13"/>
          <p:cNvSpPr txBox="1"/>
          <p:nvPr/>
        </p:nvSpPr>
        <p:spPr>
          <a:xfrm>
            <a:off x="3643618" y="2924944"/>
            <a:ext cx="1620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Consumption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>
          <a:xfrm>
            <a:off x="3455876" y="400506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Investment</a:t>
            </a:r>
            <a:endParaRPr lang="en-US" dirty="0"/>
          </a:p>
        </p:txBody>
      </p:sp>
      <p:sp>
        <p:nvSpPr>
          <p:cNvPr id="16" name="Textfeld 15"/>
          <p:cNvSpPr txBox="1"/>
          <p:nvPr/>
        </p:nvSpPr>
        <p:spPr>
          <a:xfrm>
            <a:off x="3626106" y="4386400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Government spending</a:t>
            </a:r>
            <a:endParaRPr lang="en-US" dirty="0"/>
          </a:p>
        </p:txBody>
      </p:sp>
      <p:sp>
        <p:nvSpPr>
          <p:cNvPr id="17" name="Textfeld 16"/>
          <p:cNvSpPr txBox="1"/>
          <p:nvPr/>
        </p:nvSpPr>
        <p:spPr>
          <a:xfrm>
            <a:off x="3481524" y="5044534"/>
            <a:ext cx="184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 exports</a:t>
            </a:r>
            <a:endParaRPr lang="en-US" dirty="0"/>
          </a:p>
        </p:txBody>
      </p:sp>
      <p:sp>
        <p:nvSpPr>
          <p:cNvPr id="18" name="Textfeld 17"/>
          <p:cNvSpPr txBox="1"/>
          <p:nvPr/>
        </p:nvSpPr>
        <p:spPr>
          <a:xfrm>
            <a:off x="6156176" y="29249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Labor Income</a:t>
            </a:r>
            <a:endParaRPr lang="en-US" dirty="0"/>
          </a:p>
        </p:txBody>
      </p:sp>
      <p:sp>
        <p:nvSpPr>
          <p:cNvPr id="19" name="Textfeld 18"/>
          <p:cNvSpPr txBox="1"/>
          <p:nvPr/>
        </p:nvSpPr>
        <p:spPr>
          <a:xfrm>
            <a:off x="6012160" y="465313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Capital Income</a:t>
            </a:r>
            <a:endParaRPr lang="en-US" dirty="0"/>
          </a:p>
        </p:txBody>
      </p:sp>
      <p:sp>
        <p:nvSpPr>
          <p:cNvPr id="20" name="Textfeld 19"/>
          <p:cNvSpPr txBox="1"/>
          <p:nvPr/>
        </p:nvSpPr>
        <p:spPr>
          <a:xfrm>
            <a:off x="2915816" y="3501008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=</a:t>
            </a:r>
            <a:endParaRPr lang="en-US" sz="2400" b="1" dirty="0"/>
          </a:p>
        </p:txBody>
      </p:sp>
      <p:sp>
        <p:nvSpPr>
          <p:cNvPr id="21" name="Textfeld 20"/>
          <p:cNvSpPr txBox="1"/>
          <p:nvPr/>
        </p:nvSpPr>
        <p:spPr>
          <a:xfrm>
            <a:off x="5508104" y="3501008"/>
            <a:ext cx="288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=</a:t>
            </a:r>
            <a:endParaRPr lang="en-US" sz="2400" b="1" dirty="0"/>
          </a:p>
        </p:txBody>
      </p:sp>
      <p:sp>
        <p:nvSpPr>
          <p:cNvPr id="22" name="Textfeld 21"/>
          <p:cNvSpPr txBox="1"/>
          <p:nvPr/>
        </p:nvSpPr>
        <p:spPr>
          <a:xfrm>
            <a:off x="3498954" y="1628800"/>
            <a:ext cx="1807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Expenditure</a:t>
            </a:r>
            <a:endParaRPr lang="en-US" sz="2400" dirty="0"/>
          </a:p>
        </p:txBody>
      </p:sp>
      <p:sp>
        <p:nvSpPr>
          <p:cNvPr id="23" name="Textfeld 22"/>
          <p:cNvSpPr txBox="1"/>
          <p:nvPr/>
        </p:nvSpPr>
        <p:spPr>
          <a:xfrm>
            <a:off x="5940360" y="1632000"/>
            <a:ext cx="18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Income</a:t>
            </a:r>
            <a:endParaRPr lang="en-US" sz="2400" dirty="0"/>
          </a:p>
        </p:txBody>
      </p:sp>
      <p:cxnSp>
        <p:nvCxnSpPr>
          <p:cNvPr id="24" name="Gerade Verbindung 23"/>
          <p:cNvCxnSpPr/>
          <p:nvPr/>
        </p:nvCxnSpPr>
        <p:spPr>
          <a:xfrm>
            <a:off x="6012160" y="4374396"/>
            <a:ext cx="1872000" cy="0"/>
          </a:xfrm>
          <a:prstGeom prst="line">
            <a:avLst/>
          </a:prstGeom>
          <a:ln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>
          <a:xfrm>
            <a:off x="3455876" y="4005064"/>
            <a:ext cx="205222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>
          <a:xfrm>
            <a:off x="3455876" y="4398997"/>
            <a:ext cx="186793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>
            <a:off x="3455876" y="5044534"/>
            <a:ext cx="1867933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09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</a:t>
            </a:r>
            <a:r>
              <a:rPr lang="de-DE" dirty="0" err="1" smtClean="0"/>
              <a:t>goals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smtClean="0"/>
              <a:t>After </a:t>
            </a:r>
            <a:r>
              <a:rPr lang="de-DE" dirty="0" err="1" smtClean="0"/>
              <a:t>today‘s</a:t>
            </a:r>
            <a:r>
              <a:rPr lang="de-DE" dirty="0" smtClean="0"/>
              <a:t> </a:t>
            </a:r>
            <a:r>
              <a:rPr lang="de-DE" dirty="0" err="1" smtClean="0"/>
              <a:t>lecture</a:t>
            </a:r>
            <a:r>
              <a:rPr lang="de-DE" dirty="0" smtClean="0"/>
              <a:t>, </a:t>
            </a:r>
            <a:r>
              <a:rPr lang="de-DE" dirty="0" err="1" smtClean="0"/>
              <a:t>you</a:t>
            </a:r>
            <a:r>
              <a:rPr lang="de-DE" dirty="0" smtClean="0"/>
              <a:t> will:</a:t>
            </a:r>
          </a:p>
          <a:p>
            <a:pPr lvl="1"/>
            <a:r>
              <a:rPr lang="de-DE" sz="2600" dirty="0" err="1" smtClean="0"/>
              <a:t>Know</a:t>
            </a:r>
            <a:r>
              <a:rPr lang="de-DE" sz="2600" dirty="0" smtClean="0"/>
              <a:t> </a:t>
            </a:r>
            <a:r>
              <a:rPr lang="de-DE" sz="2600" dirty="0" err="1" smtClean="0"/>
              <a:t>what</a:t>
            </a:r>
            <a:r>
              <a:rPr lang="de-DE" sz="2600" dirty="0" smtClean="0"/>
              <a:t> </a:t>
            </a:r>
            <a:r>
              <a:rPr lang="de-DE" sz="2600" dirty="0" err="1" smtClean="0"/>
              <a:t>Gross</a:t>
            </a:r>
            <a:r>
              <a:rPr lang="de-DE" sz="2600" dirty="0" smtClean="0"/>
              <a:t> </a:t>
            </a:r>
            <a:r>
              <a:rPr lang="de-DE" sz="2600" dirty="0" err="1" smtClean="0"/>
              <a:t>Domestic</a:t>
            </a:r>
            <a:r>
              <a:rPr lang="de-DE" sz="2600" dirty="0" smtClean="0"/>
              <a:t> </a:t>
            </a:r>
            <a:r>
              <a:rPr lang="de-DE" sz="2600" dirty="0" err="1" smtClean="0"/>
              <a:t>Product</a:t>
            </a:r>
            <a:r>
              <a:rPr lang="de-DE" sz="2600" dirty="0" smtClean="0"/>
              <a:t> (GDP) </a:t>
            </a:r>
            <a:r>
              <a:rPr lang="de-DE" sz="2600" dirty="0" err="1" smtClean="0"/>
              <a:t>is</a:t>
            </a:r>
            <a:endParaRPr lang="de-DE" sz="2600" dirty="0" smtClean="0"/>
          </a:p>
          <a:p>
            <a:pPr lvl="1"/>
            <a:r>
              <a:rPr lang="de-DE" sz="2600" dirty="0" err="1" smtClean="0"/>
              <a:t>Understand</a:t>
            </a:r>
            <a:r>
              <a:rPr lang="de-DE" sz="2600" dirty="0" smtClean="0"/>
              <a:t> </a:t>
            </a:r>
            <a:r>
              <a:rPr lang="de-DE" sz="2600" dirty="0" err="1" smtClean="0"/>
              <a:t>the</a:t>
            </a:r>
            <a:r>
              <a:rPr lang="de-DE" sz="2600" dirty="0" smtClean="0"/>
              <a:t> </a:t>
            </a:r>
            <a:r>
              <a:rPr lang="de-DE" sz="2600" dirty="0" err="1" smtClean="0"/>
              <a:t>sectorial</a:t>
            </a:r>
            <a:r>
              <a:rPr lang="de-DE" sz="2600" dirty="0" smtClean="0"/>
              <a:t> </a:t>
            </a:r>
            <a:r>
              <a:rPr lang="de-DE" sz="2600" dirty="0" err="1" smtClean="0"/>
              <a:t>classification</a:t>
            </a:r>
            <a:r>
              <a:rPr lang="de-DE" sz="2600" dirty="0" smtClean="0"/>
              <a:t> </a:t>
            </a:r>
            <a:r>
              <a:rPr lang="de-DE" sz="2600" dirty="0" err="1" smtClean="0"/>
              <a:t>used</a:t>
            </a:r>
            <a:r>
              <a:rPr lang="de-DE" sz="2600" dirty="0" smtClean="0"/>
              <a:t> </a:t>
            </a:r>
            <a:r>
              <a:rPr lang="de-DE" sz="2600" dirty="0" err="1" smtClean="0"/>
              <a:t>to</a:t>
            </a:r>
            <a:r>
              <a:rPr lang="de-DE" sz="2600" dirty="0" smtClean="0"/>
              <a:t> </a:t>
            </a:r>
            <a:r>
              <a:rPr lang="de-DE" sz="2600" dirty="0" err="1" smtClean="0"/>
              <a:t>compute</a:t>
            </a:r>
            <a:r>
              <a:rPr lang="de-DE" sz="2600" dirty="0" smtClean="0"/>
              <a:t> GDP</a:t>
            </a:r>
          </a:p>
          <a:p>
            <a:pPr lvl="1"/>
            <a:r>
              <a:rPr lang="de-DE" sz="2600" dirty="0" err="1" smtClean="0"/>
              <a:t>Understand</a:t>
            </a:r>
            <a:r>
              <a:rPr lang="de-DE" sz="2600" dirty="0" smtClean="0"/>
              <a:t>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apply</a:t>
            </a:r>
            <a:r>
              <a:rPr lang="de-DE" sz="2600" dirty="0" smtClean="0"/>
              <a:t> </a:t>
            </a:r>
            <a:r>
              <a:rPr lang="de-DE" sz="2600" dirty="0" err="1" smtClean="0"/>
              <a:t>the</a:t>
            </a:r>
            <a:r>
              <a:rPr lang="de-DE" sz="2600" dirty="0" smtClean="0"/>
              <a:t> </a:t>
            </a:r>
            <a:r>
              <a:rPr lang="de-DE" sz="2600" dirty="0" err="1" smtClean="0"/>
              <a:t>three</a:t>
            </a:r>
            <a:r>
              <a:rPr lang="de-DE" sz="2600" dirty="0" smtClean="0"/>
              <a:t> different </a:t>
            </a:r>
            <a:r>
              <a:rPr lang="de-DE" sz="2600" dirty="0" err="1" smtClean="0"/>
              <a:t>approaches</a:t>
            </a:r>
            <a:r>
              <a:rPr lang="de-DE" sz="2600" dirty="0" smtClean="0"/>
              <a:t> of </a:t>
            </a:r>
            <a:r>
              <a:rPr lang="de-DE" sz="2600" dirty="0" err="1" smtClean="0"/>
              <a:t>computing</a:t>
            </a:r>
            <a:r>
              <a:rPr lang="de-DE" sz="2600" dirty="0" smtClean="0"/>
              <a:t> GDP</a:t>
            </a:r>
          </a:p>
          <a:p>
            <a:pPr lvl="1"/>
            <a:r>
              <a:rPr lang="de-DE" sz="2600" dirty="0" err="1" smtClean="0"/>
              <a:t>Be</a:t>
            </a:r>
            <a:r>
              <a:rPr lang="de-DE" sz="2600" dirty="0" smtClean="0"/>
              <a:t> </a:t>
            </a:r>
            <a:r>
              <a:rPr lang="de-DE" sz="2600" dirty="0" err="1" smtClean="0"/>
              <a:t>able</a:t>
            </a:r>
            <a:r>
              <a:rPr lang="de-DE" sz="2600" dirty="0" smtClean="0"/>
              <a:t> </a:t>
            </a:r>
            <a:r>
              <a:rPr lang="de-DE" sz="2600" dirty="0" err="1" smtClean="0"/>
              <a:t>to</a:t>
            </a:r>
            <a:r>
              <a:rPr lang="de-DE" sz="2600" dirty="0" smtClean="0"/>
              <a:t> </a:t>
            </a:r>
            <a:r>
              <a:rPr lang="de-DE" sz="2600" dirty="0" err="1" smtClean="0"/>
              <a:t>compute</a:t>
            </a:r>
            <a:r>
              <a:rPr lang="de-DE" sz="2600" dirty="0" smtClean="0"/>
              <a:t> </a:t>
            </a:r>
            <a:r>
              <a:rPr lang="de-DE" sz="2600" dirty="0" err="1" smtClean="0"/>
              <a:t>growth</a:t>
            </a:r>
            <a:r>
              <a:rPr lang="de-DE" sz="2600" dirty="0" smtClean="0"/>
              <a:t> </a:t>
            </a:r>
            <a:r>
              <a:rPr lang="de-DE" sz="2600" dirty="0" err="1" smtClean="0"/>
              <a:t>rates</a:t>
            </a:r>
            <a:r>
              <a:rPr lang="de-DE" sz="2600" dirty="0" smtClean="0"/>
              <a:t> of GDP, nominal </a:t>
            </a:r>
            <a:r>
              <a:rPr lang="de-DE" sz="2600" dirty="0" err="1" smtClean="0"/>
              <a:t>and</a:t>
            </a:r>
            <a:r>
              <a:rPr lang="de-DE" sz="2600" dirty="0" smtClean="0"/>
              <a:t> real GDP</a:t>
            </a:r>
          </a:p>
          <a:p>
            <a:pPr lvl="1"/>
            <a:r>
              <a:rPr lang="de-DE" sz="2600" dirty="0" err="1" smtClean="0"/>
              <a:t>Understand</a:t>
            </a:r>
            <a:r>
              <a:rPr lang="de-DE" sz="2600" dirty="0" smtClean="0"/>
              <a:t>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be</a:t>
            </a:r>
            <a:r>
              <a:rPr lang="de-DE" sz="2600" dirty="0" smtClean="0"/>
              <a:t> </a:t>
            </a:r>
            <a:r>
              <a:rPr lang="de-DE" sz="2600" dirty="0" err="1" smtClean="0"/>
              <a:t>able</a:t>
            </a:r>
            <a:r>
              <a:rPr lang="de-DE" sz="2600" dirty="0" smtClean="0"/>
              <a:t> </a:t>
            </a:r>
            <a:r>
              <a:rPr lang="de-DE" sz="2600" dirty="0" err="1" smtClean="0"/>
              <a:t>to</a:t>
            </a:r>
            <a:r>
              <a:rPr lang="de-DE" sz="2600" dirty="0" smtClean="0"/>
              <a:t> </a:t>
            </a:r>
            <a:r>
              <a:rPr lang="de-DE" sz="2600" dirty="0" err="1" smtClean="0"/>
              <a:t>compute</a:t>
            </a:r>
            <a:r>
              <a:rPr lang="de-DE" sz="2600" dirty="0" smtClean="0"/>
              <a:t> </a:t>
            </a:r>
            <a:r>
              <a:rPr lang="de-DE" sz="2600" dirty="0" err="1" smtClean="0"/>
              <a:t>commonly</a:t>
            </a:r>
            <a:r>
              <a:rPr lang="de-DE" sz="2600" dirty="0" smtClean="0"/>
              <a:t> </a:t>
            </a:r>
            <a:r>
              <a:rPr lang="de-DE" sz="2600" dirty="0" err="1" smtClean="0"/>
              <a:t>used</a:t>
            </a:r>
            <a:r>
              <a:rPr lang="de-DE" sz="2600" dirty="0" smtClean="0"/>
              <a:t> </a:t>
            </a:r>
            <a:r>
              <a:rPr lang="de-DE" sz="2600" dirty="0" err="1" smtClean="0"/>
              <a:t>price</a:t>
            </a:r>
            <a:r>
              <a:rPr lang="de-DE" sz="2600" dirty="0" smtClean="0"/>
              <a:t> </a:t>
            </a:r>
            <a:r>
              <a:rPr lang="de-DE" sz="2600" dirty="0" err="1" smtClean="0"/>
              <a:t>indicators</a:t>
            </a:r>
            <a:r>
              <a:rPr lang="de-DE" sz="2600" dirty="0" smtClean="0"/>
              <a:t> </a:t>
            </a:r>
            <a:r>
              <a:rPr lang="de-DE" sz="2600" dirty="0" err="1" smtClean="0"/>
              <a:t>and</a:t>
            </a:r>
            <a:r>
              <a:rPr lang="de-DE" sz="2600" dirty="0" smtClean="0"/>
              <a:t> </a:t>
            </a:r>
            <a:r>
              <a:rPr lang="de-DE" sz="2600" dirty="0" err="1" smtClean="0"/>
              <a:t>the</a:t>
            </a:r>
            <a:r>
              <a:rPr lang="de-DE" sz="2600" dirty="0" smtClean="0"/>
              <a:t> </a:t>
            </a:r>
            <a:r>
              <a:rPr lang="de-DE" sz="2600" dirty="0" err="1" smtClean="0"/>
              <a:t>inflation</a:t>
            </a:r>
            <a:r>
              <a:rPr lang="de-DE" sz="2600" dirty="0" smtClean="0"/>
              <a:t> rate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30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the value of all final goods and services by their </a:t>
            </a:r>
            <a:r>
              <a:rPr lang="en-US" i="1" dirty="0" smtClean="0"/>
              <a:t>market value </a:t>
            </a:r>
            <a:r>
              <a:rPr lang="en-US" dirty="0" smtClean="0"/>
              <a:t>in respective currency</a:t>
            </a:r>
          </a:p>
          <a:p>
            <a:r>
              <a:rPr lang="en-US" dirty="0" smtClean="0"/>
              <a:t>Value-added approach: adds up all value-added contributions at each step in the production process</a:t>
            </a:r>
          </a:p>
          <a:p>
            <a:r>
              <a:rPr lang="en-US" dirty="0" smtClean="0"/>
              <a:t>Imputations are used to estimate values of components of GDP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Chapter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90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Product Approach: Value Added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968500" y="6273800"/>
            <a:ext cx="4419600" cy="365125"/>
          </a:xfrm>
        </p:spPr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21</a:t>
            </a:fld>
            <a:endParaRPr lang="de-DE"/>
          </a:p>
        </p:txBody>
      </p:sp>
      <p:graphicFrame>
        <p:nvGraphicFramePr>
          <p:cNvPr id="3" name="Diagramm 2"/>
          <p:cNvGraphicFramePr/>
          <p:nvPr>
            <p:extLst>
              <p:ext uri="{D42A27DB-BD31-4B8C-83A1-F6EECF244321}">
                <p14:modId xmlns:p14="http://schemas.microsoft.com/office/powerpoint/2010/main" val="264847952"/>
              </p:ext>
            </p:extLst>
          </p:nvPr>
        </p:nvGraphicFramePr>
        <p:xfrm>
          <a:off x="422176" y="1931161"/>
          <a:ext cx="8182272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hteck 8"/>
          <p:cNvSpPr/>
          <p:nvPr/>
        </p:nvSpPr>
        <p:spPr>
          <a:xfrm>
            <a:off x="485676" y="1216591"/>
            <a:ext cx="7974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/>
              <a:t>A</a:t>
            </a:r>
            <a:r>
              <a:rPr lang="en-US" dirty="0" smtClean="0"/>
              <a:t>dds </a:t>
            </a:r>
            <a:r>
              <a:rPr lang="en-US" dirty="0"/>
              <a:t>up all value-added contributions at each step in the production process</a:t>
            </a:r>
          </a:p>
        </p:txBody>
      </p:sp>
    </p:spTree>
    <p:extLst>
      <p:ext uri="{BB962C8B-B14F-4D97-AF65-F5344CB8AC3E}">
        <p14:creationId xmlns:p14="http://schemas.microsoft.com/office/powerpoint/2010/main" val="9350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Product Approach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Business </a:t>
            </a:r>
            <a:r>
              <a:rPr lang="en-US" dirty="0"/>
              <a:t>production </a:t>
            </a:r>
          </a:p>
          <a:p>
            <a:r>
              <a:rPr lang="en-US" dirty="0"/>
              <a:t>+ Households and institutions production</a:t>
            </a:r>
          </a:p>
          <a:p>
            <a:r>
              <a:rPr lang="en-US" dirty="0"/>
              <a:t>+ Government production</a:t>
            </a:r>
          </a:p>
          <a:p>
            <a:r>
              <a:rPr lang="en-US" dirty="0" smtClean="0"/>
              <a:t>− Taxes </a:t>
            </a:r>
            <a:r>
              <a:rPr lang="en-US" dirty="0"/>
              <a:t>less subsidies on </a:t>
            </a:r>
            <a:r>
              <a:rPr lang="en-US" dirty="0" smtClean="0"/>
              <a:t>products</a:t>
            </a:r>
          </a:p>
          <a:p>
            <a:endParaRPr lang="en-US" dirty="0"/>
          </a:p>
          <a:p>
            <a:r>
              <a:rPr lang="en-US" b="1" dirty="0" smtClean="0"/>
              <a:t>= GDP</a:t>
            </a:r>
            <a:endParaRPr lang="en-US" b="1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457200" y="4547840"/>
            <a:ext cx="5050904" cy="0"/>
          </a:xfrm>
          <a:prstGeom prst="line">
            <a:avLst/>
          </a:prstGeom>
          <a:ln w="50800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1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household</a:t>
            </a:r>
            <a:r>
              <a:rPr lang="de-DE" dirty="0" smtClean="0"/>
              <a:t> </a:t>
            </a:r>
            <a:r>
              <a:rPr lang="de-DE" dirty="0" err="1" smtClean="0"/>
              <a:t>production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Counted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household</a:t>
            </a:r>
            <a:r>
              <a:rPr lang="de-DE" dirty="0" smtClean="0"/>
              <a:t> </a:t>
            </a:r>
            <a:r>
              <a:rPr lang="de-DE" dirty="0" err="1" smtClean="0"/>
              <a:t>production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Imputed</a:t>
            </a:r>
            <a:r>
              <a:rPr lang="de-DE" dirty="0" smtClean="0"/>
              <a:t> </a:t>
            </a:r>
            <a:r>
              <a:rPr lang="de-DE" dirty="0" err="1" smtClean="0"/>
              <a:t>rent</a:t>
            </a:r>
            <a:r>
              <a:rPr lang="de-DE" dirty="0" smtClean="0"/>
              <a:t> of </a:t>
            </a:r>
            <a:r>
              <a:rPr lang="de-DE" dirty="0" err="1" smtClean="0"/>
              <a:t>owner-occupied</a:t>
            </a:r>
            <a:r>
              <a:rPr lang="de-DE" dirty="0" smtClean="0"/>
              <a:t> </a:t>
            </a:r>
            <a:r>
              <a:rPr lang="de-DE" dirty="0" err="1" smtClean="0"/>
              <a:t>dwellings</a:t>
            </a:r>
            <a:endParaRPr lang="de-DE" dirty="0" smtClean="0"/>
          </a:p>
          <a:p>
            <a:r>
              <a:rPr lang="de-DE" i="1" dirty="0" smtClean="0"/>
              <a:t>Not</a:t>
            </a:r>
            <a:r>
              <a:rPr lang="de-DE" dirty="0" smtClean="0"/>
              <a:t> </a:t>
            </a:r>
            <a:r>
              <a:rPr lang="de-DE" dirty="0" err="1" smtClean="0"/>
              <a:t>counted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household</a:t>
            </a:r>
            <a:r>
              <a:rPr lang="de-DE" dirty="0" smtClean="0"/>
              <a:t> </a:t>
            </a:r>
            <a:r>
              <a:rPr lang="de-DE" dirty="0" err="1" smtClean="0"/>
              <a:t>production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Domestic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personal </a:t>
            </a:r>
            <a:r>
              <a:rPr lang="de-DE" dirty="0" err="1" smtClean="0"/>
              <a:t>services</a:t>
            </a:r>
            <a:r>
              <a:rPr lang="de-DE" dirty="0" smtClean="0"/>
              <a:t> </a:t>
            </a:r>
            <a:r>
              <a:rPr lang="de-DE" dirty="0" err="1" smtClean="0"/>
              <a:t>produced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consumed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household</a:t>
            </a:r>
            <a:r>
              <a:rPr lang="de-DE" dirty="0" smtClean="0"/>
              <a:t> (e.g. </a:t>
            </a:r>
            <a:r>
              <a:rPr lang="de-DE" dirty="0" err="1" smtClean="0"/>
              <a:t>cleaning</a:t>
            </a:r>
            <a:r>
              <a:rPr lang="de-DE" dirty="0" smtClean="0"/>
              <a:t>, </a:t>
            </a:r>
            <a:r>
              <a:rPr lang="de-DE" dirty="0" err="1" smtClean="0"/>
              <a:t>preparation</a:t>
            </a:r>
            <a:r>
              <a:rPr lang="de-DE" dirty="0" smtClean="0"/>
              <a:t> of </a:t>
            </a:r>
            <a:r>
              <a:rPr lang="de-DE" dirty="0" err="1" smtClean="0"/>
              <a:t>meals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care of sick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elderly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Volunteer</a:t>
            </a:r>
            <a:r>
              <a:rPr lang="de-DE" dirty="0" smtClean="0"/>
              <a:t> </a:t>
            </a:r>
            <a:r>
              <a:rPr lang="de-DE" dirty="0" err="1" smtClean="0"/>
              <a:t>service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do not </a:t>
            </a:r>
            <a:r>
              <a:rPr lang="de-DE" dirty="0" err="1" smtClean="0"/>
              <a:t>lead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production</a:t>
            </a:r>
            <a:r>
              <a:rPr lang="de-DE" dirty="0" smtClean="0"/>
              <a:t> of </a:t>
            </a:r>
            <a:r>
              <a:rPr lang="de-DE" dirty="0" err="1" smtClean="0"/>
              <a:t>goods</a:t>
            </a:r>
            <a:r>
              <a:rPr lang="de-DE" dirty="0" smtClean="0"/>
              <a:t>, e.g. care-</a:t>
            </a:r>
            <a:r>
              <a:rPr lang="de-DE" dirty="0" err="1" smtClean="0"/>
              <a:t>taking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cleaning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payment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816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5.2 Gross Domestic Product, Euro Area, </a:t>
            </a:r>
            <a:br>
              <a:rPr lang="en-US" dirty="0"/>
            </a:br>
            <a:r>
              <a:rPr lang="en-US" dirty="0"/>
              <a:t>Product Approach, 2015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24</a:t>
            </a:fld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457200" y="1811338"/>
          <a:ext cx="8229600" cy="285597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842992"/>
                <a:gridCol w="1636960"/>
                <a:gridCol w="749648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Sector and subsector</a:t>
                      </a:r>
                      <a:endParaRPr lang="de-DE" sz="18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Production by sector (trillions of euros)</a:t>
                      </a:r>
                      <a:endParaRPr lang="de-DE" sz="18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Households and nonprofit institutions production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0.33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Business production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7.17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Government production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1.82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Total: Gross value added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9.33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Taxes less subsidies on products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1.07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Total: Gross domestic product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10.40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457200" y="5633844"/>
            <a:ext cx="7474268" cy="582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400" dirty="0"/>
              <a:t>Source: Eurostat, National Accounts Database. May 17, 2016</a:t>
            </a:r>
            <a:endParaRPr lang="de-DE" sz="1400" dirty="0"/>
          </a:p>
          <a:p>
            <a:pPr>
              <a:lnSpc>
                <a:spcPct val="115000"/>
              </a:lnSpc>
            </a:pPr>
            <a:r>
              <a:rPr lang="en-US" sz="1400" dirty="0"/>
              <a:t>Note: Totals may not add up exactly due to rounding.</a:t>
            </a:r>
            <a:endParaRPr lang="de-DE" sz="1400" dirty="0">
              <a:latin typeface="Cambria"/>
              <a:ea typeface="Cambri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9348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Spending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34" y="1382888"/>
            <a:ext cx="8363272" cy="4886971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 smtClean="0"/>
              <a:t>Adds up the value of newly produced goods and services bought by the household and institution, business, foreign, and government sectors.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00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smtClean="0"/>
              <a:t>Spending </a:t>
            </a:r>
            <a:r>
              <a:rPr lang="en-US" dirty="0"/>
              <a:t>Approach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26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Personal consumption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smtClean="0"/>
              <a:t>Private investment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smtClean="0"/>
              <a:t>Government consumption</a:t>
            </a:r>
            <a:endParaRPr lang="en-US" dirty="0"/>
          </a:p>
          <a:p>
            <a:r>
              <a:rPr lang="en-US" dirty="0" smtClean="0"/>
              <a:t>+ Government investment</a:t>
            </a:r>
          </a:p>
          <a:p>
            <a:r>
              <a:rPr lang="en-US" dirty="0" smtClean="0"/>
              <a:t>+ Net exports</a:t>
            </a:r>
            <a:endParaRPr lang="en-US" dirty="0"/>
          </a:p>
          <a:p>
            <a:r>
              <a:rPr lang="en-US" b="1" dirty="0" smtClean="0"/>
              <a:t>= GDP</a:t>
            </a:r>
            <a:endParaRPr lang="en-US" b="1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457200" y="4797152"/>
            <a:ext cx="5050904" cy="0"/>
          </a:xfrm>
          <a:prstGeom prst="line">
            <a:avLst/>
          </a:prstGeom>
          <a:ln w="50800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03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smtClean="0"/>
              <a:t>Spending </a:t>
            </a:r>
            <a:r>
              <a:rPr lang="en-US" dirty="0"/>
              <a:t>Approach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Household and institution spending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smtClean="0"/>
              <a:t>Business spending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smtClean="0"/>
              <a:t>Net foreign sector spending</a:t>
            </a:r>
            <a:endParaRPr lang="en-US" dirty="0"/>
          </a:p>
          <a:p>
            <a:r>
              <a:rPr lang="en-US" dirty="0" smtClean="0"/>
              <a:t>+ Government spending</a:t>
            </a:r>
            <a:endParaRPr lang="en-US" dirty="0"/>
          </a:p>
          <a:p>
            <a:r>
              <a:rPr lang="en-US" b="1" dirty="0" smtClean="0"/>
              <a:t>= GDP</a:t>
            </a:r>
            <a:endParaRPr lang="en-US" b="1" dirty="0"/>
          </a:p>
        </p:txBody>
      </p:sp>
      <p:cxnSp>
        <p:nvCxnSpPr>
          <p:cNvPr id="7" name="Gerade Verbindung 6"/>
          <p:cNvCxnSpPr/>
          <p:nvPr/>
        </p:nvCxnSpPr>
        <p:spPr>
          <a:xfrm>
            <a:off x="457200" y="4221088"/>
            <a:ext cx="5050904" cy="0"/>
          </a:xfrm>
          <a:prstGeom prst="line">
            <a:avLst/>
          </a:prstGeom>
          <a:ln w="50800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36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5.3 Gross Domestic Product, Euro Area,</a:t>
            </a:r>
            <a:br>
              <a:rPr lang="en-US" dirty="0"/>
            </a:br>
            <a:r>
              <a:rPr lang="en-US" dirty="0"/>
              <a:t>Spending Approach, 2015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28</a:t>
            </a:fld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06748"/>
              </p:ext>
            </p:extLst>
          </p:nvPr>
        </p:nvGraphicFramePr>
        <p:xfrm>
          <a:off x="457200" y="1333115"/>
          <a:ext cx="8362950" cy="440537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771752"/>
                <a:gridCol w="1296144"/>
                <a:gridCol w="504056"/>
                <a:gridCol w="1296144"/>
                <a:gridCol w="494854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Type of spending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Spending by </a:t>
                      </a:r>
                      <a:r>
                        <a:rPr lang="en-US" sz="1600" dirty="0" smtClean="0">
                          <a:effectLst/>
                        </a:rPr>
                        <a:t>category </a:t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trillions of euros)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Spending by </a:t>
                      </a:r>
                      <a:r>
                        <a:rPr lang="en-US" sz="1600" dirty="0" smtClean="0">
                          <a:effectLst/>
                        </a:rPr>
                        <a:t>sub-category </a:t>
                      </a:r>
                      <a:br>
                        <a:rPr lang="en-US" sz="1600" dirty="0" smtClean="0">
                          <a:effectLst/>
                        </a:rPr>
                      </a:br>
                      <a:r>
                        <a:rPr lang="en-US" sz="1600" dirty="0" smtClean="0">
                          <a:effectLst/>
                        </a:rPr>
                        <a:t>(</a:t>
                      </a:r>
                      <a:r>
                        <a:rPr lang="en-US" sz="1600" dirty="0">
                          <a:effectLst/>
                        </a:rPr>
                        <a:t>trillions of euros)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26695" indent="-226695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Household and NPISH final consumption expenditure </a:t>
                      </a:r>
                      <a:endParaRPr lang="de-DE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5.74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Final consumption expenditure of general government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2.17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Gross capital formation</a:t>
                      </a:r>
                      <a:endParaRPr lang="de-DE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2.03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Gross fixed capital formation</a:t>
                      </a:r>
                      <a:endParaRPr lang="de-DE" sz="1600" dirty="0">
                        <a:effectLst/>
                      </a:endParaRPr>
                    </a:p>
                    <a:p>
                      <a:pPr marL="2286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Changes in inventories and acquisitions less disposals of valuables 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2.05</a:t>
                      </a:r>
                      <a:endParaRPr lang="de-DE" sz="1600" dirty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-0.02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3350895" algn="r"/>
                        </a:tabLst>
                      </a:pPr>
                      <a:r>
                        <a:rPr lang="en-US" sz="1600">
                          <a:effectLst/>
                        </a:rPr>
                        <a:t>External balance of goods and services </a:t>
                      </a:r>
                      <a:endParaRPr lang="de-DE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0.46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Exports of goods and services </a:t>
                      </a:r>
                      <a:endParaRPr lang="de-DE" sz="16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4.75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86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Less: Imports of goods and services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4.29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Gross domestic product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10.40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467701" y="5839995"/>
            <a:ext cx="6419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400" dirty="0"/>
              <a:t>Source Eurostat, National Accounts Database. May 18, 2016.</a:t>
            </a:r>
            <a:endParaRPr lang="de-DE" sz="1400" dirty="0"/>
          </a:p>
          <a:p>
            <a:pPr algn="just">
              <a:spcAft>
                <a:spcPts val="0"/>
              </a:spcAft>
            </a:pPr>
            <a:r>
              <a:rPr lang="en-US" sz="1400" dirty="0"/>
              <a:t>Note: Totals may not add up exactly due to rounding.</a:t>
            </a:r>
          </a:p>
        </p:txBody>
      </p:sp>
    </p:spTree>
    <p:extLst>
      <p:ext uri="{BB962C8B-B14F-4D97-AF65-F5344CB8AC3E}">
        <p14:creationId xmlns:p14="http://schemas.microsoft.com/office/powerpoint/2010/main" val="1091142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</a:t>
            </a:r>
            <a:r>
              <a:rPr lang="en-US" dirty="0" smtClean="0"/>
              <a:t>5.2 Sex, Drugs and GDP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6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de-DE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508000" y="1052736"/>
            <a:ext cx="8172450" cy="5040560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In </a:t>
            </a:r>
            <a:r>
              <a:rPr lang="de-DE" dirty="0" err="1" smtClean="0"/>
              <a:t>October</a:t>
            </a:r>
            <a:r>
              <a:rPr lang="de-DE" dirty="0" smtClean="0"/>
              <a:t> 2014, </a:t>
            </a:r>
            <a:r>
              <a:rPr lang="de-DE" dirty="0" err="1" smtClean="0"/>
              <a:t>euro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GDP </a:t>
            </a:r>
            <a:r>
              <a:rPr lang="de-DE" dirty="0" err="1" smtClean="0"/>
              <a:t>increased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€300 </a:t>
            </a:r>
            <a:r>
              <a:rPr lang="de-DE" dirty="0" err="1" smtClean="0"/>
              <a:t>billion</a:t>
            </a:r>
            <a:r>
              <a:rPr lang="de-DE" dirty="0" smtClean="0"/>
              <a:t> – </a:t>
            </a:r>
            <a:r>
              <a:rPr lang="de-DE" dirty="0" err="1" smtClean="0"/>
              <a:t>overnight</a:t>
            </a:r>
            <a:r>
              <a:rPr lang="de-DE" dirty="0" smtClean="0"/>
              <a:t>!</a:t>
            </a:r>
          </a:p>
          <a:p>
            <a:r>
              <a:rPr lang="de-DE" u="sng" dirty="0" smtClean="0"/>
              <a:t>Background:</a:t>
            </a:r>
            <a:r>
              <a:rPr lang="de-DE" dirty="0" smtClean="0"/>
              <a:t> </a:t>
            </a:r>
            <a:r>
              <a:rPr lang="de-DE" dirty="0" err="1" smtClean="0"/>
              <a:t>Eurostat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:</a:t>
            </a:r>
            <a:endParaRPr lang="en-US" dirty="0" smtClean="0"/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Research &amp; Development was classified as investment (counted in GDP), not intermediate consumption (not counted in GDP)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Illegal market activities were counted (prostitution, sale of drugs such as cannabis, ecstasy or LSD)</a:t>
            </a:r>
          </a:p>
          <a:p>
            <a:pPr marL="342900" indent="-342900">
              <a:buFont typeface="Wingdings" charset="2"/>
              <a:buChar char="ü"/>
            </a:pPr>
            <a:r>
              <a:rPr lang="en-US" dirty="0" smtClean="0"/>
              <a:t>Italian GDP was revised up by 1 percent, British GDP by 0.6 percent and Danish GDP by 0.2 percent</a:t>
            </a:r>
          </a:p>
        </p:txBody>
      </p:sp>
    </p:spTree>
    <p:extLst>
      <p:ext uri="{BB962C8B-B14F-4D97-AF65-F5344CB8AC3E}">
        <p14:creationId xmlns:p14="http://schemas.microsoft.com/office/powerpoint/2010/main" val="217502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Chapter Outline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 Overview of National Accounting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Defining Gross Domestic Product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Measuring Gross Domestic Product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Growth, Price Changes and Real GDP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Savings, Investment and Trade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263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Income Approach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Production related incomes (wages, rents, and profits) earned by all people and organizations inside the euro area are summed up in </a:t>
            </a:r>
            <a:r>
              <a:rPr lang="en-US" b="1" dirty="0" smtClean="0"/>
              <a:t>national income</a:t>
            </a:r>
          </a:p>
          <a:p>
            <a:pPr lvl="1"/>
            <a:r>
              <a:rPr lang="en-US" dirty="0" smtClean="0"/>
              <a:t>Income from </a:t>
            </a:r>
            <a:r>
              <a:rPr lang="en-US" i="1" dirty="0" smtClean="0"/>
              <a:t>foreign</a:t>
            </a:r>
            <a:r>
              <a:rPr lang="en-US" dirty="0" smtClean="0"/>
              <a:t> production received by domestic residents is </a:t>
            </a:r>
            <a:r>
              <a:rPr lang="en-US" i="1" dirty="0" smtClean="0"/>
              <a:t>subtracted</a:t>
            </a:r>
          </a:p>
          <a:p>
            <a:pPr lvl="1"/>
            <a:r>
              <a:rPr lang="en-US" dirty="0" smtClean="0"/>
              <a:t>Income from </a:t>
            </a:r>
            <a:r>
              <a:rPr lang="en-US" i="1" dirty="0" smtClean="0"/>
              <a:t>domestic</a:t>
            </a:r>
            <a:r>
              <a:rPr lang="en-US" dirty="0" smtClean="0"/>
              <a:t> production received by foreign residents is </a:t>
            </a:r>
            <a:r>
              <a:rPr lang="en-US" i="1" dirty="0" smtClean="0"/>
              <a:t>added</a:t>
            </a:r>
          </a:p>
          <a:p>
            <a:pPr lvl="1"/>
            <a:r>
              <a:rPr lang="en-US" dirty="0" smtClean="0"/>
              <a:t>Add depreciation</a:t>
            </a:r>
          </a:p>
          <a:p>
            <a:pPr lvl="1"/>
            <a:r>
              <a:rPr lang="en-US" dirty="0" smtClean="0"/>
              <a:t>Statistical discrepancy: results from income approach not exactly reconciles results from product and spending approaches</a:t>
            </a:r>
          </a:p>
          <a:p>
            <a:endParaRPr lang="en-US" b="1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4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Income Approach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31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-252536" y="1556792"/>
            <a:ext cx="8229600" cy="3649189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   National Income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− Net income payments from the foreign sector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+ Depreciation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b="1" dirty="0" smtClean="0">
                <a:solidFill>
                  <a:srgbClr val="000000"/>
                </a:solidFill>
              </a:rPr>
              <a:t>= GDP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7" name="Gerade Verbindung 6"/>
          <p:cNvCxnSpPr/>
          <p:nvPr/>
        </p:nvCxnSpPr>
        <p:spPr>
          <a:xfrm>
            <a:off x="457200" y="3717032"/>
            <a:ext cx="387234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5.4 Gross Domestic Product, Euro Area, </a:t>
            </a:r>
            <a:br>
              <a:rPr lang="en-US" dirty="0"/>
            </a:br>
            <a:r>
              <a:rPr lang="en-US" dirty="0"/>
              <a:t>Income Approach, 2015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32</a:t>
            </a:fld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457200" y="1811338"/>
          <a:ext cx="8362950" cy="211429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122912"/>
                <a:gridCol w="2280757"/>
                <a:gridCol w="959281"/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Types of income and adjustments</a:t>
                      </a:r>
                      <a:endParaRPr lang="de-DE" sz="18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Income and adjustments (trillions of euros)</a:t>
                      </a:r>
                      <a:endParaRPr lang="de-DE" sz="18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National </a:t>
                      </a:r>
                      <a:r>
                        <a:rPr lang="en-US" sz="1800" dirty="0" smtClean="0">
                          <a:effectLst/>
                        </a:rPr>
                        <a:t>income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8.62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Less: Net income receipts from the rest of the world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0.07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Plus: Depreciation (consumption of fixed capital)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1.84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Total: Gross domestic product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10.40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000"/>
                        </a:spcAft>
                      </a:pP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hteck 5"/>
          <p:cNvSpPr/>
          <p:nvPr/>
        </p:nvSpPr>
        <p:spPr>
          <a:xfrm>
            <a:off x="457200" y="5525353"/>
            <a:ext cx="76431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Source: Eurostat, National Accounts Database. May 18, 2016, and authors’ calculations.</a:t>
            </a:r>
            <a:endParaRPr lang="de-DE" sz="1600" dirty="0"/>
          </a:p>
          <a:p>
            <a:r>
              <a:rPr lang="en-US" sz="1600" dirty="0"/>
              <a:t>Note: Totals may not add up exactly due to rounding.</a:t>
            </a:r>
            <a:endParaRPr lang="de-DE" sz="1600" dirty="0">
              <a:latin typeface="Cambria"/>
              <a:ea typeface="Cambria"/>
              <a:cs typeface="Times New Roman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538549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Growth, Price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Real GDP 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 of GDP Growth Rates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34</a:t>
            </a:fld>
            <a:endParaRPr lang="de-DE"/>
          </a:p>
        </p:txBody>
      </p:sp>
      <p:graphicFrame>
        <p:nvGraphicFramePr>
          <p:cNvPr id="10" name="Inhaltsplatzhalter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200706"/>
              </p:ext>
            </p:extLst>
          </p:nvPr>
        </p:nvGraphicFramePr>
        <p:xfrm>
          <a:off x="611188" y="2011363"/>
          <a:ext cx="10287000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6" name="Dokument" r:id="rId4" imgW="6858000" imgH="1917700" progId="Word.Document.12">
                  <p:embed/>
                </p:oleObj>
              </mc:Choice>
              <mc:Fallback>
                <p:oleObj name="Dokument" r:id="rId4" imgW="6858000" imgH="1917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88" y="2011363"/>
                        <a:ext cx="10287000" cy="287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hteck 2"/>
          <p:cNvSpPr/>
          <p:nvPr/>
        </p:nvSpPr>
        <p:spPr>
          <a:xfrm>
            <a:off x="457200" y="1700808"/>
            <a:ext cx="5410944" cy="1368152"/>
          </a:xfrm>
          <a:prstGeom prst="rect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>
          <a:xfrm>
            <a:off x="457200" y="3861048"/>
            <a:ext cx="5410944" cy="1440160"/>
          </a:xfrm>
          <a:prstGeom prst="rect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3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 GDP Growth Rate Euro Area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35</a:t>
            </a:fld>
            <a:endParaRPr lang="de-DE" dirty="0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4851175"/>
              </p:ext>
            </p:extLst>
          </p:nvPr>
        </p:nvGraphicFramePr>
        <p:xfrm>
          <a:off x="461963" y="3036888"/>
          <a:ext cx="10248900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Dokument" r:id="rId4" imgW="6876325" imgH="1009608" progId="Word.Document.12">
                  <p:embed/>
                </p:oleObj>
              </mc:Choice>
              <mc:Fallback>
                <p:oleObj name="Dokument" r:id="rId4" imgW="6876325" imgH="100960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1963" y="3036888"/>
                        <a:ext cx="10248900" cy="150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457200" y="1811338"/>
          <a:ext cx="7732157" cy="149640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665605"/>
                <a:gridCol w="2489166"/>
                <a:gridCol w="2577386"/>
              </a:tblGrid>
              <a:tr h="498801">
                <a:tc>
                  <a:txBody>
                    <a:bodyPr/>
                    <a:lstStyle/>
                    <a:p>
                      <a:r>
                        <a:rPr lang="en-US" dirty="0" smtClean="0"/>
                        <a:t>Euro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988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</a:tr>
              <a:tr h="498801">
                <a:tc>
                  <a:txBody>
                    <a:bodyPr/>
                    <a:lstStyle/>
                    <a:p>
                      <a:r>
                        <a:rPr lang="en-US" dirty="0" smtClean="0"/>
                        <a:t>GDP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€ 10.1 trillion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€10.4 trillion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535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vs. Real GDP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Nominal (current euro) GDP</a:t>
            </a:r>
            <a:r>
              <a:rPr lang="en-US" dirty="0"/>
              <a:t>: gross domestic product expressed in terms of current prices</a:t>
            </a:r>
          </a:p>
          <a:p>
            <a:endParaRPr lang="en-US" dirty="0"/>
          </a:p>
          <a:p>
            <a:r>
              <a:rPr lang="en-US" b="1" dirty="0"/>
              <a:t>Real GDP</a:t>
            </a:r>
            <a:r>
              <a:rPr lang="en-US" dirty="0"/>
              <a:t>: a measure of gross domestic product that seeks to reflect the actual value of goods and services produced, by removing the effect of changes in prices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35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vs. Real GDP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Chapter 5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37</a:t>
            </a:fld>
            <a:endParaRPr lang="de-DE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824187"/>
              </p:ext>
            </p:extLst>
          </p:nvPr>
        </p:nvGraphicFramePr>
        <p:xfrm>
          <a:off x="323851" y="2276872"/>
          <a:ext cx="8362949" cy="2743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6608"/>
                <a:gridCol w="1761793"/>
                <a:gridCol w="1827940"/>
                <a:gridCol w="23866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Nominal 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/>
                        <a:t>Real GDP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Total Production valued at current prices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Actual value of goods and services produced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Pfeil nach rechts 10"/>
          <p:cNvSpPr/>
          <p:nvPr/>
        </p:nvSpPr>
        <p:spPr>
          <a:xfrm>
            <a:off x="2834928" y="1268760"/>
            <a:ext cx="3024336" cy="266429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Remove price effect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79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5.5 Calculation of Nominal GDP in an </a:t>
            </a:r>
            <a:br>
              <a:rPr lang="en-US" dirty="0"/>
            </a:br>
            <a:r>
              <a:rPr lang="en-US" dirty="0"/>
              <a:t>“Apples-and-Oranges” Economy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38</a:t>
            </a:fld>
            <a:endParaRPr lang="de-DE" dirty="0"/>
          </a:p>
        </p:txBody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282020"/>
              </p:ext>
            </p:extLst>
          </p:nvPr>
        </p:nvGraphicFramePr>
        <p:xfrm>
          <a:off x="420026" y="1700808"/>
          <a:ext cx="8362952" cy="428396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541099"/>
                <a:gridCol w="2640377"/>
                <a:gridCol w="2090738"/>
                <a:gridCol w="2090738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(1)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(2)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(3)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(4)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Price per kilogram </a:t>
                      </a:r>
                      <a:r>
                        <a:rPr lang="en-US" sz="1800" dirty="0" smtClean="0">
                          <a:effectLst/>
                        </a:rPr>
                        <a:t/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€)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Quantity </a:t>
                      </a:r>
                      <a:r>
                        <a:rPr lang="en-US" sz="1800" dirty="0" smtClean="0">
                          <a:effectLst/>
                        </a:rPr>
                        <a:t/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kilograms)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Contribution to nominal GDP </a:t>
                      </a:r>
                      <a:r>
                        <a:rPr lang="en-US" sz="1800" dirty="0" smtClean="0">
                          <a:effectLst/>
                        </a:rPr>
                        <a:t/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[(</a:t>
                      </a:r>
                      <a:r>
                        <a:rPr lang="en-US" sz="1800" dirty="0">
                          <a:effectLst/>
                        </a:rPr>
                        <a:t>2) </a:t>
                      </a:r>
                      <a:r>
                        <a:rPr lang="en-US" sz="1800" dirty="0" smtClean="0">
                          <a:effectLst/>
                        </a:rPr>
                        <a:t>× (</a:t>
                      </a:r>
                      <a:r>
                        <a:rPr lang="en-US" sz="1800" dirty="0">
                          <a:effectLst/>
                        </a:rPr>
                        <a:t>3)] (€)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Year 1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Apples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€1.00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€100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Oranges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€2.00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€100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€200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Year 2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Apples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€1.50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€150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Oranges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€2.00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75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€150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€300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334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Real GDP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Constant-prices method (until the 1990s)</a:t>
            </a:r>
          </a:p>
          <a:p>
            <a:pPr lvl="1"/>
            <a:r>
              <a:rPr lang="en-US" dirty="0" smtClean="0"/>
              <a:t>Use prices from one particular year, the </a:t>
            </a:r>
            <a:r>
              <a:rPr lang="en-US" i="1" dirty="0" smtClean="0"/>
              <a:t>base year</a:t>
            </a:r>
            <a:r>
              <a:rPr lang="en-US" dirty="0" smtClean="0"/>
              <a:t>, to evaluate value of production in all years</a:t>
            </a:r>
          </a:p>
          <a:p>
            <a:pPr lvl="1"/>
            <a:r>
              <a:rPr lang="en-US" i="1" dirty="0" smtClean="0"/>
              <a:t>Constant-Price Real GDP = Total production valued at base year prices</a:t>
            </a:r>
          </a:p>
          <a:p>
            <a:r>
              <a:rPr lang="en-US" dirty="0" smtClean="0"/>
              <a:t>Chain-linked prices (since the 1990s)</a:t>
            </a:r>
          </a:p>
          <a:p>
            <a:pPr lvl="1"/>
            <a:r>
              <a:rPr lang="en-US" dirty="0" smtClean="0"/>
              <a:t>Real and nominal GDP are equal in the </a:t>
            </a:r>
            <a:r>
              <a:rPr lang="en-US" i="1" dirty="0" smtClean="0"/>
              <a:t>reference year</a:t>
            </a:r>
          </a:p>
          <a:p>
            <a:pPr lvl="1"/>
            <a:r>
              <a:rPr lang="en-US" dirty="0" smtClean="0"/>
              <a:t>Yields a unique growth rate</a:t>
            </a:r>
          </a:p>
          <a:p>
            <a:pPr lvl="1"/>
            <a:r>
              <a:rPr lang="en-US" dirty="0" smtClean="0"/>
              <a:t>Computationally complex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73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care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Gross</a:t>
            </a:r>
            <a:r>
              <a:rPr lang="de-DE" dirty="0" smtClean="0"/>
              <a:t> </a:t>
            </a:r>
            <a:r>
              <a:rPr lang="de-DE" dirty="0" err="1" smtClean="0"/>
              <a:t>Domestic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GDP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gauge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of a </a:t>
            </a:r>
            <a:r>
              <a:rPr lang="de-DE" dirty="0" err="1" smtClean="0"/>
              <a:t>country‘s</a:t>
            </a:r>
            <a:r>
              <a:rPr lang="de-DE" dirty="0" smtClean="0"/>
              <a:t> </a:t>
            </a:r>
            <a:r>
              <a:rPr lang="de-DE" dirty="0" err="1" smtClean="0"/>
              <a:t>economy</a:t>
            </a:r>
            <a:endParaRPr lang="de-DE" dirty="0" smtClean="0"/>
          </a:p>
          <a:p>
            <a:pPr lvl="1"/>
            <a:r>
              <a:rPr lang="de-DE" dirty="0" smtClean="0"/>
              <a:t>Levels of GDP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in international </a:t>
            </a:r>
            <a:r>
              <a:rPr lang="de-DE" dirty="0" err="1" smtClean="0"/>
              <a:t>comparisons</a:t>
            </a:r>
            <a:endParaRPr lang="de-DE" dirty="0" smtClean="0"/>
          </a:p>
          <a:p>
            <a:pPr lvl="1"/>
            <a:r>
              <a:rPr lang="de-DE" dirty="0" smtClean="0"/>
              <a:t>Rate of </a:t>
            </a:r>
            <a:r>
              <a:rPr lang="de-DE" dirty="0" err="1" smtClean="0"/>
              <a:t>change</a:t>
            </a:r>
            <a:r>
              <a:rPr lang="de-DE" dirty="0" smtClean="0"/>
              <a:t> in GDP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refer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„</a:t>
            </a:r>
            <a:r>
              <a:rPr lang="de-DE" dirty="0" err="1" smtClean="0"/>
              <a:t>economic</a:t>
            </a:r>
            <a:r>
              <a:rPr lang="de-DE" dirty="0" smtClean="0"/>
              <a:t> </a:t>
            </a:r>
            <a:r>
              <a:rPr lang="de-DE" dirty="0" err="1" smtClean="0"/>
              <a:t>growth</a:t>
            </a:r>
            <a:r>
              <a:rPr lang="de-DE" dirty="0" smtClean="0"/>
              <a:t>“</a:t>
            </a:r>
          </a:p>
          <a:p>
            <a:pPr lvl="1"/>
            <a:r>
              <a:rPr lang="de-DE" dirty="0" err="1" smtClean="0"/>
              <a:t>Recessions</a:t>
            </a:r>
            <a:r>
              <a:rPr lang="de-DE" dirty="0" smtClean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fall in GDP </a:t>
            </a:r>
            <a:endParaRPr lang="de-DE" dirty="0"/>
          </a:p>
          <a:p>
            <a:pPr lvl="1"/>
            <a:endParaRPr lang="de-DE" dirty="0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952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5.6 Calculation of Constant-Euro Real GDP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40</a:t>
            </a:fld>
            <a:endParaRPr lang="de-DE" dirty="0"/>
          </a:p>
        </p:txBody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776304"/>
              </p:ext>
            </p:extLst>
          </p:nvPr>
        </p:nvGraphicFramePr>
        <p:xfrm>
          <a:off x="447659" y="1556792"/>
          <a:ext cx="8362952" cy="433933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90738"/>
                <a:gridCol w="2090738"/>
                <a:gridCol w="2090738"/>
                <a:gridCol w="2090738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(1)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(2)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(3)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(4)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Price per </a:t>
                      </a:r>
                      <a:r>
                        <a:rPr lang="en-US" sz="1800" dirty="0" smtClean="0">
                          <a:effectLst/>
                        </a:rPr>
                        <a:t>kilogram</a:t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1800" b="1" dirty="0" smtClean="0">
                          <a:effectLst/>
                        </a:rPr>
                        <a:t>in </a:t>
                      </a:r>
                      <a:r>
                        <a:rPr lang="en-US" sz="1800" b="1" dirty="0">
                          <a:effectLst/>
                        </a:rPr>
                        <a:t>base year </a:t>
                      </a:r>
                      <a:r>
                        <a:rPr lang="en-US" sz="1800" dirty="0">
                          <a:effectLst/>
                        </a:rPr>
                        <a:t>(€)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Quantity </a:t>
                      </a:r>
                      <a:r>
                        <a:rPr lang="en-US" sz="1800" dirty="0" smtClean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kilograms)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Contribution to real GDP </a:t>
                      </a:r>
                      <a:r>
                        <a:rPr lang="en-US" sz="1800" dirty="0" smtClean="0">
                          <a:effectLst/>
                        </a:rPr>
                        <a:t>[(</a:t>
                      </a:r>
                      <a:r>
                        <a:rPr lang="en-US" sz="1800" dirty="0">
                          <a:effectLst/>
                        </a:rPr>
                        <a:t>2) × </a:t>
                      </a:r>
                      <a:r>
                        <a:rPr lang="en-US" sz="1800" dirty="0" smtClean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3)] </a:t>
                      </a:r>
                      <a:r>
                        <a:rPr lang="en-US" sz="1800" dirty="0" smtClean="0">
                          <a:effectLst/>
                        </a:rPr>
                        <a:t>(€)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Year 1 </a:t>
                      </a:r>
                      <a:r>
                        <a:rPr lang="en-US" sz="1800" b="1" dirty="0">
                          <a:effectLst/>
                        </a:rPr>
                        <a:t>(Base)</a:t>
                      </a:r>
                      <a:endParaRPr lang="de-DE" sz="18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Apples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€1.00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€100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Oranges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€2.00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€100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€200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Year 2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Apples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€1.00</a:t>
                      </a:r>
                      <a:endParaRPr lang="de-DE" sz="18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€100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86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Oranges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€2.00</a:t>
                      </a:r>
                      <a:endParaRPr lang="de-DE" sz="18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75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€150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€250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 gridSpan="4">
                  <a:txBody>
                    <a:bodyPr/>
                    <a:lstStyle/>
                    <a:p>
                      <a:pPr indent="2286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*Bold type indicates base year </a:t>
                      </a:r>
                      <a:r>
                        <a:rPr lang="en-US" sz="1800" i="1" dirty="0">
                          <a:effectLst/>
                        </a:rPr>
                        <a:t>prices</a:t>
                      </a:r>
                      <a:endParaRPr lang="de-DE" sz="1800" i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872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5.1 Real versus Nominal GDP, </a:t>
            </a:r>
            <a:br>
              <a:rPr lang="en-US" dirty="0"/>
            </a:br>
            <a:r>
              <a:rPr lang="en-US" dirty="0"/>
              <a:t>Chained 2010 euros, 1995-2015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41</a:t>
            </a:fld>
            <a:endParaRPr lang="de-DE" dirty="0"/>
          </a:p>
        </p:txBody>
      </p:sp>
      <p:graphicFrame>
        <p:nvGraphicFramePr>
          <p:cNvPr id="5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884017"/>
              </p:ext>
            </p:extLst>
          </p:nvPr>
        </p:nvGraphicFramePr>
        <p:xfrm>
          <a:off x="611560" y="1932877"/>
          <a:ext cx="7595994" cy="3892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611560" y="580494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.</a:t>
            </a:r>
            <a:endParaRPr lang="en-US" sz="1400" dirty="0"/>
          </a:p>
          <a:p>
            <a:r>
              <a:rPr lang="en-US" sz="1400" dirty="0"/>
              <a:t>Source: Eurostat</a:t>
            </a:r>
          </a:p>
        </p:txBody>
      </p:sp>
      <p:sp>
        <p:nvSpPr>
          <p:cNvPr id="7" name="Rechteck 6"/>
          <p:cNvSpPr/>
          <p:nvPr/>
        </p:nvSpPr>
        <p:spPr>
          <a:xfrm>
            <a:off x="482682" y="1305634"/>
            <a:ext cx="79057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i="1" dirty="0"/>
              <a:t>Nominal GDP grows faster than real GDP when prices are rising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40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Consumer Price Index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Consumer price index (CPI)</a:t>
            </a:r>
            <a:r>
              <a:rPr lang="en-US" dirty="0"/>
              <a:t> </a:t>
            </a:r>
            <a:r>
              <a:rPr lang="en-US" dirty="0" smtClean="0"/>
              <a:t>measures changes in the prices of goods and services bought by households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calculated using a weighted average of the prices of various goods and services it tracks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42</a:t>
            </a:fld>
            <a:endParaRPr lang="de-DE"/>
          </a:p>
        </p:txBody>
      </p:sp>
      <p:graphicFrame>
        <p:nvGraphicFramePr>
          <p:cNvPr id="6" name="Inhaltsplatzhalter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5854135"/>
              </p:ext>
            </p:extLst>
          </p:nvPr>
        </p:nvGraphicFramePr>
        <p:xfrm>
          <a:off x="728663" y="4670425"/>
          <a:ext cx="1031875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Dokument" r:id="rId4" imgW="6876325" imgH="1920779" progId="Word.Document.12">
                  <p:embed/>
                </p:oleObj>
              </mc:Choice>
              <mc:Fallback>
                <p:oleObj name="Dokument" r:id="rId4" imgW="6876325" imgH="19207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8663" y="4670425"/>
                        <a:ext cx="10318750" cy="287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577652" y="4365103"/>
            <a:ext cx="7162700" cy="1862635"/>
          </a:xfrm>
          <a:prstGeom prst="rect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5.7 Calculation of a Constant-Weight Price Index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43</a:t>
            </a:fld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56030"/>
              </p:ext>
            </p:extLst>
          </p:nvPr>
        </p:nvGraphicFramePr>
        <p:xfrm>
          <a:off x="445964" y="1268760"/>
          <a:ext cx="8362952" cy="465480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90738"/>
                <a:gridCol w="2090738"/>
                <a:gridCol w="2090738"/>
                <a:gridCol w="2090738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(1)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(2)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(3)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(4)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Description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Price per kilogram (€)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Quantity </a:t>
                      </a:r>
                      <a:r>
                        <a:rPr lang="en-US" sz="1800" b="1" dirty="0">
                          <a:effectLst/>
                        </a:rPr>
                        <a:t>in base year</a:t>
                      </a:r>
                      <a:endParaRPr lang="de-DE" sz="18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Sum of (prices × base quantities) </a:t>
                      </a:r>
                      <a:r>
                        <a:rPr lang="en-US" sz="1800" dirty="0" smtClean="0">
                          <a:effectLst/>
                        </a:rPr>
                        <a:t/>
                      </a:r>
                      <a:br>
                        <a:rPr lang="en-US" sz="1800" dirty="0" smtClean="0">
                          <a:effectLst/>
                        </a:rPr>
                      </a:br>
                      <a:r>
                        <a:rPr lang="en-US" sz="1800" dirty="0" smtClean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2) × </a:t>
                      </a:r>
                      <a:r>
                        <a:rPr lang="en-US" sz="1800" dirty="0" smtClean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3)] (€)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Year </a:t>
                      </a:r>
                      <a:r>
                        <a:rPr lang="en-US" sz="1800" b="1" dirty="0" smtClean="0">
                          <a:effectLst/>
                        </a:rPr>
                        <a:t>1 (Base)</a:t>
                      </a:r>
                      <a:endParaRPr lang="de-DE" sz="18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smtClean="0">
                          <a:effectLst/>
                        </a:rPr>
                        <a:t>Apples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€</a:t>
                      </a:r>
                      <a:r>
                        <a:rPr lang="en-US" sz="1800" dirty="0" smtClean="0">
                          <a:effectLst/>
                        </a:rPr>
                        <a:t>1.00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100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€100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smtClean="0">
                          <a:effectLst/>
                        </a:rPr>
                        <a:t>Oranges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€</a:t>
                      </a:r>
                      <a:r>
                        <a:rPr lang="en-US" sz="1800" dirty="0" smtClean="0">
                          <a:effectLst/>
                        </a:rPr>
                        <a:t>2.00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50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€100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smtClean="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€200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smtClean="0">
                          <a:effectLst/>
                        </a:rPr>
                        <a:t>Year 2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smtClean="0">
                          <a:effectLst/>
                        </a:rPr>
                        <a:t>Apples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€1.50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100</a:t>
                      </a:r>
                      <a:endParaRPr lang="de-DE" sz="18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€150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smtClean="0">
                          <a:effectLst/>
                        </a:rPr>
                        <a:t>Oranges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€2.00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50</a:t>
                      </a:r>
                      <a:endParaRPr lang="de-DE" sz="18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€100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smtClean="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€250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 gridSpan="4">
                  <a:txBody>
                    <a:bodyPr/>
                    <a:lstStyle/>
                    <a:p>
                      <a:pPr indent="2286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*Bold type indicates base year quantities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5940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5.7 Calculation of a Constant-Weight Price Index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44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423520"/>
              </p:ext>
            </p:extLst>
          </p:nvPr>
        </p:nvGraphicFramePr>
        <p:xfrm>
          <a:off x="443177" y="1225949"/>
          <a:ext cx="8362952" cy="511352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810544"/>
                <a:gridCol w="2088232"/>
                <a:gridCol w="2160240"/>
                <a:gridCol w="2303936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(1)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(2)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(3)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(4)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Description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Price per kilogram (€)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Quantity </a:t>
                      </a:r>
                      <a:r>
                        <a:rPr lang="en-US" sz="1800" b="1" dirty="0">
                          <a:effectLst/>
                        </a:rPr>
                        <a:t>in base year</a:t>
                      </a:r>
                      <a:endParaRPr lang="de-DE" sz="18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Sum of (prices × base quantities) </a:t>
                      </a:r>
                      <a:r>
                        <a:rPr lang="en-US" sz="1800" dirty="0" smtClean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2) × </a:t>
                      </a:r>
                      <a:r>
                        <a:rPr lang="en-US" sz="1800" dirty="0" smtClean="0">
                          <a:effectLst/>
                        </a:rPr>
                        <a:t>(</a:t>
                      </a:r>
                      <a:r>
                        <a:rPr lang="en-US" sz="1800" dirty="0">
                          <a:effectLst/>
                        </a:rPr>
                        <a:t>3)] (€)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Year </a:t>
                      </a:r>
                      <a:r>
                        <a:rPr lang="en-US" sz="1800" b="1" dirty="0" smtClean="0">
                          <a:effectLst/>
                        </a:rPr>
                        <a:t>1 (Base)</a:t>
                      </a:r>
                      <a:endParaRPr lang="de-DE" sz="18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Apples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€</a:t>
                      </a:r>
                      <a:r>
                        <a:rPr lang="en-US" sz="1800" dirty="0" smtClean="0">
                          <a:effectLst/>
                        </a:rPr>
                        <a:t>1.00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100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€100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Oranges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€</a:t>
                      </a:r>
                      <a:r>
                        <a:rPr lang="en-US" sz="1800" dirty="0" smtClean="0">
                          <a:effectLst/>
                        </a:rPr>
                        <a:t>2.00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50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€100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€200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smtClean="0">
                          <a:effectLst/>
                        </a:rPr>
                        <a:t>Year 2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smtClean="0">
                          <a:effectLst/>
                        </a:rPr>
                        <a:t>Apples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€1.50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>
                          <a:effectLst/>
                        </a:rPr>
                        <a:t>100</a:t>
                      </a:r>
                      <a:endParaRPr lang="de-DE" sz="18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€150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smtClean="0">
                          <a:effectLst/>
                        </a:rPr>
                        <a:t>Oranges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€2.00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50</a:t>
                      </a:r>
                      <a:endParaRPr lang="de-DE" sz="18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€100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800" dirty="0" smtClean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800" dirty="0" smtClean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€250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 gridSpan="4">
                  <a:txBody>
                    <a:bodyPr/>
                    <a:lstStyle/>
                    <a:p>
                      <a:pPr indent="2286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*Bold type indicates base year quantities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88151"/>
              </p:ext>
            </p:extLst>
          </p:nvPr>
        </p:nvGraphicFramePr>
        <p:xfrm>
          <a:off x="2411760" y="3072904"/>
          <a:ext cx="10229850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Dokument" r:id="rId4" imgW="6876325" imgH="1012853" progId="Word.Document.12">
                  <p:embed/>
                </p:oleObj>
              </mc:Choice>
              <mc:Fallback>
                <p:oleObj name="Dokument" r:id="rId4" imgW="6876325" imgH="10128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1760" y="3072904"/>
                        <a:ext cx="10229850" cy="1503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416682"/>
              </p:ext>
            </p:extLst>
          </p:nvPr>
        </p:nvGraphicFramePr>
        <p:xfrm>
          <a:off x="2411760" y="4945652"/>
          <a:ext cx="10229850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Dokument" r:id="rId7" imgW="6876325" imgH="1012853" progId="Word.Document.12">
                  <p:embed/>
                </p:oleObj>
              </mc:Choice>
              <mc:Fallback>
                <p:oleObj name="Dokument" r:id="rId7" imgW="6876325" imgH="101285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1760" y="4945652"/>
                        <a:ext cx="10229850" cy="150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hteck 11"/>
          <p:cNvSpPr/>
          <p:nvPr/>
        </p:nvSpPr>
        <p:spPr>
          <a:xfrm>
            <a:off x="2293789" y="3333750"/>
            <a:ext cx="2880320" cy="743322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2293789" y="5229200"/>
            <a:ext cx="2880320" cy="743322"/>
          </a:xfrm>
          <a:prstGeom prst="rect">
            <a:avLst/>
          </a:prstGeom>
          <a:noFill/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76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Harmonised</a:t>
            </a:r>
            <a:r>
              <a:rPr lang="en-US" dirty="0"/>
              <a:t> Consumer Price Index (HCPI)</a:t>
            </a:r>
            <a:br>
              <a:rPr lang="en-US" dirty="0"/>
            </a:br>
            <a:r>
              <a:rPr lang="en-US" dirty="0"/>
              <a:t>Item Weights 2017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45</a:t>
            </a:fld>
            <a:endParaRPr lang="de-DE" dirty="0"/>
          </a:p>
        </p:txBody>
      </p:sp>
      <p:graphicFrame>
        <p:nvGraphicFramePr>
          <p:cNvPr id="5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721433"/>
              </p:ext>
            </p:extLst>
          </p:nvPr>
        </p:nvGraphicFramePr>
        <p:xfrm>
          <a:off x="1179571" y="-675456"/>
          <a:ext cx="7956376" cy="6887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hteck 7"/>
          <p:cNvSpPr/>
          <p:nvPr/>
        </p:nvSpPr>
        <p:spPr>
          <a:xfrm>
            <a:off x="467167" y="5589240"/>
            <a:ext cx="225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Eurostat 2017 </a:t>
            </a:r>
          </a:p>
        </p:txBody>
      </p:sp>
    </p:spTree>
    <p:extLst>
      <p:ext uri="{BB962C8B-B14F-4D97-AF65-F5344CB8AC3E}">
        <p14:creationId xmlns:p14="http://schemas.microsoft.com/office/powerpoint/2010/main" val="1958656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Inflation Rate: Definition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Calculation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Inflation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percentage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Consumer Price Index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46</a:t>
            </a:fld>
            <a:endParaRPr lang="de-DE"/>
          </a:p>
        </p:txBody>
      </p:sp>
      <p:graphicFrame>
        <p:nvGraphicFramePr>
          <p:cNvPr id="6" name="Inhaltsplatzhalter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975954"/>
              </p:ext>
            </p:extLst>
          </p:nvPr>
        </p:nvGraphicFramePr>
        <p:xfrm>
          <a:off x="581025" y="3092450"/>
          <a:ext cx="481806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Dokument" r:id="rId4" imgW="2544199" imgH="430165" progId="Word.Document.12">
                  <p:embed/>
                </p:oleObj>
              </mc:Choice>
              <mc:Fallback>
                <p:oleObj name="Dokument" r:id="rId4" imgW="2544199" imgH="43016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1025" y="3092450"/>
                        <a:ext cx="4818063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/>
          <p:cNvSpPr/>
          <p:nvPr/>
        </p:nvSpPr>
        <p:spPr>
          <a:xfrm>
            <a:off x="466384" y="2636912"/>
            <a:ext cx="5410944" cy="1368152"/>
          </a:xfrm>
          <a:prstGeom prst="rect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Inhaltsplatzhalter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958751"/>
              </p:ext>
            </p:extLst>
          </p:nvPr>
        </p:nvGraphicFramePr>
        <p:xfrm>
          <a:off x="323528" y="5062415"/>
          <a:ext cx="6662738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Dokument" r:id="rId7" imgW="3523861" imgH="430526" progId="Word.Document.12">
                  <p:embed/>
                </p:oleObj>
              </mc:Choice>
              <mc:Fallback>
                <p:oleObj name="Dokument" r:id="rId7" imgW="3523861" imgH="43052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528" y="5062415"/>
                        <a:ext cx="6662738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Savings, Investment, and Trade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Relationship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Savings</a:t>
            </a:r>
            <a:r>
              <a:rPr lang="de-DE" dirty="0" smtClean="0"/>
              <a:t>, </a:t>
            </a:r>
            <a:r>
              <a:rPr lang="de-DE" dirty="0"/>
              <a:t>I</a:t>
            </a:r>
            <a:r>
              <a:rPr lang="de-DE" dirty="0" smtClean="0"/>
              <a:t>nvestment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/>
              <a:t>T</a:t>
            </a:r>
            <a:r>
              <a:rPr lang="de-DE" dirty="0" smtClean="0"/>
              <a:t>rade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Spending Approach to GDP:</a:t>
            </a:r>
          </a:p>
          <a:p>
            <a:pPr marL="457200" lvl="1" indent="0">
              <a:buNone/>
            </a:pPr>
            <a:r>
              <a:rPr lang="en-US" dirty="0" smtClean="0"/>
              <a:t>GDP = Personal consumption + Private investment + Net exports + Government consumption + Government investment</a:t>
            </a:r>
          </a:p>
          <a:p>
            <a:pPr marL="57150" indent="0">
              <a:buNone/>
            </a:pPr>
            <a:r>
              <a:rPr lang="en-US" dirty="0" smtClean="0"/>
              <a:t>Rearranging:</a:t>
            </a:r>
          </a:p>
          <a:p>
            <a:pPr marL="457200" lvl="1" indent="0">
              <a:buNone/>
            </a:pPr>
            <a:r>
              <a:rPr lang="en-US" dirty="0" smtClean="0"/>
              <a:t>GDP </a:t>
            </a:r>
            <a:r>
              <a:rPr lang="mr-IN" dirty="0" smtClean="0"/>
              <a:t>–</a:t>
            </a:r>
            <a:r>
              <a:rPr lang="en-US" dirty="0" smtClean="0"/>
              <a:t> Personal consumption </a:t>
            </a:r>
            <a:r>
              <a:rPr lang="mr-IN" dirty="0" smtClean="0"/>
              <a:t>–</a:t>
            </a:r>
            <a:r>
              <a:rPr lang="en-US" dirty="0" smtClean="0"/>
              <a:t> Government consumption = Private investment + Government investment + Net exports</a:t>
            </a:r>
          </a:p>
          <a:p>
            <a:pPr marL="57150" indent="0">
              <a:buNone/>
            </a:pPr>
            <a:r>
              <a:rPr lang="en-US" dirty="0" smtClean="0"/>
              <a:t>Saving = Investment + Net exports</a:t>
            </a:r>
          </a:p>
          <a:p>
            <a:pPr marL="914400" lvl="1" indent="-457200"/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42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Relationship of Savings, Investment and Trade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49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4593901" y="2376000"/>
            <a:ext cx="2088000" cy="4329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800" dirty="0" smtClean="0">
                <a:solidFill>
                  <a:srgbClr val="000000"/>
                </a:solidFill>
              </a:rPr>
              <a:t>C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8223389" y="2381390"/>
            <a:ext cx="788941" cy="43295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+ X-M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42888" y="2377587"/>
            <a:ext cx="3743999" cy="432957"/>
          </a:xfrm>
          <a:prstGeom prst="rect">
            <a:avLst/>
          </a:prstGeom>
          <a:solidFill>
            <a:srgbClr val="C0504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698076" y="2376000"/>
            <a:ext cx="792000" cy="43295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447881" y="2376000"/>
            <a:ext cx="508495" cy="4329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GC+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241748" y="2376000"/>
            <a:ext cx="180000" cy="43295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179471" y="2376000"/>
            <a:ext cx="3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2" name="Textfeld 21"/>
          <p:cNvSpPr txBox="1"/>
          <p:nvPr/>
        </p:nvSpPr>
        <p:spPr>
          <a:xfrm>
            <a:off x="6443702" y="2376000"/>
            <a:ext cx="50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23" name="Textfeld 22"/>
          <p:cNvSpPr txBox="1"/>
          <p:nvPr/>
        </p:nvSpPr>
        <p:spPr>
          <a:xfrm>
            <a:off x="7190928" y="2376000"/>
            <a:ext cx="14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6" name="Rechteck 25"/>
          <p:cNvSpPr/>
          <p:nvPr/>
        </p:nvSpPr>
        <p:spPr>
          <a:xfrm>
            <a:off x="442800" y="4059381"/>
            <a:ext cx="3743999" cy="432957"/>
          </a:xfrm>
          <a:prstGeom prst="rect">
            <a:avLst/>
          </a:prstGeom>
          <a:solidFill>
            <a:srgbClr val="C0504D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442888" y="4489392"/>
            <a:ext cx="2088000" cy="43295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       −       C              -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7012806" y="4489200"/>
            <a:ext cx="792000" cy="43295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I  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 flipH="1" flipV="1">
            <a:off x="8240400" y="4489200"/>
            <a:ext cx="152400" cy="43295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2890409" y="5843877"/>
            <a:ext cx="1292074" cy="4329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7012800" y="5829116"/>
            <a:ext cx="1263600" cy="43295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       I          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8276400" y="5878700"/>
            <a:ext cx="8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 X-M</a:t>
            </a:r>
            <a:endParaRPr lang="en-US" dirty="0"/>
          </a:p>
        </p:txBody>
      </p:sp>
      <p:sp>
        <p:nvSpPr>
          <p:cNvPr id="36" name="Rechteck 35"/>
          <p:cNvSpPr/>
          <p:nvPr/>
        </p:nvSpPr>
        <p:spPr>
          <a:xfrm>
            <a:off x="7804806" y="2376000"/>
            <a:ext cx="420549" cy="4329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 GI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2533484" y="4489392"/>
            <a:ext cx="356925" cy="432957"/>
          </a:xfrm>
          <a:prstGeom prst="rect">
            <a:avLst/>
          </a:prstGeom>
          <a:solidFill>
            <a:srgbClr val="C3D69B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7804800" y="4489200"/>
            <a:ext cx="420549" cy="43295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GI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/>
        </p:nvSpPr>
        <p:spPr>
          <a:xfrm flipH="1" flipV="1">
            <a:off x="8240400" y="5829116"/>
            <a:ext cx="152400" cy="43295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8355059" y="4498438"/>
            <a:ext cx="757885" cy="369332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ctr"/>
            <a:r>
              <a:rPr lang="en-US" dirty="0" smtClean="0"/>
              <a:t>+ X-M</a:t>
            </a:r>
            <a:endParaRPr lang="en-US" dirty="0"/>
          </a:p>
        </p:txBody>
      </p:sp>
      <p:sp>
        <p:nvSpPr>
          <p:cNvPr id="42" name="Textfeld 41"/>
          <p:cNvSpPr txBox="1"/>
          <p:nvPr/>
        </p:nvSpPr>
        <p:spPr>
          <a:xfrm>
            <a:off x="457200" y="1735059"/>
            <a:ext cx="793081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GDP = Personal consumption + Private investment + Government consumption + Government investment + Net exports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417496" y="3413050"/>
            <a:ext cx="7937563" cy="646331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GDP − Personal consumption − Government consumption = Private Investment + Government investment + Net exports  </a:t>
            </a:r>
            <a:endParaRPr lang="en-US" dirty="0"/>
          </a:p>
        </p:txBody>
      </p:sp>
      <p:sp>
        <p:nvSpPr>
          <p:cNvPr id="46" name="Textfeld 45"/>
          <p:cNvSpPr txBox="1"/>
          <p:nvPr/>
        </p:nvSpPr>
        <p:spPr>
          <a:xfrm>
            <a:off x="449412" y="5413866"/>
            <a:ext cx="7828263" cy="369332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Saving = Investment + Net exports</a:t>
            </a:r>
            <a:endParaRPr lang="en-US" dirty="0"/>
          </a:p>
        </p:txBody>
      </p:sp>
      <p:sp>
        <p:nvSpPr>
          <p:cNvPr id="47" name="Textfeld 46"/>
          <p:cNvSpPr txBox="1"/>
          <p:nvPr/>
        </p:nvSpPr>
        <p:spPr>
          <a:xfrm>
            <a:off x="4179471" y="4489200"/>
            <a:ext cx="3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49" name="Textfeld 48"/>
          <p:cNvSpPr txBox="1"/>
          <p:nvPr/>
        </p:nvSpPr>
        <p:spPr>
          <a:xfrm>
            <a:off x="4179471" y="5872100"/>
            <a:ext cx="374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2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An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National </a:t>
            </a:r>
            <a:r>
              <a:rPr lang="de-DE" dirty="0" err="1" smtClean="0"/>
              <a:t>Accounting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426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Domestic Product and Saving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50</a:t>
            </a:fld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3557142" y="2445792"/>
            <a:ext cx="3743999" cy="432000"/>
          </a:xfrm>
          <a:prstGeom prst="rect">
            <a:avLst/>
          </a:prstGeom>
          <a:solidFill>
            <a:srgbClr val="C0504D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GDP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Inhaltsplatzhalter 6"/>
          <p:cNvSpPr txBox="1">
            <a:spLocks/>
          </p:cNvSpPr>
          <p:nvPr/>
        </p:nvSpPr>
        <p:spPr>
          <a:xfrm>
            <a:off x="457200" y="2429296"/>
            <a:ext cx="2664000" cy="432000"/>
          </a:xfrm>
          <a:prstGeom prst="rect">
            <a:avLst/>
          </a:prstGeom>
          <a:solidFill>
            <a:srgbClr val="B7DEE8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80000"/>
              <a:buFont typeface="Wingdings" charset="2"/>
              <a:buChar char="§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SzPct val="80000"/>
              <a:buFont typeface="Arial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Net domestic product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Inhaltsplatzhalter 6"/>
          <p:cNvSpPr txBox="1">
            <a:spLocks/>
          </p:cNvSpPr>
          <p:nvPr/>
        </p:nvSpPr>
        <p:spPr>
          <a:xfrm>
            <a:off x="7701508" y="2453184"/>
            <a:ext cx="1080000" cy="43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80000"/>
              <a:buFont typeface="Wingdings" charset="2"/>
              <a:buChar char="§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SzPct val="80000"/>
              <a:buFont typeface="Arial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Depreciation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118955" y="2445792"/>
            <a:ext cx="4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298896" y="2445792"/>
            <a:ext cx="4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−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456092" y="1519917"/>
            <a:ext cx="8324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Net domestic product: national production in excess of that needed to replace worn-out manufactured capital</a:t>
            </a:r>
            <a:endParaRPr lang="en-US" dirty="0"/>
          </a:p>
        </p:txBody>
      </p:sp>
      <p:sp>
        <p:nvSpPr>
          <p:cNvPr id="13" name="Textfeld 12"/>
          <p:cNvSpPr txBox="1"/>
          <p:nvPr/>
        </p:nvSpPr>
        <p:spPr>
          <a:xfrm>
            <a:off x="477292" y="3582308"/>
            <a:ext cx="8075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Net saving: how much is put aside for the future</a:t>
            </a:r>
            <a:endParaRPr lang="en-US" dirty="0"/>
          </a:p>
        </p:txBody>
      </p:sp>
      <p:sp>
        <p:nvSpPr>
          <p:cNvPr id="14" name="Inhaltsplatzhalter 6"/>
          <p:cNvSpPr txBox="1">
            <a:spLocks/>
          </p:cNvSpPr>
          <p:nvPr/>
        </p:nvSpPr>
        <p:spPr>
          <a:xfrm>
            <a:off x="3556800" y="4283802"/>
            <a:ext cx="3743999" cy="43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80000"/>
              <a:buFont typeface="Wingdings" charset="2"/>
              <a:buChar char="§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SzPct val="80000"/>
              <a:buFont typeface="Arial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(Gross) Saving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Inhaltsplatzhalter 6"/>
          <p:cNvSpPr txBox="1">
            <a:spLocks/>
          </p:cNvSpPr>
          <p:nvPr/>
        </p:nvSpPr>
        <p:spPr>
          <a:xfrm>
            <a:off x="457200" y="4250620"/>
            <a:ext cx="2664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80000"/>
              <a:buFont typeface="Wingdings" charset="2"/>
              <a:buChar char="§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SzPct val="80000"/>
              <a:buFont typeface="Arial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Net saving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Inhaltsplatzhalter 6"/>
          <p:cNvSpPr txBox="1">
            <a:spLocks/>
          </p:cNvSpPr>
          <p:nvPr/>
        </p:nvSpPr>
        <p:spPr>
          <a:xfrm>
            <a:off x="7700400" y="4284000"/>
            <a:ext cx="1080000" cy="432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rmAutofit fontScale="55000" lnSpcReduction="20000"/>
          </a:bodyPr>
          <a:lstStyle>
            <a:lvl1pPr marL="342900" indent="-34290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6">
                  <a:lumMod val="75000"/>
                </a:schemeClr>
              </a:buClr>
              <a:buSzPct val="80000"/>
              <a:buFont typeface="Wingdings" charset="2"/>
              <a:buChar char="§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SzPct val="80000"/>
              <a:buFont typeface="Arial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charset="2"/>
              <a:buNone/>
            </a:pPr>
            <a:r>
              <a:rPr lang="en-US" dirty="0" smtClean="0">
                <a:solidFill>
                  <a:schemeClr val="tx1"/>
                </a:solidFill>
              </a:rPr>
              <a:t>Depreciation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3117600" y="4309592"/>
            <a:ext cx="44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=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297200" y="4280106"/>
            <a:ext cx="40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8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Domestic Product and Saving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Net domestic product (NDP): a measure of national production in excess of that needed to replace worn-out manufactured capital, by subtracting depreciation from GDP</a:t>
            </a:r>
          </a:p>
          <a:p>
            <a:pPr lvl="1"/>
            <a:r>
              <a:rPr lang="en-US" dirty="0" smtClean="0"/>
              <a:t>Net domestic product = GDP </a:t>
            </a:r>
            <a:r>
              <a:rPr lang="mr-IN" dirty="0" smtClean="0"/>
              <a:t>–</a:t>
            </a:r>
            <a:r>
              <a:rPr lang="en-US" dirty="0" smtClean="0"/>
              <a:t> Depreciation</a:t>
            </a:r>
          </a:p>
          <a:p>
            <a:r>
              <a:rPr lang="en-US" dirty="0" smtClean="0"/>
              <a:t>Net saving is a better measure that gross saving of whether we are “putting aside for the future”</a:t>
            </a:r>
          </a:p>
          <a:p>
            <a:pPr lvl="1"/>
            <a:r>
              <a:rPr lang="en-US" dirty="0" smtClean="0"/>
              <a:t>Net saving = (Gross) Saving - Depreciation 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0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take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GDP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predominant</a:t>
            </a:r>
            <a:r>
              <a:rPr lang="de-DE" dirty="0" smtClean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national </a:t>
            </a:r>
            <a:r>
              <a:rPr lang="de-DE" dirty="0" err="1" smtClean="0"/>
              <a:t>income</a:t>
            </a:r>
            <a:endParaRPr lang="de-DE" dirty="0" smtClean="0"/>
          </a:p>
          <a:p>
            <a:r>
              <a:rPr lang="de-DE" dirty="0" smtClean="0"/>
              <a:t>In European national </a:t>
            </a:r>
            <a:r>
              <a:rPr lang="de-DE" dirty="0" err="1" smtClean="0"/>
              <a:t>accounting</a:t>
            </a:r>
            <a:r>
              <a:rPr lang="de-DE" dirty="0" smtClean="0"/>
              <a:t>, </a:t>
            </a:r>
            <a:r>
              <a:rPr lang="de-DE" dirty="0" err="1" smtClean="0"/>
              <a:t>five</a:t>
            </a:r>
            <a:r>
              <a:rPr lang="de-DE" dirty="0" smtClean="0"/>
              <a:t> </a:t>
            </a:r>
            <a:r>
              <a:rPr lang="de-DE" dirty="0" err="1" smtClean="0"/>
              <a:t>sectors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distinguished</a:t>
            </a:r>
            <a:endParaRPr lang="de-DE" dirty="0" smtClean="0"/>
          </a:p>
          <a:p>
            <a:pPr lvl="1">
              <a:lnSpc>
                <a:spcPct val="100000"/>
              </a:lnSpc>
            </a:pPr>
            <a:r>
              <a:rPr lang="de-DE" dirty="0" err="1" smtClean="0"/>
              <a:t>Household</a:t>
            </a:r>
            <a:r>
              <a:rPr lang="de-DE" dirty="0" smtClean="0"/>
              <a:t> </a:t>
            </a:r>
            <a:r>
              <a:rPr lang="de-DE" dirty="0" err="1" smtClean="0"/>
              <a:t>sector</a:t>
            </a:r>
            <a:r>
              <a:rPr lang="de-DE" dirty="0" smtClean="0"/>
              <a:t>, non-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corporations</a:t>
            </a:r>
            <a:r>
              <a:rPr lang="de-DE" dirty="0" smtClean="0"/>
              <a:t> </a:t>
            </a:r>
            <a:r>
              <a:rPr lang="de-DE" dirty="0" err="1" smtClean="0"/>
              <a:t>sector</a:t>
            </a:r>
            <a:r>
              <a:rPr lang="de-DE" dirty="0" smtClean="0"/>
              <a:t>, </a:t>
            </a:r>
            <a:r>
              <a:rPr lang="de-DE" dirty="0" err="1" smtClean="0"/>
              <a:t>government</a:t>
            </a:r>
            <a:r>
              <a:rPr lang="de-DE" dirty="0" smtClean="0"/>
              <a:t> </a:t>
            </a:r>
            <a:r>
              <a:rPr lang="de-DE" dirty="0" err="1" smtClean="0"/>
              <a:t>sector</a:t>
            </a:r>
            <a:r>
              <a:rPr lang="de-DE" dirty="0" smtClean="0"/>
              <a:t>, </a:t>
            </a:r>
            <a:r>
              <a:rPr lang="de-DE" dirty="0" err="1" smtClean="0"/>
              <a:t>financial</a:t>
            </a:r>
            <a:r>
              <a:rPr lang="de-DE" dirty="0" smtClean="0"/>
              <a:t> </a:t>
            </a:r>
            <a:r>
              <a:rPr lang="de-DE" dirty="0" err="1" smtClean="0"/>
              <a:t>corporations</a:t>
            </a:r>
            <a:r>
              <a:rPr lang="de-DE" dirty="0" smtClean="0"/>
              <a:t> </a:t>
            </a:r>
            <a:r>
              <a:rPr lang="de-DE" dirty="0" err="1" smtClean="0"/>
              <a:t>sector</a:t>
            </a:r>
            <a:r>
              <a:rPr lang="de-DE" dirty="0" smtClean="0"/>
              <a:t>, </a:t>
            </a:r>
            <a:r>
              <a:rPr lang="de-DE" dirty="0" err="1" smtClean="0"/>
              <a:t>rest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endParaRPr lang="de-DE" dirty="0" smtClean="0"/>
          </a:p>
          <a:p>
            <a:r>
              <a:rPr lang="de-DE" dirty="0" smtClean="0"/>
              <a:t>GDP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measured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production</a:t>
            </a:r>
            <a:r>
              <a:rPr lang="de-DE" dirty="0" smtClean="0"/>
              <a:t>, </a:t>
            </a:r>
            <a:r>
              <a:rPr lang="de-DE" dirty="0" err="1" smtClean="0"/>
              <a:t>spending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income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endParaRPr lang="de-DE" dirty="0" smtClean="0"/>
          </a:p>
          <a:p>
            <a:r>
              <a:rPr lang="de-DE" dirty="0" smtClean="0"/>
              <a:t>Inflation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of </a:t>
            </a:r>
            <a:r>
              <a:rPr lang="de-DE" dirty="0" err="1" smtClean="0"/>
              <a:t>prices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r>
              <a:rPr lang="de-DE" dirty="0" smtClean="0"/>
              <a:t>GDP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computed</a:t>
            </a:r>
            <a:r>
              <a:rPr lang="de-DE" dirty="0" smtClean="0"/>
              <a:t> in real </a:t>
            </a:r>
            <a:r>
              <a:rPr lang="de-DE" dirty="0" err="1" smtClean="0"/>
              <a:t>terms</a:t>
            </a:r>
            <a:r>
              <a:rPr lang="de-DE" dirty="0" smtClean="0"/>
              <a:t> (</a:t>
            </a:r>
            <a:r>
              <a:rPr lang="de-DE" dirty="0" err="1" smtClean="0"/>
              <a:t>correcting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inflation</a:t>
            </a:r>
            <a:r>
              <a:rPr lang="de-DE" dirty="0" smtClean="0"/>
              <a:t>) </a:t>
            </a:r>
            <a:r>
              <a:rPr lang="de-DE" dirty="0" err="1" smtClean="0"/>
              <a:t>or</a:t>
            </a:r>
            <a:r>
              <a:rPr lang="de-DE" dirty="0" smtClean="0"/>
              <a:t> in nominal </a:t>
            </a:r>
            <a:r>
              <a:rPr lang="de-DE" dirty="0" err="1" smtClean="0"/>
              <a:t>terms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868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Chain-Linked Real GDP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9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Calculate Chain-Linked Real GDP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Calculate Fisher quantity index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Set chain-type quantity index to 100 in reference year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Multiply with Fisher index from current year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Multiply chain-type quantity index times level of nominal GDP in reference year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Divide by 100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54</a:t>
            </a:fld>
            <a:endParaRPr lang="de-DE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732158"/>
              </p:ext>
            </p:extLst>
          </p:nvPr>
        </p:nvGraphicFramePr>
        <p:xfrm>
          <a:off x="1121272" y="2212628"/>
          <a:ext cx="10287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" name="Dokument" r:id="rId4" imgW="6858000" imgH="635000" progId="Word.Document.12">
                  <p:embed/>
                </p:oleObj>
              </mc:Choice>
              <mc:Fallback>
                <p:oleObj name="Dokument" r:id="rId4" imgW="6858000" imgH="635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21272" y="2212628"/>
                        <a:ext cx="102870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513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“Apples and Oranges” Economy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Plug in values from Table 5.5 and 5.6: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Fisher quantity index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55</a:t>
            </a:fld>
            <a:endParaRPr lang="de-DE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965017"/>
              </p:ext>
            </p:extLst>
          </p:nvPr>
        </p:nvGraphicFramePr>
        <p:xfrm>
          <a:off x="611560" y="2996952"/>
          <a:ext cx="10287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7" name="Dokument" r:id="rId4" imgW="6858000" imgH="635000" progId="Word.Document.12">
                  <p:embed/>
                </p:oleObj>
              </mc:Choice>
              <mc:Fallback>
                <p:oleObj name="Dokument" r:id="rId4" imgW="6858000" imgH="635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2996952"/>
                        <a:ext cx="102870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955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5.8 Deriving Real GDP in Chained (Year 1) Euros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56</a:t>
            </a:fld>
            <a:endParaRPr lang="de-DE" dirty="0"/>
          </a:p>
        </p:txBody>
      </p:sp>
      <p:graphicFrame>
        <p:nvGraphicFramePr>
          <p:cNvPr id="5" name="Inhaltsplatzhalt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482928"/>
              </p:ext>
            </p:extLst>
          </p:nvPr>
        </p:nvGraphicFramePr>
        <p:xfrm>
          <a:off x="457200" y="1700808"/>
          <a:ext cx="8362950" cy="288848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87650"/>
                <a:gridCol w="2787650"/>
                <a:gridCol w="278765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Type of measure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Year 1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Year 2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Nominal GDP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€200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€300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Fisher quantity index (current to previous year)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1.225</a:t>
                      </a:r>
                      <a:r>
                        <a:rPr lang="en-US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 smtClean="0">
                        <a:effectLst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Chain-type quantity index</a:t>
                      </a:r>
                      <a:endParaRPr lang="de-DE" sz="1800" dirty="0" smtClean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800" dirty="0" smtClean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100 × 1.225</a:t>
                      </a:r>
                      <a:endParaRPr lang="de-DE" sz="1800" dirty="0" smtClean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800" dirty="0" smtClean="0">
                          <a:effectLst/>
                          <a:latin typeface="+mn-lt"/>
                          <a:ea typeface="Cambria"/>
                          <a:cs typeface="Times New Roman"/>
                        </a:rPr>
                        <a:t>=122.5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Real </a:t>
                      </a:r>
                      <a:r>
                        <a:rPr lang="en-US" sz="1800" dirty="0">
                          <a:effectLst/>
                        </a:rPr>
                        <a:t>GDP (chained Year 1 euros)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800" dirty="0" smtClean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= </a:t>
                      </a:r>
                      <a:r>
                        <a:rPr lang="en-US" sz="1800" dirty="0">
                          <a:effectLst/>
                        </a:rPr>
                        <a:t>€200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(122.5 × €200)/100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= </a:t>
                      </a:r>
                      <a:r>
                        <a:rPr lang="en-US" sz="1800" dirty="0">
                          <a:effectLst/>
                        </a:rPr>
                        <a:t>€245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36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Historical </a:t>
            </a:r>
            <a:r>
              <a:rPr lang="de-DE" dirty="0"/>
              <a:t>O</a:t>
            </a:r>
            <a:r>
              <a:rPr lang="de-DE" dirty="0" smtClean="0"/>
              <a:t>rigins of National Accounts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2600" dirty="0" smtClean="0"/>
              <a:t>In </a:t>
            </a:r>
            <a:r>
              <a:rPr lang="de-DE" sz="2600" dirty="0" err="1"/>
              <a:t>the</a:t>
            </a:r>
            <a:r>
              <a:rPr lang="de-DE" sz="2600" dirty="0"/>
              <a:t> 19th </a:t>
            </a:r>
            <a:r>
              <a:rPr lang="de-DE" sz="2600" dirty="0" err="1" smtClean="0"/>
              <a:t>century</a:t>
            </a:r>
            <a:r>
              <a:rPr lang="de-DE" sz="2600" dirty="0" smtClean="0"/>
              <a:t>: </a:t>
            </a:r>
            <a:r>
              <a:rPr lang="de-DE" sz="2600" dirty="0"/>
              <a:t>F</a:t>
            </a:r>
            <a:r>
              <a:rPr lang="de-DE" sz="2600" dirty="0" smtClean="0"/>
              <a:t>irst </a:t>
            </a:r>
            <a:r>
              <a:rPr lang="de-DE" sz="2600" dirty="0" err="1" smtClean="0"/>
              <a:t>attempts</a:t>
            </a:r>
            <a:r>
              <a:rPr lang="de-DE" sz="2600" dirty="0" smtClean="0"/>
              <a:t> </a:t>
            </a:r>
            <a:r>
              <a:rPr lang="de-DE" sz="2600" dirty="0" err="1" smtClean="0"/>
              <a:t>to</a:t>
            </a:r>
            <a:r>
              <a:rPr lang="de-DE" sz="2600" dirty="0" smtClean="0"/>
              <a:t> </a:t>
            </a:r>
            <a:r>
              <a:rPr lang="de-DE" sz="2600" dirty="0" err="1" smtClean="0"/>
              <a:t>measure</a:t>
            </a:r>
            <a:r>
              <a:rPr lang="de-DE" sz="2600" dirty="0" smtClean="0"/>
              <a:t> national </a:t>
            </a:r>
            <a:r>
              <a:rPr lang="de-DE" sz="2600" dirty="0" err="1" smtClean="0"/>
              <a:t>income</a:t>
            </a:r>
            <a:r>
              <a:rPr lang="de-DE" sz="2600" dirty="0" smtClean="0"/>
              <a:t> in England </a:t>
            </a:r>
            <a:r>
              <a:rPr lang="de-DE" sz="2600" dirty="0" err="1" smtClean="0"/>
              <a:t>and</a:t>
            </a:r>
            <a:r>
              <a:rPr lang="de-DE" sz="2600" dirty="0" smtClean="0"/>
              <a:t> France</a:t>
            </a:r>
          </a:p>
          <a:p>
            <a:r>
              <a:rPr lang="de-DE" sz="2600" dirty="0" err="1" smtClean="0"/>
              <a:t>By</a:t>
            </a:r>
            <a:r>
              <a:rPr lang="de-DE" sz="2600" dirty="0" smtClean="0"/>
              <a:t> 1900, </a:t>
            </a:r>
            <a:r>
              <a:rPr lang="de-DE" sz="2600" dirty="0" err="1" smtClean="0"/>
              <a:t>only</a:t>
            </a:r>
            <a:r>
              <a:rPr lang="de-DE" sz="2600" dirty="0" smtClean="0"/>
              <a:t> 9 countries </a:t>
            </a:r>
            <a:r>
              <a:rPr lang="de-DE" sz="2600" dirty="0" err="1" smtClean="0"/>
              <a:t>computed</a:t>
            </a:r>
            <a:r>
              <a:rPr lang="de-DE" sz="2600" dirty="0" smtClean="0"/>
              <a:t> national </a:t>
            </a:r>
            <a:r>
              <a:rPr lang="de-DE" sz="2600" dirty="0" err="1" smtClean="0"/>
              <a:t>income</a:t>
            </a:r>
            <a:endParaRPr lang="de-DE" sz="2600" dirty="0" smtClean="0"/>
          </a:p>
          <a:p>
            <a:r>
              <a:rPr lang="de-DE" sz="2600" dirty="0" smtClean="0"/>
              <a:t>Great Depression </a:t>
            </a:r>
            <a:r>
              <a:rPr lang="de-DE" sz="2600" dirty="0" err="1" smtClean="0"/>
              <a:t>and</a:t>
            </a:r>
            <a:r>
              <a:rPr lang="de-DE" sz="2600" dirty="0" smtClean="0"/>
              <a:t> World War II </a:t>
            </a:r>
            <a:r>
              <a:rPr lang="de-DE" sz="2600" dirty="0" err="1" smtClean="0"/>
              <a:t>increased</a:t>
            </a:r>
            <a:r>
              <a:rPr lang="de-DE" sz="2600" dirty="0" smtClean="0"/>
              <a:t> </a:t>
            </a:r>
            <a:r>
              <a:rPr lang="de-DE" sz="2600" dirty="0" err="1" smtClean="0"/>
              <a:t>interests</a:t>
            </a:r>
            <a:r>
              <a:rPr lang="de-DE" sz="2600" dirty="0" smtClean="0"/>
              <a:t> in national </a:t>
            </a:r>
            <a:r>
              <a:rPr lang="de-DE" sz="2600" dirty="0" err="1" smtClean="0"/>
              <a:t>income</a:t>
            </a:r>
            <a:r>
              <a:rPr lang="de-DE" sz="2600" dirty="0" smtClean="0"/>
              <a:t> </a:t>
            </a:r>
            <a:r>
              <a:rPr lang="de-DE" sz="2600" dirty="0" err="1" smtClean="0"/>
              <a:t>measurement</a:t>
            </a:r>
            <a:endParaRPr lang="de-DE" sz="2600" dirty="0" smtClean="0"/>
          </a:p>
          <a:p>
            <a:r>
              <a:rPr lang="de-DE" sz="2600" dirty="0" err="1" smtClean="0"/>
              <a:t>By</a:t>
            </a:r>
            <a:r>
              <a:rPr lang="de-DE" sz="2600" dirty="0" smtClean="0"/>
              <a:t> 1940, 33 countries </a:t>
            </a:r>
            <a:r>
              <a:rPr lang="de-DE" sz="2600" dirty="0" err="1" smtClean="0"/>
              <a:t>computed</a:t>
            </a:r>
            <a:r>
              <a:rPr lang="de-DE" sz="2600" dirty="0" smtClean="0"/>
              <a:t> national </a:t>
            </a:r>
            <a:r>
              <a:rPr lang="de-DE" sz="2600" dirty="0" err="1" smtClean="0"/>
              <a:t>income</a:t>
            </a:r>
            <a:endParaRPr lang="de-DE" sz="2600" dirty="0" smtClean="0"/>
          </a:p>
          <a:p>
            <a:r>
              <a:rPr lang="de-DE" sz="2600" dirty="0" smtClean="0"/>
              <a:t>Today, all countries </a:t>
            </a:r>
            <a:r>
              <a:rPr lang="de-DE" sz="2600" dirty="0" err="1" smtClean="0"/>
              <a:t>measure</a:t>
            </a:r>
            <a:r>
              <a:rPr lang="de-DE" sz="2600" dirty="0" smtClean="0"/>
              <a:t> national </a:t>
            </a:r>
            <a:r>
              <a:rPr lang="de-DE" sz="2600" dirty="0" err="1" smtClean="0"/>
              <a:t>income</a:t>
            </a:r>
            <a:endParaRPr lang="de-DE" sz="2600" dirty="0" smtClean="0"/>
          </a:p>
          <a:p>
            <a:pPr lvl="1"/>
            <a:r>
              <a:rPr lang="de-DE" sz="2200" dirty="0" smtClean="0"/>
              <a:t>In </a:t>
            </a:r>
            <a:r>
              <a:rPr lang="de-DE" sz="2200" dirty="0" err="1" smtClean="0"/>
              <a:t>the</a:t>
            </a:r>
            <a:r>
              <a:rPr lang="de-DE" sz="2200" dirty="0" smtClean="0"/>
              <a:t> European Union, national </a:t>
            </a:r>
            <a:r>
              <a:rPr lang="de-DE" sz="2200" dirty="0" err="1" smtClean="0"/>
              <a:t>statistical</a:t>
            </a:r>
            <a:r>
              <a:rPr lang="de-DE" sz="2200" dirty="0" smtClean="0"/>
              <a:t> </a:t>
            </a:r>
            <a:r>
              <a:rPr lang="de-DE" sz="2200" dirty="0" err="1" smtClean="0"/>
              <a:t>offices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</a:t>
            </a:r>
            <a:r>
              <a:rPr lang="de-DE" sz="2200" dirty="0" err="1" smtClean="0"/>
              <a:t>the</a:t>
            </a:r>
            <a:r>
              <a:rPr lang="de-DE" sz="2200" dirty="0" smtClean="0"/>
              <a:t> European </a:t>
            </a:r>
            <a:r>
              <a:rPr lang="de-DE" sz="2200" dirty="0" err="1" smtClean="0"/>
              <a:t>statistical</a:t>
            </a:r>
            <a:r>
              <a:rPr lang="de-DE" sz="2200" dirty="0" smtClean="0"/>
              <a:t> </a:t>
            </a:r>
            <a:r>
              <a:rPr lang="de-DE" sz="2200" dirty="0" err="1" smtClean="0"/>
              <a:t>Eurostat</a:t>
            </a:r>
            <a:r>
              <a:rPr lang="de-DE" sz="2200" dirty="0" smtClean="0"/>
              <a:t> </a:t>
            </a:r>
            <a:r>
              <a:rPr lang="de-DE" sz="2200" dirty="0" err="1" smtClean="0"/>
              <a:t>compile</a:t>
            </a:r>
            <a:r>
              <a:rPr lang="de-DE" sz="2200" dirty="0" smtClean="0"/>
              <a:t> national </a:t>
            </a:r>
            <a:r>
              <a:rPr lang="de-DE" sz="2200" dirty="0" err="1" smtClean="0"/>
              <a:t>accounts</a:t>
            </a:r>
            <a:endParaRPr lang="de-DE" sz="2200" dirty="0" smtClean="0"/>
          </a:p>
          <a:p>
            <a:pPr lvl="1"/>
            <a:r>
              <a:rPr lang="de-DE" sz="2200" dirty="0" err="1" smtClean="0"/>
              <a:t>There</a:t>
            </a:r>
            <a:r>
              <a:rPr lang="de-DE" sz="2200" dirty="0" smtClean="0"/>
              <a:t> </a:t>
            </a:r>
            <a:r>
              <a:rPr lang="de-DE" sz="2200" dirty="0" err="1" smtClean="0"/>
              <a:t>are</a:t>
            </a:r>
            <a:r>
              <a:rPr lang="de-DE" sz="2200" dirty="0" smtClean="0"/>
              <a:t> </a:t>
            </a:r>
            <a:r>
              <a:rPr lang="de-DE" sz="2200" dirty="0" err="1" smtClean="0"/>
              <a:t>broad</a:t>
            </a:r>
            <a:r>
              <a:rPr lang="de-DE" sz="2200" dirty="0" smtClean="0"/>
              <a:t> </a:t>
            </a:r>
            <a:r>
              <a:rPr lang="de-DE" sz="2200" dirty="0" err="1" smtClean="0"/>
              <a:t>standards</a:t>
            </a:r>
            <a:r>
              <a:rPr lang="de-DE" sz="2200" dirty="0" smtClean="0"/>
              <a:t>, but </a:t>
            </a:r>
            <a:r>
              <a:rPr lang="de-DE" sz="2200" dirty="0" err="1" smtClean="0"/>
              <a:t>conventions</a:t>
            </a:r>
            <a:r>
              <a:rPr lang="de-DE" sz="2200" dirty="0" smtClean="0"/>
              <a:t> </a:t>
            </a:r>
            <a:r>
              <a:rPr lang="de-DE" sz="2200" dirty="0" err="1" smtClean="0"/>
              <a:t>differ</a:t>
            </a:r>
            <a:r>
              <a:rPr lang="de-DE" sz="2200" dirty="0" smtClean="0"/>
              <a:t> </a:t>
            </a:r>
            <a:r>
              <a:rPr lang="de-DE" sz="2200" dirty="0" err="1" smtClean="0"/>
              <a:t>between</a:t>
            </a:r>
            <a:r>
              <a:rPr lang="de-DE" sz="2200" dirty="0" smtClean="0"/>
              <a:t> e.g. </a:t>
            </a:r>
            <a:r>
              <a:rPr lang="de-DE" sz="2200" dirty="0" err="1" smtClean="0"/>
              <a:t>the</a:t>
            </a:r>
            <a:r>
              <a:rPr lang="de-DE" sz="2200" dirty="0" smtClean="0"/>
              <a:t> United States of </a:t>
            </a:r>
            <a:r>
              <a:rPr lang="de-DE" sz="2200" dirty="0" err="1" smtClean="0"/>
              <a:t>America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EU countries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dirty="0" smtClean="0"/>
              <a:t>National </a:t>
            </a:r>
            <a:r>
              <a:rPr lang="de-DE" dirty="0" err="1" smtClean="0"/>
              <a:t>Accounting</a:t>
            </a:r>
            <a:r>
              <a:rPr lang="de-DE" dirty="0" smtClean="0"/>
              <a:t> </a:t>
            </a:r>
            <a:r>
              <a:rPr lang="de-DE" dirty="0" err="1" smtClean="0"/>
              <a:t>Sectors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Household sector: </a:t>
            </a:r>
            <a:r>
              <a:rPr lang="en-US" dirty="0" smtClean="0"/>
              <a:t>Households and non-profit organization, including household firms</a:t>
            </a:r>
          </a:p>
          <a:p>
            <a:r>
              <a:rPr lang="en-US" b="1" dirty="0" smtClean="0"/>
              <a:t>Non-financial corporations sector:</a:t>
            </a:r>
            <a:r>
              <a:rPr lang="en-US" dirty="0" smtClean="0"/>
              <a:t> All private and public corporate enterprises that produce goods or provide non-financial services to the market </a:t>
            </a:r>
          </a:p>
          <a:p>
            <a:r>
              <a:rPr lang="en-US" b="1" dirty="0" smtClean="0"/>
              <a:t>Government sector: </a:t>
            </a:r>
            <a:r>
              <a:rPr lang="en-US" dirty="0" smtClean="0"/>
              <a:t>All central, state, regional and local governments and social security funds </a:t>
            </a:r>
          </a:p>
          <a:p>
            <a:r>
              <a:rPr lang="en-US" b="1" dirty="0" smtClean="0"/>
              <a:t>Financial corporations sector: </a:t>
            </a:r>
            <a:r>
              <a:rPr lang="en-US" dirty="0" smtClean="0"/>
              <a:t>All private and public entities</a:t>
            </a:r>
            <a:br>
              <a:rPr lang="en-US" dirty="0" smtClean="0"/>
            </a:br>
            <a:r>
              <a:rPr lang="en-US" dirty="0" smtClean="0"/>
              <a:t>engaged in financial intermediation</a:t>
            </a:r>
          </a:p>
          <a:p>
            <a:r>
              <a:rPr lang="en-US" b="1" dirty="0" smtClean="0"/>
              <a:t>Rest of the world: </a:t>
            </a:r>
            <a:r>
              <a:rPr lang="en-US" dirty="0" smtClean="0"/>
              <a:t>All entities located outside a country’s borders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9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 about Capital Stocks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</a:t>
            </a:r>
            <a:r>
              <a:rPr lang="en-US" dirty="0"/>
              <a:t>omponents of manufactured capital:</a:t>
            </a:r>
          </a:p>
          <a:p>
            <a:pPr lvl="1"/>
            <a:r>
              <a:rPr lang="en-US" b="1" dirty="0"/>
              <a:t>Fixed assets: </a:t>
            </a:r>
            <a:r>
              <a:rPr lang="en-US" dirty="0"/>
              <a:t>equipment owned by businesses and governments (e.g. structures, dwellings, software, intellectual property products)</a:t>
            </a:r>
          </a:p>
          <a:p>
            <a:pPr lvl="1"/>
            <a:r>
              <a:rPr lang="en-US" b="1" dirty="0"/>
              <a:t>Inventories: </a:t>
            </a:r>
            <a:r>
              <a:rPr lang="en-US" dirty="0"/>
              <a:t>stocks of raw materials or manufactured goods held until they can be used or sold</a:t>
            </a:r>
          </a:p>
          <a:p>
            <a:pPr lvl="1"/>
            <a:r>
              <a:rPr lang="en-US" b="1" dirty="0"/>
              <a:t>Consumer durable goods: </a:t>
            </a:r>
            <a:r>
              <a:rPr lang="en-US" dirty="0"/>
              <a:t>equipment owned by households that is used in household production of goods and services</a:t>
            </a: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92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Table 5.1 The </a:t>
            </a:r>
            <a:r>
              <a:rPr lang="en-US" dirty="0"/>
              <a:t>Estimated Size of Euro Area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Manufactured </a:t>
            </a:r>
            <a:r>
              <a:rPr lang="en-US" dirty="0"/>
              <a:t>Capital Stock, 2013</a:t>
            </a:r>
            <a:r>
              <a:rPr lang="de-DE" dirty="0"/>
              <a:t> </a:t>
            </a:r>
            <a:endParaRPr lang="en-US" dirty="0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493610"/>
              </p:ext>
            </p:extLst>
          </p:nvPr>
        </p:nvGraphicFramePr>
        <p:xfrm>
          <a:off x="457200" y="1556792"/>
          <a:ext cx="8362951" cy="389026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181475"/>
                <a:gridCol w="2813645"/>
                <a:gridCol w="1367831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Type of capital</a:t>
                      </a:r>
                      <a:endParaRPr lang="de-DE" sz="18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Value in trillions of euros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at the end of the year</a:t>
                      </a:r>
                      <a:endParaRPr lang="de-DE" sz="18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Machinery and equipment (total economy)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4.28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Other buildings and structures (total economy)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11.66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Cultivated assets and Intangible fixed assets (total economy)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0.41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Dwellings (households, non-profit institutions serving households)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de-DE" sz="1800" dirty="0">
                        <a:effectLst/>
                      </a:endParaRP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14.29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Dwellings (government and corporations)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2.43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effectLst/>
                        </a:rPr>
                        <a:t>Total value of manufactured capital</a:t>
                      </a:r>
                      <a:endParaRPr lang="de-DE" sz="180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</a:rPr>
                        <a:t>33.07</a:t>
                      </a: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800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989667" y="6448425"/>
            <a:ext cx="4419600" cy="365125"/>
          </a:xfrm>
        </p:spPr>
        <p:txBody>
          <a:bodyPr/>
          <a:lstStyle/>
          <a:p>
            <a:r>
              <a:rPr lang="de-DE" smtClean="0"/>
              <a:t>Chapter 5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D67E-A379-844E-9AB1-95D2EC404AD8}" type="slidenum">
              <a:rPr lang="de-DE" smtClean="0"/>
              <a:t>9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457200" y="5870139"/>
            <a:ext cx="853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1400" dirty="0"/>
              <a:t>Sources: ECB, Statistical Data Warehouse. May 18, 2016, and authors’ calculations</a:t>
            </a:r>
            <a:r>
              <a:rPr lang="en-US" sz="1600" dirty="0"/>
              <a:t>.</a:t>
            </a:r>
            <a:endParaRPr lang="de-DE" sz="1600" dirty="0">
              <a:latin typeface="Cambria"/>
              <a:ea typeface="Cambri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700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oreas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 dirty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2568</Words>
  <Application>Microsoft Office PowerPoint</Application>
  <PresentationFormat>Bildschirmpräsentation (4:3)</PresentationFormat>
  <Paragraphs>637</Paragraphs>
  <Slides>56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56</vt:i4>
      </vt:variant>
    </vt:vector>
  </HeadingPairs>
  <TitlesOfParts>
    <vt:vector size="64" baseType="lpstr">
      <vt:lpstr>Arial</vt:lpstr>
      <vt:lpstr>Calibri</vt:lpstr>
      <vt:lpstr>Cambria</vt:lpstr>
      <vt:lpstr>Courier</vt:lpstr>
      <vt:lpstr>Times New Roman</vt:lpstr>
      <vt:lpstr>Wingdings</vt:lpstr>
      <vt:lpstr>Office-Design</vt:lpstr>
      <vt:lpstr>Dokument</vt:lpstr>
      <vt:lpstr>Macroeconomic Measurement – The Current Approach</vt:lpstr>
      <vt:lpstr>Learning goals</vt:lpstr>
      <vt:lpstr>Chapter Outline</vt:lpstr>
      <vt:lpstr>Why should you care about Gross Domestic Product?</vt:lpstr>
      <vt:lpstr>An Overview of National Accounting</vt:lpstr>
      <vt:lpstr>Historical Origins of National Accounts</vt:lpstr>
      <vt:lpstr>National Accounting Sectors</vt:lpstr>
      <vt:lpstr>Conventions about Capital Stocks</vt:lpstr>
      <vt:lpstr>Table 5.1 The Estimated Size of Euro Area  Manufactured Capital Stock, 2013 </vt:lpstr>
      <vt:lpstr>Conventions about Investment</vt:lpstr>
      <vt:lpstr>Defining  Gross Domestic Product</vt:lpstr>
      <vt:lpstr>Gross Domestic Product</vt:lpstr>
      <vt:lpstr>Defining Gross Domestic Product</vt:lpstr>
      <vt:lpstr>Defining Gross Domestic Product</vt:lpstr>
      <vt:lpstr>Final goods and services</vt:lpstr>
      <vt:lpstr>Defining Gross Domestic Product</vt:lpstr>
      <vt:lpstr>Measuring  Gross Domestic Product</vt:lpstr>
      <vt:lpstr>Measuring Gross Domestic Product</vt:lpstr>
      <vt:lpstr>PowerPoint-Präsentation</vt:lpstr>
      <vt:lpstr>The Product Approach</vt:lpstr>
      <vt:lpstr>The Product Approach: Value Added</vt:lpstr>
      <vt:lpstr>The Product Approach</vt:lpstr>
      <vt:lpstr>Convention about household production</vt:lpstr>
      <vt:lpstr>Table 5.2 Gross Domestic Product, Euro Area,  Product Approach, 2015 </vt:lpstr>
      <vt:lpstr>The Spending Approach</vt:lpstr>
      <vt:lpstr>The Spending Approach</vt:lpstr>
      <vt:lpstr>The Spending Approach</vt:lpstr>
      <vt:lpstr>Table 5.3 Gross Domestic Product, Euro Area, Spending Approach, 2015 </vt:lpstr>
      <vt:lpstr>Box 5.2 Sex, Drugs and GDP</vt:lpstr>
      <vt:lpstr>The Income Approach</vt:lpstr>
      <vt:lpstr>The Income Approach</vt:lpstr>
      <vt:lpstr>Table 5.4 Gross Domestic Product, Euro Area,  Income Approach, 2015 </vt:lpstr>
      <vt:lpstr>Growth, Price Changes and Real GDP </vt:lpstr>
      <vt:lpstr>Calculation of GDP Growth Rates</vt:lpstr>
      <vt:lpstr>Example: Calculate GDP Growth Rate Euro Area</vt:lpstr>
      <vt:lpstr>Nominal vs. Real GDP</vt:lpstr>
      <vt:lpstr>Nominal vs. Real GDP</vt:lpstr>
      <vt:lpstr>Table 5.5 Calculation of Nominal GDP in an  “Apples-and-Oranges” Economy </vt:lpstr>
      <vt:lpstr>Calculating Real GDP</vt:lpstr>
      <vt:lpstr>Table 5.6 Calculation of Constant-Euro Real GDP </vt:lpstr>
      <vt:lpstr>Figure 5.1 Real versus Nominal GDP,  Chained 2010 euros, 1995-2015</vt:lpstr>
      <vt:lpstr>Consumer Price Index</vt:lpstr>
      <vt:lpstr>Table 5.7 Calculation of a Constant-Weight Price Index </vt:lpstr>
      <vt:lpstr>Table 5.7 Calculation of a Constant-Weight Price Index </vt:lpstr>
      <vt:lpstr>Harmonised Consumer Price Index (HCPI) Item Weights 2017</vt:lpstr>
      <vt:lpstr>Inflation Rate: Definition and Calculation</vt:lpstr>
      <vt:lpstr>Savings, Investment, and Trade</vt:lpstr>
      <vt:lpstr>The Relationship of Savings, Investment and Trade</vt:lpstr>
      <vt:lpstr>The Relationship of Savings, Investment and Trade</vt:lpstr>
      <vt:lpstr>Net Domestic Product and Saving</vt:lpstr>
      <vt:lpstr>Net Domestic Product and Saving</vt:lpstr>
      <vt:lpstr>What to take home</vt:lpstr>
      <vt:lpstr>Chain-Linked Real GDP</vt:lpstr>
      <vt:lpstr>How to Calculate Chain-Linked Real GDP</vt:lpstr>
      <vt:lpstr>Example: “Apples and Oranges” Economy</vt:lpstr>
      <vt:lpstr>Table 5.8 Deriving Real GDP in Chained (Year 1) Euros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Petra</dc:creator>
  <cp:lastModifiedBy>Sebastian Dullien</cp:lastModifiedBy>
  <cp:revision>394</cp:revision>
  <dcterms:created xsi:type="dcterms:W3CDTF">2017-03-15T12:31:40Z</dcterms:created>
  <dcterms:modified xsi:type="dcterms:W3CDTF">2017-08-20T18:10:16Z</dcterms:modified>
</cp:coreProperties>
</file>