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0EF962C-58BE-4ECA-A7DE-B4E0ADE88057}" type="datetimeFigureOut">
              <a:rPr lang="en-IN" smtClean="0"/>
              <a:t>02-08-2024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31084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27355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104942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681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409965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EF962C-58BE-4ECA-A7DE-B4E0ADE88057}"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362740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EF962C-58BE-4ECA-A7DE-B4E0ADE88057}"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2470547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F962C-58BE-4ECA-A7DE-B4E0ADE8805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256826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F962C-58BE-4ECA-A7DE-B4E0ADE8805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353670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F962C-58BE-4ECA-A7DE-B4E0ADE8805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12275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EF962C-58BE-4ECA-A7DE-B4E0ADE8805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393982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56502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EF962C-58BE-4ECA-A7DE-B4E0ADE88057}"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7582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EF962C-58BE-4ECA-A7DE-B4E0ADE88057}"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327504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F962C-58BE-4ECA-A7DE-B4E0ADE88057}"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118523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111866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EF962C-58BE-4ECA-A7DE-B4E0ADE8805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C1569-2051-4673-9FA7-970172897095}" type="slidenum">
              <a:rPr lang="en-IN" smtClean="0"/>
              <a:t>‹#›</a:t>
            </a:fld>
            <a:endParaRPr lang="en-IN"/>
          </a:p>
        </p:txBody>
      </p:sp>
    </p:spTree>
    <p:extLst>
      <p:ext uri="{BB962C8B-B14F-4D97-AF65-F5344CB8AC3E}">
        <p14:creationId xmlns:p14="http://schemas.microsoft.com/office/powerpoint/2010/main" val="196648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EF962C-58BE-4ECA-A7DE-B4E0ADE88057}" type="datetimeFigureOut">
              <a:rPr lang="en-IN" smtClean="0"/>
              <a:t>02-08-2024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FC1569-2051-4673-9FA7-970172897095}" type="slidenum">
              <a:rPr lang="en-IN" smtClean="0"/>
              <a:t>‹#›</a:t>
            </a:fld>
            <a:endParaRPr lang="en-IN"/>
          </a:p>
        </p:txBody>
      </p:sp>
    </p:spTree>
    <p:extLst>
      <p:ext uri="{BB962C8B-B14F-4D97-AF65-F5344CB8AC3E}">
        <p14:creationId xmlns:p14="http://schemas.microsoft.com/office/powerpoint/2010/main" val="2674541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0971" y="849086"/>
            <a:ext cx="10646229" cy="1938992"/>
          </a:xfrm>
          <a:prstGeom prst="rect">
            <a:avLst/>
          </a:prstGeom>
          <a:noFill/>
        </p:spPr>
        <p:txBody>
          <a:bodyPr wrap="square" rtlCol="0">
            <a:spAutoFit/>
          </a:bodyPr>
          <a:lstStyle/>
          <a:p>
            <a:pPr algn="ctr"/>
            <a:r>
              <a:rPr lang="en-US" sz="6000" b="1" i="1" dirty="0" smtClean="0">
                <a:solidFill>
                  <a:schemeClr val="bg1"/>
                </a:solidFill>
                <a:latin typeface="Times New Roman" panose="02020603050405020304" pitchFamily="18" charset="0"/>
                <a:cs typeface="Times New Roman" panose="02020603050405020304" pitchFamily="18" charset="0"/>
              </a:rPr>
              <a:t>Report: </a:t>
            </a:r>
          </a:p>
          <a:p>
            <a:pPr algn="ctr"/>
            <a:r>
              <a:rPr lang="en-US" sz="6000" b="1" i="1" dirty="0" smtClean="0">
                <a:latin typeface="Times New Roman" panose="02020603050405020304" pitchFamily="18" charset="0"/>
                <a:cs typeface="Times New Roman" panose="02020603050405020304" pitchFamily="18" charset="0"/>
              </a:rPr>
              <a:t>HR Data Analysis Assignment</a:t>
            </a:r>
            <a:endParaRPr lang="en-IN" sz="6000"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48594" y="4049486"/>
            <a:ext cx="6074229" cy="1446550"/>
          </a:xfrm>
          <a:prstGeom prst="rect">
            <a:avLst/>
          </a:prstGeom>
          <a:noFill/>
        </p:spPr>
        <p:txBody>
          <a:bodyPr wrap="square" rtlCol="0">
            <a:spAutoFit/>
          </a:bodyPr>
          <a:lstStyle/>
          <a:p>
            <a:pPr algn="ctr"/>
            <a:r>
              <a:rPr lang="en-US" sz="4400" b="1" i="1" dirty="0" smtClean="0">
                <a:solidFill>
                  <a:schemeClr val="bg1"/>
                </a:solidFill>
                <a:latin typeface="Times New Roman" panose="02020603050405020304" pitchFamily="18" charset="0"/>
                <a:cs typeface="Times New Roman" panose="02020603050405020304" pitchFamily="18" charset="0"/>
              </a:rPr>
              <a:t>Created By: </a:t>
            </a:r>
          </a:p>
          <a:p>
            <a:pPr algn="ctr"/>
            <a:r>
              <a:rPr lang="en-US" sz="4400" b="1" i="1" dirty="0" err="1" smtClean="0">
                <a:latin typeface="Times New Roman" panose="02020603050405020304" pitchFamily="18" charset="0"/>
                <a:cs typeface="Times New Roman" panose="02020603050405020304" pitchFamily="18" charset="0"/>
              </a:rPr>
              <a:t>Swaraj</a:t>
            </a:r>
            <a:r>
              <a:rPr lang="en-US" sz="4400" b="1" i="1" dirty="0" smtClean="0">
                <a:latin typeface="Times New Roman" panose="02020603050405020304" pitchFamily="18" charset="0"/>
                <a:cs typeface="Times New Roman" panose="02020603050405020304" pitchFamily="18" charset="0"/>
              </a:rPr>
              <a:t> </a:t>
            </a:r>
            <a:r>
              <a:rPr lang="en-US" sz="4400" b="1" i="1" dirty="0" err="1" smtClean="0">
                <a:latin typeface="Times New Roman" panose="02020603050405020304" pitchFamily="18" charset="0"/>
                <a:cs typeface="Times New Roman" panose="02020603050405020304" pitchFamily="18" charset="0"/>
              </a:rPr>
              <a:t>Chaturvedi</a:t>
            </a:r>
            <a:endParaRPr lang="en-IN" sz="4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55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4354" y="352697"/>
            <a:ext cx="3383280" cy="707886"/>
          </a:xfrm>
          <a:prstGeom prst="rect">
            <a:avLst/>
          </a:prstGeom>
          <a:noFill/>
        </p:spPr>
        <p:txBody>
          <a:bodyPr wrap="square" rtlCol="0">
            <a:spAutoFit/>
          </a:bodyPr>
          <a:lstStyle/>
          <a:p>
            <a:pPr algn="just"/>
            <a:r>
              <a:rPr lang="en-US" sz="4000" b="1" i="1" u="sng" dirty="0" smtClean="0">
                <a:latin typeface="Times New Roman" panose="02020603050405020304" pitchFamily="18" charset="0"/>
                <a:cs typeface="Times New Roman" panose="02020603050405020304" pitchFamily="18" charset="0"/>
              </a:rPr>
              <a:t>OBJECTIVES</a:t>
            </a:r>
            <a:endParaRPr lang="en-IN" sz="4000" b="1"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0788" y="1711234"/>
            <a:ext cx="9013372" cy="1908215"/>
          </a:xfrm>
          <a:prstGeom prst="rect">
            <a:avLst/>
          </a:prstGeom>
          <a:noFill/>
        </p:spPr>
        <p:txBody>
          <a:bodyPr wrap="square" rtlCol="0">
            <a:spAutoFit/>
          </a:bodyPr>
          <a:lstStyle/>
          <a:p>
            <a:pPr lvl="0" algn="just" eaLnBrk="0" fontAlgn="base" hangingPunct="0">
              <a:spcBef>
                <a:spcPct val="0"/>
              </a:spcBef>
              <a:spcAft>
                <a:spcPct val="0"/>
              </a:spcAft>
              <a:buFontTx/>
              <a:buChar char="•"/>
            </a:pPr>
            <a:r>
              <a:rPr lang="en-US" altLang="en-US" sz="2000" b="1" i="1" dirty="0" smtClean="0">
                <a:solidFill>
                  <a:schemeClr val="bg1"/>
                </a:solidFill>
                <a:latin typeface="Times New Roman" panose="02020603050405020304" pitchFamily="18" charset="0"/>
                <a:cs typeface="Times New Roman" panose="02020603050405020304" pitchFamily="18" charset="0"/>
              </a:rPr>
              <a:t>Purpose</a:t>
            </a:r>
            <a:r>
              <a:rPr lang="en-US" altLang="en-US" sz="2000" b="1" i="1" dirty="0">
                <a:solidFill>
                  <a:schemeClr val="bg1"/>
                </a:solidFill>
                <a:latin typeface="Times New Roman" panose="02020603050405020304" pitchFamily="18" charset="0"/>
                <a:cs typeface="Times New Roman" panose="02020603050405020304" pitchFamily="18" charset="0"/>
              </a:rPr>
              <a:t>:</a:t>
            </a:r>
            <a:r>
              <a:rPr lang="en-US" altLang="en-US" sz="2000" b="1" i="1" dirty="0">
                <a:latin typeface="Times New Roman" panose="02020603050405020304" pitchFamily="18" charset="0"/>
                <a:cs typeface="Times New Roman" panose="02020603050405020304" pitchFamily="18" charset="0"/>
              </a:rPr>
              <a:t> "To analyze HR metrics to provide actionable insights into employee performance and compensation</a:t>
            </a:r>
            <a:r>
              <a:rPr lang="en-US" altLang="en-US" sz="2000" b="1" i="1"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endParaRPr lang="en-US" altLang="en-US" sz="2000" b="1" i="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sz="2000" b="1" i="1" dirty="0">
                <a:solidFill>
                  <a:schemeClr val="bg1"/>
                </a:solidFill>
                <a:latin typeface="Times New Roman" panose="02020603050405020304" pitchFamily="18" charset="0"/>
                <a:cs typeface="Times New Roman" panose="02020603050405020304" pitchFamily="18" charset="0"/>
              </a:rPr>
              <a:t>Dataset:</a:t>
            </a:r>
            <a:r>
              <a:rPr lang="en-US" altLang="en-US" sz="2000" b="1" i="1" dirty="0">
                <a:latin typeface="Times New Roman" panose="02020603050405020304" pitchFamily="18" charset="0"/>
                <a:cs typeface="Times New Roman" panose="02020603050405020304" pitchFamily="18" charset="0"/>
              </a:rPr>
              <a:t> "Data includes employee </a:t>
            </a:r>
            <a:r>
              <a:rPr lang="en-US" altLang="en-US" sz="2000" b="1" i="1" dirty="0" smtClean="0">
                <a:latin typeface="Times New Roman" panose="02020603050405020304" pitchFamily="18" charset="0"/>
                <a:cs typeface="Times New Roman" panose="02020603050405020304" pitchFamily="18" charset="0"/>
              </a:rPr>
              <a:t>performance (including Emp. ID, Date of Joining, Leaving Date, Annual Performance rate), </a:t>
            </a:r>
            <a:r>
              <a:rPr lang="en-US" altLang="en-US" sz="2000" b="1" i="1" dirty="0">
                <a:latin typeface="Times New Roman" panose="02020603050405020304" pitchFamily="18" charset="0"/>
                <a:cs typeface="Times New Roman" panose="02020603050405020304" pitchFamily="18" charset="0"/>
              </a:rPr>
              <a:t>salary details, and tenure." </a:t>
            </a:r>
          </a:p>
          <a:p>
            <a:endParaRPr lang="en-IN" dirty="0"/>
          </a:p>
        </p:txBody>
      </p:sp>
      <p:sp>
        <p:nvSpPr>
          <p:cNvPr id="8" name="TextBox 7"/>
          <p:cNvSpPr txBox="1"/>
          <p:nvPr/>
        </p:nvSpPr>
        <p:spPr>
          <a:xfrm>
            <a:off x="1528354" y="3853543"/>
            <a:ext cx="7667897" cy="2215991"/>
          </a:xfrm>
          <a:prstGeom prst="rect">
            <a:avLst/>
          </a:prstGeom>
          <a:noFill/>
        </p:spPr>
        <p:txBody>
          <a:bodyPr wrap="square" rtlCol="0">
            <a:spAutoFit/>
          </a:bodyPr>
          <a:lstStyle/>
          <a:p>
            <a:r>
              <a:rPr lang="en-US" sz="2000" b="1" i="1" dirty="0" smtClean="0">
                <a:solidFill>
                  <a:schemeClr val="bg1"/>
                </a:solidFill>
                <a:latin typeface="Times New Roman" panose="02020603050405020304" pitchFamily="18" charset="0"/>
                <a:cs typeface="Times New Roman" panose="02020603050405020304" pitchFamily="18" charset="0"/>
              </a:rPr>
              <a:t>Dataset Detail:</a:t>
            </a:r>
            <a:br>
              <a:rPr lang="en-US" sz="2000" b="1" i="1" dirty="0" smtClean="0">
                <a:solidFill>
                  <a:schemeClr val="bg1"/>
                </a:solidFill>
                <a:latin typeface="Times New Roman" panose="02020603050405020304" pitchFamily="18" charset="0"/>
                <a:cs typeface="Times New Roman" panose="02020603050405020304" pitchFamily="18" charset="0"/>
              </a:rPr>
            </a:br>
            <a:r>
              <a:rPr lang="en-US" sz="2000" b="1" i="1" dirty="0" smtClean="0">
                <a:latin typeface="Times New Roman" panose="02020603050405020304" pitchFamily="18" charset="0"/>
                <a:cs typeface="Times New Roman" panose="02020603050405020304" pitchFamily="18" charset="0"/>
              </a:rPr>
              <a:t>Rows- 306</a:t>
            </a:r>
            <a:br>
              <a:rPr lang="en-US" sz="2000" b="1" i="1" dirty="0" smtClean="0">
                <a:latin typeface="Times New Roman" panose="02020603050405020304" pitchFamily="18" charset="0"/>
                <a:cs typeface="Times New Roman" panose="02020603050405020304" pitchFamily="18" charset="0"/>
              </a:rPr>
            </a:br>
            <a:r>
              <a:rPr lang="en-US" sz="2000" b="1" i="1" dirty="0" smtClean="0">
                <a:latin typeface="Times New Roman" panose="02020603050405020304" pitchFamily="18" charset="0"/>
                <a:cs typeface="Times New Roman" panose="02020603050405020304" pitchFamily="18" charset="0"/>
              </a:rPr>
              <a:t>Columns- 7</a:t>
            </a:r>
          </a:p>
          <a:p>
            <a:endParaRPr lang="en-US" sz="2000" b="1" i="1" dirty="0">
              <a:latin typeface="Times New Roman" panose="02020603050405020304" pitchFamily="18" charset="0"/>
              <a:cs typeface="Times New Roman" panose="02020603050405020304" pitchFamily="18" charset="0"/>
            </a:endParaRPr>
          </a:p>
          <a:p>
            <a:endParaRPr lang="en-US" sz="2000" b="1" i="1" dirty="0" smtClean="0">
              <a:latin typeface="Times New Roman" panose="02020603050405020304" pitchFamily="18" charset="0"/>
              <a:cs typeface="Times New Roman" panose="02020603050405020304" pitchFamily="18" charset="0"/>
            </a:endParaRPr>
          </a:p>
          <a:p>
            <a:r>
              <a:rPr lang="en-US" sz="2000" b="1" i="1" dirty="0" smtClean="0">
                <a:solidFill>
                  <a:schemeClr val="bg1"/>
                </a:solidFill>
                <a:latin typeface="Times New Roman" panose="02020603050405020304" pitchFamily="18" charset="0"/>
                <a:cs typeface="Times New Roman" panose="02020603050405020304" pitchFamily="18" charset="0"/>
              </a:rPr>
              <a:t>Note:</a:t>
            </a:r>
            <a:r>
              <a:rPr lang="en-US" sz="2000" b="1" i="1" dirty="0" smtClean="0">
                <a:latin typeface="Times New Roman" panose="02020603050405020304" pitchFamily="18" charset="0"/>
                <a:cs typeface="Times New Roman" panose="02020603050405020304" pitchFamily="18" charset="0"/>
              </a:rPr>
              <a:t> Create CSV file for processing the data</a:t>
            </a:r>
          </a:p>
          <a:p>
            <a:endParaRPr lang="en-IN" dirty="0"/>
          </a:p>
        </p:txBody>
      </p:sp>
    </p:spTree>
    <p:extLst>
      <p:ext uri="{BB962C8B-B14F-4D97-AF65-F5344CB8AC3E}">
        <p14:creationId xmlns:p14="http://schemas.microsoft.com/office/powerpoint/2010/main" val="161042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8857" y="184666"/>
            <a:ext cx="3304903" cy="707886"/>
          </a:xfrm>
          <a:prstGeom prst="rect">
            <a:avLst/>
          </a:prstGeom>
          <a:noFill/>
        </p:spPr>
        <p:txBody>
          <a:bodyPr wrap="square" rtlCol="0">
            <a:spAutoFit/>
          </a:bodyPr>
          <a:lstStyle/>
          <a:p>
            <a:pPr algn="ctr"/>
            <a:r>
              <a:rPr lang="en-US" sz="4000" b="1" i="1" u="sng" dirty="0" smtClean="0">
                <a:latin typeface="Times New Roman" panose="02020603050405020304" pitchFamily="18" charset="0"/>
                <a:cs typeface="Times New Roman" panose="02020603050405020304" pitchFamily="18" charset="0"/>
              </a:rPr>
              <a:t>Python Code</a:t>
            </a:r>
            <a:endParaRPr lang="en-IN" sz="4000" b="1"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49977" y="1073646"/>
            <a:ext cx="9768483" cy="6124754"/>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1" dirty="0" smtClean="0">
                <a:solidFill>
                  <a:schemeClr val="bg1"/>
                </a:solidFill>
                <a:latin typeface="Times New Roman" panose="02020603050405020304" pitchFamily="18" charset="0"/>
                <a:cs typeface="Times New Roman" panose="02020603050405020304" pitchFamily="18" charset="0"/>
              </a:rPr>
              <a:t>Code Source: </a:t>
            </a:r>
            <a:r>
              <a:rPr lang="en-US" sz="2000" b="1" i="1" dirty="0" smtClean="0">
                <a:latin typeface="Times New Roman" panose="02020603050405020304" pitchFamily="18" charset="0"/>
                <a:cs typeface="Times New Roman" panose="02020603050405020304" pitchFamily="18" charset="0"/>
              </a:rPr>
              <a:t>Create Python Code Report by Google </a:t>
            </a:r>
            <a:r>
              <a:rPr lang="en-US" sz="2000" b="1" i="1" dirty="0" err="1" smtClean="0">
                <a:latin typeface="Times New Roman" panose="02020603050405020304" pitchFamily="18" charset="0"/>
                <a:cs typeface="Times New Roman" panose="02020603050405020304" pitchFamily="18" charset="0"/>
              </a:rPr>
              <a:t>Collaboratory</a:t>
            </a:r>
            <a:r>
              <a:rPr lang="en-US" sz="2000" b="1" i="1" dirty="0" smtClean="0">
                <a:latin typeface="Times New Roman" panose="02020603050405020304" pitchFamily="18" charset="0"/>
                <a:cs typeface="Times New Roman" panose="02020603050405020304" pitchFamily="18" charset="0"/>
              </a:rPr>
              <a:t>.</a:t>
            </a:r>
            <a:endParaRPr lang="en-IN" sz="2000" b="1" i="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1" dirty="0" smtClean="0">
                <a:solidFill>
                  <a:schemeClr val="bg1"/>
                </a:solidFill>
                <a:latin typeface="Times New Roman" panose="02020603050405020304" pitchFamily="18" charset="0"/>
                <a:cs typeface="Times New Roman" panose="02020603050405020304" pitchFamily="18" charset="0"/>
              </a:rPr>
              <a:t>Import pandas: </a:t>
            </a:r>
            <a:r>
              <a:rPr lang="en-US" sz="2000" b="1" i="1" dirty="0" smtClean="0">
                <a:latin typeface="Times New Roman" panose="02020603050405020304" pitchFamily="18" charset="0"/>
                <a:cs typeface="Times New Roman" panose="02020603050405020304" pitchFamily="18" charset="0"/>
              </a:rPr>
              <a:t>Pandas is a Python library used for data manipulation and analysis.</a:t>
            </a:r>
          </a:p>
          <a:p>
            <a:pPr marL="285750" indent="-285750" algn="just">
              <a:buFont typeface="Arial" panose="020B0604020202020204" pitchFamily="34" charset="0"/>
              <a:buChar char="•"/>
            </a:pPr>
            <a:r>
              <a:rPr lang="en-US" sz="2000" b="1" i="1" dirty="0" smtClean="0">
                <a:solidFill>
                  <a:schemeClr val="bg1"/>
                </a:solidFill>
                <a:latin typeface="Times New Roman" panose="02020603050405020304" pitchFamily="18" charset="0"/>
                <a:cs typeface="Times New Roman" panose="02020603050405020304" pitchFamily="18" charset="0"/>
              </a:rPr>
              <a:t>Import </a:t>
            </a:r>
            <a:r>
              <a:rPr lang="en-US" sz="2000" b="1" i="1" dirty="0" err="1">
                <a:solidFill>
                  <a:schemeClr val="bg1"/>
                </a:solidFill>
                <a:latin typeface="Times New Roman" panose="02020603050405020304" pitchFamily="18" charset="0"/>
                <a:cs typeface="Times New Roman" panose="02020603050405020304" pitchFamily="18" charset="0"/>
              </a:rPr>
              <a:t>n</a:t>
            </a:r>
            <a:r>
              <a:rPr lang="en-US" sz="2000" b="1" i="1" dirty="0" err="1" smtClean="0">
                <a:solidFill>
                  <a:schemeClr val="bg1"/>
                </a:solidFill>
                <a:latin typeface="Times New Roman" panose="02020603050405020304" pitchFamily="18" charset="0"/>
                <a:cs typeface="Times New Roman" panose="02020603050405020304" pitchFamily="18" charset="0"/>
              </a:rPr>
              <a:t>umpy</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Numpy</a:t>
            </a:r>
            <a:r>
              <a:rPr lang="en-US" sz="2000" b="1" i="1" dirty="0" smtClean="0">
                <a:latin typeface="Times New Roman" panose="02020603050405020304" pitchFamily="18" charset="0"/>
                <a:cs typeface="Times New Roman" panose="02020603050405020304" pitchFamily="18" charset="0"/>
              </a:rPr>
              <a:t> (Numerical Python) is a fundamental package for numerical computing in Python</a:t>
            </a:r>
          </a:p>
          <a:p>
            <a:pPr marL="285750" lvl="0" indent="-285750" algn="just">
              <a:buFont typeface="Arial" panose="020B0604020202020204" pitchFamily="34" charset="0"/>
              <a:buChar char="•"/>
            </a:pPr>
            <a:r>
              <a:rPr lang="en-US" sz="2000" b="1" i="1" dirty="0" smtClean="0">
                <a:solidFill>
                  <a:schemeClr val="bg1"/>
                </a:solidFill>
                <a:latin typeface="Times New Roman" panose="02020603050405020304" pitchFamily="18" charset="0"/>
                <a:cs typeface="Times New Roman" panose="02020603050405020304" pitchFamily="18" charset="0"/>
              </a:rPr>
              <a:t>Import </a:t>
            </a:r>
            <a:r>
              <a:rPr lang="en-US" sz="2000" b="1" i="1" dirty="0" err="1">
                <a:solidFill>
                  <a:schemeClr val="bg1"/>
                </a:solidFill>
                <a:latin typeface="Times New Roman" panose="02020603050405020304" pitchFamily="18" charset="0"/>
                <a:cs typeface="Times New Roman" panose="02020603050405020304" pitchFamily="18" charset="0"/>
              </a:rPr>
              <a:t>d</a:t>
            </a:r>
            <a:r>
              <a:rPr lang="en-US" sz="2000" b="1" i="1" dirty="0" err="1" smtClean="0">
                <a:solidFill>
                  <a:schemeClr val="bg1"/>
                </a:solidFill>
                <a:latin typeface="Times New Roman" panose="02020603050405020304" pitchFamily="18" charset="0"/>
                <a:cs typeface="Times New Roman" panose="02020603050405020304" pitchFamily="18" charset="0"/>
              </a:rPr>
              <a:t>atetime</a:t>
            </a:r>
            <a:r>
              <a:rPr lang="en-US" sz="2000" b="1" i="1" dirty="0" smtClean="0">
                <a:solidFill>
                  <a:schemeClr val="bg1"/>
                </a:solidFill>
                <a:latin typeface="Times New Roman" panose="02020603050405020304" pitchFamily="18" charset="0"/>
                <a:cs typeface="Times New Roman" panose="02020603050405020304" pitchFamily="18" charset="0"/>
              </a:rPr>
              <a:t>: </a:t>
            </a:r>
            <a:r>
              <a:rPr kumimoji="0" lang="en-US" altLang="en-US" sz="20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datetime</a:t>
            </a:r>
            <a:r>
              <a:rPr lang="en-US" altLang="en-US" sz="2000" b="1" i="1" dirty="0">
                <a:latin typeface="Times New Roman" panose="02020603050405020304" pitchFamily="18" charset="0"/>
                <a:cs typeface="Times New Roman" panose="02020603050405020304" pitchFamily="18" charset="0"/>
              </a:rPr>
              <a:t> module in Python supplies classes for manipulating dates and times. It allows you to handle dates and times in a straightforward way </a:t>
            </a:r>
            <a:endParaRPr kumimoji="0" lang="en-US" altLang="en-US" sz="20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1" dirty="0" smtClean="0">
                <a:solidFill>
                  <a:schemeClr val="bg1"/>
                </a:solidFill>
                <a:latin typeface="Times New Roman" panose="02020603050405020304" pitchFamily="18" charset="0"/>
                <a:cs typeface="Times New Roman" panose="02020603050405020304" pitchFamily="18" charset="0"/>
              </a:rPr>
              <a:t>Import </a:t>
            </a:r>
            <a:r>
              <a:rPr lang="en-US" sz="2000" b="1" i="1" dirty="0" err="1" smtClean="0">
                <a:solidFill>
                  <a:schemeClr val="bg1"/>
                </a:solidFill>
                <a:latin typeface="Times New Roman" panose="02020603050405020304" pitchFamily="18" charset="0"/>
                <a:cs typeface="Times New Roman" panose="02020603050405020304" pitchFamily="18" charset="0"/>
              </a:rPr>
              <a:t>matplotlib.pyplot</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Matplotlib</a:t>
            </a:r>
            <a:r>
              <a:rPr lang="en-US" sz="2000" b="1" i="1" dirty="0" smtClean="0">
                <a:latin typeface="Times New Roman" panose="02020603050405020304" pitchFamily="18" charset="0"/>
                <a:cs typeface="Times New Roman" panose="02020603050405020304" pitchFamily="18" charset="0"/>
              </a:rPr>
              <a:t> is a plotting library for creating static, interactive, and animated visualizations in Python.</a:t>
            </a:r>
          </a:p>
          <a:p>
            <a:pPr marL="285750" indent="-285750" algn="just">
              <a:buFont typeface="Arial" panose="020B0604020202020204" pitchFamily="34" charset="0"/>
              <a:buChar char="•"/>
            </a:pPr>
            <a:r>
              <a:rPr lang="en-US" sz="2000" b="1" i="1" dirty="0">
                <a:solidFill>
                  <a:schemeClr val="bg1"/>
                </a:solidFill>
                <a:latin typeface="Times New Roman" panose="02020603050405020304" pitchFamily="18" charset="0"/>
                <a:cs typeface="Times New Roman" panose="02020603050405020304" pitchFamily="18" charset="0"/>
              </a:rPr>
              <a:t>I</a:t>
            </a:r>
            <a:r>
              <a:rPr lang="en-US" sz="2000" b="1" i="1" dirty="0" smtClean="0">
                <a:solidFill>
                  <a:schemeClr val="bg1"/>
                </a:solidFill>
                <a:latin typeface="Times New Roman" panose="02020603050405020304" pitchFamily="18" charset="0"/>
                <a:cs typeface="Times New Roman" panose="02020603050405020304" pitchFamily="18" charset="0"/>
              </a:rPr>
              <a:t>mport </a:t>
            </a:r>
            <a:r>
              <a:rPr lang="en-US" sz="2000" b="1" i="1" dirty="0" err="1" smtClean="0">
                <a:solidFill>
                  <a:schemeClr val="bg1"/>
                </a:solidFill>
                <a:latin typeface="Times New Roman" panose="02020603050405020304" pitchFamily="18" charset="0"/>
                <a:cs typeface="Times New Roman" panose="02020603050405020304" pitchFamily="18" charset="0"/>
              </a:rPr>
              <a:t>seaborn</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Seaborn</a:t>
            </a:r>
            <a:r>
              <a:rPr lang="en-US" sz="2000" b="1" i="1" dirty="0" smtClean="0">
                <a:latin typeface="Times New Roman" panose="02020603050405020304" pitchFamily="18" charset="0"/>
                <a:cs typeface="Times New Roman" panose="02020603050405020304" pitchFamily="18" charset="0"/>
              </a:rPr>
              <a:t> is a statistical data visualization library built on top of </a:t>
            </a:r>
            <a:r>
              <a:rPr lang="en-US" sz="2000" b="1" i="1" dirty="0" err="1" smtClean="0">
                <a:latin typeface="Times New Roman" panose="02020603050405020304" pitchFamily="18" charset="0"/>
                <a:cs typeface="Times New Roman" panose="02020603050405020304" pitchFamily="18" charset="0"/>
              </a:rPr>
              <a:t>Matplotlib</a:t>
            </a:r>
            <a:r>
              <a:rPr lang="en-US" sz="2000" b="1" i="1"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000" b="1" i="1" dirty="0" err="1" smtClean="0">
                <a:solidFill>
                  <a:schemeClr val="bg1"/>
                </a:solidFill>
                <a:latin typeface="Times New Roman" panose="02020603050405020304" pitchFamily="18" charset="0"/>
                <a:cs typeface="Times New Roman" panose="02020603050405020304" pitchFamily="18" charset="0"/>
              </a:rPr>
              <a:t>df.describe</a:t>
            </a:r>
            <a:r>
              <a:rPr lang="en-IN"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It provides a summary of the central tendency, dispersion, and shape of the dataset’s distribution.</a:t>
            </a:r>
          </a:p>
          <a:p>
            <a:pPr marL="285750" indent="-285750" algn="just">
              <a:buFont typeface="Arial" panose="020B0604020202020204" pitchFamily="34" charset="0"/>
              <a:buChar char="•"/>
            </a:pPr>
            <a:r>
              <a:rPr lang="en-US" sz="2000" b="1" i="1" dirty="0" err="1" smtClean="0">
                <a:solidFill>
                  <a:schemeClr val="bg1"/>
                </a:solidFill>
                <a:latin typeface="Times New Roman" panose="02020603050405020304" pitchFamily="18" charset="0"/>
                <a:cs typeface="Times New Roman" panose="02020603050405020304" pitchFamily="18" charset="0"/>
              </a:rPr>
              <a:t>df</a:t>
            </a:r>
            <a:r>
              <a:rPr lang="en-IN" sz="2000" b="1" i="1" dirty="0" smtClean="0">
                <a:solidFill>
                  <a:schemeClr val="bg1"/>
                </a:solidFill>
                <a:latin typeface="Times New Roman" panose="02020603050405020304" pitchFamily="18" charset="0"/>
                <a:cs typeface="Times New Roman" panose="02020603050405020304" pitchFamily="18" charset="0"/>
              </a:rPr>
              <a:t>.</a:t>
            </a:r>
            <a:r>
              <a:rPr lang="en-IN" sz="2000" b="1" i="1" dirty="0" err="1" smtClean="0">
                <a:solidFill>
                  <a:schemeClr val="bg1"/>
                </a:solidFill>
                <a:latin typeface="Times New Roman" panose="02020603050405020304" pitchFamily="18" charset="0"/>
                <a:cs typeface="Times New Roman" panose="02020603050405020304" pitchFamily="18" charset="0"/>
              </a:rPr>
              <a:t>isna</a:t>
            </a:r>
            <a:r>
              <a:rPr lang="en-IN" sz="2000" b="1" i="1" dirty="0" smtClean="0">
                <a:solidFill>
                  <a:schemeClr val="bg1"/>
                </a:solidFill>
                <a:latin typeface="Times New Roman" panose="02020603050405020304" pitchFamily="18" charset="0"/>
                <a:cs typeface="Times New Roman" panose="02020603050405020304" pitchFamily="18" charset="0"/>
              </a:rPr>
              <a:t>(): </a:t>
            </a:r>
            <a:r>
              <a:rPr lang="en-IN" sz="2000" b="1" i="1" dirty="0" smtClean="0">
                <a:latin typeface="Times New Roman" panose="02020603050405020304" pitchFamily="18" charset="0"/>
                <a:cs typeface="Times New Roman" panose="02020603050405020304" pitchFamily="18" charset="0"/>
              </a:rPr>
              <a:t>It </a:t>
            </a:r>
            <a:r>
              <a:rPr lang="en-US" sz="2000" b="1" i="1" dirty="0" smtClean="0">
                <a:latin typeface="Times New Roman" panose="02020603050405020304" pitchFamily="18" charset="0"/>
                <a:cs typeface="Times New Roman" panose="02020603050405020304" pitchFamily="18" charset="0"/>
              </a:rPr>
              <a:t>helps identify missing values in the dataset.</a:t>
            </a:r>
            <a:endParaRPr lang="en-IN" sz="2000" b="1" i="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i="1" dirty="0" err="1" smtClean="0">
                <a:solidFill>
                  <a:schemeClr val="bg1"/>
                </a:solidFill>
                <a:latin typeface="Times New Roman" panose="02020603050405020304" pitchFamily="18" charset="0"/>
                <a:cs typeface="Times New Roman" panose="02020603050405020304" pitchFamily="18" charset="0"/>
              </a:rPr>
              <a:t>average_tenure</a:t>
            </a:r>
            <a:r>
              <a:rPr lang="en-IN" sz="2000" b="1" i="1" dirty="0" smtClean="0">
                <a:solidFill>
                  <a:schemeClr val="bg1"/>
                </a:solidFill>
                <a:latin typeface="Times New Roman" panose="02020603050405020304" pitchFamily="18" charset="0"/>
                <a:cs typeface="Times New Roman" panose="02020603050405020304" pitchFamily="18" charset="0"/>
              </a:rPr>
              <a:t>: </a:t>
            </a:r>
            <a:r>
              <a:rPr lang="en-IN" sz="2000" b="1" i="1" dirty="0" smtClean="0">
                <a:latin typeface="Times New Roman" panose="02020603050405020304" pitchFamily="18" charset="0"/>
                <a:cs typeface="Times New Roman" panose="02020603050405020304" pitchFamily="18" charset="0"/>
              </a:rPr>
              <a:t>It </a:t>
            </a:r>
            <a:r>
              <a:rPr lang="en-US" sz="2000" b="1" i="1" dirty="0" smtClean="0">
                <a:latin typeface="Times New Roman" panose="02020603050405020304" pitchFamily="18" charset="0"/>
                <a:cs typeface="Times New Roman" panose="02020603050405020304" pitchFamily="18" charset="0"/>
              </a:rPr>
              <a:t>is a variable that stores the average length of employee tenure to check employees performance.</a:t>
            </a:r>
            <a:endParaRPr lang="en-IN" sz="2000" b="1" i="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i="1" dirty="0" err="1" smtClean="0">
                <a:solidFill>
                  <a:schemeClr val="bg1"/>
                </a:solidFill>
                <a:latin typeface="Times New Roman" panose="02020603050405020304" pitchFamily="18" charset="0"/>
                <a:cs typeface="Times New Roman" panose="02020603050405020304" pitchFamily="18" charset="0"/>
              </a:rPr>
              <a:t>correlation_matrix</a:t>
            </a:r>
            <a:r>
              <a:rPr lang="en-IN" sz="2000" b="1" i="1" dirty="0" smtClean="0">
                <a:solidFill>
                  <a:schemeClr val="bg1"/>
                </a:solidFill>
                <a:latin typeface="Times New Roman" panose="02020603050405020304" pitchFamily="18" charset="0"/>
                <a:cs typeface="Times New Roman" panose="02020603050405020304" pitchFamily="18" charset="0"/>
              </a:rPr>
              <a:t>:</a:t>
            </a:r>
            <a:r>
              <a:rPr lang="en-IN" sz="2000" b="1" i="1" dirty="0" smtClean="0">
                <a:latin typeface="Times New Roman" panose="02020603050405020304" pitchFamily="18" charset="0"/>
                <a:cs typeface="Times New Roman" panose="02020603050405020304" pitchFamily="18" charset="0"/>
              </a:rPr>
              <a:t> It </a:t>
            </a:r>
            <a:r>
              <a:rPr lang="en-US" sz="2000" b="1" i="1" dirty="0" smtClean="0">
                <a:latin typeface="Times New Roman" panose="02020603050405020304" pitchFamily="18" charset="0"/>
                <a:cs typeface="Times New Roman" panose="02020603050405020304" pitchFamily="18" charset="0"/>
              </a:rPr>
              <a:t>is a </a:t>
            </a:r>
            <a:r>
              <a:rPr lang="en-US" sz="2000" b="1" i="1" dirty="0" err="1" smtClean="0">
                <a:latin typeface="Times New Roman" panose="02020603050405020304" pitchFamily="18" charset="0"/>
                <a:cs typeface="Times New Roman" panose="02020603050405020304" pitchFamily="18" charset="0"/>
              </a:rPr>
              <a:t>DataFrame</a:t>
            </a:r>
            <a:r>
              <a:rPr lang="en-US" sz="2000" b="1" i="1" dirty="0" smtClean="0">
                <a:latin typeface="Times New Roman" panose="02020603050405020304" pitchFamily="18" charset="0"/>
                <a:cs typeface="Times New Roman" panose="02020603050405020304" pitchFamily="18" charset="0"/>
              </a:rPr>
              <a:t> that shows the correlation coefficients between numerical variables in your dataset.</a:t>
            </a:r>
            <a:endParaRPr lang="en-IN" sz="2000" b="1"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5965" y="395786"/>
            <a:ext cx="5049672" cy="707886"/>
          </a:xfrm>
          <a:prstGeom prst="rect">
            <a:avLst/>
          </a:prstGeom>
          <a:noFill/>
        </p:spPr>
        <p:txBody>
          <a:bodyPr wrap="square" rtlCol="0">
            <a:spAutoFit/>
          </a:bodyPr>
          <a:lstStyle/>
          <a:p>
            <a:pPr algn="just"/>
            <a:r>
              <a:rPr lang="en-US" sz="4000" b="1" i="1" u="sng" dirty="0" smtClean="0">
                <a:latin typeface="Times New Roman" panose="02020603050405020304" pitchFamily="18" charset="0"/>
                <a:cs typeface="Times New Roman" panose="02020603050405020304" pitchFamily="18" charset="0"/>
              </a:rPr>
              <a:t>Dashboard Report</a:t>
            </a:r>
            <a:endParaRPr lang="en-IN" sz="4000" b="1"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92322" y="1651380"/>
            <a:ext cx="9021171" cy="36009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Create </a:t>
            </a:r>
            <a:r>
              <a:rPr lang="en-US" sz="2000" b="1" i="1" dirty="0" err="1" smtClean="0">
                <a:latin typeface="Times New Roman" panose="02020603050405020304" pitchFamily="18" charset="0"/>
                <a:cs typeface="Times New Roman" panose="02020603050405020304" pitchFamily="18" charset="0"/>
              </a:rPr>
              <a:t>Dashbord</a:t>
            </a:r>
            <a:r>
              <a:rPr lang="en-US" sz="2000" b="1" i="1" dirty="0" smtClean="0">
                <a:latin typeface="Times New Roman" panose="02020603050405020304" pitchFamily="18" charset="0"/>
                <a:cs typeface="Times New Roman" panose="02020603050405020304" pitchFamily="18" charset="0"/>
              </a:rPr>
              <a:t> Report by Google Data Studio.</a:t>
            </a:r>
          </a:p>
          <a:p>
            <a:pPr marL="285750" indent="-285750" algn="just">
              <a:lnSpc>
                <a:spcPct val="150000"/>
              </a:lnSpc>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Identify the Number of Employees ID, Diversity, Annual Performance, etc.</a:t>
            </a:r>
          </a:p>
          <a:p>
            <a:pPr marL="285750" indent="-285750" algn="just">
              <a:lnSpc>
                <a:spcPct val="150000"/>
              </a:lnSpc>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Identify the correlation between two entities by Pivot Table.</a:t>
            </a:r>
            <a:endParaRPr lang="en-US" sz="2000" b="1" i="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Identify &amp; show the relation between two entities by Plot Graphs with DAX Function.</a:t>
            </a:r>
          </a:p>
          <a:p>
            <a:pPr marL="285750" indent="-285750" algn="just">
              <a:lnSpc>
                <a:spcPct val="150000"/>
              </a:lnSpc>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Prepare the </a:t>
            </a:r>
            <a:r>
              <a:rPr lang="en-US" sz="2000" b="1" i="1" dirty="0" err="1" smtClean="0">
                <a:latin typeface="Times New Roman" panose="02020603050405020304" pitchFamily="18" charset="0"/>
                <a:cs typeface="Times New Roman" panose="02020603050405020304" pitchFamily="18" charset="0"/>
              </a:rPr>
              <a:t>Questioniores</a:t>
            </a:r>
            <a:r>
              <a:rPr lang="en-US" sz="2000" b="1" i="1" dirty="0" smtClean="0">
                <a:latin typeface="Times New Roman" panose="02020603050405020304" pitchFamily="18" charset="0"/>
                <a:cs typeface="Times New Roman" panose="02020603050405020304" pitchFamily="18" charset="0"/>
              </a:rPr>
              <a:t> and identify the </a:t>
            </a:r>
            <a:r>
              <a:rPr lang="en-US" sz="2000" b="1" i="1" dirty="0" err="1" smtClean="0">
                <a:latin typeface="Times New Roman" panose="02020603050405020304" pitchFamily="18" charset="0"/>
                <a:cs typeface="Times New Roman" panose="02020603050405020304" pitchFamily="18" charset="0"/>
              </a:rPr>
              <a:t>Employess</a:t>
            </a:r>
            <a:r>
              <a:rPr lang="en-US" sz="2000" b="1" i="1" dirty="0" smtClean="0">
                <a:latin typeface="Times New Roman" panose="02020603050405020304" pitchFamily="18" charset="0"/>
                <a:cs typeface="Times New Roman" panose="02020603050405020304" pitchFamily="18" charset="0"/>
              </a:rPr>
              <a:t> performance by Annual CTC and Department.</a:t>
            </a:r>
          </a:p>
          <a:p>
            <a:endParaRPr lang="en-IN" dirty="0"/>
          </a:p>
        </p:txBody>
      </p:sp>
    </p:spTree>
    <p:extLst>
      <p:ext uri="{BB962C8B-B14F-4D97-AF65-F5344CB8AC3E}">
        <p14:creationId xmlns:p14="http://schemas.microsoft.com/office/powerpoint/2010/main" val="330824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4329" y="260149"/>
            <a:ext cx="2823209" cy="707886"/>
          </a:xfrm>
          <a:prstGeom prst="rect">
            <a:avLst/>
          </a:prstGeom>
          <a:noFill/>
        </p:spPr>
        <p:txBody>
          <a:bodyPr wrap="none" rtlCol="0">
            <a:spAutoFit/>
          </a:bodyPr>
          <a:lstStyle/>
          <a:p>
            <a:pPr algn="just"/>
            <a:r>
              <a:rPr lang="en-US" sz="4000" b="1" i="1" u="sng" dirty="0" smtClean="0">
                <a:latin typeface="Times New Roman" panose="02020603050405020304" pitchFamily="18" charset="0"/>
                <a:cs typeface="Times New Roman" panose="02020603050405020304" pitchFamily="18" charset="0"/>
              </a:rPr>
              <a:t>Key Insights</a:t>
            </a:r>
            <a:endParaRPr lang="en-IN" sz="4000" i="1" u="sng" dirty="0">
              <a:latin typeface="Times New Roman" panose="02020603050405020304" pitchFamily="18" charset="0"/>
              <a:cs typeface="Times New Roman" panose="02020603050405020304" pitchFamily="18" charset="0"/>
            </a:endParaRPr>
          </a:p>
        </p:txBody>
      </p:sp>
      <p:sp>
        <p:nvSpPr>
          <p:cNvPr id="8" name="Rectangle 7"/>
          <p:cNvSpPr/>
          <p:nvPr/>
        </p:nvSpPr>
        <p:spPr>
          <a:xfrm>
            <a:off x="1405719" y="1451536"/>
            <a:ext cx="8980227" cy="4062651"/>
          </a:xfrm>
          <a:prstGeom prst="rect">
            <a:avLst/>
          </a:prstGeom>
        </p:spPr>
        <p:txBody>
          <a:bodyPr wrap="square">
            <a:spAutoFit/>
          </a:bodyPr>
          <a:lstStyle/>
          <a:p>
            <a:pPr lvl="0" algn="just" eaLnBrk="0" fontAlgn="base" hangingPunct="0">
              <a:spcBef>
                <a:spcPct val="0"/>
              </a:spcBef>
              <a:spcAft>
                <a:spcPct val="0"/>
              </a:spcAft>
              <a:buFontTx/>
              <a:buChar char="•"/>
            </a:pPr>
            <a:r>
              <a:rPr kumimoji="0" lang="en-US" altLang="en-US" sz="2000" b="1" i="1"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Average Tenure</a:t>
            </a:r>
            <a:r>
              <a:rPr lang="en-US" altLang="en-US" sz="2000" b="1" i="1" dirty="0">
                <a:solidFill>
                  <a:schemeClr val="bg1"/>
                </a:solidFill>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The average tenure of employees varies by the year they joined, which could indicate changes in company culture, management, or external factors influencing employee retention</a:t>
            </a:r>
            <a:r>
              <a:rPr lang="en-US" altLang="en-US" sz="2000" b="1" i="1"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FontTx/>
              <a:buChar char="•"/>
            </a:pPr>
            <a:endParaRPr lang="en-US" altLang="en-US" sz="2000" b="1" i="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sz="2000" b="1" i="1" dirty="0">
                <a:solidFill>
                  <a:schemeClr val="bg1"/>
                </a:solidFill>
                <a:latin typeface="Times New Roman" panose="02020603050405020304" pitchFamily="18" charset="0"/>
                <a:cs typeface="Times New Roman" panose="02020603050405020304" pitchFamily="18" charset="0"/>
              </a:rPr>
              <a:t>Turnover Rate: </a:t>
            </a:r>
            <a:r>
              <a:rPr lang="en-US" altLang="en-US" sz="2000" b="1" i="1" dirty="0">
                <a:latin typeface="Times New Roman" panose="02020603050405020304" pitchFamily="18" charset="0"/>
                <a:cs typeface="Times New Roman" panose="02020603050405020304" pitchFamily="18" charset="0"/>
              </a:rPr>
              <a:t>The turnover rate provides insight into how frequently employees leave the company relative to how many join, which can be crucial for HR planning and identifying potential issues in employee satisfaction or </a:t>
            </a:r>
            <a:r>
              <a:rPr lang="en-US" altLang="en-US" sz="2000" b="1" i="1" dirty="0" smtClean="0">
                <a:latin typeface="Times New Roman" panose="02020603050405020304" pitchFamily="18" charset="0"/>
                <a:cs typeface="Times New Roman" panose="02020603050405020304" pitchFamily="18" charset="0"/>
              </a:rPr>
              <a:t>engagement.</a:t>
            </a:r>
          </a:p>
          <a:p>
            <a:pPr lvl="0" algn="just" eaLnBrk="0" fontAlgn="base" hangingPunct="0">
              <a:spcBef>
                <a:spcPct val="0"/>
              </a:spcBef>
              <a:spcAft>
                <a:spcPct val="0"/>
              </a:spcAft>
              <a:buFontTx/>
              <a:buChar char="•"/>
            </a:pPr>
            <a:endParaRPr lang="en-US" altLang="en-US" sz="2000" b="1" i="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sz="2000" b="1" i="1" dirty="0" smtClean="0">
                <a:solidFill>
                  <a:schemeClr val="bg1"/>
                </a:solidFill>
                <a:latin typeface="Times New Roman" panose="02020603050405020304" pitchFamily="18" charset="0"/>
                <a:cs typeface="Times New Roman" panose="02020603050405020304" pitchFamily="18" charset="0"/>
              </a:rPr>
              <a:t>Correlation </a:t>
            </a:r>
            <a:r>
              <a:rPr lang="en-US" altLang="en-US" sz="2000" b="1" i="1" dirty="0">
                <a:solidFill>
                  <a:schemeClr val="bg1"/>
                </a:solidFill>
                <a:latin typeface="Times New Roman" panose="02020603050405020304" pitchFamily="18" charset="0"/>
                <a:cs typeface="Times New Roman" panose="02020603050405020304" pitchFamily="18" charset="0"/>
              </a:rPr>
              <a:t>Findings:</a:t>
            </a:r>
            <a:r>
              <a:rPr lang="en-US" altLang="en-US" sz="2000" b="1" i="1" dirty="0">
                <a:latin typeface="Times New Roman" panose="02020603050405020304" pitchFamily="18" charset="0"/>
                <a:cs typeface="Times New Roman" panose="02020603050405020304" pitchFamily="18" charset="0"/>
              </a:rPr>
              <a:t> The correlation matrix helps identify which variables are closely related. For instance, if </a:t>
            </a:r>
            <a:r>
              <a:rPr kumimoji="0" lang="en-US" altLang="en-US" sz="20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Annual Performance Rating is strongly correlated with ANNUAL CTC, it could indicate that higher performance ratings lead to higher compensation.</a:t>
            </a:r>
            <a:endParaRPr lang="en-US" altLang="en-US" sz="2000" b="1" i="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46546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1504" y="1994301"/>
            <a:ext cx="8775511" cy="1323439"/>
          </a:xfrm>
          <a:prstGeom prst="rect">
            <a:avLst/>
          </a:prstGeom>
        </p:spPr>
        <p:txBody>
          <a:bodyPr wrap="square">
            <a:spAutoFit/>
          </a:bodyPr>
          <a:lstStyle/>
          <a:p>
            <a:pPr algn="just"/>
            <a:r>
              <a:rPr lang="en-US" sz="2000" b="1" i="1" dirty="0" smtClean="0">
                <a:latin typeface="Times New Roman" panose="02020603050405020304" pitchFamily="18" charset="0"/>
                <a:cs typeface="Times New Roman" panose="02020603050405020304" pitchFamily="18" charset="0"/>
              </a:rPr>
              <a:t>The HR data analysis revealed salary disparities by department and a correlation between performance ratings and compensation. Recommendations include revising compensation structures and enhancing retention strategies to improve employee satisfaction and reduce turnover.</a:t>
            </a:r>
            <a:endParaRPr lang="en-IN" sz="2000" b="1" i="1" dirty="0">
              <a:latin typeface="Times New Roman" panose="02020603050405020304" pitchFamily="18" charset="0"/>
              <a:cs typeface="Times New Roman" panose="02020603050405020304" pitchFamily="18" charset="0"/>
            </a:endParaRPr>
          </a:p>
        </p:txBody>
      </p:sp>
      <p:sp>
        <p:nvSpPr>
          <p:cNvPr id="5" name="Rectangle 4"/>
          <p:cNvSpPr/>
          <p:nvPr/>
        </p:nvSpPr>
        <p:spPr>
          <a:xfrm>
            <a:off x="4517408" y="337361"/>
            <a:ext cx="2756847" cy="707886"/>
          </a:xfrm>
          <a:prstGeom prst="rect">
            <a:avLst/>
          </a:prstGeom>
        </p:spPr>
        <p:txBody>
          <a:bodyPr wrap="square">
            <a:spAutoFit/>
          </a:bodyPr>
          <a:lstStyle/>
          <a:p>
            <a:pPr algn="just"/>
            <a:r>
              <a:rPr lang="en-US" sz="4000" b="1" i="1" u="sng" dirty="0" smtClean="0">
                <a:latin typeface="Times New Roman" panose="02020603050405020304" pitchFamily="18" charset="0"/>
                <a:cs typeface="Times New Roman" panose="02020603050405020304" pitchFamily="18" charset="0"/>
              </a:rPr>
              <a:t>Conclusion</a:t>
            </a:r>
            <a:endParaRPr lang="en-IN" sz="4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096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165</TotalTime>
  <Words>451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2024-08-01T23:58:46Z</dcterms:created>
  <dcterms:modified xsi:type="dcterms:W3CDTF">2024-08-02T02:44:35Z</dcterms:modified>
</cp:coreProperties>
</file>