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6D0"/>
    <a:srgbClr val="9DDDE3"/>
    <a:srgbClr val="44546A"/>
    <a:srgbClr val="32A4AF"/>
    <a:srgbClr val="26C3E2"/>
    <a:srgbClr val="2A9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8CD0-ADBD-D71A-231F-27E68D8A8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AFF8F-B336-ECC2-BB17-6BD3868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186C-66EF-A7F5-D00C-23B9B088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1757-1BC1-D1C3-FCF3-06F66CA2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390C-97E7-4F04-5C17-7C0A85A5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6BAA-E8E1-F0FA-4746-6A0284F9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ACAD-FE52-9C0D-AD48-B37427510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013C-B880-69EC-7FEA-8D0F2F87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9899-D946-ADE0-876A-F4FADA15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D6A3-D9D0-3125-399A-0FA8E387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7F61E-6863-83EC-2F23-30D7798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67FC9-A8CD-58EA-AF0A-EEA82012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E2EE-7D89-8BEE-82CA-F3B1236F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7B6B-7E54-9571-C45F-3073906B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3517-2E51-93FE-837D-569A23CB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46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14B0-BF1D-A39F-6A85-A769A590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CE6A-7B35-5C93-DDBE-1F3C49F6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0EDA-E974-7A98-7EDF-79960F86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F046-FFD8-654D-C450-A85060B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662D-BDB8-7289-9A5A-E1FE03E7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4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8230-0AFD-298B-9A5A-4FA03E84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3C582-035C-9141-90DB-32910F59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DF22-9AD2-C74F-ACD3-758D0175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E6E6-C3FF-D550-C1F2-ADD2DCB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49B7C-1AF0-4A14-A8AB-2ECF541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666-6C96-931E-92AA-9F2DF95D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D499-53A2-A2D0-6BFA-EDBA59184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11DB0-D654-7C60-067E-06E1D83A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4A15-7589-FD11-34D0-77CCA492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E5FB6-1F64-68B1-35D0-E6E5E402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3094-A0E6-AA42-2A7E-A2D21F79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ACC1-20B9-7997-34EC-6C567381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4E67-9A23-B8FF-3AFA-211D319C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41627-8380-14E5-1148-87F3A772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36B49-9C2E-834B-6362-E0B63B387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0760D-8A80-57C5-BDF3-A73E25E7F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04548-605C-538C-725B-6A5FD55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87492-3BCC-344E-3AE5-809BFC26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395A6-6581-4417-DC45-A148C3AF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5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FB83-6BEA-9D31-64D0-4DAC86C3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A69CB-E07F-63F8-E142-47F12F75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35C3-640E-FF3F-CD5C-978C0583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D69CB-0B65-BE01-EDE8-B9347FEE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1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683D5-1639-F05C-39FB-5AE472EE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22A1D-DDF2-C2E9-8EF2-17ACCE4D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8492-B1F6-6737-7251-2EAFD8B0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8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CF4C-3DE7-938E-75ED-345D94F0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EB2F-5949-A304-958D-E1170F57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0F5D8-D8B4-FEAF-819B-2F5A025A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7117F-56C6-19DD-32E7-131A6D5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547CD-E0B6-EB65-471F-5101F187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847A-64E7-1FE0-00E5-7C0F6243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9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11F-F44D-8BBF-BE13-ABEDB7F1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F4ABC-F7F5-BCB2-75B7-EDB72A8BB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B254-5544-9140-ED23-13F408294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9CF42-67E7-3F9D-6AB7-DD3FACF9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8F89D-C834-EA0F-0B7D-B7F5D5E7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C01D-7F4A-6608-E5ED-035D478D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17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D2828-BAB9-5F87-F25C-750564F3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F656-EC89-C60F-B9FE-F271F91F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CAD3-CE18-22F3-F1EF-790422EE1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45BB-BBDE-4716-BBA3-CDD2BA192E0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447E-953A-1302-1689-02EEE1B7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B7D0-2191-5164-9A67-E77D5074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E082-7AC4-40CB-95E2-ABD7194937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ACD8B-B3A4-92DA-81EC-F7C5B0C42343}"/>
              </a:ext>
            </a:extLst>
          </p:cNvPr>
          <p:cNvSpPr/>
          <p:nvPr/>
        </p:nvSpPr>
        <p:spPr>
          <a:xfrm>
            <a:off x="2570921" y="665921"/>
            <a:ext cx="2584174" cy="5526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C206E-9319-12BE-5DC7-27ABB1B66138}"/>
              </a:ext>
            </a:extLst>
          </p:cNvPr>
          <p:cNvSpPr/>
          <p:nvPr/>
        </p:nvSpPr>
        <p:spPr>
          <a:xfrm>
            <a:off x="3909391" y="741707"/>
            <a:ext cx="1139687" cy="1046922"/>
          </a:xfrm>
          <a:prstGeom prst="rect">
            <a:avLst/>
          </a:prstGeom>
          <a:solidFill>
            <a:srgbClr val="32A4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Network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3E2DE-FD34-B16C-45B4-19FB50159185}"/>
              </a:ext>
            </a:extLst>
          </p:cNvPr>
          <p:cNvSpPr/>
          <p:nvPr/>
        </p:nvSpPr>
        <p:spPr>
          <a:xfrm>
            <a:off x="3909391" y="5049183"/>
            <a:ext cx="1139687" cy="1046922"/>
          </a:xfrm>
          <a:prstGeom prst="rect">
            <a:avLst/>
          </a:prstGeom>
          <a:solidFill>
            <a:srgbClr val="32A4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</a:t>
            </a:r>
          </a:p>
          <a:p>
            <a:pPr algn="ctr"/>
            <a:r>
              <a:rPr lang="en-US" dirty="0"/>
              <a:t>Exposure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35915-845B-F261-2663-2CB9E37BF5F2}"/>
              </a:ext>
            </a:extLst>
          </p:cNvPr>
          <p:cNvSpPr/>
          <p:nvPr/>
        </p:nvSpPr>
        <p:spPr>
          <a:xfrm>
            <a:off x="3909391" y="2895445"/>
            <a:ext cx="1139687" cy="1046922"/>
          </a:xfrm>
          <a:prstGeom prst="rect">
            <a:avLst/>
          </a:prstGeom>
          <a:solidFill>
            <a:srgbClr val="32A4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Temporal Exposure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302C1D-672D-5ADE-7D67-748B4C362ACC}"/>
              </a:ext>
            </a:extLst>
          </p:cNvPr>
          <p:cNvSpPr/>
          <p:nvPr/>
        </p:nvSpPr>
        <p:spPr>
          <a:xfrm>
            <a:off x="2623930" y="741707"/>
            <a:ext cx="424070" cy="5354398"/>
          </a:xfrm>
          <a:prstGeom prst="rect">
            <a:avLst/>
          </a:prstGeom>
          <a:solidFill>
            <a:srgbClr val="5CC6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Front-end  Application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10B8C74-DBB7-3A87-ED69-50594BF0A0E6}"/>
              </a:ext>
            </a:extLst>
          </p:cNvPr>
          <p:cNvSpPr/>
          <p:nvPr/>
        </p:nvSpPr>
        <p:spPr>
          <a:xfrm>
            <a:off x="3047999" y="1048111"/>
            <a:ext cx="861391" cy="437322"/>
          </a:xfrm>
          <a:prstGeom prst="leftRightArrow">
            <a:avLst/>
          </a:prstGeom>
          <a:solidFill>
            <a:schemeClr val="bg1"/>
          </a:solidFill>
          <a:ln>
            <a:solidFill>
              <a:srgbClr val="2A95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73AD4EFE-2A31-B5AE-6C02-82FD2A6181C3}"/>
              </a:ext>
            </a:extLst>
          </p:cNvPr>
          <p:cNvSpPr/>
          <p:nvPr/>
        </p:nvSpPr>
        <p:spPr>
          <a:xfrm>
            <a:off x="3028120" y="5317434"/>
            <a:ext cx="861391" cy="437322"/>
          </a:xfrm>
          <a:prstGeom prst="leftRightArrow">
            <a:avLst/>
          </a:prstGeom>
          <a:solidFill>
            <a:schemeClr val="bg1"/>
          </a:solidFill>
          <a:ln>
            <a:solidFill>
              <a:srgbClr val="32A4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EB52711-ADC7-BC3C-F744-08777D594EF1}"/>
              </a:ext>
            </a:extLst>
          </p:cNvPr>
          <p:cNvSpPr/>
          <p:nvPr/>
        </p:nvSpPr>
        <p:spPr>
          <a:xfrm>
            <a:off x="3047999" y="3200245"/>
            <a:ext cx="861391" cy="437322"/>
          </a:xfrm>
          <a:prstGeom prst="leftRightArrow">
            <a:avLst/>
          </a:prstGeom>
          <a:solidFill>
            <a:schemeClr val="bg1"/>
          </a:solidFill>
          <a:ln>
            <a:solidFill>
              <a:srgbClr val="26C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40D3840-24F4-562E-F191-8ED0DDC42992}"/>
              </a:ext>
            </a:extLst>
          </p:cNvPr>
          <p:cNvSpPr/>
          <p:nvPr/>
        </p:nvSpPr>
        <p:spPr>
          <a:xfrm>
            <a:off x="1683025" y="3213342"/>
            <a:ext cx="861391" cy="437322"/>
          </a:xfrm>
          <a:prstGeom prst="leftRightArrow">
            <a:avLst/>
          </a:prstGeom>
          <a:solidFill>
            <a:schemeClr val="bg1"/>
          </a:solidFill>
          <a:ln>
            <a:solidFill>
              <a:srgbClr val="32A4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298D7-984A-4FE1-8FA3-771379674D70}"/>
              </a:ext>
            </a:extLst>
          </p:cNvPr>
          <p:cNvSpPr/>
          <p:nvPr/>
        </p:nvSpPr>
        <p:spPr>
          <a:xfrm>
            <a:off x="9415671" y="1522549"/>
            <a:ext cx="2186609" cy="503997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DataMyne</a:t>
            </a:r>
            <a:r>
              <a:rPr lang="en-US" sz="1600" dirty="0"/>
              <a:t> Crawler</a:t>
            </a:r>
            <a:endParaRPr lang="en-IN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F6FE4-379C-3053-F007-DB4D945221B5}"/>
              </a:ext>
            </a:extLst>
          </p:cNvPr>
          <p:cNvSpPr/>
          <p:nvPr/>
        </p:nvSpPr>
        <p:spPr>
          <a:xfrm>
            <a:off x="9415672" y="2290242"/>
            <a:ext cx="2186609" cy="503997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CAPIQ – Credit Health</a:t>
            </a:r>
          </a:p>
          <a:p>
            <a:pPr algn="ctr"/>
            <a:r>
              <a:rPr lang="en-US" sz="1600" dirty="0"/>
              <a:t>Page Crawler</a:t>
            </a:r>
            <a:endParaRPr lang="en-IN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0F75C0-7BA1-C6C2-4A0F-FEADE16713CE}"/>
              </a:ext>
            </a:extLst>
          </p:cNvPr>
          <p:cNvSpPr/>
          <p:nvPr/>
        </p:nvSpPr>
        <p:spPr>
          <a:xfrm>
            <a:off x="9415672" y="3051957"/>
            <a:ext cx="2186609" cy="503997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 Weather API</a:t>
            </a:r>
            <a:endParaRPr lang="en-IN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34A4E5-BCD1-6421-2E3C-E75A7CEC9BF2}"/>
              </a:ext>
            </a:extLst>
          </p:cNvPr>
          <p:cNvSpPr/>
          <p:nvPr/>
        </p:nvSpPr>
        <p:spPr>
          <a:xfrm>
            <a:off x="9415672" y="3817971"/>
            <a:ext cx="2186609" cy="503997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CSI Market </a:t>
            </a:r>
          </a:p>
          <a:p>
            <a:pPr algn="ctr"/>
            <a:r>
              <a:rPr lang="en-US" sz="1600" dirty="0"/>
              <a:t>Financial Crawler</a:t>
            </a:r>
            <a:endParaRPr lang="en-IN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52A70A-C5D2-4788-4A63-3F448A7D9532}"/>
              </a:ext>
            </a:extLst>
          </p:cNvPr>
          <p:cNvSpPr/>
          <p:nvPr/>
        </p:nvSpPr>
        <p:spPr>
          <a:xfrm>
            <a:off x="9415671" y="4583985"/>
            <a:ext cx="2186609" cy="503997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Temporal Risk scoring engine</a:t>
            </a:r>
            <a:endParaRPr lang="en-IN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7960C-7D01-30DD-2056-4848ABDDE2B5}"/>
              </a:ext>
            </a:extLst>
          </p:cNvPr>
          <p:cNvSpPr/>
          <p:nvPr/>
        </p:nvSpPr>
        <p:spPr>
          <a:xfrm>
            <a:off x="9415671" y="5345700"/>
            <a:ext cx="2186609" cy="503997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Structural Risk scoring engine</a:t>
            </a:r>
            <a:endParaRPr lang="en-IN" sz="1600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33680DD-0BDD-0A82-A060-60B8CFC882D6}"/>
              </a:ext>
            </a:extLst>
          </p:cNvPr>
          <p:cNvSpPr/>
          <p:nvPr/>
        </p:nvSpPr>
        <p:spPr>
          <a:xfrm>
            <a:off x="6612835" y="833229"/>
            <a:ext cx="795130" cy="5016468"/>
          </a:xfrm>
          <a:prstGeom prst="can">
            <a:avLst/>
          </a:prstGeom>
          <a:solidFill>
            <a:srgbClr val="9DDD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MS SQL</a:t>
            </a:r>
          </a:p>
          <a:p>
            <a:pPr algn="ctr"/>
            <a:r>
              <a:rPr lang="en-US" sz="1600" dirty="0"/>
              <a:t>Server</a:t>
            </a:r>
            <a:endParaRPr lang="en-IN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F08E1C-6001-7EEF-8974-3956DFE3D091}"/>
              </a:ext>
            </a:extLst>
          </p:cNvPr>
          <p:cNvSpPr/>
          <p:nvPr/>
        </p:nvSpPr>
        <p:spPr>
          <a:xfrm>
            <a:off x="9415670" y="833229"/>
            <a:ext cx="2186609" cy="503997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 data </a:t>
            </a:r>
          </a:p>
          <a:p>
            <a:pPr algn="ctr"/>
            <a:r>
              <a:rPr lang="en-US" sz="1600" dirty="0"/>
              <a:t>partner network</a:t>
            </a:r>
            <a:endParaRPr lang="en-IN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4744E-2A0D-5476-20A5-4D70629BF11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7407964" y="1085227"/>
            <a:ext cx="2007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88B981-134B-17B0-1B53-BF24806C69D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407964" y="1774547"/>
            <a:ext cx="2007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59EE4-0D9D-63C0-552B-D6189275A5C8}"/>
              </a:ext>
            </a:extLst>
          </p:cNvPr>
          <p:cNvCxnSpPr>
            <a:cxnSpLocks/>
          </p:cNvCxnSpPr>
          <p:nvPr/>
        </p:nvCxnSpPr>
        <p:spPr>
          <a:xfrm flipH="1">
            <a:off x="7407964" y="2539612"/>
            <a:ext cx="2007704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985EA4-243A-149F-996A-7DF3E4F08FFE}"/>
              </a:ext>
            </a:extLst>
          </p:cNvPr>
          <p:cNvCxnSpPr>
            <a:cxnSpLocks/>
          </p:cNvCxnSpPr>
          <p:nvPr/>
        </p:nvCxnSpPr>
        <p:spPr>
          <a:xfrm flipH="1">
            <a:off x="7407964" y="3301328"/>
            <a:ext cx="2007704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8487C0-1665-5812-B3A5-6C270B7DC55F}"/>
              </a:ext>
            </a:extLst>
          </p:cNvPr>
          <p:cNvCxnSpPr>
            <a:cxnSpLocks/>
          </p:cNvCxnSpPr>
          <p:nvPr/>
        </p:nvCxnSpPr>
        <p:spPr>
          <a:xfrm flipH="1">
            <a:off x="7407964" y="4082391"/>
            <a:ext cx="2007704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9E5E19-C268-E995-555F-E84D7AC84E3B}"/>
              </a:ext>
            </a:extLst>
          </p:cNvPr>
          <p:cNvCxnSpPr>
            <a:cxnSpLocks/>
          </p:cNvCxnSpPr>
          <p:nvPr/>
        </p:nvCxnSpPr>
        <p:spPr>
          <a:xfrm flipH="1">
            <a:off x="7407964" y="4853900"/>
            <a:ext cx="2007704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C942CF-5416-4462-5734-DB9AAE1A826F}"/>
              </a:ext>
            </a:extLst>
          </p:cNvPr>
          <p:cNvCxnSpPr>
            <a:cxnSpLocks/>
          </p:cNvCxnSpPr>
          <p:nvPr/>
        </p:nvCxnSpPr>
        <p:spPr>
          <a:xfrm flipH="1">
            <a:off x="7407964" y="5593660"/>
            <a:ext cx="2007704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430208-7807-86AD-7E36-28A25E8C42BE}"/>
              </a:ext>
            </a:extLst>
          </p:cNvPr>
          <p:cNvCxnSpPr>
            <a:cxnSpLocks/>
          </p:cNvCxnSpPr>
          <p:nvPr/>
        </p:nvCxnSpPr>
        <p:spPr>
          <a:xfrm flipH="1">
            <a:off x="5181598" y="3432158"/>
            <a:ext cx="1431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4A24A-7A42-B9DE-4943-95B1828E76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68349" y="2539612"/>
            <a:ext cx="1444485" cy="879294"/>
          </a:xfrm>
          <a:prstGeom prst="bentConnector3">
            <a:avLst>
              <a:gd name="adj1" fmla="val 46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7611EDC-C007-18AA-DB3F-CF67B1A2DF78}"/>
              </a:ext>
            </a:extLst>
          </p:cNvPr>
          <p:cNvCxnSpPr>
            <a:cxnSpLocks/>
          </p:cNvCxnSpPr>
          <p:nvPr/>
        </p:nvCxnSpPr>
        <p:spPr>
          <a:xfrm rot="10800000">
            <a:off x="5155095" y="3418909"/>
            <a:ext cx="1464365" cy="651061"/>
          </a:xfrm>
          <a:prstGeom prst="bentConnector3">
            <a:avLst>
              <a:gd name="adj1" fmla="val 45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6ED0F65-BAEC-3FA8-D086-D32D14877645}"/>
              </a:ext>
            </a:extLst>
          </p:cNvPr>
          <p:cNvCxnSpPr>
            <a:cxnSpLocks/>
          </p:cNvCxnSpPr>
          <p:nvPr/>
        </p:nvCxnSpPr>
        <p:spPr>
          <a:xfrm rot="10800000">
            <a:off x="5155096" y="3429001"/>
            <a:ext cx="1457737" cy="1406983"/>
          </a:xfrm>
          <a:prstGeom prst="bentConnector3">
            <a:avLst>
              <a:gd name="adj1" fmla="val 45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77AC2F9-3DC6-E4CB-FC2B-F0FF2A0AB3D5}"/>
              </a:ext>
            </a:extLst>
          </p:cNvPr>
          <p:cNvCxnSpPr/>
          <p:nvPr/>
        </p:nvCxnSpPr>
        <p:spPr>
          <a:xfrm rot="10800000" flipV="1">
            <a:off x="5155094" y="1085226"/>
            <a:ext cx="1464366" cy="179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0539A33-2932-BD3F-2F4D-A199FAAA8076}"/>
              </a:ext>
            </a:extLst>
          </p:cNvPr>
          <p:cNvCxnSpPr>
            <a:cxnSpLocks/>
          </p:cNvCxnSpPr>
          <p:nvPr/>
        </p:nvCxnSpPr>
        <p:spPr>
          <a:xfrm rot="10800000">
            <a:off x="5151783" y="1585461"/>
            <a:ext cx="1461052" cy="188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0339AC-512E-CB37-4417-A8BDFC1C7F21}"/>
              </a:ext>
            </a:extLst>
          </p:cNvPr>
          <p:cNvCxnSpPr/>
          <p:nvPr/>
        </p:nvCxnSpPr>
        <p:spPr>
          <a:xfrm flipH="1">
            <a:off x="5151783" y="5572644"/>
            <a:ext cx="146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400BC1-2A88-05D5-2EF0-2F70704D7597}"/>
              </a:ext>
            </a:extLst>
          </p:cNvPr>
          <p:cNvSpPr/>
          <p:nvPr/>
        </p:nvSpPr>
        <p:spPr>
          <a:xfrm>
            <a:off x="7841972" y="781231"/>
            <a:ext cx="1139688" cy="214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CC6D0"/>
                </a:solidFill>
              </a:rPr>
              <a:t>T0 – T1</a:t>
            </a:r>
            <a:endParaRPr lang="en-IN" sz="1600" dirty="0">
              <a:solidFill>
                <a:srgbClr val="5CC6D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F835C1-2262-BC96-AE90-43CF704DFEC8}"/>
              </a:ext>
            </a:extLst>
          </p:cNvPr>
          <p:cNvSpPr/>
          <p:nvPr/>
        </p:nvSpPr>
        <p:spPr>
          <a:xfrm>
            <a:off x="7841972" y="1530041"/>
            <a:ext cx="1139688" cy="214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5CC6D0"/>
                </a:solidFill>
              </a:rPr>
              <a:t>T1 – T2</a:t>
            </a:r>
            <a:endParaRPr lang="en-IN" sz="1600" dirty="0">
              <a:solidFill>
                <a:srgbClr val="5CC6D0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25F2F29-CC38-6693-5EE3-F556000F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3" y="2895445"/>
            <a:ext cx="1053550" cy="104692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6D66809-08E8-0FEA-2866-36916E4497B2}"/>
              </a:ext>
            </a:extLst>
          </p:cNvPr>
          <p:cNvSpPr/>
          <p:nvPr/>
        </p:nvSpPr>
        <p:spPr>
          <a:xfrm>
            <a:off x="616224" y="6294783"/>
            <a:ext cx="10986056" cy="437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The dark blue boxes indicate the backend modules which will be developed using </a:t>
            </a:r>
            <a:r>
              <a:rPr lang="en-US" dirty="0" err="1">
                <a:solidFill>
                  <a:schemeClr val="tx1"/>
                </a:solidFill>
              </a:rPr>
              <a:t>pyspark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6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imeline">
            <a:extLst>
              <a:ext uri="{FF2B5EF4-FFF2-40B4-BE49-F238E27FC236}">
                <a16:creationId xmlns:a16="http://schemas.microsoft.com/office/drawing/2014/main" id="{8DDE7EFA-E905-48C4-3B02-41139036C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5" y="450376"/>
            <a:ext cx="10918209" cy="59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1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A81B495-DF51-781E-3650-E8107108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5" y="259307"/>
            <a:ext cx="11027390" cy="64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A1C741F-38D4-0DE7-4613-6AEB5AABB39D}"/>
              </a:ext>
            </a:extLst>
          </p:cNvPr>
          <p:cNvSpPr/>
          <p:nvPr/>
        </p:nvSpPr>
        <p:spPr>
          <a:xfrm>
            <a:off x="996287" y="204711"/>
            <a:ext cx="1201003" cy="777923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Company listing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14C1-7B08-A8F0-69D8-0DA7DA8A5234}"/>
              </a:ext>
            </a:extLst>
          </p:cNvPr>
          <p:cNvSpPr/>
          <p:nvPr/>
        </p:nvSpPr>
        <p:spPr>
          <a:xfrm>
            <a:off x="3148084" y="1535367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Searching companies through API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A1258-B2C7-5928-A1D9-CB750ABF97FE}"/>
              </a:ext>
            </a:extLst>
          </p:cNvPr>
          <p:cNvSpPr/>
          <p:nvPr/>
        </p:nvSpPr>
        <p:spPr>
          <a:xfrm>
            <a:off x="3148084" y="204711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Iterating over company names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17035-BE68-CB49-63E4-FC30D8ECEE34}"/>
              </a:ext>
            </a:extLst>
          </p:cNvPr>
          <p:cNvSpPr/>
          <p:nvPr/>
        </p:nvSpPr>
        <p:spPr>
          <a:xfrm>
            <a:off x="3148084" y="2866023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Requesting page for current company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DDA3D01-5A64-19CB-43B9-DBAD2C7B6E3F}"/>
              </a:ext>
            </a:extLst>
          </p:cNvPr>
          <p:cNvSpPr/>
          <p:nvPr/>
        </p:nvSpPr>
        <p:spPr>
          <a:xfrm>
            <a:off x="3241343" y="3996512"/>
            <a:ext cx="1373875" cy="1132765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Page Exists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E1778-7853-7C22-281C-7D4CEE29482A}"/>
              </a:ext>
            </a:extLst>
          </p:cNvPr>
          <p:cNvSpPr/>
          <p:nvPr/>
        </p:nvSpPr>
        <p:spPr>
          <a:xfrm>
            <a:off x="3148084" y="5481844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Got to next company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6CEBE-F58E-2788-2642-DE6F2F2A892F}"/>
              </a:ext>
            </a:extLst>
          </p:cNvPr>
          <p:cNvSpPr/>
          <p:nvPr/>
        </p:nvSpPr>
        <p:spPr>
          <a:xfrm>
            <a:off x="6096000" y="5481843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Scrape the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of the result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6E31FE-1835-C177-73B0-33321E159D21}"/>
              </a:ext>
            </a:extLst>
          </p:cNvPr>
          <p:cNvSpPr/>
          <p:nvPr/>
        </p:nvSpPr>
        <p:spPr>
          <a:xfrm>
            <a:off x="6096000" y="4173932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into the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E0E13B73-CF58-C27F-0B35-FFFA3BAD3E7F}"/>
              </a:ext>
            </a:extLst>
          </p:cNvPr>
          <p:cNvSpPr/>
          <p:nvPr/>
        </p:nvSpPr>
        <p:spPr>
          <a:xfrm>
            <a:off x="6275695" y="2829989"/>
            <a:ext cx="1201003" cy="777923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Partner Network</a:t>
            </a:r>
            <a:endParaRPr lang="en-IN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F0A3DE-93AF-A6A7-A712-FB2D15F6989F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2197290" y="593673"/>
            <a:ext cx="95079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F78F5F-E962-B5D1-266A-A745802DC60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928281" y="982634"/>
            <a:ext cx="0" cy="5527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5C59F0-38A1-29A1-A53D-E82D3D27F1DB}"/>
              </a:ext>
            </a:extLst>
          </p:cNvPr>
          <p:cNvCxnSpPr>
            <a:cxnSpLocks/>
          </p:cNvCxnSpPr>
          <p:nvPr/>
        </p:nvCxnSpPr>
        <p:spPr>
          <a:xfrm>
            <a:off x="3928280" y="2313290"/>
            <a:ext cx="0" cy="5527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85A456-C081-D7FE-91CA-915C06BF1DE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28280" y="3643946"/>
            <a:ext cx="1" cy="3525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6C0F68-EA72-3E99-7E5B-1AB97B94CC92}"/>
              </a:ext>
            </a:extLst>
          </p:cNvPr>
          <p:cNvCxnSpPr>
            <a:cxnSpLocks/>
          </p:cNvCxnSpPr>
          <p:nvPr/>
        </p:nvCxnSpPr>
        <p:spPr>
          <a:xfrm>
            <a:off x="3928280" y="5154296"/>
            <a:ext cx="1" cy="3525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E764AB-FC98-C99B-5C11-609EA84DCFE4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3148084" y="3254986"/>
            <a:ext cx="12700" cy="2615821"/>
          </a:xfrm>
          <a:prstGeom prst="bentConnector3">
            <a:avLst>
              <a:gd name="adj1" fmla="val 4701488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52C6655-A0D1-8578-74EB-A949A899BB9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615218" y="4562895"/>
            <a:ext cx="1480782" cy="1307910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DA429-6B99-610A-32AE-97293DC4A6AA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6876197" y="4951855"/>
            <a:ext cx="0" cy="5299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3C636F-B343-1C13-E10E-B353C7D79372}"/>
              </a:ext>
            </a:extLst>
          </p:cNvPr>
          <p:cNvSpPr txBox="1"/>
          <p:nvPr/>
        </p:nvSpPr>
        <p:spPr>
          <a:xfrm>
            <a:off x="4708478" y="4249358"/>
            <a:ext cx="45204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EAFA-CE74-E496-CA03-1C16201DD6FF}"/>
              </a:ext>
            </a:extLst>
          </p:cNvPr>
          <p:cNvSpPr txBox="1"/>
          <p:nvPr/>
        </p:nvSpPr>
        <p:spPr>
          <a:xfrm>
            <a:off x="3421001" y="5118271"/>
            <a:ext cx="42672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8E7547-D94D-56D5-5BA9-C90A2836DDCA}"/>
              </a:ext>
            </a:extLst>
          </p:cNvPr>
          <p:cNvSpPr txBox="1"/>
          <p:nvPr/>
        </p:nvSpPr>
        <p:spPr>
          <a:xfrm>
            <a:off x="9526686" y="-313904"/>
            <a:ext cx="27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DataMyne</a:t>
            </a:r>
            <a:r>
              <a:rPr lang="en-US" dirty="0"/>
              <a:t> partner network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ACF5E-F7E5-415C-0CED-F4AFA7D4EEC9}"/>
              </a:ext>
            </a:extLst>
          </p:cNvPr>
          <p:cNvCxnSpPr>
            <a:stCxn id="11" idx="0"/>
            <a:endCxn id="12" idx="3"/>
          </p:cNvCxnSpPr>
          <p:nvPr/>
        </p:nvCxnSpPr>
        <p:spPr>
          <a:xfrm flipV="1">
            <a:off x="6876197" y="3607912"/>
            <a:ext cx="0" cy="56602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6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A1C741F-38D4-0DE7-4613-6AEB5AABB39D}"/>
              </a:ext>
            </a:extLst>
          </p:cNvPr>
          <p:cNvSpPr/>
          <p:nvPr/>
        </p:nvSpPr>
        <p:spPr>
          <a:xfrm>
            <a:off x="791568" y="518614"/>
            <a:ext cx="1662755" cy="777923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 data 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14C1-7B08-A8F0-69D8-0DA7DA8A5234}"/>
              </a:ext>
            </a:extLst>
          </p:cNvPr>
          <p:cNvSpPr/>
          <p:nvPr/>
        </p:nvSpPr>
        <p:spPr>
          <a:xfrm>
            <a:off x="3148084" y="1849271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Processing Data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A1258-B2C7-5928-A1D9-CB750ABF97FE}"/>
              </a:ext>
            </a:extLst>
          </p:cNvPr>
          <p:cNvSpPr/>
          <p:nvPr/>
        </p:nvSpPr>
        <p:spPr>
          <a:xfrm>
            <a:off x="3148084" y="518615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Reading data from ADLS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17035-BE68-CB49-63E4-FC30D8ECEE34}"/>
              </a:ext>
            </a:extLst>
          </p:cNvPr>
          <p:cNvSpPr/>
          <p:nvPr/>
        </p:nvSpPr>
        <p:spPr>
          <a:xfrm>
            <a:off x="3148084" y="3179927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Creating partner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6E31FE-1835-C177-73B0-33321E159D21}"/>
              </a:ext>
            </a:extLst>
          </p:cNvPr>
          <p:cNvSpPr/>
          <p:nvPr/>
        </p:nvSpPr>
        <p:spPr>
          <a:xfrm>
            <a:off x="3148083" y="4510583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in the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E0E13B73-CF58-C27F-0B35-FFFA3BAD3E7F}"/>
              </a:ext>
            </a:extLst>
          </p:cNvPr>
          <p:cNvSpPr/>
          <p:nvPr/>
        </p:nvSpPr>
        <p:spPr>
          <a:xfrm>
            <a:off x="5820770" y="4435520"/>
            <a:ext cx="1662755" cy="928047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Partner Network </a:t>
            </a:r>
          </a:p>
          <a:p>
            <a:pPr algn="ctr"/>
            <a:r>
              <a:rPr lang="en-US" sz="1600" dirty="0"/>
              <a:t>T0 – T1</a:t>
            </a:r>
            <a:endParaRPr lang="en-IN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F0A3DE-93AF-A6A7-A712-FB2D15F6989F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454323" y="907576"/>
            <a:ext cx="693761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F78F5F-E962-B5D1-266A-A745802DC60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928281" y="1296538"/>
            <a:ext cx="0" cy="5527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5C59F0-38A1-29A1-A53D-E82D3D27F1DB}"/>
              </a:ext>
            </a:extLst>
          </p:cNvPr>
          <p:cNvCxnSpPr>
            <a:cxnSpLocks/>
          </p:cNvCxnSpPr>
          <p:nvPr/>
        </p:nvCxnSpPr>
        <p:spPr>
          <a:xfrm>
            <a:off x="3928280" y="2627194"/>
            <a:ext cx="0" cy="5527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2CDC92-B943-E817-EF0B-71AECBA3D846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4708477" y="4899544"/>
            <a:ext cx="111229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8E7547-D94D-56D5-5BA9-C90A2836DDCA}"/>
              </a:ext>
            </a:extLst>
          </p:cNvPr>
          <p:cNvSpPr txBox="1"/>
          <p:nvPr/>
        </p:nvSpPr>
        <p:spPr>
          <a:xfrm>
            <a:off x="9103057" y="0"/>
            <a:ext cx="251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 data partner network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11028D-F4A0-EF8F-8E83-149B105114B7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3928280" y="3957850"/>
            <a:ext cx="1" cy="5527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8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A1C741F-38D4-0DE7-4613-6AEB5AABB39D}"/>
              </a:ext>
            </a:extLst>
          </p:cNvPr>
          <p:cNvSpPr/>
          <p:nvPr/>
        </p:nvSpPr>
        <p:spPr>
          <a:xfrm>
            <a:off x="791568" y="518614"/>
            <a:ext cx="1662755" cy="777923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Partner Network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A1258-B2C7-5928-A1D9-CB750ABF97FE}"/>
              </a:ext>
            </a:extLst>
          </p:cNvPr>
          <p:cNvSpPr/>
          <p:nvPr/>
        </p:nvSpPr>
        <p:spPr>
          <a:xfrm>
            <a:off x="3148084" y="518615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GO Comet API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Authentication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F0A3DE-93AF-A6A7-A712-FB2D15F6989F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454323" y="907576"/>
            <a:ext cx="693761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8E7547-D94D-56D5-5BA9-C90A2836DDCA}"/>
              </a:ext>
            </a:extLst>
          </p:cNvPr>
          <p:cNvSpPr txBox="1"/>
          <p:nvPr/>
        </p:nvSpPr>
        <p:spPr>
          <a:xfrm>
            <a:off x="9430603" y="54590"/>
            <a:ext cx="1156470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Comet</a:t>
            </a:r>
            <a:endParaRPr lang="en-IN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9EC58201-C48D-92F0-6218-8BEC2B4B69F9}"/>
              </a:ext>
            </a:extLst>
          </p:cNvPr>
          <p:cNvSpPr/>
          <p:nvPr/>
        </p:nvSpPr>
        <p:spPr>
          <a:xfrm>
            <a:off x="2997959" y="1781033"/>
            <a:ext cx="1860644" cy="1201003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Correct credential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B929BB-474E-83B5-A478-8A5229CEAE24}"/>
              </a:ext>
            </a:extLst>
          </p:cNvPr>
          <p:cNvCxnSpPr>
            <a:stCxn id="6" idx="2"/>
            <a:endCxn id="2" idx="0"/>
          </p:cNvCxnSpPr>
          <p:nvPr/>
        </p:nvCxnSpPr>
        <p:spPr>
          <a:xfrm>
            <a:off x="3928281" y="1296538"/>
            <a:ext cx="0" cy="4844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264C5F-54EF-41A7-DF99-6F9B521718AE}"/>
              </a:ext>
            </a:extLst>
          </p:cNvPr>
          <p:cNvCxnSpPr>
            <a:stCxn id="2" idx="1"/>
            <a:endCxn id="4" idx="3"/>
          </p:cNvCxnSpPr>
          <p:nvPr/>
        </p:nvCxnSpPr>
        <p:spPr>
          <a:xfrm rot="10800000">
            <a:off x="1622947" y="1296537"/>
            <a:ext cx="1375013" cy="1084998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6512C-F055-6599-9F88-9DF69A380706}"/>
              </a:ext>
            </a:extLst>
          </p:cNvPr>
          <p:cNvSpPr/>
          <p:nvPr/>
        </p:nvSpPr>
        <p:spPr>
          <a:xfrm>
            <a:off x="3148084" y="3466531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Scarpe data for port congestion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84D5CA-A2C6-C432-0748-747EADA8E590}"/>
              </a:ext>
            </a:extLst>
          </p:cNvPr>
          <p:cNvCxnSpPr>
            <a:stCxn id="2" idx="2"/>
            <a:endCxn id="17" idx="0"/>
          </p:cNvCxnSpPr>
          <p:nvPr/>
        </p:nvCxnSpPr>
        <p:spPr>
          <a:xfrm>
            <a:off x="3928281" y="2982036"/>
            <a:ext cx="0" cy="4844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7E79AB-C19C-CA13-57E3-B953EE89776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928281" y="4244454"/>
            <a:ext cx="0" cy="4844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13B55A-A716-62B7-B7E5-1FE76586AC43}"/>
              </a:ext>
            </a:extLst>
          </p:cNvPr>
          <p:cNvCxnSpPr>
            <a:cxnSpLocks/>
          </p:cNvCxnSpPr>
          <p:nvPr/>
        </p:nvCxnSpPr>
        <p:spPr>
          <a:xfrm flipV="1">
            <a:off x="4708478" y="5117910"/>
            <a:ext cx="1196457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D7713E-EE1D-CD6D-9D2F-A964B797D93D}"/>
              </a:ext>
            </a:extLst>
          </p:cNvPr>
          <p:cNvSpPr/>
          <p:nvPr/>
        </p:nvSpPr>
        <p:spPr>
          <a:xfrm>
            <a:off x="3148084" y="4728949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Mapping it to company location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5A935-EED9-9B3F-93E6-7F9E5576A011}"/>
              </a:ext>
            </a:extLst>
          </p:cNvPr>
          <p:cNvSpPr/>
          <p:nvPr/>
        </p:nvSpPr>
        <p:spPr>
          <a:xfrm>
            <a:off x="5904935" y="4728949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Save to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4F2BD823-55F4-2B8B-07B0-7F67BFA6E7AD}"/>
              </a:ext>
            </a:extLst>
          </p:cNvPr>
          <p:cNvSpPr/>
          <p:nvPr/>
        </p:nvSpPr>
        <p:spPr>
          <a:xfrm>
            <a:off x="5853754" y="3316407"/>
            <a:ext cx="1662755" cy="928047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 congestion database</a:t>
            </a:r>
            <a:endParaRPr lang="en-IN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A9C2A-BB5A-F513-02AD-6E8837D9C621}"/>
              </a:ext>
            </a:extLst>
          </p:cNvPr>
          <p:cNvCxnSpPr>
            <a:stCxn id="27" idx="0"/>
            <a:endCxn id="28" idx="3"/>
          </p:cNvCxnSpPr>
          <p:nvPr/>
        </p:nvCxnSpPr>
        <p:spPr>
          <a:xfrm flipV="1">
            <a:off x="6685132" y="4244454"/>
            <a:ext cx="0" cy="48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37A455-5891-B469-0EA6-F5B9013E91D3}"/>
              </a:ext>
            </a:extLst>
          </p:cNvPr>
          <p:cNvSpPr txBox="1"/>
          <p:nvPr/>
        </p:nvSpPr>
        <p:spPr>
          <a:xfrm>
            <a:off x="3941395" y="298203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E6CD2D-52D9-D513-903C-787988F2724D}"/>
              </a:ext>
            </a:extLst>
          </p:cNvPr>
          <p:cNvSpPr txBox="1"/>
          <p:nvPr/>
        </p:nvSpPr>
        <p:spPr>
          <a:xfrm>
            <a:off x="2093831" y="204298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5983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5FE039AF-23B8-878F-7CA2-F260FE9EACA0}"/>
              </a:ext>
            </a:extLst>
          </p:cNvPr>
          <p:cNvSpPr/>
          <p:nvPr/>
        </p:nvSpPr>
        <p:spPr>
          <a:xfrm>
            <a:off x="532263" y="109176"/>
            <a:ext cx="1665027" cy="777923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Partner Network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2A244B-C4EC-814A-04D4-0C18032139C8}"/>
              </a:ext>
            </a:extLst>
          </p:cNvPr>
          <p:cNvSpPr/>
          <p:nvPr/>
        </p:nvSpPr>
        <p:spPr>
          <a:xfrm>
            <a:off x="3148083" y="1387153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base URL for </a:t>
            </a:r>
            <a:r>
              <a:rPr lang="en-US" sz="1600" dirty="0" err="1">
                <a:solidFill>
                  <a:schemeClr val="tx1"/>
                </a:solidFill>
              </a:rPr>
              <a:t>CSIMarket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C61BA4-C74A-2B94-F881-D6535327B43D}"/>
              </a:ext>
            </a:extLst>
          </p:cNvPr>
          <p:cNvSpPr/>
          <p:nvPr/>
        </p:nvSpPr>
        <p:spPr>
          <a:xfrm>
            <a:off x="3148084" y="109176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Iterating over company names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3C430-F124-2BC4-FD99-331AEBBCF29B}"/>
              </a:ext>
            </a:extLst>
          </p:cNvPr>
          <p:cNvSpPr/>
          <p:nvPr/>
        </p:nvSpPr>
        <p:spPr>
          <a:xfrm>
            <a:off x="3148084" y="2770488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Requesting page for current company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B03879C-BC3B-ABEC-9F26-14E1FD634165}"/>
              </a:ext>
            </a:extLst>
          </p:cNvPr>
          <p:cNvSpPr/>
          <p:nvPr/>
        </p:nvSpPr>
        <p:spPr>
          <a:xfrm>
            <a:off x="3241343" y="3900977"/>
            <a:ext cx="1373875" cy="1132765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Page Exists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973BAD-5061-E151-E447-F43E48DA4664}"/>
              </a:ext>
            </a:extLst>
          </p:cNvPr>
          <p:cNvSpPr/>
          <p:nvPr/>
        </p:nvSpPr>
        <p:spPr>
          <a:xfrm>
            <a:off x="3148084" y="5386309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Got to next company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0E07C-C8E9-0272-19BD-CDEE8D6048D8}"/>
              </a:ext>
            </a:extLst>
          </p:cNvPr>
          <p:cNvSpPr/>
          <p:nvPr/>
        </p:nvSpPr>
        <p:spPr>
          <a:xfrm>
            <a:off x="6096000" y="5386308"/>
            <a:ext cx="1874291" cy="891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Scrape the financial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of the result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BD1FD-227A-E9F3-68AB-C52FB0EE1BA1}"/>
              </a:ext>
            </a:extLst>
          </p:cNvPr>
          <p:cNvSpPr/>
          <p:nvPr/>
        </p:nvSpPr>
        <p:spPr>
          <a:xfrm>
            <a:off x="6252948" y="4090494"/>
            <a:ext cx="1560394" cy="7779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into the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DFE6F41-5EC1-B388-F071-6CCA50206F53}"/>
              </a:ext>
            </a:extLst>
          </p:cNvPr>
          <p:cNvSpPr/>
          <p:nvPr/>
        </p:nvSpPr>
        <p:spPr>
          <a:xfrm>
            <a:off x="9137176" y="4078396"/>
            <a:ext cx="1201003" cy="777923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Financial database </a:t>
            </a:r>
            <a:endParaRPr lang="en-IN" sz="16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51DCCC-9911-0982-C91D-89B8CF8CB7C0}"/>
              </a:ext>
            </a:extLst>
          </p:cNvPr>
          <p:cNvCxnSpPr>
            <a:cxnSpLocks/>
            <a:stCxn id="36" idx="4"/>
            <a:endCxn id="38" idx="1"/>
          </p:cNvCxnSpPr>
          <p:nvPr/>
        </p:nvCxnSpPr>
        <p:spPr>
          <a:xfrm>
            <a:off x="2197290" y="498138"/>
            <a:ext cx="95079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9AC6B5-468B-F07C-C5C4-580789F12168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3928280" y="887099"/>
            <a:ext cx="1" cy="50005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7E75AA-7156-4C97-6DDE-10D390D07132}"/>
              </a:ext>
            </a:extLst>
          </p:cNvPr>
          <p:cNvCxnSpPr>
            <a:cxnSpLocks/>
          </p:cNvCxnSpPr>
          <p:nvPr/>
        </p:nvCxnSpPr>
        <p:spPr>
          <a:xfrm>
            <a:off x="3928280" y="2217755"/>
            <a:ext cx="0" cy="5527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E343A0-7345-FE91-03A7-9387203EABD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928280" y="3548411"/>
            <a:ext cx="1" cy="3525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946233-6455-6589-4D51-D5933C9489C7}"/>
              </a:ext>
            </a:extLst>
          </p:cNvPr>
          <p:cNvCxnSpPr>
            <a:cxnSpLocks/>
          </p:cNvCxnSpPr>
          <p:nvPr/>
        </p:nvCxnSpPr>
        <p:spPr>
          <a:xfrm>
            <a:off x="3928280" y="5058761"/>
            <a:ext cx="1" cy="3525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55AA640-B0F9-9D7C-9E46-78ACDF8D418B}"/>
              </a:ext>
            </a:extLst>
          </p:cNvPr>
          <p:cNvCxnSpPr>
            <a:stCxn id="41" idx="1"/>
            <a:endCxn id="39" idx="1"/>
          </p:cNvCxnSpPr>
          <p:nvPr/>
        </p:nvCxnSpPr>
        <p:spPr>
          <a:xfrm rot="10800000">
            <a:off x="3148084" y="3159451"/>
            <a:ext cx="12700" cy="2615821"/>
          </a:xfrm>
          <a:prstGeom prst="bentConnector3">
            <a:avLst>
              <a:gd name="adj1" fmla="val 4701488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C5DE855-A955-EFB7-5E43-9EAB31B89C61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615218" y="4467360"/>
            <a:ext cx="1480782" cy="1364776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A178C8-62C6-0ABA-8649-B0ED0D1C167C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>
          <a:xfrm flipH="1" flipV="1">
            <a:off x="7033145" y="4868417"/>
            <a:ext cx="1" cy="51789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1C3F78-5481-A156-8CD5-77CFC1A871D6}"/>
              </a:ext>
            </a:extLst>
          </p:cNvPr>
          <p:cNvCxnSpPr>
            <a:stCxn id="43" idx="3"/>
            <a:endCxn id="44" idx="2"/>
          </p:cNvCxnSpPr>
          <p:nvPr/>
        </p:nvCxnSpPr>
        <p:spPr>
          <a:xfrm flipV="1">
            <a:off x="7813342" y="4467358"/>
            <a:ext cx="1323834" cy="1209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2678A8-85AF-ECAA-231B-84462734F17A}"/>
              </a:ext>
            </a:extLst>
          </p:cNvPr>
          <p:cNvSpPr txBox="1"/>
          <p:nvPr/>
        </p:nvSpPr>
        <p:spPr>
          <a:xfrm>
            <a:off x="4708478" y="4153823"/>
            <a:ext cx="45204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788827-9CA1-57F4-2F3E-9DAAAD349E24}"/>
              </a:ext>
            </a:extLst>
          </p:cNvPr>
          <p:cNvSpPr txBox="1"/>
          <p:nvPr/>
        </p:nvSpPr>
        <p:spPr>
          <a:xfrm>
            <a:off x="3421001" y="5022736"/>
            <a:ext cx="42672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A5C23C-46E7-AC10-9A09-8FB328B9CB75}"/>
              </a:ext>
            </a:extLst>
          </p:cNvPr>
          <p:cNvSpPr txBox="1"/>
          <p:nvPr/>
        </p:nvSpPr>
        <p:spPr>
          <a:xfrm>
            <a:off x="9526137" y="6543253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Csi</a:t>
            </a:r>
            <a:r>
              <a:rPr lang="en-US" dirty="0"/>
              <a:t> market financial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1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7128</TotalTime>
  <Words>191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Sakate, Tanish</dc:creator>
  <cp:lastModifiedBy>Sakate, Tanish</cp:lastModifiedBy>
  <cp:revision>1</cp:revision>
  <dcterms:created xsi:type="dcterms:W3CDTF">2023-01-04T09:23:08Z</dcterms:created>
  <dcterms:modified xsi:type="dcterms:W3CDTF">2023-01-09T08:11:40Z</dcterms:modified>
</cp:coreProperties>
</file>