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matic SC"/>
      <p:regular r:id="rId16"/>
      <p:bold r:id="rId17"/>
    </p:embeddedFont>
    <p:embeddedFont>
      <p:font typeface="Source Code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notesMaster" Target="notesMasters/notesMaster1.xml"/><Relationship Id="rId19" Type="http://schemas.openxmlformats.org/officeDocument/2006/relationships/font" Target="fonts/SourceCodePro-bold.fntdata"/><Relationship Id="rId6" Type="http://schemas.openxmlformats.org/officeDocument/2006/relationships/slide" Target="slides/slide1.xml"/><Relationship Id="rId18"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68c1818af_3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68c1818af_3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68c1818a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68c1818a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68c1818af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68c1818af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68c1818af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68c1818af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8c1818af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8c1818af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68c1818af_1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68c1818af_1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68c1818af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68c1818af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68c1818af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68c1818af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68c1818af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68c1818af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highlight>
                  <a:schemeClr val="accent1"/>
                </a:highlight>
              </a:defRPr>
            </a:lvl1pPr>
            <a:lvl2pPr lvl="1" rtl="0" algn="ctr">
              <a:spcBef>
                <a:spcPts val="0"/>
              </a:spcBef>
              <a:spcAft>
                <a:spcPts val="0"/>
              </a:spcAft>
              <a:buClr>
                <a:schemeClr val="lt1"/>
              </a:buClr>
              <a:buSzPts val="12000"/>
              <a:buNone/>
              <a:defRPr sz="12000">
                <a:solidFill>
                  <a:schemeClr val="lt1"/>
                </a:solidFill>
                <a:highlight>
                  <a:schemeClr val="accent1"/>
                </a:highlight>
              </a:defRPr>
            </a:lvl2pPr>
            <a:lvl3pPr lvl="2" rtl="0" algn="ctr">
              <a:spcBef>
                <a:spcPts val="0"/>
              </a:spcBef>
              <a:spcAft>
                <a:spcPts val="0"/>
              </a:spcAft>
              <a:buClr>
                <a:schemeClr val="lt1"/>
              </a:buClr>
              <a:buSzPts val="12000"/>
              <a:buNone/>
              <a:defRPr sz="12000">
                <a:solidFill>
                  <a:schemeClr val="lt1"/>
                </a:solidFill>
                <a:highlight>
                  <a:schemeClr val="accent1"/>
                </a:highlight>
              </a:defRPr>
            </a:lvl3pPr>
            <a:lvl4pPr lvl="3" rtl="0" algn="ctr">
              <a:spcBef>
                <a:spcPts val="0"/>
              </a:spcBef>
              <a:spcAft>
                <a:spcPts val="0"/>
              </a:spcAft>
              <a:buClr>
                <a:schemeClr val="lt1"/>
              </a:buClr>
              <a:buSzPts val="12000"/>
              <a:buNone/>
              <a:defRPr sz="12000">
                <a:solidFill>
                  <a:schemeClr val="lt1"/>
                </a:solidFill>
                <a:highlight>
                  <a:schemeClr val="accent1"/>
                </a:highlight>
              </a:defRPr>
            </a:lvl4pPr>
            <a:lvl5pPr lvl="4" rtl="0" algn="ctr">
              <a:spcBef>
                <a:spcPts val="0"/>
              </a:spcBef>
              <a:spcAft>
                <a:spcPts val="0"/>
              </a:spcAft>
              <a:buClr>
                <a:schemeClr val="lt1"/>
              </a:buClr>
              <a:buSzPts val="12000"/>
              <a:buNone/>
              <a:defRPr sz="12000">
                <a:solidFill>
                  <a:schemeClr val="lt1"/>
                </a:solidFill>
                <a:highlight>
                  <a:schemeClr val="accent1"/>
                </a:highlight>
              </a:defRPr>
            </a:lvl5pPr>
            <a:lvl6pPr lvl="5" rtl="0" algn="ctr">
              <a:spcBef>
                <a:spcPts val="0"/>
              </a:spcBef>
              <a:spcAft>
                <a:spcPts val="0"/>
              </a:spcAft>
              <a:buClr>
                <a:schemeClr val="lt1"/>
              </a:buClr>
              <a:buSzPts val="12000"/>
              <a:buNone/>
              <a:defRPr sz="12000">
                <a:solidFill>
                  <a:schemeClr val="lt1"/>
                </a:solidFill>
                <a:highlight>
                  <a:schemeClr val="accent1"/>
                </a:highlight>
              </a:defRPr>
            </a:lvl6pPr>
            <a:lvl7pPr lvl="6" rtl="0" algn="ctr">
              <a:spcBef>
                <a:spcPts val="0"/>
              </a:spcBef>
              <a:spcAft>
                <a:spcPts val="0"/>
              </a:spcAft>
              <a:buClr>
                <a:schemeClr val="lt1"/>
              </a:buClr>
              <a:buSzPts val="12000"/>
              <a:buNone/>
              <a:defRPr sz="12000">
                <a:solidFill>
                  <a:schemeClr val="lt1"/>
                </a:solidFill>
                <a:highlight>
                  <a:schemeClr val="accent1"/>
                </a:highlight>
              </a:defRPr>
            </a:lvl7pPr>
            <a:lvl8pPr lvl="7" rtl="0" algn="ctr">
              <a:spcBef>
                <a:spcPts val="0"/>
              </a:spcBef>
              <a:spcAft>
                <a:spcPts val="0"/>
              </a:spcAft>
              <a:buClr>
                <a:schemeClr val="lt1"/>
              </a:buClr>
              <a:buSzPts val="12000"/>
              <a:buNone/>
              <a:defRPr sz="12000">
                <a:solidFill>
                  <a:schemeClr val="lt1"/>
                </a:solidFill>
                <a:highlight>
                  <a:schemeClr val="accent1"/>
                </a:highlight>
              </a:defRPr>
            </a:lvl8pPr>
            <a:lvl9pPr lvl="8" rtl="0"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rtl="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rtl="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rtl="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rtl="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rtl="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rtl="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rtl="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rtl="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highlight>
                  <a:schemeClr val="lt1"/>
                </a:highlight>
              </a:defRPr>
            </a:lvl1pPr>
            <a:lvl2pPr indent="-317500" lvl="1" marL="914400" rtl="0">
              <a:spcBef>
                <a:spcPts val="0"/>
              </a:spcBef>
              <a:spcAft>
                <a:spcPts val="0"/>
              </a:spcAft>
              <a:buClr>
                <a:schemeClr val="accent1"/>
              </a:buClr>
              <a:buSzPts val="1400"/>
              <a:buChar char="○"/>
              <a:defRPr>
                <a:solidFill>
                  <a:schemeClr val="accent1"/>
                </a:solidFill>
                <a:highlight>
                  <a:schemeClr val="lt1"/>
                </a:highlight>
              </a:defRPr>
            </a:lvl2pPr>
            <a:lvl3pPr indent="-317500" lvl="2" marL="1371600" rtl="0">
              <a:spcBef>
                <a:spcPts val="0"/>
              </a:spcBef>
              <a:spcAft>
                <a:spcPts val="0"/>
              </a:spcAft>
              <a:buClr>
                <a:schemeClr val="accent1"/>
              </a:buClr>
              <a:buSzPts val="1400"/>
              <a:buChar char="■"/>
              <a:defRPr>
                <a:solidFill>
                  <a:schemeClr val="accent1"/>
                </a:solidFill>
                <a:highlight>
                  <a:schemeClr val="lt1"/>
                </a:highlight>
              </a:defRPr>
            </a:lvl3pPr>
            <a:lvl4pPr indent="-317500" lvl="3" marL="1828800" rtl="0">
              <a:spcBef>
                <a:spcPts val="0"/>
              </a:spcBef>
              <a:spcAft>
                <a:spcPts val="0"/>
              </a:spcAft>
              <a:buClr>
                <a:schemeClr val="accent1"/>
              </a:buClr>
              <a:buSzPts val="1400"/>
              <a:buChar char="●"/>
              <a:defRPr>
                <a:solidFill>
                  <a:schemeClr val="accent1"/>
                </a:solidFill>
                <a:highlight>
                  <a:schemeClr val="lt1"/>
                </a:highlight>
              </a:defRPr>
            </a:lvl4pPr>
            <a:lvl5pPr indent="-317500" lvl="4" marL="2286000" rtl="0">
              <a:spcBef>
                <a:spcPts val="0"/>
              </a:spcBef>
              <a:spcAft>
                <a:spcPts val="0"/>
              </a:spcAft>
              <a:buClr>
                <a:schemeClr val="accent1"/>
              </a:buClr>
              <a:buSzPts val="1400"/>
              <a:buChar char="○"/>
              <a:defRPr>
                <a:solidFill>
                  <a:schemeClr val="accent1"/>
                </a:solidFill>
                <a:highlight>
                  <a:schemeClr val="lt1"/>
                </a:highlight>
              </a:defRPr>
            </a:lvl5pPr>
            <a:lvl6pPr indent="-317500" lvl="5" marL="2743200" rtl="0">
              <a:spcBef>
                <a:spcPts val="0"/>
              </a:spcBef>
              <a:spcAft>
                <a:spcPts val="0"/>
              </a:spcAft>
              <a:buClr>
                <a:schemeClr val="accent1"/>
              </a:buClr>
              <a:buSzPts val="1400"/>
              <a:buChar char="■"/>
              <a:defRPr>
                <a:solidFill>
                  <a:schemeClr val="accent1"/>
                </a:solidFill>
                <a:highlight>
                  <a:schemeClr val="lt1"/>
                </a:highlight>
              </a:defRPr>
            </a:lvl6pPr>
            <a:lvl7pPr indent="-317500" lvl="6" marL="3200400" rtl="0">
              <a:spcBef>
                <a:spcPts val="0"/>
              </a:spcBef>
              <a:spcAft>
                <a:spcPts val="0"/>
              </a:spcAft>
              <a:buClr>
                <a:schemeClr val="accent1"/>
              </a:buClr>
              <a:buSzPts val="1400"/>
              <a:buChar char="●"/>
              <a:defRPr>
                <a:solidFill>
                  <a:schemeClr val="accent1"/>
                </a:solidFill>
                <a:highlight>
                  <a:schemeClr val="lt1"/>
                </a:highlight>
              </a:defRPr>
            </a:lvl7pPr>
            <a:lvl8pPr indent="-317500" lvl="7" marL="3657600" rtl="0">
              <a:spcBef>
                <a:spcPts val="0"/>
              </a:spcBef>
              <a:spcAft>
                <a:spcPts val="0"/>
              </a:spcAft>
              <a:buClr>
                <a:schemeClr val="accent1"/>
              </a:buClr>
              <a:buSzPts val="1400"/>
              <a:buChar char="○"/>
              <a:defRPr>
                <a:solidFill>
                  <a:schemeClr val="accent1"/>
                </a:solidFill>
                <a:highlight>
                  <a:schemeClr val="lt1"/>
                </a:highlight>
              </a:defRPr>
            </a:lvl8pPr>
            <a:lvl9pPr indent="-317500" lvl="8" marL="4114800" rtl="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Source Code Pro"/>
                <a:ea typeface="Source Code Pro"/>
                <a:cs typeface="Source Code Pro"/>
                <a:sym typeface="Source Code Pro"/>
              </a:defRPr>
            </a:lvl1pPr>
            <a:lvl2pPr lvl="1" rtl="0" algn="r">
              <a:buNone/>
              <a:defRPr sz="1000">
                <a:solidFill>
                  <a:schemeClr val="accent1"/>
                </a:solidFill>
                <a:latin typeface="Source Code Pro"/>
                <a:ea typeface="Source Code Pro"/>
                <a:cs typeface="Source Code Pro"/>
                <a:sym typeface="Source Code Pro"/>
              </a:defRPr>
            </a:lvl2pPr>
            <a:lvl3pPr lvl="2" rtl="0" algn="r">
              <a:buNone/>
              <a:defRPr sz="1000">
                <a:solidFill>
                  <a:schemeClr val="accent1"/>
                </a:solidFill>
                <a:latin typeface="Source Code Pro"/>
                <a:ea typeface="Source Code Pro"/>
                <a:cs typeface="Source Code Pro"/>
                <a:sym typeface="Source Code Pro"/>
              </a:defRPr>
            </a:lvl3pPr>
            <a:lvl4pPr lvl="3" rtl="0" algn="r">
              <a:buNone/>
              <a:defRPr sz="1000">
                <a:solidFill>
                  <a:schemeClr val="accent1"/>
                </a:solidFill>
                <a:latin typeface="Source Code Pro"/>
                <a:ea typeface="Source Code Pro"/>
                <a:cs typeface="Source Code Pro"/>
                <a:sym typeface="Source Code Pro"/>
              </a:defRPr>
            </a:lvl4pPr>
            <a:lvl5pPr lvl="4" rtl="0" algn="r">
              <a:buNone/>
              <a:defRPr sz="1000">
                <a:solidFill>
                  <a:schemeClr val="accent1"/>
                </a:solidFill>
                <a:latin typeface="Source Code Pro"/>
                <a:ea typeface="Source Code Pro"/>
                <a:cs typeface="Source Code Pro"/>
                <a:sym typeface="Source Code Pro"/>
              </a:defRPr>
            </a:lvl5pPr>
            <a:lvl6pPr lvl="5" rtl="0" algn="r">
              <a:buNone/>
              <a:defRPr sz="1000">
                <a:solidFill>
                  <a:schemeClr val="accent1"/>
                </a:solidFill>
                <a:latin typeface="Source Code Pro"/>
                <a:ea typeface="Source Code Pro"/>
                <a:cs typeface="Source Code Pro"/>
                <a:sym typeface="Source Code Pro"/>
              </a:defRPr>
            </a:lvl6pPr>
            <a:lvl7pPr lvl="6" rtl="0" algn="r">
              <a:buNone/>
              <a:defRPr sz="1000">
                <a:solidFill>
                  <a:schemeClr val="accent1"/>
                </a:solidFill>
                <a:latin typeface="Source Code Pro"/>
                <a:ea typeface="Source Code Pro"/>
                <a:cs typeface="Source Code Pro"/>
                <a:sym typeface="Source Code Pro"/>
              </a:defRPr>
            </a:lvl7pPr>
            <a:lvl8pPr lvl="7" rtl="0" algn="r">
              <a:buNone/>
              <a:defRPr sz="1000">
                <a:solidFill>
                  <a:schemeClr val="accent1"/>
                </a:solidFill>
                <a:latin typeface="Source Code Pro"/>
                <a:ea typeface="Source Code Pro"/>
                <a:cs typeface="Source Code Pro"/>
                <a:sym typeface="Source Code Pro"/>
              </a:defRPr>
            </a:lvl8pPr>
            <a:lvl9pPr lvl="8" rtl="0"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0.gif"/><Relationship Id="rId5" Type="http://schemas.openxmlformats.org/officeDocument/2006/relationships/image" Target="../media/image9.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3.jp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5.jpg"/><Relationship Id="rId5"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7.jp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55" name="Shape 55"/>
        <p:cNvGrpSpPr/>
        <p:nvPr/>
      </p:nvGrpSpPr>
      <p:grpSpPr>
        <a:xfrm>
          <a:off x="0" y="0"/>
          <a:ext cx="0" cy="0"/>
          <a:chOff x="0" y="0"/>
          <a:chExt cx="0" cy="0"/>
        </a:xfrm>
      </p:grpSpPr>
      <p:pic>
        <p:nvPicPr>
          <p:cNvPr id="56" name="Google Shape;56;p13"/>
          <p:cNvPicPr preferRelativeResize="0"/>
          <p:nvPr/>
        </p:nvPicPr>
        <p:blipFill>
          <a:blip r:embed="rId3">
            <a:alphaModFix amt="7000"/>
          </a:blip>
          <a:stretch>
            <a:fillRect/>
          </a:stretch>
        </p:blipFill>
        <p:spPr>
          <a:xfrm>
            <a:off x="0" y="0"/>
            <a:ext cx="9144001" cy="3415925"/>
          </a:xfrm>
          <a:prstGeom prst="rect">
            <a:avLst/>
          </a:prstGeom>
          <a:noFill/>
          <a:ln>
            <a:noFill/>
          </a:ln>
        </p:spPr>
      </p:pic>
      <p:sp>
        <p:nvSpPr>
          <p:cNvPr id="57" name="Google Shape;57;p13"/>
          <p:cNvSpPr txBox="1"/>
          <p:nvPr>
            <p:ph type="ctrTitle"/>
          </p:nvPr>
        </p:nvSpPr>
        <p:spPr>
          <a:xfrm>
            <a:off x="311700" y="384400"/>
            <a:ext cx="8520600" cy="23037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t>Split &amp; Share</a:t>
            </a:r>
            <a:endParaRPr/>
          </a:p>
        </p:txBody>
      </p:sp>
      <p:pic>
        <p:nvPicPr>
          <p:cNvPr id="58" name="Google Shape;58;p13"/>
          <p:cNvPicPr preferRelativeResize="0"/>
          <p:nvPr/>
        </p:nvPicPr>
        <p:blipFill>
          <a:blip r:embed="rId4">
            <a:alphaModFix/>
          </a:blip>
          <a:stretch>
            <a:fillRect/>
          </a:stretch>
        </p:blipFill>
        <p:spPr>
          <a:xfrm>
            <a:off x="7008200" y="3708175"/>
            <a:ext cx="1715625" cy="1286725"/>
          </a:xfrm>
          <a:prstGeom prst="rect">
            <a:avLst/>
          </a:prstGeom>
          <a:noFill/>
          <a:ln>
            <a:noFill/>
          </a:ln>
          <a:effectLst>
            <a:outerShdw blurRad="57150" rotWithShape="0" algn="bl" dir="5400000" dist="19050">
              <a:srgbClr val="000000">
                <a:alpha val="50000"/>
              </a:srgbClr>
            </a:outerShdw>
          </a:effectLst>
        </p:spPr>
      </p:pic>
      <p:pic>
        <p:nvPicPr>
          <p:cNvPr id="59" name="Google Shape;59;p13"/>
          <p:cNvPicPr preferRelativeResize="0"/>
          <p:nvPr/>
        </p:nvPicPr>
        <p:blipFill>
          <a:blip r:embed="rId5">
            <a:alphaModFix/>
          </a:blip>
          <a:stretch>
            <a:fillRect/>
          </a:stretch>
        </p:blipFill>
        <p:spPr>
          <a:xfrm>
            <a:off x="235500" y="3708175"/>
            <a:ext cx="1684179" cy="1286725"/>
          </a:xfrm>
          <a:prstGeom prst="rect">
            <a:avLst/>
          </a:prstGeom>
          <a:noFill/>
          <a:ln>
            <a:noFill/>
          </a:ln>
          <a:effectLst>
            <a:outerShdw blurRad="57150" rotWithShape="0" algn="bl" dir="5400000" dist="19050">
              <a:srgbClr val="000000">
                <a:alpha val="50000"/>
              </a:srgbClr>
            </a:outerShdw>
          </a:effectLst>
        </p:spPr>
      </p:pic>
      <p:sp>
        <p:nvSpPr>
          <p:cNvPr id="60" name="Google Shape;60;p13"/>
          <p:cNvSpPr txBox="1"/>
          <p:nvPr/>
        </p:nvSpPr>
        <p:spPr>
          <a:xfrm>
            <a:off x="2479800" y="4016825"/>
            <a:ext cx="4184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Source Code Pro"/>
                <a:ea typeface="Source Code Pro"/>
                <a:cs typeface="Source Code Pro"/>
                <a:sym typeface="Source Code Pro"/>
              </a:rPr>
              <a:t>Team Charmander Presents:</a:t>
            </a:r>
            <a:endParaRPr b="1" sz="1800">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80"/>
              <a:t>Future Recommendations</a:t>
            </a:r>
            <a:endParaRPr sz="4080"/>
          </a:p>
        </p:txBody>
      </p:sp>
      <p:sp>
        <p:nvSpPr>
          <p:cNvPr id="131" name="Google Shape;131;p22"/>
          <p:cNvSpPr txBox="1"/>
          <p:nvPr>
            <p:ph idx="1" type="body"/>
          </p:nvPr>
        </p:nvSpPr>
        <p:spPr>
          <a:xfrm>
            <a:off x="208375" y="1320550"/>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Recommendations Consist of:</a:t>
            </a:r>
            <a:endParaRPr/>
          </a:p>
          <a:p>
            <a:pPr indent="-342900" lvl="0" marL="457200" rtl="0" algn="l">
              <a:spcBef>
                <a:spcPts val="1200"/>
              </a:spcBef>
              <a:spcAft>
                <a:spcPts val="0"/>
              </a:spcAft>
              <a:buSzPts val="1800"/>
              <a:buChar char="-"/>
            </a:pPr>
            <a:r>
              <a:rPr lang="en"/>
              <a:t>Improving visuals.</a:t>
            </a:r>
            <a:endParaRPr/>
          </a:p>
          <a:p>
            <a:pPr indent="-342900" lvl="0" marL="457200" rtl="0" algn="l">
              <a:spcBef>
                <a:spcPts val="0"/>
              </a:spcBef>
              <a:spcAft>
                <a:spcPts val="0"/>
              </a:spcAft>
              <a:buSzPts val="1800"/>
              <a:buChar char="-"/>
            </a:pPr>
            <a:r>
              <a:rPr lang="en"/>
              <a:t>Complete the vertical prototype by adding all functionality.</a:t>
            </a:r>
            <a:endParaRPr/>
          </a:p>
          <a:p>
            <a:pPr indent="-342900" lvl="0" marL="457200" rtl="0" algn="l">
              <a:spcBef>
                <a:spcPts val="0"/>
              </a:spcBef>
              <a:spcAft>
                <a:spcPts val="0"/>
              </a:spcAft>
              <a:buSzPts val="1800"/>
              <a:buChar char="-"/>
            </a:pPr>
            <a:r>
              <a:rPr lang="en"/>
              <a:t>Adding transaction security, currency exchange methods.</a:t>
            </a:r>
            <a:endParaRPr/>
          </a:p>
          <a:p>
            <a:pPr indent="-342900" lvl="0" marL="457200" rtl="0" algn="l">
              <a:spcBef>
                <a:spcPts val="0"/>
              </a:spcBef>
              <a:spcAft>
                <a:spcPts val="0"/>
              </a:spcAft>
              <a:buSzPts val="1800"/>
              <a:buChar char="-"/>
            </a:pPr>
            <a:r>
              <a:rPr lang="en"/>
              <a:t>Testing with local businesses.</a:t>
            </a:r>
            <a:endParaRPr/>
          </a:p>
        </p:txBody>
      </p:sp>
      <p:pic>
        <p:nvPicPr>
          <p:cNvPr id="132" name="Google Shape;132;p22"/>
          <p:cNvPicPr preferRelativeResize="0"/>
          <p:nvPr/>
        </p:nvPicPr>
        <p:blipFill>
          <a:blip r:embed="rId3">
            <a:alphaModFix/>
          </a:blip>
          <a:stretch>
            <a:fillRect/>
          </a:stretch>
        </p:blipFill>
        <p:spPr>
          <a:xfrm>
            <a:off x="6579650" y="0"/>
            <a:ext cx="2042875" cy="210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292850"/>
            <a:ext cx="8520600" cy="101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sz="4533"/>
              <a:t>About Our Projec</a:t>
            </a:r>
            <a:r>
              <a:rPr lang="en"/>
              <a:t>t</a:t>
            </a:r>
            <a:endParaRPr/>
          </a:p>
        </p:txBody>
      </p:sp>
      <p:sp>
        <p:nvSpPr>
          <p:cNvPr id="66" name="Google Shape;66;p14"/>
          <p:cNvSpPr txBox="1"/>
          <p:nvPr>
            <p:ph idx="1" type="body"/>
          </p:nvPr>
        </p:nvSpPr>
        <p:spPr>
          <a:xfrm>
            <a:off x="311700" y="1585425"/>
            <a:ext cx="8520600" cy="3363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As a group we made the </a:t>
            </a:r>
            <a:r>
              <a:rPr lang="en"/>
              <a:t>decision to design an app prototype called </a:t>
            </a:r>
            <a:r>
              <a:rPr lang="en" u="sng"/>
              <a:t>Split and Share</a:t>
            </a:r>
            <a:r>
              <a:rPr lang="en"/>
              <a:t>.</a:t>
            </a:r>
            <a:endParaRPr/>
          </a:p>
          <a:p>
            <a:pPr indent="0" lvl="0" marL="0" rtl="0" algn="l">
              <a:spcBef>
                <a:spcPts val="1200"/>
              </a:spcBef>
              <a:spcAft>
                <a:spcPts val="0"/>
              </a:spcAft>
              <a:buNone/>
            </a:pPr>
            <a:r>
              <a:rPr lang="en"/>
              <a:t>Split and Share is a money pooling and money transferring app.</a:t>
            </a:r>
            <a:endParaRPr/>
          </a:p>
          <a:p>
            <a:pPr indent="0" lvl="0" marL="0" rtl="0" algn="l">
              <a:spcBef>
                <a:spcPts val="1200"/>
              </a:spcBef>
              <a:spcAft>
                <a:spcPts val="0"/>
              </a:spcAft>
              <a:buNone/>
            </a:pPr>
            <a:r>
              <a:rPr lang="en"/>
              <a:t>The idea to design this prototype was motivated by the frustrations of paying at a restaurant when sharing the bill with a group of friends.</a:t>
            </a:r>
            <a:endParaRPr/>
          </a:p>
          <a:p>
            <a:pPr indent="0" lvl="0" marL="0" rtl="0" algn="l">
              <a:spcBef>
                <a:spcPts val="1200"/>
              </a:spcBef>
              <a:spcAft>
                <a:spcPts val="0"/>
              </a:spcAft>
              <a:buNone/>
            </a:pPr>
            <a:r>
              <a:rPr lang="en"/>
              <a:t>Chasing after friends for money is not fun, Split and Share is looking to eliminate that problem!</a:t>
            </a:r>
            <a:endParaRPr/>
          </a:p>
          <a:p>
            <a:pPr indent="0" lvl="0" marL="0" rtl="0" algn="l">
              <a:spcBef>
                <a:spcPts val="1200"/>
              </a:spcBef>
              <a:spcAft>
                <a:spcPts val="0"/>
              </a:spcAft>
              <a:buNone/>
            </a:pPr>
            <a:r>
              <a:rPr lang="en"/>
              <a:t>We got inspiration from already existing methods like cashapp &amp; E-transfer. </a:t>
            </a:r>
            <a:endParaRPr/>
          </a:p>
          <a:p>
            <a:pPr indent="0" lvl="0" marL="0" rtl="0" algn="l">
              <a:spcBef>
                <a:spcPts val="120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22098" y="76200"/>
            <a:ext cx="2387452" cy="15854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a:t>
            </a:r>
            <a:endParaRPr/>
          </a:p>
        </p:txBody>
      </p:sp>
      <p:sp>
        <p:nvSpPr>
          <p:cNvPr id="73" name="Google Shape;73;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a group we used a number of research methods to </a:t>
            </a:r>
            <a:r>
              <a:rPr lang="en"/>
              <a:t>gather information to improve our iterative design. The methods we used were:</a:t>
            </a:r>
            <a:endParaRPr/>
          </a:p>
          <a:p>
            <a:pPr indent="-342900" lvl="0" marL="457200" rtl="0" algn="l">
              <a:spcBef>
                <a:spcPts val="1200"/>
              </a:spcBef>
              <a:spcAft>
                <a:spcPts val="0"/>
              </a:spcAft>
              <a:buSzPts val="1800"/>
              <a:buChar char="●"/>
            </a:pPr>
            <a:r>
              <a:rPr lang="en"/>
              <a:t>Questionnaires</a:t>
            </a:r>
            <a:endParaRPr/>
          </a:p>
          <a:p>
            <a:pPr indent="-342900" lvl="0" marL="457200" rtl="0" algn="l">
              <a:spcBef>
                <a:spcPts val="0"/>
              </a:spcBef>
              <a:spcAft>
                <a:spcPts val="0"/>
              </a:spcAft>
              <a:buSzPts val="1800"/>
              <a:buChar char="●"/>
            </a:pPr>
            <a:r>
              <a:rPr lang="en"/>
              <a:t>Interviews</a:t>
            </a:r>
            <a:endParaRPr/>
          </a:p>
          <a:p>
            <a:pPr indent="-342900" lvl="0" marL="457200" rtl="0" algn="l">
              <a:spcBef>
                <a:spcPts val="0"/>
              </a:spcBef>
              <a:spcAft>
                <a:spcPts val="0"/>
              </a:spcAft>
              <a:buSzPts val="1800"/>
              <a:buChar char="●"/>
            </a:pPr>
            <a:r>
              <a:rPr lang="en"/>
              <a:t>Surveys</a:t>
            </a:r>
            <a:endParaRPr/>
          </a:p>
        </p:txBody>
      </p:sp>
      <p:pic>
        <p:nvPicPr>
          <p:cNvPr id="74" name="Google Shape;74;p15"/>
          <p:cNvPicPr preferRelativeResize="0"/>
          <p:nvPr/>
        </p:nvPicPr>
        <p:blipFill>
          <a:blip r:embed="rId3">
            <a:alphaModFix/>
          </a:blip>
          <a:stretch>
            <a:fillRect/>
          </a:stretch>
        </p:blipFill>
        <p:spPr>
          <a:xfrm>
            <a:off x="4802050" y="1926775"/>
            <a:ext cx="3124200" cy="31150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311700" y="292850"/>
            <a:ext cx="30417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Methods</a:t>
            </a:r>
            <a:endParaRPr/>
          </a:p>
        </p:txBody>
      </p:sp>
      <p:sp>
        <p:nvSpPr>
          <p:cNvPr id="80" name="Google Shape;80;p16"/>
          <p:cNvSpPr txBox="1"/>
          <p:nvPr>
            <p:ph idx="1" type="body"/>
          </p:nvPr>
        </p:nvSpPr>
        <p:spPr>
          <a:xfrm>
            <a:off x="894975" y="4593250"/>
            <a:ext cx="2349000" cy="54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Questionnaire</a:t>
            </a:r>
            <a:endParaRPr/>
          </a:p>
        </p:txBody>
      </p:sp>
      <p:pic>
        <p:nvPicPr>
          <p:cNvPr id="81" name="Google Shape;81;p16"/>
          <p:cNvPicPr preferRelativeResize="0"/>
          <p:nvPr/>
        </p:nvPicPr>
        <p:blipFill>
          <a:blip r:embed="rId3">
            <a:alphaModFix/>
          </a:blip>
          <a:stretch>
            <a:fillRect/>
          </a:stretch>
        </p:blipFill>
        <p:spPr>
          <a:xfrm>
            <a:off x="157675" y="1873675"/>
            <a:ext cx="3625249" cy="2750074"/>
          </a:xfrm>
          <a:prstGeom prst="rect">
            <a:avLst/>
          </a:prstGeom>
          <a:noFill/>
          <a:ln>
            <a:noFill/>
          </a:ln>
        </p:spPr>
      </p:pic>
      <p:pic>
        <p:nvPicPr>
          <p:cNvPr id="82" name="Google Shape;82;p16"/>
          <p:cNvPicPr preferRelativeResize="0"/>
          <p:nvPr/>
        </p:nvPicPr>
        <p:blipFill rotWithShape="1">
          <a:blip r:embed="rId4">
            <a:alphaModFix/>
          </a:blip>
          <a:srcRect b="0" l="1219" r="1219" t="0"/>
          <a:stretch/>
        </p:blipFill>
        <p:spPr>
          <a:xfrm>
            <a:off x="4761800" y="72650"/>
            <a:ext cx="4023124" cy="1885050"/>
          </a:xfrm>
          <a:prstGeom prst="rect">
            <a:avLst/>
          </a:prstGeom>
          <a:noFill/>
          <a:ln>
            <a:noFill/>
          </a:ln>
        </p:spPr>
      </p:pic>
      <p:pic>
        <p:nvPicPr>
          <p:cNvPr id="83" name="Google Shape;83;p16"/>
          <p:cNvPicPr preferRelativeResize="0"/>
          <p:nvPr/>
        </p:nvPicPr>
        <p:blipFill>
          <a:blip r:embed="rId5">
            <a:alphaModFix/>
          </a:blip>
          <a:stretch>
            <a:fillRect/>
          </a:stretch>
        </p:blipFill>
        <p:spPr>
          <a:xfrm>
            <a:off x="5559588" y="2208475"/>
            <a:ext cx="2683424" cy="2495176"/>
          </a:xfrm>
          <a:prstGeom prst="rect">
            <a:avLst/>
          </a:prstGeom>
          <a:noFill/>
          <a:ln>
            <a:noFill/>
          </a:ln>
        </p:spPr>
      </p:pic>
      <p:sp>
        <p:nvSpPr>
          <p:cNvPr id="84" name="Google Shape;84;p16"/>
          <p:cNvSpPr txBox="1"/>
          <p:nvPr/>
        </p:nvSpPr>
        <p:spPr>
          <a:xfrm>
            <a:off x="4685600" y="1848725"/>
            <a:ext cx="41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Source Code Pro"/>
                <a:ea typeface="Source Code Pro"/>
                <a:cs typeface="Source Code Pro"/>
                <a:sym typeface="Source Code Pro"/>
              </a:rPr>
              <a:t>Interview Questions</a:t>
            </a:r>
            <a:endParaRPr>
              <a:solidFill>
                <a:schemeClr val="dk2"/>
              </a:solidFill>
              <a:latin typeface="Source Code Pro"/>
              <a:ea typeface="Source Code Pro"/>
              <a:cs typeface="Source Code Pro"/>
              <a:sym typeface="Source Code Pro"/>
            </a:endParaRPr>
          </a:p>
        </p:txBody>
      </p:sp>
      <p:sp>
        <p:nvSpPr>
          <p:cNvPr id="85" name="Google Shape;85;p16"/>
          <p:cNvSpPr txBox="1"/>
          <p:nvPr/>
        </p:nvSpPr>
        <p:spPr>
          <a:xfrm>
            <a:off x="4845650" y="4623750"/>
            <a:ext cx="41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Source Code Pro"/>
                <a:ea typeface="Source Code Pro"/>
                <a:cs typeface="Source Code Pro"/>
                <a:sym typeface="Source Code Pro"/>
              </a:rPr>
              <a:t>Survey</a:t>
            </a:r>
            <a:endParaRPr>
              <a:solidFill>
                <a:schemeClr val="dk2"/>
              </a:solidFill>
              <a:latin typeface="Source Code Pro"/>
              <a:ea typeface="Source Code Pro"/>
              <a:cs typeface="Source Code Pro"/>
              <a:sym typeface="Source Code Pro"/>
            </a:endParaRPr>
          </a:p>
        </p:txBody>
      </p:sp>
      <p:pic>
        <p:nvPicPr>
          <p:cNvPr id="86" name="Google Shape;86;p16"/>
          <p:cNvPicPr preferRelativeResize="0"/>
          <p:nvPr/>
        </p:nvPicPr>
        <p:blipFill>
          <a:blip r:embed="rId6">
            <a:alphaModFix/>
          </a:blip>
          <a:stretch>
            <a:fillRect/>
          </a:stretch>
        </p:blipFill>
        <p:spPr>
          <a:xfrm>
            <a:off x="2679350" y="208575"/>
            <a:ext cx="2006250" cy="16132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90" name="Shape 90"/>
        <p:cNvGrpSpPr/>
        <p:nvPr/>
      </p:nvGrpSpPr>
      <p:grpSpPr>
        <a:xfrm>
          <a:off x="0" y="0"/>
          <a:ext cx="0" cy="0"/>
          <a:chOff x="0" y="0"/>
          <a:chExt cx="0" cy="0"/>
        </a:xfrm>
      </p:grpSpPr>
      <p:sp>
        <p:nvSpPr>
          <p:cNvPr id="91" name="Google Shape;91;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 1</a:t>
            </a:r>
            <a:endParaRPr/>
          </a:p>
        </p:txBody>
      </p:sp>
      <p:sp>
        <p:nvSpPr>
          <p:cNvPr id="92" name="Google Shape;92;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Thought about the problems we were looking to solve, and agreed that an app would be the best design direction.</a:t>
            </a:r>
            <a:endParaRPr/>
          </a:p>
          <a:p>
            <a:pPr indent="-342900" lvl="0" marL="457200" rtl="0" algn="l">
              <a:spcBef>
                <a:spcPts val="1200"/>
              </a:spcBef>
              <a:spcAft>
                <a:spcPts val="0"/>
              </a:spcAft>
              <a:buSzPts val="1800"/>
              <a:buChar char="●"/>
            </a:pPr>
            <a:r>
              <a:rPr lang="en"/>
              <a:t>Create a money pooling/sharing app for Canadians</a:t>
            </a:r>
            <a:endParaRPr/>
          </a:p>
          <a:p>
            <a:pPr indent="-342900" lvl="0" marL="457200" rtl="0" algn="l">
              <a:spcBef>
                <a:spcPts val="0"/>
              </a:spcBef>
              <a:spcAft>
                <a:spcPts val="0"/>
              </a:spcAft>
              <a:buSzPts val="1800"/>
              <a:buChar char="●"/>
            </a:pPr>
            <a:r>
              <a:rPr lang="en"/>
              <a:t>Make it more efficient than E-transfer</a:t>
            </a:r>
            <a:r>
              <a:rPr lang="en"/>
              <a:t> </a:t>
            </a:r>
            <a:endParaRPr/>
          </a:p>
          <a:p>
            <a:pPr indent="-342900" lvl="0" marL="457200" rtl="0" algn="l">
              <a:spcBef>
                <a:spcPts val="0"/>
              </a:spcBef>
              <a:spcAft>
                <a:spcPts val="0"/>
              </a:spcAft>
              <a:buSzPts val="1800"/>
              <a:buChar char="●"/>
            </a:pPr>
            <a:r>
              <a:rPr lang="en"/>
              <a:t>Keep track of who owes the user</a:t>
            </a:r>
            <a:endParaRPr/>
          </a:p>
          <a:p>
            <a:pPr indent="0" lvl="0" marL="0" rtl="0" algn="l">
              <a:spcBef>
                <a:spcPts val="1200"/>
              </a:spcBef>
              <a:spcAft>
                <a:spcPts val="0"/>
              </a:spcAft>
              <a:buNone/>
            </a:pPr>
            <a:r>
              <a:rPr lang="en"/>
              <a:t>We realized there would be personal and business </a:t>
            </a:r>
            <a:r>
              <a:rPr lang="en"/>
              <a:t>applications</a:t>
            </a:r>
            <a:r>
              <a:rPr lang="en"/>
              <a:t> of the app, and had to take into account both of these when Brainstorming.</a:t>
            </a:r>
            <a:endParaRPr/>
          </a:p>
          <a:p>
            <a:pPr indent="0" lvl="0" marL="0" rtl="0" algn="l">
              <a:spcBef>
                <a:spcPts val="1200"/>
              </a:spcBef>
              <a:spcAft>
                <a:spcPts val="1200"/>
              </a:spcAft>
              <a:buNone/>
            </a:pPr>
            <a:r>
              <a:rPr lang="en"/>
              <a:t>Brainstormed features we would need, used data from questionnaires/interviews to help with this.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 2</a:t>
            </a:r>
            <a:endParaRPr/>
          </a:p>
        </p:txBody>
      </p:sp>
      <p:sp>
        <p:nvSpPr>
          <p:cNvPr id="98" name="Google Shape;98;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Developed an initial design by doing rough sketches, and then made a polished paper </a:t>
            </a:r>
            <a:r>
              <a:rPr lang="en"/>
              <a:t>prototype by implementing ideas we liked from each group members sketches</a:t>
            </a:r>
            <a:r>
              <a:rPr lang="en"/>
              <a:t>.</a:t>
            </a:r>
            <a:endParaRPr/>
          </a:p>
          <a:p>
            <a:pPr indent="0" lvl="0" marL="0" rtl="0" algn="l">
              <a:spcBef>
                <a:spcPts val="1200"/>
              </a:spcBef>
              <a:spcAft>
                <a:spcPts val="0"/>
              </a:spcAft>
              <a:buNone/>
            </a:pPr>
            <a:r>
              <a:rPr lang="en"/>
              <a:t>Performed user evaluations on the paper </a:t>
            </a:r>
            <a:r>
              <a:rPr lang="en"/>
              <a:t>prototype</a:t>
            </a:r>
            <a:r>
              <a:rPr lang="en"/>
              <a:t>.</a:t>
            </a:r>
            <a:endParaRPr/>
          </a:p>
          <a:p>
            <a:pPr indent="0" lvl="0" marL="0" rtl="0" algn="l">
              <a:spcBef>
                <a:spcPts val="1200"/>
              </a:spcBef>
              <a:spcAft>
                <a:spcPts val="1200"/>
              </a:spcAft>
              <a:buNone/>
            </a:pPr>
            <a:r>
              <a:t/>
            </a:r>
            <a:endParaRPr/>
          </a:p>
        </p:txBody>
      </p:sp>
      <p:pic>
        <p:nvPicPr>
          <p:cNvPr id="99" name="Google Shape;99;p18"/>
          <p:cNvPicPr preferRelativeResize="0"/>
          <p:nvPr/>
        </p:nvPicPr>
        <p:blipFill rotWithShape="1">
          <a:blip r:embed="rId3">
            <a:alphaModFix/>
          </a:blip>
          <a:srcRect b="23931" l="0" r="0" t="0"/>
          <a:stretch/>
        </p:blipFill>
        <p:spPr>
          <a:xfrm>
            <a:off x="859425" y="2749875"/>
            <a:ext cx="1915050" cy="2299200"/>
          </a:xfrm>
          <a:prstGeom prst="rect">
            <a:avLst/>
          </a:prstGeom>
          <a:noFill/>
          <a:ln>
            <a:noFill/>
          </a:ln>
          <a:effectLst>
            <a:outerShdw blurRad="57150" rotWithShape="0" algn="bl" dir="5400000" dist="19050">
              <a:srgbClr val="000000">
                <a:alpha val="50000"/>
              </a:srgbClr>
            </a:outerShdw>
          </a:effectLst>
        </p:spPr>
      </p:pic>
      <p:pic>
        <p:nvPicPr>
          <p:cNvPr id="100" name="Google Shape;100;p18"/>
          <p:cNvPicPr preferRelativeResize="0"/>
          <p:nvPr/>
        </p:nvPicPr>
        <p:blipFill rotWithShape="1">
          <a:blip r:embed="rId4">
            <a:alphaModFix/>
          </a:blip>
          <a:srcRect b="14398" l="0" r="0" t="0"/>
          <a:stretch/>
        </p:blipFill>
        <p:spPr>
          <a:xfrm>
            <a:off x="7385975" y="2387250"/>
            <a:ext cx="1627250" cy="2574648"/>
          </a:xfrm>
          <a:prstGeom prst="rect">
            <a:avLst/>
          </a:prstGeom>
          <a:noFill/>
          <a:ln>
            <a:noFill/>
          </a:ln>
          <a:effectLst>
            <a:outerShdw blurRad="57150" rotWithShape="0" algn="bl" dir="5400000" dist="19050">
              <a:srgbClr val="000000">
                <a:alpha val="50000"/>
              </a:srgbClr>
            </a:outerShdw>
          </a:effectLst>
        </p:spPr>
      </p:pic>
      <p:pic>
        <p:nvPicPr>
          <p:cNvPr id="101" name="Google Shape;101;p18"/>
          <p:cNvPicPr preferRelativeResize="0"/>
          <p:nvPr/>
        </p:nvPicPr>
        <p:blipFill>
          <a:blip r:embed="rId5">
            <a:alphaModFix/>
          </a:blip>
          <a:stretch>
            <a:fillRect/>
          </a:stretch>
        </p:blipFill>
        <p:spPr>
          <a:xfrm>
            <a:off x="3776725" y="2749875"/>
            <a:ext cx="3016494" cy="2299201"/>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300"/>
                                        <p:tgtEl>
                                          <p:spTgt spid="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 2</a:t>
            </a:r>
            <a:endParaRPr/>
          </a:p>
        </p:txBody>
      </p:sp>
      <p:sp>
        <p:nvSpPr>
          <p:cNvPr id="107" name="Google Shape;107;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We discovered:</a:t>
            </a:r>
            <a:endParaRPr/>
          </a:p>
          <a:p>
            <a:pPr indent="-334327" lvl="0" marL="457200" rtl="0" algn="l">
              <a:spcBef>
                <a:spcPts val="1200"/>
              </a:spcBef>
              <a:spcAft>
                <a:spcPts val="0"/>
              </a:spcAft>
              <a:buSzPct val="100000"/>
              <a:buChar char="●"/>
            </a:pPr>
            <a:r>
              <a:rPr lang="en"/>
              <a:t>Some buttons did not lead to screens</a:t>
            </a:r>
            <a:endParaRPr/>
          </a:p>
          <a:p>
            <a:pPr indent="-334327" lvl="0" marL="457200" rtl="0" algn="l">
              <a:spcBef>
                <a:spcPts val="0"/>
              </a:spcBef>
              <a:spcAft>
                <a:spcPts val="0"/>
              </a:spcAft>
              <a:buSzPct val="100000"/>
              <a:buChar char="●"/>
            </a:pPr>
            <a:r>
              <a:rPr lang="en"/>
              <a:t>Some buttons were unclear</a:t>
            </a:r>
            <a:endParaRPr/>
          </a:p>
          <a:p>
            <a:pPr indent="-334327" lvl="0" marL="457200" rtl="0" algn="l">
              <a:spcBef>
                <a:spcPts val="0"/>
              </a:spcBef>
              <a:spcAft>
                <a:spcPts val="0"/>
              </a:spcAft>
              <a:buSzPct val="100000"/>
              <a:buChar char="●"/>
            </a:pPr>
            <a:r>
              <a:rPr lang="en"/>
              <a:t>Users were confused about the reasoning for a QR code scanner</a:t>
            </a:r>
            <a:endParaRPr/>
          </a:p>
          <a:p>
            <a:pPr indent="0" lvl="0" marL="0" rtl="0" algn="l">
              <a:spcBef>
                <a:spcPts val="1200"/>
              </a:spcBef>
              <a:spcAft>
                <a:spcPts val="0"/>
              </a:spcAft>
              <a:buNone/>
            </a:pPr>
            <a:r>
              <a:rPr lang="en"/>
              <a:t>We considered this data when designing our initial digital prototype.</a:t>
            </a:r>
            <a:endParaRPr/>
          </a:p>
          <a:p>
            <a:pPr indent="0" lvl="0" marL="0" rtl="0" algn="l">
              <a:spcBef>
                <a:spcPts val="1200"/>
              </a:spcBef>
              <a:spcAft>
                <a:spcPts val="0"/>
              </a:spcAft>
              <a:buNone/>
            </a:pPr>
            <a:r>
              <a:rPr lang="en"/>
              <a:t>Each of us performed a cognitive walkthrough, which helped us pick out problems that were present in the digital prototype.</a:t>
            </a:r>
            <a:endParaRPr/>
          </a:p>
          <a:p>
            <a:pPr indent="0" lvl="0" marL="0" rtl="0" algn="l">
              <a:spcBef>
                <a:spcPts val="1200"/>
              </a:spcBef>
              <a:spcAft>
                <a:spcPts val="1200"/>
              </a:spcAft>
              <a:buNone/>
            </a:pPr>
            <a:r>
              <a:t/>
            </a:r>
            <a:endParaRPr/>
          </a:p>
        </p:txBody>
      </p:sp>
      <p:pic>
        <p:nvPicPr>
          <p:cNvPr id="108" name="Google Shape;108;p19"/>
          <p:cNvPicPr preferRelativeResize="0"/>
          <p:nvPr/>
        </p:nvPicPr>
        <p:blipFill>
          <a:blip r:embed="rId3">
            <a:alphaModFix/>
          </a:blip>
          <a:stretch>
            <a:fillRect/>
          </a:stretch>
        </p:blipFill>
        <p:spPr>
          <a:xfrm>
            <a:off x="6832450" y="82650"/>
            <a:ext cx="1999850" cy="19998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Milestone</a:t>
            </a:r>
            <a:endParaRPr/>
          </a:p>
        </p:txBody>
      </p:sp>
      <p:sp>
        <p:nvSpPr>
          <p:cNvPr id="114" name="Google Shape;114;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our final milestone we </a:t>
            </a:r>
            <a:r>
              <a:rPr lang="en"/>
              <a:t>reviewed</a:t>
            </a:r>
            <a:r>
              <a:rPr lang="en"/>
              <a:t> the results from our Cognitive Walkthrough and vertically implemented the changes into our digital prototype. </a:t>
            </a:r>
            <a:endParaRPr/>
          </a:p>
          <a:p>
            <a:pPr indent="0" lvl="0" marL="0" rtl="0" algn="l">
              <a:spcBef>
                <a:spcPts val="1200"/>
              </a:spcBef>
              <a:spcAft>
                <a:spcPts val="1200"/>
              </a:spcAft>
              <a:buNone/>
            </a:pPr>
            <a:r>
              <a:t/>
            </a:r>
            <a:endParaRPr/>
          </a:p>
        </p:txBody>
      </p:sp>
      <p:pic>
        <p:nvPicPr>
          <p:cNvPr id="115" name="Google Shape;115;p20"/>
          <p:cNvPicPr preferRelativeResize="0"/>
          <p:nvPr/>
        </p:nvPicPr>
        <p:blipFill>
          <a:blip r:embed="rId3">
            <a:alphaModFix/>
          </a:blip>
          <a:stretch>
            <a:fillRect/>
          </a:stretch>
        </p:blipFill>
        <p:spPr>
          <a:xfrm>
            <a:off x="999200" y="2372976"/>
            <a:ext cx="1536200" cy="2710674"/>
          </a:xfrm>
          <a:prstGeom prst="rect">
            <a:avLst/>
          </a:prstGeom>
          <a:noFill/>
          <a:ln>
            <a:noFill/>
          </a:ln>
        </p:spPr>
      </p:pic>
      <p:pic>
        <p:nvPicPr>
          <p:cNvPr id="116" name="Google Shape;116;p20"/>
          <p:cNvPicPr preferRelativeResize="0"/>
          <p:nvPr/>
        </p:nvPicPr>
        <p:blipFill>
          <a:blip r:embed="rId4">
            <a:alphaModFix/>
          </a:blip>
          <a:stretch>
            <a:fillRect/>
          </a:stretch>
        </p:blipFill>
        <p:spPr>
          <a:xfrm>
            <a:off x="6761725" y="2372975"/>
            <a:ext cx="1536200" cy="2710675"/>
          </a:xfrm>
          <a:prstGeom prst="rect">
            <a:avLst/>
          </a:prstGeom>
          <a:noFill/>
          <a:ln>
            <a:noFill/>
          </a:ln>
        </p:spPr>
      </p:pic>
      <p:sp>
        <p:nvSpPr>
          <p:cNvPr id="117" name="Google Shape;117;p20"/>
          <p:cNvSpPr txBox="1"/>
          <p:nvPr/>
        </p:nvSpPr>
        <p:spPr>
          <a:xfrm>
            <a:off x="2742300" y="3124375"/>
            <a:ext cx="1753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  </a:t>
            </a:r>
            <a:r>
              <a:rPr lang="en">
                <a:latin typeface="Source Code Pro"/>
                <a:ea typeface="Source Code Pro"/>
                <a:cs typeface="Source Code Pro"/>
                <a:sym typeface="Source Code Pro"/>
              </a:rPr>
              <a:t>Old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Digital Prototype </a:t>
            </a:r>
            <a:endParaRPr>
              <a:latin typeface="Source Code Pro"/>
              <a:ea typeface="Source Code Pro"/>
              <a:cs typeface="Source Code Pro"/>
              <a:sym typeface="Source Code Pro"/>
            </a:endParaRPr>
          </a:p>
        </p:txBody>
      </p:sp>
      <p:sp>
        <p:nvSpPr>
          <p:cNvPr id="118" name="Google Shape;118;p20"/>
          <p:cNvSpPr txBox="1"/>
          <p:nvPr/>
        </p:nvSpPr>
        <p:spPr>
          <a:xfrm>
            <a:off x="5484225" y="3119875"/>
            <a:ext cx="1252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Revised Vertical Prototype</a:t>
            </a:r>
            <a:endParaRPr>
              <a:latin typeface="Source Code Pro"/>
              <a:ea typeface="Source Code Pro"/>
              <a:cs typeface="Source Code Pro"/>
              <a:sym typeface="Source Code Pro"/>
            </a:endParaRPr>
          </a:p>
        </p:txBody>
      </p:sp>
      <p:pic>
        <p:nvPicPr>
          <p:cNvPr id="119" name="Google Shape;119;p20"/>
          <p:cNvPicPr preferRelativeResize="0"/>
          <p:nvPr/>
        </p:nvPicPr>
        <p:blipFill>
          <a:blip r:embed="rId5">
            <a:alphaModFix/>
          </a:blip>
          <a:stretch>
            <a:fillRect/>
          </a:stretch>
        </p:blipFill>
        <p:spPr>
          <a:xfrm>
            <a:off x="4037575" y="3064025"/>
            <a:ext cx="1358350" cy="135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Milestone</a:t>
            </a:r>
            <a:endParaRPr/>
          </a:p>
        </p:txBody>
      </p:sp>
      <p:sp>
        <p:nvSpPr>
          <p:cNvPr id="125" name="Google Shape;125;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implemented functionality of most features so we could perform usability tests on potential users. </a:t>
            </a:r>
            <a:endParaRPr/>
          </a:p>
          <a:p>
            <a:pPr indent="0" lvl="0" marL="0" rtl="0" algn="l">
              <a:spcBef>
                <a:spcPts val="1200"/>
              </a:spcBef>
              <a:spcAft>
                <a:spcPts val="0"/>
              </a:spcAft>
              <a:buNone/>
            </a:pPr>
            <a:r>
              <a:rPr lang="en"/>
              <a:t>Each of the group members then did a usability test asking commonly used tasks for a participant to do.</a:t>
            </a:r>
            <a:endParaRPr/>
          </a:p>
          <a:p>
            <a:pPr indent="0" lvl="0" marL="0" rtl="0" algn="l">
              <a:spcBef>
                <a:spcPts val="1200"/>
              </a:spcBef>
              <a:spcAft>
                <a:spcPts val="0"/>
              </a:spcAft>
              <a:buNone/>
            </a:pPr>
            <a:r>
              <a:rPr lang="en"/>
              <a:t>The result of the usability test revealed problems in our prototype that we didn’t pick up in our previous tests, like user evaluation and cognitive walkthroughs. These would be dealt with in future recommendations.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