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61" r:id="rId5"/>
    <p:sldId id="257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99D087-A0CB-4E85-96AC-51D7B39E944B}" v="52" dt="2020-09-25T10:36:57.953"/>
    <p1510:client id="{F124D567-78E8-46FE-9D65-516E26B1EA8E}" v="923" dt="2020-09-25T08:08:51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0F94E41-C747-4DB7-A5AF-7CE195B72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2" y="553244"/>
            <a:ext cx="4762495" cy="95249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5AE8F2-6D0C-47B1-BD5C-98AD3AA3FCBC}"/>
              </a:ext>
            </a:extLst>
          </p:cNvPr>
          <p:cNvSpPr txBox="1"/>
          <p:nvPr/>
        </p:nvSpPr>
        <p:spPr>
          <a:xfrm>
            <a:off x="1085850" y="1714500"/>
            <a:ext cx="10029825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en-US" sz="3200" dirty="0">
                <a:latin typeface="Courier New"/>
                <a:cs typeface="Courier New"/>
              </a:rPr>
              <a:t>Tabletop Role-playing Game</a:t>
            </a:r>
          </a:p>
          <a:p>
            <a:pPr marL="285750" indent="-285750">
              <a:buFont typeface="Courier New"/>
              <a:buChar char="o"/>
            </a:pPr>
            <a:r>
              <a:rPr lang="en-US" sz="3200" dirty="0">
                <a:latin typeface="Courier New"/>
                <a:cs typeface="Courier New"/>
              </a:rPr>
              <a:t>Five Editions</a:t>
            </a:r>
          </a:p>
          <a:p>
            <a:pPr marL="742950" lvl="1" indent="-285750">
              <a:buFont typeface="Courier New"/>
              <a:buChar char="o"/>
            </a:pPr>
            <a:r>
              <a:rPr lang="en-US" sz="3200" dirty="0">
                <a:latin typeface="Courier New"/>
                <a:cs typeface="Courier New"/>
              </a:rPr>
              <a:t>Released in 1974</a:t>
            </a:r>
            <a:endParaRPr lang="en-US" dirty="0"/>
          </a:p>
          <a:p>
            <a:pPr marL="742950" lvl="1" indent="-285750">
              <a:buFont typeface="Courier New"/>
              <a:buChar char="o"/>
            </a:pPr>
            <a:r>
              <a:rPr lang="en-US" sz="3200" dirty="0">
                <a:latin typeface="Courier New"/>
                <a:cs typeface="Courier New"/>
              </a:rPr>
              <a:t>Fifth Edition in 2014</a:t>
            </a:r>
          </a:p>
          <a:p>
            <a:pPr marL="285750" indent="-285750">
              <a:buFont typeface="Courier New"/>
              <a:buChar char="o"/>
            </a:pPr>
            <a:r>
              <a:rPr lang="en-US" sz="3200" dirty="0">
                <a:latin typeface="Courier New"/>
                <a:cs typeface="Courier New"/>
              </a:rPr>
              <a:t>Communal Storytelling</a:t>
            </a:r>
          </a:p>
          <a:p>
            <a:pPr marL="742950" lvl="1" indent="-285750">
              <a:buFont typeface="Courier New"/>
              <a:buChar char="o"/>
            </a:pPr>
            <a:r>
              <a:rPr lang="en-US" sz="3200" dirty="0">
                <a:latin typeface="Courier New"/>
                <a:cs typeface="Courier New"/>
              </a:rPr>
              <a:t>Dungeon Master</a:t>
            </a:r>
          </a:p>
          <a:p>
            <a:pPr marL="742950" lvl="1" indent="-285750">
              <a:buFont typeface="Courier New"/>
              <a:buChar char="o"/>
            </a:pPr>
            <a:r>
              <a:rPr lang="en-US" sz="3200" dirty="0">
                <a:latin typeface="Courier New"/>
                <a:cs typeface="Courier New"/>
              </a:rPr>
              <a:t>Players</a:t>
            </a:r>
          </a:p>
        </p:txBody>
      </p:sp>
    </p:spTree>
    <p:extLst>
      <p:ext uri="{BB962C8B-B14F-4D97-AF65-F5344CB8AC3E}">
        <p14:creationId xmlns:p14="http://schemas.microsoft.com/office/powerpoint/2010/main" val="3542635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0F94E41-C747-4DB7-A5AF-7CE195B72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0" y="553244"/>
            <a:ext cx="4762500" cy="9525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5AE8F2-6D0C-47B1-BD5C-98AD3AA3FCBC}"/>
              </a:ext>
            </a:extLst>
          </p:cNvPr>
          <p:cNvSpPr txBox="1"/>
          <p:nvPr/>
        </p:nvSpPr>
        <p:spPr>
          <a:xfrm>
            <a:off x="1085850" y="1714500"/>
            <a:ext cx="10029825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Courier New"/>
              <a:buChar char="o"/>
            </a:pPr>
            <a:r>
              <a:rPr lang="en-US" sz="2400" dirty="0">
                <a:latin typeface="Courier New"/>
                <a:cs typeface="Courier New"/>
              </a:rPr>
              <a:t>Languages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400" dirty="0">
                <a:latin typeface="Courier New"/>
                <a:cs typeface="Courier New"/>
              </a:rPr>
              <a:t>HTML5 and CSS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400" dirty="0">
                <a:latin typeface="Courier New"/>
                <a:cs typeface="Courier New"/>
              </a:rPr>
              <a:t>SQL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400" dirty="0">
                <a:latin typeface="Courier New"/>
                <a:cs typeface="Courier New"/>
              </a:rPr>
              <a:t>TypeScript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400" dirty="0">
                <a:latin typeface="Courier New"/>
                <a:cs typeface="Courier New"/>
              </a:rPr>
              <a:t>Java</a:t>
            </a:r>
          </a:p>
          <a:p>
            <a:pPr marL="285750" indent="-285750">
              <a:buFont typeface="Courier New"/>
              <a:buChar char="o"/>
            </a:pPr>
            <a:r>
              <a:rPr lang="en-US" sz="2400" dirty="0">
                <a:latin typeface="Courier New"/>
                <a:cs typeface="Courier New"/>
              </a:rPr>
              <a:t>Programs and Platforms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400" dirty="0">
                <a:latin typeface="Courier New"/>
                <a:cs typeface="Courier New"/>
              </a:rPr>
              <a:t>Visual Studio Code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400" dirty="0">
                <a:latin typeface="Courier New"/>
                <a:cs typeface="Courier New"/>
              </a:rPr>
              <a:t>Spring Tools Suite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400" dirty="0">
                <a:latin typeface="Courier New"/>
                <a:cs typeface="Courier New"/>
              </a:rPr>
              <a:t>AWS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400" dirty="0">
                <a:latin typeface="Courier New"/>
                <a:cs typeface="Courier New"/>
              </a:rPr>
              <a:t>git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400" dirty="0">
                <a:latin typeface="Courier New"/>
                <a:cs typeface="Courier New"/>
              </a:rPr>
              <a:t>Jenkins</a:t>
            </a:r>
          </a:p>
        </p:txBody>
      </p:sp>
    </p:spTree>
    <p:extLst>
      <p:ext uri="{BB962C8B-B14F-4D97-AF65-F5344CB8AC3E}">
        <p14:creationId xmlns:p14="http://schemas.microsoft.com/office/powerpoint/2010/main" val="1998464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0F94E41-C747-4DB7-A5AF-7CE195B72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2" y="553244"/>
            <a:ext cx="4762495" cy="95249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5AE8F2-6D0C-47B1-BD5C-98AD3AA3FCBC}"/>
              </a:ext>
            </a:extLst>
          </p:cNvPr>
          <p:cNvSpPr txBox="1"/>
          <p:nvPr/>
        </p:nvSpPr>
        <p:spPr>
          <a:xfrm>
            <a:off x="1085850" y="1714500"/>
            <a:ext cx="10029825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urier New"/>
                <a:ea typeface="+mn-lt"/>
                <a:cs typeface="+mn-lt"/>
              </a:rPr>
              <a:t>Users can...</a:t>
            </a:r>
          </a:p>
          <a:p>
            <a:pPr marL="914400" lvl="1" indent="-457200">
              <a:buFont typeface="Courier New"/>
              <a:buChar char="o"/>
            </a:pPr>
            <a:r>
              <a:rPr lang="en-US" sz="2400" dirty="0">
                <a:latin typeface="Courier New"/>
                <a:ea typeface="+mn-lt"/>
                <a:cs typeface="+mn-lt"/>
              </a:rPr>
              <a:t>Store User and character information in a database. </a:t>
            </a:r>
            <a:endParaRPr lang="en-US" sz="2400">
              <a:latin typeface="Courier New"/>
              <a:cs typeface="Calibri" panose="020F0502020204030204"/>
            </a:endParaRPr>
          </a:p>
          <a:p>
            <a:pPr marL="914400" lvl="1" indent="-457200">
              <a:buFont typeface="Courier New"/>
              <a:buChar char="o"/>
            </a:pPr>
            <a:r>
              <a:rPr lang="en-US" sz="2400" dirty="0">
                <a:latin typeface="Courier New"/>
                <a:ea typeface="+mn-lt"/>
                <a:cs typeface="+mn-lt"/>
              </a:rPr>
              <a:t>Create subclass options that persist with the character (customized not shared</a:t>
            </a:r>
            <a:r>
              <a:rPr lang="en-US" sz="2400">
                <a:latin typeface="Courier New"/>
                <a:ea typeface="+mn-lt"/>
                <a:cs typeface="+mn-lt"/>
              </a:rPr>
              <a:t>).</a:t>
            </a:r>
            <a:endParaRPr lang="en-US" sz="2400">
              <a:latin typeface="Courier New"/>
              <a:cs typeface="Calibri" panose="020F0502020204030204"/>
            </a:endParaRPr>
          </a:p>
          <a:p>
            <a:pPr marL="914400" lvl="1" indent="-457200">
              <a:buFont typeface="Courier New"/>
              <a:buChar char="o"/>
            </a:pPr>
            <a:r>
              <a:rPr lang="en-US" sz="2400" dirty="0">
                <a:latin typeface="Courier New"/>
                <a:ea typeface="+mn-lt"/>
                <a:cs typeface="+mn-lt"/>
              </a:rPr>
              <a:t>Create multiple </a:t>
            </a:r>
            <a:r>
              <a:rPr lang="en-US" sz="2400">
                <a:latin typeface="Courier New"/>
                <a:ea typeface="+mn-lt"/>
                <a:cs typeface="+mn-lt"/>
              </a:rPr>
              <a:t>characters.</a:t>
            </a:r>
            <a:endParaRPr lang="en-US" sz="2400" dirty="0">
              <a:latin typeface="Courier New"/>
              <a:cs typeface="Calibri" panose="020F0502020204030204"/>
            </a:endParaRPr>
          </a:p>
          <a:p>
            <a:pPr marL="914400" lvl="1" indent="-457200">
              <a:buFont typeface="Courier New"/>
              <a:buChar char="o"/>
            </a:pPr>
            <a:r>
              <a:rPr lang="en-US" sz="2400" dirty="0">
                <a:latin typeface="Courier New"/>
                <a:ea typeface="+mn-lt"/>
                <a:cs typeface="+mn-lt"/>
              </a:rPr>
              <a:t>Choose to make character sheets publicly viewable.</a:t>
            </a:r>
          </a:p>
          <a:p>
            <a:r>
              <a:rPr lang="en-US" sz="2400" dirty="0">
                <a:latin typeface="Courier New"/>
                <a:cs typeface="Calibri" panose="020F0502020204030204"/>
              </a:rPr>
              <a:t>Stretch Goals: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400" dirty="0">
                <a:latin typeface="Courier New"/>
                <a:cs typeface="Calibri" panose="020F0502020204030204"/>
              </a:rPr>
              <a:t>Create mock battles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400" dirty="0">
                <a:latin typeface="Courier New"/>
                <a:cs typeface="Calibri" panose="020F0502020204030204"/>
              </a:rPr>
              <a:t>Export character data to PDF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400" dirty="0">
                <a:latin typeface="Courier New"/>
                <a:cs typeface="Calibri" panose="020F0502020204030204"/>
              </a:rPr>
              <a:t>Add a picture to character sheets</a:t>
            </a:r>
          </a:p>
        </p:txBody>
      </p:sp>
    </p:spTree>
    <p:extLst>
      <p:ext uri="{BB962C8B-B14F-4D97-AF65-F5344CB8AC3E}">
        <p14:creationId xmlns:p14="http://schemas.microsoft.com/office/powerpoint/2010/main" val="1726200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057FF394-BC94-4533-86C4-0221D5522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0" y="553244"/>
            <a:ext cx="4762500" cy="9525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E33336-01F4-4DB5-80A4-21A23D81ADD5}"/>
              </a:ext>
            </a:extLst>
          </p:cNvPr>
          <p:cNvSpPr txBox="1"/>
          <p:nvPr/>
        </p:nvSpPr>
        <p:spPr>
          <a:xfrm>
            <a:off x="990600" y="1885950"/>
            <a:ext cx="1022985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en-US" sz="3200" dirty="0">
                <a:latin typeface="Courier New"/>
                <a:cs typeface="Calibri"/>
              </a:rPr>
              <a:t>Asynchronous Threads</a:t>
            </a:r>
          </a:p>
          <a:p>
            <a:pPr marL="285750" indent="-285750" algn="l">
              <a:buFont typeface="Courier New"/>
              <a:buChar char="o"/>
            </a:pPr>
            <a:r>
              <a:rPr lang="en-US" sz="3200" dirty="0">
                <a:latin typeface="Courier New"/>
                <a:cs typeface="Calibri"/>
              </a:rPr>
              <a:t>Observables</a:t>
            </a:r>
          </a:p>
          <a:p>
            <a:pPr marL="285750" indent="-285750">
              <a:buFont typeface="Courier New"/>
              <a:buChar char="o"/>
            </a:pPr>
            <a:r>
              <a:rPr lang="en-US" sz="3200" dirty="0">
                <a:latin typeface="Courier New"/>
                <a:cs typeface="Calibri"/>
              </a:rPr>
              <a:t>CORS</a:t>
            </a:r>
          </a:p>
          <a:p>
            <a:pPr marL="285750" indent="-285750">
              <a:buFont typeface="Courier New"/>
              <a:buChar char="o"/>
            </a:pPr>
            <a:r>
              <a:rPr lang="en-US" sz="3200" dirty="0" err="1">
                <a:latin typeface="Courier New"/>
                <a:cs typeface="Calibri"/>
              </a:rPr>
              <a:t>node_modules</a:t>
            </a:r>
            <a:endParaRPr lang="en-US" sz="3200" dirty="0">
              <a:latin typeface="Courier New"/>
              <a:cs typeface="Calibri"/>
            </a:endParaRPr>
          </a:p>
          <a:p>
            <a:pPr marL="285750" indent="-285750">
              <a:buFont typeface="Courier New"/>
              <a:buChar char="o"/>
            </a:pPr>
            <a:r>
              <a:rPr lang="en-US" sz="3200" dirty="0">
                <a:latin typeface="Courier New"/>
                <a:cs typeface="Calibri"/>
              </a:rPr>
              <a:t>middleware</a:t>
            </a:r>
          </a:p>
        </p:txBody>
      </p:sp>
    </p:spTree>
    <p:extLst>
      <p:ext uri="{BB962C8B-B14F-4D97-AF65-F5344CB8AC3E}">
        <p14:creationId xmlns:p14="http://schemas.microsoft.com/office/powerpoint/2010/main" val="3985581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60F94E41-C747-4DB7-A5AF-7CE195B72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0" y="553244"/>
            <a:ext cx="4762500" cy="95249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5AE8F2-6D0C-47B1-BD5C-98AD3AA3FCBC}"/>
              </a:ext>
            </a:extLst>
          </p:cNvPr>
          <p:cNvSpPr txBox="1"/>
          <p:nvPr/>
        </p:nvSpPr>
        <p:spPr>
          <a:xfrm>
            <a:off x="1085850" y="1714500"/>
            <a:ext cx="10029825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en-US" sz="3200" dirty="0">
                <a:latin typeface="Courier New"/>
                <a:cs typeface="Courier New"/>
              </a:rPr>
              <a:t>Parsing the API</a:t>
            </a:r>
          </a:p>
          <a:p>
            <a:pPr marL="285750" indent="-285750">
              <a:buFont typeface="Courier New"/>
              <a:buChar char="o"/>
            </a:pPr>
            <a:r>
              <a:rPr lang="en-US" sz="3200" dirty="0">
                <a:latin typeface="Courier New"/>
                <a:cs typeface="Courier New"/>
              </a:rPr>
              <a:t>Displaying Spells</a:t>
            </a:r>
          </a:p>
          <a:p>
            <a:pPr marL="285750" indent="-285750">
              <a:buFont typeface="Courier New"/>
              <a:buChar char="o"/>
            </a:pPr>
            <a:r>
              <a:rPr lang="en-US" sz="3200" dirty="0">
                <a:latin typeface="Courier New"/>
                <a:cs typeface="Courier New"/>
              </a:rPr>
              <a:t>Graphical User Interface</a:t>
            </a:r>
          </a:p>
          <a:p>
            <a:pPr marL="285750" indent="-285750">
              <a:buFont typeface="Courier New"/>
              <a:buChar char="o"/>
            </a:pPr>
            <a:r>
              <a:rPr lang="en-US" sz="3200" dirty="0">
                <a:latin typeface="Courier New"/>
                <a:cs typeface="Courier New"/>
              </a:rPr>
              <a:t>Jasmine</a:t>
            </a:r>
          </a:p>
          <a:p>
            <a:pPr marL="285750" indent="-285750">
              <a:buFont typeface="Courier New"/>
              <a:buChar char="o"/>
            </a:pPr>
            <a:r>
              <a:rPr lang="en-US" sz="3200" dirty="0">
                <a:latin typeface="Courier New"/>
                <a:cs typeface="Courier New"/>
              </a:rPr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932730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0F94E41-C747-4DB7-A5AF-7CE195B72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4" y="553244"/>
            <a:ext cx="4762490" cy="95249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5AE8F2-6D0C-47B1-BD5C-98AD3AA3FCBC}"/>
              </a:ext>
            </a:extLst>
          </p:cNvPr>
          <p:cNvSpPr txBox="1"/>
          <p:nvPr/>
        </p:nvSpPr>
        <p:spPr>
          <a:xfrm>
            <a:off x="1085850" y="1714500"/>
            <a:ext cx="10029825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Courier New"/>
              <a:buChar char="o"/>
            </a:pPr>
            <a:r>
              <a:rPr lang="en-US" sz="3200" dirty="0">
                <a:latin typeface="Courier New"/>
                <a:cs typeface="Calibri" panose="020F0502020204030204"/>
              </a:rPr>
              <a:t>Automatic login upon registering</a:t>
            </a:r>
          </a:p>
          <a:p>
            <a:pPr marL="342900" indent="-342900">
              <a:buFont typeface="Courier New"/>
              <a:buChar char="o"/>
            </a:pPr>
            <a:r>
              <a:rPr lang="en-US" sz="3200">
                <a:latin typeface="Courier New"/>
                <a:cs typeface="Calibri" panose="020F0502020204030204"/>
              </a:rPr>
              <a:t>Parsing and display of monsters</a:t>
            </a:r>
          </a:p>
          <a:p>
            <a:pPr marL="342900" indent="-342900">
              <a:buFont typeface="Courier New"/>
              <a:buChar char="o"/>
            </a:pPr>
            <a:r>
              <a:rPr lang="en-US" sz="3200" dirty="0">
                <a:latin typeface="Courier New"/>
                <a:cs typeface="Calibri" panose="020F0502020204030204"/>
              </a:rPr>
              <a:t>More detail on spells</a:t>
            </a:r>
          </a:p>
          <a:p>
            <a:pPr marL="342900" indent="-342900">
              <a:buFont typeface="Courier New"/>
              <a:buChar char="o"/>
            </a:pPr>
            <a:r>
              <a:rPr lang="en-US" sz="3200" dirty="0">
                <a:latin typeface="Courier New"/>
                <a:cs typeface="Calibri" panose="020F0502020204030204"/>
              </a:rPr>
              <a:t>Dynamic forms to edit profiles</a:t>
            </a:r>
          </a:p>
          <a:p>
            <a:pPr marL="342900" indent="-342900">
              <a:buFont typeface="Courier New"/>
              <a:buChar char="o"/>
            </a:pPr>
            <a:r>
              <a:rPr lang="en-US" sz="3200" dirty="0">
                <a:latin typeface="Courier New"/>
                <a:cs typeface="Calibri" panose="020F0502020204030204"/>
              </a:rPr>
              <a:t>Dice roller</a:t>
            </a:r>
          </a:p>
          <a:p>
            <a:pPr marL="342900" indent="-342900">
              <a:buFont typeface="Courier New"/>
              <a:buChar char="o"/>
            </a:pPr>
            <a:r>
              <a:rPr lang="en-US" sz="3200" dirty="0">
                <a:latin typeface="Courier New"/>
                <a:cs typeface="Calibri" panose="020F0502020204030204"/>
              </a:rPr>
              <a:t>More robust character details</a:t>
            </a:r>
          </a:p>
          <a:p>
            <a:pPr marL="342900" indent="-342900">
              <a:buFont typeface="Courier New"/>
              <a:buChar char="o"/>
            </a:pPr>
            <a:r>
              <a:rPr lang="en-US" sz="3200" dirty="0">
                <a:latin typeface="Courier New"/>
                <a:cs typeface="Calibri" panose="020F0502020204030204"/>
              </a:rPr>
              <a:t>Tutorials</a:t>
            </a:r>
          </a:p>
          <a:p>
            <a:pPr marL="342900" indent="-342900">
              <a:buFont typeface="Courier New"/>
              <a:buChar char="o"/>
            </a:pPr>
            <a:r>
              <a:rPr lang="en-US" sz="3200">
                <a:latin typeface="Courier New"/>
                <a:cs typeface="Calibri" panose="020F0502020204030204"/>
              </a:rPr>
              <a:t>Improved user profile functionality</a:t>
            </a:r>
            <a:endParaRPr lang="en-US" sz="3200" dirty="0">
              <a:latin typeface="Courier New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70315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0F94E41-C747-4DB7-A5AF-7CE195B72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4" y="2954991"/>
            <a:ext cx="4762490" cy="952497"/>
          </a:xfrm>
        </p:spPr>
      </p:pic>
    </p:spTree>
    <p:extLst>
      <p:ext uri="{BB962C8B-B14F-4D97-AF65-F5344CB8AC3E}">
        <p14:creationId xmlns:p14="http://schemas.microsoft.com/office/powerpoint/2010/main" val="29848996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285</cp:revision>
  <dcterms:created xsi:type="dcterms:W3CDTF">2020-09-25T06:22:07Z</dcterms:created>
  <dcterms:modified xsi:type="dcterms:W3CDTF">2020-09-25T10:37:05Z</dcterms:modified>
</cp:coreProperties>
</file>