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71" r:id="rId4"/>
    <p:sldId id="259" r:id="rId5"/>
    <p:sldId id="261" r:id="rId6"/>
    <p:sldId id="262" r:id="rId7"/>
    <p:sldId id="265" r:id="rId8"/>
    <p:sldId id="274" r:id="rId9"/>
    <p:sldId id="269" r:id="rId10"/>
  </p:sldIdLst>
  <p:sldSz cx="18288000" cy="10287000"/>
  <p:notesSz cx="6858000" cy="9144000"/>
  <p:embeddedFontLst>
    <p:embeddedFont>
      <p:font typeface="Arial Black" panose="020B0A04020102020204" pitchFamily="34" charset="0"/>
      <p:bold r:id="rId11"/>
    </p:embeddedFont>
    <p:embeddedFont>
      <p:font typeface="Arial Narrow" panose="020B0606020202030204" pitchFamily="34" charset="0"/>
      <p:regular r:id="rId12"/>
      <p:bold r:id="rId13"/>
      <p:italic r:id="rId14"/>
      <p:boldItalic r:id="rId15"/>
    </p:embeddedFont>
    <p:embeddedFont>
      <p:font typeface="Bahnschrift" panose="020B0502040204020203" pitchFamily="34" charset="0"/>
      <p:regular r:id="rId16"/>
      <p:bold r:id="rId17"/>
    </p:embeddedFont>
    <p:embeddedFont>
      <p:font typeface="Calibri" panose="020F0502020204030204" pitchFamily="34" charset="0"/>
      <p:regular r:id="rId18"/>
      <p:bold r:id="rId19"/>
      <p:italic r:id="rId20"/>
      <p:boldItalic r:id="rId21"/>
    </p:embeddedFont>
    <p:embeddedFont>
      <p:font typeface="DM Sans" pitchFamily="2" charset="0"/>
      <p:regular r:id="rId22"/>
      <p:bold r:id="rId23"/>
      <p:italic r:id="rId24"/>
      <p:boldItalic r:id="rId25"/>
    </p:embeddedFont>
    <p:embeddedFont>
      <p:font typeface="DM Sans Bold" charset="0"/>
      <p:regular r:id="rId26"/>
    </p:embeddedFont>
    <p:embeddedFont>
      <p:font typeface="Microsoft Sans Serif" panose="020B0604020202020204" pitchFamily="34" charset="0"/>
      <p:regular r:id="rId27"/>
    </p:embeddedFont>
    <p:embeddedFont>
      <p:font typeface="Mistral" panose="03090702030407020403" pitchFamily="66" charset="0"/>
      <p:regular r:id="rId28"/>
    </p:embeddedFont>
    <p:embeddedFont>
      <p:font typeface="Modern No. 20" panose="02070704070505020303" pitchFamily="18" charset="0"/>
      <p:regular r:id="rId29"/>
    </p:embeddedFont>
    <p:embeddedFont>
      <p:font typeface="Monotype Corsiva" panose="03010101010201010101" pitchFamily="66" charset="0"/>
      <p:italic r:id="rId30"/>
    </p:embeddedFont>
    <p:embeddedFont>
      <p:font typeface="Montserrat Classic Bold" panose="020B0604020202020204" charset="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898" y="-1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9.fntdata"/><Relationship Id="rId31"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font" Target="fonts/font20.fntdata"/><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png"/><Relationship Id="rId7" Type="http://schemas.openxmlformats.org/officeDocument/2006/relationships/image" Target="../media/image9.png"/><Relationship Id="rId12" Type="http://schemas.openxmlformats.org/officeDocument/2006/relationships/image" Target="../media/image12.gif"/><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8.svg"/><Relationship Id="rId11" Type="http://schemas.openxmlformats.org/officeDocument/2006/relationships/image" Target="../media/image3.svg"/><Relationship Id="rId5" Type="http://schemas.openxmlformats.org/officeDocument/2006/relationships/image" Target="../media/image7.png"/><Relationship Id="rId10"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3.png"/><Relationship Id="rId7"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hyperlink" Target="https://en.wikipedia.org/wiki/BMP_file_format" TargetMode="External"/><Relationship Id="rId4" Type="http://schemas.openxmlformats.org/officeDocument/2006/relationships/image" Target="../media/image14.svg"/></Relationships>
</file>

<file path=ppt/slides/_rels/slide5.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304800" y="-15715"/>
            <a:ext cx="18288000" cy="10287000"/>
          </a:xfrm>
          <a:prstGeom prst="rect">
            <a:avLst/>
          </a:prstGeom>
        </p:spPr>
      </p:pic>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4236346" y="3175319"/>
            <a:ext cx="9815307"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a:solidFill>
                <a:srgbClr val="000000"/>
              </a:solidFill>
            </a:ln>
          </p:spPr>
        </p:sp>
        <p:sp>
          <p:nvSpPr>
            <p:cNvPr id="7" name="TextBox 7"/>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9" name="TextBox 9"/>
          <p:cNvSpPr txBox="1"/>
          <p:nvPr/>
        </p:nvSpPr>
        <p:spPr>
          <a:xfrm>
            <a:off x="4236347" y="4348786"/>
            <a:ext cx="9815307" cy="2766619"/>
          </a:xfrm>
          <a:prstGeom prst="rect">
            <a:avLst/>
          </a:prstGeom>
        </p:spPr>
        <p:txBody>
          <a:bodyPr lIns="0" tIns="0" rIns="0" bIns="0" rtlCol="0" anchor="t">
            <a:spAutoFit/>
          </a:bodyPr>
          <a:lstStyle/>
          <a:p>
            <a:pPr algn="ctr">
              <a:lnSpc>
                <a:spcPts val="22684"/>
              </a:lnSpc>
            </a:pPr>
            <a:r>
              <a:rPr lang="en-US" sz="16437" spc="1610" dirty="0">
                <a:solidFill>
                  <a:srgbClr val="231F20"/>
                </a:solidFill>
              </a:rPr>
              <a:t>8BIMP</a:t>
            </a:r>
          </a:p>
        </p:txBody>
      </p:sp>
      <p:sp>
        <p:nvSpPr>
          <p:cNvPr id="10" name="TextBox 10"/>
          <p:cNvSpPr txBox="1"/>
          <p:nvPr/>
        </p:nvSpPr>
        <p:spPr>
          <a:xfrm>
            <a:off x="4236347" y="3438109"/>
            <a:ext cx="9815307" cy="1134991"/>
          </a:xfrm>
          <a:prstGeom prst="rect">
            <a:avLst/>
          </a:prstGeom>
        </p:spPr>
        <p:txBody>
          <a:bodyPr lIns="0" tIns="0" rIns="0" bIns="0" rtlCol="0" anchor="t">
            <a:spAutoFit/>
          </a:bodyPr>
          <a:lstStyle/>
          <a:p>
            <a:pPr algn="ctr">
              <a:lnSpc>
                <a:spcPts val="9748"/>
              </a:lnSpc>
            </a:pPr>
            <a:r>
              <a:rPr lang="en-US" sz="7063" spc="692" dirty="0">
                <a:solidFill>
                  <a:srgbClr val="231F20"/>
                </a:solidFill>
                <a:latin typeface="Arial Narrow" panose="020B0606020202030204" pitchFamily="34" charset="0"/>
              </a:rPr>
              <a:t>Image processing</a:t>
            </a:r>
          </a:p>
        </p:txBody>
      </p:sp>
      <p:sp>
        <p:nvSpPr>
          <p:cNvPr id="11" name="TextBox 11"/>
          <p:cNvSpPr txBox="1"/>
          <p:nvPr/>
        </p:nvSpPr>
        <p:spPr>
          <a:xfrm>
            <a:off x="2719596" y="7482578"/>
            <a:ext cx="12848809" cy="2391617"/>
          </a:xfrm>
          <a:prstGeom prst="rect">
            <a:avLst/>
          </a:prstGeom>
        </p:spPr>
        <p:txBody>
          <a:bodyPr lIns="0" tIns="0" rIns="0" bIns="0" rtlCol="0" anchor="t">
            <a:spAutoFit/>
          </a:bodyPr>
          <a:lstStyle/>
          <a:p>
            <a:pPr algn="ctr"/>
            <a:r>
              <a:rPr lang="en-IN" sz="3200" spc="692" dirty="0" err="1">
                <a:solidFill>
                  <a:srgbClr val="231F20"/>
                </a:solidFill>
                <a:latin typeface="Bahnschrift" panose="020B0502040204020203" pitchFamily="34" charset="0"/>
              </a:rPr>
              <a:t>Sunke</a:t>
            </a:r>
            <a:r>
              <a:rPr lang="en-IN" sz="3200" spc="692" dirty="0">
                <a:solidFill>
                  <a:srgbClr val="231F20"/>
                </a:solidFill>
                <a:latin typeface="Bahnschrift" panose="020B0502040204020203" pitchFamily="34" charset="0"/>
              </a:rPr>
              <a:t> </a:t>
            </a:r>
            <a:r>
              <a:rPr lang="en-IN" sz="3200" spc="692" dirty="0" err="1">
                <a:solidFill>
                  <a:srgbClr val="231F20"/>
                </a:solidFill>
                <a:latin typeface="Bahnschrift" panose="020B0502040204020203" pitchFamily="34" charset="0"/>
              </a:rPr>
              <a:t>Manikanta</a:t>
            </a:r>
            <a:r>
              <a:rPr lang="en-IN" sz="3200" spc="692" dirty="0">
                <a:solidFill>
                  <a:srgbClr val="231F20"/>
                </a:solidFill>
                <a:latin typeface="Bahnschrift" panose="020B0502040204020203" pitchFamily="34" charset="0"/>
              </a:rPr>
              <a:t> - 221210103 </a:t>
            </a:r>
          </a:p>
          <a:p>
            <a:pPr algn="ctr"/>
            <a:r>
              <a:rPr lang="en-IN" sz="3200" spc="692" dirty="0">
                <a:solidFill>
                  <a:srgbClr val="231F20"/>
                </a:solidFill>
                <a:latin typeface="Bahnschrift" panose="020B0502040204020203" pitchFamily="34" charset="0"/>
              </a:rPr>
              <a:t>Tanishq Kumar Toliya – 221210107</a:t>
            </a:r>
          </a:p>
          <a:p>
            <a:pPr algn="ctr"/>
            <a:r>
              <a:rPr lang="en-IN" sz="3200" spc="692" dirty="0">
                <a:solidFill>
                  <a:srgbClr val="231F20"/>
                </a:solidFill>
                <a:latin typeface="Bahnschrift" panose="020B0502040204020203" pitchFamily="34" charset="0"/>
              </a:rPr>
              <a:t>Tanmay Mittal – 221210108</a:t>
            </a:r>
          </a:p>
          <a:p>
            <a:pPr algn="ctr"/>
            <a:r>
              <a:rPr lang="en-IN" sz="3200" spc="692" dirty="0">
                <a:solidFill>
                  <a:srgbClr val="231F20"/>
                </a:solidFill>
                <a:latin typeface="Bahnschrift" panose="020B0502040204020203" pitchFamily="34" charset="0"/>
              </a:rPr>
              <a:t>         Vaibhav Goel – 221210116</a:t>
            </a:r>
            <a:r>
              <a:rPr lang="en-IN" sz="2800" b="1" dirty="0">
                <a:solidFill>
                  <a:schemeClr val="bg2"/>
                </a:solidFill>
                <a:latin typeface="Bahnschrift" panose="020B0502040204020203" pitchFamily="34" charset="0"/>
                <a:ea typeface="Microsoft JhengHei" panose="020B0604030504040204" pitchFamily="34" charset="-120"/>
                <a:cs typeface="+mj-cs"/>
              </a:rPr>
              <a:t>221210103</a:t>
            </a:r>
          </a:p>
          <a:p>
            <a:pPr algn="ctr">
              <a:lnSpc>
                <a:spcPts val="3661"/>
              </a:lnSpc>
            </a:pPr>
            <a:endParaRPr lang="en-US" sz="2653" spc="140" dirty="0">
              <a:solidFill>
                <a:srgbClr val="231F20"/>
              </a:solidFill>
              <a:latin typeface="Montserrat Classic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4980992" y="2933700"/>
            <a:ext cx="1400485" cy="4883479"/>
            <a:chOff x="0" y="0"/>
            <a:chExt cx="368852" cy="1710138"/>
          </a:xfrm>
        </p:grpSpPr>
        <p:sp>
          <p:nvSpPr>
            <p:cNvPr id="4" name="Freeform 4"/>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close/>
                </a:path>
              </a:pathLst>
            </a:custGeom>
            <a:solidFill>
              <a:srgbClr val="CCCCCC"/>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latin typeface="Arial Black" panose="020B0A04020102020204" pitchFamily="34" charset="0"/>
              </a:endParaRPr>
            </a:p>
          </p:txBody>
        </p:sp>
      </p:grpSp>
      <p:sp>
        <p:nvSpPr>
          <p:cNvPr id="6" name="TextBox 6"/>
          <p:cNvSpPr txBox="1"/>
          <p:nvPr/>
        </p:nvSpPr>
        <p:spPr>
          <a:xfrm>
            <a:off x="4980992" y="1036994"/>
            <a:ext cx="7416941" cy="1711302"/>
          </a:xfrm>
          <a:prstGeom prst="rect">
            <a:avLst/>
          </a:prstGeom>
        </p:spPr>
        <p:txBody>
          <a:bodyPr lIns="0" tIns="0" rIns="0" bIns="0" rtlCol="0" anchor="t">
            <a:spAutoFit/>
          </a:bodyPr>
          <a:lstStyle/>
          <a:p>
            <a:pPr algn="ctr">
              <a:lnSpc>
                <a:spcPts val="13774"/>
              </a:lnSpc>
            </a:pPr>
            <a:r>
              <a:rPr lang="en-US" sz="9981" spc="978" dirty="0">
                <a:solidFill>
                  <a:srgbClr val="231F20"/>
                </a:solidFill>
                <a:latin typeface="Mistral" panose="03090702030407020403" pitchFamily="66" charset="0"/>
              </a:rPr>
              <a:t>CONTENT</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5231353" y="322518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Arial Black" panose="020B0A04020102020204" pitchFamily="34" charset="0"/>
              </a:rPr>
              <a:t>01</a:t>
            </a:r>
          </a:p>
        </p:txBody>
      </p:sp>
      <p:sp>
        <p:nvSpPr>
          <p:cNvPr id="9" name="TextBox 9"/>
          <p:cNvSpPr txBox="1"/>
          <p:nvPr/>
        </p:nvSpPr>
        <p:spPr>
          <a:xfrm>
            <a:off x="5231353" y="402230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Arial Black" panose="020B0A04020102020204" pitchFamily="34" charset="0"/>
              </a:rPr>
              <a:t>02</a:t>
            </a:r>
          </a:p>
        </p:txBody>
      </p:sp>
      <p:sp>
        <p:nvSpPr>
          <p:cNvPr id="10" name="TextBox 10"/>
          <p:cNvSpPr txBox="1"/>
          <p:nvPr/>
        </p:nvSpPr>
        <p:spPr>
          <a:xfrm>
            <a:off x="5231353" y="490346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Arial Black" panose="020B0A04020102020204" pitchFamily="34" charset="0"/>
              </a:rPr>
              <a:t>03</a:t>
            </a:r>
          </a:p>
        </p:txBody>
      </p:sp>
      <p:sp>
        <p:nvSpPr>
          <p:cNvPr id="11" name="TextBox 11"/>
          <p:cNvSpPr txBox="1"/>
          <p:nvPr/>
        </p:nvSpPr>
        <p:spPr>
          <a:xfrm>
            <a:off x="5231353" y="5700580"/>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Arial Black" panose="020B0A04020102020204" pitchFamily="34" charset="0"/>
              </a:rPr>
              <a:t>04</a:t>
            </a:r>
          </a:p>
        </p:txBody>
      </p:sp>
      <p:sp>
        <p:nvSpPr>
          <p:cNvPr id="12" name="TextBox 12"/>
          <p:cNvSpPr txBox="1"/>
          <p:nvPr/>
        </p:nvSpPr>
        <p:spPr>
          <a:xfrm>
            <a:off x="5250954" y="6492957"/>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Arial Black" panose="020B0A04020102020204" pitchFamily="34" charset="0"/>
              </a:rPr>
              <a:t>05</a:t>
            </a:r>
          </a:p>
        </p:txBody>
      </p:sp>
      <p:sp>
        <p:nvSpPr>
          <p:cNvPr id="15" name="TextBox 15"/>
          <p:cNvSpPr txBox="1"/>
          <p:nvPr/>
        </p:nvSpPr>
        <p:spPr>
          <a:xfrm>
            <a:off x="6607430" y="3333137"/>
            <a:ext cx="5790503" cy="429092"/>
          </a:xfrm>
          <a:prstGeom prst="rect">
            <a:avLst/>
          </a:prstGeom>
        </p:spPr>
        <p:txBody>
          <a:bodyPr lIns="0" tIns="0" rIns="0" bIns="0" rtlCol="0" anchor="t">
            <a:spAutoFit/>
          </a:bodyPr>
          <a:lstStyle/>
          <a:p>
            <a:pPr>
              <a:lnSpc>
                <a:spcPts val="3483"/>
              </a:lnSpc>
            </a:pPr>
            <a:r>
              <a:rPr lang="en-US" sz="2524" spc="247" dirty="0">
                <a:solidFill>
                  <a:srgbClr val="231F20"/>
                </a:solidFill>
                <a:latin typeface="Arial Black" panose="020B0A04020102020204" pitchFamily="34" charset="0"/>
              </a:rPr>
              <a:t>What is image processing</a:t>
            </a:r>
          </a:p>
        </p:txBody>
      </p:sp>
      <p:sp>
        <p:nvSpPr>
          <p:cNvPr id="16" name="TextBox 16"/>
          <p:cNvSpPr txBox="1"/>
          <p:nvPr/>
        </p:nvSpPr>
        <p:spPr>
          <a:xfrm>
            <a:off x="6607430" y="4127355"/>
            <a:ext cx="6076629" cy="429092"/>
          </a:xfrm>
          <a:prstGeom prst="rect">
            <a:avLst/>
          </a:prstGeom>
        </p:spPr>
        <p:txBody>
          <a:bodyPr lIns="0" tIns="0" rIns="0" bIns="0" rtlCol="0" anchor="t">
            <a:spAutoFit/>
          </a:bodyPr>
          <a:lstStyle/>
          <a:p>
            <a:pPr>
              <a:lnSpc>
                <a:spcPts val="3483"/>
              </a:lnSpc>
            </a:pPr>
            <a:r>
              <a:rPr lang="en-US" sz="2524" spc="247" dirty="0">
                <a:solidFill>
                  <a:srgbClr val="231F20"/>
                </a:solidFill>
                <a:latin typeface="Arial Black" panose="020B0A04020102020204" pitchFamily="34" charset="0"/>
              </a:rPr>
              <a:t>Theory of image processing</a:t>
            </a:r>
          </a:p>
        </p:txBody>
      </p:sp>
      <p:sp>
        <p:nvSpPr>
          <p:cNvPr id="17" name="TextBox 17"/>
          <p:cNvSpPr txBox="1"/>
          <p:nvPr/>
        </p:nvSpPr>
        <p:spPr>
          <a:xfrm>
            <a:off x="6607430" y="5047445"/>
            <a:ext cx="5790503" cy="429092"/>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rgbClr val="231F20"/>
                </a:solidFill>
                <a:latin typeface="Arial Black" panose="020B0A04020102020204" pitchFamily="34" charset="0"/>
              </a:rPr>
              <a:t>BMP format </a:t>
            </a:r>
            <a:r>
              <a:rPr lang="en-US" sz="2524" spc="247" dirty="0" err="1">
                <a:solidFill>
                  <a:srgbClr val="231F20"/>
                </a:solidFill>
                <a:latin typeface="Arial Black" panose="020B0A04020102020204" pitchFamily="34" charset="0"/>
              </a:rPr>
              <a:t>cheatsheet</a:t>
            </a:r>
            <a:endParaRPr lang="en-US" sz="2524" spc="247" dirty="0">
              <a:solidFill>
                <a:srgbClr val="231F20"/>
              </a:solidFill>
              <a:latin typeface="Arial Black" panose="020B0A04020102020204" pitchFamily="34" charset="0"/>
            </a:endParaRPr>
          </a:p>
        </p:txBody>
      </p:sp>
      <p:sp>
        <p:nvSpPr>
          <p:cNvPr id="18" name="TextBox 18"/>
          <p:cNvSpPr txBox="1"/>
          <p:nvPr/>
        </p:nvSpPr>
        <p:spPr>
          <a:xfrm>
            <a:off x="6607430" y="5841663"/>
            <a:ext cx="6076629" cy="429092"/>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rgbClr val="231F20"/>
                </a:solidFill>
                <a:latin typeface="Arial Black" panose="020B0A04020102020204" pitchFamily="34" charset="0"/>
              </a:rPr>
              <a:t>Operations Performed</a:t>
            </a:r>
          </a:p>
        </p:txBody>
      </p:sp>
      <p:sp>
        <p:nvSpPr>
          <p:cNvPr id="19" name="TextBox 19"/>
          <p:cNvSpPr txBox="1"/>
          <p:nvPr/>
        </p:nvSpPr>
        <p:spPr>
          <a:xfrm>
            <a:off x="6607430" y="6642507"/>
            <a:ext cx="6076629" cy="429092"/>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rgbClr val="231F20"/>
                </a:solidFill>
                <a:latin typeface="Arial Black" panose="020B0A04020102020204" pitchFamily="34" charset="0"/>
              </a:rPr>
              <a:t>Code summary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21875" b="21875"/>
          <a:stretch>
            <a:fillRect/>
          </a:stretch>
        </p:blipFill>
        <p:spPr>
          <a:xfrm flipH="1" flipV="1">
            <a:off x="2458" y="-20903"/>
            <a:ext cx="18288000" cy="10287000"/>
          </a:xfrm>
          <a:prstGeom prst="rect">
            <a:avLst/>
          </a:prstGeom>
        </p:spPr>
      </p:pic>
      <p:grpSp>
        <p:nvGrpSpPr>
          <p:cNvPr id="3" name="Group 3"/>
          <p:cNvGrpSpPr/>
          <p:nvPr/>
        </p:nvGrpSpPr>
        <p:grpSpPr>
          <a:xfrm>
            <a:off x="13662994" y="337474"/>
            <a:ext cx="4296549" cy="9570246"/>
            <a:chOff x="0" y="0"/>
            <a:chExt cx="1131601" cy="2520559"/>
          </a:xfrm>
        </p:grpSpPr>
        <p:sp>
          <p:nvSpPr>
            <p:cNvPr id="4" name="Freeform 4"/>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2142191" y="4828880"/>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4"/>
            <a:stretch>
              <a:fillRect t="-86495"/>
            </a:stretch>
          </a:blipFill>
        </p:spPr>
      </p:sp>
      <p:grpSp>
        <p:nvGrpSpPr>
          <p:cNvPr id="8" name="Group 8"/>
          <p:cNvGrpSpPr/>
          <p:nvPr/>
        </p:nvGrpSpPr>
        <p:grpSpPr>
          <a:xfrm>
            <a:off x="2142191" y="3396305"/>
            <a:ext cx="9610044" cy="1948998"/>
            <a:chOff x="0" y="0"/>
            <a:chExt cx="3682024" cy="746746"/>
          </a:xfrm>
        </p:grpSpPr>
        <p:sp>
          <p:nvSpPr>
            <p:cNvPr id="9" name="Freeform 9"/>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1" name="Freeform 11"/>
          <p:cNvSpPr/>
          <p:nvPr/>
        </p:nvSpPr>
        <p:spPr>
          <a:xfrm>
            <a:off x="2474235" y="3673321"/>
            <a:ext cx="1156649" cy="1173721"/>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2" name="Freeform 12"/>
          <p:cNvSpPr/>
          <p:nvPr/>
        </p:nvSpPr>
        <p:spPr>
          <a:xfrm>
            <a:off x="2142191" y="7210022"/>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4"/>
            <a:stretch>
              <a:fillRect t="-86495"/>
            </a:stretch>
          </a:blipFill>
        </p:spPr>
      </p:sp>
      <p:grpSp>
        <p:nvGrpSpPr>
          <p:cNvPr id="13" name="Group 13"/>
          <p:cNvGrpSpPr/>
          <p:nvPr/>
        </p:nvGrpSpPr>
        <p:grpSpPr>
          <a:xfrm>
            <a:off x="2142191" y="5777447"/>
            <a:ext cx="9610044" cy="1948998"/>
            <a:chOff x="0" y="0"/>
            <a:chExt cx="3682024" cy="746746"/>
          </a:xfrm>
        </p:grpSpPr>
        <p:sp>
          <p:nvSpPr>
            <p:cNvPr id="14" name="Freeform 14"/>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sp>
        <p:sp>
          <p:nvSpPr>
            <p:cNvPr id="15" name="TextBox 1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6" name="Freeform 16"/>
          <p:cNvSpPr/>
          <p:nvPr/>
        </p:nvSpPr>
        <p:spPr>
          <a:xfrm>
            <a:off x="2371799" y="6162574"/>
            <a:ext cx="1159455" cy="1178744"/>
          </a:xfrm>
          <a:custGeom>
            <a:avLst/>
            <a:gdLst/>
            <a:ahLst/>
            <a:cxnLst/>
            <a:rect l="l" t="t" r="r" b="b"/>
            <a:pathLst>
              <a:path w="1159455" h="1178744">
                <a:moveTo>
                  <a:pt x="0" y="0"/>
                </a:moveTo>
                <a:lnTo>
                  <a:pt x="1159455" y="0"/>
                </a:lnTo>
                <a:lnTo>
                  <a:pt x="1159455" y="1178744"/>
                </a:lnTo>
                <a:lnTo>
                  <a:pt x="0" y="117874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7" name="TextBox 17"/>
          <p:cNvSpPr txBox="1"/>
          <p:nvPr/>
        </p:nvSpPr>
        <p:spPr>
          <a:xfrm>
            <a:off x="2142191" y="888605"/>
            <a:ext cx="8616594" cy="2462213"/>
          </a:xfrm>
          <a:prstGeom prst="rect">
            <a:avLst/>
          </a:prstGeom>
        </p:spPr>
        <p:txBody>
          <a:bodyPr wrap="square" lIns="0" tIns="0" rIns="0" bIns="0" rtlCol="0" anchor="t">
            <a:spAutoFit/>
          </a:bodyPr>
          <a:lstStyle/>
          <a:p>
            <a:r>
              <a:rPr lang="en-US" sz="8000" spc="978" dirty="0">
                <a:solidFill>
                  <a:srgbClr val="231F20"/>
                </a:solidFill>
                <a:latin typeface="Arial Narrow" panose="020B0606020202030204" pitchFamily="34" charset="0"/>
              </a:rPr>
              <a:t>What is Image processing</a:t>
            </a:r>
            <a:r>
              <a:rPr lang="en-US" sz="7200" b="1" dirty="0">
                <a:solidFill>
                  <a:schemeClr val="bg2"/>
                </a:solidFill>
                <a:latin typeface="Arial Narrow" panose="020B0606020202030204" pitchFamily="34" charset="0"/>
                <a:ea typeface="Microsoft JhengHei" panose="020B0604030504040204" pitchFamily="34" charset="-120"/>
              </a:rPr>
              <a:t>?</a:t>
            </a:r>
            <a:endParaRPr lang="en-US" sz="8000" spc="978" dirty="0">
              <a:solidFill>
                <a:srgbClr val="231F20"/>
              </a:solidFill>
              <a:latin typeface="Arial Narrow" panose="020B0606020202030204" pitchFamily="34" charset="0"/>
            </a:endParaRPr>
          </a:p>
        </p:txBody>
      </p:sp>
      <p:pic>
        <p:nvPicPr>
          <p:cNvPr id="21" name="Picture 20">
            <a:extLst>
              <a:ext uri="{FF2B5EF4-FFF2-40B4-BE49-F238E27FC236}">
                <a16:creationId xmlns:a16="http://schemas.microsoft.com/office/drawing/2014/main" id="{801605A3-A75A-FD12-B596-D75A8B2693C3}"/>
              </a:ext>
            </a:extLst>
          </p:cNvPr>
          <p:cNvPicPr>
            <a:picLocks noChangeAspect="1"/>
          </p:cNvPicPr>
          <p:nvPr/>
        </p:nvPicPr>
        <p:blipFill>
          <a:blip r:embed="rId9">
            <a:alphaModFix amt="85000"/>
          </a:blip>
          <a:stretch>
            <a:fillRect/>
          </a:stretch>
        </p:blipFill>
        <p:spPr>
          <a:xfrm rot="5400000">
            <a:off x="10915510" y="2446049"/>
            <a:ext cx="7948538" cy="5353096"/>
          </a:xfrm>
          <a:prstGeom prst="rect">
            <a:avLst/>
          </a:prstGeom>
        </p:spPr>
      </p:pic>
      <p:sp>
        <p:nvSpPr>
          <p:cNvPr id="18" name="TextBox 18"/>
          <p:cNvSpPr txBox="1"/>
          <p:nvPr/>
        </p:nvSpPr>
        <p:spPr>
          <a:xfrm>
            <a:off x="3908899" y="3624745"/>
            <a:ext cx="5997101" cy="2124299"/>
          </a:xfrm>
          <a:prstGeom prst="rect">
            <a:avLst/>
          </a:prstGeom>
        </p:spPr>
        <p:txBody>
          <a:bodyPr wrap="square" lIns="0" tIns="0" rIns="0" bIns="0" rtlCol="0" anchor="t">
            <a:spAutoFit/>
          </a:bodyPr>
          <a:lstStyle/>
          <a:p>
            <a:r>
              <a:rPr lang="en-IN" sz="2800" spc="216" dirty="0">
                <a:solidFill>
                  <a:srgbClr val="231F20"/>
                </a:solidFill>
                <a:latin typeface="DM Sans"/>
              </a:rPr>
              <a:t>The process of reading, manipulating, and configuring an image.</a:t>
            </a:r>
          </a:p>
          <a:p>
            <a:endParaRPr lang="en-IN" sz="2800" spc="216" dirty="0">
              <a:solidFill>
                <a:srgbClr val="231F20"/>
              </a:solidFill>
              <a:latin typeface="DM Sans"/>
            </a:endParaRPr>
          </a:p>
          <a:p>
            <a:pPr marL="0" lvl="0" indent="0" algn="l">
              <a:lnSpc>
                <a:spcPts val="3050"/>
              </a:lnSpc>
              <a:spcBef>
                <a:spcPct val="0"/>
              </a:spcBef>
            </a:pPr>
            <a:endParaRPr lang="en-US" sz="2800" spc="216" dirty="0">
              <a:solidFill>
                <a:srgbClr val="231F20"/>
              </a:solidFill>
              <a:latin typeface="DM Sans"/>
            </a:endParaRPr>
          </a:p>
        </p:txBody>
      </p:sp>
      <p:sp>
        <p:nvSpPr>
          <p:cNvPr id="19" name="TextBox 19"/>
          <p:cNvSpPr txBox="1"/>
          <p:nvPr/>
        </p:nvSpPr>
        <p:spPr>
          <a:xfrm>
            <a:off x="3908899" y="6005886"/>
            <a:ext cx="7132181" cy="1195840"/>
          </a:xfrm>
          <a:prstGeom prst="rect">
            <a:avLst/>
          </a:prstGeom>
        </p:spPr>
        <p:txBody>
          <a:bodyPr lIns="0" tIns="0" rIns="0" bIns="0" rtlCol="0" anchor="t">
            <a:spAutoFit/>
          </a:bodyPr>
          <a:lstStyle/>
          <a:p>
            <a:pPr marL="0" lvl="0" indent="0" algn="l">
              <a:lnSpc>
                <a:spcPts val="3050"/>
              </a:lnSpc>
              <a:spcBef>
                <a:spcPct val="0"/>
              </a:spcBef>
            </a:pPr>
            <a:r>
              <a:rPr lang="en-IN" sz="2800" spc="216" dirty="0">
                <a:solidFill>
                  <a:srgbClr val="231F20"/>
                </a:solidFill>
                <a:latin typeface="DM Sans"/>
              </a:rPr>
              <a:t>this project aims to accomplish some of the basic tasks associated with images such as -</a:t>
            </a:r>
            <a:r>
              <a:rPr lang="en-US" sz="2800" spc="216" dirty="0">
                <a:solidFill>
                  <a:srgbClr val="231F20"/>
                </a:solidFill>
                <a:latin typeface="DM Sans"/>
              </a:rPr>
              <a:t>.</a:t>
            </a:r>
          </a:p>
        </p:txBody>
      </p:sp>
      <p:sp>
        <p:nvSpPr>
          <p:cNvPr id="20" name="Freeform 20"/>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pic>
        <p:nvPicPr>
          <p:cNvPr id="22" name="Picture 21">
            <a:extLst>
              <a:ext uri="{FF2B5EF4-FFF2-40B4-BE49-F238E27FC236}">
                <a16:creationId xmlns:a16="http://schemas.microsoft.com/office/drawing/2014/main" id="{443DE1B0-002E-9DED-B7E4-9398A9CBF98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871120" y="4847042"/>
            <a:ext cx="2257425" cy="800100"/>
          </a:xfrm>
          <a:prstGeom prst="rect">
            <a:avLst/>
          </a:prstGeom>
        </p:spPr>
      </p:pic>
    </p:spTree>
    <p:extLst>
      <p:ext uri="{BB962C8B-B14F-4D97-AF65-F5344CB8AC3E}">
        <p14:creationId xmlns:p14="http://schemas.microsoft.com/office/powerpoint/2010/main" val="105100727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sp>
        <p:nvSpPr>
          <p:cNvPr id="5" name="Freeform 5"/>
          <p:cNvSpPr/>
          <p:nvPr/>
        </p:nvSpPr>
        <p:spPr>
          <a:xfrm>
            <a:off x="8663659" y="6071953"/>
            <a:ext cx="960682" cy="1052540"/>
          </a:xfrm>
          <a:custGeom>
            <a:avLst/>
            <a:gdLst/>
            <a:ahLst/>
            <a:cxnLst/>
            <a:rect l="l" t="t" r="r" b="b"/>
            <a:pathLst>
              <a:path w="960682" h="1052540">
                <a:moveTo>
                  <a:pt x="0" y="0"/>
                </a:moveTo>
                <a:lnTo>
                  <a:pt x="960682" y="0"/>
                </a:lnTo>
                <a:lnTo>
                  <a:pt x="960682" y="1052541"/>
                </a:lnTo>
                <a:lnTo>
                  <a:pt x="0" y="10525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TextBox 13"/>
          <p:cNvSpPr txBox="1"/>
          <p:nvPr/>
        </p:nvSpPr>
        <p:spPr>
          <a:xfrm>
            <a:off x="2887170" y="1277407"/>
            <a:ext cx="11552977" cy="1122038"/>
          </a:xfrm>
          <a:prstGeom prst="rect">
            <a:avLst/>
          </a:prstGeom>
        </p:spPr>
        <p:txBody>
          <a:bodyPr lIns="0" tIns="0" rIns="0" bIns="0" rtlCol="0" anchor="t">
            <a:spAutoFit/>
          </a:bodyPr>
          <a:lstStyle/>
          <a:p>
            <a:pPr algn="ctr">
              <a:lnSpc>
                <a:spcPts val="9587"/>
              </a:lnSpc>
            </a:pPr>
            <a:r>
              <a:rPr lang="en-US" sz="6947" spc="368" dirty="0">
                <a:solidFill>
                  <a:srgbClr val="231F20"/>
                </a:solidFill>
                <a:latin typeface="Arial Narrow" panose="020B0606020202030204" pitchFamily="34" charset="0"/>
              </a:rPr>
              <a:t>Theory of image processing</a:t>
            </a:r>
          </a:p>
        </p:txBody>
      </p:sp>
      <p:sp>
        <p:nvSpPr>
          <p:cNvPr id="14" name="TextBox 14"/>
          <p:cNvSpPr txBox="1"/>
          <p:nvPr/>
        </p:nvSpPr>
        <p:spPr>
          <a:xfrm>
            <a:off x="1746369" y="3362237"/>
            <a:ext cx="10562787" cy="5419432"/>
          </a:xfrm>
          <a:prstGeom prst="rect">
            <a:avLst/>
          </a:prstGeom>
        </p:spPr>
        <p:txBody>
          <a:bodyPr wrap="square" lIns="0" tIns="0" rIns="0" bIns="0" rtlCol="0" anchor="t">
            <a:spAutoFit/>
          </a:bodyPr>
          <a:lstStyle/>
          <a:p>
            <a:pPr marL="0" indent="0" algn="l" fontAlgn="base">
              <a:buNone/>
            </a:pPr>
            <a:r>
              <a:rPr lang="en-US" sz="4800" spc="197" dirty="0">
                <a:solidFill>
                  <a:srgbClr val="231F20"/>
                </a:solidFill>
                <a:latin typeface="DM Sans"/>
              </a:rPr>
              <a:t>Image formats</a:t>
            </a:r>
          </a:p>
          <a:p>
            <a:pPr marL="0" indent="0" algn="l" fontAlgn="base">
              <a:buNone/>
            </a:pPr>
            <a:r>
              <a:rPr lang="en-US" sz="2800" spc="197" dirty="0">
                <a:solidFill>
                  <a:srgbClr val="231F20"/>
                </a:solidFill>
                <a:latin typeface="DM Sans"/>
              </a:rPr>
              <a:t>There are various widely available image formats such as JPEG, PNG, TIFF, BMP, etc. For ease, we would be discussing all the programs and operations around the </a:t>
            </a:r>
            <a:r>
              <a:rPr lang="en-US" sz="2800" spc="197" dirty="0">
                <a:solidFill>
                  <a:srgbClr val="231F20"/>
                </a:solidFill>
                <a:latin typeface="DM Sans"/>
                <a:hlinkClick r:id="rId5">
                  <a:extLst>
                    <a:ext uri="{A12FA001-AC4F-418D-AE19-62706E023703}">
                      <ahyp:hlinkClr xmlns:ahyp="http://schemas.microsoft.com/office/drawing/2018/hyperlinkcolor" val="tx"/>
                    </a:ext>
                  </a:extLst>
                </a:hlinkClick>
              </a:rPr>
              <a:t>Bitmap file format</a:t>
            </a:r>
            <a:r>
              <a:rPr lang="en-US" sz="2800" spc="197" dirty="0">
                <a:solidFill>
                  <a:srgbClr val="231F20"/>
                </a:solidFill>
                <a:latin typeface="DM Sans"/>
              </a:rPr>
              <a:t>. As the BMP is less complex to understand and decode than the compressed formats such as JPEG, we would be preferring this. As we do not intend to use any library as much as possible, we will have to deal with all the image headers and the smallest byte of information through our own code, BMP comes in handy to use.</a:t>
            </a:r>
          </a:p>
          <a:p>
            <a:pPr marL="0" lvl="0" indent="0" algn="ctr">
              <a:lnSpc>
                <a:spcPts val="2774"/>
              </a:lnSpc>
              <a:spcBef>
                <a:spcPct val="0"/>
              </a:spcBef>
            </a:pPr>
            <a:endParaRPr lang="en-US" sz="2800" spc="197" dirty="0">
              <a:solidFill>
                <a:srgbClr val="231F20"/>
              </a:solidFill>
              <a:latin typeface="DM Sans"/>
            </a:endParaRPr>
          </a:p>
        </p:txBody>
      </p:sp>
      <p:sp>
        <p:nvSpPr>
          <p:cNvPr id="23" name="Freeform 2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4" name="Freeform 2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pic>
        <p:nvPicPr>
          <p:cNvPr id="27" name="Picture 26">
            <a:extLst>
              <a:ext uri="{FF2B5EF4-FFF2-40B4-BE49-F238E27FC236}">
                <a16:creationId xmlns:a16="http://schemas.microsoft.com/office/drawing/2014/main" id="{8398F5D9-F6DF-65D0-5655-71F40581FD7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182600" y="4405660"/>
            <a:ext cx="4231956" cy="37732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8169367" y="-10264537"/>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pic>
        <p:nvPicPr>
          <p:cNvPr id="6" name="Content Placeholder 8">
            <a:extLst>
              <a:ext uri="{FF2B5EF4-FFF2-40B4-BE49-F238E27FC236}">
                <a16:creationId xmlns:a16="http://schemas.microsoft.com/office/drawing/2014/main" id="{80191A10-968C-4F49-FD3F-7FC50DB055D3}"/>
              </a:ext>
            </a:extLst>
          </p:cNvPr>
          <p:cNvPicPr>
            <a:picLocks noChangeAspect="1"/>
          </p:cNvPicPr>
          <p:nvPr/>
        </p:nvPicPr>
        <p:blipFill>
          <a:blip r:embed="rId4"/>
          <a:stretch>
            <a:fillRect/>
          </a:stretch>
        </p:blipFill>
        <p:spPr>
          <a:xfrm>
            <a:off x="314854" y="290095"/>
            <a:ext cx="10245036" cy="4279851"/>
          </a:xfrm>
          <a:prstGeom prst="rect">
            <a:avLst/>
          </a:prstGeom>
        </p:spPr>
      </p:pic>
      <p:pic>
        <p:nvPicPr>
          <p:cNvPr id="7" name="Picture 6">
            <a:extLst>
              <a:ext uri="{FF2B5EF4-FFF2-40B4-BE49-F238E27FC236}">
                <a16:creationId xmlns:a16="http://schemas.microsoft.com/office/drawing/2014/main" id="{7593C181-354A-9120-D11E-FE1D047298F4}"/>
              </a:ext>
            </a:extLst>
          </p:cNvPr>
          <p:cNvPicPr>
            <a:picLocks noChangeAspect="1"/>
          </p:cNvPicPr>
          <p:nvPr/>
        </p:nvPicPr>
        <p:blipFill>
          <a:blip r:embed="rId5"/>
          <a:stretch>
            <a:fillRect/>
          </a:stretch>
        </p:blipFill>
        <p:spPr>
          <a:xfrm>
            <a:off x="11877205" y="273051"/>
            <a:ext cx="5225164" cy="6215194"/>
          </a:xfrm>
          <a:prstGeom prst="rect">
            <a:avLst/>
          </a:prstGeom>
        </p:spPr>
      </p:pic>
      <p:pic>
        <p:nvPicPr>
          <p:cNvPr id="8" name="Picture 7">
            <a:extLst>
              <a:ext uri="{FF2B5EF4-FFF2-40B4-BE49-F238E27FC236}">
                <a16:creationId xmlns:a16="http://schemas.microsoft.com/office/drawing/2014/main" id="{EE0F4FA6-060D-8335-C0DF-F010F4ED7640}"/>
              </a:ext>
            </a:extLst>
          </p:cNvPr>
          <p:cNvPicPr>
            <a:picLocks noChangeAspect="1"/>
          </p:cNvPicPr>
          <p:nvPr/>
        </p:nvPicPr>
        <p:blipFill>
          <a:blip r:embed="rId6"/>
          <a:stretch>
            <a:fillRect/>
          </a:stretch>
        </p:blipFill>
        <p:spPr>
          <a:xfrm>
            <a:off x="377731" y="5316309"/>
            <a:ext cx="5904949" cy="4680596"/>
          </a:xfrm>
          <a:prstGeom prst="rect">
            <a:avLst/>
          </a:prstGeom>
        </p:spPr>
      </p:pic>
      <p:pic>
        <p:nvPicPr>
          <p:cNvPr id="9" name="Picture 8">
            <a:extLst>
              <a:ext uri="{FF2B5EF4-FFF2-40B4-BE49-F238E27FC236}">
                <a16:creationId xmlns:a16="http://schemas.microsoft.com/office/drawing/2014/main" id="{A0741151-C04C-1D1A-012C-BD633DD6E623}"/>
              </a:ext>
            </a:extLst>
          </p:cNvPr>
          <p:cNvPicPr>
            <a:picLocks noChangeAspect="1"/>
          </p:cNvPicPr>
          <p:nvPr/>
        </p:nvPicPr>
        <p:blipFill rotWithShape="1">
          <a:blip r:embed="rId7"/>
          <a:srcRect b="40613"/>
          <a:stretch/>
        </p:blipFill>
        <p:spPr>
          <a:xfrm>
            <a:off x="7707655" y="8276684"/>
            <a:ext cx="9188220" cy="1655264"/>
          </a:xfrm>
          <a:prstGeom prst="rect">
            <a:avLst/>
          </a:prstGeom>
        </p:spPr>
      </p:pic>
      <p:sp>
        <p:nvSpPr>
          <p:cNvPr id="10" name="TextBox 9">
            <a:extLst>
              <a:ext uri="{FF2B5EF4-FFF2-40B4-BE49-F238E27FC236}">
                <a16:creationId xmlns:a16="http://schemas.microsoft.com/office/drawing/2014/main" id="{D03FCA93-E4D4-E20D-20E0-7A1410B85F12}"/>
              </a:ext>
            </a:extLst>
          </p:cNvPr>
          <p:cNvSpPr txBox="1"/>
          <p:nvPr/>
        </p:nvSpPr>
        <p:spPr>
          <a:xfrm>
            <a:off x="6749881" y="5766638"/>
            <a:ext cx="4342280" cy="1446550"/>
          </a:xfrm>
          <a:prstGeom prst="rect">
            <a:avLst/>
          </a:prstGeom>
          <a:noFill/>
        </p:spPr>
        <p:txBody>
          <a:bodyPr wrap="square" rtlCol="0">
            <a:spAutoFit/>
          </a:bodyPr>
          <a:lstStyle/>
          <a:p>
            <a:pPr algn="ctr"/>
            <a:r>
              <a:rPr lang="en-IN" sz="4400" dirty="0">
                <a:solidFill>
                  <a:schemeClr val="bg2"/>
                </a:solidFill>
              </a:rPr>
              <a:t>BMP FORMAT CHEATSHEET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92052" y="-1"/>
            <a:ext cx="18288000" cy="10287000"/>
          </a:xfrm>
          <a:prstGeom prst="rect">
            <a:avLst/>
          </a:prstGeom>
        </p:spPr>
      </p:pic>
      <p:sp>
        <p:nvSpPr>
          <p:cNvPr id="3" name="Freeform 3"/>
          <p:cNvSpPr/>
          <p:nvPr/>
        </p:nvSpPr>
        <p:spPr>
          <a:xfrm>
            <a:off x="2779206" y="1920649"/>
            <a:ext cx="2027545" cy="3080525"/>
          </a:xfrm>
          <a:custGeom>
            <a:avLst/>
            <a:gdLst/>
            <a:ahLst/>
            <a:cxnLst/>
            <a:rect l="l" t="t" r="r" b="b"/>
            <a:pathLst>
              <a:path w="2027545" h="308052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2035253">
            <a:off x="15331117" y="4817487"/>
            <a:ext cx="7835077" cy="10939025"/>
          </a:xfrm>
          <a:custGeom>
            <a:avLst/>
            <a:gdLst/>
            <a:ahLst/>
            <a:cxnLst/>
            <a:rect l="l" t="t" r="r" b="b"/>
            <a:pathLst>
              <a:path w="7835077" h="10939025">
                <a:moveTo>
                  <a:pt x="0" y="0"/>
                </a:moveTo>
                <a:lnTo>
                  <a:pt x="7835077" y="0"/>
                </a:lnTo>
                <a:lnTo>
                  <a:pt x="7835077" y="10939026"/>
                </a:lnTo>
                <a:lnTo>
                  <a:pt x="0" y="1093902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AutoShape 5"/>
          <p:cNvSpPr/>
          <p:nvPr/>
        </p:nvSpPr>
        <p:spPr>
          <a:xfrm>
            <a:off x="1589541" y="5472067"/>
            <a:ext cx="15108918" cy="0"/>
          </a:xfrm>
          <a:prstGeom prst="line">
            <a:avLst/>
          </a:prstGeom>
          <a:ln w="38100" cap="flat">
            <a:solidFill>
              <a:srgbClr val="000000"/>
            </a:solidFill>
            <a:prstDash val="solid"/>
            <a:headEnd type="none" w="sm" len="sm"/>
            <a:tailEnd type="none" w="sm" len="sm"/>
          </a:ln>
        </p:spPr>
      </p:sp>
      <p:grpSp>
        <p:nvGrpSpPr>
          <p:cNvPr id="6" name="Group 6"/>
          <p:cNvGrpSpPr/>
          <p:nvPr/>
        </p:nvGrpSpPr>
        <p:grpSpPr>
          <a:xfrm>
            <a:off x="3542437" y="5240576"/>
            <a:ext cx="501082" cy="501082"/>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31211"/>
            </a:solidFill>
          </p:spPr>
        </p:sp>
        <p:sp>
          <p:nvSpPr>
            <p:cNvPr id="8" name="TextBox 8"/>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9" name="TextBox 9"/>
          <p:cNvSpPr txBox="1"/>
          <p:nvPr/>
        </p:nvSpPr>
        <p:spPr>
          <a:xfrm>
            <a:off x="2190716" y="6537441"/>
            <a:ext cx="3204526" cy="1590435"/>
          </a:xfrm>
          <a:prstGeom prst="rect">
            <a:avLst/>
          </a:prstGeom>
        </p:spPr>
        <p:txBody>
          <a:bodyPr lIns="0" tIns="0" rIns="0" bIns="0" rtlCol="0" anchor="t">
            <a:spAutoFit/>
          </a:bodyPr>
          <a:lstStyle/>
          <a:p>
            <a:pPr algn="ctr">
              <a:lnSpc>
                <a:spcPts val="2545"/>
              </a:lnSpc>
            </a:pPr>
            <a:r>
              <a:rPr lang="en-US" sz="1844" spc="180" dirty="0">
                <a:solidFill>
                  <a:srgbClr val="231F20"/>
                </a:solidFill>
                <a:latin typeface="DM Sans"/>
              </a:rPr>
              <a:t>Rotate 90 degrees clockwise</a:t>
            </a:r>
          </a:p>
          <a:p>
            <a:pPr algn="ctr">
              <a:lnSpc>
                <a:spcPts val="2545"/>
              </a:lnSpc>
            </a:pPr>
            <a:r>
              <a:rPr lang="en-US" sz="1844" spc="180" dirty="0">
                <a:solidFill>
                  <a:srgbClr val="231F20"/>
                </a:solidFill>
                <a:latin typeface="DM Sans"/>
              </a:rPr>
              <a:t>Rotate 90 degrees Anti clockwise</a:t>
            </a:r>
          </a:p>
          <a:p>
            <a:pPr algn="ctr">
              <a:lnSpc>
                <a:spcPts val="2545"/>
              </a:lnSpc>
            </a:pPr>
            <a:r>
              <a:rPr lang="en-US" sz="1844" spc="180" dirty="0">
                <a:solidFill>
                  <a:srgbClr val="231F20"/>
                </a:solidFill>
                <a:latin typeface="DM Sans"/>
              </a:rPr>
              <a:t>Rotate 180 degrees</a:t>
            </a:r>
          </a:p>
        </p:txBody>
      </p:sp>
      <p:sp>
        <p:nvSpPr>
          <p:cNvPr id="10" name="TextBox 10"/>
          <p:cNvSpPr txBox="1"/>
          <p:nvPr/>
        </p:nvSpPr>
        <p:spPr>
          <a:xfrm>
            <a:off x="2779206" y="2339199"/>
            <a:ext cx="2027545" cy="1121713"/>
          </a:xfrm>
          <a:prstGeom prst="rect">
            <a:avLst/>
          </a:prstGeom>
        </p:spPr>
        <p:txBody>
          <a:bodyPr lIns="0" tIns="0" rIns="0" bIns="0" rtlCol="0" anchor="t">
            <a:spAutoFit/>
          </a:bodyPr>
          <a:lstStyle/>
          <a:p>
            <a:pPr algn="ctr">
              <a:lnSpc>
                <a:spcPts val="9141"/>
              </a:lnSpc>
            </a:pPr>
            <a:r>
              <a:rPr lang="en-US" sz="6624" spc="649">
                <a:solidFill>
                  <a:srgbClr val="FFFBFB"/>
                </a:solidFill>
                <a:latin typeface="DM Sans Bold"/>
              </a:rPr>
              <a:t>01</a:t>
            </a:r>
          </a:p>
        </p:txBody>
      </p:sp>
      <p:sp>
        <p:nvSpPr>
          <p:cNvPr id="11" name="TextBox 11"/>
          <p:cNvSpPr txBox="1"/>
          <p:nvPr/>
        </p:nvSpPr>
        <p:spPr>
          <a:xfrm>
            <a:off x="2059451" y="5941547"/>
            <a:ext cx="3467055" cy="502445"/>
          </a:xfrm>
          <a:prstGeom prst="rect">
            <a:avLst/>
          </a:prstGeom>
        </p:spPr>
        <p:txBody>
          <a:bodyPr lIns="0" tIns="0" rIns="0" bIns="0" rtlCol="0" anchor="t">
            <a:spAutoFit/>
          </a:bodyPr>
          <a:lstStyle/>
          <a:p>
            <a:pPr algn="ctr">
              <a:lnSpc>
                <a:spcPts val="4073"/>
              </a:lnSpc>
            </a:pPr>
            <a:r>
              <a:rPr lang="en-US" sz="2951" spc="289" dirty="0">
                <a:solidFill>
                  <a:srgbClr val="231F20"/>
                </a:solidFill>
                <a:latin typeface="DM Sans Bold"/>
              </a:rPr>
              <a:t>Rotation tasks</a:t>
            </a:r>
          </a:p>
        </p:txBody>
      </p:sp>
      <p:sp>
        <p:nvSpPr>
          <p:cNvPr id="12" name="Freeform 12"/>
          <p:cNvSpPr/>
          <p:nvPr/>
        </p:nvSpPr>
        <p:spPr>
          <a:xfrm>
            <a:off x="6267505" y="1920649"/>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3" name="Group 13"/>
          <p:cNvGrpSpPr/>
          <p:nvPr/>
        </p:nvGrpSpPr>
        <p:grpSpPr>
          <a:xfrm>
            <a:off x="7030737" y="5240576"/>
            <a:ext cx="501082" cy="501082"/>
            <a:chOff x="0" y="0"/>
            <a:chExt cx="812800" cy="812800"/>
          </a:xfrm>
        </p:grpSpPr>
        <p:sp>
          <p:nvSpPr>
            <p:cNvPr id="14" name="Freeform 1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31211"/>
            </a:solidFill>
          </p:spPr>
        </p:sp>
        <p:sp>
          <p:nvSpPr>
            <p:cNvPr id="15" name="TextBox 15"/>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16" name="TextBox 16"/>
          <p:cNvSpPr txBox="1"/>
          <p:nvPr/>
        </p:nvSpPr>
        <p:spPr>
          <a:xfrm>
            <a:off x="6267505" y="2339199"/>
            <a:ext cx="2027545" cy="1121713"/>
          </a:xfrm>
          <a:prstGeom prst="rect">
            <a:avLst/>
          </a:prstGeom>
        </p:spPr>
        <p:txBody>
          <a:bodyPr lIns="0" tIns="0" rIns="0" bIns="0" rtlCol="0" anchor="t">
            <a:spAutoFit/>
          </a:bodyPr>
          <a:lstStyle/>
          <a:p>
            <a:pPr algn="ctr">
              <a:lnSpc>
                <a:spcPts val="9141"/>
              </a:lnSpc>
            </a:pPr>
            <a:r>
              <a:rPr lang="en-US" sz="6624" spc="649">
                <a:solidFill>
                  <a:srgbClr val="FFFBFB"/>
                </a:solidFill>
                <a:latin typeface="DM Sans Bold"/>
              </a:rPr>
              <a:t>02</a:t>
            </a:r>
          </a:p>
        </p:txBody>
      </p:sp>
      <p:sp>
        <p:nvSpPr>
          <p:cNvPr id="17" name="Freeform 17"/>
          <p:cNvSpPr/>
          <p:nvPr/>
        </p:nvSpPr>
        <p:spPr>
          <a:xfrm>
            <a:off x="9758062" y="1920649"/>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8" name="Group 18"/>
          <p:cNvGrpSpPr/>
          <p:nvPr/>
        </p:nvGrpSpPr>
        <p:grpSpPr>
          <a:xfrm>
            <a:off x="10521294" y="5240576"/>
            <a:ext cx="501082" cy="501082"/>
            <a:chOff x="0" y="0"/>
            <a:chExt cx="812800" cy="812800"/>
          </a:xfrm>
        </p:grpSpPr>
        <p:sp>
          <p:nvSpPr>
            <p:cNvPr id="19" name="Freeform 1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31211"/>
            </a:solidFill>
          </p:spPr>
        </p:sp>
        <p:sp>
          <p:nvSpPr>
            <p:cNvPr id="20" name="TextBox 20"/>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21" name="TextBox 21"/>
          <p:cNvSpPr txBox="1"/>
          <p:nvPr/>
        </p:nvSpPr>
        <p:spPr>
          <a:xfrm>
            <a:off x="9758062" y="2339199"/>
            <a:ext cx="2027545" cy="1121713"/>
          </a:xfrm>
          <a:prstGeom prst="rect">
            <a:avLst/>
          </a:prstGeom>
        </p:spPr>
        <p:txBody>
          <a:bodyPr lIns="0" tIns="0" rIns="0" bIns="0" rtlCol="0" anchor="t">
            <a:spAutoFit/>
          </a:bodyPr>
          <a:lstStyle/>
          <a:p>
            <a:pPr algn="ctr">
              <a:lnSpc>
                <a:spcPts val="9141"/>
              </a:lnSpc>
            </a:pPr>
            <a:r>
              <a:rPr lang="en-US" sz="6624" spc="649">
                <a:solidFill>
                  <a:srgbClr val="FFFBFB"/>
                </a:solidFill>
                <a:latin typeface="DM Sans Bold"/>
              </a:rPr>
              <a:t>03</a:t>
            </a:r>
          </a:p>
        </p:txBody>
      </p:sp>
      <p:sp>
        <p:nvSpPr>
          <p:cNvPr id="22" name="Freeform 22"/>
          <p:cNvSpPr/>
          <p:nvPr/>
        </p:nvSpPr>
        <p:spPr>
          <a:xfrm>
            <a:off x="13248619" y="1920649"/>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23" name="Group 23"/>
          <p:cNvGrpSpPr/>
          <p:nvPr/>
        </p:nvGrpSpPr>
        <p:grpSpPr>
          <a:xfrm>
            <a:off x="14011851" y="5240576"/>
            <a:ext cx="501082" cy="501082"/>
            <a:chOff x="0" y="0"/>
            <a:chExt cx="812800" cy="812800"/>
          </a:xfrm>
        </p:grpSpPr>
        <p:sp>
          <p:nvSpPr>
            <p:cNvPr id="24" name="Freeform 2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31211"/>
            </a:solidFill>
          </p:spPr>
        </p:sp>
        <p:sp>
          <p:nvSpPr>
            <p:cNvPr id="25" name="TextBox 25"/>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26" name="TextBox 26"/>
          <p:cNvSpPr txBox="1"/>
          <p:nvPr/>
        </p:nvSpPr>
        <p:spPr>
          <a:xfrm>
            <a:off x="13248619" y="2339199"/>
            <a:ext cx="2027545" cy="1121713"/>
          </a:xfrm>
          <a:prstGeom prst="rect">
            <a:avLst/>
          </a:prstGeom>
        </p:spPr>
        <p:txBody>
          <a:bodyPr lIns="0" tIns="0" rIns="0" bIns="0" rtlCol="0" anchor="t">
            <a:spAutoFit/>
          </a:bodyPr>
          <a:lstStyle/>
          <a:p>
            <a:pPr algn="ctr">
              <a:lnSpc>
                <a:spcPts val="9141"/>
              </a:lnSpc>
            </a:pPr>
            <a:r>
              <a:rPr lang="en-US" sz="6624" spc="649">
                <a:solidFill>
                  <a:srgbClr val="FFFBFB"/>
                </a:solidFill>
                <a:latin typeface="DM Sans Bold"/>
              </a:rPr>
              <a:t>04</a:t>
            </a:r>
          </a:p>
        </p:txBody>
      </p:sp>
      <p:sp>
        <p:nvSpPr>
          <p:cNvPr id="27" name="TextBox 27"/>
          <p:cNvSpPr txBox="1"/>
          <p:nvPr/>
        </p:nvSpPr>
        <p:spPr>
          <a:xfrm>
            <a:off x="5679015" y="6537441"/>
            <a:ext cx="3204526" cy="1269835"/>
          </a:xfrm>
          <a:prstGeom prst="rect">
            <a:avLst/>
          </a:prstGeom>
        </p:spPr>
        <p:txBody>
          <a:bodyPr lIns="0" tIns="0" rIns="0" bIns="0" rtlCol="0" anchor="t">
            <a:spAutoFit/>
          </a:bodyPr>
          <a:lstStyle/>
          <a:p>
            <a:pPr algn="ctr">
              <a:lnSpc>
                <a:spcPts val="2545"/>
              </a:lnSpc>
            </a:pPr>
            <a:r>
              <a:rPr lang="en-US" sz="1844" spc="180" dirty="0">
                <a:solidFill>
                  <a:srgbClr val="231F20"/>
                </a:solidFill>
                <a:latin typeface="DM Sans"/>
              </a:rPr>
              <a:t>Show the negative of the Image,</a:t>
            </a:r>
          </a:p>
          <a:p>
            <a:pPr algn="ctr">
              <a:lnSpc>
                <a:spcPts val="2545"/>
              </a:lnSpc>
            </a:pPr>
            <a:r>
              <a:rPr lang="en-US" sz="1844" spc="180" dirty="0">
                <a:solidFill>
                  <a:srgbClr val="231F20"/>
                </a:solidFill>
                <a:latin typeface="DM Sans"/>
              </a:rPr>
              <a:t>i.e. complement of the image</a:t>
            </a:r>
          </a:p>
        </p:txBody>
      </p:sp>
      <p:sp>
        <p:nvSpPr>
          <p:cNvPr id="28" name="TextBox 28"/>
          <p:cNvSpPr txBox="1"/>
          <p:nvPr/>
        </p:nvSpPr>
        <p:spPr>
          <a:xfrm>
            <a:off x="5889722" y="5941547"/>
            <a:ext cx="2709833" cy="502445"/>
          </a:xfrm>
          <a:prstGeom prst="rect">
            <a:avLst/>
          </a:prstGeom>
        </p:spPr>
        <p:txBody>
          <a:bodyPr lIns="0" tIns="0" rIns="0" bIns="0" rtlCol="0" anchor="t">
            <a:spAutoFit/>
          </a:bodyPr>
          <a:lstStyle/>
          <a:p>
            <a:pPr algn="ctr">
              <a:lnSpc>
                <a:spcPts val="4073"/>
              </a:lnSpc>
            </a:pPr>
            <a:r>
              <a:rPr lang="en-US" sz="2951" spc="289" dirty="0">
                <a:solidFill>
                  <a:srgbClr val="231F20"/>
                </a:solidFill>
                <a:latin typeface="DM Sans Bold"/>
              </a:rPr>
              <a:t>Negative</a:t>
            </a:r>
          </a:p>
        </p:txBody>
      </p:sp>
      <p:sp>
        <p:nvSpPr>
          <p:cNvPr id="29" name="TextBox 29"/>
          <p:cNvSpPr txBox="1"/>
          <p:nvPr/>
        </p:nvSpPr>
        <p:spPr>
          <a:xfrm>
            <a:off x="9169571" y="7165381"/>
            <a:ext cx="3204526" cy="949234"/>
          </a:xfrm>
          <a:prstGeom prst="rect">
            <a:avLst/>
          </a:prstGeom>
        </p:spPr>
        <p:txBody>
          <a:bodyPr lIns="0" tIns="0" rIns="0" bIns="0" rtlCol="0" anchor="t">
            <a:spAutoFit/>
          </a:bodyPr>
          <a:lstStyle/>
          <a:p>
            <a:pPr algn="ctr">
              <a:lnSpc>
                <a:spcPts val="2545"/>
              </a:lnSpc>
            </a:pPr>
            <a:r>
              <a:rPr lang="en-US" sz="1844" spc="180" dirty="0">
                <a:solidFill>
                  <a:srgbClr val="231F20"/>
                </a:solidFill>
                <a:latin typeface="DM Sans"/>
              </a:rPr>
              <a:t>Increasing or decreasing the brightness of the image</a:t>
            </a:r>
          </a:p>
        </p:txBody>
      </p:sp>
      <p:sp>
        <p:nvSpPr>
          <p:cNvPr id="30" name="TextBox 30"/>
          <p:cNvSpPr txBox="1"/>
          <p:nvPr/>
        </p:nvSpPr>
        <p:spPr>
          <a:xfrm>
            <a:off x="9380279" y="5941547"/>
            <a:ext cx="2709833" cy="1028230"/>
          </a:xfrm>
          <a:prstGeom prst="rect">
            <a:avLst/>
          </a:prstGeom>
        </p:spPr>
        <p:txBody>
          <a:bodyPr wrap="square" lIns="0" tIns="0" rIns="0" bIns="0" rtlCol="0" anchor="t">
            <a:spAutoFit/>
          </a:bodyPr>
          <a:lstStyle/>
          <a:p>
            <a:pPr algn="ctr">
              <a:lnSpc>
                <a:spcPts val="4073"/>
              </a:lnSpc>
            </a:pPr>
            <a:r>
              <a:rPr lang="en-US" sz="2951" spc="289" dirty="0">
                <a:solidFill>
                  <a:srgbClr val="231F20"/>
                </a:solidFill>
                <a:latin typeface="DM Sans Bold"/>
              </a:rPr>
              <a:t>Brightness  control</a:t>
            </a:r>
          </a:p>
        </p:txBody>
      </p:sp>
      <p:sp>
        <p:nvSpPr>
          <p:cNvPr id="31" name="TextBox 31"/>
          <p:cNvSpPr txBox="1"/>
          <p:nvPr/>
        </p:nvSpPr>
        <p:spPr>
          <a:xfrm>
            <a:off x="12660129" y="6538853"/>
            <a:ext cx="3204526" cy="628634"/>
          </a:xfrm>
          <a:prstGeom prst="rect">
            <a:avLst/>
          </a:prstGeom>
        </p:spPr>
        <p:txBody>
          <a:bodyPr wrap="square" lIns="0" tIns="0" rIns="0" bIns="0" rtlCol="0" anchor="t">
            <a:spAutoFit/>
          </a:bodyPr>
          <a:lstStyle/>
          <a:p>
            <a:pPr algn="ctr">
              <a:lnSpc>
                <a:spcPts val="2545"/>
              </a:lnSpc>
            </a:pPr>
            <a:r>
              <a:rPr lang="en-US" sz="1844" spc="180" dirty="0">
                <a:solidFill>
                  <a:srgbClr val="231F20"/>
                </a:solidFill>
                <a:latin typeface="DM Sans"/>
              </a:rPr>
              <a:t>Mirror the image through z</a:t>
            </a:r>
          </a:p>
        </p:txBody>
      </p:sp>
      <p:sp>
        <p:nvSpPr>
          <p:cNvPr id="32" name="TextBox 32"/>
          <p:cNvSpPr txBox="1"/>
          <p:nvPr/>
        </p:nvSpPr>
        <p:spPr>
          <a:xfrm>
            <a:off x="12870836" y="5942960"/>
            <a:ext cx="2709833" cy="502445"/>
          </a:xfrm>
          <a:prstGeom prst="rect">
            <a:avLst/>
          </a:prstGeom>
        </p:spPr>
        <p:txBody>
          <a:bodyPr lIns="0" tIns="0" rIns="0" bIns="0" rtlCol="0" anchor="t">
            <a:spAutoFit/>
          </a:bodyPr>
          <a:lstStyle/>
          <a:p>
            <a:pPr algn="ctr">
              <a:lnSpc>
                <a:spcPts val="4073"/>
              </a:lnSpc>
            </a:pPr>
            <a:r>
              <a:rPr lang="en-US" sz="2951" spc="289" dirty="0">
                <a:solidFill>
                  <a:srgbClr val="231F20"/>
                </a:solidFill>
                <a:latin typeface="DM Sans Bold"/>
              </a:rPr>
              <a:t>Flip Image</a:t>
            </a:r>
          </a:p>
        </p:txBody>
      </p:sp>
      <p:sp>
        <p:nvSpPr>
          <p:cNvPr id="33" name="Freeform 33"/>
          <p:cNvSpPr/>
          <p:nvPr/>
        </p:nvSpPr>
        <p:spPr>
          <a:xfrm rot="-10799999">
            <a:off x="-2729621" y="-7074240"/>
            <a:ext cx="7835077" cy="10939025"/>
          </a:xfrm>
          <a:custGeom>
            <a:avLst/>
            <a:gdLst/>
            <a:ahLst/>
            <a:cxnLst/>
            <a:rect l="l" t="t" r="r" b="b"/>
            <a:pathLst>
              <a:path w="7835077" h="10939025">
                <a:moveTo>
                  <a:pt x="0" y="0"/>
                </a:moveTo>
                <a:lnTo>
                  <a:pt x="7835076" y="0"/>
                </a:lnTo>
                <a:lnTo>
                  <a:pt x="7835076" y="10939026"/>
                </a:lnTo>
                <a:lnTo>
                  <a:pt x="0" y="1093902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39" name="TextBox 17">
            <a:extLst>
              <a:ext uri="{FF2B5EF4-FFF2-40B4-BE49-F238E27FC236}">
                <a16:creationId xmlns:a16="http://schemas.microsoft.com/office/drawing/2014/main" id="{4B5D9A64-E75E-D0E6-0A9D-36EAE4F5AE4B}"/>
              </a:ext>
            </a:extLst>
          </p:cNvPr>
          <p:cNvSpPr txBox="1"/>
          <p:nvPr/>
        </p:nvSpPr>
        <p:spPr>
          <a:xfrm>
            <a:off x="2031274" y="238360"/>
            <a:ext cx="14698009" cy="1626792"/>
          </a:xfrm>
          <a:prstGeom prst="rect">
            <a:avLst/>
          </a:prstGeom>
        </p:spPr>
        <p:txBody>
          <a:bodyPr wrap="square" lIns="0" tIns="0" rIns="0" bIns="0" rtlCol="0" anchor="t">
            <a:spAutoFit/>
          </a:bodyPr>
          <a:lstStyle/>
          <a:p>
            <a:pPr>
              <a:lnSpc>
                <a:spcPts val="13774"/>
              </a:lnSpc>
            </a:pPr>
            <a:r>
              <a:rPr lang="en-US" sz="9981" spc="978" dirty="0">
                <a:solidFill>
                  <a:srgbClr val="231F20"/>
                </a:solidFill>
                <a:latin typeface="Modern No. 20" panose="02070704070505020303" pitchFamily="18" charset="0"/>
              </a:rPr>
              <a:t>Operations Performed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rot="887923">
            <a:off x="15468267" y="-7547984"/>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9" name="Group 19"/>
          <p:cNvGrpSpPr/>
          <p:nvPr/>
        </p:nvGrpSpPr>
        <p:grpSpPr>
          <a:xfrm>
            <a:off x="14324603" y="2646717"/>
            <a:ext cx="2932415" cy="847111"/>
            <a:chOff x="0" y="0"/>
            <a:chExt cx="1075555" cy="310705"/>
          </a:xfrm>
        </p:grpSpPr>
        <p:sp>
          <p:nvSpPr>
            <p:cNvPr id="20" name="Freeform 20"/>
            <p:cNvSpPr/>
            <p:nvPr/>
          </p:nvSpPr>
          <p:spPr>
            <a:xfrm>
              <a:off x="0" y="0"/>
              <a:ext cx="1075555" cy="310705"/>
            </a:xfrm>
            <a:custGeom>
              <a:avLst/>
              <a:gdLst/>
              <a:ahLst/>
              <a:cxnLst/>
              <a:rect l="l" t="t" r="r" b="b"/>
              <a:pathLst>
                <a:path w="1075555" h="31070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id="21" name="TextBox 21"/>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23" name="TextBox 23"/>
          <p:cNvSpPr txBox="1"/>
          <p:nvPr/>
        </p:nvSpPr>
        <p:spPr>
          <a:xfrm>
            <a:off x="1028700" y="716289"/>
            <a:ext cx="10618683" cy="1533368"/>
          </a:xfrm>
          <a:prstGeom prst="rect">
            <a:avLst/>
          </a:prstGeom>
        </p:spPr>
        <p:txBody>
          <a:bodyPr wrap="square" lIns="0" tIns="0" rIns="0" bIns="0" rtlCol="0" anchor="t">
            <a:spAutoFit/>
          </a:bodyPr>
          <a:lstStyle/>
          <a:p>
            <a:pPr marL="0" lvl="0" indent="0" algn="ctr">
              <a:lnSpc>
                <a:spcPts val="13015"/>
              </a:lnSpc>
              <a:spcBef>
                <a:spcPct val="0"/>
              </a:spcBef>
            </a:pPr>
            <a:r>
              <a:rPr lang="en-IN" sz="9431" spc="924" dirty="0">
                <a:solidFill>
                  <a:srgbClr val="231F20"/>
                </a:solidFill>
                <a:latin typeface="Modern No. 20" panose="02070704070505020303" pitchFamily="18" charset="0"/>
              </a:rPr>
              <a:t>Code Summary:</a:t>
            </a:r>
            <a:endParaRPr lang="en-US" sz="9431" spc="924" dirty="0">
              <a:solidFill>
                <a:srgbClr val="231F20"/>
              </a:solidFill>
              <a:latin typeface="Modern No. 20" panose="02070704070505020303" pitchFamily="18" charset="0"/>
            </a:endParaRPr>
          </a:p>
        </p:txBody>
      </p:sp>
      <p:sp>
        <p:nvSpPr>
          <p:cNvPr id="31" name="TextBox 31"/>
          <p:cNvSpPr txBox="1"/>
          <p:nvPr/>
        </p:nvSpPr>
        <p:spPr>
          <a:xfrm>
            <a:off x="1028700" y="2400300"/>
            <a:ext cx="14973300" cy="7014677"/>
          </a:xfrm>
          <a:prstGeom prst="rect">
            <a:avLst/>
          </a:prstGeom>
        </p:spPr>
        <p:txBody>
          <a:bodyPr wrap="square" lIns="0" tIns="0" rIns="0" bIns="0" rtlCol="0" anchor="t">
            <a:spAutoFit/>
          </a:bodyPr>
          <a:lstStyle/>
          <a:p>
            <a:r>
              <a:rPr lang="en-US" sz="2400" dirty="0">
                <a:solidFill>
                  <a:srgbClr val="100F0D"/>
                </a:solidFill>
                <a:latin typeface="Microsoft Sans Serif" panose="020B0604020202020204" pitchFamily="34" charset="0"/>
                <a:ea typeface="Microsoft Sans Serif" panose="020B0604020202020204" pitchFamily="34" charset="0"/>
                <a:cs typeface="Microsoft Sans Serif" panose="020B0604020202020204" pitchFamily="34" charset="0"/>
              </a:rPr>
              <a:t>Library used :The necessary header files are included: </a:t>
            </a:r>
            <a:r>
              <a:rPr lang="en-US" sz="2400" dirty="0" err="1">
                <a:solidFill>
                  <a:srgbClr val="100F0D"/>
                </a:solidFill>
                <a:latin typeface="Microsoft Sans Serif" panose="020B0604020202020204" pitchFamily="34" charset="0"/>
                <a:ea typeface="Microsoft Sans Serif" panose="020B0604020202020204" pitchFamily="34" charset="0"/>
                <a:cs typeface="Microsoft Sans Serif" panose="020B0604020202020204" pitchFamily="34" charset="0"/>
              </a:rPr>
              <a:t>stdio.h</a:t>
            </a:r>
            <a:r>
              <a:rPr lang="en-US" sz="2400" dirty="0">
                <a:solidFill>
                  <a:srgbClr val="100F0D"/>
                </a:solidFill>
                <a:latin typeface="Microsoft Sans Serif" panose="020B0604020202020204" pitchFamily="34" charset="0"/>
                <a:ea typeface="Microsoft Sans Serif" panose="020B0604020202020204" pitchFamily="34" charset="0"/>
                <a:cs typeface="Microsoft Sans Serif" panose="020B0604020202020204" pitchFamily="34" charset="0"/>
              </a:rPr>
              <a:t> ,  </a:t>
            </a:r>
            <a:r>
              <a:rPr lang="en-US" sz="2400" dirty="0" err="1">
                <a:solidFill>
                  <a:srgbClr val="100F0D"/>
                </a:solidFill>
                <a:latin typeface="Microsoft Sans Serif" panose="020B0604020202020204" pitchFamily="34" charset="0"/>
                <a:ea typeface="Microsoft Sans Serif" panose="020B0604020202020204" pitchFamily="34" charset="0"/>
                <a:cs typeface="Microsoft Sans Serif" panose="020B0604020202020204" pitchFamily="34" charset="0"/>
              </a:rPr>
              <a:t>stdlib.h</a:t>
            </a:r>
            <a:r>
              <a:rPr lang="en-US" sz="2400" dirty="0">
                <a:solidFill>
                  <a:srgbClr val="100F0D"/>
                </a:solidFill>
                <a:latin typeface="Microsoft Sans Serif" panose="020B0604020202020204" pitchFamily="34" charset="0"/>
                <a:ea typeface="Microsoft Sans Serif" panose="020B0604020202020204" pitchFamily="34" charset="0"/>
                <a:cs typeface="Microsoft Sans Serif" panose="020B0604020202020204" pitchFamily="34" charset="0"/>
              </a:rPr>
              <a:t> ,  </a:t>
            </a:r>
            <a:r>
              <a:rPr lang="en-US" sz="2400" dirty="0" err="1">
                <a:solidFill>
                  <a:srgbClr val="100F0D"/>
                </a:solidFill>
                <a:latin typeface="Microsoft Sans Serif" panose="020B0604020202020204" pitchFamily="34" charset="0"/>
                <a:ea typeface="Microsoft Sans Serif" panose="020B0604020202020204" pitchFamily="34" charset="0"/>
                <a:cs typeface="Microsoft Sans Serif" panose="020B0604020202020204" pitchFamily="34" charset="0"/>
              </a:rPr>
              <a:t>string.h</a:t>
            </a:r>
            <a:r>
              <a:rPr lang="en-US" sz="2400" dirty="0">
                <a:solidFill>
                  <a:srgbClr val="100F0D"/>
                </a:solidFill>
                <a:latin typeface="Microsoft Sans Serif" panose="020B0604020202020204" pitchFamily="34" charset="0"/>
                <a:ea typeface="Microsoft Sans Serif" panose="020B0604020202020204" pitchFamily="34" charset="0"/>
                <a:cs typeface="Microsoft Sans Serif" panose="020B0604020202020204" pitchFamily="34" charset="0"/>
              </a:rPr>
              <a:t>.</a:t>
            </a:r>
          </a:p>
          <a:p>
            <a:r>
              <a:rPr lang="en-US" sz="2400" dirty="0">
                <a:solidFill>
                  <a:srgbClr val="100F0D"/>
                </a:solidFill>
                <a:latin typeface="Microsoft Sans Serif" panose="020B0604020202020204" pitchFamily="34" charset="0"/>
                <a:ea typeface="Microsoft Sans Serif" panose="020B0604020202020204" pitchFamily="34" charset="0"/>
                <a:cs typeface="Microsoft Sans Serif" panose="020B0604020202020204" pitchFamily="34" charset="0"/>
              </a:rPr>
              <a:t>Input taken : The program prompts the user to enter the name of the image file.</a:t>
            </a:r>
          </a:p>
          <a:p>
            <a:r>
              <a:rPr lang="en-US" sz="2400" dirty="0">
                <a:solidFill>
                  <a:srgbClr val="100F0D"/>
                </a:solidFill>
                <a:latin typeface="Microsoft Sans Serif" panose="020B0604020202020204" pitchFamily="34" charset="0"/>
                <a:ea typeface="Microsoft Sans Serif" panose="020B0604020202020204" pitchFamily="34" charset="0"/>
                <a:cs typeface="Microsoft Sans Serif" panose="020B0604020202020204" pitchFamily="34" charset="0"/>
              </a:rPr>
              <a:t>                        choice to run any  one of operation.</a:t>
            </a:r>
          </a:p>
          <a:p>
            <a:r>
              <a:rPr lang="en-US" sz="2400" dirty="0">
                <a:solidFill>
                  <a:srgbClr val="100F0D"/>
                </a:solidFill>
                <a:latin typeface="Microsoft Sans Serif" panose="020B0604020202020204" pitchFamily="34" charset="0"/>
                <a:ea typeface="Microsoft Sans Serif" panose="020B0604020202020204" pitchFamily="34" charset="0"/>
                <a:cs typeface="Microsoft Sans Serif" panose="020B0604020202020204" pitchFamily="34" charset="0"/>
              </a:rPr>
              <a:t>                       An output file is created with the user-specified name.</a:t>
            </a:r>
          </a:p>
          <a:p>
            <a:r>
              <a:rPr lang="en-US" sz="2400" dirty="0">
                <a:solidFill>
                  <a:srgbClr val="100F0D"/>
                </a:solidFill>
                <a:latin typeface="Microsoft Sans Serif" panose="020B0604020202020204" pitchFamily="34" charset="0"/>
                <a:ea typeface="Microsoft Sans Serif" panose="020B0604020202020204" pitchFamily="34" charset="0"/>
                <a:cs typeface="Microsoft Sans Serif" panose="020B0604020202020204" pitchFamily="34" charset="0"/>
              </a:rPr>
              <a:t>The main function is defined:</a:t>
            </a:r>
          </a:p>
          <a:p>
            <a:r>
              <a:rPr lang="en-US" sz="2400" dirty="0">
                <a:solidFill>
                  <a:srgbClr val="100F0D"/>
                </a:solidFill>
                <a:latin typeface="Microsoft Sans Serif" panose="020B0604020202020204" pitchFamily="34" charset="0"/>
                <a:ea typeface="Microsoft Sans Serif" panose="020B0604020202020204" pitchFamily="34" charset="0"/>
                <a:cs typeface="Microsoft Sans Serif" panose="020B0604020202020204" pitchFamily="34" charset="0"/>
              </a:rPr>
              <a:t>A loop is started, allowing the user to perform multiple image operations . Within the loop, the user is presented with a menu of available operations and asked to choose one .</a:t>
            </a:r>
          </a:p>
          <a:p>
            <a:endParaRPr lang="en-US" sz="2400" dirty="0">
              <a:solidFill>
                <a:srgbClr val="100F0D"/>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endParaRPr lang="en-US" sz="2400" dirty="0">
              <a:solidFill>
                <a:srgbClr val="100F0D"/>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endParaRPr lang="en-US" sz="2400" dirty="0">
              <a:solidFill>
                <a:srgbClr val="100F0D"/>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endParaRPr lang="en-US" sz="2400" dirty="0">
              <a:solidFill>
                <a:srgbClr val="100F0D"/>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endParaRPr lang="en-US" sz="2400" dirty="0">
              <a:solidFill>
                <a:srgbClr val="100F0D"/>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endParaRPr lang="en-US" sz="2400" dirty="0">
              <a:solidFill>
                <a:srgbClr val="100F0D"/>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sz="2400" dirty="0">
                <a:solidFill>
                  <a:srgbClr val="100F0D"/>
                </a:solidFill>
                <a:latin typeface="Microsoft Sans Serif" panose="020B0604020202020204" pitchFamily="34" charset="0"/>
                <a:ea typeface="Microsoft Sans Serif" panose="020B0604020202020204" pitchFamily="34" charset="0"/>
                <a:cs typeface="Microsoft Sans Serif" panose="020B0604020202020204" pitchFamily="34" charset="0"/>
              </a:rPr>
              <a:t> The chosen operation is executed based on the user's input. </a:t>
            </a:r>
          </a:p>
          <a:p>
            <a:r>
              <a:rPr lang="en-US" sz="2400" dirty="0">
                <a:solidFill>
                  <a:srgbClr val="100F0D"/>
                </a:solidFill>
                <a:latin typeface="Microsoft Sans Serif" panose="020B0604020202020204" pitchFamily="34" charset="0"/>
                <a:ea typeface="Microsoft Sans Serif" panose="020B0604020202020204" pitchFamily="34" charset="0"/>
                <a:cs typeface="Microsoft Sans Serif" panose="020B0604020202020204" pitchFamily="34" charset="0"/>
              </a:rPr>
              <a:t>For each operation :</a:t>
            </a:r>
          </a:p>
          <a:p>
            <a:r>
              <a:rPr lang="en-US" sz="2400" dirty="0">
                <a:solidFill>
                  <a:srgbClr val="100F0D"/>
                </a:solidFill>
                <a:latin typeface="Microsoft Sans Serif" panose="020B0604020202020204" pitchFamily="34" charset="0"/>
                <a:ea typeface="Microsoft Sans Serif" panose="020B0604020202020204" pitchFamily="34" charset="0"/>
                <a:cs typeface="Microsoft Sans Serif" panose="020B0604020202020204" pitchFamily="34" charset="0"/>
              </a:rPr>
              <a:t>The input image file is opened in read mode . Memory is allocated to store image information and the  new image . The image header, color table (if applicable), and image data are read from the file . The chosen image processing operation is performed on the image data, and the result is stored in the new image .</a:t>
            </a:r>
          </a:p>
          <a:p>
            <a:pPr>
              <a:lnSpc>
                <a:spcPts val="3060"/>
              </a:lnSpc>
            </a:pPr>
            <a:endParaRPr lang="en-US" sz="2400" dirty="0">
              <a:solidFill>
                <a:srgbClr val="100F0D"/>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2" name="Freeform 32"/>
          <p:cNvSpPr/>
          <p:nvPr/>
        </p:nvSpPr>
        <p:spPr>
          <a:xfrm rot="887923">
            <a:off x="-7208593" y="9199363"/>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pic>
        <p:nvPicPr>
          <p:cNvPr id="33" name="Picture 32">
            <a:extLst>
              <a:ext uri="{FF2B5EF4-FFF2-40B4-BE49-F238E27FC236}">
                <a16:creationId xmlns:a16="http://schemas.microsoft.com/office/drawing/2014/main" id="{094FC686-DD91-AB36-9A0B-591E6FFCE440}"/>
              </a:ext>
            </a:extLst>
          </p:cNvPr>
          <p:cNvPicPr>
            <a:picLocks noChangeAspect="1"/>
          </p:cNvPicPr>
          <p:nvPr/>
        </p:nvPicPr>
        <p:blipFill>
          <a:blip r:embed="rId4"/>
          <a:stretch>
            <a:fillRect/>
          </a:stretch>
        </p:blipFill>
        <p:spPr>
          <a:xfrm>
            <a:off x="1600200" y="4991100"/>
            <a:ext cx="5871736" cy="21743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rot="887923">
            <a:off x="15468267" y="-7547984"/>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9" name="Group 19"/>
          <p:cNvGrpSpPr/>
          <p:nvPr/>
        </p:nvGrpSpPr>
        <p:grpSpPr>
          <a:xfrm>
            <a:off x="14324603" y="2646717"/>
            <a:ext cx="2932415" cy="847111"/>
            <a:chOff x="0" y="0"/>
            <a:chExt cx="1075555" cy="310705"/>
          </a:xfrm>
        </p:grpSpPr>
        <p:sp>
          <p:nvSpPr>
            <p:cNvPr id="20" name="Freeform 20"/>
            <p:cNvSpPr/>
            <p:nvPr/>
          </p:nvSpPr>
          <p:spPr>
            <a:xfrm>
              <a:off x="0" y="0"/>
              <a:ext cx="1075555" cy="310705"/>
            </a:xfrm>
            <a:custGeom>
              <a:avLst/>
              <a:gdLst/>
              <a:ahLst/>
              <a:cxnLst/>
              <a:rect l="l" t="t" r="r" b="b"/>
              <a:pathLst>
                <a:path w="1075555" h="31070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id="21" name="TextBox 21"/>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23" name="TextBox 23"/>
          <p:cNvSpPr txBox="1"/>
          <p:nvPr/>
        </p:nvSpPr>
        <p:spPr>
          <a:xfrm>
            <a:off x="914400" y="716289"/>
            <a:ext cx="10732983" cy="1533368"/>
          </a:xfrm>
          <a:prstGeom prst="rect">
            <a:avLst/>
          </a:prstGeom>
        </p:spPr>
        <p:txBody>
          <a:bodyPr wrap="square" lIns="0" tIns="0" rIns="0" bIns="0" rtlCol="0" anchor="t">
            <a:spAutoFit/>
          </a:bodyPr>
          <a:lstStyle/>
          <a:p>
            <a:pPr marL="0" lvl="0" indent="0" algn="ctr">
              <a:lnSpc>
                <a:spcPts val="13015"/>
              </a:lnSpc>
              <a:spcBef>
                <a:spcPct val="0"/>
              </a:spcBef>
            </a:pPr>
            <a:r>
              <a:rPr lang="en-IN" sz="9431" spc="924" dirty="0">
                <a:solidFill>
                  <a:srgbClr val="231F20"/>
                </a:solidFill>
                <a:latin typeface="Modern No. 20" panose="02070704070505020303" pitchFamily="18" charset="0"/>
              </a:rPr>
              <a:t>Code Summary:</a:t>
            </a:r>
            <a:endParaRPr lang="en-US" sz="9431" spc="924" dirty="0">
              <a:solidFill>
                <a:srgbClr val="231F20"/>
              </a:solidFill>
              <a:latin typeface="Modern No. 20" panose="02070704070505020303" pitchFamily="18" charset="0"/>
            </a:endParaRPr>
          </a:p>
        </p:txBody>
      </p:sp>
      <p:sp>
        <p:nvSpPr>
          <p:cNvPr id="31" name="TextBox 31"/>
          <p:cNvSpPr txBox="1"/>
          <p:nvPr/>
        </p:nvSpPr>
        <p:spPr>
          <a:xfrm>
            <a:off x="1028700" y="2400300"/>
            <a:ext cx="13449300" cy="4431983"/>
          </a:xfrm>
          <a:prstGeom prst="rect">
            <a:avLst/>
          </a:prstGeom>
        </p:spPr>
        <p:txBody>
          <a:bodyPr wrap="square" lIns="0" tIns="0" rIns="0" bIns="0" rtlCol="0" anchor="t">
            <a:spAutoFit/>
          </a:bodyPr>
          <a:lstStyle/>
          <a:p>
            <a:endParaRPr lang="en-US" sz="2400" dirty="0">
              <a:solidFill>
                <a:srgbClr val="100F0D"/>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sz="2400" dirty="0">
                <a:solidFill>
                  <a:srgbClr val="100F0D"/>
                </a:solidFill>
                <a:latin typeface="Microsoft Sans Serif" panose="020B0604020202020204" pitchFamily="34" charset="0"/>
                <a:ea typeface="Microsoft Sans Serif" panose="020B0604020202020204" pitchFamily="34" charset="0"/>
                <a:cs typeface="Microsoft Sans Serif" panose="020B0604020202020204" pitchFamily="34" charset="0"/>
              </a:rPr>
              <a:t>An output file is created with the user-specified name .The image header, color table, and new image data are written to the output file .</a:t>
            </a:r>
            <a:br>
              <a:rPr lang="en-US" sz="2400" dirty="0">
                <a:solidFill>
                  <a:srgbClr val="100F0D"/>
                </a:solidFill>
                <a:latin typeface="Microsoft Sans Serif" panose="020B0604020202020204" pitchFamily="34" charset="0"/>
                <a:ea typeface="Microsoft Sans Serif" panose="020B0604020202020204" pitchFamily="34" charset="0"/>
                <a:cs typeface="Microsoft Sans Serif" panose="020B0604020202020204" pitchFamily="34" charset="0"/>
              </a:rPr>
            </a:br>
            <a:r>
              <a:rPr lang="en-US" sz="2400" dirty="0">
                <a:solidFill>
                  <a:srgbClr val="100F0D"/>
                </a:solidFill>
                <a:latin typeface="Microsoft Sans Serif" panose="020B0604020202020204" pitchFamily="34" charset="0"/>
                <a:ea typeface="Microsoft Sans Serif" panose="020B0604020202020204" pitchFamily="34" charset="0"/>
                <a:cs typeface="Microsoft Sans Serif" panose="020B0604020202020204" pitchFamily="34" charset="0"/>
              </a:rPr>
              <a:t>Both the files  are closed.</a:t>
            </a:r>
            <a:br>
              <a:rPr lang="en-US" sz="2400" dirty="0">
                <a:solidFill>
                  <a:srgbClr val="100F0D"/>
                </a:solidFill>
                <a:latin typeface="Microsoft Sans Serif" panose="020B0604020202020204" pitchFamily="34" charset="0"/>
                <a:ea typeface="Microsoft Sans Serif" panose="020B0604020202020204" pitchFamily="34" charset="0"/>
                <a:cs typeface="Microsoft Sans Serif" panose="020B0604020202020204" pitchFamily="34" charset="0"/>
              </a:rPr>
            </a:br>
            <a:r>
              <a:rPr lang="en-US" sz="2400" dirty="0">
                <a:solidFill>
                  <a:srgbClr val="100F0D"/>
                </a:solidFill>
                <a:latin typeface="Microsoft Sans Serif" panose="020B0604020202020204" pitchFamily="34" charset="0"/>
                <a:ea typeface="Microsoft Sans Serif" panose="020B0604020202020204" pitchFamily="34" charset="0"/>
                <a:cs typeface="Microsoft Sans Serif" panose="020B0604020202020204" pitchFamily="34" charset="0"/>
              </a:rPr>
              <a:t>The user is informed about the creation of the output file and the file is displayed using the system command . The loop continues until the user chooses to exit (by entering 0).The program terminates .</a:t>
            </a:r>
            <a:br>
              <a:rPr lang="en-US" sz="2400" dirty="0">
                <a:solidFill>
                  <a:srgbClr val="100F0D"/>
                </a:solidFill>
                <a:latin typeface="Microsoft Sans Serif" panose="020B0604020202020204" pitchFamily="34" charset="0"/>
                <a:ea typeface="Microsoft Sans Serif" panose="020B0604020202020204" pitchFamily="34" charset="0"/>
                <a:cs typeface="Microsoft Sans Serif" panose="020B0604020202020204" pitchFamily="34" charset="0"/>
              </a:rPr>
            </a:br>
            <a:r>
              <a:rPr lang="en-US" sz="2400" dirty="0">
                <a:solidFill>
                  <a:srgbClr val="100F0D"/>
                </a:solidFill>
                <a:latin typeface="Microsoft Sans Serif" panose="020B0604020202020204" pitchFamily="34" charset="0"/>
                <a:ea typeface="Microsoft Sans Serif" panose="020B0604020202020204" pitchFamily="34" charset="0"/>
                <a:cs typeface="Microsoft Sans Serif" panose="020B0604020202020204" pitchFamily="34" charset="0"/>
              </a:rPr>
              <a:t> </a:t>
            </a:r>
            <a:br>
              <a:rPr lang="en-US" sz="2400" dirty="0">
                <a:solidFill>
                  <a:srgbClr val="100F0D"/>
                </a:solidFill>
                <a:latin typeface="Microsoft Sans Serif" panose="020B0604020202020204" pitchFamily="34" charset="0"/>
                <a:ea typeface="Microsoft Sans Serif" panose="020B0604020202020204" pitchFamily="34" charset="0"/>
                <a:cs typeface="Microsoft Sans Serif" panose="020B0604020202020204" pitchFamily="34" charset="0"/>
              </a:rPr>
            </a:br>
            <a:br>
              <a:rPr lang="en-US" sz="2400" dirty="0">
                <a:solidFill>
                  <a:srgbClr val="100F0D"/>
                </a:solidFill>
                <a:latin typeface="Microsoft Sans Serif" panose="020B0604020202020204" pitchFamily="34" charset="0"/>
                <a:ea typeface="Microsoft Sans Serif" panose="020B0604020202020204" pitchFamily="34" charset="0"/>
                <a:cs typeface="Microsoft Sans Serif" panose="020B0604020202020204" pitchFamily="34" charset="0"/>
              </a:rPr>
            </a:br>
            <a:r>
              <a:rPr lang="en-US" sz="2400" dirty="0">
                <a:solidFill>
                  <a:srgbClr val="100F0D"/>
                </a:solidFill>
                <a:latin typeface="Microsoft Sans Serif" panose="020B0604020202020204" pitchFamily="34" charset="0"/>
                <a:ea typeface="Microsoft Sans Serif" panose="020B0604020202020204" pitchFamily="34" charset="0"/>
                <a:cs typeface="Microsoft Sans Serif" panose="020B0604020202020204" pitchFamily="34" charset="0"/>
              </a:rPr>
              <a:t>Note: It's worth mentioning that the code has some issues and potential improvements, such as the use of the unsafe gets function, lack of error handling, and repetitive code for file opening and closing. These aspects could be addressed to enhance the code's reliability and maintainability</a:t>
            </a:r>
          </a:p>
        </p:txBody>
      </p:sp>
      <p:sp>
        <p:nvSpPr>
          <p:cNvPr id="32" name="Freeform 32"/>
          <p:cNvSpPr/>
          <p:nvPr/>
        </p:nvSpPr>
        <p:spPr>
          <a:xfrm rot="887923">
            <a:off x="-7208593" y="9199363"/>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Tree>
    <p:extLst>
      <p:ext uri="{BB962C8B-B14F-4D97-AF65-F5344CB8AC3E}">
        <p14:creationId xmlns:p14="http://schemas.microsoft.com/office/powerpoint/2010/main" val="35431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sp>
        <p:nvSpPr>
          <p:cNvPr id="3" name="Freeform 3"/>
          <p:cNvSpPr/>
          <p:nvPr/>
        </p:nvSpPr>
        <p:spPr>
          <a:xfrm rot="-10580377">
            <a:off x="9407140" y="-9309963"/>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5" name="TextBox 5"/>
          <p:cNvSpPr txBox="1"/>
          <p:nvPr/>
        </p:nvSpPr>
        <p:spPr>
          <a:xfrm>
            <a:off x="1561733" y="2105045"/>
            <a:ext cx="8097687" cy="1613199"/>
          </a:xfrm>
          <a:prstGeom prst="rect">
            <a:avLst/>
          </a:prstGeom>
        </p:spPr>
        <p:txBody>
          <a:bodyPr lIns="0" tIns="0" rIns="0" bIns="0" rtlCol="0" anchor="t">
            <a:spAutoFit/>
          </a:bodyPr>
          <a:lstStyle/>
          <a:p>
            <a:pPr marL="0" lvl="0" indent="0">
              <a:lnSpc>
                <a:spcPts val="13015"/>
              </a:lnSpc>
              <a:spcBef>
                <a:spcPct val="0"/>
              </a:spcBef>
            </a:pPr>
            <a:r>
              <a:rPr lang="en-US" sz="9431" spc="924" dirty="0">
                <a:solidFill>
                  <a:srgbClr val="231F20"/>
                </a:solidFill>
                <a:latin typeface="Monotype Corsiva" panose="03010101010201010101" pitchFamily="66" charset="0"/>
              </a:rPr>
              <a:t>Thank you</a:t>
            </a:r>
          </a:p>
        </p:txBody>
      </p:sp>
      <p:sp>
        <p:nvSpPr>
          <p:cNvPr id="8" name="Freeform 8"/>
          <p:cNvSpPr/>
          <p:nvPr/>
        </p:nvSpPr>
        <p:spPr>
          <a:xfrm flipH="1">
            <a:off x="-4254153" y="7476061"/>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27</TotalTime>
  <Words>557</Words>
  <Application>Microsoft Office PowerPoint</Application>
  <PresentationFormat>Custom</PresentationFormat>
  <Paragraphs>60</Paragraphs>
  <Slides>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vt:i4>
      </vt:variant>
    </vt:vector>
  </HeadingPairs>
  <TitlesOfParts>
    <vt:vector size="22" baseType="lpstr">
      <vt:lpstr>Mistral</vt:lpstr>
      <vt:lpstr>Modern No. 20</vt:lpstr>
      <vt:lpstr>Arial Black</vt:lpstr>
      <vt:lpstr>Microsoft Sans Serif</vt:lpstr>
      <vt:lpstr>Bahnschrift</vt:lpstr>
      <vt:lpstr>Arial</vt:lpstr>
      <vt:lpstr>DM Sans</vt:lpstr>
      <vt:lpstr>Calibri</vt:lpstr>
      <vt:lpstr>Montserrat Classic Bold</vt:lpstr>
      <vt:lpstr>DM Sans Bold</vt:lpstr>
      <vt:lpstr>Arial Narrow</vt:lpstr>
      <vt:lpstr>Monotype Corsiva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Tanishq Toliya</cp:lastModifiedBy>
  <cp:revision>4</cp:revision>
  <dcterms:created xsi:type="dcterms:W3CDTF">2006-08-16T00:00:00Z</dcterms:created>
  <dcterms:modified xsi:type="dcterms:W3CDTF">2023-06-01T06:40:05Z</dcterms:modified>
  <dc:identifier>DAFkgGZWrmg</dc:identifier>
</cp:coreProperties>
</file>