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6" r:id="rId11"/>
    <p:sldId id="265" r:id="rId12"/>
    <p:sldId id="263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19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82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73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05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3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30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74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469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01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2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41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42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15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96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56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52E0-0D14-481B-9188-4C6A6EBA2F6D}" type="datetimeFigureOut">
              <a:rPr lang="hr-HR" smtClean="0"/>
              <a:t>4.5.2021.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C1E4E5-42BD-4D71-AD30-B88540CB20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2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accr.org/wp-content/uploads/2016/12/Volume-II-Version-11.1.pdf" TargetMode="External"/><Relationship Id="rId2" Type="http://schemas.openxmlformats.org/officeDocument/2006/relationships/hyperlink" Target="http://www.naaccr.org/wp-content/uploads/2016/12/Standards_Volume_II_Version_12_Revis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atadictionary.naaccr.org/default.aspx?c=10&amp;Version=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SIAP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2kt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281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Tumor size and Survival months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Pacijenti sa većom veličinom tumora uglavnom manje mjesece žive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95" y="2651006"/>
            <a:ext cx="7724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Tumor size group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506418" cy="3777622"/>
          </a:xfrm>
        </p:spPr>
        <p:txBody>
          <a:bodyPr/>
          <a:lstStyle/>
          <a:p>
            <a:r>
              <a:rPr lang="hr-HR" dirty="0" smtClean="0"/>
              <a:t>Radi lakše analize veličina tumora je podjeljena u grupe</a:t>
            </a:r>
          </a:p>
          <a:p>
            <a:r>
              <a:rPr lang="hr-HR" dirty="0" smtClean="0"/>
              <a:t>Preraspodjela je prikazana na slici ispod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14687"/>
            <a:ext cx="8915400" cy="28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Tumor size group and Survive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pacijenata</a:t>
            </a:r>
            <a:r>
              <a:rPr lang="en-US" dirty="0" smtClean="0"/>
              <a:t> </a:t>
            </a:r>
            <a:r>
              <a:rPr lang="hr-HR" dirty="0" smtClean="0"/>
              <a:t>kod kojih je detektovani tumor veci od 115mm, smrtnost u prvih 5 godina je veća</a:t>
            </a:r>
          </a:p>
          <a:p>
            <a:r>
              <a:rPr lang="hr-HR" dirty="0" smtClean="0"/>
              <a:t>Kod pacijenata kod kojih je detektovani tumor manji od 85mm, stopa prezivljavanja je znatno veća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53" y="3749456"/>
            <a:ext cx="5894684" cy="18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2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and Survive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prilozenog</a:t>
            </a:r>
            <a:r>
              <a:rPr lang="en-US" dirty="0" smtClean="0"/>
              <a:t> se </a:t>
            </a:r>
            <a:r>
              <a:rPr lang="en-US" dirty="0" err="1" smtClean="0"/>
              <a:t>vidi</a:t>
            </a:r>
            <a:r>
              <a:rPr lang="en-US" dirty="0" smtClean="0"/>
              <a:t> da </a:t>
            </a:r>
            <a:r>
              <a:rPr lang="en-US" dirty="0" err="1" smtClean="0"/>
              <a:t>imovinsko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ne </a:t>
            </a:r>
            <a:r>
              <a:rPr lang="en-US" dirty="0" err="1" smtClean="0"/>
              <a:t>utice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prezivljavanje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3055623"/>
            <a:ext cx="6856638" cy="25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0462"/>
            <a:ext cx="8911687" cy="1280890"/>
          </a:xfrm>
        </p:spPr>
        <p:txBody>
          <a:bodyPr/>
          <a:lstStyle/>
          <a:p>
            <a:r>
              <a:rPr lang="en-US" dirty="0" smtClean="0"/>
              <a:t>Tumor site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4 </a:t>
            </a:r>
            <a:r>
              <a:rPr lang="en-US" dirty="0" err="1" smtClean="0"/>
              <a:t>grupe</a:t>
            </a:r>
            <a:r>
              <a:rPr lang="en-US" dirty="0" smtClean="0"/>
              <a:t> od </a:t>
            </a:r>
            <a:r>
              <a:rPr lang="en-US" dirty="0" err="1" smtClean="0"/>
              <a:t>prijasnjih</a:t>
            </a:r>
            <a:r>
              <a:rPr lang="en-US" dirty="0" smtClean="0"/>
              <a:t> x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69" y="133776"/>
            <a:ext cx="4219575" cy="596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4305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Months and Site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1778072" cy="3777622"/>
          </a:xfrm>
        </p:spPr>
        <p:txBody>
          <a:bodyPr/>
          <a:lstStyle/>
          <a:p>
            <a:r>
              <a:rPr lang="en-US" dirty="0" err="1" smtClean="0"/>
              <a:t>Raspodjela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dalekih</a:t>
            </a:r>
            <a:r>
              <a:rPr lang="en-US" dirty="0" smtClean="0"/>
              <a:t> </a:t>
            </a:r>
            <a:r>
              <a:rPr lang="en-US" dirty="0" err="1" smtClean="0"/>
              <a:t>otliera</a:t>
            </a:r>
            <a:endParaRPr lang="en-US" dirty="0" smtClean="0"/>
          </a:p>
          <a:p>
            <a:r>
              <a:rPr lang="en-US" dirty="0" err="1" smtClean="0"/>
              <a:t>Razudjena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povecavanjem</a:t>
            </a:r>
            <a:r>
              <a:rPr lang="en-US" dirty="0" smtClean="0"/>
              <a:t> </a:t>
            </a:r>
            <a:r>
              <a:rPr lang="en-US" dirty="0" err="1" smtClean="0"/>
              <a:t>mjeseca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38" y="1264555"/>
            <a:ext cx="76676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</a:t>
            </a:r>
            <a:br>
              <a:rPr lang="en-US" dirty="0" smtClean="0"/>
            </a:br>
            <a:r>
              <a:rPr lang="en-US" dirty="0" smtClean="0"/>
              <a:t>Cause of death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Kreirano</a:t>
            </a:r>
            <a:r>
              <a:rPr lang="en-US" dirty="0" smtClean="0"/>
              <a:t> je 6 </a:t>
            </a:r>
            <a:r>
              <a:rPr lang="en-US" dirty="0" err="1" smtClean="0"/>
              <a:t>osnovnih</a:t>
            </a:r>
            <a:r>
              <a:rPr lang="en-US" dirty="0" smtClean="0"/>
              <a:t> </a:t>
            </a:r>
            <a:r>
              <a:rPr lang="en-US" dirty="0" err="1" smtClean="0"/>
              <a:t>grupa</a:t>
            </a:r>
            <a:endParaRPr lang="en-US" dirty="0" smtClean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70" y="331454"/>
            <a:ext cx="4114800" cy="627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66" y="2924032"/>
            <a:ext cx="5500546" cy="26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 and Months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1188"/>
            <a:ext cx="9212388" cy="239207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grafika</a:t>
            </a:r>
            <a:r>
              <a:rPr lang="en-US" dirty="0" smtClean="0"/>
              <a:t> se </a:t>
            </a:r>
            <a:r>
              <a:rPr lang="en-US" dirty="0" err="1" smtClean="0"/>
              <a:t>vidi</a:t>
            </a:r>
            <a:r>
              <a:rPr lang="en-US" dirty="0" smtClean="0"/>
              <a:t> </a:t>
            </a:r>
            <a:r>
              <a:rPr lang="en-US" dirty="0" err="1" smtClean="0"/>
              <a:t>razudjenost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mjeseci</a:t>
            </a:r>
            <a:r>
              <a:rPr lang="en-US" dirty="0" smtClean="0"/>
              <a:t> </a:t>
            </a:r>
            <a:r>
              <a:rPr lang="en-US" dirty="0" err="1" smtClean="0"/>
              <a:t>povecava</a:t>
            </a:r>
            <a:r>
              <a:rPr lang="en-US" dirty="0" smtClean="0"/>
              <a:t>, </a:t>
            </a:r>
            <a:r>
              <a:rPr lang="en-US" dirty="0" err="1" smtClean="0"/>
              <a:t>bice</a:t>
            </a:r>
            <a:r>
              <a:rPr lang="en-US" dirty="0" smtClean="0"/>
              <a:t> </a:t>
            </a:r>
            <a:r>
              <a:rPr lang="en-US" dirty="0" err="1" smtClean="0"/>
              <a:t>teze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predikciju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slucajeva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81" y="2538483"/>
            <a:ext cx="7332333" cy="41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 and Tumor size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5719"/>
            <a:ext cx="9120211" cy="2238233"/>
          </a:xfrm>
        </p:spPr>
        <p:txBody>
          <a:bodyPr/>
          <a:lstStyle/>
          <a:p>
            <a:r>
              <a:rPr lang="en-US" dirty="0" err="1" smtClean="0"/>
              <a:t>Veca</a:t>
            </a:r>
            <a:r>
              <a:rPr lang="en-US" dirty="0" smtClean="0"/>
              <a:t> </a:t>
            </a:r>
            <a:r>
              <a:rPr lang="en-US" dirty="0" err="1" smtClean="0"/>
              <a:t>razudjenost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manjih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vecih</a:t>
            </a:r>
            <a:r>
              <a:rPr lang="en-US" dirty="0" smtClean="0"/>
              <a:t> </a:t>
            </a:r>
            <a:r>
              <a:rPr lang="en-US" dirty="0" err="1" smtClean="0"/>
              <a:t>tumora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1" y="2183640"/>
            <a:ext cx="7568261" cy="43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9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Radiotherapy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84041" cy="3777622"/>
          </a:xfrm>
        </p:spPr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ranijim</a:t>
            </a:r>
            <a:r>
              <a:rPr lang="en-US" dirty="0" smtClean="0"/>
              <a:t> </a:t>
            </a:r>
            <a:r>
              <a:rPr lang="en-US" dirty="0" err="1" smtClean="0"/>
              <a:t>godinama</a:t>
            </a:r>
            <a:r>
              <a:rPr lang="en-US" dirty="0" smtClean="0"/>
              <a:t> &lt;1990 </a:t>
            </a:r>
            <a:r>
              <a:rPr lang="en-US" dirty="0" err="1" smtClean="0"/>
              <a:t>vrseno</a:t>
            </a:r>
            <a:r>
              <a:rPr lang="en-US" dirty="0" smtClean="0"/>
              <a:t> je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radioterapija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53" y="1986056"/>
            <a:ext cx="5757720" cy="40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SEER (Surveillance, Epidemiology and End Results)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Nacionalnog</a:t>
            </a:r>
            <a:r>
              <a:rPr lang="en-US" dirty="0"/>
              <a:t> </a:t>
            </a:r>
            <a:r>
              <a:rPr lang="en-US" dirty="0" err="1"/>
              <a:t>Instututa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rak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 </a:t>
            </a:r>
            <a:r>
              <a:rPr lang="en-US" dirty="0" err="1"/>
              <a:t>pacijentima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SAD. </a:t>
            </a:r>
            <a:r>
              <a:rPr lang="en-US" dirty="0" err="1"/>
              <a:t>Podaci</a:t>
            </a:r>
            <a:r>
              <a:rPr lang="en-US" dirty="0"/>
              <a:t> ne </a:t>
            </a:r>
            <a:r>
              <a:rPr lang="en-US" dirty="0" err="1"/>
              <a:t>uklj</a:t>
            </a:r>
            <a:r>
              <a:rPr lang="hr-HR" dirty="0"/>
              <a:t>učuju lične podatke o pacijentima, nego samo podatke o toku bolesti</a:t>
            </a:r>
          </a:p>
          <a:p>
            <a:r>
              <a:rPr lang="hr-HR" dirty="0"/>
              <a:t>Podaci </a:t>
            </a:r>
            <a:r>
              <a:rPr lang="en-US" dirty="0"/>
              <a:t>od </a:t>
            </a:r>
            <a:r>
              <a:rPr lang="en-US" dirty="0" smtClean="0"/>
              <a:t>1975-2018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9 </a:t>
            </a:r>
            <a:r>
              <a:rPr lang="en-US" dirty="0" err="1"/>
              <a:t>registara</a:t>
            </a:r>
            <a:r>
              <a:rPr lang="en-US" dirty="0"/>
              <a:t> </a:t>
            </a:r>
            <a:r>
              <a:rPr lang="en-US" dirty="0" smtClean="0"/>
              <a:t>(1231)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od </a:t>
            </a:r>
            <a:r>
              <a:rPr lang="en-US" dirty="0" smtClean="0"/>
              <a:t>1992-2018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13 </a:t>
            </a:r>
            <a:r>
              <a:rPr lang="en-US" dirty="0" err="1"/>
              <a:t>registara</a:t>
            </a:r>
            <a:r>
              <a:rPr lang="en-US" dirty="0"/>
              <a:t> </a:t>
            </a:r>
            <a:r>
              <a:rPr lang="en-US" dirty="0" smtClean="0"/>
              <a:t>(1207)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od </a:t>
            </a:r>
            <a:r>
              <a:rPr lang="en-US" dirty="0" smtClean="0"/>
              <a:t>2000-2018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prikupljeni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18 </a:t>
            </a:r>
            <a:r>
              <a:rPr lang="en-US" dirty="0" err="1"/>
              <a:t>registara</a:t>
            </a:r>
            <a:r>
              <a:rPr lang="en-US" dirty="0"/>
              <a:t> </a:t>
            </a:r>
            <a:r>
              <a:rPr lang="en-US" dirty="0" smtClean="0"/>
              <a:t>(1854)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045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Chemotherapy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43600" cy="3777622"/>
          </a:xfrm>
        </p:spPr>
        <p:txBody>
          <a:bodyPr/>
          <a:lstStyle/>
          <a:p>
            <a:r>
              <a:rPr lang="en-US" dirty="0" err="1" smtClean="0"/>
              <a:t>Slicno</a:t>
            </a:r>
            <a:r>
              <a:rPr lang="en-US" dirty="0" smtClean="0"/>
              <a:t> je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hemoterapije</a:t>
            </a:r>
            <a:endParaRPr lang="en-US" dirty="0"/>
          </a:p>
          <a:p>
            <a:r>
              <a:rPr lang="en-US" dirty="0" err="1" smtClean="0"/>
              <a:t>Medjutim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godina</a:t>
            </a:r>
            <a:r>
              <a:rPr lang="en-US" dirty="0" smtClean="0"/>
              <a:t> se </a:t>
            </a:r>
            <a:r>
              <a:rPr lang="en-US" dirty="0" err="1" smtClean="0"/>
              <a:t>nije</a:t>
            </a:r>
            <a:r>
              <a:rPr lang="en-US" dirty="0"/>
              <a:t> </a:t>
            </a:r>
            <a:r>
              <a:rPr lang="en-US" dirty="0" err="1" smtClean="0"/>
              <a:t>znacajno</a:t>
            </a:r>
            <a:r>
              <a:rPr lang="en-US" dirty="0" smtClean="0"/>
              <a:t> </a:t>
            </a:r>
            <a:r>
              <a:rPr lang="en-US" dirty="0" err="1" smtClean="0"/>
              <a:t>povecala</a:t>
            </a:r>
            <a:r>
              <a:rPr lang="en-US" dirty="0" smtClean="0"/>
              <a:t> </a:t>
            </a:r>
            <a:r>
              <a:rPr lang="en-US" dirty="0" err="1" smtClean="0"/>
              <a:t>stopa</a:t>
            </a:r>
            <a:r>
              <a:rPr lang="en-US" dirty="0" smtClean="0"/>
              <a:t> </a:t>
            </a:r>
            <a:r>
              <a:rPr lang="en-US" dirty="0" err="1" smtClean="0"/>
              <a:t>hemoterapijske</a:t>
            </a:r>
            <a:r>
              <a:rPr lang="en-US" dirty="0" smtClean="0"/>
              <a:t> </a:t>
            </a:r>
            <a:r>
              <a:rPr lang="en-US" dirty="0" err="1" smtClean="0"/>
              <a:t>terapije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905000"/>
            <a:ext cx="5022125" cy="35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Prva</a:t>
            </a:r>
            <a:r>
              <a:rPr lang="en-US" dirty="0" smtClean="0"/>
              <a:t> </a:t>
            </a:r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Istra</a:t>
            </a:r>
            <a:r>
              <a:rPr lang="hr-HR" dirty="0" smtClean="0"/>
              <a:t>živanje materije i odabir atributa</a:t>
            </a:r>
          </a:p>
          <a:p>
            <a:r>
              <a:rPr lang="hr-HR" dirty="0"/>
              <a:t>SEER Stat sadrži preko 180 promjenljivih od kojih je potrebno da se izdvoje samo oni koji doprinose ovom istraživanju</a:t>
            </a:r>
          </a:p>
          <a:p>
            <a:r>
              <a:rPr lang="hr-HR" dirty="0"/>
              <a:t>Selektovani su samo pacijenti kod kojih je dijagnostikovan Ewingov tumor. Druga selekcija je vršena po godinama, te su selektovani samo pacijenti između 0-</a:t>
            </a:r>
            <a:r>
              <a:rPr lang="en-US" dirty="0"/>
              <a:t>1</a:t>
            </a:r>
            <a:r>
              <a:rPr lang="hr-HR" dirty="0"/>
              <a:t>9 godina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37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početnih atributa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Prvo su izabrani opšti podaci o pacijentu (id pacijenta, pol, godine u trenutku dijagnoze, godina dijagnoze)</a:t>
            </a:r>
          </a:p>
          <a:p>
            <a:r>
              <a:rPr lang="hr-HR" dirty="0"/>
              <a:t>Odabiru narednih atributa je prethodilo istraživanje, kako o novoj materiji i novim pojmovima, tako i o značenju zapisa</a:t>
            </a:r>
          </a:p>
          <a:p>
            <a:r>
              <a:rPr lang="hr-HR" dirty="0"/>
              <a:t>Još neki problemi koji su rješavani u ovoj fazi su deselekcija atributa koji imaju veliki broj nedostajaćih vrijednosti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533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Primjer prilikom istraživanja i selekcije atributa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2820988" cy="3777622"/>
          </a:xfrm>
        </p:spPr>
        <p:txBody>
          <a:bodyPr>
            <a:normAutofit fontScale="85000" lnSpcReduction="10000"/>
          </a:bodyPr>
          <a:lstStyle/>
          <a:p>
            <a:r>
              <a:rPr lang="hr-HR" dirty="0">
                <a:hlinkClick r:id="rId2"/>
              </a:rPr>
              <a:t>http://www.naaccr.org/wp-content/uploads/2016/12/Standards_Volume_II_Version_12_Revised.pdf</a:t>
            </a:r>
            <a:endParaRPr lang="en-US" dirty="0"/>
          </a:p>
          <a:p>
            <a:r>
              <a:rPr lang="hr-HR" dirty="0">
                <a:hlinkClick r:id="rId3"/>
              </a:rPr>
              <a:t>https://www.naaccr.org/wp-content/uploads/2016/12/Volume-II-Version-11.1.pdf</a:t>
            </a:r>
            <a:endParaRPr lang="en-US" dirty="0"/>
          </a:p>
          <a:p>
            <a:r>
              <a:rPr lang="hr-HR" dirty="0">
                <a:hlinkClick r:id="rId4"/>
              </a:rPr>
              <a:t>http://datadictionary.naaccr.org/default.aspx?c=10&amp;Version=21</a:t>
            </a:r>
            <a:endParaRPr lang="en-US" dirty="0"/>
          </a:p>
          <a:p>
            <a:r>
              <a:rPr lang="en-US" dirty="0"/>
              <a:t>…</a:t>
            </a:r>
            <a:endParaRPr lang="hr-HR" dirty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431" y="1264555"/>
            <a:ext cx="6286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</a:t>
            </a:r>
            <a:r>
              <a:rPr lang="hr-HR" dirty="0"/>
              <a:t>čan skup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su prikupljeni podaci iz svih registara, uočeno je da postoje pacijenti koji se ponavljaju u 2 ili tri registra. </a:t>
            </a:r>
          </a:p>
          <a:p>
            <a:r>
              <a:rPr lang="hr-HR" dirty="0"/>
              <a:t>Takvi pacijenti (redovi) su detektovani kao potpuni atributi i uklonjeni su iz dataseta</a:t>
            </a:r>
          </a:p>
          <a:p>
            <a:endParaRPr lang="hr-HR" dirty="0"/>
          </a:p>
          <a:p>
            <a:r>
              <a:rPr lang="hr-HR" dirty="0"/>
              <a:t>Početni broj : </a:t>
            </a:r>
            <a:r>
              <a:rPr lang="hr-HR" dirty="0" smtClean="0"/>
              <a:t>4926</a:t>
            </a:r>
            <a:endParaRPr lang="hr-HR" dirty="0"/>
          </a:p>
          <a:p>
            <a:r>
              <a:rPr lang="hr-HR" dirty="0"/>
              <a:t>Krajnji broj: </a:t>
            </a:r>
            <a:r>
              <a:rPr lang="hr-HR" dirty="0" smtClean="0"/>
              <a:t>2581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60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254189" cy="1280890"/>
          </a:xfrm>
        </p:spPr>
        <p:txBody>
          <a:bodyPr/>
          <a:lstStyle/>
          <a:p>
            <a:r>
              <a:rPr lang="hr-HR" dirty="0" smtClean="0"/>
              <a:t>Početni skup atributa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40831" cy="3777622"/>
          </a:xfrm>
        </p:spPr>
        <p:txBody>
          <a:bodyPr/>
          <a:lstStyle/>
          <a:p>
            <a:r>
              <a:rPr lang="hr-HR" dirty="0" smtClean="0"/>
              <a:t>Pojedini atributi su odbačeni radi velikog broja nedostajućih vrijednosti</a:t>
            </a:r>
          </a:p>
          <a:p>
            <a:r>
              <a:rPr lang="hr-HR" dirty="0" smtClean="0"/>
              <a:t>Atribut kao što je tumor size je sastavljen iz više atributa, te su onda nepotrebni uklonjeni</a:t>
            </a:r>
          </a:p>
          <a:p>
            <a:r>
              <a:rPr lang="hr-HR" dirty="0" smtClean="0"/>
              <a:t>U nastavku ce biti opisano kako su atributi kreirani na osnovu drugih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3" y="624110"/>
            <a:ext cx="54102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Krerane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ukljucuju</a:t>
            </a:r>
            <a:r>
              <a:rPr lang="en-US" dirty="0" smtClean="0"/>
              <a:t> </a:t>
            </a:r>
            <a:r>
              <a:rPr lang="en-US" dirty="0" err="1" smtClean="0"/>
              <a:t>imovinu</a:t>
            </a:r>
            <a:r>
              <a:rPr lang="en-US" dirty="0" smtClean="0"/>
              <a:t> </a:t>
            </a:r>
            <a:r>
              <a:rPr lang="en-US" dirty="0" err="1" smtClean="0"/>
              <a:t>pacijenata</a:t>
            </a:r>
            <a:endParaRPr lang="en-US" dirty="0" smtClean="0"/>
          </a:p>
          <a:p>
            <a:r>
              <a:rPr lang="en-US" dirty="0" smtClean="0"/>
              <a:t>Od 10 </a:t>
            </a:r>
            <a:r>
              <a:rPr lang="en-US" dirty="0" err="1" smtClean="0"/>
              <a:t>grupa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3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75464"/>
            <a:ext cx="3516716" cy="293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676" y="4644895"/>
            <a:ext cx="3503735" cy="14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 size outliers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</a:t>
            </a:r>
            <a:r>
              <a:rPr lang="en-US" dirty="0" err="1" smtClean="0"/>
              <a:t>pacijenta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tumor </a:t>
            </a:r>
            <a:r>
              <a:rPr lang="en-US" dirty="0" err="1" smtClean="0"/>
              <a:t>ve</a:t>
            </a:r>
            <a:r>
              <a:rPr lang="hr-HR" dirty="0" smtClean="0"/>
              <a:t>ći od 800mm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96570"/>
            <a:ext cx="7896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990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492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SIAP</vt:lpstr>
      <vt:lpstr>SEER (Surveillance, Epidemiology and End Results)</vt:lpstr>
      <vt:lpstr>Prva faza projekta</vt:lpstr>
      <vt:lpstr>Odabir početnih atributa</vt:lpstr>
      <vt:lpstr>Primjer prilikom istraživanja i selekcije atributa</vt:lpstr>
      <vt:lpstr>Konačan skup podataka</vt:lpstr>
      <vt:lpstr>Početni skup atributa</vt:lpstr>
      <vt:lpstr>Property values</vt:lpstr>
      <vt:lpstr>Tumor size outliers</vt:lpstr>
      <vt:lpstr>Tumor size and Survival months</vt:lpstr>
      <vt:lpstr>Tumor size group</vt:lpstr>
      <vt:lpstr>Tumor size group and Survive</vt:lpstr>
      <vt:lpstr>Property and Survive</vt:lpstr>
      <vt:lpstr>Tumor site</vt:lpstr>
      <vt:lpstr>Months and Site</vt:lpstr>
      <vt:lpstr>COD Cause of death</vt:lpstr>
      <vt:lpstr>COD and Months</vt:lpstr>
      <vt:lpstr>COD and Tumor size</vt:lpstr>
      <vt:lpstr>Radiotherapy</vt:lpstr>
      <vt:lpstr>Chemotherapy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SIAP</dc:title>
  <dc:creator>DT User2</dc:creator>
  <cp:lastModifiedBy>DT User2</cp:lastModifiedBy>
  <cp:revision>11</cp:revision>
  <dcterms:created xsi:type="dcterms:W3CDTF">2021-05-04T13:15:14Z</dcterms:created>
  <dcterms:modified xsi:type="dcterms:W3CDTF">2021-05-04T18:44:47Z</dcterms:modified>
</cp:coreProperties>
</file>